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6858000" cy="9906000" type="A4"/>
  <p:notesSz cx="6858000" cy="9144000"/>
  <p:embeddedFontLst>
    <p:embeddedFont>
      <p:font typeface="Calibri" panose="020F0502020204030204" pitchFamily="34" charset="0"/>
      <p:regular r:id="rId24"/>
      <p:bold r:id="rId25"/>
    </p:embeddedFont>
    <p:embeddedFont>
      <p:font typeface="Playfair Display" panose="020B0604020202020204" charset="0"/>
      <p:regular r:id="rId26"/>
      <p:bold r:id="rId27"/>
      <p:italic r:id="rId28"/>
      <p:boldItalic r:id="rId29"/>
    </p:embeddedFont>
    <p:embeddedFont>
      <p:font typeface="Century" panose="02040604050505020304" pitchFamily="18" charset="0"/>
      <p:regular r:id="rId30"/>
    </p:embeddedFont>
    <p:embeddedFont>
      <p:font typeface="Algerian" panose="04020705040A02060702" pitchFamily="82" charset="0"/>
      <p:regular r:id="rId31"/>
    </p:embeddedFont>
    <p:embeddedFont>
      <p:font typeface="Century Gothic" panose="020B050202020202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A06FE-0C73-45A7-A4B5-2D823EFC237C}">
  <a:tblStyle styleId="{E19A06FE-0C73-45A7-A4B5-2D823EFC23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35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46" name="Shape 34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1449696" y="3985464"/>
            <a:ext cx="8394877" cy="147875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0" y="0"/>
            <a:ext cx="6858000" cy="767995"/>
          </a:xfrm>
          <a:prstGeom prst="rect">
            <a:avLst/>
          </a:prstGeom>
          <a:solidFill>
            <a:srgbClr val="782A72"/>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Cambria"/>
              <a:buNone/>
              <a:defRPr sz="44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471488" y="2637014"/>
            <a:ext cx="5915025" cy="628526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14350" y="1621191"/>
            <a:ext cx="5829300" cy="3448756"/>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857250" y="5202944"/>
            <a:ext cx="5143500" cy="2391656"/>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67916" y="2469624"/>
            <a:ext cx="5915025" cy="412062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467916" y="6629226"/>
            <a:ext cx="5915025" cy="21669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471488" y="2637014"/>
            <a:ext cx="2914650"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3471863" y="2637014"/>
            <a:ext cx="2914650"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72381"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72381" y="2428347"/>
            <a:ext cx="2901255" cy="119009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72381" y="3618442"/>
            <a:ext cx="2901255" cy="532218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3471863" y="2428347"/>
            <a:ext cx="2915543" cy="119009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3471863" y="3618442"/>
            <a:ext cx="2915543" cy="532218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72381" y="660400"/>
            <a:ext cx="2211884"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2915543" y="1426283"/>
            <a:ext cx="3471863" cy="7039681"/>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72381" y="2971800"/>
            <a:ext cx="2211884" cy="550562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72381" y="660400"/>
            <a:ext cx="2211884"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a:spLocks noGrp="1"/>
          </p:cNvSpPr>
          <p:nvPr>
            <p:ph type="pic" idx="2"/>
          </p:nvPr>
        </p:nvSpPr>
        <p:spPr>
          <a:xfrm>
            <a:off x="2915543" y="1426283"/>
            <a:ext cx="3471863" cy="7039681"/>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472381" y="2971800"/>
            <a:ext cx="2211884" cy="550562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71488" y="2637014"/>
            <a:ext cx="5915025"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Epithelial_sodium_channel" TargetMode="External"/><Relationship Id="rId7" Type="http://schemas.openxmlformats.org/officeDocument/2006/relationships/hyperlink" Target="https://en.wikipedia.org/wiki/Potassium-sparing_diureti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Angiotensin_II_receptor_antagonist" TargetMode="External"/><Relationship Id="rId5" Type="http://schemas.openxmlformats.org/officeDocument/2006/relationships/hyperlink" Target="https://en.wikipedia.org/wiki/ACE_inhibitor" TargetMode="External"/><Relationship Id="rId4" Type="http://schemas.openxmlformats.org/officeDocument/2006/relationships/hyperlink" Target="https://en.wikipedia.org/wiki/Collecting_tubul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NzdvoGZquIk" TargetMode="Externa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_7B8zIm8RB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1376350" y="5873151"/>
            <a:ext cx="3946800" cy="70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a:solidFill>
                  <a:srgbClr val="376761"/>
                </a:solidFill>
                <a:latin typeface="Century Gothic"/>
                <a:ea typeface="Century Gothic"/>
                <a:cs typeface="Century Gothic"/>
                <a:sym typeface="Century Gothic"/>
              </a:rPr>
              <a:t>Diuretics</a:t>
            </a:r>
            <a:endParaRPr sz="3600">
              <a:solidFill>
                <a:srgbClr val="376761"/>
              </a:solidFill>
              <a:latin typeface="Century Gothic"/>
              <a:ea typeface="Century Gothic"/>
              <a:cs typeface="Century Gothic"/>
              <a:sym typeface="Century Gothic"/>
            </a:endParaRPr>
          </a:p>
        </p:txBody>
      </p:sp>
      <p:sp>
        <p:nvSpPr>
          <p:cNvPr id="82" name="Shape 82"/>
          <p:cNvSpPr txBox="1"/>
          <p:nvPr/>
        </p:nvSpPr>
        <p:spPr>
          <a:xfrm>
            <a:off x="1451127" y="9372420"/>
            <a:ext cx="37971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Important</a:t>
            </a:r>
            <a:r>
              <a:rPr lang="en-US" sz="1600">
                <a:solidFill>
                  <a:schemeClr val="accent3"/>
                </a:solidFill>
                <a:latin typeface="Calibri"/>
                <a:ea typeface="Calibri"/>
                <a:cs typeface="Calibri"/>
                <a:sym typeface="Calibri"/>
              </a:rPr>
              <a:t>    </a:t>
            </a:r>
            <a:r>
              <a:rPr lang="en-US" sz="1600">
                <a:solidFill>
                  <a:schemeClr val="accent6"/>
                </a:solidFill>
                <a:latin typeface="Calibri"/>
                <a:ea typeface="Calibri"/>
                <a:cs typeface="Calibri"/>
                <a:sym typeface="Calibri"/>
              </a:rPr>
              <a:t>Notes</a:t>
            </a:r>
            <a:r>
              <a:rPr lang="en-US" sz="1600">
                <a:solidFill>
                  <a:schemeClr val="accent3"/>
                </a:solidFill>
                <a:latin typeface="Calibri"/>
                <a:ea typeface="Calibri"/>
                <a:cs typeface="Calibri"/>
                <a:sym typeface="Calibri"/>
              </a:rPr>
              <a:t>    Extra </a:t>
            </a:r>
            <a:r>
              <a:rPr lang="en-US" sz="1600">
                <a:solidFill>
                  <a:schemeClr val="accent1"/>
                </a:solidFill>
                <a:latin typeface="Calibri"/>
                <a:ea typeface="Calibri"/>
                <a:cs typeface="Calibri"/>
                <a:sym typeface="Calibri"/>
              </a:rPr>
              <a:t>  Boy’s Slides only</a:t>
            </a:r>
            <a:r>
              <a:rPr lang="en-US" sz="1600">
                <a:solidFill>
                  <a:schemeClr val="accent3"/>
                </a:solidFill>
                <a:latin typeface="Calibri"/>
                <a:ea typeface="Calibri"/>
                <a:cs typeface="Calibri"/>
                <a:sym typeface="Calibri"/>
              </a:rPr>
              <a:t> </a:t>
            </a:r>
            <a:endParaRPr/>
          </a:p>
        </p:txBody>
      </p:sp>
      <p:pic>
        <p:nvPicPr>
          <p:cNvPr id="83" name="Shape 83"/>
          <p:cNvPicPr preferRelativeResize="0"/>
          <p:nvPr/>
        </p:nvPicPr>
        <p:blipFill rotWithShape="1">
          <a:blip r:embed="rId3">
            <a:alphaModFix/>
          </a:blip>
          <a:srcRect l="29090" t="35757" r="26250" b="26667"/>
          <a:stretch/>
        </p:blipFill>
        <p:spPr>
          <a:xfrm>
            <a:off x="158602" y="192390"/>
            <a:ext cx="1692820" cy="1424323"/>
          </a:xfrm>
          <a:prstGeom prst="rect">
            <a:avLst/>
          </a:prstGeom>
          <a:noFill/>
          <a:ln>
            <a:noFill/>
          </a:ln>
        </p:spPr>
      </p:pic>
      <p:pic>
        <p:nvPicPr>
          <p:cNvPr id="84" name="Shape 84"/>
          <p:cNvPicPr preferRelativeResize="0"/>
          <p:nvPr/>
        </p:nvPicPr>
        <p:blipFill rotWithShape="1">
          <a:blip r:embed="rId4">
            <a:alphaModFix/>
          </a:blip>
          <a:srcRect/>
          <a:stretch/>
        </p:blipFill>
        <p:spPr>
          <a:xfrm>
            <a:off x="5323037" y="165676"/>
            <a:ext cx="1376361" cy="1293572"/>
          </a:xfrm>
          <a:prstGeom prst="rect">
            <a:avLst/>
          </a:prstGeom>
          <a:noFill/>
          <a:ln>
            <a:noFill/>
          </a:ln>
        </p:spPr>
      </p:pic>
      <p:sp>
        <p:nvSpPr>
          <p:cNvPr id="85" name="Shape 85" descr="نتيجة بحث الصور عن ‪heart anatomy creative drawing‬‏"/>
          <p:cNvSpPr/>
          <p:nvPr/>
        </p:nvSpPr>
        <p:spPr>
          <a:xfrm flipH="1">
            <a:off x="3581399" y="2293257"/>
            <a:ext cx="2812143" cy="28121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6" name="Shape 86"/>
          <p:cNvPicPr preferRelativeResize="0"/>
          <p:nvPr/>
        </p:nvPicPr>
        <p:blipFill>
          <a:blip r:embed="rId5">
            <a:alphaModFix/>
          </a:blip>
          <a:stretch>
            <a:fillRect/>
          </a:stretch>
        </p:blipFill>
        <p:spPr>
          <a:xfrm>
            <a:off x="2377013" y="3393063"/>
            <a:ext cx="1945477" cy="2253448"/>
          </a:xfrm>
          <a:prstGeom prst="rect">
            <a:avLst/>
          </a:prstGeom>
          <a:noFill/>
          <a:ln>
            <a:noFill/>
          </a:ln>
          <a:effectLst>
            <a:outerShdw blurRad="1270000" dist="2540000" dir="21540000" sx="200000" sy="200000" algn="ctr" rotWithShape="0">
              <a:srgbClr val="000000">
                <a:alpha val="0"/>
              </a:srgbClr>
            </a:outerShdw>
            <a:reflection stA="0" fadeDir="5400012" sy="-100000" algn="bl" rotWithShape="0"/>
          </a:effectLst>
        </p:spPr>
      </p:pic>
      <p:sp>
        <p:nvSpPr>
          <p:cNvPr id="87" name="Shape 87"/>
          <p:cNvSpPr txBox="1"/>
          <p:nvPr/>
        </p:nvSpPr>
        <p:spPr>
          <a:xfrm>
            <a:off x="1379500" y="6692050"/>
            <a:ext cx="3943500" cy="24654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SzPts val="1400"/>
              <a:buFont typeface="Cambria"/>
              <a:buChar char="❖"/>
            </a:pPr>
            <a:r>
              <a:rPr lang="en-US">
                <a:latin typeface="Cambria"/>
                <a:ea typeface="Cambria"/>
                <a:cs typeface="Cambria"/>
                <a:sym typeface="Cambria"/>
              </a:rPr>
              <a:t>Define and classify diuretics</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Identify the site of action of each class of diuretics in the nephron</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Describe the mechanisms of action of diuretics</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Detail on the pharmacodynamic actions and pharmacokinetic aspects of diuretics</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List ADRS, therapeutic uses, contraindications and drug- drug interactions of diuretics</a:t>
            </a:r>
            <a:endParaRPr>
              <a:latin typeface="Cambria"/>
              <a:ea typeface="Cambria"/>
              <a:cs typeface="Cambria"/>
              <a:sym typeface="Cambria"/>
            </a:endParaRPr>
          </a:p>
        </p:txBody>
      </p:sp>
      <p:pic>
        <p:nvPicPr>
          <p:cNvPr id="3" name="Picture 2">
            <a:extLst>
              <a:ext uri="{FF2B5EF4-FFF2-40B4-BE49-F238E27FC236}">
                <a16:creationId xmlns:a16="http://schemas.microsoft.com/office/drawing/2014/main" id="{D2011B57-2694-4657-8BC2-D36F1BB22A94}"/>
              </a:ext>
            </a:extLst>
          </p:cNvPr>
          <p:cNvPicPr>
            <a:picLocks noChangeAspect="1"/>
          </p:cNvPicPr>
          <p:nvPr/>
        </p:nvPicPr>
        <p:blipFill>
          <a:blip r:embed="rId6"/>
          <a:stretch>
            <a:fillRect/>
          </a:stretch>
        </p:blipFill>
        <p:spPr>
          <a:xfrm>
            <a:off x="4800368" y="8207935"/>
            <a:ext cx="1899030" cy="18990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dk1"/>
              </a:buClr>
              <a:buSzPts val="1100"/>
              <a:buFont typeface="Arial"/>
              <a:buNone/>
            </a:pPr>
            <a:r>
              <a:rPr lang="en-US"/>
              <a:t>Thiazide diuretics</a:t>
            </a:r>
            <a:endParaRPr/>
          </a:p>
        </p:txBody>
      </p:sp>
      <p:graphicFrame>
        <p:nvGraphicFramePr>
          <p:cNvPr id="196" name="Shape 196"/>
          <p:cNvGraphicFramePr/>
          <p:nvPr/>
        </p:nvGraphicFramePr>
        <p:xfrm>
          <a:off x="-7475" y="2354075"/>
          <a:ext cx="3000000" cy="3000000"/>
        </p:xfrm>
        <a:graphic>
          <a:graphicData uri="http://schemas.openxmlformats.org/drawingml/2006/table">
            <a:tbl>
              <a:tblPr>
                <a:noFill/>
                <a:tableStyleId>{E19A06FE-0C73-45A7-A4B5-2D823EFC237C}</a:tableStyleId>
              </a:tblPr>
              <a:tblGrid>
                <a:gridCol w="884850">
                  <a:extLst>
                    <a:ext uri="{9D8B030D-6E8A-4147-A177-3AD203B41FA5}">
                      <a16:colId xmlns:a16="http://schemas.microsoft.com/office/drawing/2014/main" val="20000"/>
                    </a:ext>
                  </a:extLst>
                </a:gridCol>
                <a:gridCol w="641000">
                  <a:extLst>
                    <a:ext uri="{9D8B030D-6E8A-4147-A177-3AD203B41FA5}">
                      <a16:colId xmlns:a16="http://schemas.microsoft.com/office/drawing/2014/main" val="20001"/>
                    </a:ext>
                  </a:extLst>
                </a:gridCol>
                <a:gridCol w="1353375">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36625">
                  <a:extLst>
                    <a:ext uri="{9D8B030D-6E8A-4147-A177-3AD203B41FA5}">
                      <a16:colId xmlns:a16="http://schemas.microsoft.com/office/drawing/2014/main" val="20004"/>
                    </a:ext>
                  </a:extLst>
                </a:gridCol>
                <a:gridCol w="1514075">
                  <a:extLst>
                    <a:ext uri="{9D8B030D-6E8A-4147-A177-3AD203B41FA5}">
                      <a16:colId xmlns:a16="http://schemas.microsoft.com/office/drawing/2014/main" val="20005"/>
                    </a:ext>
                  </a:extLst>
                </a:gridCol>
              </a:tblGrid>
              <a:tr h="1822625">
                <a:tc>
                  <a:txBody>
                    <a:bodyPr/>
                    <a:lstStyle/>
                    <a:p>
                      <a:pPr marL="0" lvl="0" indent="0" algn="ctr" rtl="0">
                        <a:spcBef>
                          <a:spcPts val="0"/>
                        </a:spcBef>
                        <a:spcAft>
                          <a:spcPts val="0"/>
                        </a:spcAft>
                        <a:buNone/>
                      </a:pPr>
                      <a:endParaRPr b="1">
                        <a:solidFill>
                          <a:srgbClr val="FFFFFF"/>
                        </a:solidFill>
                        <a:latin typeface="Cambria"/>
                        <a:ea typeface="Cambria"/>
                        <a:cs typeface="Cambria"/>
                        <a:sym typeface="Cambria"/>
                      </a:endParaRPr>
                    </a:p>
                    <a:p>
                      <a:pPr marL="0" lvl="0" indent="0" algn="ctr" rtl="0">
                        <a:spcBef>
                          <a:spcPts val="0"/>
                        </a:spcBef>
                        <a:spcAft>
                          <a:spcPts val="0"/>
                        </a:spcAft>
                        <a:buNone/>
                      </a:pPr>
                      <a:endParaRPr b="1">
                        <a:solidFill>
                          <a:srgbClr val="FFFFFF"/>
                        </a:solidFill>
                        <a:latin typeface="Cambria"/>
                        <a:ea typeface="Cambria"/>
                        <a:cs typeface="Cambria"/>
                        <a:sym typeface="Cambria"/>
                      </a:endParaRPr>
                    </a:p>
                    <a:p>
                      <a:pPr marL="0" lvl="0" indent="0" algn="ctr" rtl="0">
                        <a:spcBef>
                          <a:spcPts val="0"/>
                        </a:spcBef>
                        <a:spcAft>
                          <a:spcPts val="0"/>
                        </a:spcAft>
                        <a:buNone/>
                      </a:pPr>
                      <a:endParaRPr b="1">
                        <a:solidFill>
                          <a:srgbClr val="FFFFFF"/>
                        </a:solidFill>
                        <a:latin typeface="Cambria"/>
                        <a:ea typeface="Cambria"/>
                        <a:cs typeface="Cambria"/>
                        <a:sym typeface="Cambria"/>
                      </a:endParaRPr>
                    </a:p>
                    <a:p>
                      <a:pPr marL="0" lvl="0" indent="0" algn="ctr">
                        <a:spcBef>
                          <a:spcPts val="0"/>
                        </a:spcBef>
                        <a:spcAft>
                          <a:spcPts val="0"/>
                        </a:spcAft>
                        <a:buNone/>
                      </a:pPr>
                      <a:r>
                        <a:rPr lang="en-US" b="1">
                          <a:solidFill>
                            <a:srgbClr val="FF0000"/>
                          </a:solidFill>
                          <a:latin typeface="Cambria"/>
                          <a:ea typeface="Cambria"/>
                          <a:cs typeface="Cambria"/>
                          <a:sym typeface="Cambria"/>
                        </a:rPr>
                        <a:t>M.O.A</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5">
                  <a:txBody>
                    <a:bodyPr/>
                    <a:lstStyle/>
                    <a:p>
                      <a:pPr marL="457200" lvl="0" indent="-317500" rtl="0">
                        <a:lnSpc>
                          <a:spcPct val="90000"/>
                        </a:lnSpc>
                        <a:spcBef>
                          <a:spcPts val="750"/>
                        </a:spcBef>
                        <a:spcAft>
                          <a:spcPts val="0"/>
                        </a:spcAft>
                        <a:buClr>
                          <a:schemeClr val="dk1"/>
                        </a:buClr>
                        <a:buSzPts val="1400"/>
                        <a:buFont typeface="Cambria"/>
                        <a:buChar char="●"/>
                      </a:pPr>
                      <a:r>
                        <a:rPr lang="en-US">
                          <a:solidFill>
                            <a:schemeClr val="dk1"/>
                          </a:solidFill>
                          <a:latin typeface="Cambria"/>
                          <a:ea typeface="Cambria"/>
                          <a:cs typeface="Cambria"/>
                          <a:sym typeface="Cambria"/>
                        </a:rPr>
                        <a:t>Acts via  inhibition of Na/Cl co-transporter on the luminal membrane of distal convoluted tubules.</a:t>
                      </a:r>
                      <a:br>
                        <a:rPr lang="en-US">
                          <a:solidFill>
                            <a:schemeClr val="dk1"/>
                          </a:solidFill>
                          <a:latin typeface="Cambria"/>
                          <a:ea typeface="Cambria"/>
                          <a:cs typeface="Cambria"/>
                          <a:sym typeface="Cambria"/>
                        </a:rPr>
                      </a:b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Char char="●"/>
                      </a:pPr>
                      <a:r>
                        <a:rPr lang="en-US">
                          <a:solidFill>
                            <a:schemeClr val="accent1"/>
                          </a:solidFill>
                          <a:latin typeface="Cambria"/>
                          <a:ea typeface="Cambria"/>
                          <a:cs typeface="Cambria"/>
                          <a:sym typeface="Cambria"/>
                        </a:rPr>
                        <a:t>Weak inhibitors of </a:t>
                      </a:r>
                      <a:r>
                        <a:rPr lang="en-US">
                          <a:solidFill>
                            <a:srgbClr val="1C4587"/>
                          </a:solidFill>
                          <a:latin typeface="Cambria"/>
                          <a:ea typeface="Cambria"/>
                          <a:cs typeface="Cambria"/>
                          <a:sym typeface="Cambria"/>
                        </a:rPr>
                        <a:t>carbonic </a:t>
                      </a:r>
                      <a:endParaRPr>
                        <a:solidFill>
                          <a:srgbClr val="1C4587"/>
                        </a:solidFill>
                        <a:latin typeface="Cambria"/>
                        <a:ea typeface="Cambria"/>
                        <a:cs typeface="Cambria"/>
                        <a:sym typeface="Cambria"/>
                      </a:endParaRPr>
                    </a:p>
                    <a:p>
                      <a:pPr marL="0" lvl="0" indent="0" rtl="0">
                        <a:lnSpc>
                          <a:spcPct val="90000"/>
                        </a:lnSpc>
                        <a:spcBef>
                          <a:spcPts val="750"/>
                        </a:spcBef>
                        <a:spcAft>
                          <a:spcPts val="0"/>
                        </a:spcAft>
                        <a:buNone/>
                      </a:pPr>
                      <a:r>
                        <a:rPr lang="en-US">
                          <a:solidFill>
                            <a:srgbClr val="1C4587"/>
                          </a:solidFill>
                          <a:latin typeface="Cambria"/>
                          <a:ea typeface="Cambria"/>
                          <a:cs typeface="Cambria"/>
                          <a:sym typeface="Cambria"/>
                        </a:rPr>
                        <a:t>anhydrase</a:t>
                      </a:r>
                      <a:r>
                        <a:rPr lang="en-US">
                          <a:solidFill>
                            <a:schemeClr val="accent1"/>
                          </a:solidFill>
                          <a:latin typeface="Cambria"/>
                          <a:ea typeface="Cambria"/>
                          <a:cs typeface="Cambria"/>
                          <a:sym typeface="Cambria"/>
                        </a:rPr>
                        <a:t>, but this does not contribute</a:t>
                      </a:r>
                      <a:endParaRPr>
                        <a:solidFill>
                          <a:schemeClr val="accent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accent1"/>
                          </a:solidFill>
                          <a:latin typeface="Cambria"/>
                          <a:ea typeface="Cambria"/>
                          <a:cs typeface="Cambria"/>
                          <a:sym typeface="Cambria"/>
                        </a:rPr>
                        <a:t> to their action</a:t>
                      </a:r>
                      <a:endParaRPr>
                        <a:solidFill>
                          <a:schemeClr val="dk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02700">
                <a:tc>
                  <a:txBody>
                    <a:bodyPr/>
                    <a:lstStyle/>
                    <a:p>
                      <a:pPr marL="0" lvl="0" indent="0" algn="ctr" rtl="0">
                        <a:lnSpc>
                          <a:spcPct val="90000"/>
                        </a:lnSpc>
                        <a:spcBef>
                          <a:spcPts val="750"/>
                        </a:spcBef>
                        <a:spcAft>
                          <a:spcPts val="0"/>
                        </a:spcAft>
                        <a:buClr>
                          <a:schemeClr val="dk1"/>
                        </a:buClr>
                        <a:buSzPts val="1100"/>
                        <a:buFont typeface="Arial"/>
                        <a:buNone/>
                      </a:pPr>
                      <a:r>
                        <a:rPr lang="en-US" b="1">
                          <a:solidFill>
                            <a:srgbClr val="FFFFFF"/>
                          </a:solidFill>
                          <a:latin typeface="Cambria"/>
                          <a:ea typeface="Cambria"/>
                          <a:cs typeface="Cambria"/>
                          <a:sym typeface="Cambria"/>
                        </a:rPr>
                        <a:t>Efficacy</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5">
                  <a:txBody>
                    <a:bodyPr/>
                    <a:lstStyle/>
                    <a:p>
                      <a:pPr marL="457200" lvl="0" indent="-317500" rtl="0">
                        <a:lnSpc>
                          <a:spcPct val="90000"/>
                        </a:lnSpc>
                        <a:spcBef>
                          <a:spcPts val="750"/>
                        </a:spcBef>
                        <a:spcAft>
                          <a:spcPts val="0"/>
                        </a:spcAft>
                        <a:buSzPts val="1400"/>
                        <a:buFont typeface="Cambria"/>
                        <a:buChar char="●"/>
                      </a:pPr>
                      <a:r>
                        <a:rPr lang="en-US">
                          <a:solidFill>
                            <a:schemeClr val="accent1"/>
                          </a:solidFill>
                          <a:latin typeface="Cambria"/>
                          <a:ea typeface="Cambria"/>
                          <a:cs typeface="Cambria"/>
                          <a:sym typeface="Cambria"/>
                        </a:rPr>
                        <a:t> </a:t>
                      </a:r>
                      <a:r>
                        <a:rPr lang="en-US">
                          <a:solidFill>
                            <a:schemeClr val="dk1"/>
                          </a:solidFill>
                          <a:latin typeface="Cambria"/>
                          <a:ea typeface="Cambria"/>
                          <a:cs typeface="Cambria"/>
                          <a:sym typeface="Cambria"/>
                        </a:rPr>
                        <a:t>Moderate natriuresis (5-10% of filtered  load of sodium is reabsorbed).</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37025">
                <a:tc>
                  <a:txBody>
                    <a:bodyPr/>
                    <a:lstStyle/>
                    <a:p>
                      <a:pPr marL="0" lvl="0" indent="0" algn="ctr" rtl="0">
                        <a:lnSpc>
                          <a:spcPct val="363636"/>
                        </a:lnSpc>
                        <a:spcBef>
                          <a:spcPts val="0"/>
                        </a:spcBef>
                        <a:spcAft>
                          <a:spcPts val="0"/>
                        </a:spcAft>
                        <a:buNone/>
                      </a:pPr>
                      <a:endParaRPr b="1">
                        <a:solidFill>
                          <a:srgbClr val="FFFFFF"/>
                        </a:solidFill>
                        <a:latin typeface="Cambria"/>
                        <a:ea typeface="Cambria"/>
                        <a:cs typeface="Cambria"/>
                        <a:sym typeface="Cambria"/>
                      </a:endParaRPr>
                    </a:p>
                    <a:p>
                      <a:pPr marL="0" lvl="0" indent="0" algn="ctr" rtl="0">
                        <a:lnSpc>
                          <a:spcPct val="363636"/>
                        </a:lnSpc>
                        <a:spcBef>
                          <a:spcPts val="0"/>
                        </a:spcBef>
                        <a:spcAft>
                          <a:spcPts val="0"/>
                        </a:spcAft>
                        <a:buClr>
                          <a:schemeClr val="dk1"/>
                        </a:buClr>
                        <a:buSzPts val="1100"/>
                        <a:buFont typeface="Arial"/>
                        <a:buNone/>
                      </a:pPr>
                      <a:r>
                        <a:rPr lang="en-US" b="1">
                          <a:solidFill>
                            <a:srgbClr val="FFFFFF"/>
                          </a:solidFill>
                          <a:latin typeface="Cambria"/>
                          <a:ea typeface="Cambria"/>
                          <a:cs typeface="Cambria"/>
                          <a:sym typeface="Cambria"/>
                        </a:rPr>
                        <a:t>P.K</a:t>
                      </a:r>
                      <a:endParaRPr b="1">
                        <a:solidFill>
                          <a:srgbClr val="FFFFFF"/>
                        </a:solidFill>
                        <a:latin typeface="Cambria"/>
                        <a:ea typeface="Cambria"/>
                        <a:cs typeface="Cambria"/>
                        <a:sym typeface="Cambria"/>
                      </a:endParaRPr>
                    </a:p>
                    <a:p>
                      <a:pPr marL="0" lvl="0" indent="0" algn="ctr">
                        <a:spcBef>
                          <a:spcPts val="0"/>
                        </a:spcBef>
                        <a:spcAft>
                          <a:spcPts val="0"/>
                        </a:spcAft>
                        <a:buNone/>
                      </a:pPr>
                      <a:endParaRPr>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5">
                  <a:txBody>
                    <a:bodyPr/>
                    <a:lstStyle/>
                    <a:p>
                      <a:pPr marL="457200" lvl="0" indent="-317500" rtl="0">
                        <a:lnSpc>
                          <a:spcPct val="115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Thiazides are </a:t>
                      </a:r>
                      <a:r>
                        <a:rPr lang="en-US">
                          <a:solidFill>
                            <a:srgbClr val="990000"/>
                          </a:solidFill>
                          <a:latin typeface="Cambria"/>
                          <a:ea typeface="Cambria"/>
                          <a:cs typeface="Cambria"/>
                          <a:sym typeface="Cambria"/>
                        </a:rPr>
                        <a:t>lipid soluble</a:t>
                      </a:r>
                      <a:endParaRPr>
                        <a:solidFill>
                          <a:schemeClr val="dk1"/>
                        </a:solidFill>
                        <a:latin typeface="Cambria"/>
                        <a:ea typeface="Cambria"/>
                        <a:cs typeface="Cambria"/>
                        <a:sym typeface="Cambria"/>
                      </a:endParaRPr>
                    </a:p>
                    <a:p>
                      <a:pPr marL="457200" lvl="0" indent="-317500" rtl="0">
                        <a:lnSpc>
                          <a:spcPct val="125454"/>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Given orally, slow of onset</a:t>
                      </a:r>
                      <a:endParaRPr>
                        <a:solidFill>
                          <a:schemeClr val="dk1"/>
                        </a:solidFill>
                        <a:latin typeface="Cambria"/>
                        <a:ea typeface="Cambria"/>
                        <a:cs typeface="Cambria"/>
                        <a:sym typeface="Cambria"/>
                      </a:endParaRPr>
                    </a:p>
                    <a:p>
                      <a:pPr marL="457200" lvl="0" indent="-317500" rtl="0">
                        <a:lnSpc>
                          <a:spcPct val="125454"/>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Efficiently absorbed from the GIT</a:t>
                      </a:r>
                      <a:endParaRPr>
                        <a:solidFill>
                          <a:schemeClr val="dk1"/>
                        </a:solidFill>
                        <a:latin typeface="Cambria"/>
                        <a:ea typeface="Cambria"/>
                        <a:cs typeface="Cambria"/>
                        <a:sym typeface="Cambria"/>
                      </a:endParaRPr>
                    </a:p>
                    <a:p>
                      <a:pPr marL="457200" lvl="0" indent="-317500" rtl="0">
                        <a:lnSpc>
                          <a:spcPct val="125454"/>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Long duration of action (40 h)</a:t>
                      </a:r>
                      <a:endParaRPr>
                        <a:solidFill>
                          <a:schemeClr val="dk1"/>
                        </a:solidFill>
                        <a:latin typeface="Cambria"/>
                        <a:ea typeface="Cambria"/>
                        <a:cs typeface="Cambria"/>
                        <a:sym typeface="Cambria"/>
                      </a:endParaRPr>
                    </a:p>
                    <a:p>
                      <a:pPr marL="457200" lvl="0" indent="-317500" rtl="0">
                        <a:lnSpc>
                          <a:spcPct val="125454"/>
                        </a:lnSpc>
                        <a:spcBef>
                          <a:spcPts val="0"/>
                        </a:spcBef>
                        <a:spcAft>
                          <a:spcPts val="0"/>
                        </a:spcAft>
                        <a:buSzPts val="1400"/>
                        <a:buFont typeface="Cambria"/>
                        <a:buChar char="●"/>
                      </a:pPr>
                      <a:r>
                        <a:rPr lang="en-US">
                          <a:solidFill>
                            <a:schemeClr val="dk1"/>
                          </a:solidFill>
                          <a:latin typeface="Cambria"/>
                          <a:ea typeface="Cambria"/>
                          <a:cs typeface="Cambria"/>
                          <a:sym typeface="Cambria"/>
                        </a:rPr>
                        <a:t>Are secreted by active tubular secretory system of the kidney</a:t>
                      </a:r>
                      <a:endParaRPr>
                        <a:solidFill>
                          <a:schemeClr val="dk1"/>
                        </a:solidFill>
                        <a:latin typeface="Cambria"/>
                        <a:ea typeface="Cambria"/>
                        <a:cs typeface="Cambria"/>
                        <a:sym typeface="Cambria"/>
                      </a:endParaRPr>
                    </a:p>
                    <a:p>
                      <a:pPr marL="457200" lvl="0" indent="-317500" rtl="0">
                        <a:lnSpc>
                          <a:spcPct val="125454"/>
                        </a:lnSpc>
                        <a:spcBef>
                          <a:spcPts val="0"/>
                        </a:spcBef>
                        <a:spcAft>
                          <a:spcPts val="0"/>
                        </a:spcAft>
                        <a:buClr>
                          <a:schemeClr val="dk1"/>
                        </a:buClr>
                        <a:buSzPts val="1400"/>
                        <a:buFont typeface="Cambria"/>
                        <a:buChar char="●"/>
                      </a:pPr>
                      <a:r>
                        <a:rPr lang="en-US">
                          <a:solidFill>
                            <a:schemeClr val="accent1"/>
                          </a:solidFill>
                          <a:latin typeface="Cambria"/>
                          <a:ea typeface="Cambria"/>
                          <a:cs typeface="Cambria"/>
                          <a:sym typeface="Cambria"/>
                        </a:rPr>
                        <a:t>Eliminated by glomerular filtration &amp; tubular secretion , some is reabsorbed </a:t>
                      </a:r>
                      <a:endParaRPr>
                        <a:solidFill>
                          <a:schemeClr val="accent1"/>
                        </a:solidFill>
                        <a:latin typeface="Cambria"/>
                        <a:ea typeface="Cambria"/>
                        <a:cs typeface="Cambria"/>
                        <a:sym typeface="Cambria"/>
                      </a:endParaRPr>
                    </a:p>
                    <a:p>
                      <a:pPr marL="457200" lvl="0" indent="-317500" rtl="0">
                        <a:lnSpc>
                          <a:spcPct val="125454"/>
                        </a:lnSpc>
                        <a:spcBef>
                          <a:spcPts val="0"/>
                        </a:spcBef>
                        <a:spcAft>
                          <a:spcPts val="0"/>
                        </a:spcAft>
                        <a:buSzPts val="1400"/>
                        <a:buFont typeface="Cambria"/>
                        <a:buChar char="●"/>
                      </a:pPr>
                      <a:r>
                        <a:rPr lang="en-US">
                          <a:solidFill>
                            <a:schemeClr val="dk1"/>
                          </a:solidFill>
                          <a:latin typeface="Cambria"/>
                          <a:ea typeface="Cambria"/>
                          <a:cs typeface="Cambria"/>
                          <a:sym typeface="Cambria"/>
                        </a:rPr>
                        <a:t>May interfere with uric acid secretion and cause </a:t>
                      </a:r>
                      <a:r>
                        <a:rPr lang="en-US" i="1">
                          <a:solidFill>
                            <a:srgbClr val="990000"/>
                          </a:solidFill>
                          <a:latin typeface="Cambria"/>
                          <a:ea typeface="Cambria"/>
                          <a:cs typeface="Cambria"/>
                          <a:sym typeface="Cambria"/>
                        </a:rPr>
                        <a:t>hyperuricemia</a:t>
                      </a:r>
                      <a:endParaRPr>
                        <a:solidFill>
                          <a:schemeClr val="dk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29200">
                <a:tc>
                  <a:txBody>
                    <a:bodyPr/>
                    <a:lstStyle/>
                    <a:p>
                      <a:pPr marL="0" lvl="0" indent="0">
                        <a:spcBef>
                          <a:spcPts val="0"/>
                        </a:spcBef>
                        <a:spcAft>
                          <a:spcPts val="0"/>
                        </a:spcAft>
                        <a:buNone/>
                      </a:pPr>
                      <a:endParaRPr>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5">
                  <a:txBody>
                    <a:bodyPr/>
                    <a:lstStyle/>
                    <a:p>
                      <a:pPr marL="0" lvl="0" indent="0" rtl="0">
                        <a:lnSpc>
                          <a:spcPct val="115000"/>
                        </a:lnSpc>
                        <a:spcBef>
                          <a:spcPts val="1200"/>
                        </a:spcBef>
                        <a:spcAft>
                          <a:spcPts val="0"/>
                        </a:spcAft>
                        <a:buNone/>
                      </a:pPr>
                      <a:r>
                        <a:rPr lang="en-US">
                          <a:solidFill>
                            <a:schemeClr val="dk1"/>
                          </a:solidFill>
                          <a:latin typeface="Cambria"/>
                          <a:ea typeface="Cambria"/>
                          <a:cs typeface="Cambria"/>
                          <a:sym typeface="Cambria"/>
                        </a:rPr>
                        <a:t>     urinary NaCl excretion</a:t>
                      </a:r>
                      <a:endParaRPr>
                        <a:solidFill>
                          <a:schemeClr val="dk1"/>
                        </a:solidFill>
                        <a:latin typeface="Cambria"/>
                        <a:ea typeface="Cambria"/>
                        <a:cs typeface="Cambria"/>
                        <a:sym typeface="Cambria"/>
                      </a:endParaRPr>
                    </a:p>
                    <a:p>
                      <a:pPr marL="0" lvl="0" indent="0" rtl="0">
                        <a:lnSpc>
                          <a:spcPct val="115000"/>
                        </a:lnSpc>
                        <a:spcBef>
                          <a:spcPts val="1200"/>
                        </a:spcBef>
                        <a:spcAft>
                          <a:spcPts val="0"/>
                        </a:spcAft>
                        <a:buNone/>
                      </a:pPr>
                      <a:r>
                        <a:rPr lang="en-US">
                          <a:solidFill>
                            <a:schemeClr val="dk1"/>
                          </a:solidFill>
                          <a:latin typeface="Cambria"/>
                          <a:ea typeface="Cambria"/>
                          <a:cs typeface="Cambria"/>
                          <a:sym typeface="Cambria"/>
                        </a:rPr>
                        <a:t>     urinary K excretion </a:t>
                      </a:r>
                      <a:r>
                        <a:rPr lang="en-US">
                          <a:solidFill>
                            <a:srgbClr val="990000"/>
                          </a:solidFill>
                          <a:latin typeface="Cambria"/>
                          <a:ea typeface="Cambria"/>
                          <a:cs typeface="Cambria"/>
                          <a:sym typeface="Cambria"/>
                        </a:rPr>
                        <a:t>(Hypokalemia)</a:t>
                      </a:r>
                      <a:endParaRPr>
                        <a:solidFill>
                          <a:srgbClr val="990000"/>
                        </a:solidFill>
                        <a:latin typeface="Cambria"/>
                        <a:ea typeface="Cambria"/>
                        <a:cs typeface="Cambria"/>
                        <a:sym typeface="Cambria"/>
                      </a:endParaRPr>
                    </a:p>
                    <a:p>
                      <a:pPr marL="0" lvl="0" indent="0" rtl="0">
                        <a:lnSpc>
                          <a:spcPct val="115000"/>
                        </a:lnSpc>
                        <a:spcBef>
                          <a:spcPts val="1200"/>
                        </a:spcBef>
                        <a:spcAft>
                          <a:spcPts val="0"/>
                        </a:spcAft>
                        <a:buNone/>
                      </a:pPr>
                      <a:r>
                        <a:rPr lang="en-US">
                          <a:solidFill>
                            <a:schemeClr val="dk1"/>
                          </a:solidFill>
                          <a:latin typeface="Cambria"/>
                          <a:ea typeface="Cambria"/>
                          <a:cs typeface="Cambria"/>
                          <a:sym typeface="Cambria"/>
                        </a:rPr>
                        <a:t>    urinary magnesium excretion </a:t>
                      </a:r>
                      <a:endParaRPr>
                        <a:solidFill>
                          <a:schemeClr val="dk1"/>
                        </a:solidFill>
                        <a:latin typeface="Cambria"/>
                        <a:ea typeface="Cambria"/>
                        <a:cs typeface="Cambria"/>
                        <a:sym typeface="Cambria"/>
                      </a:endParaRPr>
                    </a:p>
                    <a:p>
                      <a:pPr marL="0" lvl="0" indent="0" rtl="0">
                        <a:lnSpc>
                          <a:spcPct val="115000"/>
                        </a:lnSpc>
                        <a:spcBef>
                          <a:spcPts val="1200"/>
                        </a:spcBef>
                        <a:spcAft>
                          <a:spcPts val="0"/>
                        </a:spcAft>
                        <a:buNone/>
                      </a:pPr>
                      <a:r>
                        <a:rPr lang="en-US">
                          <a:solidFill>
                            <a:schemeClr val="dk1"/>
                          </a:solidFill>
                          <a:latin typeface="Cambria"/>
                          <a:ea typeface="Cambria"/>
                          <a:cs typeface="Cambria"/>
                          <a:sym typeface="Cambria"/>
                        </a:rPr>
                        <a:t>    Calcium re-absorption </a:t>
                      </a:r>
                      <a:r>
                        <a:rPr lang="en-US">
                          <a:solidFill>
                            <a:srgbClr val="990000"/>
                          </a:solidFill>
                          <a:latin typeface="Cambria"/>
                          <a:ea typeface="Cambria"/>
                          <a:cs typeface="Cambria"/>
                          <a:sym typeface="Cambria"/>
                        </a:rPr>
                        <a:t>(hypercalcemia).</a:t>
                      </a:r>
                      <a:endParaRPr>
                        <a:solidFill>
                          <a:srgbClr val="990000"/>
                        </a:solidFill>
                        <a:latin typeface="Cambria"/>
                        <a:ea typeface="Cambria"/>
                        <a:cs typeface="Cambria"/>
                        <a:sym typeface="Cambria"/>
                      </a:endParaRPr>
                    </a:p>
                    <a:p>
                      <a:pPr marL="0" lvl="0" indent="0" rtl="0">
                        <a:lnSpc>
                          <a:spcPct val="115000"/>
                        </a:lnSpc>
                        <a:spcBef>
                          <a:spcPts val="1200"/>
                        </a:spcBef>
                        <a:spcAft>
                          <a:spcPts val="1200"/>
                        </a:spcAft>
                        <a:buNone/>
                      </a:pPr>
                      <a:r>
                        <a:rPr lang="en-US">
                          <a:solidFill>
                            <a:srgbClr val="262626"/>
                          </a:solidFill>
                          <a:latin typeface="Cambria"/>
                          <a:ea typeface="Cambria"/>
                          <a:cs typeface="Cambria"/>
                          <a:sym typeface="Cambria"/>
                        </a:rPr>
                        <a:t>    urinary calcium excretion</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197" name="Shape 197"/>
          <p:cNvPicPr preferRelativeResize="0"/>
          <p:nvPr/>
        </p:nvPicPr>
        <p:blipFill rotWithShape="1">
          <a:blip r:embed="rId3">
            <a:alphaModFix/>
          </a:blip>
          <a:srcRect t="13232"/>
          <a:stretch/>
        </p:blipFill>
        <p:spPr>
          <a:xfrm>
            <a:off x="4014750" y="2823450"/>
            <a:ext cx="2632274" cy="1258351"/>
          </a:xfrm>
          <a:prstGeom prst="rect">
            <a:avLst/>
          </a:prstGeom>
          <a:noFill/>
          <a:ln>
            <a:noFill/>
          </a:ln>
        </p:spPr>
      </p:pic>
      <p:pic>
        <p:nvPicPr>
          <p:cNvPr id="198" name="Shape 198"/>
          <p:cNvPicPr preferRelativeResize="0"/>
          <p:nvPr/>
        </p:nvPicPr>
        <p:blipFill>
          <a:blip r:embed="rId4">
            <a:alphaModFix/>
          </a:blip>
          <a:stretch>
            <a:fillRect/>
          </a:stretch>
        </p:blipFill>
        <p:spPr>
          <a:xfrm>
            <a:off x="0" y="768000"/>
            <a:ext cx="6858000" cy="1604725"/>
          </a:xfrm>
          <a:prstGeom prst="rect">
            <a:avLst/>
          </a:prstGeom>
          <a:noFill/>
          <a:ln>
            <a:noFill/>
          </a:ln>
        </p:spPr>
      </p:pic>
      <p:sp>
        <p:nvSpPr>
          <p:cNvPr id="199" name="Shape 199"/>
          <p:cNvSpPr txBox="1"/>
          <p:nvPr/>
        </p:nvSpPr>
        <p:spPr>
          <a:xfrm rot="-5400000">
            <a:off x="-829550" y="8382088"/>
            <a:ext cx="2494500" cy="48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b="1">
                <a:solidFill>
                  <a:srgbClr val="FFFFFF"/>
                </a:solidFill>
                <a:latin typeface="Cambria"/>
                <a:ea typeface="Cambria"/>
                <a:cs typeface="Cambria"/>
                <a:sym typeface="Cambria"/>
              </a:rPr>
              <a:t>Pharmacological effects</a:t>
            </a:r>
            <a:endParaRPr b="1">
              <a:solidFill>
                <a:srgbClr val="FFFFFF"/>
              </a:solidFill>
              <a:latin typeface="Cambria"/>
              <a:ea typeface="Cambria"/>
              <a:cs typeface="Cambria"/>
              <a:sym typeface="Cambria"/>
            </a:endParaRPr>
          </a:p>
          <a:p>
            <a:pPr marL="0" lvl="0" indent="0" rtl="0">
              <a:lnSpc>
                <a:spcPct val="363636"/>
              </a:lnSpc>
              <a:spcBef>
                <a:spcPts val="0"/>
              </a:spcBef>
              <a:spcAft>
                <a:spcPts val="0"/>
              </a:spcAft>
              <a:buClr>
                <a:schemeClr val="dk1"/>
              </a:buClr>
              <a:buSzPts val="1100"/>
              <a:buFont typeface="Arial"/>
              <a:buNone/>
            </a:pPr>
            <a:endParaRPr sz="2400">
              <a:latin typeface="Cambria"/>
              <a:ea typeface="Cambria"/>
              <a:cs typeface="Cambria"/>
              <a:sym typeface="Cambria"/>
            </a:endParaRPr>
          </a:p>
        </p:txBody>
      </p:sp>
      <p:grpSp>
        <p:nvGrpSpPr>
          <p:cNvPr id="200" name="Shape 200"/>
          <p:cNvGrpSpPr/>
          <p:nvPr/>
        </p:nvGrpSpPr>
        <p:grpSpPr>
          <a:xfrm>
            <a:off x="877375" y="7382125"/>
            <a:ext cx="247650" cy="2161575"/>
            <a:chOff x="801175" y="6136150"/>
            <a:chExt cx="247650" cy="2161575"/>
          </a:xfrm>
        </p:grpSpPr>
        <p:grpSp>
          <p:nvGrpSpPr>
            <p:cNvPr id="201" name="Shape 201"/>
            <p:cNvGrpSpPr/>
            <p:nvPr/>
          </p:nvGrpSpPr>
          <p:grpSpPr>
            <a:xfrm>
              <a:off x="801175" y="6136150"/>
              <a:ext cx="247650" cy="1653075"/>
              <a:chOff x="801175" y="6136150"/>
              <a:chExt cx="247650" cy="1653075"/>
            </a:xfrm>
          </p:grpSpPr>
          <p:grpSp>
            <p:nvGrpSpPr>
              <p:cNvPr id="202" name="Shape 202"/>
              <p:cNvGrpSpPr/>
              <p:nvPr/>
            </p:nvGrpSpPr>
            <p:grpSpPr>
              <a:xfrm>
                <a:off x="801175" y="6136150"/>
                <a:ext cx="247650" cy="1272075"/>
                <a:chOff x="801175" y="6136150"/>
                <a:chExt cx="247650" cy="1272075"/>
              </a:xfrm>
            </p:grpSpPr>
            <p:pic>
              <p:nvPicPr>
                <p:cNvPr id="203" name="Shape 203"/>
                <p:cNvPicPr preferRelativeResize="0"/>
                <p:nvPr/>
              </p:nvPicPr>
              <p:blipFill>
                <a:blip r:embed="rId5">
                  <a:alphaModFix/>
                </a:blip>
                <a:stretch>
                  <a:fillRect/>
                </a:stretch>
              </p:blipFill>
              <p:spPr>
                <a:xfrm>
                  <a:off x="801175" y="6136150"/>
                  <a:ext cx="247650" cy="457200"/>
                </a:xfrm>
                <a:prstGeom prst="rect">
                  <a:avLst/>
                </a:prstGeom>
                <a:noFill/>
                <a:ln>
                  <a:noFill/>
                </a:ln>
              </p:spPr>
            </p:pic>
            <p:pic>
              <p:nvPicPr>
                <p:cNvPr id="204" name="Shape 204"/>
                <p:cNvPicPr preferRelativeResize="0"/>
                <p:nvPr/>
              </p:nvPicPr>
              <p:blipFill>
                <a:blip r:embed="rId5">
                  <a:alphaModFix/>
                </a:blip>
                <a:stretch>
                  <a:fillRect/>
                </a:stretch>
              </p:blipFill>
              <p:spPr>
                <a:xfrm>
                  <a:off x="801175" y="6570025"/>
                  <a:ext cx="247650" cy="457200"/>
                </a:xfrm>
                <a:prstGeom prst="rect">
                  <a:avLst/>
                </a:prstGeom>
                <a:noFill/>
                <a:ln>
                  <a:noFill/>
                </a:ln>
              </p:spPr>
            </p:pic>
            <p:pic>
              <p:nvPicPr>
                <p:cNvPr id="205" name="Shape 205"/>
                <p:cNvPicPr preferRelativeResize="0"/>
                <p:nvPr/>
              </p:nvPicPr>
              <p:blipFill>
                <a:blip r:embed="rId5">
                  <a:alphaModFix/>
                </a:blip>
                <a:stretch>
                  <a:fillRect/>
                </a:stretch>
              </p:blipFill>
              <p:spPr>
                <a:xfrm>
                  <a:off x="801175" y="6951025"/>
                  <a:ext cx="247650" cy="457200"/>
                </a:xfrm>
                <a:prstGeom prst="rect">
                  <a:avLst/>
                </a:prstGeom>
                <a:noFill/>
                <a:ln>
                  <a:noFill/>
                </a:ln>
              </p:spPr>
            </p:pic>
          </p:grpSp>
          <p:pic>
            <p:nvPicPr>
              <p:cNvPr id="206" name="Shape 206"/>
              <p:cNvPicPr preferRelativeResize="0"/>
              <p:nvPr/>
            </p:nvPicPr>
            <p:blipFill>
              <a:blip r:embed="rId5">
                <a:alphaModFix/>
              </a:blip>
              <a:stretch>
                <a:fillRect/>
              </a:stretch>
            </p:blipFill>
            <p:spPr>
              <a:xfrm>
                <a:off x="801175" y="7332025"/>
                <a:ext cx="247650" cy="457200"/>
              </a:xfrm>
              <a:prstGeom prst="rect">
                <a:avLst/>
              </a:prstGeom>
              <a:noFill/>
              <a:ln>
                <a:noFill/>
              </a:ln>
            </p:spPr>
          </p:pic>
        </p:grpSp>
        <p:pic>
          <p:nvPicPr>
            <p:cNvPr id="207" name="Shape 207"/>
            <p:cNvPicPr preferRelativeResize="0"/>
            <p:nvPr/>
          </p:nvPicPr>
          <p:blipFill>
            <a:blip r:embed="rId6">
              <a:alphaModFix/>
            </a:blip>
            <a:stretch>
              <a:fillRect/>
            </a:stretch>
          </p:blipFill>
          <p:spPr>
            <a:xfrm>
              <a:off x="801175" y="7859575"/>
              <a:ext cx="247650" cy="438150"/>
            </a:xfrm>
            <a:prstGeom prst="rect">
              <a:avLst/>
            </a:prstGeom>
            <a:noFill/>
            <a:ln>
              <a:noFill/>
            </a:ln>
          </p:spPr>
        </p:pic>
      </p:grpSp>
      <p:pic>
        <p:nvPicPr>
          <p:cNvPr id="208" name="Shape 208"/>
          <p:cNvPicPr preferRelativeResize="0"/>
          <p:nvPr/>
        </p:nvPicPr>
        <p:blipFill>
          <a:blip r:embed="rId7">
            <a:alphaModFix/>
          </a:blip>
          <a:stretch>
            <a:fillRect/>
          </a:stretch>
        </p:blipFill>
        <p:spPr>
          <a:xfrm>
            <a:off x="4797200" y="7359450"/>
            <a:ext cx="2068248" cy="2546551"/>
          </a:xfrm>
          <a:prstGeom prst="rect">
            <a:avLst/>
          </a:prstGeom>
          <a:noFill/>
          <a:ln>
            <a:noFill/>
          </a:ln>
        </p:spPr>
      </p:pic>
      <p:sp>
        <p:nvSpPr>
          <p:cNvPr id="209" name="Shape 209"/>
          <p:cNvSpPr txBox="1"/>
          <p:nvPr/>
        </p:nvSpPr>
        <p:spPr>
          <a:xfrm>
            <a:off x="3105200" y="9103300"/>
            <a:ext cx="1501500" cy="7680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000">
                <a:solidFill>
                  <a:schemeClr val="accent6"/>
                </a:solidFill>
                <a:latin typeface="Cambria"/>
                <a:ea typeface="Cambria"/>
                <a:cs typeface="Cambria"/>
                <a:sym typeface="Cambria"/>
              </a:rPr>
              <a:t>Can be an adjuvant in osteoporosis , because it enhances the reabsorption of calcium.</a:t>
            </a:r>
            <a:endParaRPr sz="1000">
              <a:solidFill>
                <a:schemeClr val="accent6"/>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dk1"/>
              </a:buClr>
              <a:buSzPts val="1100"/>
              <a:buFont typeface="Arial"/>
              <a:buNone/>
            </a:pPr>
            <a:r>
              <a:rPr lang="en-US"/>
              <a:t>Thiazide diuretics</a:t>
            </a:r>
            <a:endParaRPr/>
          </a:p>
        </p:txBody>
      </p:sp>
      <p:graphicFrame>
        <p:nvGraphicFramePr>
          <p:cNvPr id="215" name="Shape 215"/>
          <p:cNvGraphicFramePr/>
          <p:nvPr/>
        </p:nvGraphicFramePr>
        <p:xfrm>
          <a:off x="0" y="767975"/>
          <a:ext cx="3000000" cy="3000000"/>
        </p:xfrm>
        <a:graphic>
          <a:graphicData uri="http://schemas.openxmlformats.org/drawingml/2006/table">
            <a:tbl>
              <a:tblPr>
                <a:noFill/>
                <a:tableStyleId>{E19A06FE-0C73-45A7-A4B5-2D823EFC237C}</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1994125">
                <a:tc>
                  <a:txBody>
                    <a:bodyPr/>
                    <a:lstStyle/>
                    <a:p>
                      <a:pPr marL="0" lvl="0" indent="0" algn="ctr" rtl="0">
                        <a:lnSpc>
                          <a:spcPct val="115000"/>
                        </a:lnSpc>
                        <a:spcBef>
                          <a:spcPts val="0"/>
                        </a:spcBef>
                        <a:spcAft>
                          <a:spcPts val="0"/>
                        </a:spcAft>
                        <a:buNone/>
                      </a:pP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5">
                  <a:txBody>
                    <a:bodyPr/>
                    <a:lstStyle/>
                    <a:p>
                      <a:pPr marL="457200" marR="0" lvl="0" indent="-317500" algn="l" rtl="0">
                        <a:lnSpc>
                          <a:spcPct val="125454"/>
                        </a:lnSpc>
                        <a:spcBef>
                          <a:spcPts val="800"/>
                        </a:spcBef>
                        <a:spcAft>
                          <a:spcPts val="0"/>
                        </a:spcAft>
                        <a:buClr>
                          <a:schemeClr val="dk1"/>
                        </a:buClr>
                        <a:buSzPts val="1400"/>
                        <a:buFont typeface="Cambria"/>
                        <a:buChar char="●"/>
                      </a:pPr>
                      <a:r>
                        <a:rPr lang="en-US">
                          <a:solidFill>
                            <a:schemeClr val="accent1"/>
                          </a:solidFill>
                          <a:latin typeface="Cambria"/>
                          <a:ea typeface="Cambria"/>
                          <a:cs typeface="Cambria"/>
                          <a:sym typeface="Cambria"/>
                        </a:rPr>
                        <a:t>May give rise to hypokalemic alkalosis</a:t>
                      </a:r>
                      <a:endParaRPr>
                        <a:solidFill>
                          <a:schemeClr val="accent1"/>
                        </a:solidFill>
                        <a:latin typeface="Cambria"/>
                        <a:ea typeface="Cambria"/>
                        <a:cs typeface="Cambria"/>
                        <a:sym typeface="Cambria"/>
                      </a:endParaRPr>
                    </a:p>
                    <a:p>
                      <a:pPr marL="457200" marR="0" lvl="0" indent="-317500" algn="l" rtl="0">
                        <a:lnSpc>
                          <a:spcPct val="125454"/>
                        </a:lnSpc>
                        <a:spcBef>
                          <a:spcPts val="0"/>
                        </a:spcBef>
                        <a:spcAft>
                          <a:spcPts val="0"/>
                        </a:spcAft>
                        <a:buClr>
                          <a:schemeClr val="dk1"/>
                        </a:buClr>
                        <a:buSzPts val="1400"/>
                        <a:buFont typeface="Cambria"/>
                        <a:buChar char="●"/>
                      </a:pPr>
                      <a:r>
                        <a:rPr lang="en-US">
                          <a:solidFill>
                            <a:schemeClr val="accent1"/>
                          </a:solidFill>
                          <a:latin typeface="Cambria"/>
                          <a:ea typeface="Cambria"/>
                          <a:cs typeface="Cambria"/>
                          <a:sym typeface="Cambria"/>
                        </a:rPr>
                        <a:t>Causes vasodilatation, diazoxide, non diuretic thiazide is a  potent vasodilator </a:t>
                      </a:r>
                      <a:endParaRPr>
                        <a:solidFill>
                          <a:schemeClr val="accent1"/>
                        </a:solidFill>
                        <a:latin typeface="Cambria"/>
                        <a:ea typeface="Cambria"/>
                        <a:cs typeface="Cambria"/>
                        <a:sym typeface="Cambria"/>
                      </a:endParaRPr>
                    </a:p>
                    <a:p>
                      <a:pPr marL="457200" marR="0" lvl="0" indent="-317500" algn="l" rtl="0">
                        <a:lnSpc>
                          <a:spcPct val="125454"/>
                        </a:lnSpc>
                        <a:spcBef>
                          <a:spcPts val="0"/>
                        </a:spcBef>
                        <a:spcAft>
                          <a:spcPts val="0"/>
                        </a:spcAft>
                        <a:buClr>
                          <a:schemeClr val="dk1"/>
                        </a:buClr>
                        <a:buSzPts val="1400"/>
                        <a:buFont typeface="Cambria"/>
                        <a:buChar char="●"/>
                      </a:pPr>
                      <a:r>
                        <a:rPr lang="en-US">
                          <a:solidFill>
                            <a:schemeClr val="accent1"/>
                          </a:solidFill>
                          <a:latin typeface="Cambria"/>
                          <a:ea typeface="Cambria"/>
                          <a:cs typeface="Cambria"/>
                          <a:sym typeface="Cambria"/>
                        </a:rPr>
                        <a:t>↓ of urine volume in case of diabetes insipidus</a:t>
                      </a:r>
                      <a:endParaRPr>
                        <a:solidFill>
                          <a:schemeClr val="dk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84450">
                <a:tc>
                  <a:txBody>
                    <a:bodyPr/>
                    <a:lstStyle/>
                    <a:p>
                      <a:pPr marL="0" lvl="0" indent="0" algn="ctr" rtl="0">
                        <a:lnSpc>
                          <a:spcPct val="115000"/>
                        </a:lnSpc>
                        <a:spcBef>
                          <a:spcPts val="0"/>
                        </a:spcBef>
                        <a:spcAft>
                          <a:spcPts val="0"/>
                        </a:spcAft>
                        <a:buNone/>
                      </a:pPr>
                      <a:endParaRPr b="1">
                        <a:solidFill>
                          <a:srgbClr val="FFFFFF"/>
                        </a:solidFill>
                        <a:latin typeface="Cambria"/>
                        <a:ea typeface="Cambria"/>
                        <a:cs typeface="Cambria"/>
                        <a:sym typeface="Cambria"/>
                      </a:endParaRPr>
                    </a:p>
                    <a:p>
                      <a:pPr marL="0" lvl="0" indent="0" algn="ctr" rtl="0">
                        <a:lnSpc>
                          <a:spcPct val="115000"/>
                        </a:lnSpc>
                        <a:spcBef>
                          <a:spcPts val="0"/>
                        </a:spcBef>
                        <a:spcAft>
                          <a:spcPts val="0"/>
                        </a:spcAft>
                        <a:buNone/>
                      </a:pPr>
                      <a:endParaRPr b="1">
                        <a:solidFill>
                          <a:srgbClr val="FFFFFF"/>
                        </a:solidFill>
                        <a:latin typeface="Cambria"/>
                        <a:ea typeface="Cambria"/>
                        <a:cs typeface="Cambria"/>
                        <a:sym typeface="Cambria"/>
                      </a:endParaRPr>
                    </a:p>
                    <a:p>
                      <a:pPr marL="0" lvl="0" indent="0" algn="ctr" rtl="0">
                        <a:lnSpc>
                          <a:spcPct val="115000"/>
                        </a:lnSpc>
                        <a:spcBef>
                          <a:spcPts val="0"/>
                        </a:spcBef>
                        <a:spcAft>
                          <a:spcPts val="0"/>
                        </a:spcAft>
                        <a:buNone/>
                      </a:pPr>
                      <a:endParaRPr b="1">
                        <a:solidFill>
                          <a:srgbClr val="FFFFFF"/>
                        </a:solidFill>
                        <a:latin typeface="Cambria"/>
                        <a:ea typeface="Cambria"/>
                        <a:cs typeface="Cambria"/>
                        <a:sym typeface="Cambria"/>
                      </a:endParaRPr>
                    </a:p>
                    <a:p>
                      <a:pPr marL="0" lvl="0" indent="0" algn="ctr" rtl="0">
                        <a:lnSpc>
                          <a:spcPct val="115000"/>
                        </a:lnSpc>
                        <a:spcBef>
                          <a:spcPts val="0"/>
                        </a:spcBef>
                        <a:spcAft>
                          <a:spcPts val="0"/>
                        </a:spcAft>
                        <a:buNone/>
                      </a:pPr>
                      <a:r>
                        <a:rPr lang="en-US" b="1">
                          <a:solidFill>
                            <a:srgbClr val="FFFFFF"/>
                          </a:solidFill>
                          <a:latin typeface="Cambria"/>
                          <a:ea typeface="Cambria"/>
                          <a:cs typeface="Cambria"/>
                          <a:sym typeface="Cambria"/>
                        </a:rPr>
                        <a:t>Uses</a:t>
                      </a:r>
                      <a:endParaRPr b="1">
                        <a:solidFill>
                          <a:srgbClr val="FFFFFF"/>
                        </a:solidFill>
                        <a:latin typeface="Cambria"/>
                        <a:ea typeface="Cambria"/>
                        <a:cs typeface="Cambria"/>
                        <a:sym typeface="Cambria"/>
                      </a:endParaRPr>
                    </a:p>
                    <a:p>
                      <a:pPr marL="0" lvl="0" indent="0" algn="ctr" rtl="0">
                        <a:spcBef>
                          <a:spcPts val="0"/>
                        </a:spcBef>
                        <a:spcAft>
                          <a:spcPts val="0"/>
                        </a:spcAft>
                        <a:buNone/>
                      </a:pPr>
                      <a:endParaRPr>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5">
                  <a:txBody>
                    <a:bodyPr/>
                    <a:lstStyle/>
                    <a:p>
                      <a:pPr marL="457200" lvl="0" indent="-317500" rtl="0">
                        <a:lnSpc>
                          <a:spcPct val="115000"/>
                        </a:lnSpc>
                        <a:spcBef>
                          <a:spcPts val="1800"/>
                        </a:spcBef>
                        <a:spcAft>
                          <a:spcPts val="0"/>
                        </a:spcAft>
                        <a:buSzPts val="1400"/>
                        <a:buFont typeface="Cambria"/>
                        <a:buChar char="●"/>
                      </a:pPr>
                      <a:r>
                        <a:rPr lang="en-US">
                          <a:solidFill>
                            <a:schemeClr val="dk1"/>
                          </a:solidFill>
                          <a:latin typeface="Cambria"/>
                          <a:ea typeface="Cambria"/>
                          <a:cs typeface="Cambria"/>
                          <a:sym typeface="Cambria"/>
                        </a:rPr>
                        <a:t>Treatment of essential hypertension </a:t>
                      </a:r>
                      <a:r>
                        <a:rPr lang="en-US">
                          <a:solidFill>
                            <a:srgbClr val="C00000"/>
                          </a:solidFill>
                          <a:latin typeface="Cambria"/>
                          <a:ea typeface="Cambria"/>
                          <a:cs typeface="Cambria"/>
                          <a:sym typeface="Cambria"/>
                        </a:rPr>
                        <a:t>(cheap-well tolerated).</a:t>
                      </a:r>
                      <a:endParaRPr>
                        <a:solidFill>
                          <a:srgbClr val="7030A0"/>
                        </a:solidFill>
                        <a:latin typeface="Cambria"/>
                        <a:ea typeface="Cambria"/>
                        <a:cs typeface="Cambria"/>
                        <a:sym typeface="Cambria"/>
                      </a:endParaRPr>
                    </a:p>
                    <a:p>
                      <a:pPr marL="457200" lvl="0" indent="-317500" rtl="0">
                        <a:lnSpc>
                          <a:spcPct val="115000"/>
                        </a:lnSpc>
                        <a:spcBef>
                          <a:spcPts val="0"/>
                        </a:spcBef>
                        <a:spcAft>
                          <a:spcPts val="0"/>
                        </a:spcAft>
                        <a:buSzPts val="1400"/>
                        <a:buFont typeface="Cambria"/>
                        <a:buChar char="●"/>
                      </a:pPr>
                      <a:r>
                        <a:rPr lang="en-US">
                          <a:solidFill>
                            <a:schemeClr val="dk1"/>
                          </a:solidFill>
                          <a:latin typeface="Cambria"/>
                          <a:ea typeface="Cambria"/>
                          <a:cs typeface="Cambria"/>
                          <a:sym typeface="Cambria"/>
                        </a:rPr>
                        <a:t>Treatment of mild heart failure </a:t>
                      </a:r>
                      <a:r>
                        <a:rPr lang="en-US">
                          <a:solidFill>
                            <a:srgbClr val="C00000"/>
                          </a:solidFill>
                          <a:latin typeface="Cambria"/>
                          <a:ea typeface="Cambria"/>
                          <a:cs typeface="Cambria"/>
                          <a:sym typeface="Cambria"/>
                        </a:rPr>
                        <a:t>(to reduce extracellular volume). </a:t>
                      </a:r>
                      <a:endParaRPr>
                        <a:solidFill>
                          <a:srgbClr val="C00000"/>
                        </a:solidFill>
                        <a:latin typeface="Cambria"/>
                        <a:ea typeface="Cambria"/>
                        <a:cs typeface="Cambria"/>
                        <a:sym typeface="Cambria"/>
                      </a:endParaRPr>
                    </a:p>
                    <a:p>
                      <a:pPr marL="457200" lvl="0" indent="-317500" rtl="0">
                        <a:lnSpc>
                          <a:spcPct val="115000"/>
                        </a:lnSpc>
                        <a:spcBef>
                          <a:spcPts val="0"/>
                        </a:spcBef>
                        <a:spcAft>
                          <a:spcPts val="0"/>
                        </a:spcAft>
                        <a:buSzPts val="1400"/>
                        <a:buFont typeface="Cambria"/>
                        <a:buChar char="●"/>
                      </a:pPr>
                      <a:r>
                        <a:rPr lang="en-US">
                          <a:solidFill>
                            <a:schemeClr val="accent1"/>
                          </a:solidFill>
                          <a:latin typeface="Cambria"/>
                          <a:ea typeface="Cambria"/>
                          <a:cs typeface="Cambria"/>
                          <a:sym typeface="Cambria"/>
                        </a:rPr>
                        <a:t>Treatment for Mild Edema</a:t>
                      </a:r>
                      <a:endParaRPr>
                        <a:latin typeface="Cambria"/>
                        <a:ea typeface="Cambria"/>
                        <a:cs typeface="Cambria"/>
                        <a:sym typeface="Cambria"/>
                      </a:endParaRPr>
                    </a:p>
                    <a:p>
                      <a:pPr marL="457200" lvl="0" indent="-317500" rtl="0">
                        <a:lnSpc>
                          <a:spcPct val="115000"/>
                        </a:lnSpc>
                        <a:spcBef>
                          <a:spcPts val="0"/>
                        </a:spcBef>
                        <a:spcAft>
                          <a:spcPts val="0"/>
                        </a:spcAft>
                        <a:buSzPts val="1400"/>
                        <a:buFont typeface="Cambria"/>
                        <a:buChar char="●"/>
                      </a:pPr>
                      <a:r>
                        <a:rPr lang="en-US">
                          <a:latin typeface="Cambria"/>
                          <a:ea typeface="Cambria"/>
                          <a:cs typeface="Cambria"/>
                          <a:sym typeface="Cambria"/>
                        </a:rPr>
                        <a:t>Treatment for Osteoporosis</a:t>
                      </a:r>
                      <a:endParaRPr>
                        <a:latin typeface="Cambria"/>
                        <a:ea typeface="Cambria"/>
                        <a:cs typeface="Cambria"/>
                        <a:sym typeface="Cambria"/>
                      </a:endParaRPr>
                    </a:p>
                    <a:p>
                      <a:pPr marL="457200" lvl="0" indent="-317500" rtl="0">
                        <a:lnSpc>
                          <a:spcPct val="115000"/>
                        </a:lnSpc>
                        <a:spcBef>
                          <a:spcPts val="0"/>
                        </a:spcBef>
                        <a:spcAft>
                          <a:spcPts val="0"/>
                        </a:spcAft>
                        <a:buSzPts val="1400"/>
                        <a:buFont typeface="Cambria"/>
                        <a:buChar char="●"/>
                      </a:pPr>
                      <a:r>
                        <a:rPr lang="en-US">
                          <a:solidFill>
                            <a:schemeClr val="dk1"/>
                          </a:solidFill>
                          <a:latin typeface="Cambria"/>
                          <a:ea typeface="Cambria"/>
                          <a:cs typeface="Cambria"/>
                          <a:sym typeface="Cambria"/>
                        </a:rPr>
                        <a:t>Calcium nephrolithiasis due to hypercalciuria </a:t>
                      </a:r>
                      <a:r>
                        <a:rPr lang="en-US">
                          <a:solidFill>
                            <a:srgbClr val="C00000"/>
                          </a:solidFill>
                          <a:latin typeface="Cambria"/>
                          <a:ea typeface="Cambria"/>
                          <a:cs typeface="Cambria"/>
                          <a:sym typeface="Cambria"/>
                        </a:rPr>
                        <a:t>(to increase calcium reabsorption and decrease renal calcium stones) </a:t>
                      </a:r>
                      <a:endParaRPr>
                        <a:solidFill>
                          <a:srgbClr val="C00000"/>
                        </a:solidFill>
                        <a:latin typeface="Cambria"/>
                        <a:ea typeface="Cambria"/>
                        <a:cs typeface="Cambria"/>
                        <a:sym typeface="Cambria"/>
                      </a:endParaRPr>
                    </a:p>
                    <a:p>
                      <a:pPr marL="457200" lvl="0" indent="-317500" rtl="0">
                        <a:lnSpc>
                          <a:spcPct val="136363"/>
                        </a:lnSpc>
                        <a:spcBef>
                          <a:spcPts val="0"/>
                        </a:spcBef>
                        <a:spcAft>
                          <a:spcPts val="0"/>
                        </a:spcAft>
                        <a:buSzPts val="1400"/>
                        <a:buFont typeface="Cambria"/>
                        <a:buChar char="●"/>
                      </a:pPr>
                      <a:r>
                        <a:rPr lang="en-US">
                          <a:solidFill>
                            <a:schemeClr val="dk1"/>
                          </a:solidFill>
                          <a:latin typeface="Cambria"/>
                          <a:ea typeface="Cambria"/>
                          <a:cs typeface="Cambria"/>
                          <a:sym typeface="Cambria"/>
                        </a:rPr>
                        <a:t> Nephrogenic diabetes insipidus </a:t>
                      </a:r>
                      <a:r>
                        <a:rPr lang="en-US">
                          <a:solidFill>
                            <a:srgbClr val="C00000"/>
                          </a:solidFill>
                          <a:latin typeface="Cambria"/>
                          <a:ea typeface="Cambria"/>
                          <a:cs typeface="Cambria"/>
                          <a:sym typeface="Cambria"/>
                        </a:rPr>
                        <a:t>(decrease blood volume + GFR)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96500">
                <a:tc>
                  <a:txBody>
                    <a:bodyPr/>
                    <a:lstStyle/>
                    <a:p>
                      <a:pPr marL="0" lvl="0" indent="0" algn="ctr" rtl="0">
                        <a:spcBef>
                          <a:spcPts val="0"/>
                        </a:spcBef>
                        <a:spcAft>
                          <a:spcPts val="0"/>
                        </a:spcAft>
                        <a:buNone/>
                      </a:pPr>
                      <a:endParaRPr b="1">
                        <a:solidFill>
                          <a:srgbClr val="FFFFFF"/>
                        </a:solidFill>
                        <a:latin typeface="Cambria"/>
                        <a:ea typeface="Cambria"/>
                        <a:cs typeface="Cambria"/>
                        <a:sym typeface="Cambria"/>
                      </a:endParaRPr>
                    </a:p>
                    <a:p>
                      <a:pPr marL="0" lvl="0" indent="0" algn="l" rtl="0">
                        <a:spcBef>
                          <a:spcPts val="0"/>
                        </a:spcBef>
                        <a:spcAft>
                          <a:spcPts val="0"/>
                        </a:spcAft>
                        <a:buNone/>
                      </a:pPr>
                      <a:endParaRPr b="1">
                        <a:solidFill>
                          <a:srgbClr val="FFFFFF"/>
                        </a:solidFill>
                        <a:latin typeface="Cambria"/>
                        <a:ea typeface="Cambria"/>
                        <a:cs typeface="Cambria"/>
                        <a:sym typeface="Cambria"/>
                      </a:endParaRPr>
                    </a:p>
                    <a:p>
                      <a:pPr marL="0" lvl="0" indent="0" algn="ctr" rtl="0">
                        <a:spcBef>
                          <a:spcPts val="0"/>
                        </a:spcBef>
                        <a:spcAft>
                          <a:spcPts val="0"/>
                        </a:spcAft>
                        <a:buNone/>
                      </a:pPr>
                      <a:endParaRPr b="1">
                        <a:solidFill>
                          <a:srgbClr val="FFFFFF"/>
                        </a:solidFill>
                        <a:latin typeface="Cambria"/>
                        <a:ea typeface="Cambria"/>
                        <a:cs typeface="Cambria"/>
                        <a:sym typeface="Cambria"/>
                      </a:endParaRPr>
                    </a:p>
                    <a:p>
                      <a:pPr marL="0" lvl="0" indent="0" algn="ctr" rtl="0">
                        <a:spcBef>
                          <a:spcPts val="0"/>
                        </a:spcBef>
                        <a:spcAft>
                          <a:spcPts val="0"/>
                        </a:spcAft>
                        <a:buNone/>
                      </a:pPr>
                      <a:r>
                        <a:rPr lang="en-US" b="1">
                          <a:solidFill>
                            <a:srgbClr val="FF0000"/>
                          </a:solidFill>
                          <a:latin typeface="Cambria"/>
                          <a:ea typeface="Cambria"/>
                          <a:cs typeface="Cambria"/>
                          <a:sym typeface="Cambria"/>
                        </a:rPr>
                        <a:t>ADRs</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5">
                  <a:txBody>
                    <a:bodyPr/>
                    <a:lstStyle/>
                    <a:p>
                      <a:pPr marL="457200" lvl="0" indent="-317500" rtl="0">
                        <a:lnSpc>
                          <a:spcPct val="130909"/>
                        </a:lnSpc>
                        <a:spcBef>
                          <a:spcPts val="0"/>
                        </a:spcBef>
                        <a:spcAft>
                          <a:spcPts val="0"/>
                        </a:spcAft>
                        <a:buSzPts val="1400"/>
                        <a:buFont typeface="Cambria"/>
                        <a:buChar char="●"/>
                      </a:pPr>
                      <a:r>
                        <a:rPr lang="en-US">
                          <a:solidFill>
                            <a:schemeClr val="dk1"/>
                          </a:solidFill>
                          <a:latin typeface="Cambria"/>
                          <a:ea typeface="Cambria"/>
                          <a:cs typeface="Cambria"/>
                          <a:sym typeface="Cambria"/>
                        </a:rPr>
                        <a:t>Fluid and electrolyte imbalance</a:t>
                      </a:r>
                      <a:endParaRPr>
                        <a:solidFill>
                          <a:schemeClr val="dk1"/>
                        </a:solidFill>
                        <a:latin typeface="Cambria"/>
                        <a:ea typeface="Cambria"/>
                        <a:cs typeface="Cambria"/>
                        <a:sym typeface="Cambria"/>
                      </a:endParaRPr>
                    </a:p>
                    <a:p>
                      <a:pPr marL="457200" lvl="0" indent="-317500" rtl="0">
                        <a:lnSpc>
                          <a:spcPct val="130909"/>
                        </a:lnSpc>
                        <a:spcBef>
                          <a:spcPts val="0"/>
                        </a:spcBef>
                        <a:spcAft>
                          <a:spcPts val="0"/>
                        </a:spcAft>
                        <a:buSzPts val="1400"/>
                        <a:buFont typeface="Cambria"/>
                        <a:buChar char="●"/>
                      </a:pPr>
                      <a:r>
                        <a:rPr lang="en-US">
                          <a:solidFill>
                            <a:schemeClr val="dk1"/>
                          </a:solidFill>
                          <a:latin typeface="Cambria"/>
                          <a:ea typeface="Cambria"/>
                          <a:cs typeface="Cambria"/>
                          <a:sym typeface="Cambria"/>
                        </a:rPr>
                        <a:t>Hyponatremia</a:t>
                      </a:r>
                      <a:endParaRPr>
                        <a:solidFill>
                          <a:schemeClr val="dk1"/>
                        </a:solidFill>
                        <a:latin typeface="Cambria"/>
                        <a:ea typeface="Cambria"/>
                        <a:cs typeface="Cambria"/>
                        <a:sym typeface="Cambria"/>
                      </a:endParaRPr>
                    </a:p>
                    <a:p>
                      <a:pPr marL="457200" lvl="0" indent="-317500" rtl="0">
                        <a:lnSpc>
                          <a:spcPct val="130909"/>
                        </a:lnSpc>
                        <a:spcBef>
                          <a:spcPts val="0"/>
                        </a:spcBef>
                        <a:spcAft>
                          <a:spcPts val="0"/>
                        </a:spcAft>
                        <a:buSzPts val="1400"/>
                        <a:buFont typeface="Cambria"/>
                        <a:buChar char="●"/>
                      </a:pPr>
                      <a:r>
                        <a:rPr lang="en-US">
                          <a:solidFill>
                            <a:schemeClr val="dk1"/>
                          </a:solidFill>
                          <a:latin typeface="Cambria"/>
                          <a:ea typeface="Cambria"/>
                          <a:cs typeface="Cambria"/>
                          <a:sym typeface="Cambria"/>
                        </a:rPr>
                        <a:t>Hypovolemia (volume depletion)</a:t>
                      </a:r>
                      <a:endParaRPr>
                        <a:solidFill>
                          <a:schemeClr val="dk1"/>
                        </a:solidFill>
                        <a:latin typeface="Cambria"/>
                        <a:ea typeface="Cambria"/>
                        <a:cs typeface="Cambria"/>
                        <a:sym typeface="Cambria"/>
                      </a:endParaRPr>
                    </a:p>
                    <a:p>
                      <a:pPr marL="457200" lvl="0" indent="-317500" rtl="0">
                        <a:lnSpc>
                          <a:spcPct val="130909"/>
                        </a:lnSpc>
                        <a:spcBef>
                          <a:spcPts val="0"/>
                        </a:spcBef>
                        <a:spcAft>
                          <a:spcPts val="0"/>
                        </a:spcAft>
                        <a:buSzPts val="1400"/>
                        <a:buFont typeface="Cambria"/>
                        <a:buChar char="●"/>
                      </a:pPr>
                      <a:r>
                        <a:rPr lang="en-US">
                          <a:solidFill>
                            <a:schemeClr val="dk1"/>
                          </a:solidFill>
                          <a:latin typeface="Cambria"/>
                          <a:ea typeface="Cambria"/>
                          <a:cs typeface="Cambria"/>
                          <a:sym typeface="Cambria"/>
                        </a:rPr>
                        <a:t>Hypokalemia</a:t>
                      </a:r>
                      <a:endParaRPr>
                        <a:solidFill>
                          <a:schemeClr val="dk1"/>
                        </a:solidFill>
                        <a:latin typeface="Cambria"/>
                        <a:ea typeface="Cambria"/>
                        <a:cs typeface="Cambria"/>
                        <a:sym typeface="Cambria"/>
                      </a:endParaRPr>
                    </a:p>
                    <a:p>
                      <a:pPr marL="457200" lvl="0" indent="-317500" rtl="0">
                        <a:lnSpc>
                          <a:spcPct val="130909"/>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Metabolic </a:t>
                      </a:r>
                      <a:r>
                        <a:rPr lang="en-US">
                          <a:solidFill>
                            <a:srgbClr val="FF0000"/>
                          </a:solidFill>
                          <a:latin typeface="Cambria"/>
                          <a:ea typeface="Cambria"/>
                          <a:cs typeface="Cambria"/>
                          <a:sym typeface="Cambria"/>
                        </a:rPr>
                        <a:t>alkalosis</a:t>
                      </a:r>
                      <a:r>
                        <a:rPr lang="en-US">
                          <a:solidFill>
                            <a:schemeClr val="dk1"/>
                          </a:solidFill>
                          <a:latin typeface="Cambria"/>
                          <a:ea typeface="Cambria"/>
                          <a:cs typeface="Cambria"/>
                          <a:sym typeface="Cambria"/>
                        </a:rPr>
                        <a:t>.</a:t>
                      </a:r>
                      <a:endParaRPr>
                        <a:solidFill>
                          <a:srgbClr val="FE8637"/>
                        </a:solidFill>
                        <a:latin typeface="Cambria"/>
                        <a:ea typeface="Cambria"/>
                        <a:cs typeface="Cambria"/>
                        <a:sym typeface="Cambria"/>
                      </a:endParaRPr>
                    </a:p>
                    <a:p>
                      <a:pPr marL="0" lvl="0" indent="0" rtl="0">
                        <a:lnSpc>
                          <a:spcPct val="130909"/>
                        </a:lnSpc>
                        <a:spcBef>
                          <a:spcPts val="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87700">
                <a:tc rowSpan="3">
                  <a:txBody>
                    <a:bodyPr/>
                    <a:lstStyle/>
                    <a:p>
                      <a:pPr marL="0" lvl="0" indent="0" algn="l" rtl="0">
                        <a:spcBef>
                          <a:spcPts val="0"/>
                        </a:spcBef>
                        <a:spcAft>
                          <a:spcPts val="0"/>
                        </a:spcAft>
                        <a:buNone/>
                      </a:pPr>
                      <a:endParaRPr b="1">
                        <a:solidFill>
                          <a:srgbClr val="FF0000"/>
                        </a:solidFill>
                        <a:latin typeface="Cambria"/>
                        <a:ea typeface="Cambria"/>
                        <a:cs typeface="Cambria"/>
                        <a:sym typeface="Cambria"/>
                      </a:endParaRPr>
                    </a:p>
                    <a:p>
                      <a:pPr marL="0" lvl="0" indent="0" algn="ctr" rtl="0">
                        <a:spcBef>
                          <a:spcPts val="0"/>
                        </a:spcBef>
                        <a:spcAft>
                          <a:spcPts val="0"/>
                        </a:spcAft>
                        <a:buNone/>
                      </a:pPr>
                      <a:r>
                        <a:rPr lang="en-US" b="1">
                          <a:solidFill>
                            <a:srgbClr val="FF0000"/>
                          </a:solidFill>
                          <a:latin typeface="Cambria"/>
                          <a:ea typeface="Cambria"/>
                          <a:cs typeface="Cambria"/>
                          <a:sym typeface="Cambria"/>
                        </a:rPr>
                        <a:t>Drug-drug</a:t>
                      </a:r>
                      <a:endParaRPr b="1">
                        <a:solidFill>
                          <a:srgbClr val="FF0000"/>
                        </a:solidFill>
                        <a:latin typeface="Cambria"/>
                        <a:ea typeface="Cambria"/>
                        <a:cs typeface="Cambria"/>
                        <a:sym typeface="Cambria"/>
                      </a:endParaRPr>
                    </a:p>
                    <a:p>
                      <a:pPr marL="0" lvl="0" indent="0" algn="ctr" rtl="0">
                        <a:spcBef>
                          <a:spcPts val="0"/>
                        </a:spcBef>
                        <a:spcAft>
                          <a:spcPts val="0"/>
                        </a:spcAft>
                        <a:buNone/>
                      </a:pPr>
                      <a:r>
                        <a:rPr lang="en-US" b="1">
                          <a:solidFill>
                            <a:srgbClr val="FF0000"/>
                          </a:solidFill>
                          <a:latin typeface="Cambria"/>
                          <a:ea typeface="Cambria"/>
                          <a:cs typeface="Cambria"/>
                          <a:sym typeface="Cambria"/>
                        </a:rPr>
                        <a:t>interaction</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rowSpan="3" gridSpan="5">
                  <a:txBody>
                    <a:bodyPr/>
                    <a:lstStyle/>
                    <a:p>
                      <a:pPr marL="0" lvl="0" indent="0" rtl="0">
                        <a:lnSpc>
                          <a:spcPct val="115000"/>
                        </a:lnSpc>
                        <a:spcBef>
                          <a:spcPts val="0"/>
                        </a:spcBef>
                        <a:spcAft>
                          <a:spcPts val="0"/>
                        </a:spcAft>
                        <a:buNone/>
                      </a:pPr>
                      <a:r>
                        <a:rPr lang="en-US">
                          <a:solidFill>
                            <a:schemeClr val="dk1"/>
                          </a:solidFill>
                        </a:rPr>
                        <a:t>•</a:t>
                      </a:r>
                      <a:r>
                        <a:rPr lang="en-US" b="1">
                          <a:solidFill>
                            <a:schemeClr val="dk1"/>
                          </a:solidFill>
                          <a:latin typeface="Cambria"/>
                          <a:ea typeface="Cambria"/>
                          <a:cs typeface="Cambria"/>
                          <a:sym typeface="Cambria"/>
                        </a:rPr>
                        <a:t>Uricosurics , Sulphonylurea               Thiazides Diminish effect</a:t>
                      </a:r>
                      <a:endParaRPr b="1">
                        <a:solidFill>
                          <a:schemeClr val="dk1"/>
                        </a:solidFill>
                        <a:latin typeface="Cambria"/>
                        <a:ea typeface="Cambria"/>
                        <a:cs typeface="Cambria"/>
                        <a:sym typeface="Cambria"/>
                      </a:endParaRPr>
                    </a:p>
                    <a:p>
                      <a:pPr marL="0" lvl="0" indent="0" rtl="0">
                        <a:lnSpc>
                          <a:spcPct val="115000"/>
                        </a:lnSpc>
                        <a:spcBef>
                          <a:spcPts val="0"/>
                        </a:spcBef>
                        <a:spcAft>
                          <a:spcPts val="0"/>
                        </a:spcAft>
                        <a:buNone/>
                      </a:pPr>
                      <a:r>
                        <a:rPr lang="en-US">
                          <a:solidFill>
                            <a:schemeClr val="dk1"/>
                          </a:solidFill>
                        </a:rPr>
                        <a:t>•</a:t>
                      </a:r>
                      <a:r>
                        <a:rPr lang="en-US" b="1">
                          <a:solidFill>
                            <a:schemeClr val="dk1"/>
                          </a:solidFill>
                          <a:latin typeface="Cambria"/>
                          <a:ea typeface="Cambria"/>
                          <a:cs typeface="Cambria"/>
                          <a:sym typeface="Cambria"/>
                        </a:rPr>
                        <a:t>Digitalis , Diazoxide              Thiazides Increase effect. </a:t>
                      </a:r>
                      <a:r>
                        <a:rPr lang="en-US" b="1">
                          <a:solidFill>
                            <a:srgbClr val="CCCCCC"/>
                          </a:solidFill>
                          <a:latin typeface="Cambria"/>
                          <a:ea typeface="Cambria"/>
                          <a:cs typeface="Cambria"/>
                          <a:sym typeface="Cambria"/>
                        </a:rPr>
                        <a:t>(Toxicity)</a:t>
                      </a:r>
                      <a:endParaRPr b="1">
                        <a:solidFill>
                          <a:srgbClr val="CCCCCC"/>
                        </a:solidFill>
                        <a:latin typeface="Cambria"/>
                        <a:ea typeface="Cambria"/>
                        <a:cs typeface="Cambria"/>
                        <a:sym typeface="Cambria"/>
                      </a:endParaRPr>
                    </a:p>
                    <a:p>
                      <a:pPr marL="0" lvl="0" indent="0" rtl="0">
                        <a:lnSpc>
                          <a:spcPct val="115000"/>
                        </a:lnSpc>
                        <a:spcBef>
                          <a:spcPts val="0"/>
                        </a:spcBef>
                        <a:spcAft>
                          <a:spcPts val="0"/>
                        </a:spcAft>
                        <a:buNone/>
                      </a:pPr>
                      <a:r>
                        <a:rPr lang="en-US" b="1">
                          <a:solidFill>
                            <a:schemeClr val="dk1"/>
                          </a:solidFill>
                          <a:latin typeface="Cambria"/>
                          <a:ea typeface="Cambria"/>
                          <a:cs typeface="Cambria"/>
                          <a:sym typeface="Cambria"/>
                        </a:rPr>
                        <a:t> </a:t>
                      </a:r>
                      <a:r>
                        <a:rPr lang="en-US">
                          <a:solidFill>
                            <a:schemeClr val="dk1"/>
                          </a:solidFill>
                        </a:rPr>
                        <a:t>•</a:t>
                      </a:r>
                      <a:r>
                        <a:rPr lang="en-US" b="1">
                          <a:solidFill>
                            <a:schemeClr val="dk1"/>
                          </a:solidFill>
                          <a:latin typeface="Cambria"/>
                          <a:ea typeface="Cambria"/>
                          <a:cs typeface="Cambria"/>
                          <a:sym typeface="Cambria"/>
                        </a:rPr>
                        <a:t>NSAIDs               </a:t>
                      </a:r>
                      <a:r>
                        <a:rPr lang="en-US">
                          <a:solidFill>
                            <a:schemeClr val="dk1"/>
                          </a:solidFill>
                        </a:rPr>
                        <a:t> </a:t>
                      </a:r>
                      <a:r>
                        <a:rPr lang="en-US" b="1">
                          <a:solidFill>
                            <a:srgbClr val="FF0000"/>
                          </a:solidFill>
                          <a:latin typeface="Cambria"/>
                          <a:ea typeface="Cambria"/>
                          <a:cs typeface="Cambria"/>
                          <a:sym typeface="Cambria"/>
                        </a:rPr>
                        <a:t>Reduce thiazide efficacy</a:t>
                      </a:r>
                      <a:endParaRPr>
                        <a:solidFill>
                          <a:srgbClr val="FE8637"/>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3"/>
                  </a:ext>
                </a:extLst>
              </a:tr>
              <a:tr h="524575">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50675">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bl>
          </a:graphicData>
        </a:graphic>
      </p:graphicFrame>
      <p:sp>
        <p:nvSpPr>
          <p:cNvPr id="216" name="Shape 216"/>
          <p:cNvSpPr txBox="1"/>
          <p:nvPr/>
        </p:nvSpPr>
        <p:spPr>
          <a:xfrm>
            <a:off x="4334100" y="5723900"/>
            <a:ext cx="2523900" cy="1346400"/>
          </a:xfrm>
          <a:prstGeom prst="rect">
            <a:avLst/>
          </a:prstGeom>
          <a:noFill/>
          <a:ln>
            <a:noFill/>
          </a:ln>
        </p:spPr>
        <p:txBody>
          <a:bodyPr spcFirstLastPara="1" wrap="square" lIns="91425" tIns="91425" rIns="91425" bIns="91425" anchor="t" anchorCtr="0">
            <a:noAutofit/>
          </a:bodyPr>
          <a:lstStyle/>
          <a:p>
            <a:pPr marL="457200" lvl="0" indent="-317500" rtl="0">
              <a:lnSpc>
                <a:spcPct val="130909"/>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Hyperuricaemia (gout)</a:t>
            </a:r>
            <a:endParaRPr>
              <a:solidFill>
                <a:schemeClr val="dk1"/>
              </a:solidFill>
              <a:latin typeface="Cambria"/>
              <a:ea typeface="Cambria"/>
              <a:cs typeface="Cambria"/>
              <a:sym typeface="Cambria"/>
            </a:endParaRPr>
          </a:p>
          <a:p>
            <a:pPr marL="457200" lvl="0" indent="-317500" rtl="0">
              <a:lnSpc>
                <a:spcPct val="130909"/>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Hyp</a:t>
            </a:r>
            <a:r>
              <a:rPr lang="en-US">
                <a:solidFill>
                  <a:srgbClr val="FF0000"/>
                </a:solidFill>
                <a:latin typeface="Cambria"/>
                <a:ea typeface="Cambria"/>
                <a:cs typeface="Cambria"/>
                <a:sym typeface="Cambria"/>
              </a:rPr>
              <a:t>er</a:t>
            </a:r>
            <a:r>
              <a:rPr lang="en-US">
                <a:solidFill>
                  <a:schemeClr val="dk1"/>
                </a:solidFill>
                <a:latin typeface="Cambria"/>
                <a:ea typeface="Cambria"/>
                <a:cs typeface="Cambria"/>
                <a:sym typeface="Cambria"/>
              </a:rPr>
              <a:t>calcemia </a:t>
            </a:r>
            <a:endParaRPr>
              <a:solidFill>
                <a:schemeClr val="dk1"/>
              </a:solidFill>
              <a:latin typeface="Cambria"/>
              <a:ea typeface="Cambria"/>
              <a:cs typeface="Cambria"/>
              <a:sym typeface="Cambria"/>
            </a:endParaRPr>
          </a:p>
          <a:p>
            <a:pPr marL="457200" lvl="0" indent="-317500" rtl="0">
              <a:lnSpc>
                <a:spcPct val="130909"/>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Hyperglycaemia</a:t>
            </a:r>
            <a:endParaRPr>
              <a:solidFill>
                <a:schemeClr val="dk1"/>
              </a:solidFill>
              <a:latin typeface="Cambria"/>
              <a:ea typeface="Cambria"/>
              <a:cs typeface="Cambria"/>
              <a:sym typeface="Cambria"/>
            </a:endParaRPr>
          </a:p>
          <a:p>
            <a:pPr marL="457200" lvl="0" indent="-317500" rtl="0">
              <a:lnSpc>
                <a:spcPct val="130909"/>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Hyperlipidemia</a:t>
            </a:r>
            <a:endParaRPr/>
          </a:p>
        </p:txBody>
      </p:sp>
      <p:sp>
        <p:nvSpPr>
          <p:cNvPr id="217" name="Shape 217"/>
          <p:cNvSpPr/>
          <p:nvPr/>
        </p:nvSpPr>
        <p:spPr>
          <a:xfrm>
            <a:off x="3661525" y="8518275"/>
            <a:ext cx="419100" cy="93600"/>
          </a:xfrm>
          <a:prstGeom prst="rightArrow">
            <a:avLst>
              <a:gd name="adj1" fmla="val 50000"/>
              <a:gd name="adj2" fmla="val 50000"/>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a:off x="3009900" y="8760450"/>
            <a:ext cx="419100" cy="93600"/>
          </a:xfrm>
          <a:prstGeom prst="rightArrow">
            <a:avLst>
              <a:gd name="adj1" fmla="val 50000"/>
              <a:gd name="adj2" fmla="val 50000"/>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2090300" y="9030750"/>
            <a:ext cx="419100" cy="93600"/>
          </a:xfrm>
          <a:prstGeom prst="rightArrow">
            <a:avLst>
              <a:gd name="adj1" fmla="val 50000"/>
              <a:gd name="adj2" fmla="val 50000"/>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txBox="1"/>
          <p:nvPr/>
        </p:nvSpPr>
        <p:spPr>
          <a:xfrm>
            <a:off x="-4857600" y="675075"/>
            <a:ext cx="2186700" cy="3375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endParaRPr/>
          </a:p>
        </p:txBody>
      </p:sp>
      <p:sp>
        <p:nvSpPr>
          <p:cNvPr id="221" name="Shape 221"/>
          <p:cNvSpPr txBox="1"/>
          <p:nvPr/>
        </p:nvSpPr>
        <p:spPr>
          <a:xfrm rot="-5400000">
            <a:off x="-244200" y="1354625"/>
            <a:ext cx="1584300" cy="1095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b="1">
                <a:solidFill>
                  <a:schemeClr val="lt1"/>
                </a:solidFill>
                <a:latin typeface="Cambria"/>
                <a:ea typeface="Cambria"/>
                <a:cs typeface="Cambria"/>
                <a:sym typeface="Cambria"/>
              </a:rPr>
              <a:t>Cont-</a:t>
            </a:r>
            <a:endParaRPr b="1">
              <a:solidFill>
                <a:schemeClr val="lt1"/>
              </a:solidFill>
              <a:latin typeface="Cambria"/>
              <a:ea typeface="Cambria"/>
              <a:cs typeface="Cambria"/>
              <a:sym typeface="Cambria"/>
            </a:endParaRPr>
          </a:p>
          <a:p>
            <a:pPr marL="0" lvl="0" indent="0" algn="ctr" rtl="0">
              <a:lnSpc>
                <a:spcPct val="115000"/>
              </a:lnSpc>
              <a:spcBef>
                <a:spcPts val="0"/>
              </a:spcBef>
              <a:spcAft>
                <a:spcPts val="0"/>
              </a:spcAft>
              <a:buClr>
                <a:schemeClr val="dk1"/>
              </a:buClr>
              <a:buSzPts val="1100"/>
              <a:buFont typeface="Arial"/>
              <a:buNone/>
            </a:pPr>
            <a:r>
              <a:rPr lang="en-US" b="1">
                <a:solidFill>
                  <a:schemeClr val="lt1"/>
                </a:solidFill>
                <a:latin typeface="Cambria"/>
                <a:ea typeface="Cambria"/>
                <a:cs typeface="Cambria"/>
                <a:sym typeface="Cambria"/>
              </a:rPr>
              <a:t>Pharmacological Effects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569925" y="113925"/>
            <a:ext cx="5467500" cy="89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600" b="1">
                <a:solidFill>
                  <a:srgbClr val="762EB1"/>
                </a:solidFill>
                <a:latin typeface="Cambria"/>
                <a:ea typeface="Cambria"/>
                <a:cs typeface="Cambria"/>
                <a:sym typeface="Cambria"/>
              </a:rPr>
              <a:t>Mechanism of antidiuretic effect of thiazide in Diabetes Insipidus</a:t>
            </a:r>
            <a:endParaRPr sz="2600" b="1">
              <a:solidFill>
                <a:srgbClr val="762EB1"/>
              </a:solidFill>
              <a:latin typeface="Cambria"/>
              <a:ea typeface="Cambria"/>
              <a:cs typeface="Cambria"/>
              <a:sym typeface="Cambria"/>
            </a:endParaRPr>
          </a:p>
          <a:p>
            <a:pPr marL="0" lvl="0" indent="0" rtl="0">
              <a:spcBef>
                <a:spcPts val="0"/>
              </a:spcBef>
              <a:spcAft>
                <a:spcPts val="0"/>
              </a:spcAft>
              <a:buNone/>
            </a:pPr>
            <a:endParaRPr/>
          </a:p>
        </p:txBody>
      </p:sp>
      <p:sp>
        <p:nvSpPr>
          <p:cNvPr id="227" name="Shape 227"/>
          <p:cNvSpPr/>
          <p:nvPr/>
        </p:nvSpPr>
        <p:spPr>
          <a:xfrm>
            <a:off x="440275" y="2083925"/>
            <a:ext cx="1247400" cy="10713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FFFFFF"/>
                </a:solidFill>
                <a:latin typeface="Cambria"/>
                <a:ea typeface="Cambria"/>
                <a:cs typeface="Cambria"/>
                <a:sym typeface="Cambria"/>
              </a:rPr>
              <a:t>Thiazide</a:t>
            </a:r>
            <a:endParaRPr>
              <a:solidFill>
                <a:srgbClr val="FFFFFF"/>
              </a:solidFill>
              <a:latin typeface="Cambria"/>
              <a:ea typeface="Cambria"/>
              <a:cs typeface="Cambria"/>
              <a:sym typeface="Cambria"/>
            </a:endParaRPr>
          </a:p>
        </p:txBody>
      </p:sp>
      <p:sp>
        <p:nvSpPr>
          <p:cNvPr id="228" name="Shape 228"/>
          <p:cNvSpPr/>
          <p:nvPr/>
        </p:nvSpPr>
        <p:spPr>
          <a:xfrm>
            <a:off x="2074900" y="2083925"/>
            <a:ext cx="1247400" cy="10713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lvl="0" indent="0" algn="ctr" rtl="0">
              <a:lnSpc>
                <a:spcPct val="125454"/>
              </a:lnSpc>
              <a:spcBef>
                <a:spcPts val="800"/>
              </a:spcBef>
              <a:spcAft>
                <a:spcPts val="0"/>
              </a:spcAft>
              <a:buNone/>
            </a:pPr>
            <a:r>
              <a:rPr lang="en-US" sz="1300">
                <a:solidFill>
                  <a:srgbClr val="FFFFFF"/>
                </a:solidFill>
                <a:latin typeface="Cambria"/>
                <a:ea typeface="Cambria"/>
                <a:cs typeface="Cambria"/>
                <a:sym typeface="Cambria"/>
              </a:rPr>
              <a:t>↓Distal tubular  Na+ reabsorption</a:t>
            </a:r>
            <a:endParaRPr sz="1300">
              <a:solidFill>
                <a:srgbClr val="FFFFFF"/>
              </a:solidFill>
              <a:latin typeface="Cambria"/>
              <a:ea typeface="Cambria"/>
              <a:cs typeface="Cambria"/>
              <a:sym typeface="Cambria"/>
            </a:endParaRPr>
          </a:p>
        </p:txBody>
      </p:sp>
      <p:sp>
        <p:nvSpPr>
          <p:cNvPr id="229" name="Shape 229"/>
          <p:cNvSpPr/>
          <p:nvPr/>
        </p:nvSpPr>
        <p:spPr>
          <a:xfrm>
            <a:off x="3709525" y="2083925"/>
            <a:ext cx="1247400" cy="10713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rgbClr val="FFFFFF"/>
                </a:solidFill>
                <a:latin typeface="Cambria"/>
                <a:ea typeface="Cambria"/>
                <a:cs typeface="Cambria"/>
                <a:sym typeface="Cambria"/>
              </a:rPr>
              <a:t>↑ Urinary Excretion</a:t>
            </a:r>
            <a:endParaRPr sz="1300">
              <a:solidFill>
                <a:srgbClr val="FFFFFF"/>
              </a:solidFill>
              <a:latin typeface="Cambria"/>
              <a:ea typeface="Cambria"/>
              <a:cs typeface="Cambria"/>
              <a:sym typeface="Cambria"/>
            </a:endParaRPr>
          </a:p>
        </p:txBody>
      </p:sp>
      <p:sp>
        <p:nvSpPr>
          <p:cNvPr id="230" name="Shape 230"/>
          <p:cNvSpPr/>
          <p:nvPr/>
        </p:nvSpPr>
        <p:spPr>
          <a:xfrm>
            <a:off x="5344150" y="2083925"/>
            <a:ext cx="1247400" cy="1071300"/>
          </a:xfrm>
          <a:prstGeom prst="roundRect">
            <a:avLst>
              <a:gd name="adj" fmla="val 16667"/>
            </a:avLst>
          </a:prstGeom>
          <a:solidFill>
            <a:srgbClr val="782A72"/>
          </a:solidFill>
          <a:ln>
            <a:noFill/>
          </a:ln>
        </p:spPr>
        <p:txBody>
          <a:bodyPr spcFirstLastPara="1" wrap="square" lIns="91425" tIns="91425" rIns="91425" bIns="91425" anchor="ctr" anchorCtr="0">
            <a:noAutofit/>
          </a:bodyPr>
          <a:lstStyle/>
          <a:p>
            <a:pPr marL="0" lvl="0" indent="0" algn="ctr" rtl="0">
              <a:lnSpc>
                <a:spcPct val="125454"/>
              </a:lnSpc>
              <a:spcBef>
                <a:spcPts val="800"/>
              </a:spcBef>
              <a:spcAft>
                <a:spcPts val="0"/>
              </a:spcAft>
              <a:buClr>
                <a:schemeClr val="dk1"/>
              </a:buClr>
              <a:buSzPts val="1100"/>
              <a:buFont typeface="Arial"/>
              <a:buNone/>
            </a:pPr>
            <a:r>
              <a:rPr lang="en-US" sz="1300">
                <a:solidFill>
                  <a:srgbClr val="FFFFFF"/>
                </a:solidFill>
                <a:latin typeface="Cambria"/>
                <a:ea typeface="Cambria"/>
                <a:cs typeface="Cambria"/>
                <a:sym typeface="Cambria"/>
              </a:rPr>
              <a:t>↓</a:t>
            </a:r>
            <a:r>
              <a:rPr lang="en-US" sz="1200">
                <a:solidFill>
                  <a:srgbClr val="FFFFFF"/>
                </a:solidFill>
                <a:latin typeface="Cambria"/>
                <a:ea typeface="Cambria"/>
                <a:cs typeface="Cambria"/>
                <a:sym typeface="Cambria"/>
              </a:rPr>
              <a:t>Extracellular </a:t>
            </a:r>
            <a:r>
              <a:rPr lang="en-US" sz="1300">
                <a:solidFill>
                  <a:srgbClr val="FFFFFF"/>
                </a:solidFill>
                <a:latin typeface="Cambria"/>
                <a:ea typeface="Cambria"/>
                <a:cs typeface="Cambria"/>
                <a:sym typeface="Cambria"/>
              </a:rPr>
              <a:t>Volume</a:t>
            </a:r>
            <a:endParaRPr sz="1300">
              <a:solidFill>
                <a:srgbClr val="FFFFFF"/>
              </a:solidFill>
              <a:latin typeface="Cambria"/>
              <a:ea typeface="Cambria"/>
              <a:cs typeface="Cambria"/>
              <a:sym typeface="Cambria"/>
            </a:endParaRPr>
          </a:p>
        </p:txBody>
      </p:sp>
      <p:sp>
        <p:nvSpPr>
          <p:cNvPr id="231" name="Shape 231"/>
          <p:cNvSpPr/>
          <p:nvPr/>
        </p:nvSpPr>
        <p:spPr>
          <a:xfrm>
            <a:off x="5344150" y="3500450"/>
            <a:ext cx="1247400" cy="1071300"/>
          </a:xfrm>
          <a:prstGeom prst="roundRect">
            <a:avLst>
              <a:gd name="adj" fmla="val 16667"/>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rgbClr val="FFFFFF"/>
                </a:solidFill>
                <a:latin typeface="Cambria"/>
                <a:ea typeface="Cambria"/>
                <a:cs typeface="Cambria"/>
                <a:sym typeface="Cambria"/>
              </a:rPr>
              <a:t>↑ Proximal Na+ &amp; water reabsorption</a:t>
            </a:r>
            <a:endParaRPr sz="1300">
              <a:solidFill>
                <a:srgbClr val="FFFFFF"/>
              </a:solidFill>
              <a:latin typeface="Cambria"/>
              <a:ea typeface="Cambria"/>
              <a:cs typeface="Cambria"/>
              <a:sym typeface="Cambria"/>
            </a:endParaRPr>
          </a:p>
        </p:txBody>
      </p:sp>
      <p:sp>
        <p:nvSpPr>
          <p:cNvPr id="232" name="Shape 232"/>
          <p:cNvSpPr/>
          <p:nvPr/>
        </p:nvSpPr>
        <p:spPr>
          <a:xfrm>
            <a:off x="3709525" y="3500450"/>
            <a:ext cx="1247400" cy="1071300"/>
          </a:xfrm>
          <a:prstGeom prst="roundRect">
            <a:avLst>
              <a:gd name="adj" fmla="val 16667"/>
            </a:avLst>
          </a:prstGeom>
          <a:solidFill>
            <a:srgbClr val="7030A0"/>
          </a:solidFill>
          <a:ln>
            <a:noFill/>
          </a:ln>
        </p:spPr>
        <p:txBody>
          <a:bodyPr spcFirstLastPara="1" wrap="square" lIns="91425" tIns="91425" rIns="91425" bIns="91425" anchor="ctr" anchorCtr="0">
            <a:noAutofit/>
          </a:bodyPr>
          <a:lstStyle/>
          <a:p>
            <a:pPr marL="0" lvl="0" indent="0" algn="ctr" rtl="0">
              <a:lnSpc>
                <a:spcPct val="125454"/>
              </a:lnSpc>
              <a:spcBef>
                <a:spcPts val="800"/>
              </a:spcBef>
              <a:spcAft>
                <a:spcPts val="0"/>
              </a:spcAft>
              <a:buNone/>
            </a:pPr>
            <a:r>
              <a:rPr lang="en-US" sz="1300">
                <a:solidFill>
                  <a:srgbClr val="FFFFFF"/>
                </a:solidFill>
                <a:latin typeface="Cambria"/>
                <a:ea typeface="Cambria"/>
                <a:cs typeface="Cambria"/>
                <a:sym typeface="Cambria"/>
              </a:rPr>
              <a:t>↓Distal Delivery of Na+ &amp; Water</a:t>
            </a:r>
            <a:endParaRPr sz="1300">
              <a:solidFill>
                <a:srgbClr val="FFFFFF"/>
              </a:solidFill>
              <a:latin typeface="Cambria"/>
              <a:ea typeface="Cambria"/>
              <a:cs typeface="Cambria"/>
              <a:sym typeface="Cambria"/>
            </a:endParaRPr>
          </a:p>
        </p:txBody>
      </p:sp>
      <p:sp>
        <p:nvSpPr>
          <p:cNvPr id="233" name="Shape 233"/>
          <p:cNvSpPr/>
          <p:nvPr/>
        </p:nvSpPr>
        <p:spPr>
          <a:xfrm>
            <a:off x="2074900" y="3500450"/>
            <a:ext cx="1247400" cy="1071300"/>
          </a:xfrm>
          <a:prstGeom prst="roundRect">
            <a:avLst>
              <a:gd name="adj" fmla="val 16667"/>
            </a:avLst>
          </a:prstGeom>
          <a:solidFill>
            <a:srgbClr val="B4A7D6"/>
          </a:solidFill>
          <a:ln>
            <a:noFill/>
          </a:ln>
        </p:spPr>
        <p:txBody>
          <a:bodyPr spcFirstLastPara="1" wrap="square" lIns="91425" tIns="91425" rIns="91425" bIns="91425" anchor="ctr" anchorCtr="0">
            <a:noAutofit/>
          </a:bodyPr>
          <a:lstStyle/>
          <a:p>
            <a:pPr marL="0" lvl="0" indent="0" algn="ctr" rtl="0">
              <a:lnSpc>
                <a:spcPct val="125454"/>
              </a:lnSpc>
              <a:spcBef>
                <a:spcPts val="800"/>
              </a:spcBef>
              <a:spcAft>
                <a:spcPts val="0"/>
              </a:spcAft>
              <a:buNone/>
            </a:pPr>
            <a:r>
              <a:rPr lang="en-US" sz="1300">
                <a:solidFill>
                  <a:srgbClr val="FFFFFF"/>
                </a:solidFill>
                <a:latin typeface="Cambria"/>
                <a:ea typeface="Cambria"/>
                <a:cs typeface="Cambria"/>
                <a:sym typeface="Cambria"/>
              </a:rPr>
              <a:t>↓Urine Volume</a:t>
            </a:r>
            <a:endParaRPr sz="1300">
              <a:solidFill>
                <a:srgbClr val="FFFFFF"/>
              </a:solidFill>
              <a:latin typeface="Cambria"/>
              <a:ea typeface="Cambria"/>
              <a:cs typeface="Cambria"/>
              <a:sym typeface="Cambria"/>
            </a:endParaRPr>
          </a:p>
        </p:txBody>
      </p:sp>
      <p:sp>
        <p:nvSpPr>
          <p:cNvPr id="234" name="Shape 234"/>
          <p:cNvSpPr/>
          <p:nvPr/>
        </p:nvSpPr>
        <p:spPr>
          <a:xfrm>
            <a:off x="1749138" y="2483675"/>
            <a:ext cx="264300" cy="271800"/>
          </a:xfrm>
          <a:prstGeom prst="rightArrow">
            <a:avLst>
              <a:gd name="adj1" fmla="val 50000"/>
              <a:gd name="adj2" fmla="val 50000"/>
            </a:avLst>
          </a:prstGeom>
          <a:solidFill>
            <a:srgbClr val="BDCA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3383750" y="2483675"/>
            <a:ext cx="264300" cy="271800"/>
          </a:xfrm>
          <a:prstGeom prst="rightArrow">
            <a:avLst>
              <a:gd name="adj1" fmla="val 50000"/>
              <a:gd name="adj2" fmla="val 50000"/>
            </a:avLst>
          </a:prstGeom>
          <a:solidFill>
            <a:srgbClr val="BDCA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5018375" y="2483675"/>
            <a:ext cx="264300" cy="271800"/>
          </a:xfrm>
          <a:prstGeom prst="rightArrow">
            <a:avLst>
              <a:gd name="adj1" fmla="val 50000"/>
              <a:gd name="adj2" fmla="val 50000"/>
            </a:avLst>
          </a:prstGeom>
          <a:solidFill>
            <a:srgbClr val="BDCA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rot="5400000">
            <a:off x="5835700" y="3191938"/>
            <a:ext cx="264300" cy="271800"/>
          </a:xfrm>
          <a:prstGeom prst="rightArrow">
            <a:avLst>
              <a:gd name="adj1" fmla="val 50000"/>
              <a:gd name="adj2" fmla="val 50000"/>
            </a:avLst>
          </a:prstGeom>
          <a:solidFill>
            <a:srgbClr val="BDCA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rot="10800000">
            <a:off x="5018388" y="3900200"/>
            <a:ext cx="264300" cy="271800"/>
          </a:xfrm>
          <a:prstGeom prst="rightArrow">
            <a:avLst>
              <a:gd name="adj1" fmla="val 50000"/>
              <a:gd name="adj2" fmla="val 50000"/>
            </a:avLst>
          </a:prstGeom>
          <a:solidFill>
            <a:srgbClr val="BDCA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rot="10800000">
            <a:off x="3383750" y="3900200"/>
            <a:ext cx="264300" cy="271800"/>
          </a:xfrm>
          <a:prstGeom prst="rightArrow">
            <a:avLst>
              <a:gd name="adj1" fmla="val 50000"/>
              <a:gd name="adj2" fmla="val 50000"/>
            </a:avLst>
          </a:prstGeom>
          <a:solidFill>
            <a:srgbClr val="BDCA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40" name="Shape 240"/>
          <p:cNvPicPr preferRelativeResize="0"/>
          <p:nvPr/>
        </p:nvPicPr>
        <p:blipFill>
          <a:blip r:embed="rId3">
            <a:alphaModFix/>
          </a:blip>
          <a:stretch>
            <a:fillRect/>
          </a:stretch>
        </p:blipFill>
        <p:spPr>
          <a:xfrm>
            <a:off x="152400" y="5435200"/>
            <a:ext cx="6553202" cy="4353396"/>
          </a:xfrm>
          <a:prstGeom prst="rect">
            <a:avLst/>
          </a:prstGeom>
          <a:noFill/>
          <a:ln>
            <a:noFill/>
          </a:ln>
        </p:spPr>
      </p:pic>
      <p:sp>
        <p:nvSpPr>
          <p:cNvPr id="241" name="Shape 241"/>
          <p:cNvSpPr txBox="1"/>
          <p:nvPr/>
        </p:nvSpPr>
        <p:spPr>
          <a:xfrm>
            <a:off x="4739100" y="4998400"/>
            <a:ext cx="1966500" cy="436800"/>
          </a:xfrm>
          <a:prstGeom prst="rect">
            <a:avLst/>
          </a:prstGeom>
          <a:no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b="1">
                <a:latin typeface="Cambria"/>
                <a:ea typeface="Cambria"/>
                <a:cs typeface="Cambria"/>
                <a:sym typeface="Cambria"/>
              </a:rPr>
              <a:t>Thank you Team 435!</a:t>
            </a:r>
            <a:endParaRPr b="1">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a:t>Potassium Sparing Diuretics</a:t>
            </a:r>
            <a:endParaRPr sz="4000"/>
          </a:p>
        </p:txBody>
      </p:sp>
      <p:sp>
        <p:nvSpPr>
          <p:cNvPr id="247" name="Shape 247"/>
          <p:cNvSpPr/>
          <p:nvPr/>
        </p:nvSpPr>
        <p:spPr>
          <a:xfrm>
            <a:off x="2157300" y="909900"/>
            <a:ext cx="2230800" cy="768000"/>
          </a:xfrm>
          <a:prstGeom prst="roundRect">
            <a:avLst>
              <a:gd name="adj" fmla="val 16667"/>
            </a:avLst>
          </a:prstGeom>
          <a:solidFill>
            <a:srgbClr val="D9D2E9"/>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a:latin typeface="Cambria"/>
                <a:ea typeface="Cambria"/>
                <a:cs typeface="Cambria"/>
                <a:sym typeface="Cambria"/>
              </a:rPr>
              <a:t>Potassium Sparing Diuretics</a:t>
            </a:r>
            <a:endParaRPr>
              <a:latin typeface="Cambria"/>
              <a:ea typeface="Cambria"/>
              <a:cs typeface="Cambria"/>
              <a:sym typeface="Cambria"/>
            </a:endParaRPr>
          </a:p>
        </p:txBody>
      </p:sp>
      <p:sp>
        <p:nvSpPr>
          <p:cNvPr id="248" name="Shape 248"/>
          <p:cNvSpPr/>
          <p:nvPr/>
        </p:nvSpPr>
        <p:spPr>
          <a:xfrm>
            <a:off x="3718550" y="2142650"/>
            <a:ext cx="2230800" cy="768000"/>
          </a:xfrm>
          <a:prstGeom prst="roundRect">
            <a:avLst>
              <a:gd name="adj" fmla="val 16667"/>
            </a:avLst>
          </a:prstGeom>
          <a:solidFill>
            <a:srgbClr val="D9D2E9"/>
          </a:solidFill>
          <a:ln w="9525" cap="flat" cmpd="sng">
            <a:solidFill>
              <a:srgbClr val="782A7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a:latin typeface="Cambria"/>
                <a:ea typeface="Cambria"/>
                <a:cs typeface="Cambria"/>
                <a:sym typeface="Cambria"/>
              </a:rPr>
              <a:t>Non-Steroids</a:t>
            </a:r>
            <a:endParaRPr>
              <a:latin typeface="Cambria"/>
              <a:ea typeface="Cambria"/>
              <a:cs typeface="Cambria"/>
              <a:sym typeface="Cambria"/>
            </a:endParaRPr>
          </a:p>
        </p:txBody>
      </p:sp>
      <p:sp>
        <p:nvSpPr>
          <p:cNvPr id="249" name="Shape 249"/>
          <p:cNvSpPr/>
          <p:nvPr/>
        </p:nvSpPr>
        <p:spPr>
          <a:xfrm>
            <a:off x="657000" y="2142650"/>
            <a:ext cx="2230800" cy="768000"/>
          </a:xfrm>
          <a:prstGeom prst="roundRect">
            <a:avLst>
              <a:gd name="adj" fmla="val 16667"/>
            </a:avLst>
          </a:prstGeom>
          <a:solidFill>
            <a:srgbClr val="D9D2E9"/>
          </a:solidFill>
          <a:ln w="9525" cap="flat" cmpd="sng">
            <a:solidFill>
              <a:srgbClr val="782A7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a:latin typeface="Cambria"/>
                <a:ea typeface="Cambria"/>
                <a:cs typeface="Cambria"/>
                <a:sym typeface="Cambria"/>
              </a:rPr>
              <a:t>Steroids</a:t>
            </a:r>
            <a:endParaRPr>
              <a:latin typeface="Cambria"/>
              <a:ea typeface="Cambria"/>
              <a:cs typeface="Cambria"/>
              <a:sym typeface="Cambria"/>
            </a:endParaRPr>
          </a:p>
        </p:txBody>
      </p:sp>
      <p:cxnSp>
        <p:nvCxnSpPr>
          <p:cNvPr id="250" name="Shape 250"/>
          <p:cNvCxnSpPr>
            <a:stCxn id="249" idx="0"/>
            <a:endCxn id="248" idx="0"/>
          </p:cNvCxnSpPr>
          <p:nvPr/>
        </p:nvCxnSpPr>
        <p:spPr>
          <a:xfrm rot="-5400000" flipH="1">
            <a:off x="3302850" y="612200"/>
            <a:ext cx="600" cy="3061500"/>
          </a:xfrm>
          <a:prstGeom prst="bentConnector3">
            <a:avLst>
              <a:gd name="adj1" fmla="val -39687500"/>
            </a:avLst>
          </a:prstGeom>
          <a:noFill/>
          <a:ln w="9525" cap="flat" cmpd="sng">
            <a:solidFill>
              <a:srgbClr val="782A72"/>
            </a:solidFill>
            <a:prstDash val="solid"/>
            <a:round/>
            <a:headEnd type="none" w="med" len="med"/>
            <a:tailEnd type="none" w="med" len="med"/>
          </a:ln>
        </p:spPr>
      </p:cxnSp>
      <p:cxnSp>
        <p:nvCxnSpPr>
          <p:cNvPr id="251" name="Shape 251"/>
          <p:cNvCxnSpPr>
            <a:stCxn id="247" idx="2"/>
            <a:endCxn id="247" idx="2"/>
          </p:cNvCxnSpPr>
          <p:nvPr/>
        </p:nvCxnSpPr>
        <p:spPr>
          <a:xfrm>
            <a:off x="3272700" y="1677900"/>
            <a:ext cx="0" cy="0"/>
          </a:xfrm>
          <a:prstGeom prst="straightConnector1">
            <a:avLst/>
          </a:prstGeom>
          <a:noFill/>
          <a:ln w="9525" cap="flat" cmpd="sng">
            <a:solidFill>
              <a:schemeClr val="dk2"/>
            </a:solidFill>
            <a:prstDash val="solid"/>
            <a:round/>
            <a:headEnd type="none" w="med" len="med"/>
            <a:tailEnd type="none" w="med" len="med"/>
          </a:ln>
        </p:spPr>
      </p:cxnSp>
      <p:cxnSp>
        <p:nvCxnSpPr>
          <p:cNvPr id="252" name="Shape 252"/>
          <p:cNvCxnSpPr>
            <a:stCxn id="247" idx="2"/>
          </p:cNvCxnSpPr>
          <p:nvPr/>
        </p:nvCxnSpPr>
        <p:spPr>
          <a:xfrm>
            <a:off x="3272700" y="1677900"/>
            <a:ext cx="0" cy="244500"/>
          </a:xfrm>
          <a:prstGeom prst="straightConnector1">
            <a:avLst/>
          </a:prstGeom>
          <a:noFill/>
          <a:ln w="9525" cap="flat" cmpd="sng">
            <a:solidFill>
              <a:srgbClr val="782A72"/>
            </a:solidFill>
            <a:prstDash val="solid"/>
            <a:round/>
            <a:headEnd type="none" w="med" len="med"/>
            <a:tailEnd type="none" w="med" len="med"/>
          </a:ln>
        </p:spPr>
      </p:cxnSp>
      <p:sp>
        <p:nvSpPr>
          <p:cNvPr id="253" name="Shape 253"/>
          <p:cNvSpPr txBox="1"/>
          <p:nvPr/>
        </p:nvSpPr>
        <p:spPr>
          <a:xfrm>
            <a:off x="302625" y="3096550"/>
            <a:ext cx="2838000" cy="2054700"/>
          </a:xfrm>
          <a:prstGeom prst="rect">
            <a:avLst/>
          </a:prstGeom>
          <a:no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u="sng">
                <a:latin typeface="Cambria"/>
                <a:ea typeface="Cambria"/>
                <a:cs typeface="Cambria"/>
                <a:sym typeface="Cambria"/>
              </a:rPr>
              <a:t>Competitive Aldosterone Antagonists:</a:t>
            </a:r>
            <a:endParaRPr u="sng">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a:p>
            <a:pPr marL="0" lvl="0" indent="0">
              <a:spcBef>
                <a:spcPts val="0"/>
              </a:spcBef>
              <a:spcAft>
                <a:spcPts val="0"/>
              </a:spcAft>
              <a:buNone/>
            </a:pPr>
            <a:r>
              <a:rPr lang="en-US">
                <a:latin typeface="Cambria"/>
                <a:ea typeface="Cambria"/>
                <a:cs typeface="Cambria"/>
                <a:sym typeface="Cambria"/>
              </a:rPr>
              <a:t>also called K-Sparing Diuretics or</a:t>
            </a:r>
            <a:endParaRPr>
              <a:latin typeface="Cambria"/>
              <a:ea typeface="Cambria"/>
              <a:cs typeface="Cambria"/>
              <a:sym typeface="Cambria"/>
            </a:endParaRPr>
          </a:p>
          <a:p>
            <a:pPr marL="0" lvl="0" indent="0">
              <a:spcBef>
                <a:spcPts val="0"/>
              </a:spcBef>
              <a:spcAft>
                <a:spcPts val="0"/>
              </a:spcAft>
              <a:buNone/>
            </a:pPr>
            <a:r>
              <a:rPr lang="en-US">
                <a:latin typeface="Cambria"/>
                <a:ea typeface="Cambria"/>
                <a:cs typeface="Cambria"/>
                <a:sym typeface="Cambria"/>
              </a:rPr>
              <a:t>Mineralocorticoid receptor antagonists</a:t>
            </a:r>
            <a:endParaRPr>
              <a:latin typeface="Cambria"/>
              <a:ea typeface="Cambria"/>
              <a:cs typeface="Cambria"/>
              <a:sym typeface="Cambria"/>
            </a:endParaRPr>
          </a:p>
          <a:p>
            <a:pPr marL="0" lvl="0" indent="0">
              <a:spcBef>
                <a:spcPts val="0"/>
              </a:spcBef>
              <a:spcAft>
                <a:spcPts val="0"/>
              </a:spcAft>
              <a:buNone/>
            </a:pPr>
            <a:endParaRPr u="sng">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Spironolactone</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Eplerenone</a:t>
            </a:r>
            <a:endParaRPr>
              <a:latin typeface="Cambria"/>
              <a:ea typeface="Cambria"/>
              <a:cs typeface="Cambria"/>
              <a:sym typeface="Cambria"/>
            </a:endParaRPr>
          </a:p>
        </p:txBody>
      </p:sp>
      <p:sp>
        <p:nvSpPr>
          <p:cNvPr id="254" name="Shape 254"/>
          <p:cNvSpPr txBox="1"/>
          <p:nvPr/>
        </p:nvSpPr>
        <p:spPr>
          <a:xfrm>
            <a:off x="3557125" y="3096550"/>
            <a:ext cx="2724000" cy="2054700"/>
          </a:xfrm>
          <a:prstGeom prst="rect">
            <a:avLst/>
          </a:prstGeom>
          <a:no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Font typeface="Arial"/>
              <a:buNone/>
            </a:pPr>
            <a:r>
              <a:rPr lang="en-US" u="sng">
                <a:solidFill>
                  <a:schemeClr val="dk1"/>
                </a:solidFill>
                <a:latin typeface="Cambria"/>
                <a:ea typeface="Cambria"/>
                <a:cs typeface="Cambria"/>
                <a:sym typeface="Cambria"/>
              </a:rPr>
              <a:t>Na+ Channels Inhibitors:</a:t>
            </a:r>
            <a:endParaRPr u="sng">
              <a:solidFill>
                <a:schemeClr val="dk1"/>
              </a:solidFill>
              <a:latin typeface="Cambria"/>
              <a:ea typeface="Cambria"/>
              <a:cs typeface="Cambria"/>
              <a:sym typeface="Cambria"/>
            </a:endParaRPr>
          </a:p>
          <a:p>
            <a:pPr marL="0" lvl="0" indent="0" rtl="0">
              <a:spcBef>
                <a:spcPts val="0"/>
              </a:spcBef>
              <a:spcAft>
                <a:spcPts val="0"/>
              </a:spcAft>
              <a:buClr>
                <a:srgbClr val="000000"/>
              </a:buClr>
              <a:buSzPts val="1100"/>
              <a:buFont typeface="Arial"/>
              <a:buNone/>
            </a:pPr>
            <a:endParaRPr u="sng">
              <a:solidFill>
                <a:schemeClr val="dk1"/>
              </a:solidFill>
              <a:latin typeface="Cambria"/>
              <a:ea typeface="Cambria"/>
              <a:cs typeface="Cambria"/>
              <a:sym typeface="Cambria"/>
            </a:endParaRPr>
          </a:p>
          <a:p>
            <a:pPr marL="0" lvl="0" indent="0" rtl="0">
              <a:spcBef>
                <a:spcPts val="0"/>
              </a:spcBef>
              <a:spcAft>
                <a:spcPts val="0"/>
              </a:spcAft>
              <a:buClr>
                <a:srgbClr val="000000"/>
              </a:buClr>
              <a:buSzPts val="1100"/>
              <a:buFont typeface="Arial"/>
              <a:buNone/>
            </a:pPr>
            <a:endParaRPr u="sng">
              <a:solidFill>
                <a:schemeClr val="dk1"/>
              </a:solidFill>
              <a:latin typeface="Cambria"/>
              <a:ea typeface="Cambria"/>
              <a:cs typeface="Cambria"/>
              <a:sym typeface="Cambria"/>
            </a:endParaRPr>
          </a:p>
          <a:p>
            <a:pPr marL="457200" lvl="0" indent="-317500" rtl="0">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Amiloride</a:t>
            </a:r>
            <a:endParaRPr>
              <a:solidFill>
                <a:schemeClr val="dk1"/>
              </a:solidFill>
              <a:latin typeface="Cambria"/>
              <a:ea typeface="Cambria"/>
              <a:cs typeface="Cambria"/>
              <a:sym typeface="Cambria"/>
            </a:endParaRPr>
          </a:p>
          <a:p>
            <a:pPr marL="457200" lvl="0" indent="-317500" rtl="0">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Triamterene</a:t>
            </a:r>
            <a:endParaRPr u="sng">
              <a:latin typeface="Cambria"/>
              <a:ea typeface="Cambria"/>
              <a:cs typeface="Cambria"/>
              <a:sym typeface="Cambria"/>
            </a:endParaRPr>
          </a:p>
        </p:txBody>
      </p:sp>
      <p:graphicFrame>
        <p:nvGraphicFramePr>
          <p:cNvPr id="255" name="Shape 255"/>
          <p:cNvGraphicFramePr/>
          <p:nvPr/>
        </p:nvGraphicFramePr>
        <p:xfrm>
          <a:off x="0" y="5424875"/>
          <a:ext cx="3000000" cy="3000000"/>
        </p:xfrm>
        <a:graphic>
          <a:graphicData uri="http://schemas.openxmlformats.org/drawingml/2006/table">
            <a:tbl>
              <a:tblPr>
                <a:noFill/>
                <a:tableStyleId>{E19A06FE-0C73-45A7-A4B5-2D823EFC237C}</a:tableStyleId>
              </a:tblPr>
              <a:tblGrid>
                <a:gridCol w="1844475">
                  <a:extLst>
                    <a:ext uri="{9D8B030D-6E8A-4147-A177-3AD203B41FA5}">
                      <a16:colId xmlns:a16="http://schemas.microsoft.com/office/drawing/2014/main" val="20000"/>
                    </a:ext>
                  </a:extLst>
                </a:gridCol>
                <a:gridCol w="5013525">
                  <a:extLst>
                    <a:ext uri="{9D8B030D-6E8A-4147-A177-3AD203B41FA5}">
                      <a16:colId xmlns:a16="http://schemas.microsoft.com/office/drawing/2014/main" val="20001"/>
                    </a:ext>
                  </a:extLst>
                </a:gridCol>
              </a:tblGrid>
              <a:tr h="505575">
                <a:tc>
                  <a:txBody>
                    <a:bodyPr/>
                    <a:lstStyle/>
                    <a:p>
                      <a:pPr marL="0" lvl="0" indent="0" algn="ctr">
                        <a:spcBef>
                          <a:spcPts val="0"/>
                        </a:spcBef>
                        <a:spcAft>
                          <a:spcPts val="0"/>
                        </a:spcAft>
                        <a:buNone/>
                      </a:pPr>
                      <a:r>
                        <a:rPr lang="en-US" b="1">
                          <a:solidFill>
                            <a:srgbClr val="FFFFFF"/>
                          </a:solidFill>
                          <a:latin typeface="Cambria"/>
                          <a:ea typeface="Cambria"/>
                          <a:cs typeface="Cambria"/>
                          <a:sym typeface="Cambria"/>
                        </a:rPr>
                        <a:t>Drug</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lgn="ctr">
                        <a:spcBef>
                          <a:spcPts val="0"/>
                        </a:spcBef>
                        <a:spcAft>
                          <a:spcPts val="0"/>
                        </a:spcAft>
                        <a:buNone/>
                      </a:pPr>
                      <a:r>
                        <a:rPr lang="en-US" b="1">
                          <a:solidFill>
                            <a:srgbClr val="FFFFFF"/>
                          </a:solidFill>
                          <a:latin typeface="Cambria"/>
                          <a:ea typeface="Cambria"/>
                          <a:cs typeface="Cambria"/>
                          <a:sym typeface="Cambria"/>
                        </a:rPr>
                        <a:t>Spironolactone</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0"/>
                  </a:ext>
                </a:extLst>
              </a:tr>
              <a:tr h="797725">
                <a:tc>
                  <a:txBody>
                    <a:bodyPr/>
                    <a:lstStyle/>
                    <a:p>
                      <a:pPr marL="0" lvl="0" indent="0" algn="ctr">
                        <a:spcBef>
                          <a:spcPts val="0"/>
                        </a:spcBef>
                        <a:spcAft>
                          <a:spcPts val="0"/>
                        </a:spcAft>
                        <a:buNone/>
                      </a:pPr>
                      <a:r>
                        <a:rPr lang="en-US" b="1">
                          <a:solidFill>
                            <a:srgbClr val="FF0000"/>
                          </a:solidFill>
                          <a:latin typeface="Cambria"/>
                          <a:ea typeface="Cambria"/>
                          <a:cs typeface="Cambria"/>
                          <a:sym typeface="Cambria"/>
                        </a:rPr>
                        <a:t>M.O.A</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spcBef>
                          <a:spcPts val="0"/>
                        </a:spcBef>
                        <a:spcAft>
                          <a:spcPts val="0"/>
                        </a:spcAft>
                        <a:buClr>
                          <a:schemeClr val="dk1"/>
                        </a:buClr>
                        <a:buSzPts val="1100"/>
                        <a:buFont typeface="Arial"/>
                        <a:buNone/>
                      </a:pPr>
                      <a:r>
                        <a:rPr lang="en-US">
                          <a:latin typeface="Cambria"/>
                          <a:ea typeface="Cambria"/>
                          <a:cs typeface="Cambria"/>
                          <a:sym typeface="Cambria"/>
                        </a:rPr>
                        <a:t>act at the collecting duct by competitive</a:t>
                      </a:r>
                      <a:endParaRPr>
                        <a:latin typeface="Cambria"/>
                        <a:ea typeface="Cambria"/>
                        <a:cs typeface="Cambria"/>
                        <a:sym typeface="Cambria"/>
                      </a:endParaRPr>
                    </a:p>
                    <a:p>
                      <a:pPr marL="0" lvl="0" indent="0">
                        <a:spcBef>
                          <a:spcPts val="0"/>
                        </a:spcBef>
                        <a:spcAft>
                          <a:spcPts val="0"/>
                        </a:spcAft>
                        <a:buClr>
                          <a:schemeClr val="dk1"/>
                        </a:buClr>
                        <a:buSzPts val="1100"/>
                        <a:buFont typeface="Arial"/>
                        <a:buNone/>
                      </a:pPr>
                      <a:r>
                        <a:rPr lang="en-US">
                          <a:latin typeface="Cambria"/>
                          <a:ea typeface="Cambria"/>
                          <a:cs typeface="Cambria"/>
                          <a:sym typeface="Cambria"/>
                        </a:rPr>
                        <a:t>inhibition of cytoplasmic aldosterone receptors</a:t>
                      </a:r>
                      <a:endParaRPr>
                        <a:latin typeface="Cambria"/>
                        <a:ea typeface="Cambria"/>
                        <a:cs typeface="Cambria"/>
                        <a:sym typeface="Cambria"/>
                      </a:endParaRPr>
                    </a:p>
                    <a:p>
                      <a:pPr marL="0" lvl="0" indent="0">
                        <a:spcBef>
                          <a:spcPts val="0"/>
                        </a:spcBef>
                        <a:spcAft>
                          <a:spcPts val="0"/>
                        </a:spcAft>
                        <a:buNone/>
                      </a:pPr>
                      <a:r>
                        <a:rPr lang="en-US">
                          <a:latin typeface="Cambria"/>
                          <a:ea typeface="Cambria"/>
                          <a:cs typeface="Cambria"/>
                          <a:sym typeface="Cambria"/>
                        </a:rPr>
                        <a:t>→↑ Excretion of Na+,Cl- &amp; ↓Excretion of K+,H+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55775">
                <a:tc>
                  <a:txBody>
                    <a:bodyPr/>
                    <a:lstStyle/>
                    <a:p>
                      <a:pPr marL="0" lvl="0" indent="0" algn="ctr">
                        <a:spcBef>
                          <a:spcPts val="0"/>
                        </a:spcBef>
                        <a:spcAft>
                          <a:spcPts val="0"/>
                        </a:spcAft>
                        <a:buNone/>
                      </a:pPr>
                      <a:r>
                        <a:rPr lang="en-US" b="1">
                          <a:solidFill>
                            <a:srgbClr val="FFFFFF"/>
                          </a:solidFill>
                          <a:latin typeface="Cambria"/>
                          <a:ea typeface="Cambria"/>
                          <a:cs typeface="Cambria"/>
                          <a:sym typeface="Cambria"/>
                        </a:rPr>
                        <a:t>P.K.</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273050" lvl="0" indent="-273050" rtl="0">
                        <a:spcBef>
                          <a:spcPts val="0"/>
                        </a:spcBef>
                        <a:spcAft>
                          <a:spcPts val="0"/>
                        </a:spcAft>
                        <a:buClr>
                          <a:schemeClr val="dk1"/>
                        </a:buClr>
                        <a:buSzPts val="1680"/>
                        <a:buFont typeface="Cambria"/>
                        <a:buChar char="•"/>
                      </a:pPr>
                      <a:r>
                        <a:rPr lang="en-US">
                          <a:solidFill>
                            <a:schemeClr val="dk1"/>
                          </a:solidFill>
                          <a:latin typeface="Cambria"/>
                          <a:ea typeface="Cambria"/>
                          <a:cs typeface="Cambria"/>
                          <a:sym typeface="Cambria"/>
                        </a:rPr>
                        <a:t>Well absorbed from the GIT ,t½=1.6h</a:t>
                      </a:r>
                      <a:endParaRPr>
                        <a:solidFill>
                          <a:schemeClr val="dk1"/>
                        </a:solidFill>
                        <a:latin typeface="Cambria"/>
                        <a:ea typeface="Cambria"/>
                        <a:cs typeface="Cambria"/>
                        <a:sym typeface="Cambria"/>
                      </a:endParaRPr>
                    </a:p>
                    <a:p>
                      <a:pPr marL="273050" lvl="0" indent="-273050" rtl="0">
                        <a:spcBef>
                          <a:spcPts val="0"/>
                        </a:spcBef>
                        <a:spcAft>
                          <a:spcPts val="0"/>
                        </a:spcAft>
                        <a:buClr>
                          <a:schemeClr val="dk1"/>
                        </a:buClr>
                        <a:buSzPts val="1680"/>
                        <a:buFont typeface="Cambria"/>
                        <a:buChar char="•"/>
                      </a:pPr>
                      <a:r>
                        <a:rPr lang="en-US">
                          <a:solidFill>
                            <a:schemeClr val="dk1"/>
                          </a:solidFill>
                          <a:latin typeface="Cambria"/>
                          <a:ea typeface="Cambria"/>
                          <a:cs typeface="Cambria"/>
                          <a:sym typeface="Cambria"/>
                        </a:rPr>
                        <a:t>Highly protein-bound</a:t>
                      </a:r>
                      <a:endParaRPr>
                        <a:solidFill>
                          <a:schemeClr val="dk1"/>
                        </a:solidFill>
                        <a:latin typeface="Cambria"/>
                        <a:ea typeface="Cambria"/>
                        <a:cs typeface="Cambria"/>
                        <a:sym typeface="Cambria"/>
                      </a:endParaRPr>
                    </a:p>
                    <a:p>
                      <a:pPr marL="273050" lvl="0" indent="-273050" rtl="0">
                        <a:spcBef>
                          <a:spcPts val="0"/>
                        </a:spcBef>
                        <a:spcAft>
                          <a:spcPts val="0"/>
                        </a:spcAft>
                        <a:buClr>
                          <a:schemeClr val="dk1"/>
                        </a:buClr>
                        <a:buSzPts val="1680"/>
                        <a:buFont typeface="Cambria"/>
                        <a:buChar char="•"/>
                      </a:pPr>
                      <a:r>
                        <a:rPr lang="en-US">
                          <a:solidFill>
                            <a:schemeClr val="dk1"/>
                          </a:solidFill>
                          <a:latin typeface="Cambria"/>
                          <a:ea typeface="Cambria"/>
                          <a:cs typeface="Cambria"/>
                          <a:sym typeface="Cambria"/>
                        </a:rPr>
                        <a:t>Undergoes enterohepatic recycling</a:t>
                      </a:r>
                      <a:endParaRPr>
                        <a:solidFill>
                          <a:schemeClr val="dk1"/>
                        </a:solidFill>
                        <a:latin typeface="Cambria"/>
                        <a:ea typeface="Cambria"/>
                        <a:cs typeface="Cambria"/>
                        <a:sym typeface="Cambria"/>
                      </a:endParaRPr>
                    </a:p>
                    <a:p>
                      <a:pPr marL="273050" lvl="0" indent="-273050" rtl="0">
                        <a:spcBef>
                          <a:spcPts val="0"/>
                        </a:spcBef>
                        <a:spcAft>
                          <a:spcPts val="0"/>
                        </a:spcAft>
                        <a:buClr>
                          <a:schemeClr val="dk1"/>
                        </a:buClr>
                        <a:buSzPts val="1680"/>
                        <a:buFont typeface="Cambria"/>
                        <a:buChar char="•"/>
                      </a:pPr>
                      <a:r>
                        <a:rPr lang="en-US">
                          <a:solidFill>
                            <a:schemeClr val="dk1"/>
                          </a:solidFill>
                          <a:latin typeface="Cambria"/>
                          <a:ea typeface="Cambria"/>
                          <a:cs typeface="Cambria"/>
                          <a:sym typeface="Cambria"/>
                        </a:rPr>
                        <a:t>Delayed onset of action (nuclear receptor), maximum diuretic action 4 days.</a:t>
                      </a:r>
                      <a:endParaRPr>
                        <a:solidFill>
                          <a:schemeClr val="dk1"/>
                        </a:solidFill>
                        <a:latin typeface="Cambria"/>
                        <a:ea typeface="Cambria"/>
                        <a:cs typeface="Cambria"/>
                        <a:sym typeface="Cambria"/>
                      </a:endParaRPr>
                    </a:p>
                    <a:p>
                      <a:pPr marL="273050" lvl="0" indent="-273050" rtl="0">
                        <a:spcBef>
                          <a:spcPts val="0"/>
                        </a:spcBef>
                        <a:spcAft>
                          <a:spcPts val="0"/>
                        </a:spcAft>
                        <a:buClr>
                          <a:schemeClr val="dk1"/>
                        </a:buClr>
                        <a:buSzPts val="1680"/>
                        <a:buFont typeface="Cambria"/>
                        <a:buChar char="•"/>
                      </a:pPr>
                      <a:r>
                        <a:rPr lang="en-US">
                          <a:solidFill>
                            <a:schemeClr val="dk1"/>
                          </a:solidFill>
                          <a:latin typeface="Cambria"/>
                          <a:ea typeface="Cambria"/>
                          <a:cs typeface="Cambria"/>
                          <a:sym typeface="Cambria"/>
                        </a:rPr>
                        <a:t>Converted in gut &amp; liver to active metabolite, t½=16h]</a:t>
                      </a:r>
                      <a:endParaRPr>
                        <a:solidFill>
                          <a:schemeClr val="dk1"/>
                        </a:solidFill>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22075">
                <a:tc>
                  <a:txBody>
                    <a:bodyPr/>
                    <a:lstStyle/>
                    <a:p>
                      <a:pPr marL="0" lvl="0" indent="0" algn="ctr">
                        <a:spcBef>
                          <a:spcPts val="0"/>
                        </a:spcBef>
                        <a:spcAft>
                          <a:spcPts val="0"/>
                        </a:spcAft>
                        <a:buNone/>
                      </a:pPr>
                      <a:r>
                        <a:rPr lang="en-US" b="1">
                          <a:solidFill>
                            <a:srgbClr val="FFFFFF"/>
                          </a:solidFill>
                          <a:latin typeface="Cambria"/>
                          <a:ea typeface="Cambria"/>
                          <a:cs typeface="Cambria"/>
                          <a:sym typeface="Cambria"/>
                        </a:rPr>
                        <a:t>Pharmacodynamics</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457200" lvl="0" indent="-317500">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↑urinary Na</a:t>
                      </a:r>
                      <a:r>
                        <a:rPr lang="en-US" baseline="30000">
                          <a:solidFill>
                            <a:schemeClr val="dk1"/>
                          </a:solidFill>
                          <a:latin typeface="Cambria"/>
                          <a:ea typeface="Cambria"/>
                          <a:cs typeface="Cambria"/>
                          <a:sym typeface="Cambria"/>
                        </a:rPr>
                        <a:t>+</a:t>
                      </a:r>
                      <a:r>
                        <a:rPr lang="en-US">
                          <a:solidFill>
                            <a:schemeClr val="dk1"/>
                          </a:solidFill>
                          <a:latin typeface="Cambria"/>
                          <a:ea typeface="Cambria"/>
                          <a:cs typeface="Cambria"/>
                          <a:sym typeface="Cambria"/>
                        </a:rPr>
                        <a:t> excretion</a:t>
                      </a:r>
                      <a:endParaRPr>
                        <a:solidFill>
                          <a:schemeClr val="dk1"/>
                        </a:solidFill>
                        <a:latin typeface="Cambria"/>
                        <a:ea typeface="Cambria"/>
                        <a:cs typeface="Cambria"/>
                        <a:sym typeface="Cambria"/>
                      </a:endParaRPr>
                    </a:p>
                    <a:p>
                      <a:pPr marL="457200" lvl="0" indent="-317500">
                        <a:spcBef>
                          <a:spcPts val="0"/>
                        </a:spcBef>
                        <a:spcAft>
                          <a:spcPts val="0"/>
                        </a:spcAft>
                        <a:buSzPts val="1400"/>
                        <a:buFont typeface="Cambria"/>
                        <a:buChar char="●"/>
                      </a:pPr>
                      <a:r>
                        <a:rPr lang="en-US">
                          <a:solidFill>
                            <a:schemeClr val="dk1"/>
                          </a:solidFill>
                          <a:latin typeface="Cambria"/>
                          <a:ea typeface="Cambria"/>
                          <a:cs typeface="Cambria"/>
                          <a:sym typeface="Cambria"/>
                        </a:rPr>
                        <a:t>↓urinary K</a:t>
                      </a:r>
                      <a:r>
                        <a:rPr lang="en-US" baseline="30000">
                          <a:solidFill>
                            <a:schemeClr val="dk1"/>
                          </a:solidFill>
                          <a:latin typeface="Cambria"/>
                          <a:ea typeface="Cambria"/>
                          <a:cs typeface="Cambria"/>
                          <a:sym typeface="Cambria"/>
                        </a:rPr>
                        <a:t>+</a:t>
                      </a:r>
                      <a:r>
                        <a:rPr lang="en-US">
                          <a:solidFill>
                            <a:schemeClr val="dk1"/>
                          </a:solidFill>
                          <a:latin typeface="Cambria"/>
                          <a:ea typeface="Cambria"/>
                          <a:cs typeface="Cambria"/>
                          <a:sym typeface="Cambria"/>
                        </a:rPr>
                        <a:t> excretion </a:t>
                      </a:r>
                      <a:r>
                        <a:rPr lang="en-US">
                          <a:solidFill>
                            <a:srgbClr val="C00000"/>
                          </a:solidFill>
                          <a:latin typeface="Cambria"/>
                          <a:ea typeface="Cambria"/>
                          <a:cs typeface="Cambria"/>
                          <a:sym typeface="Cambria"/>
                        </a:rPr>
                        <a:t>Hyperkalemia</a:t>
                      </a:r>
                      <a:endParaRPr>
                        <a:solidFill>
                          <a:srgbClr val="C00000"/>
                        </a:solidFill>
                        <a:latin typeface="Cambria"/>
                        <a:ea typeface="Cambria"/>
                        <a:cs typeface="Cambria"/>
                        <a:sym typeface="Cambria"/>
                      </a:endParaRPr>
                    </a:p>
                    <a:p>
                      <a:pPr marL="457200" lvl="0" indent="-317500" rtl="0">
                        <a:spcBef>
                          <a:spcPts val="0"/>
                        </a:spcBef>
                        <a:spcAft>
                          <a:spcPts val="0"/>
                        </a:spcAft>
                        <a:buSzPts val="1400"/>
                        <a:buFont typeface="Cambria"/>
                        <a:buChar char="●"/>
                      </a:pPr>
                      <a:r>
                        <a:rPr lang="en-US">
                          <a:solidFill>
                            <a:schemeClr val="dk1"/>
                          </a:solidFill>
                          <a:latin typeface="Cambria"/>
                          <a:ea typeface="Cambria"/>
                          <a:cs typeface="Cambria"/>
                          <a:sym typeface="Cambria"/>
                        </a:rPr>
                        <a:t>↓ H</a:t>
                      </a:r>
                      <a:r>
                        <a:rPr lang="en-US" baseline="30000">
                          <a:solidFill>
                            <a:schemeClr val="dk1"/>
                          </a:solidFill>
                          <a:latin typeface="Cambria"/>
                          <a:ea typeface="Cambria"/>
                          <a:cs typeface="Cambria"/>
                          <a:sym typeface="Cambria"/>
                        </a:rPr>
                        <a:t>+</a:t>
                      </a:r>
                      <a:r>
                        <a:rPr lang="en-US">
                          <a:solidFill>
                            <a:schemeClr val="dk1"/>
                          </a:solidFill>
                          <a:latin typeface="Cambria"/>
                          <a:ea typeface="Cambria"/>
                          <a:cs typeface="Cambria"/>
                          <a:sym typeface="Cambria"/>
                        </a:rPr>
                        <a:t> excretion </a:t>
                      </a:r>
                      <a:r>
                        <a:rPr lang="en-US">
                          <a:solidFill>
                            <a:srgbClr val="C00000"/>
                          </a:solidFill>
                          <a:latin typeface="Cambria"/>
                          <a:ea typeface="Cambria"/>
                          <a:cs typeface="Cambria"/>
                          <a:sym typeface="Cambria"/>
                        </a:rPr>
                        <a:t>(acidosis)</a:t>
                      </a:r>
                      <a:endParaRPr>
                        <a:solidFill>
                          <a:srgbClr val="C00000"/>
                        </a:solidFill>
                        <a:latin typeface="Cambria"/>
                        <a:ea typeface="Cambria"/>
                        <a:cs typeface="Cambria"/>
                        <a:sym typeface="Cambria"/>
                      </a:endParaRPr>
                    </a:p>
                    <a:p>
                      <a:pPr marL="457200" lvl="0" indent="-317500" rtl="0">
                        <a:lnSpc>
                          <a:spcPct val="150000"/>
                        </a:lnSpc>
                        <a:spcBef>
                          <a:spcPts val="0"/>
                        </a:spcBef>
                        <a:spcAft>
                          <a:spcPts val="0"/>
                        </a:spcAft>
                        <a:buClr>
                          <a:srgbClr val="980000"/>
                        </a:buClr>
                        <a:buSzPts val="1400"/>
                        <a:buFont typeface="Cambria"/>
                        <a:buChar char="●"/>
                      </a:pPr>
                      <a:r>
                        <a:rPr lang="en-US">
                          <a:solidFill>
                            <a:srgbClr val="980000"/>
                          </a:solidFill>
                          <a:latin typeface="Cambria"/>
                          <a:ea typeface="Cambria"/>
                          <a:cs typeface="Cambria"/>
                          <a:sym typeface="Cambria"/>
                        </a:rPr>
                        <a:t>has antiandrogenic action</a:t>
                      </a:r>
                      <a:endParaRPr>
                        <a:solidFill>
                          <a:srgbClr val="980000"/>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endParaRPr>
                        <a:solidFill>
                          <a:schemeClr val="dk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56" name="Shape 256"/>
          <p:cNvSpPr txBox="1"/>
          <p:nvPr/>
        </p:nvSpPr>
        <p:spPr>
          <a:xfrm>
            <a:off x="8658150" y="5586525"/>
            <a:ext cx="5513700" cy="64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7" name="Shape 257"/>
          <p:cNvSpPr txBox="1"/>
          <p:nvPr/>
        </p:nvSpPr>
        <p:spPr>
          <a:xfrm>
            <a:off x="172875" y="896763"/>
            <a:ext cx="1671600" cy="8790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200">
                <a:solidFill>
                  <a:schemeClr val="accent6"/>
                </a:solidFill>
                <a:latin typeface="Cambria"/>
                <a:ea typeface="Cambria"/>
                <a:cs typeface="Cambria"/>
                <a:sym typeface="Cambria"/>
              </a:rPr>
              <a:t>All potassium sparing diuretics work on the connecting ducts , and the collecting tubules.. </a:t>
            </a:r>
            <a:endParaRPr sz="1200">
              <a:solidFill>
                <a:schemeClr val="accent6"/>
              </a:solidFill>
              <a:latin typeface="Cambria"/>
              <a:ea typeface="Cambria"/>
              <a:cs typeface="Cambria"/>
              <a:sym typeface="Cambria"/>
            </a:endParaRPr>
          </a:p>
        </p:txBody>
      </p:sp>
      <p:sp>
        <p:nvSpPr>
          <p:cNvPr id="258" name="Shape 258"/>
          <p:cNvSpPr txBox="1"/>
          <p:nvPr/>
        </p:nvSpPr>
        <p:spPr>
          <a:xfrm>
            <a:off x="4938300" y="806425"/>
            <a:ext cx="1919700" cy="12978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1100">
                <a:solidFill>
                  <a:schemeClr val="accent6"/>
                </a:solidFill>
                <a:latin typeface="Cambria"/>
                <a:ea typeface="Cambria"/>
                <a:cs typeface="Cambria"/>
                <a:sym typeface="Cambria"/>
              </a:rPr>
              <a:t>recall: steroids are of two types Mineralocorticoids       ( aldosterone is naturally occuring) , and glucocorticoids that are concerned with metabolism. </a:t>
            </a:r>
            <a:endParaRPr sz="1100">
              <a:solidFill>
                <a:schemeClr val="accent6"/>
              </a:solidFill>
              <a:latin typeface="Cambria"/>
              <a:ea typeface="Cambria"/>
              <a:cs typeface="Cambria"/>
              <a:sym typeface="Cambria"/>
            </a:endParaRPr>
          </a:p>
        </p:txBody>
      </p:sp>
      <p:sp>
        <p:nvSpPr>
          <p:cNvPr id="259" name="Shape 259"/>
          <p:cNvSpPr txBox="1"/>
          <p:nvPr/>
        </p:nvSpPr>
        <p:spPr>
          <a:xfrm>
            <a:off x="3705150" y="4285300"/>
            <a:ext cx="2576100" cy="87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solidFill>
                  <a:schemeClr val="accent6"/>
                </a:solidFill>
                <a:latin typeface="Cambria"/>
                <a:ea typeface="Cambria"/>
                <a:cs typeface="Cambria"/>
                <a:sym typeface="Cambria"/>
              </a:rPr>
              <a:t>عشان نفهم محاضرة اليوم لازم نعرف وظيفة الالدوستيرون لأن كثير من الأدوية تتمحور حوله. ما وظيفة الالدوستيرون؟ reabsorption of Sodium , and excretion of potassium.</a:t>
            </a:r>
            <a:r>
              <a:rPr lang="en-US" sz="1200">
                <a:latin typeface="Cambria"/>
                <a:ea typeface="Cambria"/>
                <a:cs typeface="Cambria"/>
                <a:sym typeface="Cambria"/>
              </a:rPr>
              <a:t> </a:t>
            </a:r>
            <a:endParaRPr sz="1200">
              <a:latin typeface="Cambria"/>
              <a:ea typeface="Cambria"/>
              <a:cs typeface="Cambria"/>
              <a:sym typeface="Cambria"/>
            </a:endParaRPr>
          </a:p>
        </p:txBody>
      </p:sp>
      <p:cxnSp>
        <p:nvCxnSpPr>
          <p:cNvPr id="260" name="Shape 260"/>
          <p:cNvCxnSpPr>
            <a:stCxn id="259" idx="1"/>
          </p:cNvCxnSpPr>
          <p:nvPr/>
        </p:nvCxnSpPr>
        <p:spPr>
          <a:xfrm rot="10800000">
            <a:off x="2990250" y="3977200"/>
            <a:ext cx="714900" cy="747600"/>
          </a:xfrm>
          <a:prstGeom prst="straightConnector1">
            <a:avLst/>
          </a:prstGeom>
          <a:noFill/>
          <a:ln w="28575" cap="flat" cmpd="sng">
            <a:solidFill>
              <a:schemeClr val="dk2"/>
            </a:solidFill>
            <a:prstDash val="solid"/>
            <a:round/>
            <a:headEnd type="none" w="med" len="med"/>
            <a:tailEnd type="triangle" w="med" len="med"/>
          </a:ln>
        </p:spPr>
      </p:cxnSp>
      <p:sp>
        <p:nvSpPr>
          <p:cNvPr id="261" name="Shape 261"/>
          <p:cNvSpPr txBox="1"/>
          <p:nvPr/>
        </p:nvSpPr>
        <p:spPr>
          <a:xfrm>
            <a:off x="5336950" y="8888525"/>
            <a:ext cx="1362900" cy="8790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accent6"/>
                </a:solidFill>
                <a:latin typeface="Cambria"/>
                <a:ea typeface="Cambria"/>
                <a:cs typeface="Cambria"/>
                <a:sym typeface="Cambria"/>
              </a:rPr>
              <a:t>spare= يحفظ</a:t>
            </a:r>
            <a:endParaRPr>
              <a:solidFill>
                <a:schemeClr val="accent6"/>
              </a:solidFill>
              <a:latin typeface="Cambria"/>
              <a:ea typeface="Cambria"/>
              <a:cs typeface="Cambria"/>
              <a:sym typeface="Cambria"/>
            </a:endParaRPr>
          </a:p>
          <a:p>
            <a:pPr marL="0" lvl="0" indent="0">
              <a:spcBef>
                <a:spcPts val="0"/>
              </a:spcBef>
              <a:spcAft>
                <a:spcPts val="0"/>
              </a:spcAft>
              <a:buNone/>
            </a:pPr>
            <a:r>
              <a:rPr lang="en-US">
                <a:solidFill>
                  <a:schemeClr val="accent6"/>
                </a:solidFill>
                <a:latin typeface="Cambria"/>
                <a:ea typeface="Cambria"/>
                <a:cs typeface="Cambria"/>
                <a:sym typeface="Cambria"/>
              </a:rPr>
              <a:t>resulting in hyperkalemia. </a:t>
            </a:r>
            <a:endParaRPr>
              <a:solidFill>
                <a:schemeClr val="accent6"/>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Collecting Tubules</a:t>
            </a:r>
            <a:endParaRPr/>
          </a:p>
        </p:txBody>
      </p:sp>
      <p:pic>
        <p:nvPicPr>
          <p:cNvPr id="267" name="Shape 267"/>
          <p:cNvPicPr preferRelativeResize="0"/>
          <p:nvPr/>
        </p:nvPicPr>
        <p:blipFill>
          <a:blip r:embed="rId3">
            <a:alphaModFix/>
          </a:blip>
          <a:stretch>
            <a:fillRect/>
          </a:stretch>
        </p:blipFill>
        <p:spPr>
          <a:xfrm>
            <a:off x="1132650" y="2975650"/>
            <a:ext cx="4242674" cy="5240950"/>
          </a:xfrm>
          <a:prstGeom prst="rect">
            <a:avLst/>
          </a:prstGeom>
          <a:noFill/>
          <a:ln>
            <a:noFill/>
          </a:ln>
        </p:spPr>
      </p:pic>
      <p:sp>
        <p:nvSpPr>
          <p:cNvPr id="268" name="Shape 268"/>
          <p:cNvSpPr txBox="1"/>
          <p:nvPr/>
        </p:nvSpPr>
        <p:spPr>
          <a:xfrm>
            <a:off x="3647475" y="963175"/>
            <a:ext cx="3041700" cy="18972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accent6"/>
                </a:solidFill>
                <a:latin typeface="Cambria"/>
                <a:ea typeface="Cambria"/>
                <a:cs typeface="Cambria"/>
                <a:sym typeface="Cambria"/>
              </a:rPr>
              <a:t>aldosterone receptor that stimulates reabsorption of sodium in exchange for potassium. spironolactone will block aldosterone effect on this receptor. sodium will be excreted in addition to water in the urine , potassium will be retained leading to hyperkalemia.</a:t>
            </a:r>
            <a:endParaRPr>
              <a:solidFill>
                <a:schemeClr val="accent6"/>
              </a:solidFill>
              <a:latin typeface="Cambria"/>
              <a:ea typeface="Cambria"/>
              <a:cs typeface="Cambria"/>
              <a:sym typeface="Cambria"/>
            </a:endParaRPr>
          </a:p>
        </p:txBody>
      </p:sp>
      <p:cxnSp>
        <p:nvCxnSpPr>
          <p:cNvPr id="269" name="Shape 269"/>
          <p:cNvCxnSpPr/>
          <p:nvPr/>
        </p:nvCxnSpPr>
        <p:spPr>
          <a:xfrm flipH="1">
            <a:off x="3647475" y="2860450"/>
            <a:ext cx="748800" cy="1497300"/>
          </a:xfrm>
          <a:prstGeom prst="straightConnector1">
            <a:avLst/>
          </a:prstGeom>
          <a:noFill/>
          <a:ln w="38100" cap="flat" cmpd="sng">
            <a:solidFill>
              <a:schemeClr val="accent6"/>
            </a:solidFill>
            <a:prstDash val="solid"/>
            <a:round/>
            <a:headEnd type="none" w="med" len="med"/>
            <a:tailEnd type="triangle" w="med" len="med"/>
          </a:ln>
        </p:spPr>
      </p:cxnSp>
      <p:sp>
        <p:nvSpPr>
          <p:cNvPr id="270" name="Shape 270"/>
          <p:cNvSpPr txBox="1"/>
          <p:nvPr/>
        </p:nvSpPr>
        <p:spPr>
          <a:xfrm>
            <a:off x="748700" y="9107625"/>
            <a:ext cx="5010600" cy="7680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accent6"/>
                </a:solidFill>
                <a:latin typeface="Cambria"/>
                <a:ea typeface="Cambria"/>
                <a:cs typeface="Cambria"/>
                <a:sym typeface="Cambria"/>
              </a:rPr>
              <a:t>potassium excretion is linked to hydrogen , once potassium is retained hydrogen will also be retained which may lead to metabolic acidosis.</a:t>
            </a:r>
            <a:endParaRPr>
              <a:solidFill>
                <a:schemeClr val="accent6"/>
              </a:solidFill>
              <a:latin typeface="Cambria"/>
              <a:ea typeface="Cambria"/>
              <a:cs typeface="Cambria"/>
              <a:sym typeface="Cambria"/>
            </a:endParaRPr>
          </a:p>
        </p:txBody>
      </p:sp>
      <p:cxnSp>
        <p:nvCxnSpPr>
          <p:cNvPr id="271" name="Shape 271"/>
          <p:cNvCxnSpPr/>
          <p:nvPr/>
        </p:nvCxnSpPr>
        <p:spPr>
          <a:xfrm rot="10800000" flipH="1">
            <a:off x="1555000" y="7736775"/>
            <a:ext cx="460800" cy="1458900"/>
          </a:xfrm>
          <a:prstGeom prst="straightConnector1">
            <a:avLst/>
          </a:prstGeom>
          <a:noFill/>
          <a:ln w="38100" cap="flat" cmpd="sng">
            <a:solidFill>
              <a:schemeClr val="accent6"/>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3000">
                <a:solidFill>
                  <a:srgbClr val="FFFFFF"/>
                </a:solidFill>
              </a:rPr>
              <a:t>Competitive Aldosterone Antagonists:</a:t>
            </a:r>
            <a:endParaRPr sz="3000">
              <a:solidFill>
                <a:srgbClr val="FFFFFF"/>
              </a:solidFill>
            </a:endParaRPr>
          </a:p>
        </p:txBody>
      </p:sp>
      <p:graphicFrame>
        <p:nvGraphicFramePr>
          <p:cNvPr id="277" name="Shape 277"/>
          <p:cNvGraphicFramePr/>
          <p:nvPr/>
        </p:nvGraphicFramePr>
        <p:xfrm>
          <a:off x="0" y="767950"/>
          <a:ext cx="3000000" cy="3000000"/>
        </p:xfrm>
        <a:graphic>
          <a:graphicData uri="http://schemas.openxmlformats.org/drawingml/2006/table">
            <a:tbl>
              <a:tblPr>
                <a:noFill/>
                <a:tableStyleId>{E19A06FE-0C73-45A7-A4B5-2D823EFC237C}</a:tableStyleId>
              </a:tblPr>
              <a:tblGrid>
                <a:gridCol w="1741325">
                  <a:extLst>
                    <a:ext uri="{9D8B030D-6E8A-4147-A177-3AD203B41FA5}">
                      <a16:colId xmlns:a16="http://schemas.microsoft.com/office/drawing/2014/main" val="20000"/>
                    </a:ext>
                  </a:extLst>
                </a:gridCol>
                <a:gridCol w="5116675">
                  <a:extLst>
                    <a:ext uri="{9D8B030D-6E8A-4147-A177-3AD203B41FA5}">
                      <a16:colId xmlns:a16="http://schemas.microsoft.com/office/drawing/2014/main" val="20001"/>
                    </a:ext>
                  </a:extLst>
                </a:gridCol>
              </a:tblGrid>
              <a:tr h="403025">
                <a:tc>
                  <a:txBody>
                    <a:bodyPr/>
                    <a:lstStyle/>
                    <a:p>
                      <a:pPr marL="0" lvl="0" indent="0" algn="ctr">
                        <a:spcBef>
                          <a:spcPts val="0"/>
                        </a:spcBef>
                        <a:spcAft>
                          <a:spcPts val="0"/>
                        </a:spcAft>
                        <a:buNone/>
                      </a:pPr>
                      <a:r>
                        <a:rPr lang="en-US" b="1">
                          <a:solidFill>
                            <a:srgbClr val="FFFFFF"/>
                          </a:solidFill>
                          <a:latin typeface="Cambria"/>
                          <a:ea typeface="Cambria"/>
                          <a:cs typeface="Cambria"/>
                          <a:sym typeface="Cambria"/>
                        </a:rPr>
                        <a:t>Uses</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457200" lvl="0" indent="-317500" rtl="0">
                        <a:spcBef>
                          <a:spcPts val="0"/>
                        </a:spcBef>
                        <a:spcAft>
                          <a:spcPts val="0"/>
                        </a:spcAft>
                        <a:buSzPts val="1400"/>
                        <a:buFont typeface="Cambria"/>
                        <a:buChar char="●"/>
                      </a:pPr>
                      <a:r>
                        <a:rPr lang="en-US">
                          <a:solidFill>
                            <a:schemeClr val="dk1"/>
                          </a:solidFill>
                          <a:latin typeface="Cambria"/>
                          <a:ea typeface="Cambria"/>
                          <a:cs typeface="Cambria"/>
                          <a:sym typeface="Cambria"/>
                        </a:rPr>
                        <a:t>Treatment of hypertension </a:t>
                      </a:r>
                      <a:r>
                        <a:rPr lang="en-US">
                          <a:latin typeface="Cambria"/>
                          <a:ea typeface="Cambria"/>
                          <a:cs typeface="Cambria"/>
                          <a:sym typeface="Cambria"/>
                        </a:rPr>
                        <a:t>usually used combined with thiazide or loop diuretics to: </a:t>
                      </a:r>
                      <a:endParaRPr>
                        <a:latin typeface="Cambria"/>
                        <a:ea typeface="Cambria"/>
                        <a:cs typeface="Cambria"/>
                        <a:sym typeface="Cambria"/>
                      </a:endParaRPr>
                    </a:p>
                    <a:p>
                      <a:pPr marL="0" lvl="0" indent="0" rtl="0">
                        <a:spcBef>
                          <a:spcPts val="0"/>
                        </a:spcBef>
                        <a:spcAft>
                          <a:spcPts val="0"/>
                        </a:spcAft>
                        <a:buNone/>
                      </a:pPr>
                      <a:r>
                        <a:rPr lang="en-US">
                          <a:solidFill>
                            <a:srgbClr val="0000FF"/>
                          </a:solidFill>
                          <a:latin typeface="Cambria"/>
                          <a:ea typeface="Cambria"/>
                          <a:cs typeface="Cambria"/>
                          <a:sym typeface="Cambria"/>
                        </a:rPr>
                        <a:t>                              </a:t>
                      </a:r>
                      <a:r>
                        <a:rPr lang="en-US">
                          <a:solidFill>
                            <a:schemeClr val="dk1"/>
                          </a:solidFill>
                          <a:latin typeface="Cambria"/>
                          <a:ea typeface="Cambria"/>
                          <a:cs typeface="Cambria"/>
                          <a:sym typeface="Cambria"/>
                        </a:rPr>
                        <a:t>-Enhance natriuresis caused by other diuretics</a:t>
                      </a:r>
                      <a:endParaRPr>
                        <a:solidFill>
                          <a:schemeClr val="dk1"/>
                        </a:solidFill>
                        <a:latin typeface="Cambria"/>
                        <a:ea typeface="Cambria"/>
                        <a:cs typeface="Cambria"/>
                        <a:sym typeface="Cambria"/>
                      </a:endParaRPr>
                    </a:p>
                    <a:p>
                      <a:pPr marL="0" lvl="0" indent="0" rtl="0">
                        <a:spcBef>
                          <a:spcPts val="0"/>
                        </a:spcBef>
                        <a:spcAft>
                          <a:spcPts val="0"/>
                        </a:spcAft>
                        <a:buNone/>
                      </a:pPr>
                      <a:r>
                        <a:rPr lang="en-US">
                          <a:solidFill>
                            <a:schemeClr val="dk1"/>
                          </a:solidFill>
                          <a:latin typeface="Cambria"/>
                          <a:ea typeface="Cambria"/>
                          <a:cs typeface="Cambria"/>
                          <a:sym typeface="Cambria"/>
                        </a:rPr>
                        <a:t>                              - Correct for hypokalemia</a:t>
                      </a:r>
                      <a:endParaRPr>
                        <a:solidFill>
                          <a:schemeClr val="dk1"/>
                        </a:solidFill>
                        <a:latin typeface="Cambria"/>
                        <a:ea typeface="Cambria"/>
                        <a:cs typeface="Cambria"/>
                        <a:sym typeface="Cambria"/>
                      </a:endParaRPr>
                    </a:p>
                    <a:p>
                      <a:pPr marL="457200" lvl="0" indent="-317500" rtl="0">
                        <a:spcBef>
                          <a:spcPts val="0"/>
                        </a:spcBef>
                        <a:spcAft>
                          <a:spcPts val="0"/>
                        </a:spcAft>
                        <a:buSzPts val="1400"/>
                        <a:buFont typeface="Cambria"/>
                        <a:buChar char="●"/>
                      </a:pPr>
                      <a:r>
                        <a:rPr lang="en-US">
                          <a:solidFill>
                            <a:schemeClr val="dk1"/>
                          </a:solidFill>
                          <a:latin typeface="Cambria"/>
                          <a:ea typeface="Cambria"/>
                          <a:cs typeface="Cambria"/>
                          <a:sym typeface="Cambria"/>
                        </a:rPr>
                        <a:t>Treatment of primary hyperaldosteronism  </a:t>
                      </a:r>
                      <a:r>
                        <a:rPr lang="en-US">
                          <a:latin typeface="Cambria"/>
                          <a:ea typeface="Cambria"/>
                          <a:cs typeface="Cambria"/>
                          <a:sym typeface="Cambria"/>
                        </a:rPr>
                        <a:t>(</a:t>
                      </a:r>
                      <a:r>
                        <a:rPr lang="en-US" u="sng">
                          <a:latin typeface="Cambria"/>
                          <a:ea typeface="Cambria"/>
                          <a:cs typeface="Cambria"/>
                          <a:sym typeface="Cambria"/>
                        </a:rPr>
                        <a:t>Conn's syndrome)</a:t>
                      </a:r>
                      <a:endParaRPr u="sng">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Treatment of secondary hyperaldosteronism in diseases as </a:t>
                      </a:r>
                      <a:r>
                        <a:rPr lang="en-US" u="sng">
                          <a:latin typeface="Cambria"/>
                          <a:ea typeface="Cambria"/>
                          <a:cs typeface="Cambria"/>
                          <a:sym typeface="Cambria"/>
                        </a:rPr>
                        <a:t>CHF, Edema of hepatic cirrhosis, Nephrotic syndrome </a:t>
                      </a:r>
                      <a:endParaRPr u="sng">
                        <a:latin typeface="Cambria"/>
                        <a:ea typeface="Cambria"/>
                        <a:cs typeface="Cambria"/>
                        <a:sym typeface="Cambria"/>
                      </a:endParaRPr>
                    </a:p>
                    <a:p>
                      <a:pPr marL="457200" lvl="0" indent="-317500" rtl="0">
                        <a:spcBef>
                          <a:spcPts val="0"/>
                        </a:spcBef>
                        <a:spcAft>
                          <a:spcPts val="0"/>
                        </a:spcAft>
                        <a:buClr>
                          <a:schemeClr val="dk1"/>
                        </a:buClr>
                        <a:buSzPts val="1400"/>
                        <a:buFont typeface="Cambria"/>
                        <a:buChar char="●"/>
                      </a:pPr>
                      <a:r>
                        <a:rPr lang="en-US">
                          <a:latin typeface="Cambria"/>
                          <a:ea typeface="Cambria"/>
                          <a:cs typeface="Cambria"/>
                          <a:sym typeface="Cambria"/>
                        </a:rPr>
                        <a:t>Treatment of </a:t>
                      </a:r>
                      <a:r>
                        <a:rPr lang="en-US" u="sng">
                          <a:latin typeface="Cambria"/>
                          <a:ea typeface="Cambria"/>
                          <a:cs typeface="Cambria"/>
                          <a:sym typeface="Cambria"/>
                        </a:rPr>
                        <a:t>hirsutism, acne</a:t>
                      </a:r>
                      <a:r>
                        <a:rPr lang="en-US">
                          <a:latin typeface="Cambria"/>
                          <a:ea typeface="Cambria"/>
                          <a:cs typeface="Cambria"/>
                          <a:sym typeface="Cambria"/>
                        </a:rPr>
                        <a:t> due to the antiandrogenic </a:t>
                      </a:r>
                      <a:r>
                        <a:rPr lang="en-US">
                          <a:solidFill>
                            <a:schemeClr val="dk1"/>
                          </a:solidFill>
                          <a:latin typeface="Cambria"/>
                          <a:ea typeface="Cambria"/>
                          <a:cs typeface="Cambria"/>
                          <a:sym typeface="Cambria"/>
                        </a:rPr>
                        <a:t>effects</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3025">
                <a:tc>
                  <a:txBody>
                    <a:bodyPr/>
                    <a:lstStyle/>
                    <a:p>
                      <a:pPr marL="0" lvl="0" indent="0" algn="ctr">
                        <a:spcBef>
                          <a:spcPts val="0"/>
                        </a:spcBef>
                        <a:spcAft>
                          <a:spcPts val="0"/>
                        </a:spcAft>
                        <a:buNone/>
                      </a:pPr>
                      <a:r>
                        <a:rPr lang="en-US" b="1">
                          <a:solidFill>
                            <a:srgbClr val="FF0000"/>
                          </a:solidFill>
                          <a:latin typeface="Cambria"/>
                          <a:ea typeface="Cambria"/>
                          <a:cs typeface="Cambria"/>
                          <a:sym typeface="Cambria"/>
                        </a:rPr>
                        <a:t>ADRs</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639762" lvl="1" indent="-189230" rtl="0">
                        <a:spcBef>
                          <a:spcPts val="0"/>
                        </a:spcBef>
                        <a:spcAft>
                          <a:spcPts val="0"/>
                        </a:spcAft>
                        <a:buSzPts val="1400"/>
                        <a:buFont typeface="Cambria"/>
                        <a:buChar char="●"/>
                      </a:pPr>
                      <a:r>
                        <a:rPr lang="en-US">
                          <a:solidFill>
                            <a:schemeClr val="dk1"/>
                          </a:solidFill>
                          <a:latin typeface="Cambria"/>
                          <a:ea typeface="Cambria"/>
                          <a:cs typeface="Cambria"/>
                          <a:sym typeface="Cambria"/>
                        </a:rPr>
                        <a:t>Hyperkalaemia.</a:t>
                      </a:r>
                      <a:endParaRPr>
                        <a:solidFill>
                          <a:schemeClr val="dk1"/>
                        </a:solidFill>
                        <a:latin typeface="Cambria"/>
                        <a:ea typeface="Cambria"/>
                        <a:cs typeface="Cambria"/>
                        <a:sym typeface="Cambria"/>
                      </a:endParaRPr>
                    </a:p>
                    <a:p>
                      <a:pPr marL="639762" lvl="1" indent="-189230" rtl="0">
                        <a:spcBef>
                          <a:spcPts val="1200"/>
                        </a:spcBef>
                        <a:spcAft>
                          <a:spcPts val="0"/>
                        </a:spcAft>
                        <a:buSzPts val="1400"/>
                        <a:buFont typeface="Cambria"/>
                        <a:buChar char="●"/>
                      </a:pPr>
                      <a:r>
                        <a:rPr lang="en-US">
                          <a:solidFill>
                            <a:schemeClr val="dk1"/>
                          </a:solidFill>
                          <a:latin typeface="Cambria"/>
                          <a:ea typeface="Cambria"/>
                          <a:cs typeface="Cambria"/>
                          <a:sym typeface="Cambria"/>
                        </a:rPr>
                        <a:t>Metabolic acidosis.</a:t>
                      </a:r>
                      <a:endParaRPr>
                        <a:solidFill>
                          <a:schemeClr val="dk1"/>
                        </a:solidFill>
                        <a:latin typeface="Cambria"/>
                        <a:ea typeface="Cambria"/>
                        <a:cs typeface="Cambria"/>
                        <a:sym typeface="Cambria"/>
                      </a:endParaRPr>
                    </a:p>
                    <a:p>
                      <a:pPr marL="639762" lvl="1" indent="-189230" rtl="0">
                        <a:spcBef>
                          <a:spcPts val="1200"/>
                        </a:spcBef>
                        <a:spcAft>
                          <a:spcPts val="0"/>
                        </a:spcAft>
                        <a:buSzPts val="1400"/>
                        <a:buFont typeface="Cambria"/>
                        <a:buChar char="●"/>
                      </a:pPr>
                      <a:r>
                        <a:rPr lang="en-US">
                          <a:solidFill>
                            <a:schemeClr val="dk1"/>
                          </a:solidFill>
                          <a:latin typeface="Cambria"/>
                          <a:ea typeface="Cambria"/>
                          <a:cs typeface="Cambria"/>
                          <a:sym typeface="Cambria"/>
                        </a:rPr>
                        <a:t>Gynecomastia </a:t>
                      </a:r>
                      <a:r>
                        <a:rPr lang="en-US">
                          <a:solidFill>
                            <a:schemeClr val="accent6"/>
                          </a:solidFill>
                          <a:latin typeface="Cambria"/>
                          <a:ea typeface="Cambria"/>
                          <a:cs typeface="Cambria"/>
                          <a:sym typeface="Cambria"/>
                        </a:rPr>
                        <a:t>( enlargement of the breast in men)</a:t>
                      </a:r>
                      <a:endParaRPr>
                        <a:solidFill>
                          <a:schemeClr val="accent6"/>
                        </a:solidFill>
                        <a:latin typeface="Cambria"/>
                        <a:ea typeface="Cambria"/>
                        <a:cs typeface="Cambria"/>
                        <a:sym typeface="Cambria"/>
                      </a:endParaRPr>
                    </a:p>
                    <a:p>
                      <a:pPr marL="639762" lvl="1" indent="-179069" rtl="0">
                        <a:spcBef>
                          <a:spcPts val="1200"/>
                        </a:spcBef>
                        <a:spcAft>
                          <a:spcPts val="0"/>
                        </a:spcAft>
                        <a:buSzPts val="1400"/>
                        <a:buFont typeface="Cambria"/>
                        <a:buChar char="●"/>
                      </a:pPr>
                      <a:r>
                        <a:rPr lang="en-US">
                          <a:solidFill>
                            <a:schemeClr val="dk1"/>
                          </a:solidFill>
                          <a:latin typeface="Cambria"/>
                          <a:ea typeface="Cambria"/>
                          <a:cs typeface="Cambria"/>
                          <a:sym typeface="Cambria"/>
                        </a:rPr>
                        <a:t>Impotence</a:t>
                      </a:r>
                      <a:endParaRPr>
                        <a:solidFill>
                          <a:schemeClr val="dk1"/>
                        </a:solidFill>
                        <a:latin typeface="Cambria"/>
                        <a:ea typeface="Cambria"/>
                        <a:cs typeface="Cambria"/>
                        <a:sym typeface="Cambria"/>
                      </a:endParaRPr>
                    </a:p>
                    <a:p>
                      <a:pPr marL="639762" lvl="1" indent="-179069" rtl="0">
                        <a:spcBef>
                          <a:spcPts val="1200"/>
                        </a:spcBef>
                        <a:spcAft>
                          <a:spcPts val="0"/>
                        </a:spcAft>
                        <a:buSzPts val="1400"/>
                        <a:buFont typeface="Cambria"/>
                        <a:buChar char="●"/>
                      </a:pPr>
                      <a:r>
                        <a:rPr lang="en-US">
                          <a:solidFill>
                            <a:schemeClr val="dk1"/>
                          </a:solidFill>
                          <a:latin typeface="Cambria"/>
                          <a:ea typeface="Cambria"/>
                          <a:cs typeface="Cambria"/>
                          <a:sym typeface="Cambria"/>
                        </a:rPr>
                        <a:t>Menstrual  irregularities</a:t>
                      </a:r>
                      <a:endParaRPr>
                        <a:solidFill>
                          <a:schemeClr val="dk1"/>
                        </a:solidFill>
                        <a:latin typeface="Cambria"/>
                        <a:ea typeface="Cambria"/>
                        <a:cs typeface="Cambria"/>
                        <a:sym typeface="Cambria"/>
                      </a:endParaRPr>
                    </a:p>
                    <a:p>
                      <a:pPr marL="639762" lvl="1" indent="-189230" rtl="0">
                        <a:spcBef>
                          <a:spcPts val="1200"/>
                        </a:spcBef>
                        <a:spcAft>
                          <a:spcPts val="0"/>
                        </a:spcAft>
                        <a:buSzPts val="1400"/>
                        <a:buFont typeface="Cambria"/>
                        <a:buChar char="●"/>
                      </a:pPr>
                      <a:r>
                        <a:rPr lang="en-US">
                          <a:solidFill>
                            <a:schemeClr val="dk1"/>
                          </a:solidFill>
                          <a:latin typeface="Cambria"/>
                          <a:ea typeface="Cambria"/>
                          <a:cs typeface="Cambria"/>
                          <a:sym typeface="Cambria"/>
                        </a:rPr>
                        <a:t>GIT upset and peptic ulcer</a:t>
                      </a:r>
                      <a:endParaRPr>
                        <a:solidFill>
                          <a:schemeClr val="dk1"/>
                        </a:solidFill>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3025">
                <a:tc>
                  <a:txBody>
                    <a:bodyPr/>
                    <a:lstStyle/>
                    <a:p>
                      <a:pPr marL="0" lvl="0" indent="0" algn="ctr">
                        <a:spcBef>
                          <a:spcPts val="0"/>
                        </a:spcBef>
                        <a:spcAft>
                          <a:spcPts val="0"/>
                        </a:spcAft>
                        <a:buNone/>
                      </a:pPr>
                      <a:r>
                        <a:rPr lang="en-US" b="1">
                          <a:solidFill>
                            <a:srgbClr val="FF0000"/>
                          </a:solidFill>
                          <a:latin typeface="Cambria"/>
                          <a:ea typeface="Cambria"/>
                          <a:cs typeface="Cambria"/>
                          <a:sym typeface="Cambria"/>
                        </a:rPr>
                        <a:t>Contraindications</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457200" lvl="0" indent="-317500" rtl="0">
                        <a:lnSpc>
                          <a:spcPct val="90000"/>
                        </a:lnSpc>
                        <a:spcBef>
                          <a:spcPts val="0"/>
                        </a:spcBef>
                        <a:spcAft>
                          <a:spcPts val="0"/>
                        </a:spcAft>
                        <a:buSzPts val="1400"/>
                        <a:buFont typeface="Cambria"/>
                        <a:buChar char="●"/>
                      </a:pPr>
                      <a:r>
                        <a:rPr lang="en-US">
                          <a:latin typeface="Cambria"/>
                          <a:ea typeface="Cambria"/>
                          <a:cs typeface="Cambria"/>
                          <a:sym typeface="Cambria"/>
                        </a:rPr>
                        <a:t>Hyperkalaemia: </a:t>
                      </a:r>
                      <a:endParaRPr>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 chronic renal failure</a:t>
                      </a: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 K+ supplement use</a:t>
                      </a: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 β-blockers </a:t>
                      </a: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 ACE inhibitors.</a:t>
                      </a: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SzPts val="1400"/>
                        <a:buFont typeface="Cambria"/>
                        <a:buChar char="●"/>
                      </a:pPr>
                      <a:r>
                        <a:rPr lang="en-US">
                          <a:latin typeface="Cambria"/>
                          <a:ea typeface="Cambria"/>
                          <a:cs typeface="Cambria"/>
                          <a:sym typeface="Cambria"/>
                        </a:rPr>
                        <a:t> Liver disease (dose adjustment is needed).</a:t>
                      </a:r>
                      <a:endParaRPr>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3025">
                <a:tc>
                  <a:txBody>
                    <a:bodyPr/>
                    <a:lstStyle/>
                    <a:p>
                      <a:pPr marL="0" lvl="0" indent="0" algn="ctr">
                        <a:spcBef>
                          <a:spcPts val="0"/>
                        </a:spcBef>
                        <a:spcAft>
                          <a:spcPts val="0"/>
                        </a:spcAft>
                        <a:buNone/>
                      </a:pPr>
                      <a:r>
                        <a:rPr lang="en-US" b="1">
                          <a:solidFill>
                            <a:srgbClr val="FF0000"/>
                          </a:solidFill>
                          <a:latin typeface="Cambria"/>
                          <a:ea typeface="Cambria"/>
                          <a:cs typeface="Cambria"/>
                          <a:sym typeface="Cambria"/>
                        </a:rPr>
                        <a:t>Drug-Drug Interactions</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spcBef>
                          <a:spcPts val="0"/>
                        </a:spcBef>
                        <a:spcAft>
                          <a:spcPts val="0"/>
                        </a:spcAft>
                        <a:buNone/>
                      </a:pPr>
                      <a:r>
                        <a:rPr lang="en-US">
                          <a:latin typeface="Cambria"/>
                          <a:ea typeface="Cambria"/>
                          <a:cs typeface="Cambria"/>
                          <a:sym typeface="Cambria"/>
                        </a:rPr>
                        <a:t>Patients using:</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ACE inhibitors</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B-Blockers</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K supplements</a:t>
                      </a:r>
                      <a:endParaRPr>
                        <a:latin typeface="Cambria"/>
                        <a:ea typeface="Cambria"/>
                        <a:cs typeface="Cambria"/>
                        <a:sym typeface="Cambria"/>
                      </a:endParaRPr>
                    </a:p>
                    <a:p>
                      <a:pPr marL="457200" lvl="0" indent="-317500">
                        <a:spcBef>
                          <a:spcPts val="0"/>
                        </a:spcBef>
                        <a:spcAft>
                          <a:spcPts val="0"/>
                        </a:spcAft>
                        <a:buSzPts val="1400"/>
                        <a:buFont typeface="Cambria"/>
                        <a:buChar char="●"/>
                      </a:pPr>
                      <a:r>
                        <a:rPr lang="en-US">
                          <a:latin typeface="Cambria"/>
                          <a:ea typeface="Cambria"/>
                          <a:cs typeface="Cambria"/>
                          <a:sym typeface="Cambria"/>
                        </a:rPr>
                        <a:t>K-sparing diuretics</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Aliskiren</a:t>
                      </a:r>
                      <a:endParaRPr>
                        <a:latin typeface="Cambria"/>
                        <a:ea typeface="Cambria"/>
                        <a:cs typeface="Cambria"/>
                        <a:sym typeface="Cambria"/>
                      </a:endParaRPr>
                    </a:p>
                    <a:p>
                      <a:pPr marL="0" lvl="0" indent="0" rtl="0">
                        <a:spcBef>
                          <a:spcPts val="0"/>
                        </a:spcBef>
                        <a:spcAft>
                          <a:spcPts val="0"/>
                        </a:spcAft>
                        <a:buNone/>
                      </a:pPr>
                      <a:r>
                        <a:rPr lang="en-US">
                          <a:latin typeface="Cambria"/>
                          <a:ea typeface="Cambria"/>
                          <a:cs typeface="Cambria"/>
                          <a:sym typeface="Cambria"/>
                        </a:rPr>
                        <a:t>Because it will lead to </a:t>
                      </a:r>
                      <a:r>
                        <a:rPr lang="en-US">
                          <a:solidFill>
                            <a:schemeClr val="dk1"/>
                          </a:solidFill>
                          <a:latin typeface="Cambria"/>
                          <a:ea typeface="Cambria"/>
                          <a:cs typeface="Cambria"/>
                          <a:sym typeface="Cambria"/>
                        </a:rPr>
                        <a:t>↑Hyperkalemia induced by K-Sparing diuretics</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8" name="Shape 278"/>
          <p:cNvSpPr txBox="1"/>
          <p:nvPr/>
        </p:nvSpPr>
        <p:spPr>
          <a:xfrm>
            <a:off x="39000" y="8878875"/>
            <a:ext cx="6780000" cy="76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a:solidFill>
                  <a:schemeClr val="accent6"/>
                </a:solidFill>
                <a:latin typeface="Cambria"/>
                <a:ea typeface="Cambria"/>
                <a:cs typeface="Cambria"/>
                <a:sym typeface="Cambria"/>
              </a:rPr>
              <a:t>Explanation by Dr. Hanan : how does K sparing diuretics enhance the natriuresis of loop and thiazide diuretics? when I give a diuretic that works on the proximal part of the tubules, sodium will be retained in the filtrate. as the filtrate passes to the distal and collecting parts , and if aldosterone IS NOT BLOCKED , aldosterone will cause reabsorption of some of that sodium. giving an aldosterone antagonists with other diuretics prevents the reabsorption of sodium from any part of the tubules.  الصوديم يوصل ويلاقي السكه مقفوله :) </a:t>
            </a:r>
            <a:endParaRPr sz="1100">
              <a:solidFill>
                <a:schemeClr val="accent6"/>
              </a:solidFill>
              <a:latin typeface="Cambria"/>
              <a:ea typeface="Cambria"/>
              <a:cs typeface="Cambria"/>
              <a:sym typeface="Cambria"/>
            </a:endParaRPr>
          </a:p>
        </p:txBody>
      </p:sp>
      <p:sp>
        <p:nvSpPr>
          <p:cNvPr id="279" name="Shape 279"/>
          <p:cNvSpPr txBox="1"/>
          <p:nvPr/>
        </p:nvSpPr>
        <p:spPr>
          <a:xfrm>
            <a:off x="3206000" y="2745275"/>
            <a:ext cx="3148500" cy="30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accent6"/>
                </a:solidFill>
                <a:latin typeface="Cambria"/>
                <a:ea typeface="Cambria"/>
                <a:cs typeface="Cambria"/>
                <a:sym typeface="Cambria"/>
              </a:rPr>
              <a:t>hirsutism: excess production of hair. </a:t>
            </a:r>
            <a:endParaRPr>
              <a:solidFill>
                <a:schemeClr val="accent6"/>
              </a:solidFill>
              <a:latin typeface="Cambria"/>
              <a:ea typeface="Cambria"/>
              <a:cs typeface="Cambria"/>
              <a:sym typeface="Cambria"/>
            </a:endParaRPr>
          </a:p>
        </p:txBody>
      </p:sp>
      <p:sp>
        <p:nvSpPr>
          <p:cNvPr id="280" name="Shape 280"/>
          <p:cNvSpPr txBox="1"/>
          <p:nvPr/>
        </p:nvSpPr>
        <p:spPr>
          <a:xfrm>
            <a:off x="4146700" y="5586525"/>
            <a:ext cx="1400700" cy="6213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accent6"/>
                </a:solidFill>
                <a:latin typeface="Cambria"/>
                <a:ea typeface="Cambria"/>
                <a:cs typeface="Cambria"/>
                <a:sym typeface="Cambria"/>
              </a:rPr>
              <a:t>who may have hyperkalemia?</a:t>
            </a:r>
            <a:r>
              <a:rPr lang="en-US">
                <a:latin typeface="Cambria"/>
                <a:ea typeface="Cambria"/>
                <a:cs typeface="Cambria"/>
                <a:sym typeface="Cambria"/>
              </a:rPr>
              <a:t> </a:t>
            </a:r>
            <a:endParaRPr>
              <a:latin typeface="Cambria"/>
              <a:ea typeface="Cambria"/>
              <a:cs typeface="Cambria"/>
              <a:sym typeface="Cambria"/>
            </a:endParaRPr>
          </a:p>
        </p:txBody>
      </p:sp>
      <p:sp>
        <p:nvSpPr>
          <p:cNvPr id="281" name="Shape 281"/>
          <p:cNvSpPr txBox="1"/>
          <p:nvPr/>
        </p:nvSpPr>
        <p:spPr>
          <a:xfrm>
            <a:off x="3580975" y="7249725"/>
            <a:ext cx="3237900" cy="11886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Clr>
                <a:schemeClr val="accent1"/>
              </a:buClr>
              <a:buSzPts val="1400"/>
              <a:buFont typeface="Cambria"/>
              <a:buChar char="●"/>
            </a:pPr>
            <a:r>
              <a:rPr lang="en-US">
                <a:solidFill>
                  <a:schemeClr val="accent1"/>
                </a:solidFill>
                <a:latin typeface="Cambria"/>
                <a:ea typeface="Cambria"/>
                <a:cs typeface="Cambria"/>
                <a:sym typeface="Cambria"/>
              </a:rPr>
              <a:t>Salicylates      decrease secretion of canrenone and decrease efficacy of spironolactone</a:t>
            </a:r>
            <a:endParaRPr>
              <a:solidFill>
                <a:schemeClr val="accent1"/>
              </a:solidFill>
              <a:latin typeface="Cambria"/>
              <a:ea typeface="Cambria"/>
              <a:cs typeface="Cambria"/>
              <a:sym typeface="Cambria"/>
            </a:endParaRPr>
          </a:p>
          <a:p>
            <a:pPr marL="457200" lvl="0" indent="-317500">
              <a:spcBef>
                <a:spcPts val="0"/>
              </a:spcBef>
              <a:spcAft>
                <a:spcPts val="0"/>
              </a:spcAft>
              <a:buClr>
                <a:schemeClr val="accent1"/>
              </a:buClr>
              <a:buSzPts val="1400"/>
              <a:buFont typeface="Cambria"/>
              <a:buChar char="●"/>
            </a:pPr>
            <a:r>
              <a:rPr lang="en-US">
                <a:solidFill>
                  <a:schemeClr val="accent1"/>
                </a:solidFill>
                <a:latin typeface="Cambria"/>
                <a:ea typeface="Cambria"/>
                <a:cs typeface="Cambria"/>
                <a:sym typeface="Cambria"/>
              </a:rPr>
              <a:t>Digitalis     Spironolactone alters it’s clearance</a:t>
            </a:r>
            <a:endParaRPr>
              <a:solidFill>
                <a:schemeClr val="accent1"/>
              </a:solidFill>
              <a:latin typeface="Cambria"/>
              <a:ea typeface="Cambria"/>
              <a:cs typeface="Cambria"/>
              <a:sym typeface="Cambria"/>
            </a:endParaRPr>
          </a:p>
        </p:txBody>
      </p:sp>
      <p:cxnSp>
        <p:nvCxnSpPr>
          <p:cNvPr id="282" name="Shape 282"/>
          <p:cNvCxnSpPr/>
          <p:nvPr/>
        </p:nvCxnSpPr>
        <p:spPr>
          <a:xfrm>
            <a:off x="4942450" y="7469850"/>
            <a:ext cx="190800" cy="0"/>
          </a:xfrm>
          <a:prstGeom prst="straightConnector1">
            <a:avLst/>
          </a:prstGeom>
          <a:noFill/>
          <a:ln w="9525" cap="flat" cmpd="sng">
            <a:solidFill>
              <a:schemeClr val="dk2"/>
            </a:solidFill>
            <a:prstDash val="solid"/>
            <a:round/>
            <a:headEnd type="none" w="med" len="med"/>
            <a:tailEnd type="triangle" w="med" len="med"/>
          </a:ln>
        </p:spPr>
      </p:cxnSp>
      <p:cxnSp>
        <p:nvCxnSpPr>
          <p:cNvPr id="283" name="Shape 283"/>
          <p:cNvCxnSpPr/>
          <p:nvPr/>
        </p:nvCxnSpPr>
        <p:spPr>
          <a:xfrm rot="10800000">
            <a:off x="4754500" y="8091900"/>
            <a:ext cx="185100" cy="9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3200">
                <a:solidFill>
                  <a:srgbClr val="FFFFFF"/>
                </a:solidFill>
              </a:rPr>
              <a:t>Na+ Channels Inhibitors:</a:t>
            </a:r>
            <a:endParaRPr sz="3200">
              <a:solidFill>
                <a:srgbClr val="FFFFFF"/>
              </a:solidFill>
            </a:endParaRPr>
          </a:p>
        </p:txBody>
      </p:sp>
      <p:sp>
        <p:nvSpPr>
          <p:cNvPr id="289" name="Shape 289"/>
          <p:cNvSpPr/>
          <p:nvPr/>
        </p:nvSpPr>
        <p:spPr>
          <a:xfrm>
            <a:off x="3359524" y="841376"/>
            <a:ext cx="1642500" cy="1594800"/>
          </a:xfrm>
          <a:prstGeom prst="ellipse">
            <a:avLst/>
          </a:prstGeom>
          <a:solidFill>
            <a:srgbClr val="D9D2E9"/>
          </a:solidFill>
          <a:ln w="2857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Clr>
                <a:schemeClr val="dk1"/>
              </a:buClr>
              <a:buSzPts val="2800"/>
              <a:buFont typeface="Times New Roman"/>
              <a:buNone/>
            </a:pPr>
            <a:r>
              <a:rPr lang="en-US">
                <a:solidFill>
                  <a:schemeClr val="dk1"/>
                </a:solidFill>
                <a:latin typeface="Cambria"/>
                <a:ea typeface="Cambria"/>
                <a:cs typeface="Cambria"/>
                <a:sym typeface="Cambria"/>
              </a:rPr>
              <a:t>Amiloride</a:t>
            </a:r>
            <a:endParaRPr>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2800"/>
              <a:buFont typeface="Times New Roman"/>
              <a:buNone/>
            </a:pPr>
            <a:r>
              <a:rPr lang="en-US">
                <a:solidFill>
                  <a:schemeClr val="dk1"/>
                </a:solidFill>
                <a:latin typeface="Cambria"/>
                <a:ea typeface="Cambria"/>
                <a:cs typeface="Cambria"/>
                <a:sym typeface="Cambria"/>
              </a:rPr>
              <a:t>Potency 1,</a:t>
            </a:r>
            <a:endParaRPr>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2800"/>
              <a:buFont typeface="Times New Roman"/>
              <a:buNone/>
            </a:pPr>
            <a:r>
              <a:rPr lang="en-US">
                <a:solidFill>
                  <a:schemeClr val="dk1"/>
                </a:solidFill>
                <a:latin typeface="Cambria"/>
                <a:ea typeface="Cambria"/>
                <a:cs typeface="Cambria"/>
                <a:sym typeface="Cambria"/>
              </a:rPr>
              <a:t>t½ 21h, </a:t>
            </a:r>
            <a:endParaRPr>
              <a:solidFill>
                <a:schemeClr val="dk1"/>
              </a:solidFill>
              <a:latin typeface="Cambria"/>
              <a:ea typeface="Cambria"/>
              <a:cs typeface="Cambria"/>
              <a:sym typeface="Cambria"/>
            </a:endParaRPr>
          </a:p>
        </p:txBody>
      </p:sp>
      <p:sp>
        <p:nvSpPr>
          <p:cNvPr id="290" name="Shape 290"/>
          <p:cNvSpPr/>
          <p:nvPr/>
        </p:nvSpPr>
        <p:spPr>
          <a:xfrm>
            <a:off x="2054575" y="841375"/>
            <a:ext cx="1642500" cy="1594800"/>
          </a:xfrm>
          <a:prstGeom prst="ellipse">
            <a:avLst/>
          </a:prstGeom>
          <a:solidFill>
            <a:srgbClr val="CFE2F3"/>
          </a:solidFill>
          <a:ln w="2857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a:solidFill>
                <a:schemeClr val="dk1"/>
              </a:solidFill>
              <a:latin typeface="Cambria"/>
              <a:ea typeface="Cambria"/>
              <a:cs typeface="Cambria"/>
              <a:sym typeface="Cambria"/>
            </a:endParaRPr>
          </a:p>
          <a:p>
            <a:pPr marL="0" lvl="0" indent="0" algn="ctr" rtl="0">
              <a:spcBef>
                <a:spcPts val="0"/>
              </a:spcBef>
              <a:spcAft>
                <a:spcPts val="0"/>
              </a:spcAft>
              <a:buNone/>
            </a:pPr>
            <a:endParaRPr>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2800"/>
              <a:buFont typeface="Times New Roman"/>
              <a:buNone/>
            </a:pPr>
            <a:r>
              <a:rPr lang="en-US">
                <a:solidFill>
                  <a:schemeClr val="dk1"/>
                </a:solidFill>
                <a:latin typeface="Cambria"/>
                <a:ea typeface="Cambria"/>
                <a:cs typeface="Cambria"/>
                <a:sym typeface="Cambria"/>
              </a:rPr>
              <a:t>Triamterene</a:t>
            </a:r>
            <a:endParaRPr>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2800"/>
              <a:buFont typeface="Times New Roman"/>
              <a:buNone/>
            </a:pPr>
            <a:r>
              <a:rPr lang="en-US">
                <a:solidFill>
                  <a:schemeClr val="dk1"/>
                </a:solidFill>
                <a:latin typeface="Cambria"/>
                <a:ea typeface="Cambria"/>
                <a:cs typeface="Cambria"/>
                <a:sym typeface="Cambria"/>
              </a:rPr>
              <a:t>Potency 0.1, </a:t>
            </a:r>
            <a:endParaRPr>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2800"/>
              <a:buFont typeface="Times New Roman"/>
              <a:buNone/>
            </a:pPr>
            <a:r>
              <a:rPr lang="en-US">
                <a:solidFill>
                  <a:schemeClr val="dk1"/>
                </a:solidFill>
                <a:latin typeface="Cambria"/>
                <a:ea typeface="Cambria"/>
                <a:cs typeface="Cambria"/>
                <a:sym typeface="Cambria"/>
              </a:rPr>
              <a:t>t½ 4.2 h, </a:t>
            </a:r>
            <a:endParaRPr>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2800"/>
              <a:buFont typeface="Times New Roman"/>
              <a:buNone/>
            </a:pPr>
            <a:r>
              <a:rPr lang="en-US" sz="2800" b="1">
                <a:solidFill>
                  <a:schemeClr val="dk1"/>
                </a:solidFill>
                <a:latin typeface="Times New Roman"/>
                <a:ea typeface="Times New Roman"/>
                <a:cs typeface="Times New Roman"/>
                <a:sym typeface="Times New Roman"/>
              </a:rPr>
              <a:t> </a:t>
            </a:r>
            <a:endParaRPr>
              <a:solidFill>
                <a:schemeClr val="dk1"/>
              </a:solidFill>
            </a:endParaRPr>
          </a:p>
        </p:txBody>
      </p:sp>
      <p:graphicFrame>
        <p:nvGraphicFramePr>
          <p:cNvPr id="291" name="Shape 291"/>
          <p:cNvGraphicFramePr/>
          <p:nvPr/>
        </p:nvGraphicFramePr>
        <p:xfrm>
          <a:off x="0" y="2509550"/>
          <a:ext cx="3000000" cy="3000000"/>
        </p:xfrm>
        <a:graphic>
          <a:graphicData uri="http://schemas.openxmlformats.org/drawingml/2006/table">
            <a:tbl>
              <a:tblPr>
                <a:noFill/>
                <a:tableStyleId>{E19A06FE-0C73-45A7-A4B5-2D823EFC237C}</a:tableStyleId>
              </a:tblPr>
              <a:tblGrid>
                <a:gridCol w="1252250">
                  <a:extLst>
                    <a:ext uri="{9D8B030D-6E8A-4147-A177-3AD203B41FA5}">
                      <a16:colId xmlns:a16="http://schemas.microsoft.com/office/drawing/2014/main" val="20000"/>
                    </a:ext>
                  </a:extLst>
                </a:gridCol>
                <a:gridCol w="2802875">
                  <a:extLst>
                    <a:ext uri="{9D8B030D-6E8A-4147-A177-3AD203B41FA5}">
                      <a16:colId xmlns:a16="http://schemas.microsoft.com/office/drawing/2014/main" val="20001"/>
                    </a:ext>
                  </a:extLst>
                </a:gridCol>
                <a:gridCol w="2802875">
                  <a:extLst>
                    <a:ext uri="{9D8B030D-6E8A-4147-A177-3AD203B41FA5}">
                      <a16:colId xmlns:a16="http://schemas.microsoft.com/office/drawing/2014/main" val="20002"/>
                    </a:ext>
                  </a:extLst>
                </a:gridCol>
              </a:tblGrid>
              <a:tr h="1158475">
                <a:tc>
                  <a:txBody>
                    <a:bodyPr/>
                    <a:lstStyle/>
                    <a:p>
                      <a:pPr marL="0" lvl="0" indent="0" algn="ctr" rtl="0">
                        <a:spcBef>
                          <a:spcPts val="0"/>
                        </a:spcBef>
                        <a:spcAft>
                          <a:spcPts val="0"/>
                        </a:spcAft>
                        <a:buClr>
                          <a:srgbClr val="C00000"/>
                        </a:buClr>
                        <a:buSzPts val="3600"/>
                        <a:buFont typeface="Times New Roman"/>
                        <a:buNone/>
                      </a:pPr>
                      <a:endParaRPr b="1">
                        <a:solidFill>
                          <a:srgbClr val="FF0000"/>
                        </a:solidFill>
                        <a:latin typeface="Cambria"/>
                        <a:ea typeface="Cambria"/>
                        <a:cs typeface="Cambria"/>
                        <a:sym typeface="Cambria"/>
                      </a:endParaRPr>
                    </a:p>
                    <a:p>
                      <a:pPr marL="0" lvl="0" indent="0" algn="ctr" rtl="0">
                        <a:spcBef>
                          <a:spcPts val="0"/>
                        </a:spcBef>
                        <a:spcAft>
                          <a:spcPts val="0"/>
                        </a:spcAft>
                        <a:buClr>
                          <a:srgbClr val="C00000"/>
                        </a:buClr>
                        <a:buSzPts val="3600"/>
                        <a:buFont typeface="Times New Roman"/>
                        <a:buNone/>
                      </a:pPr>
                      <a:endParaRPr b="1">
                        <a:solidFill>
                          <a:srgbClr val="FF0000"/>
                        </a:solidFill>
                        <a:latin typeface="Cambria"/>
                        <a:ea typeface="Cambria"/>
                        <a:cs typeface="Cambria"/>
                        <a:sym typeface="Cambria"/>
                      </a:endParaRPr>
                    </a:p>
                    <a:p>
                      <a:pPr marL="0" lvl="0" indent="0" algn="ctr" rtl="0">
                        <a:spcBef>
                          <a:spcPts val="0"/>
                        </a:spcBef>
                        <a:spcAft>
                          <a:spcPts val="0"/>
                        </a:spcAft>
                        <a:buClr>
                          <a:srgbClr val="C00000"/>
                        </a:buClr>
                        <a:buSzPts val="3600"/>
                        <a:buFont typeface="Times New Roman"/>
                        <a:buNone/>
                      </a:pPr>
                      <a:r>
                        <a:rPr lang="en-US" b="1">
                          <a:solidFill>
                            <a:srgbClr val="FF0000"/>
                          </a:solidFill>
                          <a:latin typeface="Cambria"/>
                          <a:ea typeface="Cambria"/>
                          <a:cs typeface="Cambria"/>
                          <a:sym typeface="Cambria"/>
                        </a:rPr>
                        <a:t>Mechanism of action</a:t>
                      </a:r>
                      <a:endParaRPr b="1">
                        <a:solidFill>
                          <a:srgbClr val="FF0000"/>
                        </a:solidFill>
                        <a:latin typeface="Cambria"/>
                        <a:ea typeface="Cambria"/>
                        <a:cs typeface="Cambria"/>
                        <a:sym typeface="Cambria"/>
                      </a:endParaRPr>
                    </a:p>
                    <a:p>
                      <a:pPr marL="0" lvl="0" indent="0" algn="ctr">
                        <a:spcBef>
                          <a:spcPts val="0"/>
                        </a:spcBef>
                        <a:spcAft>
                          <a:spcPts val="0"/>
                        </a:spcAft>
                        <a:buNone/>
                      </a:pP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2">
                  <a:txBody>
                    <a:bodyPr/>
                    <a:lstStyle/>
                    <a:p>
                      <a:pPr marL="0" lvl="1" indent="83820" rtl="0">
                        <a:lnSpc>
                          <a:spcPct val="150000"/>
                        </a:lnSpc>
                        <a:spcBef>
                          <a:spcPts val="0"/>
                        </a:spcBef>
                        <a:spcAft>
                          <a:spcPts val="0"/>
                        </a:spcAft>
                        <a:buClr>
                          <a:srgbClr val="000000"/>
                        </a:buClr>
                        <a:buSzPts val="1400"/>
                        <a:buFont typeface="Noto Sans Symbols"/>
                        <a:buChar char="●"/>
                      </a:pPr>
                      <a:r>
                        <a:rPr lang="en-US">
                          <a:latin typeface="Cambria"/>
                          <a:ea typeface="Cambria"/>
                          <a:cs typeface="Cambria"/>
                          <a:sym typeface="Cambria"/>
                        </a:rPr>
                        <a:t>Inhibition of Na influx through directly blockade of the </a:t>
                      </a:r>
                      <a:r>
                        <a:rPr lang="en-US" u="sng">
                          <a:latin typeface="Cambria"/>
                          <a:ea typeface="Cambria"/>
                          <a:cs typeface="Cambria"/>
                          <a:sym typeface="Cambria"/>
                          <a:hlinkClick r:id="rId3"/>
                        </a:rPr>
                        <a:t>epithelial sodium channel</a:t>
                      </a:r>
                      <a:r>
                        <a:rPr lang="en-US">
                          <a:latin typeface="Cambria"/>
                          <a:ea typeface="Cambria"/>
                          <a:cs typeface="Cambria"/>
                          <a:sym typeface="Cambria"/>
                        </a:rPr>
                        <a:t> epithelial sodium channel (ENaC) on the lumen side of the kidney </a:t>
                      </a:r>
                      <a:r>
                        <a:rPr lang="en-US" u="sng">
                          <a:latin typeface="Cambria"/>
                          <a:ea typeface="Cambria"/>
                          <a:cs typeface="Cambria"/>
                          <a:sym typeface="Cambria"/>
                          <a:hlinkClick r:id="rId4"/>
                        </a:rPr>
                        <a:t>collecting tubule</a:t>
                      </a:r>
                      <a:r>
                        <a:rPr lang="en-US">
                          <a:latin typeface="Cambria"/>
                          <a:ea typeface="Cambria"/>
                          <a:cs typeface="Cambria"/>
                          <a:sym typeface="Cambria"/>
                        </a:rPr>
                        <a:t> </a:t>
                      </a:r>
                      <a:endParaRPr>
                        <a:latin typeface="Cambria"/>
                        <a:ea typeface="Cambria"/>
                        <a:cs typeface="Cambria"/>
                        <a:sym typeface="Cambria"/>
                      </a:endParaRPr>
                    </a:p>
                    <a:p>
                      <a:pPr marL="0" lvl="0" indent="0" rtl="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442925">
                <a:tc>
                  <a:txBody>
                    <a:bodyPr/>
                    <a:lstStyle/>
                    <a:p>
                      <a:pPr marL="0" lvl="0" indent="0" algn="ctr" rtl="0">
                        <a:spcBef>
                          <a:spcPts val="0"/>
                        </a:spcBef>
                        <a:spcAft>
                          <a:spcPts val="0"/>
                        </a:spcAft>
                        <a:buClr>
                          <a:schemeClr val="dk1"/>
                        </a:buClr>
                        <a:buSzPts val="2800"/>
                        <a:buFont typeface="Algerian"/>
                        <a:buNone/>
                      </a:pPr>
                      <a:endParaRPr b="1">
                        <a:solidFill>
                          <a:srgbClr val="FFFFFF"/>
                        </a:solidFill>
                        <a:latin typeface="Cambria"/>
                        <a:ea typeface="Cambria"/>
                        <a:cs typeface="Cambria"/>
                        <a:sym typeface="Cambria"/>
                      </a:endParaRPr>
                    </a:p>
                    <a:p>
                      <a:pPr marL="0" lvl="0" indent="0" algn="ctr" rtl="0">
                        <a:spcBef>
                          <a:spcPts val="0"/>
                        </a:spcBef>
                        <a:spcAft>
                          <a:spcPts val="0"/>
                        </a:spcAft>
                        <a:buClr>
                          <a:schemeClr val="dk1"/>
                        </a:buClr>
                        <a:buSzPts val="2800"/>
                        <a:buFont typeface="Algerian"/>
                        <a:buNone/>
                      </a:pPr>
                      <a:endParaRPr b="1">
                        <a:solidFill>
                          <a:srgbClr val="FFFFFF"/>
                        </a:solidFill>
                        <a:latin typeface="Cambria"/>
                        <a:ea typeface="Cambria"/>
                        <a:cs typeface="Cambria"/>
                        <a:sym typeface="Cambria"/>
                      </a:endParaRPr>
                    </a:p>
                    <a:p>
                      <a:pPr marL="0" lvl="0" indent="0" algn="ctr" rtl="0">
                        <a:spcBef>
                          <a:spcPts val="0"/>
                        </a:spcBef>
                        <a:spcAft>
                          <a:spcPts val="0"/>
                        </a:spcAft>
                        <a:buClr>
                          <a:schemeClr val="dk1"/>
                        </a:buClr>
                        <a:buSzPts val="2800"/>
                        <a:buFont typeface="Algerian"/>
                        <a:buNone/>
                      </a:pPr>
                      <a:r>
                        <a:rPr lang="en-US" b="1">
                          <a:solidFill>
                            <a:srgbClr val="FFFFFF"/>
                          </a:solidFill>
                          <a:latin typeface="Cambria"/>
                          <a:ea typeface="Cambria"/>
                          <a:cs typeface="Cambria"/>
                          <a:sym typeface="Cambria"/>
                        </a:rPr>
                        <a:t>Uses</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2">
                  <a:txBody>
                    <a:bodyPr/>
                    <a:lstStyle/>
                    <a:p>
                      <a:pPr marL="0" lvl="0" indent="88900" rtl="0">
                        <a:lnSpc>
                          <a:spcPct val="150000"/>
                        </a:lnSpc>
                        <a:spcBef>
                          <a:spcPts val="0"/>
                        </a:spcBef>
                        <a:spcAft>
                          <a:spcPts val="0"/>
                        </a:spcAft>
                        <a:buClr>
                          <a:srgbClr val="000000"/>
                        </a:buClr>
                        <a:buSzPts val="1400"/>
                        <a:buFont typeface="Cambria"/>
                        <a:buChar char="o"/>
                      </a:pPr>
                      <a:r>
                        <a:rPr lang="en-US">
                          <a:latin typeface="Cambria"/>
                          <a:ea typeface="Cambria"/>
                          <a:cs typeface="Cambria"/>
                          <a:sym typeface="Cambria"/>
                        </a:rPr>
                        <a:t>Used in Combination with Loop &amp; Thiazide Diuretics</a:t>
                      </a:r>
                      <a:endParaRPr>
                        <a:latin typeface="Cambria"/>
                        <a:ea typeface="Cambria"/>
                        <a:cs typeface="Cambria"/>
                        <a:sym typeface="Cambria"/>
                      </a:endParaRPr>
                    </a:p>
                    <a:p>
                      <a:pPr marL="0" lvl="0" indent="88900" rtl="0">
                        <a:lnSpc>
                          <a:spcPct val="150000"/>
                        </a:lnSpc>
                        <a:spcBef>
                          <a:spcPts val="0"/>
                        </a:spcBef>
                        <a:spcAft>
                          <a:spcPts val="0"/>
                        </a:spcAft>
                        <a:buClr>
                          <a:srgbClr val="000000"/>
                        </a:buClr>
                        <a:buSzPts val="1400"/>
                        <a:buFont typeface="Cambria"/>
                        <a:buChar char="o"/>
                      </a:pPr>
                      <a:r>
                        <a:rPr lang="en-US">
                          <a:latin typeface="Cambria"/>
                          <a:ea typeface="Cambria"/>
                          <a:cs typeface="Cambria"/>
                          <a:sym typeface="Cambria"/>
                        </a:rPr>
                        <a:t>Treatment for lithium-Induced Diabetes Insipidus. </a:t>
                      </a:r>
                      <a:r>
                        <a:rPr lang="en-US">
                          <a:solidFill>
                            <a:srgbClr val="999999"/>
                          </a:solidFill>
                          <a:latin typeface="Cambria"/>
                          <a:ea typeface="Cambria"/>
                          <a:cs typeface="Cambria"/>
                          <a:sym typeface="Cambria"/>
                        </a:rPr>
                        <a:t>(lithium structurally similar to sodium)</a:t>
                      </a:r>
                      <a:endParaRPr>
                        <a:solidFill>
                          <a:srgbClr val="999999"/>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451100">
                <a:tc rowSpan="2">
                  <a:txBody>
                    <a:bodyPr/>
                    <a:lstStyle/>
                    <a:p>
                      <a:pPr marL="0" lvl="0" indent="0" algn="ctr" rtl="0">
                        <a:spcBef>
                          <a:spcPts val="0"/>
                        </a:spcBef>
                        <a:spcAft>
                          <a:spcPts val="0"/>
                        </a:spcAft>
                        <a:buNone/>
                      </a:pPr>
                      <a:endParaRPr b="1">
                        <a:solidFill>
                          <a:srgbClr val="FF0000"/>
                        </a:solidFill>
                        <a:latin typeface="Cambria"/>
                        <a:ea typeface="Cambria"/>
                        <a:cs typeface="Cambria"/>
                        <a:sym typeface="Cambria"/>
                      </a:endParaRPr>
                    </a:p>
                    <a:p>
                      <a:pPr marL="0" lvl="0" indent="0" algn="ctr" rtl="0">
                        <a:spcBef>
                          <a:spcPts val="0"/>
                        </a:spcBef>
                        <a:spcAft>
                          <a:spcPts val="0"/>
                        </a:spcAft>
                        <a:buNone/>
                      </a:pPr>
                      <a:endParaRPr b="1">
                        <a:solidFill>
                          <a:srgbClr val="FF0000"/>
                        </a:solidFill>
                        <a:latin typeface="Cambria"/>
                        <a:ea typeface="Cambria"/>
                        <a:cs typeface="Cambria"/>
                        <a:sym typeface="Cambria"/>
                      </a:endParaRPr>
                    </a:p>
                    <a:p>
                      <a:pPr marL="0" lvl="0" indent="0" algn="ctr" rtl="0">
                        <a:spcBef>
                          <a:spcPts val="0"/>
                        </a:spcBef>
                        <a:spcAft>
                          <a:spcPts val="0"/>
                        </a:spcAft>
                        <a:buNone/>
                      </a:pPr>
                      <a:endParaRPr b="1">
                        <a:solidFill>
                          <a:srgbClr val="FF0000"/>
                        </a:solidFill>
                        <a:latin typeface="Cambria"/>
                        <a:ea typeface="Cambria"/>
                        <a:cs typeface="Cambria"/>
                        <a:sym typeface="Cambria"/>
                      </a:endParaRPr>
                    </a:p>
                    <a:p>
                      <a:pPr marL="0" lvl="0" indent="0" algn="ctr" rtl="0">
                        <a:spcBef>
                          <a:spcPts val="0"/>
                        </a:spcBef>
                        <a:spcAft>
                          <a:spcPts val="0"/>
                        </a:spcAft>
                        <a:buNone/>
                      </a:pPr>
                      <a:r>
                        <a:rPr lang="en-US" b="1">
                          <a:solidFill>
                            <a:srgbClr val="FF0000"/>
                          </a:solidFill>
                          <a:latin typeface="Cambria"/>
                          <a:ea typeface="Cambria"/>
                          <a:cs typeface="Cambria"/>
                          <a:sym typeface="Cambria"/>
                        </a:rPr>
                        <a:t>Adverse effects</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lgn="ctr" rtl="0">
                        <a:spcBef>
                          <a:spcPts val="0"/>
                        </a:spcBef>
                        <a:spcAft>
                          <a:spcPts val="0"/>
                        </a:spcAft>
                        <a:buNone/>
                      </a:pPr>
                      <a:r>
                        <a:rPr lang="en-US" b="1">
                          <a:solidFill>
                            <a:srgbClr val="FFFFFF"/>
                          </a:solidFill>
                          <a:latin typeface="Cambria"/>
                          <a:ea typeface="Cambria"/>
                          <a:cs typeface="Cambria"/>
                          <a:sym typeface="Cambria"/>
                        </a:rPr>
                        <a:t>Triamterene</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tc>
                  <a:txBody>
                    <a:bodyPr/>
                    <a:lstStyle/>
                    <a:p>
                      <a:pPr marL="0" lvl="0" indent="0" algn="ctr" rtl="0">
                        <a:spcBef>
                          <a:spcPts val="0"/>
                        </a:spcBef>
                        <a:spcAft>
                          <a:spcPts val="0"/>
                        </a:spcAft>
                        <a:buClr>
                          <a:schemeClr val="dk1"/>
                        </a:buClr>
                        <a:buSzPts val="2800"/>
                        <a:buFont typeface="Times New Roman"/>
                        <a:buNone/>
                      </a:pPr>
                      <a:r>
                        <a:rPr lang="en-US" b="1">
                          <a:solidFill>
                            <a:srgbClr val="FFFFFF"/>
                          </a:solidFill>
                          <a:latin typeface="Cambria"/>
                          <a:ea typeface="Cambria"/>
                          <a:cs typeface="Cambria"/>
                          <a:sym typeface="Cambria"/>
                        </a:rPr>
                        <a:t>Amiloride</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2"/>
                  </a:ext>
                </a:extLst>
              </a:tr>
              <a:tr h="1442925">
                <a:tc vMerge="1">
                  <a:txBody>
                    <a:bodyPr/>
                    <a:lstStyle/>
                    <a:p>
                      <a:endParaRPr lang="en-US"/>
                    </a:p>
                  </a:txBody>
                  <a:tcPr/>
                </a:tc>
                <a:tc>
                  <a:txBody>
                    <a:bodyPr/>
                    <a:lstStyle/>
                    <a:p>
                      <a:pPr marL="0" lvl="0" indent="0" algn="ctr" rtl="0">
                        <a:spcBef>
                          <a:spcPts val="0"/>
                        </a:spcBef>
                        <a:spcAft>
                          <a:spcPts val="0"/>
                        </a:spcAft>
                        <a:buClr>
                          <a:schemeClr val="dk1"/>
                        </a:buClr>
                        <a:buSzPts val="2800"/>
                        <a:buFont typeface="Times New Roman"/>
                        <a:buNone/>
                      </a:pPr>
                      <a:r>
                        <a:rPr lang="en-US">
                          <a:latin typeface="Cambria"/>
                          <a:ea typeface="Cambria"/>
                          <a:cs typeface="Cambria"/>
                          <a:sym typeface="Cambria"/>
                        </a:rPr>
                        <a:t>Hyperkalemia</a:t>
                      </a:r>
                      <a:endParaRPr>
                        <a:latin typeface="Cambria"/>
                        <a:ea typeface="Cambria"/>
                        <a:cs typeface="Cambria"/>
                        <a:sym typeface="Cambria"/>
                      </a:endParaRPr>
                    </a:p>
                    <a:p>
                      <a:pPr marL="0" lvl="0" indent="0" rtl="0">
                        <a:spcBef>
                          <a:spcPts val="0"/>
                        </a:spcBef>
                        <a:spcAft>
                          <a:spcPts val="0"/>
                        </a:spcAft>
                        <a:buClr>
                          <a:schemeClr val="dk1"/>
                        </a:buClr>
                        <a:buSzPts val="2800"/>
                        <a:buFont typeface="Times New Roman"/>
                        <a:buNone/>
                      </a:pPr>
                      <a:endParaRPr>
                        <a:latin typeface="Cambria"/>
                        <a:ea typeface="Cambria"/>
                        <a:cs typeface="Cambria"/>
                        <a:sym typeface="Cambria"/>
                      </a:endParaRPr>
                    </a:p>
                    <a:p>
                      <a:pPr marL="0" lvl="0" indent="0" algn="ctr" rtl="0">
                        <a:spcBef>
                          <a:spcPts val="0"/>
                        </a:spcBef>
                        <a:spcAft>
                          <a:spcPts val="0"/>
                        </a:spcAft>
                        <a:buClr>
                          <a:schemeClr val="dk1"/>
                        </a:buClr>
                        <a:buSzPts val="2800"/>
                        <a:buFont typeface="Times New Roman"/>
                        <a:buNone/>
                      </a:pPr>
                      <a:r>
                        <a:rPr lang="en-US">
                          <a:latin typeface="Cambria"/>
                          <a:ea typeface="Cambria"/>
                          <a:cs typeface="Cambria"/>
                          <a:sym typeface="Cambria"/>
                        </a:rPr>
                        <a:t>Renal stones</a:t>
                      </a:r>
                      <a:endParaRPr>
                        <a:latin typeface="Cambria"/>
                        <a:ea typeface="Cambria"/>
                        <a:cs typeface="Cambria"/>
                        <a:sym typeface="Cambria"/>
                      </a:endParaRPr>
                    </a:p>
                    <a:p>
                      <a:pPr marL="0" lvl="0" indent="0" rtl="0">
                        <a:spcBef>
                          <a:spcPts val="0"/>
                        </a:spcBef>
                        <a:spcAft>
                          <a:spcPts val="0"/>
                        </a:spcAft>
                        <a:buClr>
                          <a:schemeClr val="dk1"/>
                        </a:buClr>
                        <a:buFont typeface="Arial"/>
                        <a:buNone/>
                      </a:pPr>
                      <a:endParaRPr>
                        <a:latin typeface="Cambria"/>
                        <a:ea typeface="Cambria"/>
                        <a:cs typeface="Cambria"/>
                        <a:sym typeface="Cambria"/>
                      </a:endParaRPr>
                    </a:p>
                    <a:p>
                      <a:pPr marL="0" lvl="0" indent="0" rtl="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2800"/>
                        <a:buFont typeface="Times New Roman"/>
                        <a:buNone/>
                      </a:pPr>
                      <a:r>
                        <a:rPr lang="en-US">
                          <a:latin typeface="Cambria"/>
                          <a:ea typeface="Cambria"/>
                          <a:cs typeface="Cambria"/>
                          <a:sym typeface="Cambria"/>
                        </a:rPr>
                        <a:t>Hyperkalemia</a:t>
                      </a:r>
                      <a:endParaRPr>
                        <a:latin typeface="Cambria"/>
                        <a:ea typeface="Cambria"/>
                        <a:cs typeface="Cambria"/>
                        <a:sym typeface="Cambria"/>
                      </a:endParaRPr>
                    </a:p>
                    <a:p>
                      <a:pPr marL="0" lvl="0" indent="0" rtl="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42925">
                <a:tc>
                  <a:txBody>
                    <a:bodyPr/>
                    <a:lstStyle/>
                    <a:p>
                      <a:pPr marL="0" lvl="0" indent="0" algn="ctr" rtl="0">
                        <a:spcBef>
                          <a:spcPts val="0"/>
                        </a:spcBef>
                        <a:spcAft>
                          <a:spcPts val="0"/>
                        </a:spcAft>
                        <a:buNone/>
                      </a:pPr>
                      <a:endParaRPr b="1">
                        <a:solidFill>
                          <a:srgbClr val="FFFFFF"/>
                        </a:solidFill>
                        <a:latin typeface="Cambria"/>
                        <a:ea typeface="Cambria"/>
                        <a:cs typeface="Cambria"/>
                        <a:sym typeface="Cambria"/>
                      </a:endParaRPr>
                    </a:p>
                    <a:p>
                      <a:pPr marL="0" lvl="0" indent="0" algn="ctr" rtl="0">
                        <a:spcBef>
                          <a:spcPts val="0"/>
                        </a:spcBef>
                        <a:spcAft>
                          <a:spcPts val="0"/>
                        </a:spcAft>
                        <a:buNone/>
                      </a:pPr>
                      <a:endParaRPr b="1">
                        <a:solidFill>
                          <a:srgbClr val="FFFFFF"/>
                        </a:solidFill>
                        <a:latin typeface="Cambria"/>
                        <a:ea typeface="Cambria"/>
                        <a:cs typeface="Cambria"/>
                        <a:sym typeface="Cambria"/>
                      </a:endParaRPr>
                    </a:p>
                    <a:p>
                      <a:pPr marL="0" lvl="0" indent="0" algn="ctr" rtl="0">
                        <a:spcBef>
                          <a:spcPts val="0"/>
                        </a:spcBef>
                        <a:spcAft>
                          <a:spcPts val="0"/>
                        </a:spcAft>
                        <a:buNone/>
                      </a:pPr>
                      <a:r>
                        <a:rPr lang="en-US" b="1">
                          <a:solidFill>
                            <a:srgbClr val="FF0000"/>
                          </a:solidFill>
                          <a:latin typeface="Cambria"/>
                          <a:ea typeface="Cambria"/>
                          <a:cs typeface="Cambria"/>
                          <a:sym typeface="Cambria"/>
                        </a:rPr>
                        <a:t>Contra-</a:t>
                      </a:r>
                      <a:endParaRPr b="1">
                        <a:solidFill>
                          <a:srgbClr val="FF0000"/>
                        </a:solidFill>
                        <a:latin typeface="Cambria"/>
                        <a:ea typeface="Cambria"/>
                        <a:cs typeface="Cambria"/>
                        <a:sym typeface="Cambria"/>
                      </a:endParaRPr>
                    </a:p>
                    <a:p>
                      <a:pPr marL="0" lvl="0" indent="0" algn="ctr" rtl="0">
                        <a:spcBef>
                          <a:spcPts val="0"/>
                        </a:spcBef>
                        <a:spcAft>
                          <a:spcPts val="0"/>
                        </a:spcAft>
                        <a:buClr>
                          <a:schemeClr val="dk1"/>
                        </a:buClr>
                        <a:buSzPts val="3200"/>
                        <a:buFont typeface="Algerian"/>
                        <a:buNone/>
                      </a:pPr>
                      <a:r>
                        <a:rPr lang="en-US" b="1">
                          <a:solidFill>
                            <a:srgbClr val="FF0000"/>
                          </a:solidFill>
                          <a:latin typeface="Cambria"/>
                          <a:ea typeface="Cambria"/>
                          <a:cs typeface="Cambria"/>
                          <a:sym typeface="Cambria"/>
                        </a:rPr>
                        <a:t>indications</a:t>
                      </a:r>
                      <a:endParaRPr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2">
                  <a:txBody>
                    <a:bodyPr/>
                    <a:lstStyle/>
                    <a:p>
                      <a:pPr marL="0" lvl="0" indent="0" rtl="0">
                        <a:spcBef>
                          <a:spcPts val="0"/>
                        </a:spcBef>
                        <a:spcAft>
                          <a:spcPts val="0"/>
                        </a:spcAft>
                        <a:buClr>
                          <a:schemeClr val="dk1"/>
                        </a:buClr>
                        <a:buSzPts val="2800"/>
                        <a:buFont typeface="Times New Roman"/>
                        <a:buNone/>
                      </a:pPr>
                      <a:r>
                        <a:rPr lang="en-US">
                          <a:latin typeface="Cambria"/>
                          <a:ea typeface="Cambria"/>
                          <a:cs typeface="Cambria"/>
                          <a:sym typeface="Cambria"/>
                        </a:rPr>
                        <a:t>The risk of developing hyperkalemia is increased in patients who are also on </a:t>
                      </a:r>
                      <a:r>
                        <a:rPr lang="en-US" u="sng">
                          <a:latin typeface="Cambria"/>
                          <a:ea typeface="Cambria"/>
                          <a:cs typeface="Cambria"/>
                          <a:sym typeface="Cambria"/>
                          <a:hlinkClick r:id="rId5"/>
                        </a:rPr>
                        <a:t>ACE inhibitors</a:t>
                      </a:r>
                      <a:r>
                        <a:rPr lang="en-US">
                          <a:latin typeface="Cambria"/>
                          <a:ea typeface="Cambria"/>
                          <a:cs typeface="Cambria"/>
                          <a:sym typeface="Cambria"/>
                        </a:rPr>
                        <a:t>, </a:t>
                      </a:r>
                      <a:r>
                        <a:rPr lang="en-US" u="sng">
                          <a:latin typeface="Cambria"/>
                          <a:ea typeface="Cambria"/>
                          <a:cs typeface="Cambria"/>
                          <a:sym typeface="Cambria"/>
                          <a:hlinkClick r:id="rId6"/>
                        </a:rPr>
                        <a:t>angiotensin II receptor antagonists</a:t>
                      </a:r>
                      <a:r>
                        <a:rPr lang="en-US">
                          <a:latin typeface="Cambria"/>
                          <a:ea typeface="Cambria"/>
                          <a:cs typeface="Cambria"/>
                          <a:sym typeface="Cambria"/>
                        </a:rPr>
                        <a:t>, other  </a:t>
                      </a:r>
                      <a:r>
                        <a:rPr lang="en-US" u="sng">
                          <a:latin typeface="Cambria"/>
                          <a:ea typeface="Cambria"/>
                          <a:cs typeface="Cambria"/>
                          <a:sym typeface="Cambria"/>
                          <a:hlinkClick r:id="rId7"/>
                        </a:rPr>
                        <a:t>potassium- sparing diuretics</a:t>
                      </a:r>
                      <a:r>
                        <a:rPr lang="en-US">
                          <a:latin typeface="Cambria"/>
                          <a:ea typeface="Cambria"/>
                          <a:cs typeface="Cambria"/>
                          <a:sym typeface="Cambria"/>
                        </a:rPr>
                        <a:t>, or any potassium-containing supplements.</a:t>
                      </a:r>
                      <a:endParaRPr>
                        <a:latin typeface="Cambria"/>
                        <a:ea typeface="Cambria"/>
                        <a:cs typeface="Cambria"/>
                        <a:sym typeface="Cambria"/>
                      </a:endParaRPr>
                    </a:p>
                    <a:p>
                      <a:pPr marL="0" lvl="0" indent="0" rtl="0">
                        <a:spcBef>
                          <a:spcPts val="0"/>
                        </a:spcBef>
                        <a:spcAft>
                          <a:spcPts val="0"/>
                        </a:spcAft>
                        <a:buClr>
                          <a:schemeClr val="dk1"/>
                        </a:buClr>
                        <a:buFont typeface="Arial"/>
                        <a:buNone/>
                      </a:pPr>
                      <a:endParaRPr>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292" name="Shape 292"/>
          <p:cNvSpPr txBox="1"/>
          <p:nvPr/>
        </p:nvSpPr>
        <p:spPr>
          <a:xfrm>
            <a:off x="1385800" y="6504100"/>
            <a:ext cx="2129700" cy="5853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latin typeface="Cambria"/>
                <a:ea typeface="Cambria"/>
                <a:cs typeface="Cambria"/>
                <a:sym typeface="Cambria"/>
              </a:rPr>
              <a:t> </a:t>
            </a:r>
            <a:r>
              <a:rPr lang="en-US">
                <a:solidFill>
                  <a:schemeClr val="accent6"/>
                </a:solidFill>
                <a:latin typeface="Cambria"/>
                <a:ea typeface="Cambria"/>
                <a:cs typeface="Cambria"/>
                <a:sym typeface="Cambria"/>
              </a:rPr>
              <a:t>both cause metabolic acidosis</a:t>
            </a:r>
            <a:endParaRPr>
              <a:latin typeface="Cambria"/>
              <a:ea typeface="Cambria"/>
              <a:cs typeface="Cambria"/>
              <a:sym typeface="Cambria"/>
            </a:endParaRPr>
          </a:p>
        </p:txBody>
      </p:sp>
      <p:sp>
        <p:nvSpPr>
          <p:cNvPr id="293" name="Shape 293"/>
          <p:cNvSpPr txBox="1"/>
          <p:nvPr/>
        </p:nvSpPr>
        <p:spPr>
          <a:xfrm>
            <a:off x="6222425" y="5224500"/>
            <a:ext cx="5506200" cy="64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4" name="Shape 294"/>
          <p:cNvSpPr txBox="1"/>
          <p:nvPr/>
        </p:nvSpPr>
        <p:spPr>
          <a:xfrm>
            <a:off x="234800" y="8952100"/>
            <a:ext cx="6413100" cy="768000"/>
          </a:xfrm>
          <a:prstGeom prst="rect">
            <a:avLst/>
          </a:prstGeom>
          <a:no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Cambria"/>
                <a:ea typeface="Cambria"/>
                <a:cs typeface="Cambria"/>
                <a:sym typeface="Cambria"/>
              </a:rPr>
              <a:t>K+ sparing diuretics make the K+ stay (not go down in the urine) </a:t>
            </a:r>
            <a:r>
              <a:rPr lang="en-US" b="1">
                <a:solidFill>
                  <a:srgbClr val="92278F"/>
                </a:solidFill>
                <a:latin typeface="Cambria"/>
                <a:ea typeface="Cambria"/>
                <a:cs typeface="Cambria"/>
                <a:sym typeface="Cambria"/>
              </a:rPr>
              <a:t>S</a:t>
            </a:r>
            <a:r>
              <a:rPr lang="en-US" b="1">
                <a:solidFill>
                  <a:srgbClr val="FF9900"/>
                </a:solidFill>
                <a:latin typeface="Cambria"/>
                <a:ea typeface="Cambria"/>
                <a:cs typeface="Cambria"/>
                <a:sym typeface="Cambria"/>
              </a:rPr>
              <a:t>T</a:t>
            </a:r>
            <a:r>
              <a:rPr lang="en-US" b="1">
                <a:solidFill>
                  <a:srgbClr val="0000FF"/>
                </a:solidFill>
                <a:latin typeface="Cambria"/>
                <a:ea typeface="Cambria"/>
                <a:cs typeface="Cambria"/>
                <a:sym typeface="Cambria"/>
              </a:rPr>
              <a:t>A</a:t>
            </a:r>
            <a:r>
              <a:rPr lang="en-US" b="1">
                <a:latin typeface="Cambria"/>
                <a:ea typeface="Cambria"/>
                <a:cs typeface="Cambria"/>
                <a:sym typeface="Cambria"/>
              </a:rPr>
              <a:t>y </a:t>
            </a:r>
            <a:r>
              <a:rPr lang="en-US" b="1">
                <a:solidFill>
                  <a:srgbClr val="92278F"/>
                </a:solidFill>
                <a:latin typeface="Cambria"/>
                <a:ea typeface="Cambria"/>
                <a:cs typeface="Cambria"/>
                <a:sym typeface="Cambria"/>
              </a:rPr>
              <a:t>S</a:t>
            </a:r>
            <a:r>
              <a:rPr lang="en-US" b="1">
                <a:latin typeface="Cambria"/>
                <a:ea typeface="Cambria"/>
                <a:cs typeface="Cambria"/>
                <a:sym typeface="Cambria"/>
              </a:rPr>
              <a:t>pironolactone </a:t>
            </a:r>
            <a:r>
              <a:rPr lang="en-US" b="1">
                <a:solidFill>
                  <a:srgbClr val="FF9900"/>
                </a:solidFill>
                <a:latin typeface="Cambria"/>
                <a:ea typeface="Cambria"/>
                <a:cs typeface="Cambria"/>
                <a:sym typeface="Cambria"/>
              </a:rPr>
              <a:t>T</a:t>
            </a:r>
            <a:r>
              <a:rPr lang="en-US" b="1">
                <a:latin typeface="Cambria"/>
                <a:ea typeface="Cambria"/>
                <a:cs typeface="Cambria"/>
                <a:sym typeface="Cambria"/>
              </a:rPr>
              <a:t>riamterene </a:t>
            </a:r>
            <a:r>
              <a:rPr lang="en-US" b="1">
                <a:solidFill>
                  <a:srgbClr val="0000FF"/>
                </a:solidFill>
                <a:latin typeface="Cambria"/>
                <a:ea typeface="Cambria"/>
                <a:cs typeface="Cambria"/>
                <a:sym typeface="Cambria"/>
              </a:rPr>
              <a:t>A</a:t>
            </a:r>
            <a:r>
              <a:rPr lang="en-US" b="1">
                <a:latin typeface="Cambria"/>
                <a:ea typeface="Cambria"/>
                <a:cs typeface="Cambria"/>
                <a:sym typeface="Cambria"/>
              </a:rPr>
              <a:t>miloride. </a:t>
            </a:r>
            <a:endParaRPr b="1">
              <a:latin typeface="Cambria"/>
              <a:ea typeface="Cambria"/>
              <a:cs typeface="Cambria"/>
              <a:sym typeface="Cambria"/>
            </a:endParaRPr>
          </a:p>
          <a:p>
            <a:pPr marL="0" lvl="0" indent="0" algn="r">
              <a:spcBef>
                <a:spcPts val="0"/>
              </a:spcBef>
              <a:spcAft>
                <a:spcPts val="0"/>
              </a:spcAft>
              <a:buNone/>
            </a:pPr>
            <a:r>
              <a:rPr lang="en-US" b="1">
                <a:latin typeface="Cambria"/>
                <a:ea typeface="Cambria"/>
                <a:cs typeface="Cambria"/>
                <a:sym typeface="Cambria"/>
              </a:rPr>
              <a:t>Thank You Team 435!!</a:t>
            </a:r>
            <a:endParaRPr b="1">
              <a:latin typeface="Cambria"/>
              <a:ea typeface="Cambria"/>
              <a:cs typeface="Cambria"/>
              <a:sym typeface="Cambria"/>
            </a:endParaRPr>
          </a:p>
          <a:p>
            <a:pPr marL="0" lvl="0" indent="0">
              <a:spcBef>
                <a:spcPts val="0"/>
              </a:spcBef>
              <a:spcAft>
                <a:spcPts val="0"/>
              </a:spcAft>
              <a:buNone/>
            </a:pPr>
            <a:endParaRPr b="1">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200"/>
          </a:p>
          <a:p>
            <a:pPr marL="0" lvl="0" indent="0">
              <a:spcBef>
                <a:spcPts val="0"/>
              </a:spcBef>
              <a:spcAft>
                <a:spcPts val="0"/>
              </a:spcAft>
              <a:buNone/>
            </a:pPr>
            <a:r>
              <a:rPr lang="en-US" sz="3200"/>
              <a:t>Therapeutic applications of diuretics</a:t>
            </a:r>
            <a:br>
              <a:rPr lang="en-US"/>
            </a:br>
            <a:endParaRPr/>
          </a:p>
        </p:txBody>
      </p:sp>
      <p:graphicFrame>
        <p:nvGraphicFramePr>
          <p:cNvPr id="300" name="Shape 300"/>
          <p:cNvGraphicFramePr/>
          <p:nvPr/>
        </p:nvGraphicFramePr>
        <p:xfrm>
          <a:off x="0" y="768000"/>
          <a:ext cx="3000000" cy="3000000"/>
        </p:xfrm>
        <a:graphic>
          <a:graphicData uri="http://schemas.openxmlformats.org/drawingml/2006/table">
            <a:tbl>
              <a:tblPr>
                <a:noFill/>
                <a:tableStyleId>{E19A06FE-0C73-45A7-A4B5-2D823EFC237C}</a:tableStyleId>
              </a:tblPr>
              <a:tblGrid>
                <a:gridCol w="2514700">
                  <a:extLst>
                    <a:ext uri="{9D8B030D-6E8A-4147-A177-3AD203B41FA5}">
                      <a16:colId xmlns:a16="http://schemas.microsoft.com/office/drawing/2014/main" val="20000"/>
                    </a:ext>
                  </a:extLst>
                </a:gridCol>
                <a:gridCol w="4343300">
                  <a:extLst>
                    <a:ext uri="{9D8B030D-6E8A-4147-A177-3AD203B41FA5}">
                      <a16:colId xmlns:a16="http://schemas.microsoft.com/office/drawing/2014/main" val="20001"/>
                    </a:ext>
                  </a:extLst>
                </a:gridCol>
              </a:tblGrid>
              <a:tr h="1462300">
                <a:tc>
                  <a:txBody>
                    <a:bodyPr/>
                    <a:lstStyle/>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a:spcBef>
                          <a:spcPts val="0"/>
                        </a:spcBef>
                        <a:spcAft>
                          <a:spcPts val="0"/>
                        </a:spcAft>
                        <a:buNone/>
                      </a:pPr>
                      <a:r>
                        <a:rPr lang="en-US" sz="1500" b="1">
                          <a:solidFill>
                            <a:srgbClr val="FFFFFF"/>
                          </a:solidFill>
                          <a:latin typeface="Cambria"/>
                          <a:ea typeface="Cambria"/>
                          <a:cs typeface="Cambria"/>
                          <a:sym typeface="Cambria"/>
                        </a:rPr>
                        <a:t>Hypertension</a:t>
                      </a:r>
                      <a:endParaRPr sz="15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tc>
                  <a:txBody>
                    <a:bodyPr/>
                    <a:lstStyle/>
                    <a:p>
                      <a:pPr marL="0" lvl="0" indent="0">
                        <a:spcBef>
                          <a:spcPts val="0"/>
                        </a:spcBef>
                        <a:spcAft>
                          <a:spcPts val="0"/>
                        </a:spcAft>
                        <a:buNone/>
                      </a:pPr>
                      <a:r>
                        <a:rPr lang="en-US">
                          <a:latin typeface="Cambria"/>
                          <a:ea typeface="Cambria"/>
                          <a:cs typeface="Cambria"/>
                          <a:sym typeface="Cambria"/>
                        </a:rPr>
                        <a:t>• Thiazide diuretics: used alone or in combination with  beta</a:t>
                      </a:r>
                      <a:br>
                        <a:rPr lang="en-US">
                          <a:latin typeface="Cambria"/>
                          <a:ea typeface="Cambria"/>
                          <a:cs typeface="Cambria"/>
                          <a:sym typeface="Cambria"/>
                        </a:rPr>
                      </a:br>
                      <a:r>
                        <a:rPr lang="en-US">
                          <a:latin typeface="Cambria"/>
                          <a:ea typeface="Cambria"/>
                          <a:cs typeface="Cambria"/>
                          <a:sym typeface="Cambria"/>
                        </a:rPr>
                        <a:t>blockers at low doses (fewer side effects) </a:t>
                      </a:r>
                      <a:endParaRPr>
                        <a:latin typeface="Cambria"/>
                        <a:ea typeface="Cambria"/>
                        <a:cs typeface="Cambria"/>
                        <a:sym typeface="Cambria"/>
                      </a:endParaRPr>
                    </a:p>
                    <a:p>
                      <a:pPr marL="0" lvl="0" indent="0">
                        <a:spcBef>
                          <a:spcPts val="0"/>
                        </a:spcBef>
                        <a:spcAft>
                          <a:spcPts val="0"/>
                        </a:spcAft>
                        <a:buNone/>
                      </a:pPr>
                      <a:r>
                        <a:rPr lang="en-US">
                          <a:latin typeface="Cambria"/>
                          <a:ea typeface="Cambria"/>
                          <a:cs typeface="Cambria"/>
                          <a:sym typeface="Cambria"/>
                        </a:rPr>
                        <a:t>• Loop diuretics are used in the presence of renal  failure. </a:t>
                      </a:r>
                      <a:r>
                        <a:rPr lang="en-US">
                          <a:solidFill>
                            <a:schemeClr val="accent6"/>
                          </a:solidFill>
                          <a:latin typeface="Cambria"/>
                          <a:ea typeface="Cambria"/>
                          <a:cs typeface="Cambria"/>
                          <a:sym typeface="Cambria"/>
                        </a:rPr>
                        <a:t>because loop diuretics secrete prostaglandins that cause vasodilation and increase the blood flow to the kidney helping in kidney failure.  </a:t>
                      </a:r>
                      <a:br>
                        <a:rPr lang="en-US">
                          <a:latin typeface="Cambria"/>
                          <a:ea typeface="Cambria"/>
                          <a:cs typeface="Cambria"/>
                          <a:sym typeface="Cambria"/>
                        </a:rPr>
                      </a:b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10700">
                <a:tc>
                  <a:txBody>
                    <a:bodyPr/>
                    <a:lstStyle/>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a:spcBef>
                          <a:spcPts val="0"/>
                        </a:spcBef>
                        <a:spcAft>
                          <a:spcPts val="0"/>
                        </a:spcAft>
                        <a:buNone/>
                      </a:pPr>
                      <a:r>
                        <a:rPr lang="en-US" sz="1500" b="1">
                          <a:solidFill>
                            <a:srgbClr val="FFFFFF"/>
                          </a:solidFill>
                          <a:latin typeface="Cambria"/>
                          <a:ea typeface="Cambria"/>
                          <a:cs typeface="Cambria"/>
                          <a:sym typeface="Cambria"/>
                        </a:rPr>
                        <a:t>Edema states</a:t>
                      </a:r>
                      <a:br>
                        <a:rPr lang="en-US" sz="1500" b="1">
                          <a:solidFill>
                            <a:srgbClr val="FFFFFF"/>
                          </a:solidFill>
                          <a:latin typeface="Cambria"/>
                          <a:ea typeface="Cambria"/>
                          <a:cs typeface="Cambria"/>
                          <a:sym typeface="Cambria"/>
                        </a:rPr>
                      </a:br>
                      <a:endParaRPr sz="15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rtl="0">
                        <a:spcBef>
                          <a:spcPts val="0"/>
                        </a:spcBef>
                        <a:spcAft>
                          <a:spcPts val="0"/>
                        </a:spcAft>
                        <a:buNone/>
                      </a:pPr>
                      <a:r>
                        <a:rPr lang="en-US">
                          <a:latin typeface="Cambria"/>
                          <a:ea typeface="Cambria"/>
                          <a:cs typeface="Cambria"/>
                          <a:sym typeface="Cambria"/>
                        </a:rPr>
                        <a:t>• Mild edema  with normal renal function &gt; Thiazide diuretics</a:t>
                      </a:r>
                      <a:br>
                        <a:rPr lang="en-US">
                          <a:latin typeface="Cambria"/>
                          <a:ea typeface="Cambria"/>
                          <a:cs typeface="Cambria"/>
                          <a:sym typeface="Cambria"/>
                        </a:rPr>
                      </a:br>
                      <a:r>
                        <a:rPr lang="en-US">
                          <a:latin typeface="Cambria"/>
                          <a:ea typeface="Cambria"/>
                          <a:cs typeface="Cambria"/>
                          <a:sym typeface="Cambria"/>
                        </a:rPr>
                        <a:t>• Impaired renal function &gt;Loop diuretics</a:t>
                      </a:r>
                      <a:br>
                        <a:rPr lang="en-US">
                          <a:latin typeface="Cambria"/>
                          <a:ea typeface="Cambria"/>
                          <a:cs typeface="Cambria"/>
                          <a:sym typeface="Cambria"/>
                        </a:rPr>
                      </a:b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00625">
                <a:tc>
                  <a:txBody>
                    <a:bodyPr/>
                    <a:lstStyle/>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r>
                        <a:rPr lang="en-US" sz="1500" b="1">
                          <a:solidFill>
                            <a:srgbClr val="FFFFFF"/>
                          </a:solidFill>
                          <a:latin typeface="Cambria"/>
                          <a:ea typeface="Cambria"/>
                          <a:cs typeface="Cambria"/>
                          <a:sym typeface="Cambria"/>
                        </a:rPr>
                        <a:t>Congestive heart Failure</a:t>
                      </a:r>
                      <a:br>
                        <a:rPr lang="en-US" sz="1500" b="1">
                          <a:solidFill>
                            <a:srgbClr val="FFFFFF"/>
                          </a:solidFill>
                          <a:latin typeface="Cambria"/>
                          <a:ea typeface="Cambria"/>
                          <a:cs typeface="Cambria"/>
                          <a:sym typeface="Cambria"/>
                        </a:rPr>
                      </a:br>
                      <a:endParaRPr sz="15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spcBef>
                          <a:spcPts val="0"/>
                        </a:spcBef>
                        <a:spcAft>
                          <a:spcPts val="0"/>
                        </a:spcAft>
                        <a:buNone/>
                      </a:pPr>
                      <a:r>
                        <a:rPr lang="en-US">
                          <a:latin typeface="Cambria"/>
                          <a:ea typeface="Cambria"/>
                          <a:cs typeface="Cambria"/>
                          <a:sym typeface="Cambria"/>
                        </a:rPr>
                        <a:t>• Mild cases: thiazides may be used with well preserved renal</a:t>
                      </a:r>
                      <a:br>
                        <a:rPr lang="en-US">
                          <a:latin typeface="Cambria"/>
                          <a:ea typeface="Cambria"/>
                          <a:cs typeface="Cambria"/>
                          <a:sym typeface="Cambria"/>
                        </a:rPr>
                      </a:br>
                      <a:r>
                        <a:rPr lang="en-US">
                          <a:latin typeface="Cambria"/>
                          <a:ea typeface="Cambria"/>
                          <a:cs typeface="Cambria"/>
                          <a:sym typeface="Cambria"/>
                        </a:rPr>
                        <a:t>function</a:t>
                      </a:r>
                      <a:endParaRPr>
                        <a:latin typeface="Cambria"/>
                        <a:ea typeface="Cambria"/>
                        <a:cs typeface="Cambria"/>
                        <a:sym typeface="Cambria"/>
                      </a:endParaRPr>
                    </a:p>
                    <a:p>
                      <a:pPr marL="0" lvl="0" indent="0">
                        <a:spcBef>
                          <a:spcPts val="0"/>
                        </a:spcBef>
                        <a:spcAft>
                          <a:spcPts val="0"/>
                        </a:spcAft>
                        <a:buNone/>
                      </a:pPr>
                      <a:r>
                        <a:rPr lang="en-US">
                          <a:latin typeface="Cambria"/>
                          <a:ea typeface="Cambria"/>
                          <a:cs typeface="Cambria"/>
                          <a:sym typeface="Cambria"/>
                        </a:rPr>
                        <a:t> • Severe cases: loop diuretics are much preferred, especially</a:t>
                      </a:r>
                      <a:br>
                        <a:rPr lang="en-US">
                          <a:latin typeface="Cambria"/>
                          <a:ea typeface="Cambria"/>
                          <a:cs typeface="Cambria"/>
                          <a:sym typeface="Cambria"/>
                        </a:rPr>
                      </a:br>
                      <a:r>
                        <a:rPr lang="en-US">
                          <a:latin typeface="Cambria"/>
                          <a:ea typeface="Cambria"/>
                          <a:cs typeface="Cambria"/>
                          <a:sym typeface="Cambria"/>
                        </a:rPr>
                        <a:t>when GFR is lowered. E.g. In life-threatening acute pulmonary</a:t>
                      </a:r>
                      <a:br>
                        <a:rPr lang="en-US">
                          <a:latin typeface="Cambria"/>
                          <a:ea typeface="Cambria"/>
                          <a:cs typeface="Cambria"/>
                          <a:sym typeface="Cambria"/>
                        </a:rPr>
                      </a:br>
                      <a:r>
                        <a:rPr lang="en-US">
                          <a:latin typeface="Cambria"/>
                          <a:ea typeface="Cambria"/>
                          <a:cs typeface="Cambria"/>
                          <a:sym typeface="Cambria"/>
                        </a:rPr>
                        <a:t>edema, furosemide is  given</a:t>
                      </a:r>
                      <a:r>
                        <a:rPr lang="en-US" b="1">
                          <a:latin typeface="Cambria"/>
                          <a:ea typeface="Cambria"/>
                          <a:cs typeface="Cambria"/>
                          <a:sym typeface="Cambria"/>
                        </a:rPr>
                        <a:t> I.V</a:t>
                      </a:r>
                      <a:br>
                        <a:rPr lang="en-US" b="1">
                          <a:latin typeface="Cambria"/>
                          <a:ea typeface="Cambria"/>
                          <a:cs typeface="Cambria"/>
                          <a:sym typeface="Cambria"/>
                        </a:rPr>
                      </a:br>
                      <a:endParaRPr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10700">
                <a:tc>
                  <a:txBody>
                    <a:bodyPr/>
                    <a:lstStyle/>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r>
                        <a:rPr lang="en-US" sz="1500" b="1">
                          <a:solidFill>
                            <a:srgbClr val="FFFFFF"/>
                          </a:solidFill>
                          <a:latin typeface="Cambria"/>
                          <a:ea typeface="Cambria"/>
                          <a:cs typeface="Cambria"/>
                          <a:sym typeface="Cambria"/>
                        </a:rPr>
                        <a:t>Renal failure</a:t>
                      </a:r>
                      <a:br>
                        <a:rPr lang="en-US" sz="1500" b="1">
                          <a:solidFill>
                            <a:srgbClr val="FFFFFF"/>
                          </a:solidFill>
                          <a:latin typeface="Cambria"/>
                          <a:ea typeface="Cambria"/>
                          <a:cs typeface="Cambria"/>
                          <a:sym typeface="Cambria"/>
                        </a:rPr>
                      </a:br>
                      <a:endParaRPr sz="15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spcBef>
                          <a:spcPts val="0"/>
                        </a:spcBef>
                        <a:spcAft>
                          <a:spcPts val="0"/>
                        </a:spcAft>
                        <a:buNone/>
                      </a:pPr>
                      <a:r>
                        <a:rPr lang="en-US">
                          <a:latin typeface="Cambria"/>
                          <a:ea typeface="Cambria"/>
                          <a:cs typeface="Cambria"/>
                          <a:sym typeface="Cambria"/>
                        </a:rPr>
                        <a:t>• Thiazides  are used till GFR ≥ 40-50 ml/min</a:t>
                      </a:r>
                      <a:endParaRPr>
                        <a:latin typeface="Cambria"/>
                        <a:ea typeface="Cambria"/>
                        <a:cs typeface="Cambria"/>
                        <a:sym typeface="Cambria"/>
                      </a:endParaRPr>
                    </a:p>
                    <a:p>
                      <a:pPr marL="0" lvl="0" indent="0">
                        <a:spcBef>
                          <a:spcPts val="0"/>
                        </a:spcBef>
                        <a:spcAft>
                          <a:spcPts val="0"/>
                        </a:spcAft>
                        <a:buNone/>
                      </a:pPr>
                      <a:r>
                        <a:rPr lang="en-US">
                          <a:latin typeface="Cambria"/>
                          <a:ea typeface="Cambria"/>
                          <a:cs typeface="Cambria"/>
                          <a:sym typeface="Cambria"/>
                        </a:rPr>
                        <a:t> • Loop diuretics are used below given values, with increasing</a:t>
                      </a:r>
                      <a:br>
                        <a:rPr lang="en-US">
                          <a:latin typeface="Cambria"/>
                          <a:ea typeface="Cambria"/>
                          <a:cs typeface="Cambria"/>
                          <a:sym typeface="Cambria"/>
                        </a:rPr>
                      </a:br>
                      <a:r>
                        <a:rPr lang="en-US">
                          <a:latin typeface="Cambria"/>
                          <a:ea typeface="Cambria"/>
                          <a:cs typeface="Cambria"/>
                          <a:sym typeface="Cambria"/>
                        </a:rPr>
                        <a:t>the dose as GFR goes down.</a:t>
                      </a:r>
                      <a:br>
                        <a:rPr lang="en-US">
                          <a:latin typeface="Cambria"/>
                          <a:ea typeface="Cambria"/>
                          <a:cs typeface="Cambria"/>
                          <a:sym typeface="Cambria"/>
                        </a:rPr>
                      </a:b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10700">
                <a:tc>
                  <a:txBody>
                    <a:bodyPr/>
                    <a:lstStyle/>
                    <a:p>
                      <a:pPr marL="0" lvl="0" indent="0" algn="l"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r>
                        <a:rPr lang="en-US" sz="1500" b="1">
                          <a:solidFill>
                            <a:srgbClr val="FFFFFF"/>
                          </a:solidFill>
                          <a:latin typeface="Cambria"/>
                          <a:ea typeface="Cambria"/>
                          <a:cs typeface="Cambria"/>
                          <a:sym typeface="Cambria"/>
                        </a:rPr>
                        <a:t>Nephrogenic diabetes insipidus</a:t>
                      </a:r>
                      <a:br>
                        <a:rPr lang="en-US" sz="1500" b="1">
                          <a:solidFill>
                            <a:srgbClr val="FFFFFF"/>
                          </a:solidFill>
                          <a:latin typeface="Cambria"/>
                          <a:ea typeface="Cambria"/>
                          <a:cs typeface="Cambria"/>
                          <a:sym typeface="Cambria"/>
                        </a:rPr>
                      </a:br>
                      <a:endParaRPr sz="15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A7D6"/>
                    </a:solidFill>
                  </a:tcPr>
                </a:tc>
                <a:tc>
                  <a:txBody>
                    <a:bodyPr/>
                    <a:lstStyle/>
                    <a:p>
                      <a:pPr marL="0" lvl="0" indent="0">
                        <a:spcBef>
                          <a:spcPts val="0"/>
                        </a:spcBef>
                        <a:spcAft>
                          <a:spcPts val="0"/>
                        </a:spcAft>
                        <a:buNone/>
                      </a:pPr>
                      <a:r>
                        <a:rPr lang="en-US">
                          <a:latin typeface="Cambria"/>
                          <a:ea typeface="Cambria"/>
                          <a:cs typeface="Cambria"/>
                          <a:sym typeface="Cambria"/>
                        </a:rPr>
                        <a:t>• In nephrogenic DI, Large volume (&gt;10 L/day) of dilute urine</a:t>
                      </a:r>
                      <a:br>
                        <a:rPr lang="en-US">
                          <a:latin typeface="Cambria"/>
                          <a:ea typeface="Cambria"/>
                          <a:cs typeface="Cambria"/>
                          <a:sym typeface="Cambria"/>
                        </a:rPr>
                      </a:br>
                      <a:r>
                        <a:rPr lang="en-US">
                          <a:latin typeface="Cambria"/>
                          <a:ea typeface="Cambria"/>
                          <a:cs typeface="Cambria"/>
                          <a:sym typeface="Cambria"/>
                        </a:rPr>
                        <a:t> thiazide &gt;  diuretics are used to reduce urine volume.</a:t>
                      </a:r>
                      <a:br>
                        <a:rPr lang="en-US">
                          <a:latin typeface="Cambria"/>
                          <a:ea typeface="Cambria"/>
                          <a:cs typeface="Cambria"/>
                          <a:sym typeface="Cambria"/>
                        </a:rPr>
                      </a:b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410700">
                <a:tc>
                  <a:txBody>
                    <a:bodyPr/>
                    <a:lstStyle/>
                    <a:p>
                      <a:pPr marL="0" lvl="0" indent="0" algn="l" rtl="0">
                        <a:spcBef>
                          <a:spcPts val="0"/>
                        </a:spcBef>
                        <a:spcAft>
                          <a:spcPts val="0"/>
                        </a:spcAft>
                        <a:buNone/>
                      </a:pPr>
                      <a:endParaRPr sz="1500" b="1">
                        <a:solidFill>
                          <a:srgbClr val="FFFFFF"/>
                        </a:solidFill>
                        <a:latin typeface="Cambria"/>
                        <a:ea typeface="Cambria"/>
                        <a:cs typeface="Cambria"/>
                        <a:sym typeface="Cambria"/>
                      </a:endParaRPr>
                    </a:p>
                    <a:p>
                      <a:pPr marL="0" lvl="0" indent="0" algn="ctr" rtl="0">
                        <a:spcBef>
                          <a:spcPts val="0"/>
                        </a:spcBef>
                        <a:spcAft>
                          <a:spcPts val="0"/>
                        </a:spcAft>
                        <a:buNone/>
                      </a:pPr>
                      <a:r>
                        <a:rPr lang="en-US" sz="1500" b="1">
                          <a:solidFill>
                            <a:srgbClr val="FFFFFF"/>
                          </a:solidFill>
                          <a:latin typeface="Cambria"/>
                          <a:ea typeface="Cambria"/>
                          <a:cs typeface="Cambria"/>
                          <a:sym typeface="Cambria"/>
                        </a:rPr>
                        <a:t>Hepatic cirrhosis with ascites</a:t>
                      </a:r>
                      <a:br>
                        <a:rPr lang="en-US" sz="1500" b="1">
                          <a:solidFill>
                            <a:srgbClr val="FFFFFF"/>
                          </a:solidFill>
                          <a:latin typeface="Cambria"/>
                          <a:ea typeface="Cambria"/>
                          <a:cs typeface="Cambria"/>
                          <a:sym typeface="Cambria"/>
                        </a:rPr>
                      </a:br>
                      <a:endParaRPr sz="15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rtl="0">
                        <a:spcBef>
                          <a:spcPts val="0"/>
                        </a:spcBef>
                        <a:spcAft>
                          <a:spcPts val="0"/>
                        </a:spcAft>
                        <a:buNone/>
                      </a:pPr>
                      <a:r>
                        <a:rPr lang="en-US">
                          <a:latin typeface="Cambria"/>
                          <a:ea typeface="Cambria"/>
                          <a:cs typeface="Cambria"/>
                          <a:sym typeface="Cambria"/>
                        </a:rPr>
                        <a:t>• </a:t>
                      </a:r>
                      <a:r>
                        <a:rPr lang="en-US">
                          <a:solidFill>
                            <a:srgbClr val="FF0000"/>
                          </a:solidFill>
                          <a:latin typeface="Cambria"/>
                          <a:ea typeface="Cambria"/>
                          <a:cs typeface="Cambria"/>
                          <a:sym typeface="Cambria"/>
                        </a:rPr>
                        <a:t>Spironolactone</a:t>
                      </a:r>
                      <a:r>
                        <a:rPr lang="en-US">
                          <a:latin typeface="Cambria"/>
                          <a:ea typeface="Cambria"/>
                          <a:cs typeface="Cambria"/>
                          <a:sym typeface="Cambria"/>
                        </a:rPr>
                        <a:t> is the drug of choice.</a:t>
                      </a:r>
                      <a:br>
                        <a:rPr lang="en-US">
                          <a:latin typeface="Cambria"/>
                          <a:ea typeface="Cambria"/>
                          <a:cs typeface="Cambria"/>
                          <a:sym typeface="Cambria"/>
                        </a:rPr>
                      </a:b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Summary </a:t>
            </a:r>
            <a:endParaRPr/>
          </a:p>
        </p:txBody>
      </p:sp>
      <p:graphicFrame>
        <p:nvGraphicFramePr>
          <p:cNvPr id="306" name="Shape 306"/>
          <p:cNvGraphicFramePr/>
          <p:nvPr/>
        </p:nvGraphicFramePr>
        <p:xfrm>
          <a:off x="0" y="768000"/>
          <a:ext cx="3000000" cy="3000000"/>
        </p:xfrm>
        <a:graphic>
          <a:graphicData uri="http://schemas.openxmlformats.org/drawingml/2006/table">
            <a:tbl>
              <a:tblPr>
                <a:noFill/>
                <a:tableStyleId>{E19A06FE-0C73-45A7-A4B5-2D823EFC237C}</a:tableStyleId>
              </a:tblPr>
              <a:tblGrid>
                <a:gridCol w="488250">
                  <a:extLst>
                    <a:ext uri="{9D8B030D-6E8A-4147-A177-3AD203B41FA5}">
                      <a16:colId xmlns:a16="http://schemas.microsoft.com/office/drawing/2014/main" val="20000"/>
                    </a:ext>
                  </a:extLst>
                </a:gridCol>
                <a:gridCol w="753225">
                  <a:extLst>
                    <a:ext uri="{9D8B030D-6E8A-4147-A177-3AD203B41FA5}">
                      <a16:colId xmlns:a16="http://schemas.microsoft.com/office/drawing/2014/main" val="20001"/>
                    </a:ext>
                  </a:extLst>
                </a:gridCol>
                <a:gridCol w="742850">
                  <a:extLst>
                    <a:ext uri="{9D8B030D-6E8A-4147-A177-3AD203B41FA5}">
                      <a16:colId xmlns:a16="http://schemas.microsoft.com/office/drawing/2014/main" val="20002"/>
                    </a:ext>
                  </a:extLst>
                </a:gridCol>
                <a:gridCol w="1284925">
                  <a:extLst>
                    <a:ext uri="{9D8B030D-6E8A-4147-A177-3AD203B41FA5}">
                      <a16:colId xmlns:a16="http://schemas.microsoft.com/office/drawing/2014/main" val="20003"/>
                    </a:ext>
                  </a:extLst>
                </a:gridCol>
                <a:gridCol w="1118200">
                  <a:extLst>
                    <a:ext uri="{9D8B030D-6E8A-4147-A177-3AD203B41FA5}">
                      <a16:colId xmlns:a16="http://schemas.microsoft.com/office/drawing/2014/main" val="20004"/>
                    </a:ext>
                  </a:extLst>
                </a:gridCol>
                <a:gridCol w="1136675">
                  <a:extLst>
                    <a:ext uri="{9D8B030D-6E8A-4147-A177-3AD203B41FA5}">
                      <a16:colId xmlns:a16="http://schemas.microsoft.com/office/drawing/2014/main" val="20005"/>
                    </a:ext>
                  </a:extLst>
                </a:gridCol>
                <a:gridCol w="1333875">
                  <a:extLst>
                    <a:ext uri="{9D8B030D-6E8A-4147-A177-3AD203B41FA5}">
                      <a16:colId xmlns:a16="http://schemas.microsoft.com/office/drawing/2014/main" val="20006"/>
                    </a:ext>
                  </a:extLst>
                </a:gridCol>
              </a:tblGrid>
              <a:tr h="381000">
                <a:tc rowSpan="2">
                  <a:txBody>
                    <a:bodyPr/>
                    <a:lstStyle/>
                    <a:p>
                      <a:pPr marL="0" lvl="0" indent="0" rtl="0">
                        <a:spcBef>
                          <a:spcPts val="0"/>
                        </a:spcBef>
                        <a:spcAft>
                          <a:spcPts val="0"/>
                        </a:spcAft>
                        <a:buNone/>
                      </a:pPr>
                      <a:endParaRPr sz="1100">
                        <a:solidFill>
                          <a:srgbClr val="FFFFFF"/>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CA Inhibitors</a:t>
                      </a:r>
                      <a:br>
                        <a:rPr lang="en-US" sz="1100">
                          <a:solidFill>
                            <a:srgbClr val="FFFFFF"/>
                          </a:solidFill>
                          <a:latin typeface="Cambria"/>
                          <a:ea typeface="Cambria"/>
                          <a:cs typeface="Cambria"/>
                          <a:sym typeface="Cambria"/>
                        </a:rPr>
                      </a:b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376761"/>
                    </a:solidFill>
                  </a:tcPr>
                </a:tc>
                <a:tc hMerge="1">
                  <a:txBody>
                    <a:bodyPr/>
                    <a:lstStyle/>
                    <a:p>
                      <a:endParaRPr lang="en-US"/>
                    </a:p>
                  </a:txBody>
                  <a:tcPr/>
                </a:tc>
                <a:tc>
                  <a:txBody>
                    <a:bodyPr/>
                    <a:lstStyle/>
                    <a:p>
                      <a:pPr marL="0" lvl="0" indent="0" algn="ctr">
                        <a:spcBef>
                          <a:spcPts val="0"/>
                        </a:spcBef>
                        <a:spcAft>
                          <a:spcPts val="0"/>
                        </a:spcAft>
                        <a:buNone/>
                      </a:pPr>
                      <a:r>
                        <a:rPr lang="en-US" sz="1100">
                          <a:solidFill>
                            <a:srgbClr val="FFFFFF"/>
                          </a:solidFill>
                          <a:latin typeface="Cambria"/>
                          <a:ea typeface="Cambria"/>
                          <a:cs typeface="Cambria"/>
                          <a:sym typeface="Cambria"/>
                        </a:rPr>
                        <a:t>Osmotic Diuretic</a:t>
                      </a:r>
                      <a:br>
                        <a:rPr lang="en-US" sz="1100">
                          <a:solidFill>
                            <a:srgbClr val="FFFFFF"/>
                          </a:solidFill>
                          <a:latin typeface="Cambria"/>
                          <a:ea typeface="Cambria"/>
                          <a:cs typeface="Cambria"/>
                          <a:sym typeface="Cambria"/>
                        </a:rPr>
                      </a:b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Loop Diuretics</a:t>
                      </a:r>
                      <a:br>
                        <a:rPr lang="en-US" sz="1100">
                          <a:solidFill>
                            <a:srgbClr val="FFFFFF"/>
                          </a:solidFill>
                          <a:latin typeface="Cambria"/>
                          <a:ea typeface="Cambria"/>
                          <a:cs typeface="Cambria"/>
                          <a:sym typeface="Cambria"/>
                        </a:rPr>
                      </a:b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782A72"/>
                    </a:solidFill>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Thiazide</a:t>
                      </a:r>
                      <a:endParaRPr sz="1100">
                        <a:solidFill>
                          <a:srgbClr val="FFFFFF"/>
                        </a:solidFill>
                        <a:latin typeface="Cambria"/>
                        <a:ea typeface="Cambria"/>
                        <a:cs typeface="Cambria"/>
                        <a:sym typeface="Cambria"/>
                      </a:endParaRPr>
                    </a:p>
                    <a:p>
                      <a:pPr marL="0" lvl="0" indent="0" algn="ctr" rtl="0">
                        <a:spcBef>
                          <a:spcPts val="0"/>
                        </a:spcBef>
                        <a:spcAft>
                          <a:spcPts val="0"/>
                        </a:spcAft>
                        <a:buNone/>
                      </a:pPr>
                      <a:r>
                        <a:rPr lang="en-US" sz="1100">
                          <a:solidFill>
                            <a:srgbClr val="FFFFFF"/>
                          </a:solidFill>
                          <a:latin typeface="Cambria"/>
                          <a:ea typeface="Cambria"/>
                          <a:cs typeface="Cambria"/>
                          <a:sym typeface="Cambria"/>
                        </a:rPr>
                        <a:t>Diuretics</a:t>
                      </a:r>
                      <a:br>
                        <a:rPr lang="en-US" sz="1100">
                          <a:solidFill>
                            <a:srgbClr val="FFFFFF"/>
                          </a:solidFill>
                          <a:latin typeface="Cambria"/>
                          <a:ea typeface="Cambria"/>
                          <a:cs typeface="Cambria"/>
                          <a:sym typeface="Cambria"/>
                        </a:rPr>
                      </a:b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K-sparing</a:t>
                      </a:r>
                      <a:endParaRPr sz="1100">
                        <a:solidFill>
                          <a:srgbClr val="FFFFFF"/>
                        </a:solidFill>
                        <a:latin typeface="Cambria"/>
                        <a:ea typeface="Cambria"/>
                        <a:cs typeface="Cambria"/>
                        <a:sym typeface="Cambria"/>
                      </a:endParaRPr>
                    </a:p>
                    <a:p>
                      <a:pPr marL="0" lvl="0" indent="0" algn="ctr" rtl="0">
                        <a:spcBef>
                          <a:spcPts val="0"/>
                        </a:spcBef>
                        <a:spcAft>
                          <a:spcPts val="0"/>
                        </a:spcAft>
                        <a:buNone/>
                      </a:pPr>
                      <a:r>
                        <a:rPr lang="en-US" sz="1100">
                          <a:solidFill>
                            <a:srgbClr val="FFFFFF"/>
                          </a:solidFill>
                          <a:latin typeface="Cambria"/>
                          <a:ea typeface="Cambria"/>
                          <a:cs typeface="Cambria"/>
                          <a:sym typeface="Cambria"/>
                        </a:rPr>
                        <a:t>Diuretic</a:t>
                      </a:r>
                      <a:br>
                        <a:rPr lang="en-US" sz="1100">
                          <a:solidFill>
                            <a:srgbClr val="FFFFFF"/>
                          </a:solidFill>
                          <a:latin typeface="Cambria"/>
                          <a:ea typeface="Cambria"/>
                          <a:cs typeface="Cambria"/>
                          <a:sym typeface="Cambria"/>
                        </a:rPr>
                      </a:b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74EA7"/>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Dorzol-</a:t>
                      </a:r>
                      <a:endParaRPr sz="1100">
                        <a:solidFill>
                          <a:srgbClr val="FFFFFF"/>
                        </a:solidFill>
                        <a:latin typeface="Cambria"/>
                        <a:ea typeface="Cambria"/>
                        <a:cs typeface="Cambria"/>
                        <a:sym typeface="Cambria"/>
                      </a:endParaRPr>
                    </a:p>
                    <a:p>
                      <a:pPr marL="0" lvl="0" indent="0" algn="ctr">
                        <a:spcBef>
                          <a:spcPts val="0"/>
                        </a:spcBef>
                        <a:spcAft>
                          <a:spcPts val="0"/>
                        </a:spcAft>
                        <a:buNone/>
                      </a:pPr>
                      <a:r>
                        <a:rPr lang="en-US" sz="1100">
                          <a:solidFill>
                            <a:srgbClr val="FFFFFF"/>
                          </a:solidFill>
                          <a:latin typeface="Cambria"/>
                          <a:ea typeface="Cambria"/>
                          <a:cs typeface="Cambria"/>
                          <a:sym typeface="Cambria"/>
                        </a:rPr>
                        <a:t>amide</a:t>
                      </a:r>
                      <a:br>
                        <a:rPr lang="en-US" sz="1100">
                          <a:solidFill>
                            <a:srgbClr val="FFFFFF"/>
                          </a:solidFill>
                          <a:latin typeface="Cambria"/>
                          <a:ea typeface="Cambria"/>
                          <a:cs typeface="Cambria"/>
                          <a:sym typeface="Cambria"/>
                        </a:rPr>
                      </a:b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Aceto-</a:t>
                      </a:r>
                      <a:endParaRPr sz="1100">
                        <a:solidFill>
                          <a:srgbClr val="FFFFFF"/>
                        </a:solidFill>
                        <a:latin typeface="Cambria"/>
                        <a:ea typeface="Cambria"/>
                        <a:cs typeface="Cambria"/>
                        <a:sym typeface="Cambria"/>
                      </a:endParaRPr>
                    </a:p>
                    <a:p>
                      <a:pPr marL="0" lvl="0" indent="0" algn="ctr">
                        <a:spcBef>
                          <a:spcPts val="0"/>
                        </a:spcBef>
                        <a:spcAft>
                          <a:spcPts val="0"/>
                        </a:spcAft>
                        <a:buNone/>
                      </a:pPr>
                      <a:r>
                        <a:rPr lang="en-US" sz="1000">
                          <a:solidFill>
                            <a:srgbClr val="FFFFFF"/>
                          </a:solidFill>
                          <a:latin typeface="Cambria"/>
                          <a:ea typeface="Cambria"/>
                          <a:cs typeface="Cambria"/>
                          <a:sym typeface="Cambria"/>
                        </a:rPr>
                        <a:t>zolamide</a:t>
                      </a:r>
                      <a:endParaRPr sz="10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3C47D"/>
                    </a:solidFill>
                  </a:tcPr>
                </a:tc>
                <a:tc>
                  <a:txBody>
                    <a:bodyPr/>
                    <a:lstStyle/>
                    <a:p>
                      <a:pPr marL="0" lvl="0" indent="0" algn="ctr">
                        <a:spcBef>
                          <a:spcPts val="0"/>
                        </a:spcBef>
                        <a:spcAft>
                          <a:spcPts val="0"/>
                        </a:spcAft>
                        <a:buNone/>
                      </a:pPr>
                      <a:r>
                        <a:rPr lang="en-US" sz="1100">
                          <a:solidFill>
                            <a:srgbClr val="FFFFFF"/>
                          </a:solidFill>
                          <a:latin typeface="Cambria"/>
                          <a:ea typeface="Cambria"/>
                          <a:cs typeface="Cambria"/>
                          <a:sym typeface="Cambria"/>
                        </a:rPr>
                        <a:t>Mannitol</a:t>
                      </a: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Furosemide</a:t>
                      </a: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27BA0"/>
                    </a:solidFill>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Hydrochloro-</a:t>
                      </a:r>
                      <a:endParaRPr sz="1100">
                        <a:solidFill>
                          <a:srgbClr val="FFFFFF"/>
                        </a:solidFill>
                        <a:latin typeface="Cambria"/>
                        <a:ea typeface="Cambria"/>
                        <a:cs typeface="Cambria"/>
                        <a:sym typeface="Cambria"/>
                      </a:endParaRPr>
                    </a:p>
                    <a:p>
                      <a:pPr marL="0" lvl="0" indent="0" algn="ctr" rtl="0">
                        <a:spcBef>
                          <a:spcPts val="0"/>
                        </a:spcBef>
                        <a:spcAft>
                          <a:spcPts val="0"/>
                        </a:spcAft>
                        <a:buNone/>
                      </a:pPr>
                      <a:r>
                        <a:rPr lang="en-US" sz="1100">
                          <a:solidFill>
                            <a:srgbClr val="FFFFFF"/>
                          </a:solidFill>
                          <a:latin typeface="Cambria"/>
                          <a:ea typeface="Cambria"/>
                          <a:cs typeface="Cambria"/>
                          <a:sym typeface="Cambria"/>
                        </a:rPr>
                        <a:t>thiazide</a:t>
                      </a:r>
                      <a:br>
                        <a:rPr lang="en-US" sz="1100">
                          <a:solidFill>
                            <a:srgbClr val="FFFFFF"/>
                          </a:solidFill>
                          <a:latin typeface="Cambria"/>
                          <a:ea typeface="Cambria"/>
                          <a:cs typeface="Cambria"/>
                          <a:sym typeface="Cambria"/>
                        </a:rPr>
                      </a:b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100">
                          <a:solidFill>
                            <a:srgbClr val="FFFFFF"/>
                          </a:solidFill>
                          <a:latin typeface="Cambria"/>
                          <a:ea typeface="Cambria"/>
                          <a:cs typeface="Cambria"/>
                          <a:sym typeface="Cambria"/>
                        </a:rPr>
                        <a:t>Spironolactone</a:t>
                      </a:r>
                      <a:endParaRPr sz="1100">
                        <a:solidFill>
                          <a:srgbClr val="FFFFFF"/>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E7CC3"/>
                    </a:solidFill>
                  </a:tcPr>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endParaRPr sz="1100">
                        <a:solidFill>
                          <a:srgbClr val="FFFFFF"/>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gridSpan="2">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r>
                        <a:rPr lang="en-US" sz="1100">
                          <a:latin typeface="Cambria"/>
                          <a:ea typeface="Cambria"/>
                          <a:cs typeface="Cambria"/>
                          <a:sym typeface="Cambria"/>
                        </a:rPr>
                        <a:t>Inhibition of NaHCO3</a:t>
                      </a:r>
                      <a:br>
                        <a:rPr lang="en-US" sz="1100">
                          <a:latin typeface="Cambria"/>
                          <a:ea typeface="Cambria"/>
                          <a:cs typeface="Cambria"/>
                          <a:sym typeface="Cambria"/>
                        </a:rPr>
                      </a:br>
                      <a:r>
                        <a:rPr lang="en-US" sz="1100">
                          <a:latin typeface="Cambria"/>
                          <a:ea typeface="Cambria"/>
                          <a:cs typeface="Cambria"/>
                          <a:sym typeface="Cambria"/>
                        </a:rPr>
                        <a:t>reabsorption  in PCT</a:t>
                      </a:r>
                      <a:br>
                        <a:rPr lang="en-US" sz="1100">
                          <a:latin typeface="Cambria"/>
                          <a:ea typeface="Cambria"/>
                          <a:cs typeface="Cambria"/>
                          <a:sym typeface="Cambria"/>
                        </a:rPr>
                      </a:br>
                      <a:endParaRPr sz="1100">
                        <a:latin typeface="Cambria"/>
                        <a:ea typeface="Cambria"/>
                        <a:cs typeface="Cambria"/>
                        <a:sym typeface="Cambria"/>
                      </a:endParaRPr>
                    </a:p>
                    <a:p>
                      <a:pPr marL="0" lvl="0" indent="0" algn="ctr" rtl="0">
                        <a:spcBef>
                          <a:spcPts val="0"/>
                        </a:spcBef>
                        <a:spcAft>
                          <a:spcPts val="0"/>
                        </a:spcAft>
                        <a:buNone/>
                      </a:pP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a:spcBef>
                          <a:spcPts val="0"/>
                        </a:spcBef>
                        <a:spcAft>
                          <a:spcPts val="0"/>
                        </a:spcAft>
                        <a:buNone/>
                      </a:pPr>
                      <a:r>
                        <a:rPr lang="en-US" sz="1100">
                          <a:latin typeface="Cambria"/>
                          <a:ea typeface="Cambria"/>
                          <a:cs typeface="Cambria"/>
                          <a:sym typeface="Cambria"/>
                        </a:rPr>
                        <a:t>Osmotic effect in PCT</a:t>
                      </a:r>
                      <a:br>
                        <a:rPr lang="en-US" sz="1100">
                          <a:latin typeface="Cambria"/>
                          <a:ea typeface="Cambria"/>
                          <a:cs typeface="Cambria"/>
                          <a:sym typeface="Cambria"/>
                        </a:rPr>
                      </a:br>
                      <a:br>
                        <a:rPr lang="en-US" sz="1100">
                          <a:latin typeface="Cambria"/>
                          <a:ea typeface="Cambria"/>
                          <a:cs typeface="Cambria"/>
                          <a:sym typeface="Cambria"/>
                        </a:rPr>
                      </a:b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r>
                        <a:rPr lang="en-US" sz="1100">
                          <a:latin typeface="Cambria"/>
                          <a:ea typeface="Cambria"/>
                          <a:cs typeface="Cambria"/>
                          <a:sym typeface="Cambria"/>
                        </a:rPr>
                        <a:t>Na/K/2Cl</a:t>
                      </a:r>
                      <a:br>
                        <a:rPr lang="en-US" sz="1100">
                          <a:latin typeface="Cambria"/>
                          <a:ea typeface="Cambria"/>
                          <a:cs typeface="Cambria"/>
                          <a:sym typeface="Cambria"/>
                        </a:rPr>
                      </a:br>
                      <a:r>
                        <a:rPr lang="en-US" sz="1100">
                          <a:latin typeface="Cambria"/>
                          <a:ea typeface="Cambria"/>
                          <a:cs typeface="Cambria"/>
                          <a:sym typeface="Cambria"/>
                        </a:rPr>
                        <a:t>transporter in TAL</a:t>
                      </a:r>
                      <a:br>
                        <a:rPr lang="en-US" sz="1100">
                          <a:latin typeface="Cambria"/>
                          <a:ea typeface="Cambria"/>
                          <a:cs typeface="Cambria"/>
                          <a:sym typeface="Cambria"/>
                        </a:rPr>
                      </a:br>
                      <a:r>
                        <a:rPr lang="en-US" sz="1100" u="sng">
                          <a:latin typeface="Cambria"/>
                          <a:ea typeface="Cambria"/>
                          <a:cs typeface="Cambria"/>
                          <a:sym typeface="Cambria"/>
                        </a:rPr>
                        <a:t>the most effective</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r>
                        <a:rPr lang="en-US" sz="1100">
                          <a:latin typeface="Cambria"/>
                          <a:ea typeface="Cambria"/>
                          <a:cs typeface="Cambria"/>
                          <a:sym typeface="Cambria"/>
                        </a:rPr>
                        <a:t>Na and Cl</a:t>
                      </a:r>
                      <a:br>
                        <a:rPr lang="en-US" sz="1100">
                          <a:latin typeface="Cambria"/>
                          <a:ea typeface="Cambria"/>
                          <a:cs typeface="Cambria"/>
                          <a:sym typeface="Cambria"/>
                        </a:rPr>
                      </a:br>
                      <a:r>
                        <a:rPr lang="en-US" sz="1100">
                          <a:latin typeface="Cambria"/>
                          <a:ea typeface="Cambria"/>
                          <a:cs typeface="Cambria"/>
                          <a:sym typeface="Cambria"/>
                        </a:rPr>
                        <a:t>cotransporter in DCT</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mbria"/>
                          <a:ea typeface="Cambria"/>
                          <a:cs typeface="Cambria"/>
                          <a:sym typeface="Cambria"/>
                        </a:rPr>
                        <a:t>	competitive</a:t>
                      </a:r>
                      <a:br>
                        <a:rPr lang="en-US" sz="1100">
                          <a:latin typeface="Cambria"/>
                          <a:ea typeface="Cambria"/>
                          <a:cs typeface="Cambria"/>
                          <a:sym typeface="Cambria"/>
                        </a:rPr>
                      </a:br>
                      <a:r>
                        <a:rPr lang="en-US" sz="1100">
                          <a:latin typeface="Cambria"/>
                          <a:ea typeface="Cambria"/>
                          <a:cs typeface="Cambria"/>
                          <a:sym typeface="Cambria"/>
                        </a:rPr>
                        <a:t>antagonist of aldosterone in CCT </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spcBef>
                          <a:spcPts val="0"/>
                        </a:spcBef>
                        <a:spcAft>
                          <a:spcPts val="0"/>
                        </a:spcAft>
                        <a:buNone/>
                      </a:pPr>
                      <a:endParaRPr sz="1100">
                        <a:solidFill>
                          <a:srgbClr val="FFFFFF"/>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3297C"/>
                    </a:solidFill>
                  </a:tcPr>
                </a:tc>
                <a:tc gridSpan="2">
                  <a:txBody>
                    <a:bodyPr/>
                    <a:lstStyle/>
                    <a:p>
                      <a:pPr marL="0" lvl="0" indent="0" algn="l"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solidFill>
                          <a:schemeClr val="dk1"/>
                        </a:solidFill>
                        <a:latin typeface="Cambria"/>
                        <a:ea typeface="Cambria"/>
                        <a:cs typeface="Cambria"/>
                        <a:sym typeface="Cambria"/>
                      </a:endParaRPr>
                    </a:p>
                    <a:p>
                      <a:pPr marL="0" lvl="0" indent="0" rtl="0">
                        <a:spcBef>
                          <a:spcPts val="0"/>
                        </a:spcBef>
                        <a:spcAft>
                          <a:spcPts val="0"/>
                        </a:spcAft>
                        <a:buNone/>
                      </a:pPr>
                      <a:endParaRPr sz="1100">
                        <a:solidFill>
                          <a:schemeClr val="dk1"/>
                        </a:solidFill>
                        <a:latin typeface="Cambria"/>
                        <a:ea typeface="Cambria"/>
                        <a:cs typeface="Cambria"/>
                        <a:sym typeface="Cambria"/>
                      </a:endParaRPr>
                    </a:p>
                    <a:p>
                      <a:pPr marL="0" lvl="0" indent="0" rtl="0">
                        <a:spcBef>
                          <a:spcPts val="0"/>
                        </a:spcBef>
                        <a:spcAft>
                          <a:spcPts val="0"/>
                        </a:spcAft>
                        <a:buNone/>
                      </a:pPr>
                      <a:r>
                        <a:rPr lang="en-US" sz="1100">
                          <a:solidFill>
                            <a:schemeClr val="dk1"/>
                          </a:solidFill>
                          <a:latin typeface="Cambria"/>
                          <a:ea typeface="Cambria"/>
                          <a:cs typeface="Cambria"/>
                          <a:sym typeface="Cambria"/>
                        </a:rPr>
                        <a:t>-Urinary Na HCO3, K.</a:t>
                      </a:r>
                      <a:endParaRPr sz="1100">
                        <a:solidFill>
                          <a:schemeClr val="dk1"/>
                        </a:solidFill>
                        <a:latin typeface="Cambria"/>
                        <a:ea typeface="Cambria"/>
                        <a:cs typeface="Cambria"/>
                        <a:sym typeface="Cambria"/>
                      </a:endParaRPr>
                    </a:p>
                    <a:p>
                      <a:pPr marL="0" lvl="0" indent="0" rtl="0">
                        <a:spcBef>
                          <a:spcPts val="0"/>
                        </a:spcBef>
                        <a:spcAft>
                          <a:spcPts val="0"/>
                        </a:spcAft>
                        <a:buNone/>
                      </a:pPr>
                      <a:r>
                        <a:rPr lang="en-US" sz="1100">
                          <a:solidFill>
                            <a:schemeClr val="dk1"/>
                          </a:solidFill>
                          <a:latin typeface="Cambria"/>
                          <a:ea typeface="Cambria"/>
                          <a:cs typeface="Cambria"/>
                          <a:sym typeface="Cambria"/>
                        </a:rPr>
                        <a:t>-Urinary alkalosis.</a:t>
                      </a:r>
                      <a:endParaRPr sz="1100">
                        <a:solidFill>
                          <a:schemeClr val="dk1"/>
                        </a:solidFill>
                        <a:latin typeface="Cambria"/>
                        <a:ea typeface="Cambria"/>
                        <a:cs typeface="Cambria"/>
                        <a:sym typeface="Cambria"/>
                      </a:endParaRPr>
                    </a:p>
                    <a:p>
                      <a:pPr marL="0" lvl="0" indent="0" rtl="0">
                        <a:spcBef>
                          <a:spcPts val="0"/>
                        </a:spcBef>
                        <a:spcAft>
                          <a:spcPts val="0"/>
                        </a:spcAft>
                        <a:buNone/>
                      </a:pPr>
                      <a:r>
                        <a:rPr lang="en-US" sz="1100">
                          <a:solidFill>
                            <a:schemeClr val="dk1"/>
                          </a:solidFill>
                          <a:latin typeface="Cambria"/>
                          <a:ea typeface="Cambria"/>
                          <a:cs typeface="Cambria"/>
                          <a:sym typeface="Cambria"/>
                        </a:rPr>
                        <a:t>-Metabolic acidosis.</a:t>
                      </a:r>
                      <a:br>
                        <a:rPr lang="en-US" sz="1100">
                          <a:solidFill>
                            <a:schemeClr val="dk1"/>
                          </a:solidFill>
                          <a:latin typeface="Cambria"/>
                          <a:ea typeface="Cambria"/>
                          <a:cs typeface="Cambria"/>
                          <a:sym typeface="Cambria"/>
                        </a:rPr>
                      </a:br>
                      <a:endParaRPr sz="1100">
                        <a:solidFill>
                          <a:schemeClr val="dk1"/>
                        </a:solidFill>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-Urine excretion.</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-Little Na.</a:t>
                      </a:r>
                      <a:br>
                        <a:rPr lang="en-US" sz="1100">
                          <a:latin typeface="Cambria"/>
                          <a:ea typeface="Cambria"/>
                          <a:cs typeface="Cambria"/>
                          <a:sym typeface="Cambria"/>
                        </a:rPr>
                      </a:br>
                      <a:br>
                        <a:rPr lang="en-US" sz="1100">
                          <a:latin typeface="Cambria"/>
                          <a:ea typeface="Cambria"/>
                          <a:cs typeface="Cambria"/>
                          <a:sym typeface="Cambria"/>
                        </a:rPr>
                      </a:b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a:spcBef>
                          <a:spcPts val="0"/>
                        </a:spcBef>
                        <a:spcAft>
                          <a:spcPts val="0"/>
                        </a:spcAft>
                        <a:buNone/>
                      </a:pPr>
                      <a:r>
                        <a:rPr lang="en-US" sz="1100">
                          <a:latin typeface="Cambria"/>
                          <a:ea typeface="Cambria"/>
                          <a:cs typeface="Cambria"/>
                          <a:sym typeface="Cambria"/>
                        </a:rPr>
                        <a:t>Urinary Na, K, Ca, Mg</a:t>
                      </a: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1100">
                          <a:latin typeface="Cambria"/>
                          <a:ea typeface="Cambria"/>
                          <a:cs typeface="Cambria"/>
                          <a:sym typeface="Cambria"/>
                        </a:rPr>
                        <a:t>-Urinary Na, K, Mg</a:t>
                      </a:r>
                      <a:br>
                        <a:rPr lang="en-US" sz="1100">
                          <a:latin typeface="Cambria"/>
                          <a:ea typeface="Cambria"/>
                          <a:cs typeface="Cambria"/>
                          <a:sym typeface="Cambria"/>
                        </a:rPr>
                      </a:br>
                      <a:r>
                        <a:rPr lang="en-US" sz="1100">
                          <a:latin typeface="Cambria"/>
                          <a:ea typeface="Cambria"/>
                          <a:cs typeface="Cambria"/>
                          <a:sym typeface="Cambria"/>
                        </a:rPr>
                        <a:t>-BUT↓ urinary Ca</a:t>
                      </a:r>
                      <a:br>
                        <a:rPr lang="en-US" sz="1100">
                          <a:latin typeface="Cambria"/>
                          <a:ea typeface="Cambria"/>
                          <a:cs typeface="Cambria"/>
                          <a:sym typeface="Cambria"/>
                        </a:rPr>
                      </a:br>
                      <a:r>
                        <a:rPr lang="en-US" sz="1100">
                          <a:latin typeface="Cambria"/>
                          <a:ea typeface="Cambria"/>
                          <a:cs typeface="Cambria"/>
                          <a:sym typeface="Cambria"/>
                        </a:rPr>
                        <a:t>(hypercalcemia).</a:t>
                      </a:r>
                      <a:br>
                        <a:rPr lang="en-US" sz="1100">
                          <a:latin typeface="Cambria"/>
                          <a:ea typeface="Cambria"/>
                          <a:cs typeface="Cambria"/>
                          <a:sym typeface="Cambria"/>
                        </a:rPr>
                      </a:br>
                      <a:r>
                        <a:rPr lang="en-US" sz="1100">
                          <a:latin typeface="Cambria"/>
                          <a:ea typeface="Cambria"/>
                          <a:cs typeface="Cambria"/>
                          <a:sym typeface="Cambria"/>
                        </a:rPr>
                        <a:t>-Metabolic alkalosis.</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r>
                        <a:rPr lang="en-US" sz="1100">
                          <a:latin typeface="Cambria"/>
                          <a:ea typeface="Cambria"/>
                          <a:cs typeface="Cambria"/>
                          <a:sym typeface="Cambria"/>
                        </a:rPr>
                        <a:t>↑ Urinary Na</a:t>
                      </a:r>
                      <a:br>
                        <a:rPr lang="en-US" sz="1100">
                          <a:latin typeface="Cambria"/>
                          <a:ea typeface="Cambria"/>
                          <a:cs typeface="Cambria"/>
                          <a:sym typeface="Cambria"/>
                        </a:rPr>
                      </a:br>
                      <a:r>
                        <a:rPr lang="en-US" sz="1100">
                          <a:latin typeface="Cambria"/>
                          <a:ea typeface="Cambria"/>
                          <a:cs typeface="Cambria"/>
                          <a:sym typeface="Cambria"/>
                        </a:rPr>
                        <a:t>↓ K, H secretion</a:t>
                      </a:r>
                      <a:br>
                        <a:rPr lang="en-US" sz="1100">
                          <a:latin typeface="Cambria"/>
                          <a:ea typeface="Cambria"/>
                          <a:cs typeface="Cambria"/>
                          <a:sym typeface="Cambria"/>
                        </a:rPr>
                      </a:br>
                      <a:r>
                        <a:rPr lang="en-US" sz="1100">
                          <a:latin typeface="Cambria"/>
                          <a:ea typeface="Cambria"/>
                          <a:cs typeface="Cambria"/>
                          <a:sym typeface="Cambria"/>
                        </a:rPr>
                        <a:t>Metabolic acidosis</a:t>
                      </a: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spcBef>
                          <a:spcPts val="0"/>
                        </a:spcBef>
                        <a:spcAft>
                          <a:spcPts val="0"/>
                        </a:spcAft>
                        <a:buNone/>
                      </a:pPr>
                      <a:endParaRPr sz="1100">
                        <a:solidFill>
                          <a:srgbClr val="FFFFFF"/>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1"/>
                    </a:solidFill>
                  </a:tcPr>
                </a:tc>
                <a:tc gridSpan="2">
                  <a:txBody>
                    <a:bodyPr/>
                    <a:lstStyle/>
                    <a:p>
                      <a:pPr marL="0" lvl="0" indent="0" algn="l"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-Glaucoma,epilepsy.</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-Mountain sickness.</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-Alkalosis.</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-Phosphatemia.</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-Cerebral edema. -glaucoma.</a:t>
                      </a:r>
                      <a:br>
                        <a:rPr lang="en-US" sz="1100">
                          <a:latin typeface="Cambria"/>
                          <a:ea typeface="Cambria"/>
                          <a:cs typeface="Cambria"/>
                          <a:sym typeface="Cambria"/>
                        </a:rPr>
                      </a:br>
                      <a:r>
                        <a:rPr lang="en-US" sz="1100">
                          <a:latin typeface="Cambria"/>
                          <a:ea typeface="Cambria"/>
                          <a:cs typeface="Cambria"/>
                          <a:sym typeface="Cambria"/>
                        </a:rPr>
                        <a:t>-Acute renal failure.</a:t>
                      </a:r>
                      <a:endParaRPr sz="1100">
                        <a:latin typeface="Cambria"/>
                        <a:ea typeface="Cambria"/>
                        <a:cs typeface="Cambria"/>
                        <a:sym typeface="Cambria"/>
                      </a:endParaRPr>
                    </a:p>
                    <a:p>
                      <a:pPr marL="0" lvl="0" indent="0">
                        <a:spcBef>
                          <a:spcPts val="0"/>
                        </a:spcBef>
                        <a:spcAft>
                          <a:spcPts val="0"/>
                        </a:spcAft>
                        <a:buNone/>
                      </a:pPr>
                      <a:r>
                        <a:rPr lang="en-US" sz="1100">
                          <a:latin typeface="Cambria"/>
                          <a:ea typeface="Cambria"/>
                          <a:cs typeface="Cambria"/>
                          <a:sym typeface="Cambria"/>
                        </a:rPr>
                        <a:t>-drug toxicities.</a:t>
                      </a:r>
                      <a:br>
                        <a:rPr lang="en-US" sz="1100">
                          <a:latin typeface="Cambria"/>
                          <a:ea typeface="Cambria"/>
                          <a:cs typeface="Cambria"/>
                          <a:sym typeface="Cambria"/>
                        </a:rPr>
                      </a:br>
                      <a:br>
                        <a:rPr lang="en-US" sz="1100">
                          <a:latin typeface="Cambria"/>
                          <a:ea typeface="Cambria"/>
                          <a:cs typeface="Cambria"/>
                          <a:sym typeface="Cambria"/>
                        </a:rPr>
                      </a:b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1100">
                          <a:latin typeface="Cambria"/>
                          <a:ea typeface="Cambria"/>
                          <a:cs typeface="Cambria"/>
                          <a:sym typeface="Cambria"/>
                        </a:rPr>
                        <a:t>-Acute pulmonary edema</a:t>
                      </a:r>
                      <a:endParaRPr sz="1100">
                        <a:latin typeface="Cambria"/>
                        <a:ea typeface="Cambria"/>
                        <a:cs typeface="Cambria"/>
                        <a:sym typeface="Cambria"/>
                      </a:endParaRPr>
                    </a:p>
                    <a:p>
                      <a:pPr marL="0" lvl="0" indent="0">
                        <a:spcBef>
                          <a:spcPts val="0"/>
                        </a:spcBef>
                        <a:spcAft>
                          <a:spcPts val="0"/>
                        </a:spcAft>
                        <a:buNone/>
                      </a:pPr>
                      <a:r>
                        <a:rPr lang="en-US" sz="1100">
                          <a:latin typeface="Cambria"/>
                          <a:ea typeface="Cambria"/>
                          <a:cs typeface="Cambria"/>
                          <a:sym typeface="Cambria"/>
                        </a:rPr>
                        <a:t>(Drug of</a:t>
                      </a:r>
                      <a:br>
                        <a:rPr lang="en-US" sz="1100">
                          <a:latin typeface="Cambria"/>
                          <a:ea typeface="Cambria"/>
                          <a:cs typeface="Cambria"/>
                          <a:sym typeface="Cambria"/>
                        </a:rPr>
                      </a:br>
                      <a:r>
                        <a:rPr lang="en-US" sz="1100">
                          <a:latin typeface="Cambria"/>
                          <a:ea typeface="Cambria"/>
                          <a:cs typeface="Cambria"/>
                          <a:sym typeface="Cambria"/>
                        </a:rPr>
                        <a:t>choice).</a:t>
                      </a:r>
                      <a:br>
                        <a:rPr lang="en-US" sz="1100">
                          <a:latin typeface="Cambria"/>
                          <a:ea typeface="Cambria"/>
                          <a:cs typeface="Cambria"/>
                          <a:sym typeface="Cambria"/>
                        </a:rPr>
                      </a:br>
                      <a:r>
                        <a:rPr lang="en-US" sz="1100">
                          <a:latin typeface="Cambria"/>
                          <a:ea typeface="Cambria"/>
                          <a:cs typeface="Cambria"/>
                          <a:sym typeface="Cambria"/>
                        </a:rPr>
                        <a:t>-Heart failure.</a:t>
                      </a:r>
                      <a:br>
                        <a:rPr lang="en-US" sz="1100">
                          <a:latin typeface="Cambria"/>
                          <a:ea typeface="Cambria"/>
                          <a:cs typeface="Cambria"/>
                          <a:sym typeface="Cambria"/>
                        </a:rPr>
                      </a:br>
                      <a:r>
                        <a:rPr lang="en-US" sz="1100">
                          <a:latin typeface="Cambria"/>
                          <a:ea typeface="Cambria"/>
                          <a:cs typeface="Cambria"/>
                          <a:sym typeface="Cambria"/>
                        </a:rPr>
                        <a:t>-Hyperkalemia. </a:t>
                      </a:r>
                      <a:r>
                        <a:rPr lang="en-US" sz="1000">
                          <a:latin typeface="Cambria"/>
                          <a:ea typeface="Cambria"/>
                          <a:cs typeface="Cambria"/>
                          <a:sym typeface="Cambria"/>
                        </a:rPr>
                        <a:t>-Hypercalcemia.</a:t>
                      </a:r>
                      <a:br>
                        <a:rPr lang="en-US" sz="1000">
                          <a:latin typeface="Cambria"/>
                          <a:ea typeface="Cambria"/>
                          <a:cs typeface="Cambria"/>
                          <a:sym typeface="Cambria"/>
                        </a:rPr>
                      </a:br>
                      <a:endParaRPr sz="10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1100">
                          <a:latin typeface="Cambria"/>
                          <a:ea typeface="Cambria"/>
                          <a:cs typeface="Cambria"/>
                          <a:sym typeface="Cambria"/>
                        </a:rPr>
                        <a:t>-Commonly used</a:t>
                      </a:r>
                      <a:br>
                        <a:rPr lang="en-US" sz="1100">
                          <a:latin typeface="Cambria"/>
                          <a:ea typeface="Cambria"/>
                          <a:cs typeface="Cambria"/>
                          <a:sym typeface="Cambria"/>
                        </a:rPr>
                      </a:br>
                      <a:r>
                        <a:rPr lang="en-US" sz="1100">
                          <a:latin typeface="Cambria"/>
                          <a:ea typeface="Cambria"/>
                          <a:cs typeface="Cambria"/>
                          <a:sym typeface="Cambria"/>
                        </a:rPr>
                        <a:t>-Hypertension</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-mild heart failure.</a:t>
                      </a:r>
                      <a:br>
                        <a:rPr lang="en-US" sz="1100">
                          <a:latin typeface="Cambria"/>
                          <a:ea typeface="Cambria"/>
                          <a:cs typeface="Cambria"/>
                          <a:sym typeface="Cambria"/>
                        </a:rPr>
                      </a:br>
                      <a:r>
                        <a:rPr lang="en-US" sz="1000">
                          <a:latin typeface="Cambria"/>
                          <a:ea typeface="Cambria"/>
                          <a:cs typeface="Cambria"/>
                          <a:sym typeface="Cambria"/>
                        </a:rPr>
                        <a:t>-nephrolithiasis</a:t>
                      </a:r>
                      <a:endParaRPr sz="10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 diabetes insipidus.</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endParaRPr sz="1100">
                        <a:latin typeface="Cambria"/>
                        <a:ea typeface="Cambria"/>
                        <a:cs typeface="Cambria"/>
                        <a:sym typeface="Cambria"/>
                      </a:endParaRPr>
                    </a:p>
                    <a:p>
                      <a:pPr marL="0" lvl="0" indent="0" algn="ctr" rtl="0">
                        <a:spcBef>
                          <a:spcPts val="0"/>
                        </a:spcBef>
                        <a:spcAft>
                          <a:spcPts val="0"/>
                        </a:spcAft>
                        <a:buNone/>
                      </a:pPr>
                      <a:r>
                        <a:rPr lang="en-US" sz="1100">
                          <a:latin typeface="Cambria"/>
                          <a:ea typeface="Cambria"/>
                          <a:cs typeface="Cambria"/>
                          <a:sym typeface="Cambria"/>
                        </a:rPr>
                        <a:t>Hepatic cirrhosis</a:t>
                      </a:r>
                      <a:br>
                        <a:rPr lang="en-US" sz="1100">
                          <a:latin typeface="Cambria"/>
                          <a:ea typeface="Cambria"/>
                          <a:cs typeface="Cambria"/>
                          <a:sym typeface="Cambria"/>
                        </a:rPr>
                      </a:br>
                      <a:r>
                        <a:rPr lang="en-US" sz="1100">
                          <a:latin typeface="Cambria"/>
                          <a:ea typeface="Cambria"/>
                          <a:cs typeface="Cambria"/>
                          <a:sym typeface="Cambria"/>
                        </a:rPr>
                        <a:t>(Drug of choice)</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35425">
                <a:tc rowSpan="2">
                  <a:txBody>
                    <a:bodyPr/>
                    <a:lstStyle/>
                    <a:p>
                      <a:pPr marL="0" lvl="0" indent="0" rtl="0">
                        <a:spcBef>
                          <a:spcPts val="0"/>
                        </a:spcBef>
                        <a:spcAft>
                          <a:spcPts val="0"/>
                        </a:spcAft>
                        <a:buNone/>
                      </a:pPr>
                      <a:endParaRPr sz="1100">
                        <a:solidFill>
                          <a:srgbClr val="FFFFFF"/>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3C47D"/>
                    </a:solidFill>
                  </a:tcPr>
                </a:tc>
                <a:tc rowSpan="2" gridSpan="2">
                  <a:txBody>
                    <a:bodyPr/>
                    <a:lstStyle/>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-Metabolic acidosis.</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-Urinary alkalosis.</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-Hypokalemia.</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2" hMerge="1">
                  <a:txBody>
                    <a:bodyPr/>
                    <a:lstStyle/>
                    <a:p>
                      <a:endParaRPr lang="en-US"/>
                    </a:p>
                  </a:txBody>
                  <a:tcPr/>
                </a:tc>
                <a:tc rowSpan="2">
                  <a:txBody>
                    <a:bodyPr/>
                    <a:lstStyle/>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-Extracellular water expansion.</a:t>
                      </a:r>
                      <a:br>
                        <a:rPr lang="en-US" sz="1100">
                          <a:latin typeface="Cambria"/>
                          <a:ea typeface="Cambria"/>
                          <a:cs typeface="Cambria"/>
                          <a:sym typeface="Cambria"/>
                        </a:rPr>
                      </a:br>
                      <a:r>
                        <a:rPr lang="en-US" sz="1100">
                          <a:latin typeface="Cambria"/>
                          <a:ea typeface="Cambria"/>
                          <a:cs typeface="Cambria"/>
                          <a:sym typeface="Cambria"/>
                        </a:rPr>
                        <a:t>-Dehydration.</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-Hypernatremia.</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2">
                  <a:txBody>
                    <a:bodyPr/>
                    <a:lstStyle/>
                    <a:p>
                      <a:pPr marL="0" lvl="0" indent="0" rtl="0">
                        <a:spcBef>
                          <a:spcPts val="0"/>
                        </a:spcBef>
                        <a:spcAft>
                          <a:spcPts val="0"/>
                        </a:spcAft>
                        <a:buNone/>
                      </a:pPr>
                      <a:endParaRPr sz="1100">
                        <a:solidFill>
                          <a:schemeClr val="dk1"/>
                        </a:solidFill>
                        <a:latin typeface="Cambria"/>
                        <a:ea typeface="Cambria"/>
                        <a:cs typeface="Cambria"/>
                        <a:sym typeface="Cambria"/>
                      </a:endParaRPr>
                    </a:p>
                    <a:p>
                      <a:pPr marL="0" lvl="0" indent="0" algn="ctr" rtl="0">
                        <a:spcBef>
                          <a:spcPts val="0"/>
                        </a:spcBef>
                        <a:spcAft>
                          <a:spcPts val="0"/>
                        </a:spcAft>
                        <a:buNone/>
                      </a:pPr>
                      <a:r>
                        <a:rPr lang="en-US" sz="1100">
                          <a:solidFill>
                            <a:schemeClr val="dk1"/>
                          </a:solidFill>
                          <a:latin typeface="Cambria"/>
                          <a:ea typeface="Cambria"/>
                          <a:cs typeface="Cambria"/>
                          <a:sym typeface="Cambria"/>
                        </a:rPr>
                        <a:t>-Hypokalemia.</a:t>
                      </a:r>
                      <a:endParaRPr sz="1100">
                        <a:solidFill>
                          <a:schemeClr val="dk1"/>
                        </a:solidFill>
                        <a:latin typeface="Cambria"/>
                        <a:ea typeface="Cambria"/>
                        <a:cs typeface="Cambria"/>
                        <a:sym typeface="Cambria"/>
                      </a:endParaRPr>
                    </a:p>
                    <a:p>
                      <a:pPr marL="0" lvl="0" indent="0" algn="ctr" rtl="0">
                        <a:spcBef>
                          <a:spcPts val="0"/>
                        </a:spcBef>
                        <a:spcAft>
                          <a:spcPts val="0"/>
                        </a:spcAft>
                        <a:buNone/>
                      </a:pPr>
                      <a:r>
                        <a:rPr lang="en-US" sz="1100">
                          <a:solidFill>
                            <a:schemeClr val="dk1"/>
                          </a:solidFill>
                          <a:latin typeface="Cambria"/>
                          <a:ea typeface="Cambria"/>
                          <a:cs typeface="Cambria"/>
                          <a:sym typeface="Cambria"/>
                        </a:rPr>
                        <a:t>-hyponatremia.</a:t>
                      </a:r>
                      <a:endParaRPr sz="1100">
                        <a:solidFill>
                          <a:schemeClr val="dk1"/>
                        </a:solidFill>
                        <a:latin typeface="Cambria"/>
                        <a:ea typeface="Cambria"/>
                        <a:cs typeface="Cambria"/>
                        <a:sym typeface="Cambria"/>
                      </a:endParaRPr>
                    </a:p>
                    <a:p>
                      <a:pPr marL="0" lvl="0" indent="0" algn="ctr" rtl="0">
                        <a:spcBef>
                          <a:spcPts val="0"/>
                        </a:spcBef>
                        <a:spcAft>
                          <a:spcPts val="0"/>
                        </a:spcAft>
                        <a:buNone/>
                      </a:pPr>
                      <a:r>
                        <a:rPr lang="en-US" sz="1100">
                          <a:solidFill>
                            <a:schemeClr val="dk1"/>
                          </a:solidFill>
                          <a:latin typeface="Cambria"/>
                          <a:ea typeface="Cambria"/>
                          <a:cs typeface="Cambria"/>
                          <a:sym typeface="Cambria"/>
                        </a:rPr>
                        <a:t>-hypomagnesemia.</a:t>
                      </a:r>
                      <a:endParaRPr sz="1100">
                        <a:solidFill>
                          <a:schemeClr val="dk1"/>
                        </a:solidFill>
                        <a:latin typeface="Cambria"/>
                        <a:ea typeface="Cambria"/>
                        <a:cs typeface="Cambria"/>
                        <a:sym typeface="Cambria"/>
                      </a:endParaRPr>
                    </a:p>
                    <a:p>
                      <a:pPr marL="0" lvl="0" indent="0" algn="ctr" rtl="0">
                        <a:spcBef>
                          <a:spcPts val="0"/>
                        </a:spcBef>
                        <a:spcAft>
                          <a:spcPts val="0"/>
                        </a:spcAft>
                        <a:buNone/>
                      </a:pPr>
                      <a:r>
                        <a:rPr lang="en-US" sz="1100">
                          <a:solidFill>
                            <a:schemeClr val="dk1"/>
                          </a:solidFill>
                          <a:latin typeface="Cambria"/>
                          <a:ea typeface="Cambria"/>
                          <a:cs typeface="Cambria"/>
                          <a:sym typeface="Cambria"/>
                        </a:rPr>
                        <a:t>-hypovolemia.</a:t>
                      </a:r>
                      <a:endParaRPr sz="1100">
                        <a:solidFill>
                          <a:schemeClr val="dk1"/>
                        </a:solidFill>
                        <a:latin typeface="Cambria"/>
                        <a:ea typeface="Cambria"/>
                        <a:cs typeface="Cambria"/>
                        <a:sym typeface="Cambria"/>
                      </a:endParaRPr>
                    </a:p>
                    <a:p>
                      <a:pPr marL="0" lvl="0" indent="0" algn="ctr" rtl="0">
                        <a:spcBef>
                          <a:spcPts val="0"/>
                        </a:spcBef>
                        <a:spcAft>
                          <a:spcPts val="0"/>
                        </a:spcAft>
                        <a:buNone/>
                      </a:pPr>
                      <a:r>
                        <a:rPr lang="en-US" sz="1100">
                          <a:solidFill>
                            <a:schemeClr val="dk1"/>
                          </a:solidFill>
                          <a:latin typeface="Cambria"/>
                          <a:ea typeface="Cambria"/>
                          <a:cs typeface="Cambria"/>
                          <a:sym typeface="Cambria"/>
                        </a:rPr>
                        <a:t>-alkalosis.</a:t>
                      </a:r>
                      <a:endParaRPr sz="1100">
                        <a:solidFill>
                          <a:schemeClr val="dk1"/>
                        </a:solidFill>
                        <a:latin typeface="Cambria"/>
                        <a:ea typeface="Cambria"/>
                        <a:cs typeface="Cambria"/>
                        <a:sym typeface="Cambria"/>
                      </a:endParaRPr>
                    </a:p>
                    <a:p>
                      <a:pPr marL="0" lvl="0" indent="0" algn="ctr" rtl="0">
                        <a:spcBef>
                          <a:spcPts val="0"/>
                        </a:spcBef>
                        <a:spcAft>
                          <a:spcPts val="0"/>
                        </a:spcAft>
                        <a:buNone/>
                      </a:pPr>
                      <a:r>
                        <a:rPr lang="en-US" sz="1100">
                          <a:solidFill>
                            <a:schemeClr val="dk1"/>
                          </a:solidFill>
                          <a:latin typeface="Cambria"/>
                          <a:ea typeface="Cambria"/>
                          <a:cs typeface="Cambria"/>
                          <a:sym typeface="Cambria"/>
                        </a:rPr>
                        <a:t>-precipitate gout</a:t>
                      </a:r>
                      <a:endParaRPr sz="1100">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r>
                        <a:rPr lang="en-US" sz="1100">
                          <a:solidFill>
                            <a:schemeClr val="dk1"/>
                          </a:solidFill>
                          <a:latin typeface="Cambria"/>
                          <a:ea typeface="Cambria"/>
                          <a:cs typeface="Cambria"/>
                          <a:sym typeface="Cambria"/>
                        </a:rPr>
                        <a:t>-hyperglycemia</a:t>
                      </a:r>
                      <a:endParaRPr sz="1100">
                        <a:solidFill>
                          <a:schemeClr val="dk1"/>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rowSpan="2">
                  <a:txBody>
                    <a:bodyPr/>
                    <a:lstStyle/>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-Gynaecomastia.</a:t>
                      </a:r>
                      <a:br>
                        <a:rPr lang="en-US" sz="1100">
                          <a:latin typeface="Cambria"/>
                          <a:ea typeface="Cambria"/>
                          <a:cs typeface="Cambria"/>
                          <a:sym typeface="Cambria"/>
                        </a:rPr>
                      </a:br>
                      <a:r>
                        <a:rPr lang="en-US" sz="1100">
                          <a:latin typeface="Cambria"/>
                          <a:ea typeface="Cambria"/>
                          <a:cs typeface="Cambria"/>
                          <a:sym typeface="Cambria"/>
                        </a:rPr>
                        <a:t>-Hyperkalaemia.</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-Metabolic acidosis.</a:t>
                      </a:r>
                      <a:br>
                        <a:rPr lang="en-US" sz="1100">
                          <a:latin typeface="Cambria"/>
                          <a:ea typeface="Cambria"/>
                          <a:cs typeface="Cambria"/>
                          <a:sym typeface="Cambria"/>
                        </a:rPr>
                      </a:br>
                      <a:r>
                        <a:rPr lang="en-US" sz="1100">
                          <a:latin typeface="Cambria"/>
                          <a:ea typeface="Cambria"/>
                          <a:cs typeface="Cambria"/>
                          <a:sym typeface="Cambria"/>
                        </a:rPr>
                        <a:t>-GIT upset </a:t>
                      </a:r>
                      <a:endParaRPr sz="1100">
                        <a:latin typeface="Cambria"/>
                        <a:ea typeface="Cambria"/>
                        <a:cs typeface="Cambria"/>
                        <a:sym typeface="Cambria"/>
                      </a:endParaRPr>
                    </a:p>
                    <a:p>
                      <a:pPr marL="0" lvl="0" indent="0" rtl="0">
                        <a:spcBef>
                          <a:spcPts val="0"/>
                        </a:spcBef>
                        <a:spcAft>
                          <a:spcPts val="0"/>
                        </a:spcAft>
                        <a:buNone/>
                      </a:pPr>
                      <a:r>
                        <a:rPr lang="en-US" sz="1100">
                          <a:latin typeface="Cambria"/>
                          <a:ea typeface="Cambria"/>
                          <a:cs typeface="Cambria"/>
                          <a:sym typeface="Cambria"/>
                        </a:rPr>
                        <a:t>-peptic ulcer</a:t>
                      </a:r>
                      <a:br>
                        <a:rPr lang="en-US" sz="1100">
                          <a:latin typeface="Cambria"/>
                          <a:ea typeface="Cambria"/>
                          <a:cs typeface="Cambria"/>
                          <a:sym typeface="Cambria"/>
                        </a:rPr>
                      </a:b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173375">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lvl="0" indent="0" rtl="0">
                        <a:spcBef>
                          <a:spcPts val="0"/>
                        </a:spcBef>
                        <a:spcAft>
                          <a:spcPts val="0"/>
                        </a:spcAft>
                        <a:buClr>
                          <a:schemeClr val="dk1"/>
                        </a:buClr>
                        <a:buSzPts val="1100"/>
                        <a:buFont typeface="Arial"/>
                        <a:buNone/>
                      </a:pPr>
                      <a:r>
                        <a:rPr lang="en-US" sz="1100">
                          <a:solidFill>
                            <a:schemeClr val="dk1"/>
                          </a:solidFill>
                          <a:latin typeface="Cambria"/>
                          <a:ea typeface="Cambria"/>
                          <a:cs typeface="Cambria"/>
                          <a:sym typeface="Cambria"/>
                        </a:rPr>
                        <a:t>-hypocalcemia.</a:t>
                      </a:r>
                      <a:endParaRPr sz="1100">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1100">
                          <a:solidFill>
                            <a:schemeClr val="dk1"/>
                          </a:solidFill>
                          <a:latin typeface="Cambria"/>
                          <a:ea typeface="Cambria"/>
                          <a:cs typeface="Cambria"/>
                          <a:sym typeface="Cambria"/>
                        </a:rPr>
                        <a:t>-</a:t>
                      </a:r>
                      <a:r>
                        <a:rPr lang="en-US" sz="1000">
                          <a:solidFill>
                            <a:schemeClr val="dk1"/>
                          </a:solidFill>
                          <a:latin typeface="Cambria"/>
                          <a:ea typeface="Cambria"/>
                          <a:cs typeface="Cambria"/>
                          <a:sym typeface="Cambria"/>
                        </a:rPr>
                        <a:t>Hyperlipidemia.</a:t>
                      </a:r>
                      <a:endParaRPr sz="1100">
                        <a:solidFill>
                          <a:schemeClr val="dk1"/>
                        </a:solidFill>
                        <a:latin typeface="Cambria"/>
                        <a:ea typeface="Cambria"/>
                        <a:cs typeface="Cambria"/>
                        <a:sym typeface="Cambria"/>
                      </a:endParaRPr>
                    </a:p>
                    <a:p>
                      <a:pPr marL="0" lvl="0" indent="0" rtl="0">
                        <a:spcBef>
                          <a:spcPts val="0"/>
                        </a:spcBef>
                        <a:spcAft>
                          <a:spcPts val="0"/>
                        </a:spcAft>
                        <a:buNone/>
                      </a:pPr>
                      <a:r>
                        <a:rPr lang="en-US" sz="1100">
                          <a:solidFill>
                            <a:schemeClr val="dk1"/>
                          </a:solidFill>
                          <a:latin typeface="Cambria"/>
                          <a:ea typeface="Cambria"/>
                          <a:cs typeface="Cambria"/>
                          <a:sym typeface="Cambria"/>
                        </a:rPr>
                        <a:t>-hypercalcemia.</a:t>
                      </a:r>
                      <a:endParaRPr sz="1100">
                        <a:solidFill>
                          <a:schemeClr val="dk1"/>
                        </a:solidFill>
                        <a:latin typeface="Cambria"/>
                        <a:ea typeface="Cambria"/>
                        <a:cs typeface="Cambria"/>
                        <a:sym typeface="Cambri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307" name="Shape 307"/>
          <p:cNvSpPr txBox="1"/>
          <p:nvPr/>
        </p:nvSpPr>
        <p:spPr>
          <a:xfrm rot="-5400000">
            <a:off x="-293100" y="2648425"/>
            <a:ext cx="1014900" cy="428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500">
                <a:solidFill>
                  <a:srgbClr val="FFFFFF"/>
                </a:solidFill>
                <a:latin typeface="Cambria"/>
                <a:ea typeface="Cambria"/>
                <a:cs typeface="Cambria"/>
                <a:sym typeface="Cambria"/>
              </a:rPr>
              <a:t>MOA</a:t>
            </a:r>
            <a:endParaRPr sz="1500">
              <a:solidFill>
                <a:srgbClr val="FFFFFF"/>
              </a:solidFill>
              <a:latin typeface="Cambria"/>
              <a:ea typeface="Cambria"/>
              <a:cs typeface="Cambria"/>
              <a:sym typeface="Cambria"/>
            </a:endParaRPr>
          </a:p>
        </p:txBody>
      </p:sp>
      <p:sp>
        <p:nvSpPr>
          <p:cNvPr id="308" name="Shape 308"/>
          <p:cNvSpPr txBox="1"/>
          <p:nvPr/>
        </p:nvSpPr>
        <p:spPr>
          <a:xfrm rot="-5400000">
            <a:off x="-542700" y="8228625"/>
            <a:ext cx="15141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rgbClr val="FFFFFF"/>
                </a:solidFill>
                <a:latin typeface="Cambria"/>
                <a:ea typeface="Cambria"/>
                <a:cs typeface="Cambria"/>
                <a:sym typeface="Cambria"/>
              </a:rPr>
              <a:t>Side Effects</a:t>
            </a:r>
            <a:endParaRPr sz="1500">
              <a:solidFill>
                <a:srgbClr val="FFFFFF"/>
              </a:solidFill>
              <a:latin typeface="Cambria"/>
              <a:ea typeface="Cambria"/>
              <a:cs typeface="Cambria"/>
              <a:sym typeface="Cambria"/>
            </a:endParaRPr>
          </a:p>
        </p:txBody>
      </p:sp>
      <p:sp>
        <p:nvSpPr>
          <p:cNvPr id="309" name="Shape 309"/>
          <p:cNvSpPr txBox="1"/>
          <p:nvPr/>
        </p:nvSpPr>
        <p:spPr>
          <a:xfrm rot="-5400000">
            <a:off x="-542700" y="5936038"/>
            <a:ext cx="15141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rgbClr val="FFFFFF"/>
                </a:solidFill>
                <a:latin typeface="Cambria"/>
                <a:ea typeface="Cambria"/>
                <a:cs typeface="Cambria"/>
                <a:sym typeface="Cambria"/>
              </a:rPr>
              <a:t>Uses</a:t>
            </a:r>
            <a:endParaRPr sz="1500">
              <a:solidFill>
                <a:srgbClr val="FFFFFF"/>
              </a:solidFill>
              <a:latin typeface="Cambria"/>
              <a:ea typeface="Cambria"/>
              <a:cs typeface="Cambria"/>
              <a:sym typeface="Cambria"/>
            </a:endParaRPr>
          </a:p>
        </p:txBody>
      </p:sp>
      <p:sp>
        <p:nvSpPr>
          <p:cNvPr id="310" name="Shape 310"/>
          <p:cNvSpPr txBox="1"/>
          <p:nvPr/>
        </p:nvSpPr>
        <p:spPr>
          <a:xfrm rot="-5400000">
            <a:off x="-293100" y="1215213"/>
            <a:ext cx="1014900" cy="42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500">
                <a:solidFill>
                  <a:srgbClr val="FFFFFF"/>
                </a:solidFill>
                <a:latin typeface="Cambria"/>
                <a:ea typeface="Cambria"/>
                <a:cs typeface="Cambria"/>
                <a:sym typeface="Cambria"/>
              </a:rPr>
              <a:t>Diuretics</a:t>
            </a:r>
            <a:endParaRPr sz="1500">
              <a:solidFill>
                <a:srgbClr val="FFFFFF"/>
              </a:solidFill>
              <a:latin typeface="Cambria"/>
              <a:ea typeface="Cambria"/>
              <a:cs typeface="Cambria"/>
              <a:sym typeface="Cambria"/>
            </a:endParaRPr>
          </a:p>
          <a:p>
            <a:pPr marL="0" lvl="0" indent="0" rtl="0">
              <a:spcBef>
                <a:spcPts val="0"/>
              </a:spcBef>
              <a:spcAft>
                <a:spcPts val="0"/>
              </a:spcAft>
              <a:buNone/>
            </a:pPr>
            <a:endParaRPr sz="1500">
              <a:solidFill>
                <a:srgbClr val="FFFFFF"/>
              </a:solidFill>
              <a:latin typeface="Cambria"/>
              <a:ea typeface="Cambria"/>
              <a:cs typeface="Cambria"/>
              <a:sym typeface="Cambria"/>
            </a:endParaRPr>
          </a:p>
        </p:txBody>
      </p:sp>
      <p:sp>
        <p:nvSpPr>
          <p:cNvPr id="311" name="Shape 311"/>
          <p:cNvSpPr txBox="1"/>
          <p:nvPr/>
        </p:nvSpPr>
        <p:spPr>
          <a:xfrm rot="-5400000">
            <a:off x="-293100" y="4289250"/>
            <a:ext cx="10149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rgbClr val="FFFFFF"/>
                </a:solidFill>
                <a:latin typeface="Cambria"/>
                <a:ea typeface="Cambria"/>
                <a:cs typeface="Cambria"/>
                <a:sym typeface="Cambria"/>
              </a:rPr>
              <a:t>Effect</a:t>
            </a:r>
            <a:endParaRPr sz="1500">
              <a:solidFill>
                <a:srgbClr val="FFFFFF"/>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txBox="1"/>
          <p:nvPr/>
        </p:nvSpPr>
        <p:spPr>
          <a:xfrm>
            <a:off x="0" y="0"/>
            <a:ext cx="6858000" cy="883500"/>
          </a:xfrm>
          <a:prstGeom prst="rect">
            <a:avLst/>
          </a:prstGeom>
          <a:solidFill>
            <a:srgbClr val="782A7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400">
                <a:solidFill>
                  <a:schemeClr val="lt1"/>
                </a:solidFill>
                <a:latin typeface="Cambria"/>
                <a:ea typeface="Cambria"/>
                <a:cs typeface="Cambria"/>
                <a:sym typeface="Cambria"/>
              </a:rPr>
              <a:t>Questions</a:t>
            </a:r>
            <a:r>
              <a:rPr lang="en-US" sz="4700"/>
              <a:t> </a:t>
            </a:r>
            <a:endParaRPr sz="4700"/>
          </a:p>
        </p:txBody>
      </p:sp>
      <p:sp>
        <p:nvSpPr>
          <p:cNvPr id="318" name="Shape 318"/>
          <p:cNvSpPr txBox="1"/>
          <p:nvPr/>
        </p:nvSpPr>
        <p:spPr>
          <a:xfrm rot="10800000">
            <a:off x="3127238" y="9265800"/>
            <a:ext cx="3591000" cy="6402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rgbClr val="999999"/>
                </a:solidFill>
              </a:rPr>
              <a:t>1-B 2-C 3-C</a:t>
            </a:r>
            <a:endParaRPr>
              <a:solidFill>
                <a:srgbClr val="999999"/>
              </a:solidFill>
            </a:endParaRPr>
          </a:p>
        </p:txBody>
      </p:sp>
      <p:sp>
        <p:nvSpPr>
          <p:cNvPr id="319" name="Shape 319"/>
          <p:cNvSpPr/>
          <p:nvPr/>
        </p:nvSpPr>
        <p:spPr>
          <a:xfrm>
            <a:off x="0" y="959776"/>
            <a:ext cx="1943100" cy="548700"/>
          </a:xfrm>
          <a:prstGeom prst="homePlate">
            <a:avLst>
              <a:gd name="adj" fmla="val 50000"/>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b="0" i="0" u="none" strike="noStrike" cap="none">
                <a:solidFill>
                  <a:srgbClr val="000000"/>
                </a:solidFill>
                <a:latin typeface="Cambria"/>
                <a:ea typeface="Cambria"/>
                <a:cs typeface="Cambria"/>
                <a:sym typeface="Cambria"/>
              </a:rPr>
              <a:t>MCQs:</a:t>
            </a:r>
            <a:endParaRPr/>
          </a:p>
        </p:txBody>
      </p:sp>
      <p:sp>
        <p:nvSpPr>
          <p:cNvPr id="320" name="Shape 320"/>
          <p:cNvSpPr txBox="1"/>
          <p:nvPr/>
        </p:nvSpPr>
        <p:spPr>
          <a:xfrm>
            <a:off x="0" y="1508475"/>
            <a:ext cx="2979300" cy="154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1-Which one of the following diuretics is used in the treatment of glaucoma?</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A-Mannitol</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B-Dorzolamide</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C-Eplerenone</a:t>
            </a:r>
            <a:endParaRPr/>
          </a:p>
        </p:txBody>
      </p:sp>
      <p:sp>
        <p:nvSpPr>
          <p:cNvPr id="321" name="Shape 321"/>
          <p:cNvSpPr txBox="1"/>
          <p:nvPr/>
        </p:nvSpPr>
        <p:spPr>
          <a:xfrm>
            <a:off x="0" y="2949800"/>
            <a:ext cx="3127200" cy="233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2-Which one of the following statement about diuretics is false?</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A-All potassium sparing diuretic may be taken orally </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B-osmotic diuretic can cause an expansion of the extracellular fluid </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C-spironolactone and amiloride produce potassium loss by the same mechanism </a:t>
            </a:r>
            <a:endParaRPr>
              <a:solidFill>
                <a:schemeClr val="dk1"/>
              </a:solidFill>
              <a:latin typeface="Cambria"/>
              <a:ea typeface="Cambria"/>
              <a:cs typeface="Cambria"/>
              <a:sym typeface="Cambria"/>
            </a:endParaRPr>
          </a:p>
          <a:p>
            <a:pPr marL="0" lvl="0" indent="0">
              <a:spcBef>
                <a:spcPts val="0"/>
              </a:spcBef>
              <a:spcAft>
                <a:spcPts val="0"/>
              </a:spcAft>
              <a:buNone/>
            </a:pPr>
            <a:endParaRPr/>
          </a:p>
        </p:txBody>
      </p:sp>
      <p:sp>
        <p:nvSpPr>
          <p:cNvPr id="322" name="Shape 322"/>
          <p:cNvSpPr txBox="1"/>
          <p:nvPr/>
        </p:nvSpPr>
        <p:spPr>
          <a:xfrm>
            <a:off x="0" y="4989700"/>
            <a:ext cx="2905800" cy="1071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3-what is the target for thiazides ?</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A-proximal convoluted tubules </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B-Ascending loop of henle </a:t>
            </a:r>
            <a:endParaRPr>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C-distal convoluted tubules </a:t>
            </a:r>
            <a:endParaRPr/>
          </a:p>
        </p:txBody>
      </p:sp>
      <p:sp>
        <p:nvSpPr>
          <p:cNvPr id="323" name="Shape 323"/>
          <p:cNvSpPr txBox="1"/>
          <p:nvPr/>
        </p:nvSpPr>
        <p:spPr>
          <a:xfrm>
            <a:off x="7350" y="5928925"/>
            <a:ext cx="2891100" cy="15441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4-which class of diuretics work by acting on the proximal tubules?</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A-Carbonic anhydrase inhibitors</a:t>
            </a:r>
            <a:br>
              <a:rPr lang="en-US">
                <a:solidFill>
                  <a:schemeClr val="dk1"/>
                </a:solidFill>
                <a:latin typeface="Cambria"/>
                <a:ea typeface="Cambria"/>
                <a:cs typeface="Cambria"/>
                <a:sym typeface="Cambria"/>
              </a:rPr>
            </a:br>
            <a:r>
              <a:rPr lang="en-US">
                <a:solidFill>
                  <a:schemeClr val="dk1"/>
                </a:solidFill>
                <a:latin typeface="Cambria"/>
                <a:ea typeface="Cambria"/>
                <a:cs typeface="Cambria"/>
                <a:sym typeface="Cambria"/>
              </a:rPr>
              <a:t>B-Loop diuretics</a:t>
            </a:r>
            <a:br>
              <a:rPr lang="en-US">
                <a:solidFill>
                  <a:schemeClr val="dk1"/>
                </a:solidFill>
                <a:latin typeface="Cambria"/>
                <a:ea typeface="Cambria"/>
                <a:cs typeface="Cambria"/>
                <a:sym typeface="Cambria"/>
              </a:rPr>
            </a:br>
            <a:r>
              <a:rPr lang="en-US">
                <a:solidFill>
                  <a:schemeClr val="dk1"/>
                </a:solidFill>
                <a:latin typeface="Cambria"/>
                <a:ea typeface="Cambria"/>
                <a:cs typeface="Cambria"/>
                <a:sym typeface="Cambria"/>
              </a:rPr>
              <a:t>C-K-sparing diuretics</a:t>
            </a:r>
            <a:endParaRPr/>
          </a:p>
        </p:txBody>
      </p:sp>
      <p:sp>
        <p:nvSpPr>
          <p:cNvPr id="324" name="Shape 324"/>
          <p:cNvSpPr txBox="1"/>
          <p:nvPr/>
        </p:nvSpPr>
        <p:spPr>
          <a:xfrm>
            <a:off x="73350" y="7349500"/>
            <a:ext cx="2759100" cy="20400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5-which of the following diuretics is an epithelial sodium channel blockers?</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A-Mannitol</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B-Acetazolamide</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C-Amiloride</a:t>
            </a:r>
            <a:endParaRPr>
              <a:solidFill>
                <a:schemeClr val="dk1"/>
              </a:solidFill>
              <a:latin typeface="Cambria"/>
              <a:ea typeface="Cambria"/>
              <a:cs typeface="Cambria"/>
              <a:sym typeface="Cambria"/>
            </a:endParaRPr>
          </a:p>
        </p:txBody>
      </p:sp>
      <p:sp>
        <p:nvSpPr>
          <p:cNvPr id="325" name="Shape 325"/>
          <p:cNvSpPr txBox="1"/>
          <p:nvPr/>
        </p:nvSpPr>
        <p:spPr>
          <a:xfrm>
            <a:off x="3359150" y="1043500"/>
            <a:ext cx="2891100" cy="16437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6-which of the following diuretics has antiandrogenic action?</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A-Chlorothiazide</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B-Furosemide</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C-Spironolactone</a:t>
            </a:r>
            <a:endParaRPr/>
          </a:p>
        </p:txBody>
      </p:sp>
      <p:sp>
        <p:nvSpPr>
          <p:cNvPr id="326" name="Shape 326"/>
          <p:cNvSpPr txBox="1"/>
          <p:nvPr/>
        </p:nvSpPr>
        <p:spPr>
          <a:xfrm>
            <a:off x="3343100" y="2553700"/>
            <a:ext cx="3359100" cy="24360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7-Your 60 year old male hypertensive patient who had an MI a year ago is now showing signs of CHF. You therefore add spironolactone to his drug regimen. What side effect should you warn him about?</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A-ototoxicity</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B-hypokalemia</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C-gynecomastia</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endParaRPr/>
          </a:p>
        </p:txBody>
      </p:sp>
      <p:sp>
        <p:nvSpPr>
          <p:cNvPr id="327" name="Shape 327"/>
          <p:cNvSpPr txBox="1"/>
          <p:nvPr/>
        </p:nvSpPr>
        <p:spPr>
          <a:xfrm rot="-10799100">
            <a:off x="2202996" y="9265800"/>
            <a:ext cx="3437100" cy="640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solidFill>
                  <a:srgbClr val="999999"/>
                </a:solidFill>
              </a:rPr>
              <a:t>4-A  5-C 6-C 7-C</a:t>
            </a:r>
            <a:endParaRPr>
              <a:solidFill>
                <a:srgbClr val="999999"/>
              </a:solidFill>
            </a:endParaRPr>
          </a:p>
        </p:txBody>
      </p:sp>
      <p:sp>
        <p:nvSpPr>
          <p:cNvPr id="328" name="Shape 328"/>
          <p:cNvSpPr txBox="1"/>
          <p:nvPr/>
        </p:nvSpPr>
        <p:spPr>
          <a:xfrm>
            <a:off x="3343100" y="6061000"/>
            <a:ext cx="3591000" cy="17463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9-Which drug functions at the proximal convoluted tubule?</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A-Mannitol</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B-Furosemide</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C-Spironolactone</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endParaRPr/>
          </a:p>
        </p:txBody>
      </p:sp>
      <p:sp>
        <p:nvSpPr>
          <p:cNvPr id="329" name="Shape 329"/>
          <p:cNvSpPr txBox="1"/>
          <p:nvPr/>
        </p:nvSpPr>
        <p:spPr>
          <a:xfrm>
            <a:off x="3304100" y="4619625"/>
            <a:ext cx="3437100" cy="15441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8-Which of the following is NOT a therapeutic use of acetazolamide?</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A-Acute mountain sickness</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B-Potassium sparing</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C-Urinary alkalinization</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endParaRPr/>
          </a:p>
        </p:txBody>
      </p:sp>
      <p:sp>
        <p:nvSpPr>
          <p:cNvPr id="330" name="Shape 330"/>
          <p:cNvSpPr txBox="1"/>
          <p:nvPr/>
        </p:nvSpPr>
        <p:spPr>
          <a:xfrm>
            <a:off x="3285350" y="7547650"/>
            <a:ext cx="3706500" cy="16437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10-The net effect of what type of drug is to pull water out of the body in excess of electrolytes?</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A-Thiazide diuretics</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B-Osmotic diuretics</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C-Loop diuretics</a:t>
            </a:r>
            <a:endParaRPr>
              <a:solidFill>
                <a:schemeClr val="dk1"/>
              </a:solidFill>
              <a:latin typeface="Cambria"/>
              <a:ea typeface="Cambria"/>
              <a:cs typeface="Cambria"/>
              <a:sym typeface="Cambria"/>
            </a:endParaRPr>
          </a:p>
          <a:p>
            <a:pPr marL="0" lvl="0" indent="0" rtl="0">
              <a:lnSpc>
                <a:spcPct val="90000"/>
              </a:lnSpc>
              <a:spcBef>
                <a:spcPts val="75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endParaRPr/>
          </a:p>
        </p:txBody>
      </p:sp>
      <p:sp>
        <p:nvSpPr>
          <p:cNvPr id="331" name="Shape 331"/>
          <p:cNvSpPr txBox="1"/>
          <p:nvPr/>
        </p:nvSpPr>
        <p:spPr>
          <a:xfrm rot="-10799648">
            <a:off x="1263898" y="9265800"/>
            <a:ext cx="2927100" cy="640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solidFill>
                  <a:srgbClr val="999999"/>
                </a:solidFill>
              </a:rPr>
              <a:t>8-B 9-A 10- B</a:t>
            </a:r>
            <a:endParaRPr>
              <a:solidFill>
                <a:srgbClr val="9999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Diuretics </a:t>
            </a:r>
            <a:endParaRPr/>
          </a:p>
        </p:txBody>
      </p:sp>
      <p:sp>
        <p:nvSpPr>
          <p:cNvPr id="93" name="Shape 93"/>
          <p:cNvSpPr txBox="1">
            <a:spLocks noGrp="1"/>
          </p:cNvSpPr>
          <p:nvPr>
            <p:ph type="body" idx="1"/>
          </p:nvPr>
        </p:nvSpPr>
        <p:spPr>
          <a:xfrm>
            <a:off x="31650" y="768000"/>
            <a:ext cx="6794700" cy="89070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US" sz="2000" b="1">
                <a:latin typeface="Cambria"/>
                <a:ea typeface="Cambria"/>
                <a:cs typeface="Cambria"/>
                <a:sym typeface="Cambria"/>
              </a:rPr>
              <a:t>Definitions: </a:t>
            </a:r>
            <a:endParaRPr sz="2000" b="1">
              <a:latin typeface="Cambria"/>
              <a:ea typeface="Cambria"/>
              <a:cs typeface="Cambria"/>
              <a:sym typeface="Cambria"/>
            </a:endParaRPr>
          </a:p>
          <a:p>
            <a:pPr marL="457200" lvl="0" indent="-355600">
              <a:spcBef>
                <a:spcPts val="750"/>
              </a:spcBef>
              <a:spcAft>
                <a:spcPts val="0"/>
              </a:spcAft>
              <a:buSzPts val="2000"/>
              <a:buFont typeface="Cambria"/>
              <a:buChar char="-"/>
            </a:pPr>
            <a:r>
              <a:rPr lang="en-US" sz="2000">
                <a:latin typeface="Cambria"/>
                <a:ea typeface="Cambria"/>
                <a:cs typeface="Cambria"/>
                <a:sym typeface="Cambria"/>
              </a:rPr>
              <a:t>Diuretics: Drugs that increase urine volume. </a:t>
            </a:r>
            <a:endParaRPr sz="2000">
              <a:latin typeface="Cambria"/>
              <a:ea typeface="Cambria"/>
              <a:cs typeface="Cambria"/>
              <a:sym typeface="Cambria"/>
            </a:endParaRPr>
          </a:p>
          <a:p>
            <a:pPr marL="457200" lvl="0" indent="-355600">
              <a:spcBef>
                <a:spcPts val="0"/>
              </a:spcBef>
              <a:spcAft>
                <a:spcPts val="0"/>
              </a:spcAft>
              <a:buSzPts val="2000"/>
              <a:buChar char="-"/>
            </a:pPr>
            <a:r>
              <a:rPr lang="en-US" sz="2000">
                <a:latin typeface="Cambria"/>
                <a:ea typeface="Cambria"/>
                <a:cs typeface="Cambria"/>
                <a:sym typeface="Cambria"/>
              </a:rPr>
              <a:t>Diuresis</a:t>
            </a:r>
            <a:r>
              <a:rPr lang="en-US" sz="2000" b="1">
                <a:latin typeface="Cambria"/>
                <a:ea typeface="Cambria"/>
                <a:cs typeface="Cambria"/>
                <a:sym typeface="Cambria"/>
              </a:rPr>
              <a:t>: </a:t>
            </a:r>
            <a:r>
              <a:rPr lang="en-US" sz="2000">
                <a:latin typeface="Cambria"/>
                <a:ea typeface="Cambria"/>
                <a:cs typeface="Cambria"/>
                <a:sym typeface="Cambria"/>
              </a:rPr>
              <a:t>The process of excretion of </a:t>
            </a:r>
            <a:r>
              <a:rPr lang="en-US" sz="2000">
                <a:solidFill>
                  <a:srgbClr val="FF0000"/>
                </a:solidFill>
                <a:latin typeface="Cambria"/>
                <a:ea typeface="Cambria"/>
                <a:cs typeface="Cambria"/>
                <a:sym typeface="Cambria"/>
              </a:rPr>
              <a:t>water</a:t>
            </a:r>
            <a:r>
              <a:rPr lang="en-US" sz="2000">
                <a:latin typeface="Cambria"/>
                <a:ea typeface="Cambria"/>
                <a:cs typeface="Cambria"/>
                <a:sym typeface="Cambria"/>
              </a:rPr>
              <a:t> in the </a:t>
            </a:r>
            <a:r>
              <a:rPr lang="en-US" sz="2000">
                <a:solidFill>
                  <a:srgbClr val="FF0000"/>
                </a:solidFill>
                <a:latin typeface="Cambria"/>
                <a:ea typeface="Cambria"/>
                <a:cs typeface="Cambria"/>
                <a:sym typeface="Cambria"/>
              </a:rPr>
              <a:t>urine</a:t>
            </a:r>
            <a:r>
              <a:rPr lang="en-US" sz="2000">
                <a:latin typeface="Cambria"/>
                <a:ea typeface="Cambria"/>
                <a:cs typeface="Cambria"/>
                <a:sym typeface="Cambria"/>
              </a:rPr>
              <a:t>.</a:t>
            </a:r>
            <a:endParaRPr sz="2000">
              <a:latin typeface="Cambria"/>
              <a:ea typeface="Cambria"/>
              <a:cs typeface="Cambria"/>
              <a:sym typeface="Cambria"/>
            </a:endParaRPr>
          </a:p>
          <a:p>
            <a:pPr marL="0" lvl="0" indent="0">
              <a:spcBef>
                <a:spcPts val="750"/>
              </a:spcBef>
              <a:spcAft>
                <a:spcPts val="0"/>
              </a:spcAft>
              <a:buNone/>
            </a:pPr>
            <a:r>
              <a:rPr lang="en-US" sz="2000" b="1">
                <a:latin typeface="Cambria"/>
                <a:ea typeface="Cambria"/>
                <a:cs typeface="Cambria"/>
                <a:sym typeface="Cambria"/>
              </a:rPr>
              <a:t>Can we use water as a diuretic? </a:t>
            </a:r>
            <a:r>
              <a:rPr lang="en-US" sz="2000">
                <a:latin typeface="Cambria"/>
                <a:ea typeface="Cambria"/>
                <a:cs typeface="Cambria"/>
                <a:sym typeface="Cambria"/>
              </a:rPr>
              <a:t>Yes </a:t>
            </a:r>
            <a:endParaRPr sz="2000">
              <a:latin typeface="Cambria"/>
              <a:ea typeface="Cambria"/>
              <a:cs typeface="Cambria"/>
              <a:sym typeface="Cambria"/>
            </a:endParaRPr>
          </a:p>
          <a:p>
            <a:pPr marL="0" lvl="0" indent="0">
              <a:spcBef>
                <a:spcPts val="750"/>
              </a:spcBef>
              <a:spcAft>
                <a:spcPts val="0"/>
              </a:spcAft>
              <a:buNone/>
            </a:pPr>
            <a:r>
              <a:rPr lang="en-US" sz="2000" b="1">
                <a:latin typeface="Cambria"/>
                <a:ea typeface="Cambria"/>
                <a:cs typeface="Cambria"/>
                <a:sym typeface="Cambria"/>
              </a:rPr>
              <a:t>Indications of diuretics: </a:t>
            </a:r>
            <a:endParaRPr sz="2000" b="1">
              <a:latin typeface="Cambria"/>
              <a:ea typeface="Cambria"/>
              <a:cs typeface="Cambria"/>
              <a:sym typeface="Cambria"/>
            </a:endParaRPr>
          </a:p>
          <a:p>
            <a:pPr marL="457200" lvl="0" indent="-355600">
              <a:lnSpc>
                <a:spcPct val="100000"/>
              </a:lnSpc>
              <a:spcBef>
                <a:spcPts val="0"/>
              </a:spcBef>
              <a:spcAft>
                <a:spcPts val="0"/>
              </a:spcAft>
              <a:buSzPts val="2000"/>
              <a:buFont typeface="Cambria"/>
              <a:buChar char="-"/>
            </a:pPr>
            <a:r>
              <a:rPr lang="en-US" sz="2000">
                <a:latin typeface="Cambria"/>
                <a:ea typeface="Cambria"/>
                <a:cs typeface="Cambria"/>
                <a:sym typeface="Cambria"/>
              </a:rPr>
              <a:t>Edema of any origin </a:t>
            </a:r>
            <a:endParaRPr sz="2000">
              <a:latin typeface="Cambria"/>
              <a:ea typeface="Cambria"/>
              <a:cs typeface="Cambria"/>
              <a:sym typeface="Cambria"/>
            </a:endParaRPr>
          </a:p>
          <a:p>
            <a:pPr marL="457200" lvl="0" indent="-355600">
              <a:lnSpc>
                <a:spcPct val="100000"/>
              </a:lnSpc>
              <a:spcBef>
                <a:spcPts val="0"/>
              </a:spcBef>
              <a:spcAft>
                <a:spcPts val="0"/>
              </a:spcAft>
              <a:buSzPts val="2000"/>
              <a:buFont typeface="Cambria"/>
              <a:buChar char="-"/>
            </a:pPr>
            <a:r>
              <a:rPr lang="en-US" sz="2000">
                <a:latin typeface="Cambria"/>
                <a:ea typeface="Cambria"/>
                <a:cs typeface="Cambria"/>
                <a:sym typeface="Cambria"/>
              </a:rPr>
              <a:t>Congestive heart failure </a:t>
            </a:r>
            <a:endParaRPr sz="2000">
              <a:latin typeface="Cambria"/>
              <a:ea typeface="Cambria"/>
              <a:cs typeface="Cambria"/>
              <a:sym typeface="Cambria"/>
            </a:endParaRPr>
          </a:p>
          <a:p>
            <a:pPr marL="457200" lvl="0" indent="-355600">
              <a:lnSpc>
                <a:spcPct val="100000"/>
              </a:lnSpc>
              <a:spcBef>
                <a:spcPts val="0"/>
              </a:spcBef>
              <a:spcAft>
                <a:spcPts val="0"/>
              </a:spcAft>
              <a:buSzPts val="2000"/>
              <a:buFont typeface="Cambria"/>
              <a:buChar char="-"/>
            </a:pPr>
            <a:r>
              <a:rPr lang="en-US" sz="2000">
                <a:latin typeface="Cambria"/>
                <a:ea typeface="Cambria"/>
                <a:cs typeface="Cambria"/>
                <a:sym typeface="Cambria"/>
              </a:rPr>
              <a:t>Hypertension </a:t>
            </a:r>
            <a:r>
              <a:rPr lang="en-US" sz="1800">
                <a:solidFill>
                  <a:srgbClr val="888888"/>
                </a:solidFill>
                <a:latin typeface="Cambria"/>
                <a:ea typeface="Cambria"/>
                <a:cs typeface="Cambria"/>
                <a:sym typeface="Cambria"/>
              </a:rPr>
              <a:t>(mild)</a:t>
            </a:r>
            <a:endParaRPr sz="1800">
              <a:solidFill>
                <a:srgbClr val="888888"/>
              </a:solidFill>
              <a:latin typeface="Cambria"/>
              <a:ea typeface="Cambria"/>
              <a:cs typeface="Cambria"/>
              <a:sym typeface="Cambria"/>
            </a:endParaRPr>
          </a:p>
          <a:p>
            <a:pPr marL="457200" lvl="0" indent="-355600" rtl="0">
              <a:lnSpc>
                <a:spcPct val="100000"/>
              </a:lnSpc>
              <a:spcBef>
                <a:spcPts val="0"/>
              </a:spcBef>
              <a:spcAft>
                <a:spcPts val="0"/>
              </a:spcAft>
              <a:buSzPts val="2000"/>
              <a:buFont typeface="Cambria"/>
              <a:buChar char="-"/>
            </a:pPr>
            <a:r>
              <a:rPr lang="en-US" sz="2000">
                <a:latin typeface="Cambria"/>
                <a:ea typeface="Cambria"/>
                <a:cs typeface="Cambria"/>
                <a:sym typeface="Cambria"/>
              </a:rPr>
              <a:t>Elimination of toxins </a:t>
            </a:r>
            <a:endParaRPr sz="2000">
              <a:latin typeface="Cambria"/>
              <a:ea typeface="Cambria"/>
              <a:cs typeface="Cambria"/>
              <a:sym typeface="Cambria"/>
            </a:endParaRPr>
          </a:p>
          <a:p>
            <a:pPr marL="0" lvl="0" indent="0" rtl="0">
              <a:lnSpc>
                <a:spcPct val="100000"/>
              </a:lnSpc>
              <a:spcBef>
                <a:spcPts val="0"/>
              </a:spcBef>
              <a:spcAft>
                <a:spcPts val="0"/>
              </a:spcAft>
              <a:buNone/>
            </a:pPr>
            <a:r>
              <a:rPr lang="en-US" sz="2000">
                <a:latin typeface="Cambria"/>
                <a:ea typeface="Cambria"/>
                <a:cs typeface="Cambria"/>
                <a:sym typeface="Cambria"/>
              </a:rPr>
              <a:t>All Diuretics have naturetic effect. </a:t>
            </a:r>
            <a:endParaRPr sz="2000">
              <a:latin typeface="Cambria"/>
              <a:ea typeface="Cambria"/>
              <a:cs typeface="Cambria"/>
              <a:sym typeface="Cambria"/>
            </a:endParaRPr>
          </a:p>
          <a:p>
            <a:pPr marL="0" lvl="0" indent="0">
              <a:lnSpc>
                <a:spcPct val="100000"/>
              </a:lnSpc>
              <a:spcBef>
                <a:spcPts val="0"/>
              </a:spcBef>
              <a:spcAft>
                <a:spcPts val="0"/>
              </a:spcAft>
              <a:buNone/>
            </a:pPr>
            <a:r>
              <a:rPr lang="en-US" sz="2000">
                <a:latin typeface="Cambria"/>
                <a:ea typeface="Cambria"/>
                <a:cs typeface="Cambria"/>
                <a:sym typeface="Cambria"/>
              </a:rPr>
              <a:t>Natriuresis: is the process of excretion of </a:t>
            </a:r>
            <a:r>
              <a:rPr lang="en-US" sz="2000" b="1">
                <a:latin typeface="Cambria"/>
                <a:ea typeface="Cambria"/>
                <a:cs typeface="Cambria"/>
                <a:sym typeface="Cambria"/>
              </a:rPr>
              <a:t>sodium</a:t>
            </a:r>
            <a:r>
              <a:rPr lang="en-US" sz="2000">
                <a:latin typeface="Cambria"/>
                <a:ea typeface="Cambria"/>
                <a:cs typeface="Cambria"/>
                <a:sym typeface="Cambria"/>
              </a:rPr>
              <a:t> in the urine</a:t>
            </a:r>
            <a:endParaRPr sz="2000">
              <a:latin typeface="Cambria"/>
              <a:ea typeface="Cambria"/>
              <a:cs typeface="Cambria"/>
              <a:sym typeface="Cambria"/>
            </a:endParaRPr>
          </a:p>
          <a:p>
            <a:pPr marL="0" lvl="0" indent="0">
              <a:spcBef>
                <a:spcPts val="750"/>
              </a:spcBef>
              <a:spcAft>
                <a:spcPts val="0"/>
              </a:spcAft>
              <a:buNone/>
            </a:pPr>
            <a:r>
              <a:rPr lang="en-US" sz="2000" b="1">
                <a:latin typeface="Cambria"/>
                <a:ea typeface="Cambria"/>
                <a:cs typeface="Cambria"/>
                <a:sym typeface="Cambria"/>
              </a:rPr>
              <a:t>Mechanism of action of diuretics:</a:t>
            </a:r>
            <a:r>
              <a:rPr lang="en-US" sz="2000">
                <a:latin typeface="Cambria"/>
                <a:ea typeface="Cambria"/>
                <a:cs typeface="Cambria"/>
                <a:sym typeface="Cambria"/>
              </a:rPr>
              <a:t> </a:t>
            </a:r>
            <a:endParaRPr sz="2000">
              <a:latin typeface="Cambria"/>
              <a:ea typeface="Cambria"/>
              <a:cs typeface="Cambria"/>
              <a:sym typeface="Cambria"/>
            </a:endParaRPr>
          </a:p>
          <a:p>
            <a:pPr marL="0" lvl="0" indent="0">
              <a:spcBef>
                <a:spcPts val="750"/>
              </a:spcBef>
              <a:spcAft>
                <a:spcPts val="0"/>
              </a:spcAft>
              <a:buNone/>
            </a:pPr>
            <a:r>
              <a:rPr lang="en-US" sz="2000">
                <a:latin typeface="Cambria"/>
                <a:ea typeface="Cambria"/>
                <a:cs typeface="Cambria"/>
                <a:sym typeface="Cambria"/>
              </a:rPr>
              <a:t>Most diuretics act by interfering with </a:t>
            </a:r>
            <a:r>
              <a:rPr lang="en-US" sz="2000">
                <a:solidFill>
                  <a:srgbClr val="FF0000"/>
                </a:solidFill>
                <a:latin typeface="Cambria"/>
                <a:ea typeface="Cambria"/>
                <a:cs typeface="Cambria"/>
                <a:sym typeface="Cambria"/>
              </a:rPr>
              <a:t>normal sodium reabsorption</a:t>
            </a:r>
            <a:r>
              <a:rPr lang="en-US" sz="2000">
                <a:latin typeface="Cambria"/>
                <a:ea typeface="Cambria"/>
                <a:cs typeface="Cambria"/>
                <a:sym typeface="Cambria"/>
              </a:rPr>
              <a:t> by the renal tubules resulting into sodium and water excretion. </a:t>
            </a:r>
            <a:endParaRPr sz="2000">
              <a:latin typeface="Cambria"/>
              <a:ea typeface="Cambria"/>
              <a:cs typeface="Cambria"/>
              <a:sym typeface="Cambria"/>
            </a:endParaRPr>
          </a:p>
          <a:p>
            <a:pPr marL="0" lvl="0" indent="0">
              <a:spcBef>
                <a:spcPts val="750"/>
              </a:spcBef>
              <a:spcAft>
                <a:spcPts val="0"/>
              </a:spcAft>
              <a:buNone/>
            </a:pPr>
            <a:r>
              <a:rPr lang="en-US" sz="2000" b="1">
                <a:latin typeface="Cambria"/>
                <a:ea typeface="Cambria"/>
                <a:cs typeface="Cambria"/>
                <a:sym typeface="Cambria"/>
              </a:rPr>
              <a:t>Site of action for diuretics: </a:t>
            </a:r>
            <a:endParaRPr sz="2000" b="1">
              <a:latin typeface="Cambria"/>
              <a:ea typeface="Cambria"/>
              <a:cs typeface="Cambria"/>
              <a:sym typeface="Cambria"/>
            </a:endParaRPr>
          </a:p>
          <a:p>
            <a:pPr marL="0" lvl="0" indent="0">
              <a:spcBef>
                <a:spcPts val="750"/>
              </a:spcBef>
              <a:spcAft>
                <a:spcPts val="0"/>
              </a:spcAft>
              <a:buNone/>
            </a:pPr>
            <a:r>
              <a:rPr lang="en-US" sz="2000">
                <a:latin typeface="Cambria"/>
                <a:ea typeface="Cambria"/>
                <a:cs typeface="Cambria"/>
                <a:sym typeface="Cambria"/>
              </a:rPr>
              <a:t>Target molecules for diuretics are </a:t>
            </a:r>
            <a:r>
              <a:rPr lang="en-US" sz="2000">
                <a:solidFill>
                  <a:srgbClr val="FF0000"/>
                </a:solidFill>
                <a:latin typeface="Cambria"/>
                <a:ea typeface="Cambria"/>
                <a:cs typeface="Cambria"/>
                <a:sym typeface="Cambria"/>
              </a:rPr>
              <a:t>carriers or transporters in luminal membrane of renal tubule cells </a:t>
            </a:r>
            <a:r>
              <a:rPr lang="en-US" sz="2000">
                <a:solidFill>
                  <a:srgbClr val="000000"/>
                </a:solidFill>
                <a:latin typeface="Cambria"/>
                <a:ea typeface="Cambria"/>
                <a:cs typeface="Cambria"/>
                <a:sym typeface="Cambria"/>
              </a:rPr>
              <a:t>required for tubular reabsorption of sodium from filtrate back into blood. </a:t>
            </a:r>
            <a:endParaRPr sz="2000">
              <a:solidFill>
                <a:srgbClr val="000000"/>
              </a:solidFill>
              <a:latin typeface="Cambria"/>
              <a:ea typeface="Cambria"/>
              <a:cs typeface="Cambria"/>
              <a:sym typeface="Cambria"/>
            </a:endParaRPr>
          </a:p>
          <a:p>
            <a:pPr marL="0" lvl="0" indent="0">
              <a:spcBef>
                <a:spcPts val="750"/>
              </a:spcBef>
              <a:spcAft>
                <a:spcPts val="0"/>
              </a:spcAft>
              <a:buNone/>
            </a:pPr>
            <a:r>
              <a:rPr lang="en-US" sz="2000" b="1">
                <a:solidFill>
                  <a:srgbClr val="000000"/>
                </a:solidFill>
                <a:latin typeface="Cambria"/>
                <a:ea typeface="Cambria"/>
                <a:cs typeface="Cambria"/>
                <a:sym typeface="Cambria"/>
              </a:rPr>
              <a:t>Classification: </a:t>
            </a:r>
            <a:endParaRPr sz="2000" b="1">
              <a:solidFill>
                <a:srgbClr val="000000"/>
              </a:solidFill>
              <a:latin typeface="Cambria"/>
              <a:ea typeface="Cambria"/>
              <a:cs typeface="Cambria"/>
              <a:sym typeface="Cambria"/>
            </a:endParaRPr>
          </a:p>
          <a:p>
            <a:pPr marL="457200" lvl="0" indent="-355600" rtl="0">
              <a:spcBef>
                <a:spcPts val="750"/>
              </a:spcBef>
              <a:spcAft>
                <a:spcPts val="0"/>
              </a:spcAft>
              <a:buClr>
                <a:srgbClr val="000000"/>
              </a:buClr>
              <a:buSzPts val="2000"/>
              <a:buFont typeface="Cambria"/>
              <a:buChar char="-"/>
            </a:pPr>
            <a:r>
              <a:rPr lang="en-US" sz="2000">
                <a:solidFill>
                  <a:srgbClr val="000000"/>
                </a:solidFill>
                <a:latin typeface="Cambria"/>
                <a:ea typeface="Cambria"/>
                <a:cs typeface="Cambria"/>
                <a:sym typeface="Cambria"/>
              </a:rPr>
              <a:t>Carbonic anhydrase inhibitors </a:t>
            </a:r>
            <a:endParaRPr sz="2000">
              <a:solidFill>
                <a:srgbClr val="000000"/>
              </a:solidFill>
              <a:latin typeface="Cambria"/>
              <a:ea typeface="Cambria"/>
              <a:cs typeface="Cambria"/>
              <a:sym typeface="Cambria"/>
            </a:endParaRPr>
          </a:p>
          <a:p>
            <a:pPr marL="457200" lvl="0" indent="-355600" rtl="0">
              <a:spcBef>
                <a:spcPts val="0"/>
              </a:spcBef>
              <a:spcAft>
                <a:spcPts val="0"/>
              </a:spcAft>
              <a:buClr>
                <a:srgbClr val="000000"/>
              </a:buClr>
              <a:buSzPts val="2000"/>
              <a:buFont typeface="Cambria"/>
              <a:buChar char="-"/>
            </a:pPr>
            <a:r>
              <a:rPr lang="en-US" sz="2000">
                <a:solidFill>
                  <a:srgbClr val="000000"/>
                </a:solidFill>
                <a:latin typeface="Cambria"/>
                <a:ea typeface="Cambria"/>
                <a:cs typeface="Cambria"/>
                <a:sym typeface="Cambria"/>
              </a:rPr>
              <a:t>Loop diuretics </a:t>
            </a:r>
            <a:endParaRPr sz="2000">
              <a:solidFill>
                <a:srgbClr val="000000"/>
              </a:solidFill>
              <a:latin typeface="Cambria"/>
              <a:ea typeface="Cambria"/>
              <a:cs typeface="Cambria"/>
              <a:sym typeface="Cambria"/>
            </a:endParaRPr>
          </a:p>
          <a:p>
            <a:pPr marL="457200" lvl="0" indent="-355600" rtl="0">
              <a:spcBef>
                <a:spcPts val="0"/>
              </a:spcBef>
              <a:spcAft>
                <a:spcPts val="0"/>
              </a:spcAft>
              <a:buClr>
                <a:srgbClr val="000000"/>
              </a:buClr>
              <a:buSzPts val="2000"/>
              <a:buFont typeface="Cambria"/>
              <a:buChar char="-"/>
            </a:pPr>
            <a:r>
              <a:rPr lang="en-US" sz="2000">
                <a:solidFill>
                  <a:srgbClr val="000000"/>
                </a:solidFill>
                <a:latin typeface="Cambria"/>
                <a:ea typeface="Cambria"/>
                <a:cs typeface="Cambria"/>
                <a:sym typeface="Cambria"/>
              </a:rPr>
              <a:t>Thiazide diuretics </a:t>
            </a:r>
            <a:endParaRPr sz="2000">
              <a:solidFill>
                <a:srgbClr val="000000"/>
              </a:solidFill>
              <a:latin typeface="Cambria"/>
              <a:ea typeface="Cambria"/>
              <a:cs typeface="Cambria"/>
              <a:sym typeface="Cambria"/>
            </a:endParaRPr>
          </a:p>
          <a:p>
            <a:pPr marL="457200" lvl="0" indent="-355600" rtl="0">
              <a:spcBef>
                <a:spcPts val="0"/>
              </a:spcBef>
              <a:spcAft>
                <a:spcPts val="0"/>
              </a:spcAft>
              <a:buClr>
                <a:srgbClr val="000000"/>
              </a:buClr>
              <a:buSzPts val="2000"/>
              <a:buFont typeface="Cambria"/>
              <a:buChar char="-"/>
            </a:pPr>
            <a:r>
              <a:rPr lang="en-US" sz="2000">
                <a:solidFill>
                  <a:srgbClr val="000000"/>
                </a:solidFill>
                <a:latin typeface="Cambria"/>
                <a:ea typeface="Cambria"/>
                <a:cs typeface="Cambria"/>
                <a:sym typeface="Cambria"/>
              </a:rPr>
              <a:t>K+ sparing diuretics </a:t>
            </a:r>
            <a:endParaRPr sz="2000">
              <a:solidFill>
                <a:srgbClr val="000000"/>
              </a:solidFill>
              <a:latin typeface="Cambria"/>
              <a:ea typeface="Cambria"/>
              <a:cs typeface="Cambria"/>
              <a:sym typeface="Cambria"/>
            </a:endParaRPr>
          </a:p>
          <a:p>
            <a:pPr marL="457200" lvl="0" indent="-355600" rtl="0">
              <a:spcBef>
                <a:spcPts val="0"/>
              </a:spcBef>
              <a:spcAft>
                <a:spcPts val="0"/>
              </a:spcAft>
              <a:buClr>
                <a:srgbClr val="000000"/>
              </a:buClr>
              <a:buSzPts val="2000"/>
              <a:buFont typeface="Cambria"/>
              <a:buChar char="-"/>
            </a:pPr>
            <a:r>
              <a:rPr lang="en-US" sz="2000">
                <a:solidFill>
                  <a:srgbClr val="000000"/>
                </a:solidFill>
                <a:latin typeface="Cambria"/>
                <a:ea typeface="Cambria"/>
                <a:cs typeface="Cambria"/>
                <a:sym typeface="Cambria"/>
              </a:rPr>
              <a:t>*Osmotic diuretics </a:t>
            </a:r>
            <a:endParaRPr sz="2000">
              <a:solidFill>
                <a:srgbClr val="000000"/>
              </a:solidFill>
              <a:latin typeface="Cambria"/>
              <a:ea typeface="Cambria"/>
              <a:cs typeface="Cambria"/>
              <a:sym typeface="Cambria"/>
            </a:endParaRPr>
          </a:p>
          <a:p>
            <a:pPr marL="0" lvl="0" indent="0">
              <a:spcBef>
                <a:spcPts val="750"/>
              </a:spcBef>
              <a:spcAft>
                <a:spcPts val="0"/>
              </a:spcAft>
              <a:buNone/>
            </a:pPr>
            <a:endParaRPr sz="2000">
              <a:latin typeface="Cambria"/>
              <a:ea typeface="Cambria"/>
              <a:cs typeface="Cambria"/>
              <a:sym typeface="Cambria"/>
            </a:endParaRPr>
          </a:p>
          <a:p>
            <a:pPr marL="0" lvl="0" indent="0">
              <a:spcBef>
                <a:spcPts val="750"/>
              </a:spcBef>
              <a:spcAft>
                <a:spcPts val="0"/>
              </a:spcAft>
              <a:buNone/>
            </a:pPr>
            <a:endParaRPr sz="2000">
              <a:latin typeface="Cambria"/>
              <a:ea typeface="Cambria"/>
              <a:cs typeface="Cambria"/>
              <a:sym typeface="Cambria"/>
            </a:endParaRPr>
          </a:p>
        </p:txBody>
      </p:sp>
      <p:sp>
        <p:nvSpPr>
          <p:cNvPr id="94" name="Shape 94"/>
          <p:cNvSpPr txBox="1"/>
          <p:nvPr/>
        </p:nvSpPr>
        <p:spPr>
          <a:xfrm>
            <a:off x="3961075" y="8409900"/>
            <a:ext cx="2833500" cy="12651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solidFill>
                  <a:schemeClr val="accent6"/>
                </a:solidFill>
                <a:latin typeface="Cambria"/>
                <a:ea typeface="Cambria"/>
                <a:cs typeface="Cambria"/>
                <a:sym typeface="Cambria"/>
              </a:rPr>
              <a:t>*Osmotic diuretic has </a:t>
            </a:r>
            <a:r>
              <a:rPr lang="en-US">
                <a:solidFill>
                  <a:srgbClr val="FF0000"/>
                </a:solidFill>
                <a:latin typeface="Cambria"/>
                <a:ea typeface="Cambria"/>
                <a:cs typeface="Cambria"/>
                <a:sym typeface="Cambria"/>
              </a:rPr>
              <a:t>no target</a:t>
            </a:r>
            <a:r>
              <a:rPr lang="en-US">
                <a:solidFill>
                  <a:schemeClr val="accent6"/>
                </a:solidFill>
                <a:latin typeface="Cambria"/>
                <a:ea typeface="Cambria"/>
                <a:cs typeface="Cambria"/>
                <a:sym typeface="Cambria"/>
              </a:rPr>
              <a:t>, it gives the action by it's physical character </a:t>
            </a:r>
            <a:endParaRPr>
              <a:solidFill>
                <a:schemeClr val="accent6"/>
              </a:solidFill>
              <a:latin typeface="Cambria"/>
              <a:ea typeface="Cambria"/>
              <a:cs typeface="Cambria"/>
              <a:sym typeface="Cambria"/>
            </a:endParaRPr>
          </a:p>
          <a:p>
            <a:pPr marL="0" lvl="0" indent="0">
              <a:spcBef>
                <a:spcPts val="0"/>
              </a:spcBef>
              <a:spcAft>
                <a:spcPts val="0"/>
              </a:spcAft>
              <a:buNone/>
            </a:pPr>
            <a:r>
              <a:rPr lang="en-US">
                <a:solidFill>
                  <a:srgbClr val="FF0000"/>
                </a:solidFill>
                <a:latin typeface="Cambria"/>
                <a:ea typeface="Cambria"/>
                <a:cs typeface="Cambria"/>
                <a:sym typeface="Cambria"/>
              </a:rPr>
              <a:t>physical character :</a:t>
            </a:r>
            <a:endParaRPr>
              <a:solidFill>
                <a:srgbClr val="FF0000"/>
              </a:solidFill>
              <a:latin typeface="Cambria"/>
              <a:ea typeface="Cambria"/>
              <a:cs typeface="Cambria"/>
              <a:sym typeface="Cambria"/>
            </a:endParaRPr>
          </a:p>
          <a:p>
            <a:pPr marL="0" lvl="0" indent="0">
              <a:spcBef>
                <a:spcPts val="0"/>
              </a:spcBef>
              <a:spcAft>
                <a:spcPts val="0"/>
              </a:spcAft>
              <a:buClr>
                <a:schemeClr val="dk1"/>
              </a:buClr>
              <a:buSzPts val="1100"/>
              <a:buFont typeface="Arial"/>
              <a:buNone/>
            </a:pPr>
            <a:r>
              <a:rPr lang="en-US">
                <a:solidFill>
                  <a:schemeClr val="accent6"/>
                </a:solidFill>
                <a:latin typeface="Cambria"/>
                <a:ea typeface="Cambria"/>
                <a:cs typeface="Cambria"/>
                <a:sym typeface="Cambria"/>
              </a:rPr>
              <a:t>  sugar or salt يسحب موية لانه اما </a:t>
            </a:r>
            <a:endParaRPr>
              <a:solidFill>
                <a:schemeClr val="accent6"/>
              </a:solidFill>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Questions</a:t>
            </a:r>
            <a:endParaRPr/>
          </a:p>
        </p:txBody>
      </p:sp>
      <p:sp>
        <p:nvSpPr>
          <p:cNvPr id="337" name="Shape 337"/>
          <p:cNvSpPr txBox="1">
            <a:spLocks noGrp="1"/>
          </p:cNvSpPr>
          <p:nvPr>
            <p:ph type="body" idx="1"/>
          </p:nvPr>
        </p:nvSpPr>
        <p:spPr>
          <a:xfrm>
            <a:off x="89925" y="768000"/>
            <a:ext cx="3843000" cy="28977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US" sz="1400">
                <a:latin typeface="Cambria"/>
                <a:ea typeface="Cambria"/>
                <a:cs typeface="Cambria"/>
                <a:sym typeface="Cambria"/>
              </a:rPr>
              <a:t>11) A hypertensive patient was prescribed diuretics along with beta blockers. She later developed renal failure and was prescribed a different class of diuretic. Which of the following was she prescribed?</a:t>
            </a:r>
            <a:endParaRPr sz="1400">
              <a:latin typeface="Cambria"/>
              <a:ea typeface="Cambria"/>
              <a:cs typeface="Cambria"/>
              <a:sym typeface="Cambria"/>
            </a:endParaRPr>
          </a:p>
          <a:p>
            <a:pPr marL="457200" lvl="0" indent="-317500" rtl="0">
              <a:spcBef>
                <a:spcPts val="750"/>
              </a:spcBef>
              <a:spcAft>
                <a:spcPts val="0"/>
              </a:spcAft>
              <a:buSzPts val="1400"/>
              <a:buFont typeface="Cambria"/>
              <a:buAutoNum type="alphaUcParenR"/>
            </a:pPr>
            <a:r>
              <a:rPr lang="en-US" sz="1400">
                <a:latin typeface="Cambria"/>
                <a:ea typeface="Cambria"/>
                <a:cs typeface="Cambria"/>
                <a:sym typeface="Cambria"/>
              </a:rPr>
              <a:t>Furosemide then Metolazone</a:t>
            </a:r>
            <a:endParaRPr sz="1400">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sz="1400">
                <a:latin typeface="Cambria"/>
                <a:ea typeface="Cambria"/>
                <a:cs typeface="Cambria"/>
                <a:sym typeface="Cambria"/>
              </a:rPr>
              <a:t>Furosemide then Ethacrynic acid</a:t>
            </a:r>
            <a:endParaRPr sz="1400">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sz="1400">
                <a:latin typeface="Cambria"/>
                <a:ea typeface="Cambria"/>
                <a:cs typeface="Cambria"/>
                <a:sym typeface="Cambria"/>
              </a:rPr>
              <a:t>Hydrochlorothiazide then Furosemide</a:t>
            </a:r>
            <a:endParaRPr sz="1400">
              <a:latin typeface="Cambria"/>
              <a:ea typeface="Cambria"/>
              <a:cs typeface="Cambria"/>
              <a:sym typeface="Cambria"/>
            </a:endParaRPr>
          </a:p>
          <a:p>
            <a:pPr marL="457200" lvl="0" indent="-317500">
              <a:spcBef>
                <a:spcPts val="0"/>
              </a:spcBef>
              <a:spcAft>
                <a:spcPts val="0"/>
              </a:spcAft>
              <a:buSzPts val="1400"/>
              <a:buFont typeface="Cambria"/>
              <a:buAutoNum type="alphaUcParenR"/>
            </a:pPr>
            <a:r>
              <a:rPr lang="en-US" sz="1400">
                <a:latin typeface="Cambria"/>
                <a:ea typeface="Cambria"/>
                <a:cs typeface="Cambria"/>
                <a:sym typeface="Cambria"/>
              </a:rPr>
              <a:t>Hydrochlorothiazide then Metolazone</a:t>
            </a:r>
            <a:endParaRPr sz="1400">
              <a:latin typeface="Cambria"/>
              <a:ea typeface="Cambria"/>
              <a:cs typeface="Cambria"/>
              <a:sym typeface="Cambria"/>
            </a:endParaRPr>
          </a:p>
        </p:txBody>
      </p:sp>
      <p:sp>
        <p:nvSpPr>
          <p:cNvPr id="338" name="Shape 338"/>
          <p:cNvSpPr txBox="1"/>
          <p:nvPr/>
        </p:nvSpPr>
        <p:spPr>
          <a:xfrm>
            <a:off x="5687102" y="4125351"/>
            <a:ext cx="1170900" cy="76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rgbClr val="999999"/>
                </a:solidFill>
              </a:rPr>
              <a:t>11- C</a:t>
            </a:r>
            <a:endParaRPr>
              <a:solidFill>
                <a:srgbClr val="999999"/>
              </a:solidFill>
            </a:endParaRPr>
          </a:p>
          <a:p>
            <a:pPr marL="0" lvl="0" indent="0">
              <a:spcBef>
                <a:spcPts val="0"/>
              </a:spcBef>
              <a:spcAft>
                <a:spcPts val="0"/>
              </a:spcAft>
              <a:buNone/>
            </a:pPr>
            <a:r>
              <a:rPr lang="en-US">
                <a:solidFill>
                  <a:srgbClr val="999999"/>
                </a:solidFill>
              </a:rPr>
              <a:t>12- A</a:t>
            </a:r>
            <a:endParaRPr>
              <a:solidFill>
                <a:srgbClr val="999999"/>
              </a:solidFill>
            </a:endParaRPr>
          </a:p>
          <a:p>
            <a:pPr marL="0" lvl="0" indent="0">
              <a:spcBef>
                <a:spcPts val="0"/>
              </a:spcBef>
              <a:spcAft>
                <a:spcPts val="0"/>
              </a:spcAft>
              <a:buNone/>
            </a:pPr>
            <a:r>
              <a:rPr lang="en-US">
                <a:solidFill>
                  <a:srgbClr val="999999"/>
                </a:solidFill>
              </a:rPr>
              <a:t>13- D</a:t>
            </a:r>
            <a:endParaRPr>
              <a:solidFill>
                <a:srgbClr val="999999"/>
              </a:solidFill>
            </a:endParaRPr>
          </a:p>
        </p:txBody>
      </p:sp>
      <p:sp>
        <p:nvSpPr>
          <p:cNvPr id="339" name="Shape 339"/>
          <p:cNvSpPr txBox="1"/>
          <p:nvPr/>
        </p:nvSpPr>
        <p:spPr>
          <a:xfrm>
            <a:off x="89925" y="3213425"/>
            <a:ext cx="3461400" cy="189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Cambria"/>
                <a:ea typeface="Cambria"/>
                <a:cs typeface="Cambria"/>
                <a:sym typeface="Cambria"/>
              </a:rPr>
              <a:t>12) Which of the following is a Potassium sparing diuretics can be used to treat hyperaldosteronism?</a:t>
            </a:r>
            <a:endParaRPr>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a:latin typeface="Cambria"/>
                <a:ea typeface="Cambria"/>
                <a:cs typeface="Cambria"/>
                <a:sym typeface="Cambria"/>
              </a:rPr>
              <a:t>Spironolactone</a:t>
            </a:r>
            <a:endParaRPr>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a:latin typeface="Cambria"/>
                <a:ea typeface="Cambria"/>
                <a:cs typeface="Cambria"/>
                <a:sym typeface="Cambria"/>
              </a:rPr>
              <a:t>Amiloride</a:t>
            </a:r>
            <a:endParaRPr>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a:latin typeface="Cambria"/>
                <a:ea typeface="Cambria"/>
                <a:cs typeface="Cambria"/>
                <a:sym typeface="Cambria"/>
              </a:rPr>
              <a:t>Triamterene</a:t>
            </a:r>
            <a:endParaRPr>
              <a:latin typeface="Cambria"/>
              <a:ea typeface="Cambria"/>
              <a:cs typeface="Cambria"/>
              <a:sym typeface="Cambria"/>
            </a:endParaRPr>
          </a:p>
          <a:p>
            <a:pPr marL="457200" lvl="0" indent="-317500">
              <a:spcBef>
                <a:spcPts val="0"/>
              </a:spcBef>
              <a:spcAft>
                <a:spcPts val="0"/>
              </a:spcAft>
              <a:buSzPts val="1400"/>
              <a:buFont typeface="Cambria"/>
              <a:buAutoNum type="alphaUcParenR"/>
            </a:pPr>
            <a:r>
              <a:rPr lang="en-US">
                <a:latin typeface="Cambria"/>
                <a:ea typeface="Cambria"/>
                <a:cs typeface="Cambria"/>
                <a:sym typeface="Cambria"/>
              </a:rPr>
              <a:t>Indapamide</a:t>
            </a:r>
            <a:endParaRPr>
              <a:latin typeface="Cambria"/>
              <a:ea typeface="Cambria"/>
              <a:cs typeface="Cambria"/>
              <a:sym typeface="Cambria"/>
            </a:endParaRPr>
          </a:p>
        </p:txBody>
      </p:sp>
      <p:sp>
        <p:nvSpPr>
          <p:cNvPr id="340" name="Shape 340"/>
          <p:cNvSpPr txBox="1"/>
          <p:nvPr/>
        </p:nvSpPr>
        <p:spPr>
          <a:xfrm>
            <a:off x="3551325" y="881425"/>
            <a:ext cx="3270900" cy="221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Cambria"/>
                <a:ea typeface="Cambria"/>
                <a:cs typeface="Cambria"/>
                <a:sym typeface="Cambria"/>
              </a:rPr>
              <a:t>13) A CHF patient undergoing an ophthalmic procedure was given a drug. She later developed pulmonary edema and died. What was she given?</a:t>
            </a:r>
            <a:endParaRPr>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a:latin typeface="Cambria"/>
                <a:ea typeface="Cambria"/>
                <a:cs typeface="Cambria"/>
                <a:sym typeface="Cambria"/>
              </a:rPr>
              <a:t>Bumetanide</a:t>
            </a:r>
            <a:endParaRPr>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a:latin typeface="Cambria"/>
                <a:ea typeface="Cambria"/>
                <a:cs typeface="Cambria"/>
                <a:sym typeface="Cambria"/>
              </a:rPr>
              <a:t>Dorzolamide</a:t>
            </a:r>
            <a:endParaRPr>
              <a:latin typeface="Cambria"/>
              <a:ea typeface="Cambria"/>
              <a:cs typeface="Cambria"/>
              <a:sym typeface="Cambria"/>
            </a:endParaRPr>
          </a:p>
          <a:p>
            <a:pPr marL="457200" lvl="0" indent="-317500" rtl="0">
              <a:spcBef>
                <a:spcPts val="0"/>
              </a:spcBef>
              <a:spcAft>
                <a:spcPts val="0"/>
              </a:spcAft>
              <a:buSzPts val="1400"/>
              <a:buFont typeface="Cambria"/>
              <a:buAutoNum type="alphaUcParenR"/>
            </a:pPr>
            <a:r>
              <a:rPr lang="en-US">
                <a:latin typeface="Cambria"/>
                <a:ea typeface="Cambria"/>
                <a:cs typeface="Cambria"/>
                <a:sym typeface="Cambria"/>
              </a:rPr>
              <a:t>Acetohexamide</a:t>
            </a:r>
            <a:endParaRPr>
              <a:latin typeface="Cambria"/>
              <a:ea typeface="Cambria"/>
              <a:cs typeface="Cambria"/>
              <a:sym typeface="Cambria"/>
            </a:endParaRPr>
          </a:p>
          <a:p>
            <a:pPr marL="457200" lvl="0" indent="-317500">
              <a:spcBef>
                <a:spcPts val="0"/>
              </a:spcBef>
              <a:spcAft>
                <a:spcPts val="0"/>
              </a:spcAft>
              <a:buSzPts val="1400"/>
              <a:buFont typeface="Cambria"/>
              <a:buAutoNum type="alphaUcParenR"/>
            </a:pPr>
            <a:r>
              <a:rPr lang="en-US">
                <a:latin typeface="Cambria"/>
                <a:ea typeface="Cambria"/>
                <a:cs typeface="Cambria"/>
                <a:sym typeface="Cambria"/>
              </a:rPr>
              <a:t>Mannitol</a:t>
            </a:r>
            <a:endParaRPr>
              <a:latin typeface="Cambria"/>
              <a:ea typeface="Cambria"/>
              <a:cs typeface="Cambria"/>
              <a:sym typeface="Cambria"/>
            </a:endParaRPr>
          </a:p>
        </p:txBody>
      </p:sp>
      <p:sp>
        <p:nvSpPr>
          <p:cNvPr id="341" name="Shape 341"/>
          <p:cNvSpPr txBox="1"/>
          <p:nvPr/>
        </p:nvSpPr>
        <p:spPr>
          <a:xfrm>
            <a:off x="3480925" y="3096025"/>
            <a:ext cx="3184800" cy="29646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None/>
            </a:pPr>
            <a:r>
              <a:rPr lang="en-US">
                <a:solidFill>
                  <a:schemeClr val="dk1"/>
                </a:solidFill>
                <a:latin typeface="Cambria"/>
                <a:ea typeface="Cambria"/>
                <a:cs typeface="Cambria"/>
                <a:sym typeface="Cambria"/>
              </a:rPr>
              <a:t>14) A patient was admitted to the ER with acute pulmonary edema. Which of the following is the drug of choice?</a:t>
            </a:r>
            <a:endParaRPr>
              <a:solidFill>
                <a:schemeClr val="dk1"/>
              </a:solidFill>
              <a:latin typeface="Cambria"/>
              <a:ea typeface="Cambria"/>
              <a:cs typeface="Cambria"/>
              <a:sym typeface="Cambria"/>
            </a:endParaRPr>
          </a:p>
          <a:p>
            <a:pPr marL="457200" lvl="0" indent="-317500" rtl="0">
              <a:lnSpc>
                <a:spcPct val="90000"/>
              </a:lnSpc>
              <a:spcBef>
                <a:spcPts val="750"/>
              </a:spcBef>
              <a:spcAft>
                <a:spcPts val="0"/>
              </a:spcAft>
              <a:buClr>
                <a:schemeClr val="dk1"/>
              </a:buClr>
              <a:buSzPts val="1400"/>
              <a:buFont typeface="Cambria"/>
              <a:buAutoNum type="alphaUcParenR"/>
            </a:pPr>
            <a:r>
              <a:rPr lang="en-US">
                <a:solidFill>
                  <a:schemeClr val="dk1"/>
                </a:solidFill>
                <a:latin typeface="Cambria"/>
                <a:ea typeface="Cambria"/>
                <a:cs typeface="Cambria"/>
                <a:sym typeface="Cambria"/>
              </a:rPr>
              <a:t>Hydrochlorothiazide</a:t>
            </a: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AutoNum type="alphaUcParenR"/>
            </a:pPr>
            <a:r>
              <a:rPr lang="en-US">
                <a:solidFill>
                  <a:schemeClr val="dk1"/>
                </a:solidFill>
                <a:latin typeface="Cambria"/>
                <a:ea typeface="Cambria"/>
                <a:cs typeface="Cambria"/>
                <a:sym typeface="Cambria"/>
              </a:rPr>
              <a:t>Furosemide </a:t>
            </a: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AutoNum type="alphaUcParenR"/>
            </a:pPr>
            <a:r>
              <a:rPr lang="en-US">
                <a:solidFill>
                  <a:schemeClr val="dk1"/>
                </a:solidFill>
                <a:latin typeface="Cambria"/>
                <a:ea typeface="Cambria"/>
                <a:cs typeface="Cambria"/>
                <a:sym typeface="Cambria"/>
              </a:rPr>
              <a:t>Spironolactone</a:t>
            </a:r>
            <a:endParaRPr>
              <a:solidFill>
                <a:schemeClr val="dk1"/>
              </a:solidFill>
              <a:latin typeface="Cambria"/>
              <a:ea typeface="Cambria"/>
              <a:cs typeface="Cambria"/>
              <a:sym typeface="Cambria"/>
            </a:endParaRPr>
          </a:p>
          <a:p>
            <a:pPr marL="457200" lvl="0" indent="-317500" rtl="0">
              <a:lnSpc>
                <a:spcPct val="90000"/>
              </a:lnSpc>
              <a:spcBef>
                <a:spcPts val="0"/>
              </a:spcBef>
              <a:spcAft>
                <a:spcPts val="0"/>
              </a:spcAft>
              <a:buClr>
                <a:schemeClr val="dk1"/>
              </a:buClr>
              <a:buSzPts val="1400"/>
              <a:buFont typeface="Cambria"/>
              <a:buAutoNum type="alphaUcParenR"/>
            </a:pPr>
            <a:r>
              <a:rPr lang="en-US">
                <a:solidFill>
                  <a:schemeClr val="dk1"/>
                </a:solidFill>
                <a:latin typeface="Cambria"/>
                <a:ea typeface="Cambria"/>
                <a:cs typeface="Cambria"/>
                <a:sym typeface="Cambria"/>
              </a:rPr>
              <a:t>Chlorthalidone</a:t>
            </a:r>
            <a:endParaRPr>
              <a:solidFill>
                <a:schemeClr val="dk1"/>
              </a:solidFill>
              <a:latin typeface="Cambria"/>
              <a:ea typeface="Cambria"/>
              <a:cs typeface="Cambria"/>
              <a:sym typeface="Cambria"/>
            </a:endParaRPr>
          </a:p>
          <a:p>
            <a:pPr marL="0" lvl="0" indent="0" rtl="0">
              <a:spcBef>
                <a:spcPts val="0"/>
              </a:spcBef>
              <a:spcAft>
                <a:spcPts val="0"/>
              </a:spcAft>
              <a:buNone/>
            </a:pPr>
            <a:endParaRPr/>
          </a:p>
        </p:txBody>
      </p:sp>
      <p:sp>
        <p:nvSpPr>
          <p:cNvPr id="342" name="Shape 342"/>
          <p:cNvSpPr/>
          <p:nvPr/>
        </p:nvSpPr>
        <p:spPr>
          <a:xfrm>
            <a:off x="2" y="5195061"/>
            <a:ext cx="1943100" cy="548700"/>
          </a:xfrm>
          <a:prstGeom prst="homePlate">
            <a:avLst>
              <a:gd name="adj" fmla="val 50000"/>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a:latin typeface="Cambria"/>
                <a:ea typeface="Cambria"/>
                <a:cs typeface="Cambria"/>
                <a:sym typeface="Cambria"/>
              </a:rPr>
              <a:t>SAQ</a:t>
            </a:r>
            <a:r>
              <a:rPr lang="en-US" sz="2400" b="0" i="0" u="none" strike="noStrike" cap="none">
                <a:solidFill>
                  <a:srgbClr val="000000"/>
                </a:solidFill>
                <a:latin typeface="Cambria"/>
                <a:ea typeface="Cambria"/>
                <a:cs typeface="Cambria"/>
                <a:sym typeface="Cambria"/>
              </a:rPr>
              <a:t>:</a:t>
            </a:r>
            <a:endParaRPr/>
          </a:p>
        </p:txBody>
      </p:sp>
      <p:sp>
        <p:nvSpPr>
          <p:cNvPr id="343" name="Shape 343"/>
          <p:cNvSpPr txBox="1"/>
          <p:nvPr/>
        </p:nvSpPr>
        <p:spPr>
          <a:xfrm>
            <a:off x="117400" y="5826200"/>
            <a:ext cx="6548400" cy="38514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750"/>
              </a:spcBef>
              <a:spcAft>
                <a:spcPts val="0"/>
              </a:spcAft>
              <a:buClr>
                <a:schemeClr val="dk1"/>
              </a:buClr>
              <a:buSzPts val="1100"/>
              <a:buFont typeface="Arial"/>
              <a:buNone/>
            </a:pPr>
            <a:r>
              <a:rPr lang="en-US" sz="1600">
                <a:solidFill>
                  <a:schemeClr val="dk1"/>
                </a:solidFill>
                <a:latin typeface="Cambria"/>
                <a:ea typeface="Cambria"/>
                <a:cs typeface="Cambria"/>
                <a:sym typeface="Cambria"/>
              </a:rPr>
              <a:t>62 year old African-American man who has had poorly controlled hypertension for the past 10 years, and now presents with signs of ankle edema, a low GFR and a serum creatinine of 2.5 mg/dL.</a:t>
            </a:r>
            <a:endParaRPr sz="1600">
              <a:solidFill>
                <a:schemeClr val="dk1"/>
              </a:solidFill>
              <a:latin typeface="Cambria"/>
              <a:ea typeface="Cambria"/>
              <a:cs typeface="Cambria"/>
              <a:sym typeface="Cambria"/>
            </a:endParaRPr>
          </a:p>
          <a:p>
            <a:pPr marL="0" lvl="0" indent="0" rtl="0">
              <a:lnSpc>
                <a:spcPct val="90000"/>
              </a:lnSpc>
              <a:spcBef>
                <a:spcPts val="750"/>
              </a:spcBef>
              <a:spcAft>
                <a:spcPts val="0"/>
              </a:spcAft>
              <a:buClr>
                <a:schemeClr val="dk1"/>
              </a:buClr>
              <a:buSzPts val="1100"/>
              <a:buFont typeface="Arial"/>
              <a:buNone/>
            </a:pPr>
            <a:r>
              <a:rPr lang="en-US" sz="1600">
                <a:solidFill>
                  <a:schemeClr val="dk1"/>
                </a:solidFill>
                <a:latin typeface="Cambria"/>
                <a:ea typeface="Cambria"/>
                <a:cs typeface="Cambria"/>
                <a:sym typeface="Cambria"/>
              </a:rPr>
              <a:t>1-The most effective drug for producing a diuresis and fall in blood pressure </a:t>
            </a:r>
            <a:endParaRPr sz="1600">
              <a:solidFill>
                <a:schemeClr val="dk1"/>
              </a:solidFill>
              <a:latin typeface="Cambria"/>
              <a:ea typeface="Cambria"/>
              <a:cs typeface="Cambria"/>
              <a:sym typeface="Cambria"/>
            </a:endParaRPr>
          </a:p>
          <a:p>
            <a:pPr marL="0" lvl="0" indent="0" rtl="0">
              <a:lnSpc>
                <a:spcPct val="90000"/>
              </a:lnSpc>
              <a:spcBef>
                <a:spcPts val="750"/>
              </a:spcBef>
              <a:spcAft>
                <a:spcPts val="0"/>
              </a:spcAft>
              <a:buClr>
                <a:schemeClr val="dk1"/>
              </a:buClr>
              <a:buSzPts val="1100"/>
              <a:buFont typeface="Arial"/>
              <a:buNone/>
            </a:pPr>
            <a:r>
              <a:rPr lang="en-US" sz="1600">
                <a:solidFill>
                  <a:srgbClr val="999999"/>
                </a:solidFill>
                <a:latin typeface="Cambria"/>
                <a:ea typeface="Cambria"/>
                <a:cs typeface="Cambria"/>
                <a:sym typeface="Cambria"/>
              </a:rPr>
              <a:t>Since his GFR is low, a loop diuretic is the drug of choice. </a:t>
            </a:r>
            <a:endParaRPr sz="1600">
              <a:solidFill>
                <a:srgbClr val="999999"/>
              </a:solidFill>
              <a:latin typeface="Cambria"/>
              <a:ea typeface="Cambria"/>
              <a:cs typeface="Cambria"/>
              <a:sym typeface="Cambria"/>
            </a:endParaRPr>
          </a:p>
          <a:p>
            <a:pPr marL="0" lvl="0" indent="0" rtl="0">
              <a:lnSpc>
                <a:spcPct val="90000"/>
              </a:lnSpc>
              <a:spcBef>
                <a:spcPts val="750"/>
              </a:spcBef>
              <a:spcAft>
                <a:spcPts val="0"/>
              </a:spcAft>
              <a:buClr>
                <a:schemeClr val="dk1"/>
              </a:buClr>
              <a:buSzPts val="1100"/>
              <a:buFont typeface="Arial"/>
              <a:buNone/>
            </a:pPr>
            <a:r>
              <a:rPr lang="en-US" sz="1600">
                <a:solidFill>
                  <a:schemeClr val="dk1"/>
                </a:solidFill>
                <a:latin typeface="Cambria"/>
                <a:ea typeface="Cambria"/>
                <a:cs typeface="Cambria"/>
                <a:sym typeface="Cambria"/>
              </a:rPr>
              <a:t>2-what is the mechanism of action of loop diuretics?</a:t>
            </a:r>
            <a:endParaRPr sz="1600">
              <a:solidFill>
                <a:schemeClr val="dk1"/>
              </a:solidFill>
              <a:latin typeface="Cambria"/>
              <a:ea typeface="Cambria"/>
              <a:cs typeface="Cambria"/>
              <a:sym typeface="Cambria"/>
            </a:endParaRPr>
          </a:p>
          <a:p>
            <a:pPr marL="0" lvl="0" indent="0" rtl="0">
              <a:lnSpc>
                <a:spcPct val="90000"/>
              </a:lnSpc>
              <a:spcBef>
                <a:spcPts val="750"/>
              </a:spcBef>
              <a:spcAft>
                <a:spcPts val="0"/>
              </a:spcAft>
              <a:buClr>
                <a:schemeClr val="dk1"/>
              </a:buClr>
              <a:buSzPts val="1100"/>
              <a:buFont typeface="Arial"/>
              <a:buNone/>
            </a:pPr>
            <a:r>
              <a:rPr lang="en-US" sz="1600">
                <a:solidFill>
                  <a:srgbClr val="666666"/>
                </a:solidFill>
                <a:latin typeface="Cambria"/>
                <a:ea typeface="Cambria"/>
                <a:cs typeface="Cambria"/>
                <a:sym typeface="Cambria"/>
              </a:rPr>
              <a:t>•  inhibit Na+ / K+ / 2 Cl co-transporter in the luminal membrane of the</a:t>
            </a:r>
            <a:br>
              <a:rPr lang="en-US" sz="1600">
                <a:solidFill>
                  <a:srgbClr val="666666"/>
                </a:solidFill>
                <a:latin typeface="Cambria"/>
                <a:ea typeface="Cambria"/>
                <a:cs typeface="Cambria"/>
                <a:sym typeface="Cambria"/>
              </a:rPr>
            </a:br>
            <a:r>
              <a:rPr lang="en-US" sz="1600">
                <a:solidFill>
                  <a:srgbClr val="666666"/>
                </a:solidFill>
                <a:latin typeface="Cambria"/>
                <a:ea typeface="Cambria"/>
                <a:cs typeface="Cambria"/>
                <a:sym typeface="Cambria"/>
              </a:rPr>
              <a:t>thick ascending loop of Henle (TAL).</a:t>
            </a:r>
            <a:endParaRPr sz="1600">
              <a:solidFill>
                <a:srgbClr val="666666"/>
              </a:solidFill>
              <a:latin typeface="Cambria"/>
              <a:ea typeface="Cambria"/>
              <a:cs typeface="Cambria"/>
              <a:sym typeface="Cambria"/>
            </a:endParaRPr>
          </a:p>
          <a:p>
            <a:pPr marL="0" lvl="0" indent="0" rtl="0">
              <a:lnSpc>
                <a:spcPct val="90000"/>
              </a:lnSpc>
              <a:spcBef>
                <a:spcPts val="750"/>
              </a:spcBef>
              <a:spcAft>
                <a:spcPts val="0"/>
              </a:spcAft>
              <a:buClr>
                <a:schemeClr val="dk1"/>
              </a:buClr>
              <a:buSzPts val="1100"/>
              <a:buFont typeface="Arial"/>
              <a:buNone/>
            </a:pPr>
            <a:r>
              <a:rPr lang="en-US" sz="1600">
                <a:solidFill>
                  <a:srgbClr val="666666"/>
                </a:solidFill>
                <a:latin typeface="Cambria"/>
                <a:ea typeface="Cambria"/>
                <a:cs typeface="Cambria"/>
                <a:sym typeface="Cambria"/>
              </a:rPr>
              <a:t>•  inhibit Ca++ and Mg ++ re-absorption.</a:t>
            </a:r>
            <a:endParaRPr sz="1600">
              <a:solidFill>
                <a:srgbClr val="666666"/>
              </a:solidFill>
              <a:latin typeface="Cambria"/>
              <a:ea typeface="Cambria"/>
              <a:cs typeface="Cambria"/>
              <a:sym typeface="Cambria"/>
            </a:endParaRPr>
          </a:p>
          <a:p>
            <a:pPr marL="0" lvl="0" indent="0" rtl="0">
              <a:lnSpc>
                <a:spcPct val="90000"/>
              </a:lnSpc>
              <a:spcBef>
                <a:spcPts val="750"/>
              </a:spcBef>
              <a:spcAft>
                <a:spcPts val="0"/>
              </a:spcAft>
              <a:buClr>
                <a:schemeClr val="dk1"/>
              </a:buClr>
              <a:buSzPts val="1100"/>
              <a:buFont typeface="Arial"/>
              <a:buNone/>
            </a:pPr>
            <a:r>
              <a:rPr lang="en-US" sz="1600">
                <a:solidFill>
                  <a:schemeClr val="dk1"/>
                </a:solidFill>
                <a:latin typeface="Cambria"/>
                <a:ea typeface="Cambria"/>
                <a:cs typeface="Cambria"/>
                <a:sym typeface="Cambria"/>
              </a:rPr>
              <a:t>3-what are the adverse effects of loop diuretics? (mention three)</a:t>
            </a:r>
            <a:endParaRPr sz="1600">
              <a:solidFill>
                <a:schemeClr val="dk1"/>
              </a:solidFill>
              <a:latin typeface="Cambria"/>
              <a:ea typeface="Cambria"/>
              <a:cs typeface="Cambria"/>
              <a:sym typeface="Cambria"/>
            </a:endParaRPr>
          </a:p>
          <a:p>
            <a:pPr marL="0" lvl="0" indent="0" rtl="0">
              <a:lnSpc>
                <a:spcPct val="90000"/>
              </a:lnSpc>
              <a:spcBef>
                <a:spcPts val="750"/>
              </a:spcBef>
              <a:spcAft>
                <a:spcPts val="0"/>
              </a:spcAft>
              <a:buClr>
                <a:schemeClr val="dk1"/>
              </a:buClr>
              <a:buSzPts val="1100"/>
              <a:buFont typeface="Arial"/>
              <a:buNone/>
            </a:pPr>
            <a:r>
              <a:rPr lang="en-US" sz="1600">
                <a:solidFill>
                  <a:srgbClr val="666666"/>
                </a:solidFill>
                <a:latin typeface="Cambria"/>
                <a:ea typeface="Cambria"/>
                <a:cs typeface="Cambria"/>
                <a:sym typeface="Cambria"/>
              </a:rPr>
              <a:t>Metabolic alkalosis,Hypovolemia and Hypokalemia.</a:t>
            </a:r>
            <a:endParaRPr sz="1600">
              <a:solidFill>
                <a:srgbClr val="666666"/>
              </a:solidFill>
              <a:latin typeface="Cambria"/>
              <a:ea typeface="Cambria"/>
              <a:cs typeface="Cambria"/>
              <a:sym typeface="Cambria"/>
            </a:endParaRPr>
          </a:p>
          <a:p>
            <a:pPr marL="0" lvl="0" indent="0">
              <a:spcBef>
                <a:spcPts val="0"/>
              </a:spcBef>
              <a:spcAft>
                <a:spcPts val="0"/>
              </a:spcAft>
              <a:buNone/>
            </a:pP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Shape 348"/>
          <p:cNvGrpSpPr/>
          <p:nvPr/>
        </p:nvGrpSpPr>
        <p:grpSpPr>
          <a:xfrm>
            <a:off x="1159621" y="2005964"/>
            <a:ext cx="5353651" cy="1913171"/>
            <a:chOff x="1159621" y="2005964"/>
            <a:chExt cx="5353651" cy="1913171"/>
          </a:xfrm>
        </p:grpSpPr>
        <p:grpSp>
          <p:nvGrpSpPr>
            <p:cNvPr id="349" name="Shape 349"/>
            <p:cNvGrpSpPr/>
            <p:nvPr/>
          </p:nvGrpSpPr>
          <p:grpSpPr>
            <a:xfrm>
              <a:off x="1159621" y="2005964"/>
              <a:ext cx="4928100" cy="711561"/>
              <a:chOff x="1159621" y="2005964"/>
              <a:chExt cx="4928100" cy="711561"/>
            </a:xfrm>
          </p:grpSpPr>
          <p:cxnSp>
            <p:nvCxnSpPr>
              <p:cNvPr id="350" name="Shape 350"/>
              <p:cNvCxnSpPr/>
              <p:nvPr/>
            </p:nvCxnSpPr>
            <p:spPr>
              <a:xfrm>
                <a:off x="1159621" y="2717525"/>
                <a:ext cx="4928100" cy="0"/>
              </a:xfrm>
              <a:prstGeom prst="straightConnector1">
                <a:avLst/>
              </a:prstGeom>
              <a:noFill/>
              <a:ln w="38100" cap="flat" cmpd="sng">
                <a:solidFill>
                  <a:srgbClr val="376761"/>
                </a:solidFill>
                <a:prstDash val="solid"/>
                <a:miter lim="800000"/>
                <a:headEnd type="none" w="sm" len="sm"/>
                <a:tailEnd type="none" w="sm" len="sm"/>
              </a:ln>
            </p:spPr>
          </p:cxnSp>
          <p:sp>
            <p:nvSpPr>
              <p:cNvPr id="351" name="Shape 351"/>
              <p:cNvSpPr txBox="1"/>
              <p:nvPr/>
            </p:nvSpPr>
            <p:spPr>
              <a:xfrm>
                <a:off x="1295410" y="2005964"/>
                <a:ext cx="42672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entury"/>
                  <a:buNone/>
                </a:pPr>
                <a:r>
                  <a:rPr lang="en-US" sz="1800" b="0" i="0" u="none" strike="noStrike" cap="none">
                    <a:solidFill>
                      <a:srgbClr val="000000"/>
                    </a:solidFill>
                    <a:latin typeface="Century"/>
                    <a:ea typeface="Century"/>
                    <a:cs typeface="Century"/>
                    <a:sym typeface="Century"/>
                  </a:rPr>
                  <a:t>“</a:t>
                </a:r>
                <a:r>
                  <a:rPr lang="en-US" sz="1800">
                    <a:latin typeface="Century"/>
                    <a:ea typeface="Century"/>
                    <a:cs typeface="Century"/>
                    <a:sym typeface="Century"/>
                  </a:rPr>
                  <a:t>You just finished your last Pharmacology lecture of first year!!!</a:t>
                </a:r>
                <a:r>
                  <a:rPr lang="en-US" sz="1800" b="0" i="0" u="none" strike="noStrike" cap="none">
                    <a:solidFill>
                      <a:srgbClr val="000000"/>
                    </a:solidFill>
                    <a:latin typeface="Century"/>
                    <a:ea typeface="Century"/>
                    <a:cs typeface="Century"/>
                    <a:sym typeface="Century"/>
                  </a:rPr>
                  <a:t>”</a:t>
                </a:r>
                <a:endParaRPr/>
              </a:p>
            </p:txBody>
          </p:sp>
        </p:grpSp>
        <p:sp>
          <p:nvSpPr>
            <p:cNvPr id="352" name="Shape 352"/>
            <p:cNvSpPr txBox="1"/>
            <p:nvPr/>
          </p:nvSpPr>
          <p:spPr>
            <a:xfrm>
              <a:off x="2035921" y="2717549"/>
              <a:ext cx="31755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3297C"/>
                </a:buClr>
                <a:buSzPts val="2800"/>
                <a:buFont typeface="Cambria"/>
                <a:buNone/>
              </a:pPr>
              <a:r>
                <a:rPr lang="en-US" sz="2800" b="0" i="0" u="none" strike="noStrike" cap="none">
                  <a:solidFill>
                    <a:srgbClr val="93297C"/>
                  </a:solidFill>
                  <a:latin typeface="Cambria"/>
                  <a:ea typeface="Cambria"/>
                  <a:cs typeface="Cambria"/>
                  <a:sym typeface="Cambria"/>
                </a:rPr>
                <a:t>Team Leaders:</a:t>
              </a:r>
              <a:endParaRPr/>
            </a:p>
          </p:txBody>
        </p:sp>
        <p:sp>
          <p:nvSpPr>
            <p:cNvPr id="353" name="Shape 353"/>
            <p:cNvSpPr txBox="1"/>
            <p:nvPr/>
          </p:nvSpPr>
          <p:spPr>
            <a:xfrm>
              <a:off x="1474472" y="3457436"/>
              <a:ext cx="5038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mbria"/>
                <a:ea typeface="Cambria"/>
                <a:cs typeface="Cambria"/>
                <a:sym typeface="Cambria"/>
              </a:endParaRPr>
            </a:p>
          </p:txBody>
        </p:sp>
      </p:grpSp>
      <p:sp>
        <p:nvSpPr>
          <p:cNvPr id="354" name="Shape 354"/>
          <p:cNvSpPr txBox="1"/>
          <p:nvPr/>
        </p:nvSpPr>
        <p:spPr>
          <a:xfrm>
            <a:off x="985334" y="3791257"/>
            <a:ext cx="52767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3297C"/>
              </a:buClr>
              <a:buSzPts val="2800"/>
              <a:buFont typeface="Cambria"/>
              <a:buNone/>
            </a:pPr>
            <a:r>
              <a:rPr lang="en-US" sz="2800" b="0" i="0" u="none" strike="noStrike" cap="none">
                <a:solidFill>
                  <a:srgbClr val="93297C"/>
                </a:solidFill>
                <a:latin typeface="Cambria"/>
                <a:ea typeface="Cambria"/>
                <a:cs typeface="Cambria"/>
                <a:sym typeface="Cambria"/>
              </a:rPr>
              <a:t>Thanks for those who worked on this lecture:</a:t>
            </a:r>
            <a:endParaRPr/>
          </a:p>
        </p:txBody>
      </p:sp>
      <p:sp>
        <p:nvSpPr>
          <p:cNvPr id="355" name="Shape 355"/>
          <p:cNvSpPr/>
          <p:nvPr/>
        </p:nvSpPr>
        <p:spPr>
          <a:xfrm>
            <a:off x="0" y="7658100"/>
            <a:ext cx="2266500" cy="492000"/>
          </a:xfrm>
          <a:prstGeom prst="homePlate">
            <a:avLst>
              <a:gd name="adj" fmla="val 50000"/>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mbria"/>
              <a:buNone/>
            </a:pPr>
            <a:r>
              <a:rPr lang="en-US" sz="1800" b="0" i="0" u="none" strike="noStrike" cap="none">
                <a:solidFill>
                  <a:srgbClr val="000000"/>
                </a:solidFill>
                <a:latin typeface="Cambria"/>
                <a:ea typeface="Cambria"/>
                <a:cs typeface="Cambria"/>
                <a:sym typeface="Cambria"/>
              </a:rPr>
              <a:t>References:</a:t>
            </a:r>
            <a:endParaRPr sz="1800" b="1" i="0" u="none" strike="noStrike" cap="none">
              <a:solidFill>
                <a:srgbClr val="000000"/>
              </a:solidFill>
              <a:latin typeface="Cambria"/>
              <a:ea typeface="Cambria"/>
              <a:cs typeface="Cambria"/>
              <a:sym typeface="Cambria"/>
            </a:endParaRPr>
          </a:p>
        </p:txBody>
      </p:sp>
      <p:sp>
        <p:nvSpPr>
          <p:cNvPr id="356" name="Shape 356"/>
          <p:cNvSpPr txBox="1"/>
          <p:nvPr/>
        </p:nvSpPr>
        <p:spPr>
          <a:xfrm>
            <a:off x="95618" y="8266331"/>
            <a:ext cx="29751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Doctors’ notes and slides</a:t>
            </a:r>
            <a:endParaRPr/>
          </a:p>
        </p:txBody>
      </p:sp>
      <p:pic>
        <p:nvPicPr>
          <p:cNvPr id="357" name="Shape 357"/>
          <p:cNvPicPr preferRelativeResize="0"/>
          <p:nvPr/>
        </p:nvPicPr>
        <p:blipFill rotWithShape="1">
          <a:blip r:embed="rId3">
            <a:alphaModFix/>
          </a:blip>
          <a:srcRect/>
          <a:stretch/>
        </p:blipFill>
        <p:spPr>
          <a:xfrm>
            <a:off x="158589" y="9133245"/>
            <a:ext cx="590550" cy="590550"/>
          </a:xfrm>
          <a:prstGeom prst="rect">
            <a:avLst/>
          </a:prstGeom>
          <a:noFill/>
          <a:ln>
            <a:noFill/>
          </a:ln>
        </p:spPr>
      </p:pic>
      <p:sp>
        <p:nvSpPr>
          <p:cNvPr id="358" name="Shape 358"/>
          <p:cNvSpPr txBox="1"/>
          <p:nvPr/>
        </p:nvSpPr>
        <p:spPr>
          <a:xfrm>
            <a:off x="749139" y="9258300"/>
            <a:ext cx="2032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@Pharma4370</a:t>
            </a:r>
            <a:endParaRPr/>
          </a:p>
        </p:txBody>
      </p:sp>
      <p:pic>
        <p:nvPicPr>
          <p:cNvPr id="359" name="Shape 359"/>
          <p:cNvPicPr preferRelativeResize="0"/>
          <p:nvPr/>
        </p:nvPicPr>
        <p:blipFill rotWithShape="1">
          <a:blip r:embed="rId4">
            <a:alphaModFix/>
          </a:blip>
          <a:srcRect/>
          <a:stretch/>
        </p:blipFill>
        <p:spPr>
          <a:xfrm>
            <a:off x="2537354" y="9147691"/>
            <a:ext cx="590550" cy="590550"/>
          </a:xfrm>
          <a:prstGeom prst="rect">
            <a:avLst/>
          </a:prstGeom>
          <a:noFill/>
          <a:ln>
            <a:noFill/>
          </a:ln>
        </p:spPr>
      </p:pic>
      <p:sp>
        <p:nvSpPr>
          <p:cNvPr id="360" name="Shape 360"/>
          <p:cNvSpPr txBox="1"/>
          <p:nvPr/>
        </p:nvSpPr>
        <p:spPr>
          <a:xfrm>
            <a:off x="3161932" y="9258300"/>
            <a:ext cx="35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pharmacology437@gmail.com</a:t>
            </a:r>
            <a:endParaRPr/>
          </a:p>
        </p:txBody>
      </p:sp>
      <p:sp>
        <p:nvSpPr>
          <p:cNvPr id="361" name="Shape 361"/>
          <p:cNvSpPr txBox="1"/>
          <p:nvPr/>
        </p:nvSpPr>
        <p:spPr>
          <a:xfrm>
            <a:off x="95634" y="3178498"/>
            <a:ext cx="50388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mbria"/>
                <a:ea typeface="Cambria"/>
                <a:cs typeface="Cambria"/>
                <a:sym typeface="Cambria"/>
              </a:rPr>
              <a:t>Hadeel Awartani</a:t>
            </a:r>
            <a:endParaRPr sz="2400" b="0" i="0" u="none" strike="noStrike" cap="none">
              <a:solidFill>
                <a:srgbClr val="000000"/>
              </a:solidFill>
              <a:latin typeface="Cambria"/>
              <a:ea typeface="Cambria"/>
              <a:cs typeface="Cambria"/>
              <a:sym typeface="Cambria"/>
            </a:endParaRPr>
          </a:p>
        </p:txBody>
      </p:sp>
      <p:sp>
        <p:nvSpPr>
          <p:cNvPr id="362" name="Shape 362"/>
          <p:cNvSpPr txBox="1"/>
          <p:nvPr/>
        </p:nvSpPr>
        <p:spPr>
          <a:xfrm>
            <a:off x="2646772" y="3178486"/>
            <a:ext cx="50388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mbria"/>
                <a:ea typeface="Cambria"/>
                <a:cs typeface="Cambria"/>
                <a:sym typeface="Cambria"/>
              </a:rPr>
              <a:t>Yazeed Al</a:t>
            </a:r>
            <a:r>
              <a:rPr lang="en-US" sz="2400">
                <a:latin typeface="Cambria"/>
                <a:ea typeface="Cambria"/>
                <a:cs typeface="Cambria"/>
                <a:sym typeface="Cambria"/>
              </a:rPr>
              <a:t>h</a:t>
            </a:r>
            <a:r>
              <a:rPr lang="en-US" sz="2400" b="0" i="0" u="none" strike="noStrike" cap="none">
                <a:solidFill>
                  <a:srgbClr val="000000"/>
                </a:solidFill>
                <a:latin typeface="Cambria"/>
                <a:ea typeface="Cambria"/>
                <a:cs typeface="Cambria"/>
                <a:sym typeface="Cambria"/>
              </a:rPr>
              <a:t>arbi</a:t>
            </a:r>
            <a:endParaRPr sz="2400" b="0" i="0" u="none" strike="noStrike" cap="none">
              <a:solidFill>
                <a:srgbClr val="000000"/>
              </a:solidFill>
              <a:latin typeface="Cambria"/>
              <a:ea typeface="Cambria"/>
              <a:cs typeface="Cambria"/>
              <a:sym typeface="Cambria"/>
            </a:endParaRPr>
          </a:p>
        </p:txBody>
      </p:sp>
      <p:sp>
        <p:nvSpPr>
          <p:cNvPr id="363" name="Shape 363"/>
          <p:cNvSpPr txBox="1"/>
          <p:nvPr/>
        </p:nvSpPr>
        <p:spPr>
          <a:xfrm>
            <a:off x="277700" y="4878375"/>
            <a:ext cx="2975100" cy="26466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Dana Al-Rasheed</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Ghadah Al-Muhanna</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Aljohara Al-Shunaifi</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Ghadah Al-Haidari</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Rotana Khateeb</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Rinad Al-Ghoraiby</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Sarah Al-Sultan</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solidFill>
                  <a:srgbClr val="000000"/>
                </a:solidFill>
                <a:latin typeface="Cambria"/>
                <a:ea typeface="Cambria"/>
                <a:cs typeface="Cambria"/>
                <a:sym typeface="Cambria"/>
              </a:rPr>
              <a:t>Lujain Al-Zaid</a:t>
            </a:r>
            <a:endParaRPr sz="1700">
              <a:solidFill>
                <a:srgbClr val="000000"/>
              </a:solidFill>
              <a:latin typeface="Cambria"/>
              <a:ea typeface="Cambria"/>
              <a:cs typeface="Cambria"/>
              <a:sym typeface="Cambria"/>
            </a:endParaRPr>
          </a:p>
          <a:p>
            <a:pPr marL="0" lvl="0" indent="0" rtl="0">
              <a:spcBef>
                <a:spcPts val="0"/>
              </a:spcBef>
              <a:spcAft>
                <a:spcPts val="0"/>
              </a:spcAft>
              <a:buClr>
                <a:srgbClr val="000000"/>
              </a:buClr>
              <a:buSzPts val="2400"/>
              <a:buFont typeface="Calibri"/>
              <a:buNone/>
            </a:pPr>
            <a:r>
              <a:rPr lang="en-US" sz="1700">
                <a:solidFill>
                  <a:srgbClr val="000000"/>
                </a:solidFill>
                <a:latin typeface="Cambria"/>
                <a:ea typeface="Cambria"/>
                <a:cs typeface="Cambria"/>
                <a:sym typeface="Cambria"/>
              </a:rPr>
              <a:t>Alanoud Al-Mufarrej</a:t>
            </a:r>
            <a:endParaRPr sz="1700">
              <a:solidFill>
                <a:srgbClr val="000000"/>
              </a:solidFill>
              <a:latin typeface="Cambria"/>
              <a:ea typeface="Cambria"/>
              <a:cs typeface="Cambria"/>
              <a:sym typeface="Cambria"/>
            </a:endParaRPr>
          </a:p>
          <a:p>
            <a:pPr marL="0" lvl="0" indent="0" rtl="0">
              <a:spcBef>
                <a:spcPts val="0"/>
              </a:spcBef>
              <a:spcAft>
                <a:spcPts val="0"/>
              </a:spcAft>
              <a:buClr>
                <a:srgbClr val="000000"/>
              </a:buClr>
              <a:buSzPts val="2400"/>
              <a:buFont typeface="Calibri"/>
              <a:buNone/>
            </a:pPr>
            <a:r>
              <a:rPr lang="en-US" sz="1700">
                <a:solidFill>
                  <a:srgbClr val="000000"/>
                </a:solidFill>
                <a:latin typeface="Cambria"/>
                <a:ea typeface="Cambria"/>
                <a:cs typeface="Cambria"/>
                <a:sym typeface="Cambria"/>
              </a:rPr>
              <a:t>Rawan Al-Tamimi</a:t>
            </a:r>
            <a:endParaRPr sz="1700">
              <a:solidFill>
                <a:srgbClr val="000000"/>
              </a:solidFill>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endParaRPr sz="1700">
              <a:latin typeface="Cambria"/>
              <a:ea typeface="Cambria"/>
              <a:cs typeface="Cambria"/>
              <a:sym typeface="Cambria"/>
            </a:endParaRPr>
          </a:p>
        </p:txBody>
      </p:sp>
      <p:sp>
        <p:nvSpPr>
          <p:cNvPr id="364" name="Shape 364"/>
          <p:cNvSpPr txBox="1"/>
          <p:nvPr/>
        </p:nvSpPr>
        <p:spPr>
          <a:xfrm>
            <a:off x="2602463" y="4878375"/>
            <a:ext cx="2975100" cy="26466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Majd Al-Barrak</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Ghaida Al-Sanad</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Sarah Al-Kathiri</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Ghadah Al-Qarni</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Alanoud Al-Mansour</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Alanoud Al-Eissa</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Dana Al-Kady</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Khloud Al-Waheibi</a:t>
            </a:r>
            <a:endParaRPr sz="1700">
              <a:solidFill>
                <a:srgbClr val="000000"/>
              </a:solidFill>
              <a:latin typeface="Cambria"/>
              <a:ea typeface="Cambria"/>
              <a:cs typeface="Cambria"/>
              <a:sym typeface="Cambria"/>
            </a:endParaRPr>
          </a:p>
          <a:p>
            <a:pPr marL="0" lvl="0" indent="0" rtl="0">
              <a:spcBef>
                <a:spcPts val="0"/>
              </a:spcBef>
              <a:spcAft>
                <a:spcPts val="0"/>
              </a:spcAft>
              <a:buClr>
                <a:srgbClr val="000000"/>
              </a:buClr>
              <a:buSzPts val="2400"/>
              <a:buFont typeface="Calibri"/>
              <a:buNone/>
            </a:pPr>
            <a:r>
              <a:rPr lang="en-US" sz="1700">
                <a:solidFill>
                  <a:srgbClr val="000000"/>
                </a:solidFill>
                <a:latin typeface="Cambria"/>
                <a:ea typeface="Cambria"/>
                <a:cs typeface="Cambria"/>
                <a:sym typeface="Cambria"/>
              </a:rPr>
              <a:t>Munira Al-Hadleg</a:t>
            </a:r>
            <a:endParaRPr sz="1700">
              <a:solidFill>
                <a:srgbClr val="000000"/>
              </a:solidFill>
              <a:latin typeface="Cambria"/>
              <a:ea typeface="Cambria"/>
              <a:cs typeface="Cambria"/>
              <a:sym typeface="Cambria"/>
            </a:endParaRPr>
          </a:p>
          <a:p>
            <a:pPr marL="0" lvl="0" indent="0" rtl="0">
              <a:spcBef>
                <a:spcPts val="0"/>
              </a:spcBef>
              <a:spcAft>
                <a:spcPts val="0"/>
              </a:spcAft>
              <a:buClr>
                <a:schemeClr val="dk1"/>
              </a:buClr>
              <a:buSzPts val="2400"/>
              <a:buFont typeface="Calibri"/>
              <a:buNone/>
            </a:pPr>
            <a:r>
              <a:rPr lang="en-US" sz="1600">
                <a:solidFill>
                  <a:schemeClr val="dk1"/>
                </a:solidFill>
                <a:latin typeface="Cambria"/>
                <a:ea typeface="Cambria"/>
                <a:cs typeface="Cambria"/>
                <a:sym typeface="Cambria"/>
              </a:rPr>
              <a:t>Nouf Al-Otaibi</a:t>
            </a:r>
            <a:endParaRPr sz="1700">
              <a:solidFill>
                <a:schemeClr val="dk1"/>
              </a:solidFill>
              <a:latin typeface="Cambria"/>
              <a:ea typeface="Cambria"/>
              <a:cs typeface="Cambria"/>
              <a:sym typeface="Cambria"/>
            </a:endParaRPr>
          </a:p>
          <a:p>
            <a:pPr marL="0" lvl="0" indent="0" rtl="0">
              <a:spcBef>
                <a:spcPts val="0"/>
              </a:spcBef>
              <a:spcAft>
                <a:spcPts val="0"/>
              </a:spcAft>
              <a:buClr>
                <a:schemeClr val="dk1"/>
              </a:buClr>
              <a:buSzPts val="2400"/>
              <a:buFont typeface="Calibri"/>
              <a:buNone/>
            </a:pPr>
            <a:endParaRPr sz="1700">
              <a:latin typeface="Cambria"/>
              <a:ea typeface="Cambria"/>
              <a:cs typeface="Cambria"/>
              <a:sym typeface="Cambria"/>
            </a:endParaRPr>
          </a:p>
        </p:txBody>
      </p:sp>
      <p:sp>
        <p:nvSpPr>
          <p:cNvPr id="365" name="Shape 365"/>
          <p:cNvSpPr txBox="1"/>
          <p:nvPr/>
        </p:nvSpPr>
        <p:spPr>
          <a:xfrm>
            <a:off x="4864100" y="4861425"/>
            <a:ext cx="2975100" cy="26805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Noura Al-Othaim</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Rahaf Al-Thunayan</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Shahad Al-Tayash</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Dimah Al-Araifi</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Fatimah Al-Bassam</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r>
              <a:rPr lang="en-US" sz="1700">
                <a:latin typeface="Cambria"/>
                <a:ea typeface="Cambria"/>
                <a:cs typeface="Cambria"/>
                <a:sym typeface="Cambria"/>
              </a:rPr>
              <a:t>Hind Al-Orair</a:t>
            </a:r>
            <a:endParaRPr sz="1700">
              <a:latin typeface="Cambria"/>
              <a:ea typeface="Cambria"/>
              <a:cs typeface="Cambria"/>
              <a:sym typeface="Cambria"/>
            </a:endParaRPr>
          </a:p>
          <a:p>
            <a:pPr marL="0" marR="0" lvl="0" indent="0" rtl="0">
              <a:lnSpc>
                <a:spcPct val="100000"/>
              </a:lnSpc>
              <a:spcBef>
                <a:spcPts val="0"/>
              </a:spcBef>
              <a:spcAft>
                <a:spcPts val="0"/>
              </a:spcAft>
              <a:buClr>
                <a:srgbClr val="000000"/>
              </a:buClr>
              <a:buSzPts val="2400"/>
              <a:buFont typeface="Calibri"/>
              <a:buNone/>
            </a:pPr>
            <a:endParaRPr sz="1700">
              <a:latin typeface="Cambria"/>
              <a:ea typeface="Cambria"/>
              <a:cs typeface="Cambria"/>
              <a:sym typeface="Cambria"/>
            </a:endParaRPr>
          </a:p>
        </p:txBody>
      </p:sp>
      <p:pic>
        <p:nvPicPr>
          <p:cNvPr id="366" name="Shape 366"/>
          <p:cNvPicPr preferRelativeResize="0"/>
          <p:nvPr/>
        </p:nvPicPr>
        <p:blipFill>
          <a:blip r:embed="rId5">
            <a:alphaModFix/>
          </a:blip>
          <a:stretch>
            <a:fillRect/>
          </a:stretch>
        </p:blipFill>
        <p:spPr>
          <a:xfrm>
            <a:off x="1474487" y="-134675"/>
            <a:ext cx="3835230" cy="2075275"/>
          </a:xfrm>
          <a:prstGeom prst="rect">
            <a:avLst/>
          </a:prstGeom>
          <a:noFill/>
          <a:ln>
            <a:noFill/>
          </a:ln>
        </p:spPr>
      </p:pic>
      <p:sp>
        <p:nvSpPr>
          <p:cNvPr id="367" name="Shape 367"/>
          <p:cNvSpPr/>
          <p:nvPr/>
        </p:nvSpPr>
        <p:spPr>
          <a:xfrm>
            <a:off x="48675" y="497881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48675" y="519626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48675" y="5462297"/>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48675" y="572833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48675" y="599436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48675" y="626038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48675" y="6542622"/>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48675" y="6769297"/>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48675" y="699596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48675" y="721233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2405588" y="497881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2405588" y="524483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2405588" y="5474797"/>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2405588" y="572833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2405588" y="598126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2405588" y="623418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2405588" y="6477247"/>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2405588" y="675421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2405588" y="699596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2405588" y="724888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4622925" y="497881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4622925" y="524483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4622925" y="551086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4622925" y="5776885"/>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4622925" y="6042910"/>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4622925" y="6265547"/>
            <a:ext cx="240300" cy="220200"/>
          </a:xfrm>
          <a:prstGeom prst="hear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a:solidFill>
                  <a:srgbClr val="FFFFFF"/>
                </a:solidFill>
              </a:rPr>
              <a:t>Classification of Diuretics</a:t>
            </a:r>
            <a:endParaRPr sz="3600">
              <a:solidFill>
                <a:srgbClr val="FFFFFF"/>
              </a:solidFill>
            </a:endParaRPr>
          </a:p>
        </p:txBody>
      </p:sp>
      <p:pic>
        <p:nvPicPr>
          <p:cNvPr id="100" name="Shape 100"/>
          <p:cNvPicPr preferRelativeResize="0"/>
          <p:nvPr/>
        </p:nvPicPr>
        <p:blipFill>
          <a:blip r:embed="rId3">
            <a:alphaModFix/>
          </a:blip>
          <a:stretch>
            <a:fillRect/>
          </a:stretch>
        </p:blipFill>
        <p:spPr>
          <a:xfrm>
            <a:off x="916375" y="768001"/>
            <a:ext cx="4302021" cy="2606900"/>
          </a:xfrm>
          <a:prstGeom prst="rect">
            <a:avLst/>
          </a:prstGeom>
          <a:noFill/>
          <a:ln>
            <a:noFill/>
          </a:ln>
        </p:spPr>
      </p:pic>
      <p:pic>
        <p:nvPicPr>
          <p:cNvPr id="101" name="Shape 101"/>
          <p:cNvPicPr preferRelativeResize="0"/>
          <p:nvPr/>
        </p:nvPicPr>
        <p:blipFill>
          <a:blip r:embed="rId4">
            <a:alphaModFix/>
          </a:blip>
          <a:stretch>
            <a:fillRect/>
          </a:stretch>
        </p:blipFill>
        <p:spPr>
          <a:xfrm>
            <a:off x="1204452" y="3431012"/>
            <a:ext cx="3939048" cy="2606900"/>
          </a:xfrm>
          <a:prstGeom prst="rect">
            <a:avLst/>
          </a:prstGeom>
          <a:noFill/>
          <a:ln>
            <a:noFill/>
          </a:ln>
        </p:spPr>
      </p:pic>
      <p:sp>
        <p:nvSpPr>
          <p:cNvPr id="102" name="Shape 102"/>
          <p:cNvSpPr txBox="1">
            <a:spLocks noGrp="1"/>
          </p:cNvSpPr>
          <p:nvPr>
            <p:ph type="title"/>
          </p:nvPr>
        </p:nvSpPr>
        <p:spPr>
          <a:xfrm>
            <a:off x="0" y="6094025"/>
            <a:ext cx="6858000" cy="768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Site of action of diuretics</a:t>
            </a:r>
            <a:endParaRPr sz="3600">
              <a:solidFill>
                <a:srgbClr val="FFFFFF"/>
              </a:solidFill>
            </a:endParaRPr>
          </a:p>
        </p:txBody>
      </p:sp>
      <p:pic>
        <p:nvPicPr>
          <p:cNvPr id="103" name="Shape 103"/>
          <p:cNvPicPr preferRelativeResize="0"/>
          <p:nvPr/>
        </p:nvPicPr>
        <p:blipFill>
          <a:blip r:embed="rId5">
            <a:alphaModFix/>
          </a:blip>
          <a:stretch>
            <a:fillRect/>
          </a:stretch>
        </p:blipFill>
        <p:spPr>
          <a:xfrm>
            <a:off x="1204450" y="6899275"/>
            <a:ext cx="3795626" cy="2846725"/>
          </a:xfrm>
          <a:prstGeom prst="rect">
            <a:avLst/>
          </a:prstGeom>
          <a:noFill/>
          <a:ln>
            <a:noFill/>
          </a:ln>
        </p:spPr>
      </p:pic>
      <p:sp>
        <p:nvSpPr>
          <p:cNvPr id="104" name="Shape 104"/>
          <p:cNvSpPr txBox="1"/>
          <p:nvPr/>
        </p:nvSpPr>
        <p:spPr>
          <a:xfrm>
            <a:off x="220125" y="953900"/>
            <a:ext cx="2025300" cy="768000"/>
          </a:xfrm>
          <a:prstGeom prst="rect">
            <a:avLst/>
          </a:prstGeom>
          <a:noFill/>
          <a:ln w="9525" cap="flat" cmpd="sng">
            <a:solidFill>
              <a:srgbClr val="FF0000"/>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200">
                <a:solidFill>
                  <a:srgbClr val="FF0000"/>
                </a:solidFill>
                <a:latin typeface="Cambria"/>
                <a:ea typeface="Cambria"/>
                <a:cs typeface="Cambria"/>
                <a:sym typeface="Cambria"/>
              </a:rPr>
              <a:t>dr hanan mentioned it is important to know which diuretic works on what </a:t>
            </a:r>
            <a:endParaRPr sz="1200">
              <a:solidFill>
                <a:srgbClr val="FF0000"/>
              </a:solidFill>
              <a:latin typeface="Cambria"/>
              <a:ea typeface="Cambria"/>
              <a:cs typeface="Cambria"/>
              <a:sym typeface="Cambria"/>
            </a:endParaRPr>
          </a:p>
        </p:txBody>
      </p:sp>
      <p:pic>
        <p:nvPicPr>
          <p:cNvPr id="105" name="Shape 105">
            <a:hlinkClick r:id="rId6"/>
          </p:cNvPr>
          <p:cNvPicPr preferRelativeResize="0"/>
          <p:nvPr/>
        </p:nvPicPr>
        <p:blipFill>
          <a:blip r:embed="rId7">
            <a:alphaModFix/>
          </a:blip>
          <a:stretch>
            <a:fillRect/>
          </a:stretch>
        </p:blipFill>
        <p:spPr>
          <a:xfrm>
            <a:off x="5218400" y="8350613"/>
            <a:ext cx="1555388" cy="1555388"/>
          </a:xfrm>
          <a:prstGeom prst="rect">
            <a:avLst/>
          </a:prstGeom>
          <a:noFill/>
          <a:ln>
            <a:noFill/>
          </a:ln>
        </p:spPr>
      </p:pic>
      <p:sp>
        <p:nvSpPr>
          <p:cNvPr id="106" name="Shape 106"/>
          <p:cNvSpPr txBox="1"/>
          <p:nvPr/>
        </p:nvSpPr>
        <p:spPr>
          <a:xfrm>
            <a:off x="5143500" y="7011722"/>
            <a:ext cx="1629000" cy="365100"/>
          </a:xfrm>
          <a:prstGeom prst="rect">
            <a:avLst/>
          </a:prstGeom>
          <a:no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ambria"/>
                <a:ea typeface="Cambria"/>
                <a:cs typeface="Cambria"/>
                <a:sym typeface="Cambria"/>
              </a:rPr>
              <a:t>Helpful Videos!</a:t>
            </a:r>
            <a:endParaRPr>
              <a:latin typeface="Cambria"/>
              <a:ea typeface="Cambria"/>
              <a:cs typeface="Cambria"/>
              <a:sym typeface="Cambria"/>
            </a:endParaRPr>
          </a:p>
        </p:txBody>
      </p:sp>
      <p:pic>
        <p:nvPicPr>
          <p:cNvPr id="107" name="Shape 107">
            <a:hlinkClick r:id="rId8"/>
          </p:cNvPr>
          <p:cNvPicPr preferRelativeResize="0"/>
          <p:nvPr/>
        </p:nvPicPr>
        <p:blipFill>
          <a:blip r:embed="rId7">
            <a:alphaModFix/>
          </a:blip>
          <a:stretch>
            <a:fillRect/>
          </a:stretch>
        </p:blipFill>
        <p:spPr>
          <a:xfrm>
            <a:off x="5218400" y="7226525"/>
            <a:ext cx="1555400" cy="155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Site of action of diuretics</a:t>
            </a:r>
            <a:endParaRPr/>
          </a:p>
        </p:txBody>
      </p:sp>
      <p:graphicFrame>
        <p:nvGraphicFramePr>
          <p:cNvPr id="113" name="Shape 113"/>
          <p:cNvGraphicFramePr/>
          <p:nvPr/>
        </p:nvGraphicFramePr>
        <p:xfrm>
          <a:off x="0" y="768000"/>
          <a:ext cx="3000000" cy="3000000"/>
        </p:xfrm>
        <a:graphic>
          <a:graphicData uri="http://schemas.openxmlformats.org/drawingml/2006/table">
            <a:tbl>
              <a:tblPr>
                <a:noFill/>
                <a:tableStyleId>{E19A06FE-0C73-45A7-A4B5-2D823EFC237C}</a:tableStyleId>
              </a:tblPr>
              <a:tblGrid>
                <a:gridCol w="1344400">
                  <a:extLst>
                    <a:ext uri="{9D8B030D-6E8A-4147-A177-3AD203B41FA5}">
                      <a16:colId xmlns:a16="http://schemas.microsoft.com/office/drawing/2014/main" val="20000"/>
                    </a:ext>
                  </a:extLst>
                </a:gridCol>
                <a:gridCol w="1480400">
                  <a:extLst>
                    <a:ext uri="{9D8B030D-6E8A-4147-A177-3AD203B41FA5}">
                      <a16:colId xmlns:a16="http://schemas.microsoft.com/office/drawing/2014/main" val="20001"/>
                    </a:ext>
                  </a:extLst>
                </a:gridCol>
                <a:gridCol w="1480400">
                  <a:extLst>
                    <a:ext uri="{9D8B030D-6E8A-4147-A177-3AD203B41FA5}">
                      <a16:colId xmlns:a16="http://schemas.microsoft.com/office/drawing/2014/main" val="20002"/>
                    </a:ext>
                  </a:extLst>
                </a:gridCol>
                <a:gridCol w="1465725">
                  <a:extLst>
                    <a:ext uri="{9D8B030D-6E8A-4147-A177-3AD203B41FA5}">
                      <a16:colId xmlns:a16="http://schemas.microsoft.com/office/drawing/2014/main" val="20003"/>
                    </a:ext>
                  </a:extLst>
                </a:gridCol>
                <a:gridCol w="1087050">
                  <a:extLst>
                    <a:ext uri="{9D8B030D-6E8A-4147-A177-3AD203B41FA5}">
                      <a16:colId xmlns:a16="http://schemas.microsoft.com/office/drawing/2014/main" val="20004"/>
                    </a:ext>
                  </a:extLst>
                </a:gridCol>
              </a:tblGrid>
              <a:tr h="547300">
                <a:tc gridSpan="5">
                  <a:txBody>
                    <a:bodyPr/>
                    <a:lstStyle/>
                    <a:p>
                      <a:pPr marL="0" lvl="0" indent="0" algn="ctr" rtl="0">
                        <a:spcBef>
                          <a:spcPts val="0"/>
                        </a:spcBef>
                        <a:spcAft>
                          <a:spcPts val="0"/>
                        </a:spcAft>
                        <a:buNone/>
                      </a:pPr>
                      <a:r>
                        <a:rPr lang="en-US" sz="1800" b="1">
                          <a:latin typeface="Cambria"/>
                          <a:ea typeface="Cambria"/>
                          <a:cs typeface="Cambria"/>
                          <a:sym typeface="Cambria"/>
                        </a:rPr>
                        <a:t>Normal sodium reabsorption </a:t>
                      </a:r>
                      <a:endParaRPr sz="1800"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4975">
                <a:tc>
                  <a:txBody>
                    <a:bodyPr/>
                    <a:lstStyle/>
                    <a:p>
                      <a:pPr marL="0" lvl="0" indent="0" algn="ctr">
                        <a:spcBef>
                          <a:spcPts val="0"/>
                        </a:spcBef>
                        <a:spcAft>
                          <a:spcPts val="0"/>
                        </a:spcAft>
                        <a:buNone/>
                      </a:pPr>
                      <a:r>
                        <a:rPr lang="en-US" sz="1600" b="1">
                          <a:latin typeface="Cambria"/>
                          <a:ea typeface="Cambria"/>
                          <a:cs typeface="Cambria"/>
                          <a:sym typeface="Cambria"/>
                        </a:rPr>
                        <a:t>Segment </a:t>
                      </a:r>
                      <a:endParaRPr sz="1600"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ctr">
                        <a:spcBef>
                          <a:spcPts val="0"/>
                        </a:spcBef>
                        <a:spcAft>
                          <a:spcPts val="0"/>
                        </a:spcAft>
                        <a:buNone/>
                      </a:pPr>
                      <a:r>
                        <a:rPr lang="en-US" sz="1600" b="1">
                          <a:latin typeface="Cambria"/>
                          <a:ea typeface="Cambria"/>
                          <a:cs typeface="Cambria"/>
                          <a:sym typeface="Cambria"/>
                        </a:rPr>
                        <a:t>Function </a:t>
                      </a:r>
                      <a:endParaRPr sz="1600"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US" sz="1600" b="1">
                          <a:latin typeface="Cambria"/>
                          <a:ea typeface="Cambria"/>
                          <a:cs typeface="Cambria"/>
                          <a:sym typeface="Cambria"/>
                        </a:rPr>
                        <a:t>Filtered Na + reabsorbed</a:t>
                      </a:r>
                      <a:endParaRPr sz="1600"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a:spcBef>
                          <a:spcPts val="0"/>
                        </a:spcBef>
                        <a:spcAft>
                          <a:spcPts val="0"/>
                        </a:spcAft>
                        <a:buNone/>
                      </a:pPr>
                      <a:r>
                        <a:rPr lang="en-US" sz="1600" b="1">
                          <a:latin typeface="Cambria"/>
                          <a:ea typeface="Cambria"/>
                          <a:cs typeface="Cambria"/>
                          <a:sym typeface="Cambria"/>
                        </a:rPr>
                        <a:t>Transporter </a:t>
                      </a:r>
                      <a:endParaRPr sz="1600"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ctr">
                        <a:spcBef>
                          <a:spcPts val="0"/>
                        </a:spcBef>
                        <a:spcAft>
                          <a:spcPts val="0"/>
                        </a:spcAft>
                        <a:buNone/>
                      </a:pPr>
                      <a:r>
                        <a:rPr lang="en-US" sz="1600" b="1">
                          <a:latin typeface="Cambria"/>
                          <a:ea typeface="Cambria"/>
                          <a:cs typeface="Cambria"/>
                          <a:sym typeface="Cambria"/>
                        </a:rPr>
                        <a:t>Diuretics </a:t>
                      </a:r>
                      <a:endParaRPr sz="1600"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2142175">
                <a:tc>
                  <a:txBody>
                    <a:bodyPr/>
                    <a:lstStyle/>
                    <a:p>
                      <a:pPr marL="0" lvl="0" indent="0" algn="ctr">
                        <a:spcBef>
                          <a:spcPts val="0"/>
                        </a:spcBef>
                        <a:spcAft>
                          <a:spcPts val="0"/>
                        </a:spcAft>
                        <a:buNone/>
                      </a:pPr>
                      <a:r>
                        <a:rPr lang="en-US" sz="1600" b="1">
                          <a:solidFill>
                            <a:srgbClr val="FF0000"/>
                          </a:solidFill>
                          <a:latin typeface="Cambria"/>
                          <a:ea typeface="Cambria"/>
                          <a:cs typeface="Cambria"/>
                          <a:sym typeface="Cambria"/>
                        </a:rPr>
                        <a:t>Proximal convoluted tubules </a:t>
                      </a:r>
                      <a:endParaRPr sz="16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a:latin typeface="Cambria"/>
                          <a:ea typeface="Cambria"/>
                          <a:cs typeface="Cambria"/>
                          <a:sym typeface="Cambria"/>
                        </a:rPr>
                        <a:t>Reabsorption of: </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- 66% Na, K, Mg, Ca</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- 100% glucose and amino acids </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- 85% NaHCO3</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Cambria"/>
                          <a:ea typeface="Cambria"/>
                          <a:cs typeface="Cambria"/>
                          <a:sym typeface="Cambria"/>
                        </a:rPr>
                        <a:t>85 % Na, HCO3</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 65 % As NaHCO3</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Cambria"/>
                          <a:ea typeface="Cambria"/>
                          <a:cs typeface="Cambria"/>
                          <a:sym typeface="Cambria"/>
                        </a:rPr>
                        <a:t>Na/H transporter</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*Carbonic anhydrase enzyme</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0000"/>
                          </a:solidFill>
                          <a:latin typeface="Cambria"/>
                          <a:ea typeface="Cambria"/>
                          <a:cs typeface="Cambria"/>
                          <a:sym typeface="Cambria"/>
                        </a:rPr>
                        <a:t>Carbonic anhydrase inhibitors </a:t>
                      </a:r>
                      <a:r>
                        <a:rPr lang="en-US">
                          <a:latin typeface="Cambria"/>
                          <a:ea typeface="Cambria"/>
                          <a:cs typeface="Cambria"/>
                          <a:sym typeface="Cambria"/>
                        </a:rPr>
                        <a:t>work on: </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Na/H transporter </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Carbonic anhydrase enzyme</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23150">
                <a:tc>
                  <a:txBody>
                    <a:bodyPr/>
                    <a:lstStyle/>
                    <a:p>
                      <a:pPr marL="0" lvl="0" indent="0" algn="ctr">
                        <a:spcBef>
                          <a:spcPts val="0"/>
                        </a:spcBef>
                        <a:spcAft>
                          <a:spcPts val="0"/>
                        </a:spcAft>
                        <a:buNone/>
                      </a:pPr>
                      <a:r>
                        <a:rPr lang="en-US" sz="1600" b="1">
                          <a:solidFill>
                            <a:srgbClr val="FF0000"/>
                          </a:solidFill>
                          <a:latin typeface="Cambria"/>
                          <a:ea typeface="Cambria"/>
                          <a:cs typeface="Cambria"/>
                          <a:sym typeface="Cambria"/>
                        </a:rPr>
                        <a:t>Proximal straight tubules</a:t>
                      </a:r>
                      <a:r>
                        <a:rPr lang="en-US" sz="1600" b="1">
                          <a:latin typeface="Cambria"/>
                          <a:ea typeface="Cambria"/>
                          <a:cs typeface="Cambria"/>
                          <a:sym typeface="Cambria"/>
                        </a:rPr>
                        <a:t> </a:t>
                      </a:r>
                      <a:endParaRPr sz="1600" b="1">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a:latin typeface="Cambria"/>
                          <a:ea typeface="Cambria"/>
                          <a:cs typeface="Cambria"/>
                          <a:sym typeface="Cambria"/>
                        </a:rPr>
                        <a:t>Secretion and reabsorption of organic acids and bases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Acid and base transporter</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1490025">
                <a:tc>
                  <a:txBody>
                    <a:bodyPr/>
                    <a:lstStyle/>
                    <a:p>
                      <a:pPr marL="0" lvl="0" indent="0" algn="ctr">
                        <a:spcBef>
                          <a:spcPts val="0"/>
                        </a:spcBef>
                        <a:spcAft>
                          <a:spcPts val="0"/>
                        </a:spcAft>
                        <a:buNone/>
                      </a:pPr>
                      <a:r>
                        <a:rPr lang="en-US" sz="1600" b="1">
                          <a:solidFill>
                            <a:srgbClr val="FF0000"/>
                          </a:solidFill>
                          <a:latin typeface="Cambria"/>
                          <a:ea typeface="Cambria"/>
                          <a:cs typeface="Cambria"/>
                          <a:sym typeface="Cambria"/>
                        </a:rPr>
                        <a:t>Thick ascending loop </a:t>
                      </a:r>
                      <a:endParaRPr sz="16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a:latin typeface="Cambria"/>
                          <a:ea typeface="Cambria"/>
                          <a:cs typeface="Cambria"/>
                          <a:sym typeface="Cambria"/>
                        </a:rPr>
                        <a:t>Active reabsorption </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25% Na, K, Cl </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Secondary Ca, Mg reabsorption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Cambria"/>
                          <a:ea typeface="Cambria"/>
                          <a:cs typeface="Cambria"/>
                          <a:sym typeface="Cambria"/>
                        </a:rPr>
                        <a:t>20-30% Active reabsorption Na, K, Cl Ca and Mag</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Cambria"/>
                          <a:ea typeface="Cambria"/>
                          <a:cs typeface="Cambria"/>
                          <a:sym typeface="Cambria"/>
                        </a:rPr>
                        <a:t>Na/K/2Cl*</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cotransporter</a:t>
                      </a:r>
                      <a:endParaRPr>
                        <a:latin typeface="Cambria"/>
                        <a:ea typeface="Cambria"/>
                        <a:cs typeface="Cambria"/>
                        <a:sym typeface="Cambria"/>
                      </a:endParaRPr>
                    </a:p>
                    <a:p>
                      <a:pPr marL="0" lvl="0" indent="0" algn="ctr">
                        <a:spcBef>
                          <a:spcPts val="0"/>
                        </a:spcBef>
                        <a:spcAft>
                          <a:spcPts val="0"/>
                        </a:spcAft>
                        <a:buNone/>
                      </a:pPr>
                      <a:r>
                        <a:rPr lang="en-US">
                          <a:solidFill>
                            <a:schemeClr val="accent6"/>
                          </a:solidFill>
                          <a:latin typeface="Cambria"/>
                          <a:ea typeface="Cambria"/>
                          <a:cs typeface="Cambria"/>
                          <a:sym typeface="Cambria"/>
                        </a:rPr>
                        <a:t>*Sodium potassium dichloride</a:t>
                      </a:r>
                      <a:r>
                        <a:rPr lang="en-US">
                          <a:latin typeface="Cambria"/>
                          <a:ea typeface="Cambria"/>
                          <a:cs typeface="Cambria"/>
                          <a:sym typeface="Cambria"/>
                        </a:rPr>
                        <a:t>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0000"/>
                          </a:solidFill>
                          <a:latin typeface="Cambria"/>
                          <a:ea typeface="Cambria"/>
                          <a:cs typeface="Cambria"/>
                          <a:sym typeface="Cambria"/>
                        </a:rPr>
                        <a:t>Loop diuretics</a:t>
                      </a:r>
                      <a:r>
                        <a:rPr lang="en-US">
                          <a:latin typeface="Cambria"/>
                          <a:ea typeface="Cambria"/>
                          <a:cs typeface="Cambria"/>
                          <a:sym typeface="Cambria"/>
                        </a:rPr>
                        <a:t> work on: </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Na/k/2Cl co-</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transporter</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211200">
                <a:tc>
                  <a:txBody>
                    <a:bodyPr/>
                    <a:lstStyle/>
                    <a:p>
                      <a:pPr marL="0" lvl="0" indent="0" algn="ctr">
                        <a:spcBef>
                          <a:spcPts val="0"/>
                        </a:spcBef>
                        <a:spcAft>
                          <a:spcPts val="0"/>
                        </a:spcAft>
                        <a:buNone/>
                      </a:pPr>
                      <a:r>
                        <a:rPr lang="en-US" sz="1600" b="1">
                          <a:solidFill>
                            <a:srgbClr val="FF0000"/>
                          </a:solidFill>
                          <a:latin typeface="Cambria"/>
                          <a:ea typeface="Cambria"/>
                          <a:cs typeface="Cambria"/>
                          <a:sym typeface="Cambria"/>
                        </a:rPr>
                        <a:t>Distal convoluted tubule </a:t>
                      </a:r>
                      <a:endParaRPr sz="16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a:latin typeface="Cambria"/>
                          <a:ea typeface="Cambria"/>
                          <a:cs typeface="Cambria"/>
                          <a:sym typeface="Cambria"/>
                        </a:rPr>
                        <a:t>Active tubular reabsorption of 5% Na, Cl, Ca</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Cambria"/>
                          <a:ea typeface="Cambria"/>
                          <a:cs typeface="Cambria"/>
                          <a:sym typeface="Cambria"/>
                        </a:rPr>
                        <a:t>5-10% Active reabsorption Na, Cl</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a:latin typeface="Cambria"/>
                          <a:ea typeface="Cambria"/>
                          <a:cs typeface="Cambria"/>
                          <a:sym typeface="Cambria"/>
                        </a:rPr>
                        <a:t>Na/Cl </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Cotransporter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0000"/>
                          </a:solidFill>
                          <a:latin typeface="Cambria"/>
                          <a:ea typeface="Cambria"/>
                          <a:cs typeface="Cambria"/>
                          <a:sym typeface="Cambria"/>
                        </a:rPr>
                        <a:t>Thiazide diuretics</a:t>
                      </a:r>
                      <a:r>
                        <a:rPr lang="en-US">
                          <a:latin typeface="Cambria"/>
                          <a:ea typeface="Cambria"/>
                          <a:cs typeface="Cambria"/>
                          <a:sym typeface="Cambria"/>
                        </a:rPr>
                        <a:t> work on: </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Na/Cl co-</a:t>
                      </a:r>
                      <a:endParaRPr>
                        <a:latin typeface="Cambria"/>
                        <a:ea typeface="Cambria"/>
                        <a:cs typeface="Cambria"/>
                        <a:sym typeface="Cambria"/>
                      </a:endParaRPr>
                    </a:p>
                    <a:p>
                      <a:pPr marL="0" lvl="0" indent="0" algn="ctr">
                        <a:spcBef>
                          <a:spcPts val="0"/>
                        </a:spcBef>
                        <a:spcAft>
                          <a:spcPts val="0"/>
                        </a:spcAft>
                        <a:buNone/>
                      </a:pPr>
                      <a:r>
                        <a:rPr lang="en-US">
                          <a:latin typeface="Cambria"/>
                          <a:ea typeface="Cambria"/>
                          <a:cs typeface="Cambria"/>
                          <a:sym typeface="Cambria"/>
                        </a:rPr>
                        <a:t>transporter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926600">
                <a:tc>
                  <a:txBody>
                    <a:bodyPr/>
                    <a:lstStyle/>
                    <a:p>
                      <a:pPr marL="0" lvl="0" indent="0" algn="ctr" rtl="0">
                        <a:spcBef>
                          <a:spcPts val="0"/>
                        </a:spcBef>
                        <a:spcAft>
                          <a:spcPts val="0"/>
                        </a:spcAft>
                        <a:buNone/>
                      </a:pPr>
                      <a:r>
                        <a:rPr lang="en-US" sz="1600" b="1">
                          <a:solidFill>
                            <a:srgbClr val="FF0000"/>
                          </a:solidFill>
                          <a:latin typeface="Cambria"/>
                          <a:ea typeface="Cambria"/>
                          <a:cs typeface="Cambria"/>
                          <a:sym typeface="Cambria"/>
                        </a:rPr>
                        <a:t>Collecting tubules </a:t>
                      </a:r>
                      <a:endParaRPr sz="16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Cambria"/>
                          <a:ea typeface="Cambria"/>
                          <a:cs typeface="Cambria"/>
                          <a:sym typeface="Cambria"/>
                        </a:rPr>
                        <a:t>Na reabsorption </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K &amp; H secretion </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Cambria"/>
                          <a:ea typeface="Cambria"/>
                          <a:cs typeface="Cambria"/>
                          <a:sym typeface="Cambria"/>
                        </a:rPr>
                        <a:t>5% Na reabsorption K &amp; H secretion</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a:latin typeface="Cambria"/>
                          <a:ea typeface="Cambria"/>
                          <a:cs typeface="Cambria"/>
                          <a:sym typeface="Cambria"/>
                        </a:rPr>
                        <a:t>Na channels </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K and H transporter</a:t>
                      </a:r>
                      <a:endParaRPr>
                        <a:latin typeface="Cambria"/>
                        <a:ea typeface="Cambria"/>
                        <a:cs typeface="Cambria"/>
                        <a:sym typeface="Cambria"/>
                      </a:endParaRPr>
                    </a:p>
                    <a:p>
                      <a:pPr marL="0" lvl="0" indent="0" algn="ctr" rtl="0">
                        <a:spcBef>
                          <a:spcPts val="600"/>
                        </a:spcBef>
                        <a:spcAft>
                          <a:spcPts val="0"/>
                        </a:spcAft>
                        <a:buClr>
                          <a:srgbClr val="0000FF"/>
                        </a:buClr>
                        <a:buSzPts val="2400"/>
                        <a:buFont typeface="Helvetica Neue"/>
                        <a:buNone/>
                      </a:pPr>
                      <a:r>
                        <a:rPr lang="en-US">
                          <a:latin typeface="Cambria"/>
                          <a:ea typeface="Cambria"/>
                          <a:cs typeface="Cambria"/>
                          <a:sym typeface="Cambria"/>
                        </a:rPr>
                        <a:t>Aldosterone</a:t>
                      </a:r>
                      <a:endParaRPr>
                        <a:latin typeface="Cambria"/>
                        <a:ea typeface="Cambria"/>
                        <a:cs typeface="Cambria"/>
                        <a:sym typeface="Cambria"/>
                      </a:endParaRPr>
                    </a:p>
                    <a:p>
                      <a:pPr marL="0" lvl="0" indent="0" algn="ctr" rtl="0">
                        <a:spcBef>
                          <a:spcPts val="600"/>
                        </a:spcBef>
                        <a:spcAft>
                          <a:spcPts val="0"/>
                        </a:spcAft>
                        <a:buClr>
                          <a:srgbClr val="0000FF"/>
                        </a:buClr>
                        <a:buSzPts val="2400"/>
                        <a:buFont typeface="Helvetica Neue"/>
                        <a:buNone/>
                      </a:pPr>
                      <a:r>
                        <a:rPr lang="en-US">
                          <a:latin typeface="Cambria"/>
                          <a:ea typeface="Cambria"/>
                          <a:cs typeface="Cambria"/>
                          <a:sym typeface="Cambria"/>
                        </a:rPr>
                        <a:t>Antidiuretic hormone</a:t>
                      </a:r>
                      <a:endParaRPr>
                        <a:latin typeface="Cambria"/>
                        <a:ea typeface="Cambria"/>
                        <a:cs typeface="Cambria"/>
                        <a:sym typeface="Cambria"/>
                      </a:endParaRPr>
                    </a:p>
                    <a:p>
                      <a:pPr marL="0" lvl="0" indent="0" algn="ctr">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0000"/>
                          </a:solidFill>
                          <a:latin typeface="Cambria"/>
                          <a:ea typeface="Cambria"/>
                          <a:cs typeface="Cambria"/>
                          <a:sym typeface="Cambria"/>
                        </a:rPr>
                        <a:t>K-sparing diuretics </a:t>
                      </a:r>
                      <a:endParaRPr>
                        <a:solidFill>
                          <a:srgbClr val="FF0000"/>
                        </a:solidFill>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work on: </a:t>
                      </a:r>
                      <a:endParaRPr>
                        <a:latin typeface="Cambria"/>
                        <a:ea typeface="Cambria"/>
                        <a:cs typeface="Cambria"/>
                        <a:sym typeface="Cambria"/>
                      </a:endParaRPr>
                    </a:p>
                    <a:p>
                      <a:pPr marL="0" lvl="0" indent="0" algn="ctr" rtl="0">
                        <a:spcBef>
                          <a:spcPts val="0"/>
                        </a:spcBef>
                        <a:spcAft>
                          <a:spcPts val="0"/>
                        </a:spcAft>
                        <a:buNone/>
                      </a:pPr>
                      <a:r>
                        <a:rPr lang="en-US">
                          <a:latin typeface="Cambria"/>
                          <a:ea typeface="Cambria"/>
                          <a:cs typeface="Cambria"/>
                          <a:sym typeface="Cambria"/>
                        </a:rPr>
                        <a:t>Na+ channels and </a:t>
                      </a:r>
                      <a:r>
                        <a:rPr lang="en-US" sz="1300">
                          <a:latin typeface="Cambria"/>
                          <a:ea typeface="Cambria"/>
                          <a:cs typeface="Cambria"/>
                          <a:sym typeface="Cambria"/>
                        </a:rPr>
                        <a:t>aldosterone</a:t>
                      </a:r>
                      <a:endParaRPr sz="13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14" name="Shape 114"/>
          <p:cNvSpPr txBox="1"/>
          <p:nvPr/>
        </p:nvSpPr>
        <p:spPr>
          <a:xfrm>
            <a:off x="73375" y="2817375"/>
            <a:ext cx="1408800" cy="115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a:solidFill>
                  <a:schemeClr val="accent6"/>
                </a:solidFill>
                <a:latin typeface="Cambria"/>
                <a:ea typeface="Cambria"/>
                <a:cs typeface="Cambria"/>
                <a:sym typeface="Cambria"/>
              </a:rPr>
              <a:t>site for the reabsorption of large amount of sodium, but sodium get reabsorbed in the form of sodium bicarbonate</a:t>
            </a:r>
            <a:endParaRPr sz="1100">
              <a:solidFill>
                <a:schemeClr val="accent6"/>
              </a:solidFill>
              <a:latin typeface="Cambria"/>
              <a:ea typeface="Cambria"/>
              <a:cs typeface="Cambria"/>
              <a:sym typeface="Cambria"/>
            </a:endParaRPr>
          </a:p>
        </p:txBody>
      </p:sp>
      <p:sp>
        <p:nvSpPr>
          <p:cNvPr id="115" name="Shape 115"/>
          <p:cNvSpPr txBox="1"/>
          <p:nvPr/>
        </p:nvSpPr>
        <p:spPr>
          <a:xfrm>
            <a:off x="4305200" y="3097325"/>
            <a:ext cx="1667700" cy="103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solidFill>
                  <a:schemeClr val="accent6"/>
                </a:solidFill>
                <a:latin typeface="Cambria"/>
                <a:ea typeface="Cambria"/>
                <a:cs typeface="Cambria"/>
                <a:sym typeface="Cambria"/>
              </a:rPr>
              <a:t>*Enzyme required for the reabsorption of bicarbonate</a:t>
            </a:r>
            <a:endParaRPr sz="1000">
              <a:solidFill>
                <a:schemeClr val="accent6"/>
              </a:solidFill>
              <a:latin typeface="Cambria"/>
              <a:ea typeface="Cambria"/>
              <a:cs typeface="Cambria"/>
              <a:sym typeface="Cambria"/>
            </a:endParaRPr>
          </a:p>
          <a:p>
            <a:pPr marL="0" lvl="0" indent="0">
              <a:spcBef>
                <a:spcPts val="0"/>
              </a:spcBef>
              <a:spcAft>
                <a:spcPts val="0"/>
              </a:spcAft>
              <a:buNone/>
            </a:pPr>
            <a:r>
              <a:rPr lang="en-US" sz="1000">
                <a:solidFill>
                  <a:schemeClr val="accent6"/>
                </a:solidFill>
                <a:latin typeface="Cambria"/>
                <a:ea typeface="Cambria"/>
                <a:cs typeface="Cambria"/>
                <a:sym typeface="Cambria"/>
              </a:rPr>
              <a:t>&gt;Once bicarbonate get reabsorbed , as a </a:t>
            </a:r>
            <a:r>
              <a:rPr lang="en-US" sz="900">
                <a:solidFill>
                  <a:schemeClr val="accent6"/>
                </a:solidFill>
                <a:latin typeface="Cambria"/>
                <a:ea typeface="Cambria"/>
                <a:cs typeface="Cambria"/>
                <a:sym typeface="Cambria"/>
              </a:rPr>
              <a:t>sequence</a:t>
            </a:r>
            <a:r>
              <a:rPr lang="en-US" sz="1000">
                <a:solidFill>
                  <a:schemeClr val="accent6"/>
                </a:solidFill>
                <a:latin typeface="Cambria"/>
                <a:ea typeface="Cambria"/>
                <a:cs typeface="Cambria"/>
                <a:sym typeface="Cambria"/>
              </a:rPr>
              <a:t> Na will get reabsorbed</a:t>
            </a:r>
            <a:endParaRPr sz="1000">
              <a:solidFill>
                <a:schemeClr val="accent6"/>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0" y="0"/>
            <a:ext cx="6858000" cy="768000"/>
          </a:xfrm>
          <a:prstGeom prst="rect">
            <a:avLst/>
          </a:prstGeom>
          <a:solidFill>
            <a:srgbClr val="782A72"/>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a:solidFill>
                  <a:schemeClr val="lt1"/>
                </a:solidFill>
                <a:latin typeface="Cambria"/>
                <a:ea typeface="Cambria"/>
                <a:cs typeface="Cambria"/>
                <a:sym typeface="Cambria"/>
              </a:rPr>
              <a:t>Carbonic Anhydrase Inhibitors</a:t>
            </a:r>
            <a:r>
              <a:rPr lang="en-US" sz="4400">
                <a:solidFill>
                  <a:srgbClr val="FFFFFF"/>
                </a:solidFill>
                <a:latin typeface="Cambria"/>
                <a:ea typeface="Cambria"/>
                <a:cs typeface="Cambria"/>
                <a:sym typeface="Cambria"/>
              </a:rPr>
              <a:t> </a:t>
            </a:r>
            <a:endParaRPr sz="4400">
              <a:solidFill>
                <a:srgbClr val="FFFFFF"/>
              </a:solidFill>
              <a:latin typeface="Cambria"/>
              <a:ea typeface="Cambria"/>
              <a:cs typeface="Cambria"/>
              <a:sym typeface="Cambria"/>
            </a:endParaRPr>
          </a:p>
        </p:txBody>
      </p:sp>
      <p:graphicFrame>
        <p:nvGraphicFramePr>
          <p:cNvPr id="121" name="Shape 121"/>
          <p:cNvGraphicFramePr/>
          <p:nvPr/>
        </p:nvGraphicFramePr>
        <p:xfrm>
          <a:off x="-1087" y="768000"/>
          <a:ext cx="3000000" cy="3000000"/>
        </p:xfrm>
        <a:graphic>
          <a:graphicData uri="http://schemas.openxmlformats.org/drawingml/2006/table">
            <a:tbl>
              <a:tblPr>
                <a:noFill/>
                <a:tableStyleId>{E19A06FE-0C73-45A7-A4B5-2D823EFC237C}</a:tableStyleId>
              </a:tblPr>
              <a:tblGrid>
                <a:gridCol w="384125">
                  <a:extLst>
                    <a:ext uri="{9D8B030D-6E8A-4147-A177-3AD203B41FA5}">
                      <a16:colId xmlns:a16="http://schemas.microsoft.com/office/drawing/2014/main" val="20000"/>
                    </a:ext>
                  </a:extLst>
                </a:gridCol>
                <a:gridCol w="1316075">
                  <a:extLst>
                    <a:ext uri="{9D8B030D-6E8A-4147-A177-3AD203B41FA5}">
                      <a16:colId xmlns:a16="http://schemas.microsoft.com/office/drawing/2014/main" val="20001"/>
                    </a:ext>
                  </a:extLst>
                </a:gridCol>
                <a:gridCol w="1710400">
                  <a:extLst>
                    <a:ext uri="{9D8B030D-6E8A-4147-A177-3AD203B41FA5}">
                      <a16:colId xmlns:a16="http://schemas.microsoft.com/office/drawing/2014/main" val="20002"/>
                    </a:ext>
                  </a:extLst>
                </a:gridCol>
                <a:gridCol w="2017475">
                  <a:extLst>
                    <a:ext uri="{9D8B030D-6E8A-4147-A177-3AD203B41FA5}">
                      <a16:colId xmlns:a16="http://schemas.microsoft.com/office/drawing/2014/main" val="20003"/>
                    </a:ext>
                  </a:extLst>
                </a:gridCol>
                <a:gridCol w="1432100">
                  <a:extLst>
                    <a:ext uri="{9D8B030D-6E8A-4147-A177-3AD203B41FA5}">
                      <a16:colId xmlns:a16="http://schemas.microsoft.com/office/drawing/2014/main" val="20004"/>
                    </a:ext>
                  </a:extLst>
                </a:gridCol>
              </a:tblGrid>
              <a:tr h="415075">
                <a:tc>
                  <a:txBody>
                    <a:bodyPr/>
                    <a:lstStyle/>
                    <a:p>
                      <a:pPr marL="0" lvl="0" indent="0" algn="ctr" rtl="0">
                        <a:spcBef>
                          <a:spcPts val="0"/>
                        </a:spcBef>
                        <a:spcAft>
                          <a:spcPts val="0"/>
                        </a:spcAft>
                        <a:buNone/>
                      </a:pPr>
                      <a:endParaRPr sz="1200">
                        <a:solidFill>
                          <a:srgbClr val="FFFFFF"/>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76761"/>
                      </a:solidFill>
                      <a:prstDash val="solid"/>
                      <a:round/>
                      <a:headEnd type="none" w="sm" len="sm"/>
                      <a:tailEnd type="none" w="sm" len="sm"/>
                    </a:lnB>
                    <a:solidFill>
                      <a:srgbClr val="376761"/>
                    </a:solidFill>
                  </a:tcPr>
                </a:tc>
                <a:tc gridSpan="2">
                  <a:txBody>
                    <a:bodyPr/>
                    <a:lstStyle/>
                    <a:p>
                      <a:pPr marL="0" lvl="0" indent="0" algn="ctr" rtl="0">
                        <a:spcBef>
                          <a:spcPts val="0"/>
                        </a:spcBef>
                        <a:spcAft>
                          <a:spcPts val="0"/>
                        </a:spcAft>
                        <a:buNone/>
                      </a:pPr>
                      <a:r>
                        <a:rPr lang="en-US" b="1">
                          <a:solidFill>
                            <a:srgbClr val="FFFFFF"/>
                          </a:solidFill>
                          <a:latin typeface="Playfair Display"/>
                          <a:ea typeface="Playfair Display"/>
                          <a:cs typeface="Playfair Display"/>
                          <a:sym typeface="Playfair Display"/>
                        </a:rPr>
                        <a:t>Dorzolamide</a:t>
                      </a:r>
                      <a:endParaRPr b="1">
                        <a:solidFill>
                          <a:srgbClr val="FFFFFF"/>
                        </a:solidFill>
                        <a:latin typeface="Playfair Display"/>
                        <a:ea typeface="Playfair Display"/>
                        <a:cs typeface="Playfair Display"/>
                        <a:sym typeface="Playfair Display"/>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hMerge="1">
                  <a:txBody>
                    <a:bodyPr/>
                    <a:lstStyle/>
                    <a:p>
                      <a:endParaRPr lang="en-US"/>
                    </a:p>
                  </a:txBody>
                  <a:tcPr/>
                </a:tc>
                <a:tc gridSpan="2">
                  <a:txBody>
                    <a:bodyPr/>
                    <a:lstStyle/>
                    <a:p>
                      <a:pPr marL="0" lvl="0" indent="0" algn="ctr" rtl="0">
                        <a:spcBef>
                          <a:spcPts val="0"/>
                        </a:spcBef>
                        <a:spcAft>
                          <a:spcPts val="0"/>
                        </a:spcAft>
                        <a:buNone/>
                      </a:pPr>
                      <a:r>
                        <a:rPr lang="en-US" b="1">
                          <a:solidFill>
                            <a:srgbClr val="FF0000"/>
                          </a:solidFill>
                          <a:latin typeface="Playfair Display"/>
                          <a:ea typeface="Playfair Display"/>
                          <a:cs typeface="Playfair Display"/>
                          <a:sym typeface="Playfair Display"/>
                        </a:rPr>
                        <a:t>Acetozolamide</a:t>
                      </a:r>
                      <a:endParaRPr b="1">
                        <a:solidFill>
                          <a:srgbClr val="FF0000"/>
                        </a:solidFill>
                        <a:latin typeface="Playfair Display"/>
                        <a:ea typeface="Playfair Display"/>
                        <a:cs typeface="Playfair Display"/>
                        <a:sym typeface="Playfair Display"/>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tc hMerge="1">
                  <a:txBody>
                    <a:bodyPr/>
                    <a:lstStyle/>
                    <a:p>
                      <a:endParaRPr lang="en-US"/>
                    </a:p>
                  </a:txBody>
                  <a:tcPr/>
                </a:tc>
                <a:extLst>
                  <a:ext uri="{0D108BD9-81ED-4DB2-BD59-A6C34878D82A}">
                    <a16:rowId xmlns:a16="http://schemas.microsoft.com/office/drawing/2014/main" val="10000"/>
                  </a:ext>
                </a:extLst>
              </a:tr>
              <a:tr h="797925">
                <a:tc rowSpan="2">
                  <a:txBody>
                    <a:bodyPr/>
                    <a:lstStyle/>
                    <a:p>
                      <a:pPr marL="0" lvl="0" indent="0" rtl="0">
                        <a:spcBef>
                          <a:spcPts val="0"/>
                        </a:spcBef>
                        <a:spcAft>
                          <a:spcPts val="0"/>
                        </a:spcAft>
                        <a:buNone/>
                      </a:pPr>
                      <a:endParaRPr sz="120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76761"/>
                      </a:solidFill>
                      <a:prstDash val="solid"/>
                      <a:round/>
                      <a:headEnd type="none" w="sm" len="sm"/>
                      <a:tailEnd type="none" w="sm" len="sm"/>
                    </a:lnT>
                    <a:lnB w="9525" cap="flat" cmpd="sng">
                      <a:solidFill>
                        <a:srgbClr val="376761"/>
                      </a:solidFill>
                      <a:prstDash val="solid"/>
                      <a:round/>
                      <a:headEnd type="none" w="sm" len="sm"/>
                      <a:tailEnd type="none" w="sm" len="sm"/>
                    </a:lnB>
                    <a:solidFill>
                      <a:srgbClr val="376761"/>
                    </a:solidFill>
                  </a:tcPr>
                </a:tc>
                <a:tc gridSpan="4">
                  <a:txBody>
                    <a:bodyPr/>
                    <a:lstStyle/>
                    <a:p>
                      <a:pPr marL="273050" lvl="0" indent="-273050" rtl="0">
                        <a:lnSpc>
                          <a:spcPct val="115000"/>
                        </a:lnSpc>
                        <a:spcBef>
                          <a:spcPts val="600"/>
                        </a:spcBef>
                        <a:spcAft>
                          <a:spcPts val="0"/>
                        </a:spcAft>
                        <a:buNone/>
                      </a:pPr>
                      <a:r>
                        <a:rPr lang="en-US">
                          <a:solidFill>
                            <a:schemeClr val="dk1"/>
                          </a:solidFill>
                        </a:rPr>
                        <a:t>I</a:t>
                      </a:r>
                      <a:r>
                        <a:rPr lang="en-US">
                          <a:solidFill>
                            <a:schemeClr val="dk1"/>
                          </a:solidFill>
                          <a:latin typeface="Cambria"/>
                          <a:ea typeface="Cambria"/>
                          <a:cs typeface="Cambria"/>
                          <a:sym typeface="Cambria"/>
                        </a:rPr>
                        <a:t>nhibits </a:t>
                      </a:r>
                      <a:r>
                        <a:rPr lang="en-US">
                          <a:solidFill>
                            <a:srgbClr val="C00000"/>
                          </a:solidFill>
                          <a:latin typeface="Cambria"/>
                          <a:ea typeface="Cambria"/>
                          <a:cs typeface="Cambria"/>
                          <a:sym typeface="Cambria"/>
                        </a:rPr>
                        <a:t>carbonic anhydrase (CA) enzyme </a:t>
                      </a:r>
                      <a:r>
                        <a:rPr lang="en-US">
                          <a:solidFill>
                            <a:schemeClr val="dk1"/>
                          </a:solidFill>
                          <a:latin typeface="Cambria"/>
                          <a:ea typeface="Cambria"/>
                          <a:cs typeface="Cambria"/>
                          <a:sym typeface="Cambria"/>
                        </a:rPr>
                        <a:t>in proximal convoluted  tubules thus interferes with </a:t>
                      </a:r>
                      <a:r>
                        <a:rPr lang="en-US" u="sng">
                          <a:solidFill>
                            <a:schemeClr val="dk1"/>
                          </a:solidFill>
                          <a:latin typeface="Cambria"/>
                          <a:ea typeface="Cambria"/>
                          <a:cs typeface="Cambria"/>
                          <a:sym typeface="Cambria"/>
                        </a:rPr>
                        <a:t>NaHCO3 re-absorption </a:t>
                      </a:r>
                      <a:r>
                        <a:rPr lang="en-US">
                          <a:solidFill>
                            <a:schemeClr val="dk1"/>
                          </a:solidFill>
                          <a:latin typeface="Cambria"/>
                          <a:ea typeface="Cambria"/>
                          <a:cs typeface="Cambria"/>
                          <a:sym typeface="Cambria"/>
                        </a:rPr>
                        <a:t>and causes diuresis.</a:t>
                      </a:r>
                      <a:endParaRPr>
                        <a:solidFill>
                          <a:schemeClr val="dk1"/>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42650">
                <a:tc vMerge="1">
                  <a:txBody>
                    <a:bodyPr/>
                    <a:lstStyle/>
                    <a:p>
                      <a:endParaRPr lang="en-US"/>
                    </a:p>
                  </a:txBody>
                  <a:tcPr/>
                </a:tc>
                <a:tc gridSpan="4">
                  <a:txBody>
                    <a:bodyPr/>
                    <a:lstStyle/>
                    <a:p>
                      <a:pPr marL="273050" lvl="0" indent="-273050" rtl="0">
                        <a:spcBef>
                          <a:spcPts val="600"/>
                        </a:spcBef>
                        <a:spcAft>
                          <a:spcPts val="0"/>
                        </a:spcAft>
                        <a:buNone/>
                      </a:pPr>
                      <a:r>
                        <a:rPr lang="en-US">
                          <a:solidFill>
                            <a:srgbClr val="C00000"/>
                          </a:solidFill>
                          <a:latin typeface="Cambria"/>
                          <a:ea typeface="Cambria"/>
                          <a:cs typeface="Cambria"/>
                          <a:sym typeface="Cambria"/>
                        </a:rPr>
                        <a:t>Carbonic anhydrase </a:t>
                      </a:r>
                      <a:r>
                        <a:rPr lang="en-US">
                          <a:solidFill>
                            <a:schemeClr val="dk1"/>
                          </a:solidFill>
                          <a:latin typeface="Cambria"/>
                          <a:ea typeface="Cambria"/>
                          <a:cs typeface="Cambria"/>
                          <a:sym typeface="Cambria"/>
                        </a:rPr>
                        <a:t>is required for reversible reaction in which </a:t>
                      </a:r>
                      <a:endParaRPr>
                        <a:solidFill>
                          <a:schemeClr val="dk1"/>
                        </a:solidFill>
                        <a:latin typeface="Cambria"/>
                        <a:ea typeface="Cambria"/>
                        <a:cs typeface="Cambria"/>
                        <a:sym typeface="Cambria"/>
                      </a:endParaRPr>
                    </a:p>
                    <a:p>
                      <a:pPr marL="273050" lvl="0" indent="-273050" rtl="0">
                        <a:spcBef>
                          <a:spcPts val="600"/>
                        </a:spcBef>
                        <a:spcAft>
                          <a:spcPts val="0"/>
                        </a:spcAft>
                        <a:buNone/>
                      </a:pPr>
                      <a:r>
                        <a:rPr lang="en-US">
                          <a:solidFill>
                            <a:schemeClr val="dk1"/>
                          </a:solidFill>
                          <a:latin typeface="Cambria"/>
                          <a:ea typeface="Cambria"/>
                          <a:cs typeface="Cambria"/>
                          <a:sym typeface="Cambria"/>
                        </a:rPr>
                        <a:t>CO2 +H2O          H2CO3            H</a:t>
                      </a:r>
                      <a:r>
                        <a:rPr lang="en-US" baseline="30000">
                          <a:solidFill>
                            <a:schemeClr val="dk1"/>
                          </a:solidFill>
                          <a:latin typeface="Cambria"/>
                          <a:ea typeface="Cambria"/>
                          <a:cs typeface="Cambria"/>
                          <a:sym typeface="Cambria"/>
                        </a:rPr>
                        <a:t>+</a:t>
                      </a:r>
                      <a:r>
                        <a:rPr lang="en-US">
                          <a:solidFill>
                            <a:schemeClr val="dk1"/>
                          </a:solidFill>
                          <a:latin typeface="Cambria"/>
                          <a:ea typeface="Cambria"/>
                          <a:cs typeface="Cambria"/>
                          <a:sym typeface="Cambria"/>
                        </a:rPr>
                        <a:t>  + HCO3</a:t>
                      </a:r>
                      <a:r>
                        <a:rPr lang="en-US" baseline="30000">
                          <a:solidFill>
                            <a:schemeClr val="dk1"/>
                          </a:solidFill>
                          <a:latin typeface="Cambria"/>
                          <a:ea typeface="Cambria"/>
                          <a:cs typeface="Cambria"/>
                          <a:sym typeface="Cambria"/>
                        </a:rPr>
                        <a:t>-</a:t>
                      </a:r>
                      <a:endParaRPr>
                        <a:solidFill>
                          <a:schemeClr val="dk1"/>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227575">
                <a:tc>
                  <a:txBody>
                    <a:bodyPr/>
                    <a:lstStyle/>
                    <a:p>
                      <a:pPr marL="0" lvl="0" indent="0" rtl="0">
                        <a:spcBef>
                          <a:spcPts val="0"/>
                        </a:spcBef>
                        <a:spcAft>
                          <a:spcPts val="0"/>
                        </a:spcAft>
                        <a:buNone/>
                      </a:pPr>
                      <a:endParaRPr sz="120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76761"/>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273050" lvl="0" indent="-273050" rtl="0">
                        <a:spcBef>
                          <a:spcPts val="600"/>
                        </a:spcBef>
                        <a:spcAft>
                          <a:spcPts val="0"/>
                        </a:spcAft>
                        <a:buNone/>
                      </a:pPr>
                      <a:endParaRPr b="1">
                        <a:solidFill>
                          <a:srgbClr val="C00000"/>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774150">
                <a:tc>
                  <a:txBody>
                    <a:bodyPr/>
                    <a:lstStyle/>
                    <a:p>
                      <a:pPr marL="0" lvl="0" indent="0" rtl="0">
                        <a:spcBef>
                          <a:spcPts val="0"/>
                        </a:spcBef>
                        <a:spcAft>
                          <a:spcPts val="0"/>
                        </a:spcAft>
                        <a:buNone/>
                      </a:pPr>
                      <a:endParaRPr sz="120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457200" lvl="0" indent="-317500" rtl="0">
                        <a:lnSpc>
                          <a:spcPct val="150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given orally once a day.</a:t>
                      </a:r>
                      <a:endParaRPr>
                        <a:solidFill>
                          <a:schemeClr val="dk1"/>
                        </a:solidFill>
                        <a:latin typeface="Cambria"/>
                        <a:ea typeface="Cambria"/>
                        <a:cs typeface="Cambria"/>
                        <a:sym typeface="Cambria"/>
                      </a:endParaRPr>
                    </a:p>
                    <a:p>
                      <a:pPr marL="457200" lvl="0" indent="-317500" rtl="0">
                        <a:lnSpc>
                          <a:spcPct val="150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Onset of action is rapid (30 min).</a:t>
                      </a:r>
                      <a:endParaRPr>
                        <a:solidFill>
                          <a:schemeClr val="dk1"/>
                        </a:solidFill>
                        <a:latin typeface="Cambria"/>
                        <a:ea typeface="Cambria"/>
                        <a:cs typeface="Cambria"/>
                        <a:sym typeface="Cambria"/>
                      </a:endParaRPr>
                    </a:p>
                    <a:p>
                      <a:pPr marL="457200" lvl="0" indent="-317500" rtl="0">
                        <a:lnSpc>
                          <a:spcPct val="150000"/>
                        </a:lnSpc>
                        <a:spcBef>
                          <a:spcPts val="0"/>
                        </a:spcBef>
                        <a:spcAft>
                          <a:spcPts val="0"/>
                        </a:spcAft>
                        <a:buSzPts val="1400"/>
                        <a:buFont typeface="Cambria"/>
                        <a:buChar char="●"/>
                      </a:pPr>
                      <a:r>
                        <a:rPr lang="en-US">
                          <a:solidFill>
                            <a:schemeClr val="dk1"/>
                          </a:solidFill>
                          <a:latin typeface="Cambria"/>
                          <a:ea typeface="Cambria"/>
                          <a:cs typeface="Cambria"/>
                          <a:sym typeface="Cambria"/>
                        </a:rPr>
                        <a:t>Duration of action (9-12 h) </a:t>
                      </a:r>
                      <a:r>
                        <a:rPr lang="en-US">
                          <a:solidFill>
                            <a:schemeClr val="accent6"/>
                          </a:solidFill>
                          <a:latin typeface="Cambria"/>
                          <a:ea typeface="Cambria"/>
                          <a:cs typeface="Cambria"/>
                          <a:sym typeface="Cambria"/>
                        </a:rPr>
                        <a:t>long duration of action</a:t>
                      </a:r>
                      <a:r>
                        <a:rPr lang="en-US">
                          <a:solidFill>
                            <a:schemeClr val="dk1"/>
                          </a:solidFill>
                          <a:latin typeface="Cambria"/>
                          <a:ea typeface="Cambria"/>
                          <a:cs typeface="Cambria"/>
                          <a:sym typeface="Cambria"/>
                        </a:rPr>
                        <a:t>.</a:t>
                      </a:r>
                      <a:endParaRPr>
                        <a:solidFill>
                          <a:schemeClr val="dk1"/>
                        </a:solidFill>
                        <a:latin typeface="Cambria"/>
                        <a:ea typeface="Cambria"/>
                        <a:cs typeface="Cambria"/>
                        <a:sym typeface="Cambria"/>
                      </a:endParaRPr>
                    </a:p>
                    <a:p>
                      <a:pPr marL="457200" lvl="0" indent="-317500" rtl="0">
                        <a:lnSpc>
                          <a:spcPct val="150000"/>
                        </a:lnSpc>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Excreted by active secretion in proximal convoluted tubules.</a:t>
                      </a:r>
                      <a:endParaRPr>
                        <a:solidFill>
                          <a:schemeClr val="dk1"/>
                        </a:solidFill>
                        <a:latin typeface="Cambria"/>
                        <a:ea typeface="Cambria"/>
                        <a:cs typeface="Cambria"/>
                        <a:sym typeface="Cambria"/>
                      </a:endParaRPr>
                    </a:p>
                    <a:p>
                      <a:pPr marL="457200" lvl="0" indent="-317500" rtl="0">
                        <a:lnSpc>
                          <a:spcPct val="150000"/>
                        </a:lnSpc>
                        <a:spcBef>
                          <a:spcPts val="0"/>
                        </a:spcBef>
                        <a:spcAft>
                          <a:spcPts val="0"/>
                        </a:spcAft>
                        <a:buSzPts val="1400"/>
                        <a:buFont typeface="Cambria"/>
                        <a:buChar char="●"/>
                      </a:pPr>
                      <a:r>
                        <a:rPr lang="en-US">
                          <a:solidFill>
                            <a:schemeClr val="dk1"/>
                          </a:solidFill>
                          <a:latin typeface="Cambria"/>
                          <a:ea typeface="Cambria"/>
                          <a:cs typeface="Cambria"/>
                          <a:sym typeface="Cambria"/>
                        </a:rPr>
                        <a:t> Produces </a:t>
                      </a:r>
                      <a:r>
                        <a:rPr lang="en-US">
                          <a:solidFill>
                            <a:srgbClr val="FF0000"/>
                          </a:solidFill>
                          <a:latin typeface="Cambria"/>
                          <a:ea typeface="Cambria"/>
                          <a:cs typeface="Cambria"/>
                          <a:sym typeface="Cambria"/>
                        </a:rPr>
                        <a:t>alkaline urine</a:t>
                      </a:r>
                      <a:r>
                        <a:rPr lang="en-US">
                          <a:solidFill>
                            <a:schemeClr val="dk1"/>
                          </a:solidFill>
                          <a:latin typeface="Cambria"/>
                          <a:ea typeface="Cambria"/>
                          <a:cs typeface="Cambria"/>
                          <a:sym typeface="Cambria"/>
                        </a:rPr>
                        <a:t> </a:t>
                      </a:r>
                      <a:endParaRPr>
                        <a:solidFill>
                          <a:schemeClr val="dk1"/>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50375">
                <a:tc>
                  <a:txBody>
                    <a:bodyPr/>
                    <a:lstStyle/>
                    <a:p>
                      <a:pPr marL="0" lvl="0" indent="0" rtl="0">
                        <a:spcBef>
                          <a:spcPts val="0"/>
                        </a:spcBef>
                        <a:spcAft>
                          <a:spcPts val="0"/>
                        </a:spcAft>
                        <a:buNone/>
                      </a:pPr>
                      <a:endParaRPr sz="120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182562" lvl="1" indent="-199390" rtl="0">
                        <a:lnSpc>
                          <a:spcPct val="150000"/>
                        </a:lnSpc>
                        <a:spcBef>
                          <a:spcPts val="0"/>
                        </a:spcBef>
                        <a:spcAft>
                          <a:spcPts val="0"/>
                        </a:spcAft>
                        <a:buSzPts val="1400"/>
                        <a:buFont typeface="Cambria"/>
                        <a:buChar char="●"/>
                      </a:pPr>
                      <a:r>
                        <a:rPr lang="en-US">
                          <a:solidFill>
                            <a:schemeClr val="dk1"/>
                          </a:solidFill>
                          <a:latin typeface="Cambria"/>
                          <a:ea typeface="Cambria"/>
                          <a:cs typeface="Cambria"/>
                          <a:sym typeface="Cambria"/>
                        </a:rPr>
                        <a:t>↑ Mild increase in urine volume</a:t>
                      </a:r>
                      <a:endParaRPr>
                        <a:solidFill>
                          <a:schemeClr val="dk1"/>
                        </a:solidFill>
                        <a:latin typeface="Cambria"/>
                        <a:ea typeface="Cambria"/>
                        <a:cs typeface="Cambria"/>
                        <a:sym typeface="Cambria"/>
                      </a:endParaRPr>
                    </a:p>
                    <a:p>
                      <a:pPr marL="182562" lvl="1" indent="-199390" rtl="0">
                        <a:lnSpc>
                          <a:spcPct val="150000"/>
                        </a:lnSpc>
                        <a:spcBef>
                          <a:spcPts val="0"/>
                        </a:spcBef>
                        <a:spcAft>
                          <a:spcPts val="0"/>
                        </a:spcAft>
                        <a:buSzPts val="1400"/>
                        <a:buFont typeface="Cambria"/>
                        <a:buChar char="●"/>
                      </a:pPr>
                      <a:r>
                        <a:rPr lang="en-US">
                          <a:solidFill>
                            <a:schemeClr val="dk1"/>
                          </a:solidFill>
                          <a:latin typeface="Cambria"/>
                          <a:ea typeface="Cambria"/>
                          <a:cs typeface="Cambria"/>
                          <a:sym typeface="Cambria"/>
                        </a:rPr>
                        <a:t>↑ urinary excretion of sodium, potassium , bicarbonate </a:t>
                      </a:r>
                      <a:r>
                        <a:rPr lang="en-US">
                          <a:solidFill>
                            <a:srgbClr val="C00000"/>
                          </a:solidFill>
                          <a:latin typeface="Cambria"/>
                          <a:ea typeface="Cambria"/>
                          <a:cs typeface="Cambria"/>
                          <a:sym typeface="Cambria"/>
                        </a:rPr>
                        <a:t>(alkaline urine).</a:t>
                      </a:r>
                      <a:endParaRPr>
                        <a:solidFill>
                          <a:schemeClr val="dk1"/>
                        </a:solidFill>
                        <a:latin typeface="Cambria"/>
                        <a:ea typeface="Cambria"/>
                        <a:cs typeface="Cambria"/>
                        <a:sym typeface="Cambria"/>
                      </a:endParaRPr>
                    </a:p>
                    <a:p>
                      <a:pPr marL="182562" lvl="1" indent="-199390" rtl="0">
                        <a:lnSpc>
                          <a:spcPct val="150000"/>
                        </a:lnSpc>
                        <a:spcBef>
                          <a:spcPts val="0"/>
                        </a:spcBef>
                        <a:spcAft>
                          <a:spcPts val="0"/>
                        </a:spcAft>
                        <a:buSzPts val="1400"/>
                        <a:buFont typeface="Cambria"/>
                        <a:buChar char="●"/>
                      </a:pPr>
                      <a:r>
                        <a:rPr lang="en-US">
                          <a:solidFill>
                            <a:schemeClr val="dk1"/>
                          </a:solidFill>
                          <a:latin typeface="Cambria"/>
                          <a:ea typeface="Cambria"/>
                          <a:cs typeface="Cambria"/>
                          <a:sym typeface="Cambria"/>
                        </a:rPr>
                        <a:t> Metabolic acidosis.</a:t>
                      </a:r>
                      <a:endParaRPr>
                        <a:solidFill>
                          <a:schemeClr val="dk1"/>
                        </a:solidFill>
                        <a:latin typeface="Cambria"/>
                        <a:ea typeface="Cambria"/>
                        <a:cs typeface="Cambria"/>
                        <a:sym typeface="Cambria"/>
                      </a:endParaRPr>
                    </a:p>
                    <a:p>
                      <a:pPr marL="182562" lvl="1" indent="-199390" rtl="0">
                        <a:lnSpc>
                          <a:spcPct val="150000"/>
                        </a:lnSpc>
                        <a:spcBef>
                          <a:spcPts val="0"/>
                        </a:spcBef>
                        <a:spcAft>
                          <a:spcPts val="0"/>
                        </a:spcAft>
                        <a:buSzPts val="1400"/>
                        <a:buFont typeface="Cambria"/>
                        <a:buChar char="●"/>
                      </a:pPr>
                      <a:r>
                        <a:rPr lang="en-US">
                          <a:solidFill>
                            <a:schemeClr val="dk1"/>
                          </a:solidFill>
                          <a:latin typeface="Cambria"/>
                          <a:ea typeface="Cambria"/>
                          <a:cs typeface="Cambria"/>
                          <a:sym typeface="Cambria"/>
                        </a:rPr>
                        <a:t>↑ Urinary phosphate excretion.</a:t>
                      </a:r>
                      <a:endParaRPr>
                        <a:solidFill>
                          <a:schemeClr val="dk1"/>
                        </a:solidFill>
                        <a:latin typeface="Cambria"/>
                        <a:ea typeface="Cambria"/>
                        <a:cs typeface="Cambria"/>
                        <a:sym typeface="Cambria"/>
                      </a:endParaRPr>
                    </a:p>
                    <a:p>
                      <a:pPr marL="182562" lvl="1" indent="-199390" rtl="0">
                        <a:lnSpc>
                          <a:spcPct val="150000"/>
                        </a:lnSpc>
                        <a:spcBef>
                          <a:spcPts val="0"/>
                        </a:spcBef>
                        <a:spcAft>
                          <a:spcPts val="0"/>
                        </a:spcAft>
                        <a:buSzPts val="1400"/>
                        <a:buFont typeface="Cambria"/>
                        <a:buChar char="●"/>
                      </a:pPr>
                      <a:r>
                        <a:rPr lang="en-US">
                          <a:solidFill>
                            <a:schemeClr val="dk1"/>
                          </a:solidFill>
                          <a:latin typeface="Cambria"/>
                          <a:ea typeface="Cambria"/>
                          <a:cs typeface="Cambria"/>
                          <a:sym typeface="Cambria"/>
                        </a:rPr>
                        <a:t>*Promotes K+ excretion by ↑the load of Na+ delivered to the distal tubules.</a:t>
                      </a:r>
                      <a:endParaRPr b="1">
                        <a:solidFill>
                          <a:schemeClr val="dk1"/>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230250">
                <a:tc>
                  <a:txBody>
                    <a:bodyPr/>
                    <a:lstStyle/>
                    <a:p>
                      <a:pPr marL="0" lvl="0" indent="0" rtl="0">
                        <a:spcBef>
                          <a:spcPts val="0"/>
                        </a:spcBef>
                        <a:spcAft>
                          <a:spcPts val="0"/>
                        </a:spcAft>
                        <a:buNone/>
                      </a:pPr>
                      <a:endParaRPr sz="120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3">
                  <a:txBody>
                    <a:bodyPr/>
                    <a:lstStyle/>
                    <a:p>
                      <a:pPr marL="457200" lvl="0" indent="-317500" rtl="0">
                        <a:lnSpc>
                          <a:spcPct val="115000"/>
                        </a:lnSpc>
                        <a:spcBef>
                          <a:spcPts val="600"/>
                        </a:spcBef>
                        <a:spcAft>
                          <a:spcPts val="0"/>
                        </a:spcAft>
                        <a:buSzPts val="1400"/>
                        <a:buFont typeface="Cambria"/>
                        <a:buChar char="●"/>
                      </a:pPr>
                      <a:r>
                        <a:rPr lang="en-US">
                          <a:solidFill>
                            <a:schemeClr val="accent1"/>
                          </a:solidFill>
                          <a:latin typeface="Cambria"/>
                          <a:ea typeface="Cambria"/>
                          <a:cs typeface="Cambria"/>
                          <a:sym typeface="Cambria"/>
                        </a:rPr>
                        <a:t>Why do CA inhibitors have weak diuretic properties? </a:t>
                      </a:r>
                      <a:endParaRPr>
                        <a:solidFill>
                          <a:schemeClr val="accent1"/>
                        </a:solidFill>
                        <a:latin typeface="Cambria"/>
                        <a:ea typeface="Cambria"/>
                        <a:cs typeface="Cambria"/>
                        <a:sym typeface="Cambria"/>
                      </a:endParaRPr>
                    </a:p>
                    <a:p>
                      <a:pPr marL="457200" lvl="0" indent="-317500" rtl="0">
                        <a:lnSpc>
                          <a:spcPct val="115000"/>
                        </a:lnSpc>
                        <a:spcBef>
                          <a:spcPts val="600"/>
                        </a:spcBef>
                        <a:spcAft>
                          <a:spcPts val="0"/>
                        </a:spcAft>
                        <a:buSzPts val="1400"/>
                        <a:buFont typeface="Cambria"/>
                        <a:buChar char="●"/>
                      </a:pPr>
                      <a:r>
                        <a:rPr lang="en-US">
                          <a:solidFill>
                            <a:schemeClr val="dk1"/>
                          </a:solidFill>
                          <a:latin typeface="Cambria"/>
                          <a:ea typeface="Cambria"/>
                          <a:cs typeface="Cambria"/>
                          <a:sym typeface="Cambria"/>
                        </a:rPr>
                        <a:t>Diuretic properties decreases after several days as the blood bicarbonate falls. </a:t>
                      </a:r>
                      <a:r>
                        <a:rPr lang="en-US" sz="1000">
                          <a:solidFill>
                            <a:schemeClr val="accent6"/>
                          </a:solidFill>
                          <a:latin typeface="Cambria"/>
                          <a:ea typeface="Cambria"/>
                          <a:cs typeface="Cambria"/>
                          <a:sym typeface="Cambria"/>
                        </a:rPr>
                        <a:t>i</a:t>
                      </a:r>
                      <a:r>
                        <a:rPr lang="en-US" sz="1000">
                          <a:solidFill>
                            <a:srgbClr val="6AA84F"/>
                          </a:solidFill>
                          <a:latin typeface="Cambria"/>
                          <a:ea typeface="Cambria"/>
                          <a:cs typeface="Cambria"/>
                          <a:sym typeface="Cambria"/>
                        </a:rPr>
                        <a:t>t’s dependent on the bicarbonate so when it is limited it’s effect will decrease</a:t>
                      </a:r>
                      <a:endParaRPr>
                        <a:solidFill>
                          <a:schemeClr val="accent6"/>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457200" lvl="0" indent="-228600" rtl="0">
                        <a:lnSpc>
                          <a:spcPct val="115000"/>
                        </a:lnSpc>
                        <a:spcBef>
                          <a:spcPts val="600"/>
                        </a:spcBef>
                        <a:spcAft>
                          <a:spcPts val="0"/>
                        </a:spcAft>
                        <a:buNone/>
                      </a:pPr>
                      <a:endParaRPr>
                        <a:solidFill>
                          <a:srgbClr val="0000FF"/>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22" name="Shape 122"/>
          <p:cNvPicPr preferRelativeResize="0"/>
          <p:nvPr/>
        </p:nvPicPr>
        <p:blipFill rotWithShape="1">
          <a:blip r:embed="rId3">
            <a:alphaModFix/>
          </a:blip>
          <a:srcRect/>
          <a:stretch/>
        </p:blipFill>
        <p:spPr>
          <a:xfrm>
            <a:off x="941744" y="2766502"/>
            <a:ext cx="2132400" cy="2201400"/>
          </a:xfrm>
          <a:prstGeom prst="rect">
            <a:avLst/>
          </a:prstGeom>
          <a:noFill/>
          <a:ln w="9525" cap="flat" cmpd="sng">
            <a:solidFill>
              <a:srgbClr val="FE8637"/>
            </a:solidFill>
            <a:prstDash val="solid"/>
            <a:miter lim="800000"/>
            <a:headEnd type="none" w="sm" len="sm"/>
            <a:tailEnd type="none" w="sm" len="sm"/>
          </a:ln>
        </p:spPr>
      </p:pic>
      <p:cxnSp>
        <p:nvCxnSpPr>
          <p:cNvPr id="123" name="Shape 123"/>
          <p:cNvCxnSpPr/>
          <p:nvPr/>
        </p:nvCxnSpPr>
        <p:spPr>
          <a:xfrm>
            <a:off x="1309375" y="2546963"/>
            <a:ext cx="293700" cy="0"/>
          </a:xfrm>
          <a:prstGeom prst="straightConnector1">
            <a:avLst/>
          </a:prstGeom>
          <a:noFill/>
          <a:ln w="9525" cap="flat" cmpd="sng">
            <a:solidFill>
              <a:srgbClr val="FF6903"/>
            </a:solidFill>
            <a:prstDash val="solid"/>
            <a:miter lim="800000"/>
            <a:headEnd type="none" w="med" len="med"/>
            <a:tailEnd type="stealth" w="med" len="med"/>
          </a:ln>
        </p:spPr>
      </p:cxnSp>
      <p:cxnSp>
        <p:nvCxnSpPr>
          <p:cNvPr id="124" name="Shape 124"/>
          <p:cNvCxnSpPr/>
          <p:nvPr/>
        </p:nvCxnSpPr>
        <p:spPr>
          <a:xfrm rot="10800000">
            <a:off x="1293037" y="2498888"/>
            <a:ext cx="326400" cy="0"/>
          </a:xfrm>
          <a:prstGeom prst="straightConnector1">
            <a:avLst/>
          </a:prstGeom>
          <a:noFill/>
          <a:ln w="9525" cap="flat" cmpd="sng">
            <a:solidFill>
              <a:srgbClr val="FF6903"/>
            </a:solidFill>
            <a:prstDash val="solid"/>
            <a:miter lim="800000"/>
            <a:headEnd type="none" w="med" len="med"/>
            <a:tailEnd type="stealth" w="med" len="med"/>
          </a:ln>
        </p:spPr>
      </p:cxnSp>
      <p:cxnSp>
        <p:nvCxnSpPr>
          <p:cNvPr id="125" name="Shape 125"/>
          <p:cNvCxnSpPr/>
          <p:nvPr/>
        </p:nvCxnSpPr>
        <p:spPr>
          <a:xfrm>
            <a:off x="2289400" y="2570988"/>
            <a:ext cx="293700" cy="0"/>
          </a:xfrm>
          <a:prstGeom prst="straightConnector1">
            <a:avLst/>
          </a:prstGeom>
          <a:noFill/>
          <a:ln w="9525" cap="flat" cmpd="sng">
            <a:solidFill>
              <a:srgbClr val="FF6903"/>
            </a:solidFill>
            <a:prstDash val="solid"/>
            <a:miter lim="800000"/>
            <a:headEnd type="none" w="med" len="med"/>
            <a:tailEnd type="stealth" w="med" len="med"/>
          </a:ln>
        </p:spPr>
      </p:cxnSp>
      <p:cxnSp>
        <p:nvCxnSpPr>
          <p:cNvPr id="126" name="Shape 126"/>
          <p:cNvCxnSpPr/>
          <p:nvPr/>
        </p:nvCxnSpPr>
        <p:spPr>
          <a:xfrm rot="10800000">
            <a:off x="2256712" y="2522913"/>
            <a:ext cx="326400" cy="0"/>
          </a:xfrm>
          <a:prstGeom prst="straightConnector1">
            <a:avLst/>
          </a:prstGeom>
          <a:noFill/>
          <a:ln w="9525" cap="flat" cmpd="sng">
            <a:solidFill>
              <a:srgbClr val="FF6903"/>
            </a:solidFill>
            <a:prstDash val="solid"/>
            <a:miter lim="800000"/>
            <a:headEnd type="none" w="med" len="med"/>
            <a:tailEnd type="stealth" w="med" len="med"/>
          </a:ln>
        </p:spPr>
      </p:cxnSp>
      <p:pic>
        <p:nvPicPr>
          <p:cNvPr id="127" name="Shape 127" descr="23"/>
          <p:cNvPicPr preferRelativeResize="0"/>
          <p:nvPr/>
        </p:nvPicPr>
        <p:blipFill rotWithShape="1">
          <a:blip r:embed="rId4">
            <a:alphaModFix/>
          </a:blip>
          <a:srcRect t="6092" b="3114"/>
          <a:stretch/>
        </p:blipFill>
        <p:spPr>
          <a:xfrm>
            <a:off x="3410600" y="2788275"/>
            <a:ext cx="2833001" cy="2228875"/>
          </a:xfrm>
          <a:prstGeom prst="rect">
            <a:avLst/>
          </a:prstGeom>
          <a:noFill/>
          <a:ln>
            <a:noFill/>
          </a:ln>
        </p:spPr>
      </p:pic>
      <p:sp>
        <p:nvSpPr>
          <p:cNvPr id="128" name="Shape 128"/>
          <p:cNvSpPr txBox="1"/>
          <p:nvPr/>
        </p:nvSpPr>
        <p:spPr>
          <a:xfrm>
            <a:off x="3592004" y="3090916"/>
            <a:ext cx="929400" cy="2883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900" b="0" i="0" u="none">
                <a:solidFill>
                  <a:srgbClr val="000000"/>
                </a:solidFill>
                <a:latin typeface="Times New Roman"/>
                <a:ea typeface="Times New Roman"/>
                <a:cs typeface="Times New Roman"/>
                <a:sym typeface="Times New Roman"/>
              </a:rPr>
              <a:t>Luminal membrane</a:t>
            </a:r>
            <a:endParaRPr sz="900"/>
          </a:p>
        </p:txBody>
      </p:sp>
      <p:sp>
        <p:nvSpPr>
          <p:cNvPr id="129" name="Shape 129"/>
          <p:cNvSpPr txBox="1"/>
          <p:nvPr/>
        </p:nvSpPr>
        <p:spPr>
          <a:xfrm>
            <a:off x="5246631" y="3018956"/>
            <a:ext cx="1031400" cy="144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700" b="0" i="0" u="none">
                <a:solidFill>
                  <a:srgbClr val="000000"/>
                </a:solidFill>
                <a:latin typeface="Times New Roman"/>
                <a:ea typeface="Times New Roman"/>
                <a:cs typeface="Times New Roman"/>
                <a:sym typeface="Times New Roman"/>
              </a:rPr>
              <a:t>Basolateral membrane</a:t>
            </a:r>
            <a:endParaRPr sz="700"/>
          </a:p>
        </p:txBody>
      </p:sp>
      <p:cxnSp>
        <p:nvCxnSpPr>
          <p:cNvPr id="130" name="Shape 130"/>
          <p:cNvCxnSpPr/>
          <p:nvPr/>
        </p:nvCxnSpPr>
        <p:spPr>
          <a:xfrm>
            <a:off x="4136217" y="3403093"/>
            <a:ext cx="475500" cy="192300"/>
          </a:xfrm>
          <a:prstGeom prst="straightConnector1">
            <a:avLst/>
          </a:prstGeom>
          <a:noFill/>
          <a:ln w="9525" cap="flat" cmpd="sng">
            <a:solidFill>
              <a:srgbClr val="000000"/>
            </a:solidFill>
            <a:prstDash val="solid"/>
            <a:miter lim="800000"/>
            <a:headEnd type="none" w="med" len="med"/>
            <a:tailEnd type="triangle" w="med" len="med"/>
          </a:ln>
        </p:spPr>
      </p:cxnSp>
      <p:sp>
        <p:nvSpPr>
          <p:cNvPr id="131" name="Shape 131"/>
          <p:cNvSpPr txBox="1"/>
          <p:nvPr/>
        </p:nvSpPr>
        <p:spPr>
          <a:xfrm>
            <a:off x="3659968" y="2875037"/>
            <a:ext cx="567000" cy="144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900" b="1" i="0" u="none">
                <a:solidFill>
                  <a:srgbClr val="000000"/>
                </a:solidFill>
                <a:latin typeface="Times New Roman"/>
                <a:ea typeface="Times New Roman"/>
                <a:cs typeface="Times New Roman"/>
                <a:sym typeface="Times New Roman"/>
              </a:rPr>
              <a:t>Lumen</a:t>
            </a:r>
            <a:endParaRPr sz="900"/>
          </a:p>
        </p:txBody>
      </p:sp>
      <p:grpSp>
        <p:nvGrpSpPr>
          <p:cNvPr id="132" name="Shape 132"/>
          <p:cNvGrpSpPr/>
          <p:nvPr/>
        </p:nvGrpSpPr>
        <p:grpSpPr>
          <a:xfrm>
            <a:off x="5428070" y="2851208"/>
            <a:ext cx="589683" cy="407845"/>
            <a:chOff x="6443662" y="188912"/>
            <a:chExt cx="1873200" cy="1224025"/>
          </a:xfrm>
        </p:grpSpPr>
        <p:sp>
          <p:nvSpPr>
            <p:cNvPr id="133" name="Shape 133"/>
            <p:cNvSpPr txBox="1"/>
            <p:nvPr/>
          </p:nvSpPr>
          <p:spPr>
            <a:xfrm>
              <a:off x="6443662" y="188912"/>
              <a:ext cx="1873200" cy="431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900" b="1" i="0" u="none">
                  <a:solidFill>
                    <a:srgbClr val="000000"/>
                  </a:solidFill>
                  <a:latin typeface="Times New Roman"/>
                  <a:ea typeface="Times New Roman"/>
                  <a:cs typeface="Times New Roman"/>
                  <a:sym typeface="Times New Roman"/>
                </a:rPr>
                <a:t>Blood</a:t>
              </a:r>
              <a:endParaRPr sz="900"/>
            </a:p>
          </p:txBody>
        </p:sp>
        <p:cxnSp>
          <p:nvCxnSpPr>
            <p:cNvPr id="134" name="Shape 134"/>
            <p:cNvCxnSpPr/>
            <p:nvPr/>
          </p:nvCxnSpPr>
          <p:spPr>
            <a:xfrm flipH="1">
              <a:off x="6659587" y="1125537"/>
              <a:ext cx="936600" cy="287400"/>
            </a:xfrm>
            <a:prstGeom prst="straightConnector1">
              <a:avLst/>
            </a:prstGeom>
            <a:noFill/>
            <a:ln w="9525" cap="flat" cmpd="sng">
              <a:solidFill>
                <a:srgbClr val="000000"/>
              </a:solidFill>
              <a:prstDash val="solid"/>
              <a:miter lim="800000"/>
              <a:headEnd type="none" w="med" len="med"/>
              <a:tailEnd type="triangle" w="med" len="med"/>
            </a:ln>
          </p:spPr>
        </p:cxnSp>
      </p:grpSp>
      <p:sp>
        <p:nvSpPr>
          <p:cNvPr id="135" name="Shape 135"/>
          <p:cNvSpPr txBox="1"/>
          <p:nvPr/>
        </p:nvSpPr>
        <p:spPr>
          <a:xfrm>
            <a:off x="3991575" y="4638033"/>
            <a:ext cx="1881300" cy="264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1100" b="1" i="0" u="none">
                <a:solidFill>
                  <a:srgbClr val="000000"/>
                </a:solidFill>
                <a:latin typeface="Times New Roman"/>
                <a:ea typeface="Times New Roman"/>
                <a:cs typeface="Times New Roman"/>
                <a:sym typeface="Times New Roman"/>
              </a:rPr>
              <a:t>Proximal tubules</a:t>
            </a:r>
            <a:endParaRPr sz="1100"/>
          </a:p>
        </p:txBody>
      </p:sp>
      <p:sp>
        <p:nvSpPr>
          <p:cNvPr id="136" name="Shape 136"/>
          <p:cNvSpPr txBox="1"/>
          <p:nvPr/>
        </p:nvSpPr>
        <p:spPr>
          <a:xfrm>
            <a:off x="11665625" y="2360650"/>
            <a:ext cx="5509200" cy="64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7" name="Shape 137"/>
          <p:cNvSpPr txBox="1"/>
          <p:nvPr/>
        </p:nvSpPr>
        <p:spPr>
          <a:xfrm rot="-5400000">
            <a:off x="-473425" y="2798063"/>
            <a:ext cx="1360800" cy="2979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800" b="1">
                <a:solidFill>
                  <a:srgbClr val="FF0000"/>
                </a:solidFill>
                <a:latin typeface="Cambria"/>
                <a:ea typeface="Cambria"/>
                <a:cs typeface="Cambria"/>
                <a:sym typeface="Cambria"/>
              </a:rPr>
              <a:t>M.O.A</a:t>
            </a:r>
            <a:endParaRPr sz="1800" b="1">
              <a:solidFill>
                <a:srgbClr val="FF0000"/>
              </a:solidFill>
              <a:latin typeface="Cambria"/>
              <a:ea typeface="Cambria"/>
              <a:cs typeface="Cambria"/>
              <a:sym typeface="Cambria"/>
            </a:endParaRPr>
          </a:p>
        </p:txBody>
      </p:sp>
      <p:sp>
        <p:nvSpPr>
          <p:cNvPr id="138" name="Shape 138"/>
          <p:cNvSpPr txBox="1"/>
          <p:nvPr/>
        </p:nvSpPr>
        <p:spPr>
          <a:xfrm rot="-5402504">
            <a:off x="-617413" y="5642748"/>
            <a:ext cx="1647600" cy="297900"/>
          </a:xfrm>
          <a:prstGeom prst="rect">
            <a:avLst/>
          </a:prstGeom>
          <a:noFill/>
          <a:ln>
            <a:noFill/>
          </a:ln>
        </p:spPr>
        <p:txBody>
          <a:bodyPr spcFirstLastPara="1" wrap="square" lIns="91425" tIns="91425" rIns="91425" bIns="91425" anchor="ctr" anchorCtr="0">
            <a:noAutofit/>
          </a:bodyPr>
          <a:lstStyle/>
          <a:p>
            <a:pPr marL="1587" lvl="1" indent="-1587" algn="ctr" rtl="0">
              <a:spcBef>
                <a:spcPts val="0"/>
              </a:spcBef>
              <a:spcAft>
                <a:spcPts val="0"/>
              </a:spcAft>
              <a:buClr>
                <a:srgbClr val="FE8637"/>
              </a:buClr>
              <a:buSzPts val="2560"/>
              <a:buFont typeface="Noto Sans Symbols"/>
              <a:buNone/>
            </a:pPr>
            <a:r>
              <a:rPr lang="en-US" sz="1300" b="1">
                <a:solidFill>
                  <a:srgbClr val="FFFFFF"/>
                </a:solidFill>
                <a:latin typeface="Cambria"/>
                <a:ea typeface="Cambria"/>
                <a:cs typeface="Cambria"/>
                <a:sym typeface="Cambria"/>
              </a:rPr>
              <a:t>Pharmacokinetics</a:t>
            </a:r>
            <a:endParaRPr sz="1300" b="1">
              <a:solidFill>
                <a:srgbClr val="FFFFFF"/>
              </a:solidFill>
              <a:latin typeface="Cambria"/>
              <a:ea typeface="Cambria"/>
              <a:cs typeface="Cambria"/>
              <a:sym typeface="Cambria"/>
            </a:endParaRPr>
          </a:p>
        </p:txBody>
      </p:sp>
      <p:sp>
        <p:nvSpPr>
          <p:cNvPr id="139" name="Shape 139"/>
          <p:cNvSpPr txBox="1"/>
          <p:nvPr/>
        </p:nvSpPr>
        <p:spPr>
          <a:xfrm rot="-5400000">
            <a:off x="-806425" y="7423900"/>
            <a:ext cx="2025600" cy="369300"/>
          </a:xfrm>
          <a:prstGeom prst="rect">
            <a:avLst/>
          </a:prstGeom>
          <a:noFill/>
          <a:ln>
            <a:noFill/>
          </a:ln>
        </p:spPr>
        <p:txBody>
          <a:bodyPr spcFirstLastPara="1" wrap="square" lIns="91425" tIns="91425" rIns="91425" bIns="91425" anchor="ctr" anchorCtr="0">
            <a:noAutofit/>
          </a:bodyPr>
          <a:lstStyle/>
          <a:p>
            <a:pPr marL="273050" lvl="0" indent="-273050" rtl="0">
              <a:spcBef>
                <a:spcPts val="0"/>
              </a:spcBef>
              <a:spcAft>
                <a:spcPts val="0"/>
              </a:spcAft>
              <a:buNone/>
            </a:pPr>
            <a:r>
              <a:rPr lang="en-US" b="1">
                <a:solidFill>
                  <a:srgbClr val="FFFFFF"/>
                </a:solidFill>
                <a:latin typeface="Cambria"/>
                <a:ea typeface="Cambria"/>
                <a:cs typeface="Cambria"/>
                <a:sym typeface="Cambria"/>
              </a:rPr>
              <a:t>Pharmacological actions</a:t>
            </a:r>
            <a:endParaRPr b="1">
              <a:solidFill>
                <a:srgbClr val="FFFFFF"/>
              </a:solidFill>
              <a:latin typeface="Cambria"/>
              <a:ea typeface="Cambria"/>
              <a:cs typeface="Cambria"/>
              <a:sym typeface="Cambria"/>
            </a:endParaRPr>
          </a:p>
        </p:txBody>
      </p:sp>
      <p:sp>
        <p:nvSpPr>
          <p:cNvPr id="140" name="Shape 140"/>
          <p:cNvSpPr txBox="1"/>
          <p:nvPr/>
        </p:nvSpPr>
        <p:spPr>
          <a:xfrm rot="-5400000">
            <a:off x="-361525" y="9106150"/>
            <a:ext cx="1137000" cy="355500"/>
          </a:xfrm>
          <a:prstGeom prst="rect">
            <a:avLst/>
          </a:prstGeom>
          <a:noFill/>
          <a:ln>
            <a:noFill/>
          </a:ln>
        </p:spPr>
        <p:txBody>
          <a:bodyPr spcFirstLastPara="1" wrap="square" lIns="91425" tIns="91425" rIns="91425" bIns="91425" anchor="ctr" anchorCtr="0">
            <a:noAutofit/>
          </a:bodyPr>
          <a:lstStyle/>
          <a:p>
            <a:pPr marL="0" lvl="1" indent="0" algn="ctr" rtl="0">
              <a:spcBef>
                <a:spcPts val="0"/>
              </a:spcBef>
              <a:spcAft>
                <a:spcPts val="0"/>
              </a:spcAft>
              <a:buNone/>
            </a:pPr>
            <a:r>
              <a:rPr lang="en-US" sz="1800" b="1">
                <a:solidFill>
                  <a:srgbClr val="FFFFFF"/>
                </a:solidFill>
                <a:latin typeface="Cambria"/>
                <a:ea typeface="Cambria"/>
                <a:cs typeface="Cambria"/>
                <a:sym typeface="Cambria"/>
              </a:rPr>
              <a:t>NOTE</a:t>
            </a:r>
            <a:endParaRPr sz="1800" b="1">
              <a:solidFill>
                <a:srgbClr val="FFFFFF"/>
              </a:solidFill>
              <a:latin typeface="Cambria"/>
              <a:ea typeface="Cambria"/>
              <a:cs typeface="Cambria"/>
              <a:sym typeface="Cambria"/>
            </a:endParaRPr>
          </a:p>
        </p:txBody>
      </p:sp>
      <p:pic>
        <p:nvPicPr>
          <p:cNvPr id="141" name="Shape 141"/>
          <p:cNvPicPr preferRelativeResize="0"/>
          <p:nvPr/>
        </p:nvPicPr>
        <p:blipFill rotWithShape="1">
          <a:blip r:embed="rId5">
            <a:alphaModFix/>
          </a:blip>
          <a:srcRect/>
          <a:stretch/>
        </p:blipFill>
        <p:spPr>
          <a:xfrm>
            <a:off x="5428075" y="8715400"/>
            <a:ext cx="1431000" cy="1249500"/>
          </a:xfrm>
          <a:prstGeom prst="rect">
            <a:avLst/>
          </a:prstGeom>
          <a:noFill/>
          <a:ln>
            <a:noFill/>
          </a:ln>
        </p:spPr>
      </p:pic>
      <p:sp>
        <p:nvSpPr>
          <p:cNvPr id="142" name="Shape 142"/>
          <p:cNvSpPr txBox="1"/>
          <p:nvPr/>
        </p:nvSpPr>
        <p:spPr>
          <a:xfrm>
            <a:off x="2854300" y="6160825"/>
            <a:ext cx="3945600" cy="52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000">
                <a:solidFill>
                  <a:schemeClr val="accent6"/>
                </a:solidFill>
                <a:latin typeface="Cambria"/>
                <a:ea typeface="Cambria"/>
                <a:cs typeface="Cambria"/>
                <a:sym typeface="Cambria"/>
              </a:rPr>
              <a:t>because of the loss of bicarbonate in the urine due to inhibiting the enzyme responsible for reabsorbing it, we will produce an alkaline urine but = metabolic acidosis</a:t>
            </a:r>
            <a:endParaRPr sz="1000">
              <a:solidFill>
                <a:schemeClr val="accent6"/>
              </a:solidFill>
              <a:latin typeface="Cambria"/>
              <a:ea typeface="Cambria"/>
              <a:cs typeface="Cambria"/>
              <a:sym typeface="Cambria"/>
            </a:endParaRPr>
          </a:p>
          <a:p>
            <a:pPr marL="0" lvl="0" indent="0">
              <a:spcBef>
                <a:spcPts val="0"/>
              </a:spcBef>
              <a:spcAft>
                <a:spcPts val="0"/>
              </a:spcAft>
              <a:buNone/>
            </a:pPr>
            <a:endParaRPr/>
          </a:p>
        </p:txBody>
      </p:sp>
      <p:sp>
        <p:nvSpPr>
          <p:cNvPr id="143" name="Shape 143"/>
          <p:cNvSpPr txBox="1"/>
          <p:nvPr/>
        </p:nvSpPr>
        <p:spPr>
          <a:xfrm>
            <a:off x="3203225" y="7385425"/>
            <a:ext cx="3551400" cy="76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000">
                <a:solidFill>
                  <a:schemeClr val="accent6"/>
                </a:solidFill>
              </a:rPr>
              <a:t>العادة الدايروتيكس هذي تزيد الصوديوم اكسكريشن لو تشتغل على الجزء الأول من  </a:t>
            </a:r>
            <a:endParaRPr sz="1000">
              <a:solidFill>
                <a:schemeClr val="accent6"/>
              </a:solidFill>
            </a:endParaRPr>
          </a:p>
          <a:p>
            <a:pPr marL="0" lvl="0" indent="0" algn="r">
              <a:spcBef>
                <a:spcPts val="0"/>
              </a:spcBef>
              <a:spcAft>
                <a:spcPts val="0"/>
              </a:spcAft>
              <a:buNone/>
            </a:pPr>
            <a:r>
              <a:rPr lang="en-US" sz="1000">
                <a:solidFill>
                  <a:schemeClr val="accent6"/>
                </a:solidFill>
              </a:rPr>
              <a:t>  راح يلاقي الالدوستيرون اللي بيسوي DCT النفرون ، بعدين الصوديوم وهو ماشي يوصل عند  </a:t>
            </a:r>
            <a:endParaRPr sz="1000"/>
          </a:p>
        </p:txBody>
      </p:sp>
      <p:sp>
        <p:nvSpPr>
          <p:cNvPr id="144" name="Shape 144"/>
          <p:cNvSpPr txBox="1"/>
          <p:nvPr/>
        </p:nvSpPr>
        <p:spPr>
          <a:xfrm>
            <a:off x="6647750" y="7686100"/>
            <a:ext cx="169500" cy="8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a:t>
            </a:r>
            <a:endParaRPr/>
          </a:p>
        </p:txBody>
      </p:sp>
      <p:sp>
        <p:nvSpPr>
          <p:cNvPr id="145" name="Shape 145"/>
          <p:cNvSpPr txBox="1"/>
          <p:nvPr/>
        </p:nvSpPr>
        <p:spPr>
          <a:xfrm>
            <a:off x="3409525" y="7769497"/>
            <a:ext cx="2650200" cy="40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000">
                <a:solidFill>
                  <a:schemeClr val="accent6"/>
                </a:solidFill>
                <a:latin typeface="Cambria"/>
                <a:ea typeface="Cambria"/>
                <a:cs typeface="Cambria"/>
                <a:sym typeface="Cambria"/>
              </a:rPr>
              <a:t>reabsorption of Na and excretion of K</a:t>
            </a:r>
            <a:endParaRPr sz="1000">
              <a:solidFill>
                <a:schemeClr val="accent6"/>
              </a:solidFill>
              <a:latin typeface="Cambria"/>
              <a:ea typeface="Cambria"/>
              <a:cs typeface="Cambria"/>
              <a:sym typeface="Cambria"/>
            </a:endParaRPr>
          </a:p>
          <a:p>
            <a:pPr marL="0" lvl="0" indent="0">
              <a:spcBef>
                <a:spcPts val="0"/>
              </a:spcBef>
              <a:spcAft>
                <a:spcPts val="0"/>
              </a:spcAft>
              <a:buClr>
                <a:schemeClr val="dk1"/>
              </a:buClr>
              <a:buSzPts val="1100"/>
              <a:buFont typeface="Arial"/>
              <a:buNone/>
            </a:pPr>
            <a:r>
              <a:rPr lang="en-US" sz="1000">
                <a:solidFill>
                  <a:schemeClr val="accent6"/>
                </a:solidFill>
                <a:latin typeface="Cambria"/>
                <a:ea typeface="Cambria"/>
                <a:cs typeface="Cambria"/>
                <a:sym typeface="Cambria"/>
              </a:rPr>
              <a:t>&gt;&gt; Hypokalemia</a:t>
            </a:r>
            <a:endParaRPr sz="1000">
              <a:solidFill>
                <a:schemeClr val="accent6"/>
              </a:solidFill>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p:txBody>
      </p:sp>
      <p:sp>
        <p:nvSpPr>
          <p:cNvPr id="146" name="Shape 146"/>
          <p:cNvSpPr/>
          <p:nvPr/>
        </p:nvSpPr>
        <p:spPr>
          <a:xfrm>
            <a:off x="3592375" y="2528788"/>
            <a:ext cx="102600" cy="834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1404925" y="2590488"/>
            <a:ext cx="102600" cy="834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txBox="1"/>
          <p:nvPr/>
        </p:nvSpPr>
        <p:spPr>
          <a:xfrm>
            <a:off x="3659975" y="2390925"/>
            <a:ext cx="1147800" cy="26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solidFill>
                  <a:schemeClr val="accent6"/>
                </a:solidFill>
                <a:latin typeface="Cambria"/>
                <a:ea typeface="Cambria"/>
                <a:cs typeface="Cambria"/>
                <a:sym typeface="Cambria"/>
              </a:rPr>
              <a:t>it’ll work there</a:t>
            </a:r>
            <a:endParaRPr sz="1000">
              <a:solidFill>
                <a:schemeClr val="accent6"/>
              </a:solidFill>
              <a:latin typeface="Cambria"/>
              <a:ea typeface="Cambria"/>
              <a:cs typeface="Cambria"/>
              <a:sym typeface="Cambria"/>
            </a:endParaRPr>
          </a:p>
        </p:txBody>
      </p:sp>
      <p:sp>
        <p:nvSpPr>
          <p:cNvPr id="149" name="Shape 149"/>
          <p:cNvSpPr/>
          <p:nvPr/>
        </p:nvSpPr>
        <p:spPr>
          <a:xfrm>
            <a:off x="1859575" y="2089575"/>
            <a:ext cx="102600" cy="834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154" name="Shape 154"/>
          <p:cNvGraphicFramePr/>
          <p:nvPr/>
        </p:nvGraphicFramePr>
        <p:xfrm>
          <a:off x="-3525" y="440373"/>
          <a:ext cx="3000000" cy="3000000"/>
        </p:xfrm>
        <a:graphic>
          <a:graphicData uri="http://schemas.openxmlformats.org/drawingml/2006/table">
            <a:tbl>
              <a:tblPr>
                <a:noFill/>
                <a:tableStyleId>{E19A06FE-0C73-45A7-A4B5-2D823EFC237C}</a:tableStyleId>
              </a:tblPr>
              <a:tblGrid>
                <a:gridCol w="382850">
                  <a:extLst>
                    <a:ext uri="{9D8B030D-6E8A-4147-A177-3AD203B41FA5}">
                      <a16:colId xmlns:a16="http://schemas.microsoft.com/office/drawing/2014/main" val="20000"/>
                    </a:ext>
                  </a:extLst>
                </a:gridCol>
                <a:gridCol w="1620550">
                  <a:extLst>
                    <a:ext uri="{9D8B030D-6E8A-4147-A177-3AD203B41FA5}">
                      <a16:colId xmlns:a16="http://schemas.microsoft.com/office/drawing/2014/main" val="20001"/>
                    </a:ext>
                  </a:extLst>
                </a:gridCol>
                <a:gridCol w="1620550">
                  <a:extLst>
                    <a:ext uri="{9D8B030D-6E8A-4147-A177-3AD203B41FA5}">
                      <a16:colId xmlns:a16="http://schemas.microsoft.com/office/drawing/2014/main" val="20002"/>
                    </a:ext>
                  </a:extLst>
                </a:gridCol>
                <a:gridCol w="1620550">
                  <a:extLst>
                    <a:ext uri="{9D8B030D-6E8A-4147-A177-3AD203B41FA5}">
                      <a16:colId xmlns:a16="http://schemas.microsoft.com/office/drawing/2014/main" val="20003"/>
                    </a:ext>
                  </a:extLst>
                </a:gridCol>
                <a:gridCol w="1620550">
                  <a:extLst>
                    <a:ext uri="{9D8B030D-6E8A-4147-A177-3AD203B41FA5}">
                      <a16:colId xmlns:a16="http://schemas.microsoft.com/office/drawing/2014/main" val="20004"/>
                    </a:ext>
                  </a:extLst>
                </a:gridCol>
              </a:tblGrid>
              <a:tr h="5570825">
                <a:tc>
                  <a:txBody>
                    <a:bodyPr/>
                    <a:lstStyle/>
                    <a:p>
                      <a:pPr marL="0" lvl="0" indent="0" rtl="0">
                        <a:spcBef>
                          <a:spcPts val="0"/>
                        </a:spcBef>
                        <a:spcAft>
                          <a:spcPts val="0"/>
                        </a:spcAft>
                        <a:buNone/>
                      </a:pPr>
                      <a:endParaRPr sz="130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0" lvl="0" indent="0" rtl="0">
                        <a:lnSpc>
                          <a:spcPct val="115000"/>
                        </a:lnSpc>
                        <a:spcBef>
                          <a:spcPts val="560"/>
                        </a:spcBef>
                        <a:spcAft>
                          <a:spcPts val="0"/>
                        </a:spcAft>
                        <a:buNone/>
                      </a:pPr>
                      <a:r>
                        <a:rPr lang="en-US" sz="1300" b="1">
                          <a:solidFill>
                            <a:schemeClr val="dk1"/>
                          </a:solidFill>
                          <a:latin typeface="Cambria"/>
                          <a:ea typeface="Cambria"/>
                          <a:cs typeface="Cambria"/>
                          <a:sym typeface="Cambria"/>
                        </a:rPr>
                        <a:t>1..Open angle glaucoma</a:t>
                      </a:r>
                      <a:endParaRPr sz="1300">
                        <a:solidFill>
                          <a:schemeClr val="dk1"/>
                        </a:solidFill>
                        <a:latin typeface="Cambria"/>
                        <a:ea typeface="Cambria"/>
                        <a:cs typeface="Cambria"/>
                        <a:sym typeface="Cambria"/>
                      </a:endParaRPr>
                    </a:p>
                    <a:p>
                      <a:pPr marL="0" lvl="0" indent="0" rtl="0">
                        <a:lnSpc>
                          <a:spcPct val="115000"/>
                        </a:lnSpc>
                        <a:spcBef>
                          <a:spcPts val="560"/>
                        </a:spcBef>
                        <a:spcAft>
                          <a:spcPts val="0"/>
                        </a:spcAft>
                        <a:buNone/>
                      </a:pPr>
                      <a:r>
                        <a:rPr lang="en-US" sz="1300">
                          <a:latin typeface="Cambria"/>
                          <a:ea typeface="Cambria"/>
                          <a:cs typeface="Cambria"/>
                          <a:sym typeface="Cambria"/>
                        </a:rPr>
                        <a:t>carbonic anhydrase inhibitors decrease aqueous humour formation and ↓ IOP by reducing  aqueous humor formation in ciliary body of eye.</a:t>
                      </a:r>
                      <a:r>
                        <a:rPr lang="en-US" sz="1300">
                          <a:solidFill>
                            <a:srgbClr val="FF0000"/>
                          </a:solidFill>
                          <a:latin typeface="Cambria"/>
                          <a:ea typeface="Cambria"/>
                          <a:cs typeface="Cambria"/>
                          <a:sym typeface="Cambria"/>
                        </a:rPr>
                        <a:t>(tolerance doesn’t develop to this effect so we can use it continuously)</a:t>
                      </a:r>
                      <a:endParaRPr sz="1300">
                        <a:solidFill>
                          <a:srgbClr val="FF0000"/>
                        </a:solidFill>
                        <a:latin typeface="Cambria"/>
                        <a:ea typeface="Cambria"/>
                        <a:cs typeface="Cambria"/>
                        <a:sym typeface="Cambria"/>
                      </a:endParaRPr>
                    </a:p>
                    <a:p>
                      <a:pPr marL="0" lvl="0" indent="0" rtl="0">
                        <a:lnSpc>
                          <a:spcPct val="115000"/>
                        </a:lnSpc>
                        <a:spcBef>
                          <a:spcPts val="600"/>
                        </a:spcBef>
                        <a:spcAft>
                          <a:spcPts val="0"/>
                        </a:spcAft>
                        <a:buNone/>
                      </a:pPr>
                      <a:r>
                        <a:rPr lang="en-US" sz="1300" b="1">
                          <a:solidFill>
                            <a:schemeClr val="dk1"/>
                          </a:solidFill>
                          <a:latin typeface="Cambria"/>
                          <a:ea typeface="Cambria"/>
                          <a:cs typeface="Cambria"/>
                          <a:sym typeface="Cambria"/>
                        </a:rPr>
                        <a:t>2.As prophylactic therapy, in acute mountain sickness ↓ </a:t>
                      </a:r>
                      <a:r>
                        <a:rPr lang="en-US" sz="1300" b="1">
                          <a:solidFill>
                            <a:srgbClr val="C00000"/>
                          </a:solidFill>
                          <a:latin typeface="Cambria"/>
                          <a:ea typeface="Cambria"/>
                          <a:cs typeface="Cambria"/>
                          <a:sym typeface="Cambria"/>
                        </a:rPr>
                        <a:t>CSF of brain</a:t>
                      </a:r>
                      <a:endParaRPr sz="1300" b="1">
                        <a:solidFill>
                          <a:schemeClr val="dk1"/>
                        </a:solidFill>
                        <a:latin typeface="Cambria"/>
                        <a:ea typeface="Cambria"/>
                        <a:cs typeface="Cambria"/>
                        <a:sym typeface="Cambria"/>
                      </a:endParaRPr>
                    </a:p>
                    <a:p>
                      <a:pPr marL="0" lvl="0" indent="0" rtl="0">
                        <a:lnSpc>
                          <a:spcPct val="115000"/>
                        </a:lnSpc>
                        <a:spcBef>
                          <a:spcPts val="480"/>
                        </a:spcBef>
                        <a:spcAft>
                          <a:spcPts val="0"/>
                        </a:spcAft>
                        <a:buNone/>
                      </a:pPr>
                      <a:r>
                        <a:rPr lang="en-US" sz="1300">
                          <a:solidFill>
                            <a:schemeClr val="dk1"/>
                          </a:solidFill>
                          <a:latin typeface="Cambria"/>
                          <a:ea typeface="Cambria"/>
                          <a:cs typeface="Cambria"/>
                          <a:sym typeface="Cambria"/>
                        </a:rPr>
                        <a:t>given nightly 5 days before the ascent ↓ weakness, breathlessness , dizziness, nausea, cerebral &amp; pulmonary oedema. </a:t>
                      </a:r>
                      <a:r>
                        <a:rPr lang="en-US" sz="1300">
                          <a:solidFill>
                            <a:schemeClr val="accent6"/>
                          </a:solidFill>
                          <a:latin typeface="Cambria"/>
                          <a:ea typeface="Cambria"/>
                          <a:cs typeface="Cambria"/>
                          <a:sym typeface="Cambria"/>
                        </a:rPr>
                        <a:t>who will need this drug? mountain climbers</a:t>
                      </a:r>
                      <a:endParaRPr sz="1300">
                        <a:solidFill>
                          <a:schemeClr val="accent6"/>
                        </a:solidFill>
                        <a:latin typeface="Cambria"/>
                        <a:ea typeface="Cambria"/>
                        <a:cs typeface="Cambria"/>
                        <a:sym typeface="Cambria"/>
                      </a:endParaRPr>
                    </a:p>
                    <a:p>
                      <a:pPr marL="0" lvl="0" indent="0" rtl="0">
                        <a:lnSpc>
                          <a:spcPct val="115000"/>
                        </a:lnSpc>
                        <a:spcBef>
                          <a:spcPts val="480"/>
                        </a:spcBef>
                        <a:spcAft>
                          <a:spcPts val="0"/>
                        </a:spcAft>
                        <a:buNone/>
                      </a:pPr>
                      <a:r>
                        <a:rPr lang="en-US" sz="1300" b="1">
                          <a:solidFill>
                            <a:srgbClr val="999999"/>
                          </a:solidFill>
                          <a:latin typeface="Cambria"/>
                          <a:ea typeface="Cambria"/>
                          <a:cs typeface="Cambria"/>
                          <a:sym typeface="Cambria"/>
                        </a:rPr>
                        <a:t>IOP: </a:t>
                      </a:r>
                      <a:r>
                        <a:rPr lang="en-US" sz="1300">
                          <a:solidFill>
                            <a:srgbClr val="999999"/>
                          </a:solidFill>
                          <a:latin typeface="Cambria"/>
                          <a:ea typeface="Cambria"/>
                          <a:cs typeface="Cambria"/>
                          <a:sym typeface="Cambria"/>
                        </a:rPr>
                        <a:t>Intraocular pressure; </a:t>
                      </a:r>
                      <a:r>
                        <a:rPr lang="en-US" sz="1300" b="1">
                          <a:solidFill>
                            <a:srgbClr val="999999"/>
                          </a:solidFill>
                          <a:latin typeface="Cambria"/>
                          <a:ea typeface="Cambria"/>
                          <a:cs typeface="Cambria"/>
                          <a:sym typeface="Cambria"/>
                        </a:rPr>
                        <a:t>CSF: </a:t>
                      </a:r>
                      <a:r>
                        <a:rPr lang="en-US" sz="1300">
                          <a:solidFill>
                            <a:srgbClr val="999999"/>
                          </a:solidFill>
                          <a:latin typeface="Cambria"/>
                          <a:ea typeface="Cambria"/>
                          <a:cs typeface="Cambria"/>
                          <a:sym typeface="Cambria"/>
                        </a:rPr>
                        <a:t>Cerebrospinal fluid</a:t>
                      </a:r>
                      <a:endParaRPr sz="1300" b="1">
                        <a:solidFill>
                          <a:srgbClr val="999999"/>
                        </a:solidFill>
                        <a:latin typeface="Cambria"/>
                        <a:ea typeface="Cambria"/>
                        <a:cs typeface="Cambria"/>
                        <a:sym typeface="Cambria"/>
                      </a:endParaRPr>
                    </a:p>
                    <a:p>
                      <a:pPr marL="0" lvl="0" indent="0" rtl="0">
                        <a:lnSpc>
                          <a:spcPct val="115000"/>
                        </a:lnSpc>
                        <a:spcBef>
                          <a:spcPts val="600"/>
                        </a:spcBef>
                        <a:spcAft>
                          <a:spcPts val="0"/>
                        </a:spcAft>
                        <a:buNone/>
                      </a:pPr>
                      <a:r>
                        <a:rPr lang="en-US" sz="1300" b="1">
                          <a:solidFill>
                            <a:schemeClr val="dk1"/>
                          </a:solidFill>
                          <a:latin typeface="Cambria"/>
                          <a:ea typeface="Cambria"/>
                          <a:cs typeface="Cambria"/>
                          <a:sym typeface="Cambria"/>
                        </a:rPr>
                        <a:t>3.Formation of CSF:</a:t>
                      </a:r>
                      <a:endParaRPr sz="13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300">
                          <a:solidFill>
                            <a:schemeClr val="dk1"/>
                          </a:solidFill>
                          <a:latin typeface="Cambria"/>
                          <a:ea typeface="Cambria"/>
                          <a:cs typeface="Cambria"/>
                          <a:sym typeface="Cambria"/>
                        </a:rPr>
                        <a:t> (↓ of carbonic anhydrase in the choroid plexus→↓formation of CSF. Useful in treating benign intracranial hypertension).</a:t>
                      </a:r>
                      <a:endParaRPr sz="13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300" b="1">
                          <a:latin typeface="Cambria"/>
                          <a:ea typeface="Cambria"/>
                          <a:cs typeface="Cambria"/>
                          <a:sym typeface="Cambria"/>
                        </a:rPr>
                        <a:t>4.</a:t>
                      </a:r>
                      <a:r>
                        <a:rPr lang="en-US" sz="1300" b="1">
                          <a:solidFill>
                            <a:schemeClr val="accent6"/>
                          </a:solidFill>
                          <a:latin typeface="Cambria"/>
                          <a:ea typeface="Cambria"/>
                          <a:cs typeface="Cambria"/>
                          <a:sym typeface="Cambria"/>
                        </a:rPr>
                        <a:t>*</a:t>
                      </a:r>
                      <a:r>
                        <a:rPr lang="en-US" sz="1300" b="1">
                          <a:solidFill>
                            <a:schemeClr val="dk1"/>
                          </a:solidFill>
                          <a:latin typeface="Cambria"/>
                          <a:ea typeface="Cambria"/>
                          <a:cs typeface="Cambria"/>
                          <a:sym typeface="Cambria"/>
                        </a:rPr>
                        <a:t>Urinary alkalinization to enhance renal excretion of acidic substances </a:t>
                      </a:r>
                      <a:r>
                        <a:rPr lang="en-US" sz="1300">
                          <a:latin typeface="Cambria"/>
                          <a:ea typeface="Cambria"/>
                          <a:cs typeface="Cambria"/>
                          <a:sym typeface="Cambria"/>
                        </a:rPr>
                        <a:t>(uric acid, methotrexate</a:t>
                      </a:r>
                      <a:r>
                        <a:rPr lang="en-US" sz="1300">
                          <a:solidFill>
                            <a:schemeClr val="accent6"/>
                          </a:solidFill>
                          <a:latin typeface="Cambria"/>
                          <a:ea typeface="Cambria"/>
                          <a:cs typeface="Cambria"/>
                          <a:sym typeface="Cambria"/>
                        </a:rPr>
                        <a:t> cancer drug </a:t>
                      </a:r>
                      <a:r>
                        <a:rPr lang="en-US" sz="1300">
                          <a:latin typeface="Cambria"/>
                          <a:ea typeface="Cambria"/>
                          <a:cs typeface="Cambria"/>
                          <a:sym typeface="Cambria"/>
                        </a:rPr>
                        <a:t> and cysteine in cystinuria).</a:t>
                      </a:r>
                      <a:endParaRPr sz="1300">
                        <a:latin typeface="Cambria"/>
                        <a:ea typeface="Cambria"/>
                        <a:cs typeface="Cambria"/>
                        <a:sym typeface="Cambria"/>
                      </a:endParaRPr>
                    </a:p>
                    <a:p>
                      <a:pPr marL="0" lvl="0" indent="0" rtl="0">
                        <a:lnSpc>
                          <a:spcPct val="115000"/>
                        </a:lnSpc>
                        <a:spcBef>
                          <a:spcPts val="600"/>
                        </a:spcBef>
                        <a:spcAft>
                          <a:spcPts val="0"/>
                        </a:spcAft>
                        <a:buNone/>
                      </a:pPr>
                      <a:r>
                        <a:rPr lang="en-US" sz="1300" b="1">
                          <a:solidFill>
                            <a:schemeClr val="dk1"/>
                          </a:solidFill>
                          <a:latin typeface="Cambria"/>
                          <a:ea typeface="Cambria"/>
                          <a:cs typeface="Cambria"/>
                          <a:sym typeface="Cambria"/>
                        </a:rPr>
                        <a:t>5.Hyperphosphatemia</a:t>
                      </a:r>
                      <a:endParaRPr sz="1300">
                        <a:solidFill>
                          <a:schemeClr val="dk1"/>
                        </a:solidFill>
                        <a:latin typeface="Cambria"/>
                        <a:ea typeface="Cambria"/>
                        <a:cs typeface="Cambria"/>
                        <a:sym typeface="Cambria"/>
                      </a:endParaRPr>
                    </a:p>
                    <a:p>
                      <a:pPr marL="0" lvl="0" indent="0" rtl="0">
                        <a:lnSpc>
                          <a:spcPct val="115000"/>
                        </a:lnSpc>
                        <a:spcBef>
                          <a:spcPts val="560"/>
                        </a:spcBef>
                        <a:spcAft>
                          <a:spcPts val="0"/>
                        </a:spcAft>
                        <a:buNone/>
                      </a:pPr>
                      <a:r>
                        <a:rPr lang="en-US" sz="1300" b="1">
                          <a:solidFill>
                            <a:schemeClr val="dk1"/>
                          </a:solidFill>
                          <a:latin typeface="Cambria"/>
                          <a:ea typeface="Cambria"/>
                          <a:cs typeface="Cambria"/>
                          <a:sym typeface="Cambria"/>
                        </a:rPr>
                        <a:t>6.</a:t>
                      </a:r>
                      <a:r>
                        <a:rPr lang="en-US" sz="1300" b="1">
                          <a:solidFill>
                            <a:srgbClr val="FF0000"/>
                          </a:solidFill>
                          <a:latin typeface="Cambria"/>
                          <a:ea typeface="Cambria"/>
                          <a:cs typeface="Cambria"/>
                          <a:sym typeface="Cambria"/>
                        </a:rPr>
                        <a:t>Adjunct for treatment of epilepsy</a:t>
                      </a:r>
                      <a:r>
                        <a:rPr lang="en-US" sz="1300">
                          <a:solidFill>
                            <a:srgbClr val="FF0000"/>
                          </a:solidFill>
                          <a:latin typeface="Cambria"/>
                          <a:ea typeface="Cambria"/>
                          <a:cs typeface="Cambria"/>
                          <a:sym typeface="Cambria"/>
                        </a:rPr>
                        <a:t>: </a:t>
                      </a:r>
                      <a:endParaRPr sz="1300">
                        <a:solidFill>
                          <a:srgbClr val="FF0000"/>
                        </a:solidFill>
                        <a:latin typeface="Cambria"/>
                        <a:ea typeface="Cambria"/>
                        <a:cs typeface="Cambria"/>
                        <a:sym typeface="Cambria"/>
                      </a:endParaRPr>
                    </a:p>
                    <a:p>
                      <a:pPr marL="0" lvl="0" indent="0" rtl="0">
                        <a:lnSpc>
                          <a:spcPct val="115000"/>
                        </a:lnSpc>
                        <a:spcBef>
                          <a:spcPts val="560"/>
                        </a:spcBef>
                        <a:spcAft>
                          <a:spcPts val="0"/>
                        </a:spcAft>
                        <a:buNone/>
                      </a:pPr>
                      <a:r>
                        <a:rPr lang="en-US" sz="1300">
                          <a:solidFill>
                            <a:schemeClr val="dk1"/>
                          </a:solidFill>
                          <a:latin typeface="Cambria"/>
                          <a:ea typeface="Cambria"/>
                          <a:cs typeface="Cambria"/>
                          <a:sym typeface="Cambria"/>
                        </a:rPr>
                        <a:t>Glial cells contain carbonic anhydrase. Nerves are highly responsive to rise in pH 7.4→ 7.8 causes convulsions. ↓ neuronal carbonic anhydrase →↓ pH in the vicinity of neurons→↓ convulsions. </a:t>
                      </a:r>
                      <a:endParaRPr sz="1300" b="1">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300" b="1">
                          <a:solidFill>
                            <a:schemeClr val="dk1"/>
                          </a:solidFill>
                          <a:latin typeface="Cambria"/>
                          <a:ea typeface="Cambria"/>
                          <a:cs typeface="Cambria"/>
                          <a:sym typeface="Cambria"/>
                        </a:rPr>
                        <a:t>7.Metabolic alkalosis </a:t>
                      </a:r>
                      <a:endParaRPr sz="13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300">
                          <a:solidFill>
                            <a:schemeClr val="dk1"/>
                          </a:solidFill>
                          <a:latin typeface="Cambria"/>
                          <a:ea typeface="Cambria"/>
                          <a:cs typeface="Cambria"/>
                          <a:sym typeface="Cambria"/>
                        </a:rPr>
                        <a:t>Useful for correcting a metabolic alkalosis, especially an alkalosis caused by diuretic-induced increases in H</a:t>
                      </a:r>
                      <a:r>
                        <a:rPr lang="en-US" sz="1300" baseline="30000">
                          <a:solidFill>
                            <a:schemeClr val="dk1"/>
                          </a:solidFill>
                          <a:latin typeface="Cambria"/>
                          <a:ea typeface="Cambria"/>
                          <a:cs typeface="Cambria"/>
                          <a:sym typeface="Cambria"/>
                        </a:rPr>
                        <a:t>+</a:t>
                      </a:r>
                      <a:r>
                        <a:rPr lang="en-US" sz="1300">
                          <a:solidFill>
                            <a:schemeClr val="dk1"/>
                          </a:solidFill>
                          <a:latin typeface="Cambria"/>
                          <a:ea typeface="Cambria"/>
                          <a:cs typeface="Cambria"/>
                          <a:sym typeface="Cambria"/>
                        </a:rPr>
                        <a:t> excretion &amp; metabolic alkalosis of heart failure.</a:t>
                      </a:r>
                      <a:endParaRPr sz="1300" b="1">
                        <a:solidFill>
                          <a:srgbClr val="C00000"/>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08875">
                <a:tc>
                  <a:txBody>
                    <a:bodyPr/>
                    <a:lstStyle/>
                    <a:p>
                      <a:pPr marL="0" lvl="0" indent="0" rtl="0">
                        <a:spcBef>
                          <a:spcPts val="0"/>
                        </a:spcBef>
                        <a:spcAft>
                          <a:spcPts val="0"/>
                        </a:spcAft>
                        <a:buClr>
                          <a:srgbClr val="000000"/>
                        </a:buClr>
                        <a:buSzPts val="1100"/>
                        <a:buFont typeface="Arial"/>
                        <a:buNone/>
                      </a:pPr>
                      <a:endParaRPr sz="130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0" lvl="0" indent="0" rtl="0">
                        <a:lnSpc>
                          <a:spcPct val="115000"/>
                        </a:lnSpc>
                        <a:spcBef>
                          <a:spcPts val="600"/>
                        </a:spcBef>
                        <a:spcAft>
                          <a:spcPts val="0"/>
                        </a:spcAft>
                        <a:buNone/>
                      </a:pPr>
                      <a:r>
                        <a:rPr lang="en-US" sz="1300">
                          <a:solidFill>
                            <a:schemeClr val="dk1"/>
                          </a:solidFill>
                          <a:latin typeface="Cambria"/>
                          <a:ea typeface="Cambria"/>
                          <a:cs typeface="Cambria"/>
                          <a:sym typeface="Cambria"/>
                        </a:rPr>
                        <a:t>-Hypokalemia (potassium loss).</a:t>
                      </a:r>
                      <a:endParaRPr sz="13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300">
                          <a:solidFill>
                            <a:schemeClr val="dk1"/>
                          </a:solidFill>
                          <a:latin typeface="Cambria"/>
                          <a:ea typeface="Cambria"/>
                          <a:cs typeface="Cambria"/>
                          <a:sym typeface="Cambria"/>
                        </a:rPr>
                        <a:t>-Metabolic acidosis.</a:t>
                      </a:r>
                      <a:endParaRPr sz="13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300">
                          <a:solidFill>
                            <a:schemeClr val="dk1"/>
                          </a:solidFill>
                          <a:latin typeface="Cambria"/>
                          <a:ea typeface="Cambria"/>
                          <a:cs typeface="Cambria"/>
                          <a:sym typeface="Cambria"/>
                        </a:rPr>
                        <a:t>-Renal stone formation (calcium phosphate stones).</a:t>
                      </a:r>
                      <a:endParaRPr sz="13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300">
                          <a:solidFill>
                            <a:schemeClr val="dk1"/>
                          </a:solidFill>
                          <a:latin typeface="Cambria"/>
                          <a:ea typeface="Cambria"/>
                          <a:cs typeface="Cambria"/>
                          <a:sym typeface="Cambria"/>
                        </a:rPr>
                        <a:t>-Hypersensitivity reaction. </a:t>
                      </a:r>
                      <a:endParaRPr sz="13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endParaRPr sz="1300">
                        <a:solidFill>
                          <a:schemeClr val="accent1"/>
                        </a:solidFill>
                        <a:latin typeface="Cambria"/>
                        <a:ea typeface="Cambria"/>
                        <a:cs typeface="Cambria"/>
                        <a:sym typeface="Cambria"/>
                      </a:endParaRPr>
                    </a:p>
                    <a:p>
                      <a:pPr marL="0" lvl="0" indent="0" rtl="0">
                        <a:lnSpc>
                          <a:spcPct val="115000"/>
                        </a:lnSpc>
                        <a:spcBef>
                          <a:spcPts val="600"/>
                        </a:spcBef>
                        <a:spcAft>
                          <a:spcPts val="0"/>
                        </a:spcAft>
                        <a:buNone/>
                      </a:pPr>
                      <a:r>
                        <a:rPr lang="en-US" sz="1300">
                          <a:solidFill>
                            <a:schemeClr val="accent1"/>
                          </a:solidFill>
                          <a:latin typeface="Cambria"/>
                          <a:ea typeface="Cambria"/>
                          <a:cs typeface="Cambria"/>
                          <a:sym typeface="Cambria"/>
                        </a:rPr>
                        <a:t>Contraindication : In patient with liver cirrhosis (alkaline urine </a:t>
                      </a:r>
                      <a:r>
                        <a:rPr lang="en-US" sz="1300">
                          <a:solidFill>
                            <a:srgbClr val="0B5394"/>
                          </a:solidFill>
                          <a:latin typeface="Cambria"/>
                          <a:ea typeface="Cambria"/>
                          <a:cs typeface="Cambria"/>
                          <a:sym typeface="Cambria"/>
                        </a:rPr>
                        <a:t>↓ </a:t>
                      </a:r>
                      <a:r>
                        <a:rPr lang="en-US" sz="1300">
                          <a:solidFill>
                            <a:schemeClr val="accent1"/>
                          </a:solidFill>
                          <a:latin typeface="Cambria"/>
                          <a:ea typeface="Cambria"/>
                          <a:cs typeface="Cambria"/>
                          <a:sym typeface="Cambria"/>
                        </a:rPr>
                        <a:t>excretion of NH4 → </a:t>
                      </a:r>
                      <a:r>
                        <a:rPr lang="en-US" sz="1300" b="1">
                          <a:solidFill>
                            <a:srgbClr val="FF0000"/>
                          </a:solidFill>
                          <a:latin typeface="Cambria"/>
                          <a:ea typeface="Cambria"/>
                          <a:cs typeface="Cambria"/>
                          <a:sym typeface="Cambria"/>
                        </a:rPr>
                        <a:t>hyperammonemia and hepatic encephalopathy</a:t>
                      </a:r>
                      <a:r>
                        <a:rPr lang="en-US" sz="1300">
                          <a:solidFill>
                            <a:schemeClr val="accent1"/>
                          </a:solidFill>
                          <a:latin typeface="Cambria"/>
                          <a:ea typeface="Cambria"/>
                          <a:cs typeface="Cambria"/>
                          <a:sym typeface="Cambria"/>
                        </a:rPr>
                        <a:t>)</a:t>
                      </a:r>
                      <a:endParaRPr sz="1300">
                        <a:solidFill>
                          <a:schemeClr val="dk1"/>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6225">
                <a:tc gridSpan="5">
                  <a:txBody>
                    <a:bodyPr/>
                    <a:lstStyle/>
                    <a:p>
                      <a:pPr marL="273050" lvl="0" indent="-273050" algn="ctr" rtl="0">
                        <a:spcBef>
                          <a:spcPts val="0"/>
                        </a:spcBef>
                        <a:spcAft>
                          <a:spcPts val="0"/>
                        </a:spcAft>
                        <a:buNone/>
                      </a:pPr>
                      <a:r>
                        <a:rPr lang="en-US" sz="1300" b="1">
                          <a:solidFill>
                            <a:srgbClr val="FF0000"/>
                          </a:solidFill>
                          <a:latin typeface="Playfair Display"/>
                          <a:ea typeface="Playfair Display"/>
                          <a:cs typeface="Playfair Display"/>
                          <a:sym typeface="Playfair Display"/>
                        </a:rPr>
                        <a:t>Dorzolamide</a:t>
                      </a:r>
                      <a:endParaRPr sz="1300">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44650">
                <a:tc gridSpan="5">
                  <a:txBody>
                    <a:bodyPr/>
                    <a:lstStyle/>
                    <a:p>
                      <a:pPr marL="0" lvl="0" indent="0" rtl="0">
                        <a:lnSpc>
                          <a:spcPct val="115000"/>
                        </a:lnSpc>
                        <a:spcBef>
                          <a:spcPts val="600"/>
                        </a:spcBef>
                        <a:spcAft>
                          <a:spcPts val="0"/>
                        </a:spcAft>
                        <a:buNone/>
                      </a:pPr>
                      <a:r>
                        <a:rPr lang="en-US" sz="1300">
                          <a:solidFill>
                            <a:schemeClr val="dk1"/>
                          </a:solidFill>
                          <a:latin typeface="Cambria"/>
                          <a:ea typeface="Cambria"/>
                          <a:cs typeface="Cambria"/>
                          <a:sym typeface="Cambria"/>
                        </a:rPr>
                        <a:t>-</a:t>
                      </a:r>
                      <a:r>
                        <a:rPr lang="en-US" sz="1200">
                          <a:solidFill>
                            <a:schemeClr val="dk1"/>
                          </a:solidFill>
                          <a:latin typeface="Cambria"/>
                          <a:ea typeface="Cambria"/>
                          <a:cs typeface="Cambria"/>
                          <a:sym typeface="Cambria"/>
                        </a:rPr>
                        <a:t>Is a carbonic anhydrase inhibitor </a:t>
                      </a:r>
                      <a:r>
                        <a:rPr lang="en-US" sz="1200">
                          <a:solidFill>
                            <a:schemeClr val="accent6"/>
                          </a:solidFill>
                          <a:latin typeface="Cambria"/>
                          <a:ea typeface="Cambria"/>
                          <a:cs typeface="Cambria"/>
                          <a:sym typeface="Cambria"/>
                        </a:rPr>
                        <a:t>present in eye aqueous humor and in kidney</a:t>
                      </a:r>
                      <a:endParaRPr sz="1200">
                        <a:solidFill>
                          <a:schemeClr val="accent6"/>
                        </a:solidFill>
                        <a:latin typeface="Cambria"/>
                        <a:ea typeface="Cambria"/>
                        <a:cs typeface="Cambria"/>
                        <a:sym typeface="Cambria"/>
                      </a:endParaRPr>
                    </a:p>
                    <a:p>
                      <a:pPr marL="0" lvl="0" indent="0" rtl="0">
                        <a:lnSpc>
                          <a:spcPct val="115000"/>
                        </a:lnSpc>
                        <a:spcBef>
                          <a:spcPts val="600"/>
                        </a:spcBef>
                        <a:spcAft>
                          <a:spcPts val="0"/>
                        </a:spcAft>
                        <a:buNone/>
                      </a:pPr>
                      <a:r>
                        <a:rPr lang="en-US" sz="1200">
                          <a:solidFill>
                            <a:schemeClr val="dk1"/>
                          </a:solidFill>
                          <a:latin typeface="Cambria"/>
                          <a:ea typeface="Cambria"/>
                          <a:cs typeface="Cambria"/>
                          <a:sym typeface="Cambria"/>
                        </a:rPr>
                        <a:t>-Used topically for treatment of open-angle glaucoma</a:t>
                      </a:r>
                      <a:r>
                        <a:rPr lang="en-US" sz="1200">
                          <a:solidFill>
                            <a:schemeClr val="accent6"/>
                          </a:solidFill>
                          <a:latin typeface="Cambria"/>
                          <a:ea typeface="Cambria"/>
                          <a:cs typeface="Cambria"/>
                          <a:sym typeface="Cambria"/>
                        </a:rPr>
                        <a:t> only use of dorzolamide</a:t>
                      </a:r>
                      <a:r>
                        <a:rPr lang="en-US" sz="1200">
                          <a:solidFill>
                            <a:schemeClr val="dk1"/>
                          </a:solidFill>
                          <a:latin typeface="Cambria"/>
                          <a:ea typeface="Cambria"/>
                          <a:cs typeface="Cambria"/>
                          <a:sym typeface="Cambria"/>
                        </a:rPr>
                        <a:t>.</a:t>
                      </a:r>
                      <a:endParaRPr sz="1200">
                        <a:solidFill>
                          <a:schemeClr val="dk1"/>
                        </a:solidFill>
                        <a:latin typeface="Cambria"/>
                        <a:ea typeface="Cambria"/>
                        <a:cs typeface="Cambria"/>
                        <a:sym typeface="Cambria"/>
                      </a:endParaRPr>
                    </a:p>
                    <a:p>
                      <a:pPr marL="0" lvl="0" indent="0" rtl="0">
                        <a:lnSpc>
                          <a:spcPct val="115000"/>
                        </a:lnSpc>
                        <a:spcBef>
                          <a:spcPts val="600"/>
                        </a:spcBef>
                        <a:spcAft>
                          <a:spcPts val="0"/>
                        </a:spcAft>
                        <a:buNone/>
                      </a:pPr>
                      <a:r>
                        <a:rPr lang="en-US" sz="1200">
                          <a:solidFill>
                            <a:srgbClr val="FF0000"/>
                          </a:solidFill>
                          <a:latin typeface="Cambria"/>
                          <a:ea typeface="Cambria"/>
                          <a:cs typeface="Cambria"/>
                          <a:sym typeface="Cambria"/>
                        </a:rPr>
                        <a:t>-no diuretic or systemic side effects (Why?)</a:t>
                      </a:r>
                      <a:r>
                        <a:rPr lang="en-US" sz="1200">
                          <a:solidFill>
                            <a:schemeClr val="dk1"/>
                          </a:solidFill>
                          <a:latin typeface="Cambria"/>
                          <a:ea typeface="Cambria"/>
                          <a:cs typeface="Cambria"/>
                          <a:sym typeface="Cambria"/>
                        </a:rPr>
                        <a:t> </a:t>
                      </a:r>
                      <a:r>
                        <a:rPr lang="en-US" sz="1200">
                          <a:solidFill>
                            <a:schemeClr val="accent6"/>
                          </a:solidFill>
                          <a:latin typeface="Cambria"/>
                          <a:ea typeface="Cambria"/>
                          <a:cs typeface="Cambria"/>
                          <a:sym typeface="Cambria"/>
                        </a:rPr>
                        <a:t>cause it’s used locally as eye drops</a:t>
                      </a:r>
                      <a:endParaRPr sz="1200">
                        <a:solidFill>
                          <a:schemeClr val="accent6"/>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55" name="Shape 155"/>
          <p:cNvSpPr txBox="1"/>
          <p:nvPr/>
        </p:nvSpPr>
        <p:spPr>
          <a:xfrm>
            <a:off x="0" y="0"/>
            <a:ext cx="6858000" cy="601800"/>
          </a:xfrm>
          <a:prstGeom prst="rect">
            <a:avLst/>
          </a:prstGeom>
          <a:solidFill>
            <a:srgbClr val="782A72"/>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2800">
                <a:solidFill>
                  <a:schemeClr val="lt1"/>
                </a:solidFill>
                <a:latin typeface="Cambria"/>
                <a:ea typeface="Cambria"/>
                <a:cs typeface="Cambria"/>
                <a:sym typeface="Cambria"/>
              </a:rPr>
              <a:t>Carbonic Anhydrase Inhibitors CONT</a:t>
            </a:r>
            <a:r>
              <a:rPr lang="en-US" sz="2800">
                <a:solidFill>
                  <a:srgbClr val="FFFFFF"/>
                </a:solidFill>
                <a:latin typeface="Cambria"/>
                <a:ea typeface="Cambria"/>
                <a:cs typeface="Cambria"/>
                <a:sym typeface="Cambria"/>
              </a:rPr>
              <a:t> </a:t>
            </a:r>
            <a:endParaRPr sz="2800">
              <a:solidFill>
                <a:srgbClr val="FFFFFF"/>
              </a:solidFill>
              <a:latin typeface="Cambria"/>
              <a:ea typeface="Cambria"/>
              <a:cs typeface="Cambria"/>
              <a:sym typeface="Cambria"/>
            </a:endParaRPr>
          </a:p>
        </p:txBody>
      </p:sp>
      <p:sp>
        <p:nvSpPr>
          <p:cNvPr id="156" name="Shape 156"/>
          <p:cNvSpPr txBox="1"/>
          <p:nvPr/>
        </p:nvSpPr>
        <p:spPr>
          <a:xfrm rot="-5400000">
            <a:off x="-1265150" y="2857950"/>
            <a:ext cx="3000000" cy="412800"/>
          </a:xfrm>
          <a:prstGeom prst="rect">
            <a:avLst/>
          </a:prstGeom>
          <a:noFill/>
          <a:ln>
            <a:noFill/>
          </a:ln>
        </p:spPr>
        <p:txBody>
          <a:bodyPr spcFirstLastPara="1" wrap="square" lIns="91425" tIns="91425" rIns="91425" bIns="91425" anchor="ctr" anchorCtr="0">
            <a:noAutofit/>
          </a:bodyPr>
          <a:lstStyle/>
          <a:p>
            <a:pPr marL="639762" lvl="1" indent="-273050" rtl="0">
              <a:spcBef>
                <a:spcPts val="0"/>
              </a:spcBef>
              <a:spcAft>
                <a:spcPts val="0"/>
              </a:spcAft>
              <a:buNone/>
            </a:pPr>
            <a:r>
              <a:rPr lang="en-US" sz="1800" b="1">
                <a:solidFill>
                  <a:srgbClr val="FFFFFF"/>
                </a:solidFill>
                <a:latin typeface="Cambria"/>
                <a:ea typeface="Cambria"/>
                <a:cs typeface="Cambria"/>
                <a:sym typeface="Cambria"/>
              </a:rPr>
              <a:t>Therapeutic uses</a:t>
            </a:r>
            <a:endParaRPr sz="1800" b="1">
              <a:solidFill>
                <a:srgbClr val="FFFFFF"/>
              </a:solidFill>
              <a:latin typeface="Cambria"/>
              <a:ea typeface="Cambria"/>
              <a:cs typeface="Cambria"/>
              <a:sym typeface="Cambria"/>
            </a:endParaRPr>
          </a:p>
        </p:txBody>
      </p:sp>
      <p:sp>
        <p:nvSpPr>
          <p:cNvPr id="157" name="Shape 157"/>
          <p:cNvSpPr txBox="1"/>
          <p:nvPr/>
        </p:nvSpPr>
        <p:spPr>
          <a:xfrm rot="-5400000">
            <a:off x="-687050" y="7186875"/>
            <a:ext cx="1843800" cy="355500"/>
          </a:xfrm>
          <a:prstGeom prst="rect">
            <a:avLst/>
          </a:prstGeom>
          <a:noFill/>
          <a:ln>
            <a:noFill/>
          </a:ln>
        </p:spPr>
        <p:txBody>
          <a:bodyPr spcFirstLastPara="1" wrap="square" lIns="91425" tIns="91425" rIns="91425" bIns="91425" anchor="ctr" anchorCtr="0">
            <a:noAutofit/>
          </a:bodyPr>
          <a:lstStyle/>
          <a:p>
            <a:pPr marL="0" lvl="1" indent="0" algn="ctr" rtl="0">
              <a:spcBef>
                <a:spcPts val="0"/>
              </a:spcBef>
              <a:spcAft>
                <a:spcPts val="0"/>
              </a:spcAft>
              <a:buNone/>
            </a:pPr>
            <a:r>
              <a:rPr lang="en-US" sz="1600" b="1">
                <a:solidFill>
                  <a:srgbClr val="FF0000"/>
                </a:solidFill>
                <a:latin typeface="Cambria"/>
                <a:ea typeface="Cambria"/>
                <a:cs typeface="Cambria"/>
                <a:sym typeface="Cambria"/>
              </a:rPr>
              <a:t>ADRs</a:t>
            </a:r>
            <a:endParaRPr sz="1600" b="1">
              <a:solidFill>
                <a:srgbClr val="FF0000"/>
              </a:solidFill>
              <a:latin typeface="Cambria"/>
              <a:ea typeface="Cambria"/>
              <a:cs typeface="Cambria"/>
              <a:sym typeface="Cambria"/>
            </a:endParaRPr>
          </a:p>
        </p:txBody>
      </p:sp>
      <p:sp>
        <p:nvSpPr>
          <p:cNvPr id="158" name="Shape 158"/>
          <p:cNvSpPr txBox="1"/>
          <p:nvPr/>
        </p:nvSpPr>
        <p:spPr>
          <a:xfrm>
            <a:off x="5421300" y="9583202"/>
            <a:ext cx="1205400" cy="32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solidFill>
                  <a:schemeClr val="accent6"/>
                </a:solidFill>
                <a:latin typeface="Cambria"/>
                <a:ea typeface="Cambria"/>
                <a:cs typeface="Cambria"/>
                <a:sym typeface="Cambria"/>
              </a:rPr>
              <a:t>orally لايمتص</a:t>
            </a:r>
            <a:endParaRPr sz="1200">
              <a:solidFill>
                <a:schemeClr val="accent6"/>
              </a:solidFill>
              <a:latin typeface="Cambria"/>
              <a:ea typeface="Cambria"/>
              <a:cs typeface="Cambria"/>
              <a:sym typeface="Cambria"/>
            </a:endParaRPr>
          </a:p>
        </p:txBody>
      </p:sp>
      <p:sp>
        <p:nvSpPr>
          <p:cNvPr id="159" name="Shape 159"/>
          <p:cNvSpPr txBox="1"/>
          <p:nvPr/>
        </p:nvSpPr>
        <p:spPr>
          <a:xfrm>
            <a:off x="4085325" y="3950775"/>
            <a:ext cx="2238000" cy="76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a:solidFill>
                  <a:schemeClr val="accent6"/>
                </a:solidFill>
                <a:latin typeface="Cambria"/>
                <a:ea typeface="Cambria"/>
                <a:cs typeface="Cambria"/>
                <a:sym typeface="Cambria"/>
              </a:rPr>
              <a:t>  المجموعة الوحيدة اللي تعمل*  </a:t>
            </a:r>
            <a:endParaRPr sz="900">
              <a:solidFill>
                <a:schemeClr val="accent6"/>
              </a:solidFill>
              <a:latin typeface="Cambria"/>
              <a:ea typeface="Cambria"/>
              <a:cs typeface="Cambria"/>
              <a:sym typeface="Cambria"/>
            </a:endParaRPr>
          </a:p>
          <a:p>
            <a:pPr marL="0" lvl="0" indent="0" algn="r" rtl="0">
              <a:spcBef>
                <a:spcPts val="0"/>
              </a:spcBef>
              <a:spcAft>
                <a:spcPts val="0"/>
              </a:spcAft>
              <a:buClr>
                <a:schemeClr val="dk1"/>
              </a:buClr>
              <a:buSzPts val="1100"/>
              <a:buFont typeface="Arial"/>
              <a:buNone/>
            </a:pPr>
            <a:r>
              <a:rPr lang="en-US" sz="900">
                <a:solidFill>
                  <a:schemeClr val="accent6"/>
                </a:solidFill>
                <a:latin typeface="Cambria"/>
                <a:ea typeface="Cambria"/>
                <a:cs typeface="Cambria"/>
                <a:sym typeface="Cambria"/>
              </a:rPr>
              <a:t>loss of sodium as a sodium bicarbonate</a:t>
            </a:r>
            <a:endParaRPr sz="900">
              <a:solidFill>
                <a:schemeClr val="accent6"/>
              </a:solidFill>
              <a:latin typeface="Cambria"/>
              <a:ea typeface="Cambria"/>
              <a:cs typeface="Cambria"/>
              <a:sym typeface="Cambria"/>
            </a:endParaRPr>
          </a:p>
          <a:p>
            <a:pPr marL="0" lvl="0" indent="0" algn="r" rtl="0">
              <a:spcBef>
                <a:spcPts val="0"/>
              </a:spcBef>
              <a:spcAft>
                <a:spcPts val="0"/>
              </a:spcAft>
              <a:buClr>
                <a:schemeClr val="dk1"/>
              </a:buClr>
              <a:buSzPts val="1100"/>
              <a:buFont typeface="Arial"/>
              <a:buNone/>
            </a:pPr>
            <a:r>
              <a:rPr lang="en-US" sz="900">
                <a:solidFill>
                  <a:schemeClr val="accent6"/>
                </a:solidFill>
                <a:latin typeface="Cambria"/>
                <a:ea typeface="Cambria"/>
                <a:cs typeface="Cambria"/>
                <a:sym typeface="Cambria"/>
              </a:rPr>
              <a:t> alkaline range وتخليه في ال pH بالتالي تغير في </a:t>
            </a:r>
            <a:endParaRPr sz="900">
              <a:solidFill>
                <a:schemeClr val="accent6"/>
              </a:solidFill>
              <a:latin typeface="Cambria"/>
              <a:ea typeface="Cambria"/>
              <a:cs typeface="Cambria"/>
              <a:sym typeface="Cambria"/>
            </a:endParaRPr>
          </a:p>
          <a:p>
            <a:pPr marL="0" lvl="0" indent="0" algn="r">
              <a:spcBef>
                <a:spcPts val="0"/>
              </a:spcBef>
              <a:spcAft>
                <a:spcPts val="0"/>
              </a:spcAft>
              <a:buClr>
                <a:schemeClr val="dk1"/>
              </a:buClr>
              <a:buSzPts val="1100"/>
              <a:buFont typeface="Arial"/>
              <a:buNone/>
            </a:pPr>
            <a:r>
              <a:rPr lang="en-US" sz="900">
                <a:solidFill>
                  <a:schemeClr val="accent6"/>
                </a:solidFill>
                <a:latin typeface="Cambria"/>
                <a:ea typeface="Cambria"/>
                <a:cs typeface="Cambria"/>
                <a:sym typeface="Cambria"/>
              </a:rPr>
              <a:t>this will enhance metabolic acidosis</a:t>
            </a:r>
            <a:endParaRPr sz="900">
              <a:solidFill>
                <a:schemeClr val="accent6"/>
              </a:solidFill>
              <a:latin typeface="Cambria"/>
              <a:ea typeface="Cambria"/>
              <a:cs typeface="Cambria"/>
              <a:sym typeface="Cambria"/>
            </a:endParaRPr>
          </a:p>
          <a:p>
            <a:pPr marL="0" lvl="0" indent="0" algn="r">
              <a:spcBef>
                <a:spcPts val="0"/>
              </a:spcBef>
              <a:spcAft>
                <a:spcPts val="0"/>
              </a:spcAft>
              <a:buNone/>
            </a:pPr>
            <a:endParaRPr sz="900">
              <a:latin typeface="Cambria"/>
              <a:ea typeface="Cambria"/>
              <a:cs typeface="Cambria"/>
              <a:sym typeface="Cambria"/>
            </a:endParaRPr>
          </a:p>
        </p:txBody>
      </p:sp>
      <p:sp>
        <p:nvSpPr>
          <p:cNvPr id="160" name="Shape 160"/>
          <p:cNvSpPr txBox="1"/>
          <p:nvPr/>
        </p:nvSpPr>
        <p:spPr>
          <a:xfrm>
            <a:off x="379315" y="7571962"/>
            <a:ext cx="3628200" cy="44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200">
                <a:solidFill>
                  <a:schemeClr val="accent6"/>
                </a:solidFill>
                <a:latin typeface="Cambria"/>
                <a:ea typeface="Cambria"/>
                <a:cs typeface="Cambria"/>
                <a:sym typeface="Cambria"/>
              </a:rPr>
              <a:t>because this group of drugs is a derivative of sulfa medications</a:t>
            </a:r>
            <a:endParaRPr>
              <a:latin typeface="Cambria"/>
              <a:ea typeface="Cambria"/>
              <a:cs typeface="Cambria"/>
              <a:sym typeface="Cambria"/>
            </a:endParaRPr>
          </a:p>
        </p:txBody>
      </p:sp>
      <p:sp>
        <p:nvSpPr>
          <p:cNvPr id="161" name="Shape 161"/>
          <p:cNvSpPr txBox="1"/>
          <p:nvPr/>
        </p:nvSpPr>
        <p:spPr>
          <a:xfrm>
            <a:off x="-4211875" y="4417350"/>
            <a:ext cx="176100" cy="14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2" name="Shape 162"/>
          <p:cNvSpPr txBox="1"/>
          <p:nvPr/>
        </p:nvSpPr>
        <p:spPr>
          <a:xfrm>
            <a:off x="4327450" y="6336425"/>
            <a:ext cx="3140700" cy="1350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US" sz="1200">
                <a:solidFill>
                  <a:schemeClr val="accent1"/>
                </a:solidFill>
                <a:latin typeface="Cambria"/>
                <a:ea typeface="Cambria"/>
                <a:cs typeface="Cambria"/>
                <a:sym typeface="Cambria"/>
              </a:rPr>
              <a:t>-Drowsiness </a:t>
            </a:r>
            <a:endParaRPr sz="1200">
              <a:solidFill>
                <a:schemeClr val="accent1"/>
              </a:solidFill>
              <a:latin typeface="Cambria"/>
              <a:ea typeface="Cambria"/>
              <a:cs typeface="Cambria"/>
              <a:sym typeface="Cambria"/>
            </a:endParaRPr>
          </a:p>
          <a:p>
            <a:pPr marL="0" lvl="0" indent="0" rtl="0">
              <a:lnSpc>
                <a:spcPct val="115000"/>
              </a:lnSpc>
              <a:spcBef>
                <a:spcPts val="600"/>
              </a:spcBef>
              <a:spcAft>
                <a:spcPts val="0"/>
              </a:spcAft>
              <a:buClr>
                <a:schemeClr val="dk1"/>
              </a:buClr>
              <a:buSzPts val="1100"/>
              <a:buFont typeface="Arial"/>
              <a:buNone/>
            </a:pPr>
            <a:r>
              <a:rPr lang="en-US" sz="1200">
                <a:solidFill>
                  <a:schemeClr val="accent1"/>
                </a:solidFill>
                <a:latin typeface="Cambria"/>
                <a:ea typeface="Cambria"/>
                <a:cs typeface="Cambria"/>
                <a:sym typeface="Cambria"/>
              </a:rPr>
              <a:t>-Disturbance of vision</a:t>
            </a:r>
            <a:endParaRPr sz="1200">
              <a:solidFill>
                <a:schemeClr val="accent1"/>
              </a:solidFill>
              <a:latin typeface="Cambria"/>
              <a:ea typeface="Cambria"/>
              <a:cs typeface="Cambria"/>
              <a:sym typeface="Cambria"/>
            </a:endParaRPr>
          </a:p>
          <a:p>
            <a:pPr marL="0" lvl="0" indent="0" rtl="0">
              <a:lnSpc>
                <a:spcPct val="115000"/>
              </a:lnSpc>
              <a:spcBef>
                <a:spcPts val="600"/>
              </a:spcBef>
              <a:spcAft>
                <a:spcPts val="0"/>
              </a:spcAft>
              <a:buClr>
                <a:schemeClr val="dk1"/>
              </a:buClr>
              <a:buSzPts val="1100"/>
              <a:buFont typeface="Arial"/>
              <a:buNone/>
            </a:pPr>
            <a:r>
              <a:rPr lang="en-US" sz="1200">
                <a:solidFill>
                  <a:schemeClr val="accent1"/>
                </a:solidFill>
                <a:latin typeface="Cambria"/>
                <a:ea typeface="Cambria"/>
                <a:cs typeface="Cambria"/>
                <a:sym typeface="Cambria"/>
              </a:rPr>
              <a:t>-Tingling sensation of the face and extremities </a:t>
            </a:r>
            <a:endParaRPr sz="1200">
              <a:solidFill>
                <a:schemeClr val="accent1"/>
              </a:solidFill>
              <a:latin typeface="Cambria"/>
              <a:ea typeface="Cambria"/>
              <a:cs typeface="Cambria"/>
              <a:sym typeface="Cambria"/>
            </a:endParaRPr>
          </a:p>
          <a:p>
            <a:pPr marL="0" lvl="0" indent="0" rtl="0">
              <a:lnSpc>
                <a:spcPct val="115000"/>
              </a:lnSpc>
              <a:spcBef>
                <a:spcPts val="600"/>
              </a:spcBef>
              <a:spcAft>
                <a:spcPts val="0"/>
              </a:spcAft>
              <a:buClr>
                <a:schemeClr val="dk1"/>
              </a:buClr>
              <a:buSzPts val="1100"/>
              <a:buFont typeface="Arial"/>
              <a:buNone/>
            </a:pPr>
            <a:r>
              <a:rPr lang="en-US" sz="1200">
                <a:solidFill>
                  <a:schemeClr val="accent1"/>
                </a:solidFill>
                <a:latin typeface="Cambria"/>
                <a:ea typeface="Cambria"/>
                <a:cs typeface="Cambria"/>
                <a:sym typeface="Cambria"/>
              </a:rPr>
              <a:t>-Numbness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167" name="Shape 167"/>
          <p:cNvGraphicFramePr/>
          <p:nvPr/>
        </p:nvGraphicFramePr>
        <p:xfrm>
          <a:off x="-7" y="498905"/>
          <a:ext cx="3000000" cy="3000000"/>
        </p:xfrm>
        <a:graphic>
          <a:graphicData uri="http://schemas.openxmlformats.org/drawingml/2006/table">
            <a:tbl>
              <a:tblPr>
                <a:noFill/>
                <a:tableStyleId>{E19A06FE-0C73-45A7-A4B5-2D823EFC237C}</a:tableStyleId>
              </a:tblPr>
              <a:tblGrid>
                <a:gridCol w="2290225">
                  <a:extLst>
                    <a:ext uri="{9D8B030D-6E8A-4147-A177-3AD203B41FA5}">
                      <a16:colId xmlns:a16="http://schemas.microsoft.com/office/drawing/2014/main" val="20000"/>
                    </a:ext>
                  </a:extLst>
                </a:gridCol>
                <a:gridCol w="4567775">
                  <a:extLst>
                    <a:ext uri="{9D8B030D-6E8A-4147-A177-3AD203B41FA5}">
                      <a16:colId xmlns:a16="http://schemas.microsoft.com/office/drawing/2014/main" val="20001"/>
                    </a:ext>
                  </a:extLst>
                </a:gridCol>
              </a:tblGrid>
              <a:tr h="432550">
                <a:tc gridSpan="2">
                  <a:txBody>
                    <a:bodyPr/>
                    <a:lstStyle/>
                    <a:p>
                      <a:pPr marL="0" lvl="0" indent="0" algn="ctr" rtl="0">
                        <a:spcBef>
                          <a:spcPts val="0"/>
                        </a:spcBef>
                        <a:spcAft>
                          <a:spcPts val="0"/>
                        </a:spcAft>
                        <a:buNone/>
                      </a:pPr>
                      <a:r>
                        <a:rPr lang="en-US" sz="1800" b="1">
                          <a:solidFill>
                            <a:srgbClr val="FFFFFF"/>
                          </a:solidFill>
                          <a:latin typeface="Cambria"/>
                          <a:ea typeface="Cambria"/>
                          <a:cs typeface="Cambria"/>
                          <a:sym typeface="Cambria"/>
                        </a:rPr>
                        <a:t>Mannitol </a:t>
                      </a:r>
                      <a:endParaRPr sz="18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hMerge="1">
                  <a:txBody>
                    <a:bodyPr/>
                    <a:lstStyle/>
                    <a:p>
                      <a:endParaRPr lang="en-US"/>
                    </a:p>
                  </a:txBody>
                  <a:tcPr/>
                </a:tc>
                <a:extLst>
                  <a:ext uri="{0D108BD9-81ED-4DB2-BD59-A6C34878D82A}">
                    <a16:rowId xmlns:a16="http://schemas.microsoft.com/office/drawing/2014/main" val="10000"/>
                  </a:ext>
                </a:extLst>
              </a:tr>
              <a:tr h="1999175">
                <a:tc>
                  <a:txBody>
                    <a:bodyPr/>
                    <a:lstStyle/>
                    <a:p>
                      <a:pPr marL="0" lvl="0" indent="0" algn="ctr">
                        <a:spcBef>
                          <a:spcPts val="0"/>
                        </a:spcBef>
                        <a:spcAft>
                          <a:spcPts val="0"/>
                        </a:spcAft>
                        <a:buNone/>
                      </a:pPr>
                      <a:r>
                        <a:rPr lang="en-US" sz="1800" b="1">
                          <a:solidFill>
                            <a:srgbClr val="FFFFFF"/>
                          </a:solidFill>
                          <a:latin typeface="Cambria"/>
                          <a:ea typeface="Cambria"/>
                          <a:cs typeface="Cambria"/>
                          <a:sym typeface="Cambria"/>
                        </a:rPr>
                        <a:t>Pharmacokinetics</a:t>
                      </a:r>
                      <a:endParaRPr sz="18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spcBef>
                          <a:spcPts val="0"/>
                        </a:spcBef>
                        <a:spcAft>
                          <a:spcPts val="0"/>
                        </a:spcAft>
                        <a:buNone/>
                      </a:pPr>
                      <a:r>
                        <a:rPr lang="en-US" sz="1200">
                          <a:latin typeface="Cambria"/>
                          <a:ea typeface="Cambria"/>
                          <a:cs typeface="Cambria"/>
                          <a:sym typeface="Cambria"/>
                        </a:rPr>
                        <a:t>-</a:t>
                      </a:r>
                      <a:r>
                        <a:rPr lang="en-US" sz="1200">
                          <a:solidFill>
                            <a:srgbClr val="FF0000"/>
                          </a:solidFill>
                          <a:latin typeface="Cambria"/>
                          <a:ea typeface="Cambria"/>
                          <a:cs typeface="Cambria"/>
                          <a:sym typeface="Cambria"/>
                        </a:rPr>
                        <a:t>Poorly absorbed</a:t>
                      </a:r>
                      <a:endParaRPr sz="1200">
                        <a:solidFill>
                          <a:srgbClr val="FF0000"/>
                        </a:solidFill>
                        <a:latin typeface="Cambria"/>
                        <a:ea typeface="Cambria"/>
                        <a:cs typeface="Cambria"/>
                        <a:sym typeface="Cambria"/>
                      </a:endParaRPr>
                    </a:p>
                    <a:p>
                      <a:pPr marL="0" lvl="0" indent="0" rtl="0">
                        <a:spcBef>
                          <a:spcPts val="0"/>
                        </a:spcBef>
                        <a:spcAft>
                          <a:spcPts val="0"/>
                        </a:spcAft>
                        <a:buNone/>
                      </a:pPr>
                      <a:r>
                        <a:rPr lang="en-US" sz="1200">
                          <a:latin typeface="Cambria"/>
                          <a:ea typeface="Cambria"/>
                          <a:cs typeface="Cambria"/>
                          <a:sym typeface="Cambria"/>
                        </a:rPr>
                        <a:t>- Given I.V, not absorbed from the GIT, ↑water excretion with relatively less effect on Na+</a:t>
                      </a:r>
                      <a:endParaRPr sz="1200">
                        <a:latin typeface="Cambria"/>
                        <a:ea typeface="Cambria"/>
                        <a:cs typeface="Cambria"/>
                        <a:sym typeface="Cambria"/>
                      </a:endParaRPr>
                    </a:p>
                    <a:p>
                      <a:pPr marL="0" lvl="0" indent="0">
                        <a:spcBef>
                          <a:spcPts val="0"/>
                        </a:spcBef>
                        <a:spcAft>
                          <a:spcPts val="0"/>
                        </a:spcAft>
                        <a:buNone/>
                      </a:pPr>
                      <a:r>
                        <a:rPr lang="en-US" sz="1200">
                          <a:latin typeface="Cambria"/>
                          <a:ea typeface="Cambria"/>
                          <a:cs typeface="Cambria"/>
                          <a:sym typeface="Cambria"/>
                        </a:rPr>
                        <a:t>  *</a:t>
                      </a:r>
                      <a:r>
                        <a:rPr lang="en-US" sz="1200" u="sng">
                          <a:latin typeface="Cambria"/>
                          <a:ea typeface="Cambria"/>
                          <a:cs typeface="Cambria"/>
                          <a:sym typeface="Cambria"/>
                        </a:rPr>
                        <a:t>If given orally --&gt; </a:t>
                      </a:r>
                      <a:r>
                        <a:rPr lang="en-US" sz="1200" u="sng">
                          <a:solidFill>
                            <a:srgbClr val="FF0000"/>
                          </a:solidFill>
                          <a:latin typeface="Cambria"/>
                          <a:ea typeface="Cambria"/>
                          <a:cs typeface="Cambria"/>
                          <a:sym typeface="Cambria"/>
                        </a:rPr>
                        <a:t>osmotic diarrhea</a:t>
                      </a:r>
                      <a:r>
                        <a:rPr lang="en-US" sz="1200">
                          <a:solidFill>
                            <a:srgbClr val="FF0000"/>
                          </a:solidFill>
                          <a:latin typeface="Cambria"/>
                          <a:ea typeface="Cambria"/>
                          <a:cs typeface="Cambria"/>
                          <a:sym typeface="Cambria"/>
                        </a:rPr>
                        <a:t>. </a:t>
                      </a:r>
                      <a:endParaRPr sz="1200">
                        <a:solidFill>
                          <a:srgbClr val="FF0000"/>
                        </a:solidFill>
                        <a:latin typeface="Cambria"/>
                        <a:ea typeface="Cambria"/>
                        <a:cs typeface="Cambria"/>
                        <a:sym typeface="Cambria"/>
                      </a:endParaRPr>
                    </a:p>
                    <a:p>
                      <a:pPr marL="0" lvl="0" indent="0">
                        <a:spcBef>
                          <a:spcPts val="0"/>
                        </a:spcBef>
                        <a:spcAft>
                          <a:spcPts val="0"/>
                        </a:spcAft>
                        <a:buNone/>
                      </a:pPr>
                      <a:r>
                        <a:rPr lang="en-US" sz="1200">
                          <a:latin typeface="Cambria"/>
                          <a:ea typeface="Cambria"/>
                          <a:cs typeface="Cambria"/>
                          <a:sym typeface="Cambria"/>
                        </a:rPr>
                        <a:t>-Little/not metabolized.</a:t>
                      </a:r>
                      <a:endParaRPr sz="1200">
                        <a:latin typeface="Cambria"/>
                        <a:ea typeface="Cambria"/>
                        <a:cs typeface="Cambria"/>
                        <a:sym typeface="Cambria"/>
                      </a:endParaRPr>
                    </a:p>
                    <a:p>
                      <a:pPr marL="0" lvl="0" indent="0" rtl="0">
                        <a:spcBef>
                          <a:spcPts val="0"/>
                        </a:spcBef>
                        <a:spcAft>
                          <a:spcPts val="0"/>
                        </a:spcAft>
                        <a:buNone/>
                      </a:pPr>
                      <a:r>
                        <a:rPr lang="en-US" sz="1200">
                          <a:latin typeface="Cambria"/>
                          <a:ea typeface="Cambria"/>
                          <a:cs typeface="Cambria"/>
                          <a:sym typeface="Cambria"/>
                        </a:rPr>
                        <a:t>-Excreted by glomerular filtration, </a:t>
                      </a:r>
                      <a:r>
                        <a:rPr lang="en-US" sz="1200">
                          <a:solidFill>
                            <a:srgbClr val="FF0000"/>
                          </a:solidFill>
                          <a:latin typeface="Cambria"/>
                          <a:ea typeface="Cambria"/>
                          <a:cs typeface="Cambria"/>
                          <a:sym typeface="Cambria"/>
                        </a:rPr>
                        <a:t>without being reabsorbed or secreted ,within 30-60 minutes.</a:t>
                      </a:r>
                      <a:endParaRPr sz="1200">
                        <a:solidFill>
                          <a:srgbClr val="FF0000"/>
                        </a:solidFill>
                        <a:latin typeface="Cambria"/>
                        <a:ea typeface="Cambria"/>
                        <a:cs typeface="Cambria"/>
                        <a:sym typeface="Cambria"/>
                      </a:endParaRPr>
                    </a:p>
                    <a:p>
                      <a:pPr marL="0" lvl="0" indent="0">
                        <a:spcBef>
                          <a:spcPts val="0"/>
                        </a:spcBef>
                        <a:spcAft>
                          <a:spcPts val="0"/>
                        </a:spcAft>
                        <a:buNone/>
                      </a:pPr>
                      <a:r>
                        <a:rPr lang="en-US" sz="1200">
                          <a:latin typeface="Cambria"/>
                          <a:ea typeface="Cambria"/>
                          <a:cs typeface="Cambria"/>
                          <a:sym typeface="Cambria"/>
                        </a:rPr>
                        <a:t>-t½0.25-1.7h, prolonged in renal failure to 36h</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18125">
                <a:tc>
                  <a:txBody>
                    <a:bodyPr/>
                    <a:lstStyle/>
                    <a:p>
                      <a:pPr marL="0" lvl="0" indent="0" algn="ctr">
                        <a:spcBef>
                          <a:spcPts val="0"/>
                        </a:spcBef>
                        <a:spcAft>
                          <a:spcPts val="0"/>
                        </a:spcAft>
                        <a:buNone/>
                      </a:pPr>
                      <a:r>
                        <a:rPr lang="en-US" sz="1800" b="1">
                          <a:solidFill>
                            <a:srgbClr val="FFFFFF"/>
                          </a:solidFill>
                          <a:latin typeface="Cambria"/>
                          <a:ea typeface="Cambria"/>
                          <a:cs typeface="Cambria"/>
                          <a:sym typeface="Cambria"/>
                        </a:rPr>
                        <a:t>Pharmacological Actions</a:t>
                      </a:r>
                      <a:endParaRPr sz="18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spcBef>
                          <a:spcPts val="0"/>
                        </a:spcBef>
                        <a:spcAft>
                          <a:spcPts val="0"/>
                        </a:spcAft>
                        <a:buNone/>
                      </a:pPr>
                      <a:r>
                        <a:rPr lang="en-US" sz="1200">
                          <a:latin typeface="Cambria"/>
                          <a:ea typeface="Cambria"/>
                          <a:cs typeface="Cambria"/>
                          <a:sym typeface="Cambria"/>
                        </a:rPr>
                        <a:t>-Acts in </a:t>
                      </a:r>
                      <a:r>
                        <a:rPr lang="en-US" sz="1200">
                          <a:solidFill>
                            <a:srgbClr val="FF0000"/>
                          </a:solidFill>
                          <a:latin typeface="Cambria"/>
                          <a:ea typeface="Cambria"/>
                          <a:cs typeface="Cambria"/>
                          <a:sym typeface="Cambria"/>
                        </a:rPr>
                        <a:t>proximal tubules and descending loop of Henle </a:t>
                      </a:r>
                      <a:r>
                        <a:rPr lang="en-US" sz="1200">
                          <a:latin typeface="Cambria"/>
                          <a:ea typeface="Cambria"/>
                          <a:cs typeface="Cambria"/>
                          <a:sym typeface="Cambria"/>
                        </a:rPr>
                        <a:t>by </a:t>
                      </a:r>
                      <a:r>
                        <a:rPr lang="en-US" sz="1200">
                          <a:solidFill>
                            <a:srgbClr val="FF0000"/>
                          </a:solidFill>
                          <a:latin typeface="Cambria"/>
                          <a:ea typeface="Cambria"/>
                          <a:cs typeface="Cambria"/>
                          <a:sym typeface="Cambria"/>
                        </a:rPr>
                        <a:t>osmotic effect.</a:t>
                      </a:r>
                      <a:r>
                        <a:rPr lang="en-US" sz="1200">
                          <a:latin typeface="Cambria"/>
                          <a:ea typeface="Cambria"/>
                          <a:cs typeface="Cambria"/>
                          <a:sym typeface="Cambria"/>
                        </a:rPr>
                        <a:t> </a:t>
                      </a:r>
                      <a:endParaRPr sz="1200">
                        <a:latin typeface="Cambria"/>
                        <a:ea typeface="Cambria"/>
                        <a:cs typeface="Cambria"/>
                        <a:sym typeface="Cambria"/>
                      </a:endParaRPr>
                    </a:p>
                    <a:p>
                      <a:pPr marL="0" lvl="0" indent="0">
                        <a:spcBef>
                          <a:spcPts val="0"/>
                        </a:spcBef>
                        <a:spcAft>
                          <a:spcPts val="0"/>
                        </a:spcAft>
                        <a:buNone/>
                      </a:pPr>
                      <a:r>
                        <a:rPr lang="en-US" sz="1200">
                          <a:solidFill>
                            <a:schemeClr val="dk1"/>
                          </a:solidFill>
                          <a:latin typeface="Cambria"/>
                          <a:ea typeface="Cambria"/>
                          <a:cs typeface="Cambria"/>
                          <a:sym typeface="Cambria"/>
                        </a:rPr>
                        <a:t>-Mannitol increases urine output by osmosis, drawing water out of cells and into the bloodstream</a:t>
                      </a:r>
                      <a:endParaRPr sz="1200">
                        <a:solidFill>
                          <a:schemeClr val="dk1"/>
                        </a:solidFill>
                        <a:latin typeface="Cambria"/>
                        <a:ea typeface="Cambria"/>
                        <a:cs typeface="Cambria"/>
                        <a:sym typeface="Cambria"/>
                      </a:endParaRPr>
                    </a:p>
                    <a:p>
                      <a:pPr marL="0" lvl="0" indent="0" rtl="0">
                        <a:spcBef>
                          <a:spcPts val="0"/>
                        </a:spcBef>
                        <a:spcAft>
                          <a:spcPts val="0"/>
                        </a:spcAft>
                        <a:buNone/>
                      </a:pPr>
                      <a:r>
                        <a:rPr lang="en-US" sz="1200">
                          <a:solidFill>
                            <a:schemeClr val="dk1"/>
                          </a:solidFill>
                          <a:latin typeface="Cambria"/>
                          <a:ea typeface="Cambria"/>
                          <a:cs typeface="Cambria"/>
                          <a:sym typeface="Cambria"/>
                        </a:rPr>
                        <a:t>-Expand the extracellular fluid volume, decrease blood viscosity, and inhibit renin release,↑renal blood flow. by</a:t>
                      </a:r>
                      <a:endParaRPr sz="1200">
                        <a:solidFill>
                          <a:schemeClr val="dk1"/>
                        </a:solidFill>
                        <a:latin typeface="Cambria"/>
                        <a:ea typeface="Cambria"/>
                        <a:cs typeface="Cambria"/>
                        <a:sym typeface="Cambria"/>
                      </a:endParaRPr>
                    </a:p>
                    <a:p>
                      <a:pPr marL="0" lvl="0" indent="0" rtl="0">
                        <a:spcBef>
                          <a:spcPts val="0"/>
                        </a:spcBef>
                        <a:spcAft>
                          <a:spcPts val="0"/>
                        </a:spcAft>
                        <a:buNone/>
                      </a:pPr>
                      <a:r>
                        <a:rPr lang="en-US" sz="1200">
                          <a:solidFill>
                            <a:schemeClr val="dk1"/>
                          </a:solidFill>
                          <a:latin typeface="Cambria"/>
                          <a:ea typeface="Cambria"/>
                          <a:cs typeface="Cambria"/>
                          <a:sym typeface="Cambria"/>
                        </a:rPr>
                        <a:t>-IV administration of any solute filtered by glomeruli may produce osmotic diuresis when the amount delivered to tubules exceeds their absorptive capacity</a:t>
                      </a:r>
                      <a:endParaRPr sz="1200">
                        <a:solidFill>
                          <a:schemeClr val="dk1"/>
                        </a:solidFill>
                        <a:latin typeface="Cambria"/>
                        <a:ea typeface="Cambria"/>
                        <a:cs typeface="Cambria"/>
                        <a:sym typeface="Cambria"/>
                      </a:endParaRPr>
                    </a:p>
                    <a:p>
                      <a:pPr marL="0" lvl="0" indent="0" rtl="0">
                        <a:spcBef>
                          <a:spcPts val="0"/>
                        </a:spcBef>
                        <a:spcAft>
                          <a:spcPts val="0"/>
                        </a:spcAft>
                        <a:buNone/>
                      </a:pPr>
                      <a:r>
                        <a:rPr lang="en-US" sz="1200">
                          <a:solidFill>
                            <a:schemeClr val="dk1"/>
                          </a:solidFill>
                          <a:latin typeface="Cambria"/>
                          <a:ea typeface="Cambria"/>
                          <a:cs typeface="Cambria"/>
                          <a:sym typeface="Cambria"/>
                        </a:rPr>
                        <a:t>-The dissolved compound exert an osmotic pressure →↓water &amp; Na+ reabsorption</a:t>
                      </a:r>
                      <a:endParaRPr sz="1200">
                        <a:solidFill>
                          <a:schemeClr val="dk1"/>
                        </a:solidFill>
                        <a:latin typeface="Cambria"/>
                        <a:ea typeface="Cambria"/>
                        <a:cs typeface="Cambria"/>
                        <a:sym typeface="Cambria"/>
                      </a:endParaRPr>
                    </a:p>
                    <a:p>
                      <a:pPr marL="0" lvl="0" indent="0">
                        <a:spcBef>
                          <a:spcPts val="0"/>
                        </a:spcBef>
                        <a:spcAft>
                          <a:spcPts val="0"/>
                        </a:spcAft>
                        <a:buNone/>
                      </a:pPr>
                      <a:r>
                        <a:rPr lang="en-US" sz="1200">
                          <a:latin typeface="Cambria"/>
                          <a:ea typeface="Cambria"/>
                          <a:cs typeface="Cambria"/>
                          <a:sym typeface="Cambria"/>
                        </a:rPr>
                        <a:t>- increase Water excretion  with relatively less effect on Na+ (water diuresis)</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662675">
                <a:tc>
                  <a:txBody>
                    <a:bodyPr/>
                    <a:lstStyle/>
                    <a:p>
                      <a:pPr marL="0" lvl="0" indent="0" algn="ctr">
                        <a:spcBef>
                          <a:spcPts val="0"/>
                        </a:spcBef>
                        <a:spcAft>
                          <a:spcPts val="0"/>
                        </a:spcAft>
                        <a:buNone/>
                      </a:pPr>
                      <a:r>
                        <a:rPr lang="en-US" sz="1900" b="1">
                          <a:solidFill>
                            <a:schemeClr val="lt1"/>
                          </a:solidFill>
                          <a:latin typeface="Cambria"/>
                          <a:ea typeface="Cambria"/>
                          <a:cs typeface="Cambria"/>
                          <a:sym typeface="Cambria"/>
                        </a:rPr>
                        <a:t>Therapeutic Uses</a:t>
                      </a:r>
                      <a:endParaRPr sz="1900" b="1">
                        <a:solidFill>
                          <a:schemeClr val="lt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spcBef>
                          <a:spcPts val="0"/>
                        </a:spcBef>
                        <a:spcAft>
                          <a:spcPts val="0"/>
                        </a:spcAft>
                        <a:buNone/>
                      </a:pPr>
                      <a:r>
                        <a:rPr lang="en-US" sz="1200">
                          <a:latin typeface="Cambria"/>
                          <a:ea typeface="Cambria"/>
                          <a:cs typeface="Cambria"/>
                          <a:sym typeface="Cambria"/>
                        </a:rPr>
                        <a:t>-Acute renal failure due to shock or trauma (maintain urine flow – preserve kidney function)To maintain urine volume &amp; prevent anuria resulting from large pigmentation load to the kidney e.g. haemolysis, rhabdomyolysis</a:t>
                      </a:r>
                      <a:br>
                        <a:rPr lang="en-US" sz="1200">
                          <a:latin typeface="Cambria"/>
                          <a:ea typeface="Cambria"/>
                          <a:cs typeface="Cambria"/>
                          <a:sym typeface="Cambria"/>
                        </a:rPr>
                      </a:br>
                      <a:r>
                        <a:rPr lang="en-US" sz="1200">
                          <a:latin typeface="Cambria"/>
                          <a:ea typeface="Cambria"/>
                          <a:cs typeface="Cambria"/>
                          <a:sym typeface="Cambria"/>
                        </a:rPr>
                        <a:t>- In acute drug poisoning:</a:t>
                      </a:r>
                      <a:br>
                        <a:rPr lang="en-US" sz="1200">
                          <a:latin typeface="Cambria"/>
                          <a:ea typeface="Cambria"/>
                          <a:cs typeface="Cambria"/>
                          <a:sym typeface="Cambria"/>
                        </a:rPr>
                      </a:br>
                      <a:r>
                        <a:rPr lang="en-US" sz="1200">
                          <a:latin typeface="Cambria"/>
                          <a:ea typeface="Cambria"/>
                          <a:cs typeface="Cambria"/>
                          <a:sym typeface="Cambria"/>
                        </a:rPr>
                        <a:t>to eliminate drugs that are reabsorbed from renal tubules e.g. salicylates, barbiturates. </a:t>
                      </a:r>
                      <a:r>
                        <a:rPr lang="en-US" sz="1200">
                          <a:solidFill>
                            <a:schemeClr val="accent6"/>
                          </a:solidFill>
                          <a:latin typeface="Cambria"/>
                          <a:ea typeface="Cambria"/>
                          <a:cs typeface="Cambria"/>
                          <a:sym typeface="Cambria"/>
                        </a:rPr>
                        <a:t>just to increase urine volume</a:t>
                      </a:r>
                      <a:br>
                        <a:rPr lang="en-US" sz="1200">
                          <a:latin typeface="Cambria"/>
                          <a:ea typeface="Cambria"/>
                          <a:cs typeface="Cambria"/>
                          <a:sym typeface="Cambria"/>
                        </a:rPr>
                      </a:br>
                      <a:r>
                        <a:rPr lang="en-US" sz="1200">
                          <a:latin typeface="Cambria"/>
                          <a:ea typeface="Cambria"/>
                          <a:cs typeface="Cambria"/>
                          <a:sym typeface="Cambria"/>
                        </a:rPr>
                        <a:t>- To decrease  intraocular &amp; intracranial pressure before ophthalmic or brain procedures (cerebral edema)</a:t>
                      </a:r>
                      <a:endParaRPr sz="1200">
                        <a:latin typeface="Cambria"/>
                        <a:ea typeface="Cambria"/>
                        <a:cs typeface="Cambria"/>
                        <a:sym typeface="Cambria"/>
                      </a:endParaRPr>
                    </a:p>
                    <a:p>
                      <a:pPr marL="0" lvl="0" indent="0">
                        <a:spcBef>
                          <a:spcPts val="0"/>
                        </a:spcBef>
                        <a:spcAft>
                          <a:spcPts val="0"/>
                        </a:spcAft>
                        <a:buNone/>
                      </a:pPr>
                      <a:r>
                        <a:rPr lang="en-US" sz="1200">
                          <a:latin typeface="Cambria"/>
                          <a:ea typeface="Cambria"/>
                          <a:cs typeface="Cambria"/>
                          <a:sym typeface="Cambria"/>
                        </a:rPr>
                        <a:t>-To prevent acute renal necrosis after severe injury , haemorrhage, hypovolemia</a:t>
                      </a:r>
                      <a:r>
                        <a:rPr lang="en-US" sz="1200">
                          <a:solidFill>
                            <a:srgbClr val="999999"/>
                          </a:solidFill>
                          <a:latin typeface="Cambria"/>
                          <a:ea typeface="Cambria"/>
                          <a:cs typeface="Cambria"/>
                          <a:sym typeface="Cambria"/>
                        </a:rPr>
                        <a:t> (because the absorption will be only in proximal tubules and the distal tubule and loop of henle will be dry)</a:t>
                      </a:r>
                      <a:r>
                        <a:rPr lang="en-US" sz="1200">
                          <a:latin typeface="Cambria"/>
                          <a:ea typeface="Cambria"/>
                          <a:cs typeface="Cambria"/>
                          <a:sym typeface="Cambria"/>
                        </a:rPr>
                        <a:t>→↓ GFR, absorption of water &amp; salts is complete , distal part dries up</a:t>
                      </a:r>
                      <a:r>
                        <a:rPr lang="en-US" sz="1200">
                          <a:solidFill>
                            <a:schemeClr val="dk1"/>
                          </a:solidFill>
                          <a:latin typeface="Cambria"/>
                          <a:ea typeface="Cambria"/>
                          <a:cs typeface="Cambria"/>
                          <a:sym typeface="Cambria"/>
                        </a:rPr>
                        <a:t>→</a:t>
                      </a:r>
                      <a:r>
                        <a:rPr lang="en-US" sz="1200">
                          <a:latin typeface="Cambria"/>
                          <a:ea typeface="Cambria"/>
                          <a:cs typeface="Cambria"/>
                          <a:sym typeface="Cambria"/>
                        </a:rPr>
                        <a:t> irreversible damage.</a:t>
                      </a:r>
                      <a:endParaRPr sz="1200">
                        <a:latin typeface="Cambria"/>
                        <a:ea typeface="Cambria"/>
                        <a:cs typeface="Cambria"/>
                        <a:sym typeface="Cambria"/>
                      </a:endParaRPr>
                    </a:p>
                    <a:p>
                      <a:pPr marL="0" lvl="0" indent="0">
                        <a:spcBef>
                          <a:spcPts val="0"/>
                        </a:spcBef>
                        <a:spcAft>
                          <a:spcPts val="0"/>
                        </a:spcAft>
                        <a:buNone/>
                      </a:pPr>
                      <a:r>
                        <a:rPr lang="en-US" sz="1200">
                          <a:solidFill>
                            <a:srgbClr val="999999"/>
                          </a:solidFill>
                          <a:latin typeface="Cambria"/>
                          <a:ea typeface="Cambria"/>
                          <a:cs typeface="Cambria"/>
                          <a:sym typeface="Cambria"/>
                        </a:rPr>
                        <a:t>- we can use it with kidney stones.</a:t>
                      </a:r>
                      <a:endParaRPr sz="1200">
                        <a:solidFill>
                          <a:srgbClr val="999999"/>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65000">
                <a:tc>
                  <a:txBody>
                    <a:bodyPr/>
                    <a:lstStyle/>
                    <a:p>
                      <a:pPr marL="0" lvl="0" indent="0" algn="ctr">
                        <a:spcBef>
                          <a:spcPts val="0"/>
                        </a:spcBef>
                        <a:spcAft>
                          <a:spcPts val="0"/>
                        </a:spcAft>
                        <a:buNone/>
                      </a:pPr>
                      <a:r>
                        <a:rPr lang="en-US" sz="1900" b="1">
                          <a:solidFill>
                            <a:srgbClr val="FF0000"/>
                          </a:solidFill>
                          <a:latin typeface="Cambria"/>
                          <a:ea typeface="Cambria"/>
                          <a:cs typeface="Cambria"/>
                          <a:sym typeface="Cambria"/>
                        </a:rPr>
                        <a:t>ADRS</a:t>
                      </a:r>
                      <a:endParaRPr sz="19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spcBef>
                          <a:spcPts val="0"/>
                        </a:spcBef>
                        <a:spcAft>
                          <a:spcPts val="0"/>
                        </a:spcAft>
                        <a:buNone/>
                      </a:pPr>
                      <a:r>
                        <a:rPr lang="en-US" sz="1200">
                          <a:latin typeface="Cambria"/>
                          <a:ea typeface="Cambria"/>
                          <a:cs typeface="Cambria"/>
                          <a:sym typeface="Cambria"/>
                        </a:rPr>
                        <a:t>Headache, nausea, vomiting</a:t>
                      </a:r>
                      <a:r>
                        <a:rPr lang="en-US" sz="1200">
                          <a:solidFill>
                            <a:schemeClr val="dk1"/>
                          </a:solidFill>
                          <a:latin typeface="Cambria"/>
                          <a:ea typeface="Cambria"/>
                          <a:cs typeface="Cambria"/>
                          <a:sym typeface="Cambria"/>
                        </a:rPr>
                        <a:t>→</a:t>
                      </a:r>
                      <a:r>
                        <a:rPr lang="en-US" sz="1200">
                          <a:latin typeface="Cambria"/>
                          <a:ea typeface="Cambria"/>
                          <a:cs typeface="Cambria"/>
                          <a:sym typeface="Cambria"/>
                        </a:rPr>
                        <a:t>  hyponatremia</a:t>
                      </a:r>
                      <a:br>
                        <a:rPr lang="en-US" sz="1200">
                          <a:latin typeface="Cambria"/>
                          <a:ea typeface="Cambria"/>
                          <a:cs typeface="Cambria"/>
                          <a:sym typeface="Cambria"/>
                        </a:rPr>
                      </a:br>
                      <a:r>
                        <a:rPr lang="en-US" sz="1200">
                          <a:latin typeface="Cambria"/>
                          <a:ea typeface="Cambria"/>
                          <a:cs typeface="Cambria"/>
                          <a:sym typeface="Cambria"/>
                        </a:rPr>
                        <a:t>Extracellular volume expansion, complicates heart failure and pulmonary edema.</a:t>
                      </a:r>
                      <a:br>
                        <a:rPr lang="en-US" sz="1200">
                          <a:latin typeface="Cambria"/>
                          <a:ea typeface="Cambria"/>
                          <a:cs typeface="Cambria"/>
                          <a:sym typeface="Cambria"/>
                        </a:rPr>
                      </a:br>
                      <a:r>
                        <a:rPr lang="en-US" sz="1200">
                          <a:latin typeface="Cambria"/>
                          <a:ea typeface="Cambria"/>
                          <a:cs typeface="Cambria"/>
                          <a:sym typeface="Cambria"/>
                        </a:rPr>
                        <a:t>Excessive use &gt; dehydration &amp; hypernatremia (adequate water replacement is required).</a:t>
                      </a:r>
                      <a:br>
                        <a:rPr lang="en-US" sz="1200">
                          <a:latin typeface="Cambria"/>
                          <a:ea typeface="Cambria"/>
                          <a:cs typeface="Cambria"/>
                          <a:sym typeface="Cambria"/>
                        </a:rPr>
                      </a:br>
                      <a:r>
                        <a:rPr lang="en-US" sz="1200">
                          <a:solidFill>
                            <a:srgbClr val="FF0000"/>
                          </a:solidFill>
                          <a:latin typeface="Cambria"/>
                          <a:ea typeface="Cambria"/>
                          <a:cs typeface="Cambria"/>
                          <a:sym typeface="Cambria"/>
                        </a:rPr>
                        <a:t>Contraindication</a:t>
                      </a:r>
                      <a:r>
                        <a:rPr lang="en-US" sz="1200">
                          <a:latin typeface="Cambria"/>
                          <a:ea typeface="Cambria"/>
                          <a:cs typeface="Cambria"/>
                          <a:sym typeface="Cambria"/>
                        </a:rPr>
                        <a:t>: Chronic heart failure, Anuric patients or patients not responding to a test dose of mannitol</a:t>
                      </a:r>
                      <a:endParaRPr sz="1200">
                        <a:latin typeface="Cambria"/>
                        <a:ea typeface="Cambria"/>
                        <a:cs typeface="Cambria"/>
                        <a:sym typeface="Cambria"/>
                      </a:endParaRPr>
                    </a:p>
                    <a:p>
                      <a:pPr marL="0" lvl="0" indent="0">
                        <a:spcBef>
                          <a:spcPts val="0"/>
                        </a:spcBef>
                        <a:spcAft>
                          <a:spcPts val="0"/>
                        </a:spcAft>
                        <a:buNone/>
                      </a:pP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8" name="Shape 168"/>
          <p:cNvSpPr txBox="1"/>
          <p:nvPr/>
        </p:nvSpPr>
        <p:spPr>
          <a:xfrm>
            <a:off x="1065000" y="2429938"/>
            <a:ext cx="5793000" cy="76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000">
                <a:solidFill>
                  <a:schemeClr val="accent6"/>
                </a:solidFill>
              </a:rPr>
              <a:t> Receptor طبعا هذا الدواء مايشتغل على أيGITلما آخذه مايصير له امتصاص ويضل قاعد في </a:t>
            </a:r>
            <a:endParaRPr sz="1000">
              <a:solidFill>
                <a:schemeClr val="accent6"/>
              </a:solidFill>
            </a:endParaRPr>
          </a:p>
          <a:p>
            <a:pPr marL="0" lvl="0" indent="0" algn="r" rtl="0">
              <a:spcBef>
                <a:spcPts val="0"/>
              </a:spcBef>
              <a:spcAft>
                <a:spcPts val="0"/>
              </a:spcAft>
              <a:buNone/>
            </a:pPr>
            <a:r>
              <a:rPr lang="en-US" sz="1000">
                <a:solidFill>
                  <a:schemeClr val="accent6"/>
                </a:solidFill>
              </a:rPr>
              <a:t>كل اللي يسويه انه يشد معاه موية</a:t>
            </a:r>
            <a:endParaRPr sz="1000">
              <a:solidFill>
                <a:schemeClr val="accent6"/>
              </a:solidFill>
            </a:endParaRPr>
          </a:p>
          <a:p>
            <a:pPr marL="0" lvl="0" indent="0" algn="r" rtl="0">
              <a:spcBef>
                <a:spcPts val="0"/>
              </a:spcBef>
              <a:spcAft>
                <a:spcPts val="0"/>
              </a:spcAft>
              <a:buNone/>
            </a:pPr>
            <a:r>
              <a:rPr lang="en-US" sz="1000">
                <a:solidFill>
                  <a:schemeClr val="accent6"/>
                </a:solidFill>
              </a:rPr>
              <a:t>&gt;Withdrawal water from the surrounding cells &gt; osmotic diarrhea</a:t>
            </a:r>
            <a:endParaRPr sz="1000">
              <a:solidFill>
                <a:schemeClr val="accent6"/>
              </a:solidFill>
            </a:endParaRPr>
          </a:p>
          <a:p>
            <a:pPr marL="0" lvl="0" indent="0">
              <a:spcBef>
                <a:spcPts val="0"/>
              </a:spcBef>
              <a:spcAft>
                <a:spcPts val="0"/>
              </a:spcAft>
              <a:buClr>
                <a:schemeClr val="dk1"/>
              </a:buClr>
              <a:buSzPts val="1100"/>
              <a:buFont typeface="Arial"/>
              <a:buNone/>
            </a:pPr>
            <a:endParaRPr sz="1000">
              <a:solidFill>
                <a:schemeClr val="dk1"/>
              </a:solidFill>
            </a:endParaRPr>
          </a:p>
          <a:p>
            <a:pPr marL="0" lvl="0" indent="0">
              <a:spcBef>
                <a:spcPts val="0"/>
              </a:spcBef>
              <a:spcAft>
                <a:spcPts val="0"/>
              </a:spcAft>
              <a:buNone/>
            </a:pPr>
            <a:r>
              <a:rPr lang="en-US" sz="1000">
                <a:solidFill>
                  <a:schemeClr val="dk1"/>
                </a:solidFill>
              </a:rPr>
              <a:t> </a:t>
            </a:r>
            <a:endParaRPr sz="1000">
              <a:solidFill>
                <a:schemeClr val="dk1"/>
              </a:solidFill>
            </a:endParaRPr>
          </a:p>
          <a:p>
            <a:pPr marL="0" lvl="0" indent="0">
              <a:spcBef>
                <a:spcPts val="0"/>
              </a:spcBef>
              <a:spcAft>
                <a:spcPts val="0"/>
              </a:spcAft>
              <a:buNone/>
            </a:pPr>
            <a:endParaRPr sz="1000">
              <a:solidFill>
                <a:schemeClr val="dk1"/>
              </a:solidFill>
            </a:endParaRPr>
          </a:p>
        </p:txBody>
      </p:sp>
      <p:sp>
        <p:nvSpPr>
          <p:cNvPr id="169" name="Shape 169"/>
          <p:cNvSpPr txBox="1"/>
          <p:nvPr/>
        </p:nvSpPr>
        <p:spPr>
          <a:xfrm>
            <a:off x="117425" y="498900"/>
            <a:ext cx="2675400" cy="437400"/>
          </a:xfrm>
          <a:prstGeom prst="rect">
            <a:avLst/>
          </a:prstGeom>
          <a:no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1200"/>
              <a:t>اسمها د.منان تجنن مثل السكر </a:t>
            </a:r>
            <a:endParaRPr sz="1200"/>
          </a:p>
          <a:p>
            <a:pPr marL="0" lvl="0" indent="0" algn="ctr">
              <a:spcBef>
                <a:spcPts val="0"/>
              </a:spcBef>
              <a:spcAft>
                <a:spcPts val="0"/>
              </a:spcAft>
              <a:buNone/>
            </a:pPr>
            <a:r>
              <a:rPr lang="en-US" sz="1200"/>
              <a:t>Osmotic diuretics= Mannitol (sugar)</a:t>
            </a:r>
            <a:endParaRPr sz="1200"/>
          </a:p>
        </p:txBody>
      </p:sp>
      <p:sp>
        <p:nvSpPr>
          <p:cNvPr id="170" name="Shape 170"/>
          <p:cNvSpPr txBox="1"/>
          <p:nvPr/>
        </p:nvSpPr>
        <p:spPr>
          <a:xfrm>
            <a:off x="117425" y="1573900"/>
            <a:ext cx="2069100" cy="557700"/>
          </a:xfrm>
          <a:prstGeom prst="rect">
            <a:avLst/>
          </a:prstGeom>
          <a:solidFill>
            <a:srgbClr val="EFEFEF"/>
          </a:solid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منان ما تأخذ وتعطي مع أي أحد  </a:t>
            </a:r>
            <a:endParaRPr sz="1000"/>
          </a:p>
          <a:p>
            <a:pPr marL="0" lvl="0" indent="0" algn="ctr" rtl="0">
              <a:spcBef>
                <a:spcPts val="0"/>
              </a:spcBef>
              <a:spcAft>
                <a:spcPts val="0"/>
              </a:spcAft>
              <a:buNone/>
            </a:pPr>
            <a:r>
              <a:rPr lang="en-US" sz="1000"/>
              <a:t>Mannitol not secreted or reabsorbed</a:t>
            </a:r>
            <a:endParaRPr sz="1000"/>
          </a:p>
        </p:txBody>
      </p:sp>
      <p:sp>
        <p:nvSpPr>
          <p:cNvPr id="171" name="Shape 171"/>
          <p:cNvSpPr txBox="1"/>
          <p:nvPr/>
        </p:nvSpPr>
        <p:spPr>
          <a:xfrm>
            <a:off x="117425" y="3850725"/>
            <a:ext cx="2069100" cy="860100"/>
          </a:xfrm>
          <a:prstGeom prst="rect">
            <a:avLst/>
          </a:prstGeom>
          <a:solidFill>
            <a:srgbClr val="EFEFEF"/>
          </a:solidFill>
          <a:ln w="9525" cap="flat" cmpd="sng">
            <a:solidFill>
              <a:srgbClr val="000000"/>
            </a:solidFill>
            <a:prstDash val="lg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t>د.منان تعرف تجذب البنات بشرحها</a:t>
            </a:r>
            <a:endParaRPr sz="1000"/>
          </a:p>
          <a:p>
            <a:pPr marL="0" lvl="0" indent="0" algn="ctr" rtl="0">
              <a:spcBef>
                <a:spcPts val="0"/>
              </a:spcBef>
              <a:spcAft>
                <a:spcPts val="0"/>
              </a:spcAft>
              <a:buNone/>
            </a:pPr>
            <a:r>
              <a:rPr lang="en-US" sz="1000"/>
              <a:t> (cell the of out water drag)</a:t>
            </a:r>
            <a:endParaRPr sz="1000"/>
          </a:p>
          <a:p>
            <a:pPr marL="0" lvl="0" indent="0" algn="ctr" rtl="0">
              <a:spcBef>
                <a:spcPts val="0"/>
              </a:spcBef>
              <a:spcAft>
                <a:spcPts val="0"/>
              </a:spcAft>
              <a:buNone/>
            </a:pPr>
            <a:r>
              <a:rPr lang="en-US" sz="1000"/>
              <a:t>وتخلي المحاضرة زي المويه سهله</a:t>
            </a:r>
            <a:endParaRPr sz="1000"/>
          </a:p>
          <a:p>
            <a:pPr marL="0" lvl="0" indent="0" algn="ctr" rtl="0">
              <a:spcBef>
                <a:spcPts val="0"/>
              </a:spcBef>
              <a:spcAft>
                <a:spcPts val="0"/>
              </a:spcAft>
              <a:buNone/>
            </a:pPr>
            <a:r>
              <a:rPr lang="en-US" sz="1000"/>
              <a:t> (only drag the water) </a:t>
            </a:r>
            <a:endParaRPr sz="1000"/>
          </a:p>
        </p:txBody>
      </p:sp>
      <p:cxnSp>
        <p:nvCxnSpPr>
          <p:cNvPr id="172" name="Shape 172"/>
          <p:cNvCxnSpPr/>
          <p:nvPr/>
        </p:nvCxnSpPr>
        <p:spPr>
          <a:xfrm>
            <a:off x="2069100" y="4486113"/>
            <a:ext cx="293700" cy="606300"/>
          </a:xfrm>
          <a:prstGeom prst="straightConnector1">
            <a:avLst/>
          </a:prstGeom>
          <a:noFill/>
          <a:ln w="28575" cap="flat" cmpd="sng">
            <a:solidFill>
              <a:srgbClr val="FF0000"/>
            </a:solidFill>
            <a:prstDash val="solid"/>
            <a:round/>
            <a:headEnd type="none" w="med" len="med"/>
            <a:tailEnd type="triangle" w="med" len="med"/>
          </a:ln>
        </p:spPr>
      </p:cxnSp>
      <p:sp>
        <p:nvSpPr>
          <p:cNvPr id="173" name="Shape 173"/>
          <p:cNvSpPr txBox="1"/>
          <p:nvPr/>
        </p:nvSpPr>
        <p:spPr>
          <a:xfrm>
            <a:off x="4681500" y="438750"/>
            <a:ext cx="1981200" cy="5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latin typeface="Cambria"/>
                <a:ea typeface="Cambria"/>
                <a:cs typeface="Cambria"/>
                <a:sym typeface="Cambria"/>
              </a:rPr>
              <a:t>Thanks Team 436 for the mnemonic!</a:t>
            </a:r>
            <a:endParaRPr b="1">
              <a:latin typeface="Cambria"/>
              <a:ea typeface="Cambria"/>
              <a:cs typeface="Cambria"/>
              <a:sym typeface="Cambria"/>
            </a:endParaRPr>
          </a:p>
        </p:txBody>
      </p:sp>
      <p:sp>
        <p:nvSpPr>
          <p:cNvPr id="174" name="Shape 174"/>
          <p:cNvSpPr txBox="1">
            <a:spLocks noGrp="1"/>
          </p:cNvSpPr>
          <p:nvPr>
            <p:ph type="title"/>
          </p:nvPr>
        </p:nvSpPr>
        <p:spPr>
          <a:xfrm>
            <a:off x="0" y="0"/>
            <a:ext cx="6858000" cy="498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r>
              <a:rPr lang="en-US" sz="3000"/>
              <a:t>Osmotic Diuretics</a:t>
            </a:r>
            <a:br>
              <a:rPr lang="en-US" sz="3000"/>
            </a:b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idx="4294967295"/>
          </p:nvPr>
        </p:nvSpPr>
        <p:spPr>
          <a:xfrm>
            <a:off x="0" y="0"/>
            <a:ext cx="6858000" cy="742500"/>
          </a:xfrm>
          <a:prstGeom prst="rect">
            <a:avLst/>
          </a:prstGeom>
          <a:solidFill>
            <a:srgbClr val="782A72"/>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4400">
                <a:solidFill>
                  <a:srgbClr val="FFFFFF"/>
                </a:solidFill>
                <a:latin typeface="Cambria"/>
                <a:ea typeface="Cambria"/>
                <a:cs typeface="Cambria"/>
                <a:sym typeface="Cambria"/>
              </a:rPr>
              <a:t>Loop Diuretics </a:t>
            </a:r>
            <a:endParaRPr sz="4400">
              <a:solidFill>
                <a:srgbClr val="FFFFFF"/>
              </a:solidFill>
              <a:latin typeface="Cambria"/>
              <a:ea typeface="Cambria"/>
              <a:cs typeface="Cambria"/>
              <a:sym typeface="Cambria"/>
            </a:endParaRPr>
          </a:p>
        </p:txBody>
      </p:sp>
      <p:graphicFrame>
        <p:nvGraphicFramePr>
          <p:cNvPr id="180" name="Shape 180"/>
          <p:cNvGraphicFramePr/>
          <p:nvPr/>
        </p:nvGraphicFramePr>
        <p:xfrm>
          <a:off x="0" y="742475"/>
          <a:ext cx="3000000" cy="3000000"/>
        </p:xfrm>
        <a:graphic>
          <a:graphicData uri="http://schemas.openxmlformats.org/drawingml/2006/table">
            <a:tbl>
              <a:tblPr>
                <a:noFill/>
                <a:tableStyleId>{E19A06FE-0C73-45A7-A4B5-2D823EFC237C}</a:tableStyleId>
              </a:tblPr>
              <a:tblGrid>
                <a:gridCol w="1459250">
                  <a:extLst>
                    <a:ext uri="{9D8B030D-6E8A-4147-A177-3AD203B41FA5}">
                      <a16:colId xmlns:a16="http://schemas.microsoft.com/office/drawing/2014/main" val="20000"/>
                    </a:ext>
                  </a:extLst>
                </a:gridCol>
                <a:gridCol w="128395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518675">
                <a:tc rowSpan="2">
                  <a:txBody>
                    <a:bodyPr/>
                    <a:lstStyle/>
                    <a:p>
                      <a:pPr marL="0" lvl="0" indent="0">
                        <a:spcBef>
                          <a:spcPts val="0"/>
                        </a:spcBef>
                        <a:spcAft>
                          <a:spcPts val="0"/>
                        </a:spcAft>
                        <a:buNone/>
                      </a:pPr>
                      <a:endParaRPr sz="1200" b="1">
                        <a:solidFill>
                          <a:srgbClr val="FFFFFF"/>
                        </a:solidFill>
                        <a:latin typeface="Cambria"/>
                        <a:ea typeface="Cambria"/>
                        <a:cs typeface="Cambria"/>
                        <a:sym typeface="Cambria"/>
                      </a:endParaRPr>
                    </a:p>
                    <a:p>
                      <a:pPr marL="0" lvl="0" indent="0">
                        <a:spcBef>
                          <a:spcPts val="0"/>
                        </a:spcBef>
                        <a:spcAft>
                          <a:spcPts val="0"/>
                        </a:spcAft>
                        <a:buNone/>
                      </a:pPr>
                      <a:endParaRPr sz="1200" b="1">
                        <a:solidFill>
                          <a:srgbClr val="FFFFFF"/>
                        </a:solidFill>
                        <a:latin typeface="Cambria"/>
                        <a:ea typeface="Cambria"/>
                        <a:cs typeface="Cambria"/>
                        <a:sym typeface="Cambria"/>
                      </a:endParaRPr>
                    </a:p>
                    <a:p>
                      <a:pPr marL="0" lvl="0" indent="0" algn="ctr" rtl="0">
                        <a:spcBef>
                          <a:spcPts val="0"/>
                        </a:spcBef>
                        <a:spcAft>
                          <a:spcPts val="0"/>
                        </a:spcAft>
                        <a:buNone/>
                      </a:pPr>
                      <a:r>
                        <a:rPr lang="en-US" sz="1200" b="1">
                          <a:solidFill>
                            <a:srgbClr val="FFFFFF"/>
                          </a:solidFill>
                          <a:latin typeface="Cambria"/>
                          <a:ea typeface="Cambria"/>
                          <a:cs typeface="Cambria"/>
                          <a:sym typeface="Cambria"/>
                        </a:rPr>
                        <a:t>Potency, t½</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lgn="ctr">
                        <a:spcBef>
                          <a:spcPts val="0"/>
                        </a:spcBef>
                        <a:spcAft>
                          <a:spcPts val="0"/>
                        </a:spcAft>
                        <a:buNone/>
                      </a:pPr>
                      <a:r>
                        <a:rPr lang="en-US" sz="1200" b="1">
                          <a:solidFill>
                            <a:srgbClr val="FFFFFF"/>
                          </a:solidFill>
                          <a:latin typeface="Cambria"/>
                          <a:ea typeface="Cambria"/>
                          <a:cs typeface="Cambria"/>
                          <a:sym typeface="Cambria"/>
                        </a:rPr>
                        <a:t>Bumetanide</a:t>
                      </a:r>
                      <a:br>
                        <a:rPr lang="en-US" sz="1200" b="1">
                          <a:solidFill>
                            <a:srgbClr val="FFFFFF"/>
                          </a:solidFill>
                          <a:latin typeface="Cambria"/>
                          <a:ea typeface="Cambria"/>
                          <a:cs typeface="Cambria"/>
                          <a:sym typeface="Cambria"/>
                        </a:rPr>
                      </a:br>
                      <a:r>
                        <a:rPr lang="en-US" sz="1200" b="1">
                          <a:solidFill>
                            <a:srgbClr val="FFFFFF"/>
                          </a:solidFill>
                          <a:latin typeface="Cambria"/>
                          <a:ea typeface="Cambria"/>
                          <a:cs typeface="Cambria"/>
                          <a:sym typeface="Cambria"/>
                        </a:rPr>
                        <a:t>“</a:t>
                      </a:r>
                      <a:r>
                        <a:rPr lang="en-US" sz="1200" b="1">
                          <a:solidFill>
                            <a:srgbClr val="FF0000"/>
                          </a:solidFill>
                          <a:latin typeface="Cambria"/>
                          <a:ea typeface="Cambria"/>
                          <a:cs typeface="Cambria"/>
                          <a:sym typeface="Cambria"/>
                        </a:rPr>
                        <a:t>Most potent</a:t>
                      </a:r>
                      <a:r>
                        <a:rPr lang="en-US" sz="1200" b="1">
                          <a:solidFill>
                            <a:srgbClr val="FFFFFF"/>
                          </a:solidFill>
                          <a:latin typeface="Cambria"/>
                          <a:ea typeface="Cambria"/>
                          <a:cs typeface="Cambria"/>
                          <a:sym typeface="Cambria"/>
                        </a:rPr>
                        <a:t>”</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E7CC3"/>
                    </a:solidFill>
                  </a:tcPr>
                </a:tc>
                <a:tc>
                  <a:txBody>
                    <a:bodyPr/>
                    <a:lstStyle/>
                    <a:p>
                      <a:pPr marL="0" lvl="0" indent="0" algn="ctr">
                        <a:spcBef>
                          <a:spcPts val="0"/>
                        </a:spcBef>
                        <a:spcAft>
                          <a:spcPts val="0"/>
                        </a:spcAft>
                        <a:buNone/>
                      </a:pPr>
                      <a:r>
                        <a:rPr lang="en-US" sz="1200" b="1">
                          <a:solidFill>
                            <a:srgbClr val="FFFFFF"/>
                          </a:solidFill>
                          <a:latin typeface="Cambria"/>
                          <a:ea typeface="Cambria"/>
                          <a:cs typeface="Cambria"/>
                          <a:sym typeface="Cambria"/>
                        </a:rPr>
                        <a:t>Torsemide</a:t>
                      </a:r>
                      <a:br>
                        <a:rPr lang="en-US" sz="1200" b="1">
                          <a:solidFill>
                            <a:srgbClr val="FFFFFF"/>
                          </a:solidFill>
                          <a:latin typeface="Cambria"/>
                          <a:ea typeface="Cambria"/>
                          <a:cs typeface="Cambria"/>
                          <a:sym typeface="Cambria"/>
                        </a:rPr>
                      </a:br>
                      <a:r>
                        <a:rPr lang="en-US" sz="1200" b="1">
                          <a:solidFill>
                            <a:srgbClr val="FFFFFF"/>
                          </a:solidFill>
                          <a:latin typeface="Cambria"/>
                          <a:ea typeface="Cambria"/>
                          <a:cs typeface="Cambria"/>
                          <a:sym typeface="Cambria"/>
                        </a:rPr>
                        <a:t>“</a:t>
                      </a:r>
                      <a:r>
                        <a:rPr lang="en-US" sz="1200" b="1">
                          <a:solidFill>
                            <a:srgbClr val="FF0000"/>
                          </a:solidFill>
                          <a:latin typeface="Cambria"/>
                          <a:ea typeface="Cambria"/>
                          <a:cs typeface="Cambria"/>
                          <a:sym typeface="Cambria"/>
                        </a:rPr>
                        <a:t>Longest duration</a:t>
                      </a:r>
                      <a:r>
                        <a:rPr lang="en-US" sz="1200" b="1">
                          <a:solidFill>
                            <a:srgbClr val="FFFFFF"/>
                          </a:solidFill>
                          <a:latin typeface="Cambria"/>
                          <a:ea typeface="Cambria"/>
                          <a:cs typeface="Cambria"/>
                          <a:sym typeface="Cambria"/>
                        </a:rPr>
                        <a:t>”</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a:spcBef>
                          <a:spcPts val="0"/>
                        </a:spcBef>
                        <a:spcAft>
                          <a:spcPts val="0"/>
                        </a:spcAft>
                        <a:buNone/>
                      </a:pPr>
                      <a:r>
                        <a:rPr lang="en-US" sz="1200" b="1">
                          <a:solidFill>
                            <a:srgbClr val="FFFFFF"/>
                          </a:solidFill>
                          <a:latin typeface="Cambria"/>
                          <a:ea typeface="Cambria"/>
                          <a:cs typeface="Cambria"/>
                          <a:sym typeface="Cambria"/>
                        </a:rPr>
                        <a:t>Furosemide</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lvl="0" indent="0" algn="ctr">
                        <a:spcBef>
                          <a:spcPts val="0"/>
                        </a:spcBef>
                        <a:spcAft>
                          <a:spcPts val="0"/>
                        </a:spcAft>
                        <a:buNone/>
                      </a:pPr>
                      <a:r>
                        <a:rPr lang="en-US" sz="1200" b="1">
                          <a:solidFill>
                            <a:srgbClr val="FFFFFF"/>
                          </a:solidFill>
                          <a:latin typeface="Cambria"/>
                          <a:ea typeface="Cambria"/>
                          <a:cs typeface="Cambria"/>
                          <a:sym typeface="Cambria"/>
                        </a:rPr>
                        <a:t>Ethacrynic Acid </a:t>
                      </a:r>
                      <a:r>
                        <a:rPr lang="en-US" sz="1200" b="1">
                          <a:solidFill>
                            <a:srgbClr val="CCCCCC"/>
                          </a:solidFill>
                          <a:latin typeface="Cambria"/>
                          <a:ea typeface="Cambria"/>
                          <a:cs typeface="Cambria"/>
                          <a:sym typeface="Cambria"/>
                        </a:rPr>
                        <a:t>(non-sulphanamid derivative)</a:t>
                      </a:r>
                      <a:endParaRPr sz="1200" b="1">
                        <a:solidFill>
                          <a:srgbClr val="CCCCCC"/>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600025">
                <a:tc vMerge="1">
                  <a:txBody>
                    <a:bodyPr/>
                    <a:lstStyle/>
                    <a:p>
                      <a:endParaRPr lang="en-US"/>
                    </a:p>
                  </a:txBody>
                  <a:tcPr/>
                </a:tc>
                <a:tc>
                  <a:txBody>
                    <a:bodyPr/>
                    <a:lstStyle/>
                    <a:p>
                      <a:pPr marL="0" lvl="0" indent="0">
                        <a:spcBef>
                          <a:spcPts val="0"/>
                        </a:spcBef>
                        <a:spcAft>
                          <a:spcPts val="0"/>
                        </a:spcAft>
                        <a:buNone/>
                      </a:pPr>
                      <a:r>
                        <a:rPr lang="en-US" sz="1200">
                          <a:latin typeface="Cambria"/>
                          <a:ea typeface="Cambria"/>
                          <a:cs typeface="Cambria"/>
                          <a:sym typeface="Cambria"/>
                        </a:rPr>
                        <a:t>Potency 40, </a:t>
                      </a:r>
                      <a:br>
                        <a:rPr lang="en-US" sz="1200">
                          <a:latin typeface="Cambria"/>
                          <a:ea typeface="Cambria"/>
                          <a:cs typeface="Cambria"/>
                          <a:sym typeface="Cambria"/>
                        </a:rPr>
                      </a:br>
                      <a:r>
                        <a:rPr lang="en-US" sz="1200">
                          <a:latin typeface="Cambria"/>
                          <a:ea typeface="Cambria"/>
                          <a:cs typeface="Cambria"/>
                          <a:sym typeface="Cambria"/>
                        </a:rPr>
                        <a:t>t½ 0.8 h</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1200">
                          <a:latin typeface="Cambria"/>
                          <a:ea typeface="Cambria"/>
                          <a:cs typeface="Cambria"/>
                          <a:sym typeface="Cambria"/>
                        </a:rPr>
                        <a:t>Potency 3, </a:t>
                      </a:r>
                      <a:br>
                        <a:rPr lang="en-US" sz="1200">
                          <a:latin typeface="Cambria"/>
                          <a:ea typeface="Cambria"/>
                          <a:cs typeface="Cambria"/>
                          <a:sym typeface="Cambria"/>
                        </a:rPr>
                      </a:br>
                      <a:r>
                        <a:rPr lang="en-US" sz="1200">
                          <a:latin typeface="Cambria"/>
                          <a:ea typeface="Cambria"/>
                          <a:cs typeface="Cambria"/>
                          <a:sym typeface="Cambria"/>
                        </a:rPr>
                        <a:t>t½ 3.5 h</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1200">
                          <a:latin typeface="Cambria"/>
                          <a:ea typeface="Cambria"/>
                          <a:cs typeface="Cambria"/>
                          <a:sym typeface="Cambria"/>
                        </a:rPr>
                        <a:t>Potency 1,</a:t>
                      </a:r>
                      <a:br>
                        <a:rPr lang="en-US" sz="1200">
                          <a:latin typeface="Cambria"/>
                          <a:ea typeface="Cambria"/>
                          <a:cs typeface="Cambria"/>
                          <a:sym typeface="Cambria"/>
                        </a:rPr>
                      </a:br>
                      <a:r>
                        <a:rPr lang="en-US" sz="1200">
                          <a:latin typeface="Cambria"/>
                          <a:ea typeface="Cambria"/>
                          <a:cs typeface="Cambria"/>
                          <a:sym typeface="Cambria"/>
                        </a:rPr>
                        <a:t> t½ 1.5 h</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US" sz="1200">
                          <a:latin typeface="Cambria"/>
                          <a:ea typeface="Cambria"/>
                          <a:cs typeface="Cambria"/>
                          <a:sym typeface="Cambria"/>
                        </a:rPr>
                        <a:t>Potency 0.7, </a:t>
                      </a:r>
                      <a:endParaRPr sz="1200">
                        <a:latin typeface="Cambria"/>
                        <a:ea typeface="Cambria"/>
                        <a:cs typeface="Cambria"/>
                        <a:sym typeface="Cambria"/>
                      </a:endParaRPr>
                    </a:p>
                    <a:p>
                      <a:pPr marL="0" lvl="0" indent="0">
                        <a:spcBef>
                          <a:spcPts val="0"/>
                        </a:spcBef>
                        <a:spcAft>
                          <a:spcPts val="0"/>
                        </a:spcAft>
                        <a:buNone/>
                      </a:pPr>
                      <a:r>
                        <a:rPr lang="en-US" sz="1200">
                          <a:latin typeface="Cambria"/>
                          <a:ea typeface="Cambria"/>
                          <a:cs typeface="Cambria"/>
                          <a:sym typeface="Cambria"/>
                        </a:rPr>
                        <a:t>t½ 1 h</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0025">
                <a:tc>
                  <a:txBody>
                    <a:bodyPr/>
                    <a:lstStyle/>
                    <a:p>
                      <a:pPr marL="0" lvl="0" indent="0" algn="ctr" rtl="0">
                        <a:spcBef>
                          <a:spcPts val="0"/>
                        </a:spcBef>
                        <a:spcAft>
                          <a:spcPts val="0"/>
                        </a:spcAft>
                        <a:buNone/>
                      </a:pPr>
                      <a:r>
                        <a:rPr lang="en-US" sz="1200" b="1">
                          <a:solidFill>
                            <a:srgbClr val="FFFFFF"/>
                          </a:solidFill>
                          <a:latin typeface="Cambria"/>
                          <a:ea typeface="Cambria"/>
                          <a:cs typeface="Cambria"/>
                          <a:sym typeface="Cambria"/>
                        </a:rPr>
                        <a:t>Efficacy</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457200" lvl="0" indent="-304800" rtl="0">
                        <a:spcBef>
                          <a:spcPts val="0"/>
                        </a:spcBef>
                        <a:spcAft>
                          <a:spcPts val="0"/>
                        </a:spcAft>
                        <a:buSzPts val="1200"/>
                        <a:buFont typeface="Cambria"/>
                        <a:buChar char="●"/>
                      </a:pPr>
                      <a:r>
                        <a:rPr lang="en-US" sz="1200">
                          <a:latin typeface="Cambria"/>
                          <a:ea typeface="Cambria"/>
                          <a:cs typeface="Cambria"/>
                          <a:sym typeface="Cambria"/>
                        </a:rPr>
                        <a:t>High natriuresis as 25-30% Na+ is reabsorbed.</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The most potent diuretic , termed “high ceiling diuretic”</a:t>
                      </a:r>
                      <a:r>
                        <a:rPr lang="en-US" sz="1200">
                          <a:solidFill>
                            <a:schemeClr val="accent6"/>
                          </a:solidFill>
                          <a:latin typeface="Cambria"/>
                          <a:ea typeface="Cambria"/>
                          <a:cs typeface="Cambria"/>
                          <a:sym typeface="Cambria"/>
                        </a:rPr>
                        <a:t>= starts strong then decreases</a:t>
                      </a:r>
                      <a:endParaRPr sz="1200">
                        <a:solidFill>
                          <a:schemeClr val="accent6"/>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08925">
                <a:tc>
                  <a:txBody>
                    <a:bodyPr/>
                    <a:lstStyle/>
                    <a:p>
                      <a:pPr marL="0" lvl="0" indent="0" algn="ctr" rtl="0">
                        <a:spcBef>
                          <a:spcPts val="0"/>
                        </a:spcBef>
                        <a:spcAft>
                          <a:spcPts val="0"/>
                        </a:spcAft>
                        <a:buNone/>
                      </a:pPr>
                      <a:r>
                        <a:rPr lang="en-US" sz="1200" b="1">
                          <a:solidFill>
                            <a:srgbClr val="FF0000"/>
                          </a:solidFill>
                          <a:latin typeface="Cambria"/>
                          <a:ea typeface="Cambria"/>
                          <a:cs typeface="Cambria"/>
                          <a:sym typeface="Cambria"/>
                        </a:rPr>
                        <a:t>Mechanism</a:t>
                      </a:r>
                      <a:endParaRPr sz="12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457200" lvl="0" indent="-304800" rtl="0">
                        <a:spcBef>
                          <a:spcPts val="0"/>
                        </a:spcBef>
                        <a:spcAft>
                          <a:spcPts val="0"/>
                        </a:spcAft>
                        <a:buSzPts val="1200"/>
                        <a:buFont typeface="Cambria"/>
                        <a:buChar char="●"/>
                      </a:pPr>
                      <a:r>
                        <a:rPr lang="en-US" sz="1200">
                          <a:solidFill>
                            <a:srgbClr val="FF0000"/>
                          </a:solidFill>
                          <a:latin typeface="Cambria"/>
                          <a:ea typeface="Cambria"/>
                          <a:cs typeface="Cambria"/>
                          <a:sym typeface="Cambria"/>
                        </a:rPr>
                        <a:t>Inhibit Na+ / K+ / 2 Cl- co-transporter</a:t>
                      </a:r>
                      <a:r>
                        <a:rPr lang="en-US" sz="1200">
                          <a:latin typeface="Cambria"/>
                          <a:ea typeface="Cambria"/>
                          <a:cs typeface="Cambria"/>
                          <a:sym typeface="Cambria"/>
                        </a:rPr>
                        <a:t> in the luminal membrane of the</a:t>
                      </a:r>
                      <a:r>
                        <a:rPr lang="en-US" sz="1200">
                          <a:solidFill>
                            <a:srgbClr val="FF0000"/>
                          </a:solidFill>
                          <a:latin typeface="Cambria"/>
                          <a:ea typeface="Cambria"/>
                          <a:cs typeface="Cambria"/>
                          <a:sym typeface="Cambria"/>
                        </a:rPr>
                        <a:t> thick ascending loop of Henle (TAL)</a:t>
                      </a:r>
                      <a:r>
                        <a:rPr lang="en-US" sz="1200">
                          <a:latin typeface="Cambria"/>
                          <a:ea typeface="Cambria"/>
                          <a:cs typeface="Cambria"/>
                          <a:sym typeface="Cambria"/>
                        </a:rPr>
                        <a:t>.</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Inhibit Ca++ and Mg ++ reabsorption.</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391550">
                <a:tc>
                  <a:txBody>
                    <a:bodyPr/>
                    <a:lstStyle/>
                    <a:p>
                      <a:pPr marL="0" lvl="0" indent="0" algn="ctr">
                        <a:spcBef>
                          <a:spcPts val="0"/>
                        </a:spcBef>
                        <a:spcAft>
                          <a:spcPts val="0"/>
                        </a:spcAft>
                        <a:buNone/>
                      </a:pPr>
                      <a:r>
                        <a:rPr lang="en-US" sz="1200" b="1">
                          <a:solidFill>
                            <a:srgbClr val="FFFFFF"/>
                          </a:solidFill>
                          <a:latin typeface="Cambria"/>
                          <a:ea typeface="Cambria"/>
                          <a:cs typeface="Cambria"/>
                          <a:sym typeface="Cambria"/>
                        </a:rPr>
                        <a:t>Pharmaco-</a:t>
                      </a:r>
                      <a:endParaRPr sz="1200" b="1">
                        <a:solidFill>
                          <a:srgbClr val="FFFFFF"/>
                        </a:solidFill>
                        <a:latin typeface="Cambria"/>
                        <a:ea typeface="Cambria"/>
                        <a:cs typeface="Cambria"/>
                        <a:sym typeface="Cambria"/>
                      </a:endParaRPr>
                    </a:p>
                    <a:p>
                      <a:pPr marL="0" lvl="0" indent="0" algn="ctr" rtl="0">
                        <a:spcBef>
                          <a:spcPts val="0"/>
                        </a:spcBef>
                        <a:spcAft>
                          <a:spcPts val="0"/>
                        </a:spcAft>
                        <a:buNone/>
                      </a:pPr>
                      <a:r>
                        <a:rPr lang="en-US" sz="1200" b="1">
                          <a:solidFill>
                            <a:srgbClr val="FFFFFF"/>
                          </a:solidFill>
                          <a:latin typeface="Cambria"/>
                          <a:ea typeface="Cambria"/>
                          <a:cs typeface="Cambria"/>
                          <a:sym typeface="Cambria"/>
                        </a:rPr>
                        <a:t>kinetics</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457200" lvl="0" indent="-304800" rtl="0">
                        <a:spcBef>
                          <a:spcPts val="0"/>
                        </a:spcBef>
                        <a:spcAft>
                          <a:spcPts val="0"/>
                        </a:spcAft>
                        <a:buSzPts val="1200"/>
                        <a:buFont typeface="Cambria"/>
                        <a:buChar char="●"/>
                      </a:pPr>
                      <a:r>
                        <a:rPr lang="en-US" sz="1200">
                          <a:latin typeface="Cambria"/>
                          <a:ea typeface="Cambria"/>
                          <a:cs typeface="Cambria"/>
                          <a:sym typeface="Cambria"/>
                        </a:rPr>
                        <a:t>Given orally or I. V.</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Have fast onset of action </a:t>
                      </a:r>
                      <a:r>
                        <a:rPr lang="en-US" sz="1200">
                          <a:solidFill>
                            <a:srgbClr val="FF0000"/>
                          </a:solidFill>
                          <a:latin typeface="Cambria"/>
                          <a:ea typeface="Cambria"/>
                          <a:cs typeface="Cambria"/>
                          <a:sym typeface="Cambria"/>
                        </a:rPr>
                        <a:t>(suitable for emergency)</a:t>
                      </a:r>
                      <a:r>
                        <a:rPr lang="en-US" sz="1200">
                          <a:latin typeface="Cambria"/>
                          <a:ea typeface="Cambria"/>
                          <a:cs typeface="Cambria"/>
                          <a:sym typeface="Cambria"/>
                        </a:rPr>
                        <a:t>.</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Have short duration of action.</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Excreted by active tubular secretion of weak acids into urine </a:t>
                      </a:r>
                      <a:r>
                        <a:rPr lang="en-US" sz="1200">
                          <a:solidFill>
                            <a:srgbClr val="7598D9"/>
                          </a:solidFill>
                          <a:latin typeface="Cambria"/>
                          <a:ea typeface="Cambria"/>
                          <a:cs typeface="Cambria"/>
                          <a:sym typeface="Cambria"/>
                        </a:rPr>
                        <a:t>(avidly bound to plasma proteins).</a:t>
                      </a:r>
                      <a:endParaRPr sz="1200">
                        <a:solidFill>
                          <a:srgbClr val="7598D9"/>
                        </a:solidFill>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Interfere with uric acid secretion </a:t>
                      </a:r>
                      <a:r>
                        <a:rPr lang="en-US" sz="1200">
                          <a:solidFill>
                            <a:srgbClr val="FF0000"/>
                          </a:solidFill>
                          <a:latin typeface="Cambria"/>
                          <a:ea typeface="Cambria"/>
                          <a:cs typeface="Cambria"/>
                          <a:sym typeface="Cambria"/>
                        </a:rPr>
                        <a:t>(hyperuricemia)</a:t>
                      </a:r>
                      <a:r>
                        <a:rPr lang="en-US" sz="1200">
                          <a:latin typeface="Cambria"/>
                          <a:ea typeface="Cambria"/>
                          <a:cs typeface="Cambria"/>
                          <a:sym typeface="Cambria"/>
                        </a:rPr>
                        <a:t>.</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062225">
                <a:tc>
                  <a:txBody>
                    <a:bodyPr/>
                    <a:lstStyle/>
                    <a:p>
                      <a:pPr marL="0" lvl="0" indent="0" algn="ctr">
                        <a:spcBef>
                          <a:spcPts val="0"/>
                        </a:spcBef>
                        <a:spcAft>
                          <a:spcPts val="0"/>
                        </a:spcAft>
                        <a:buNone/>
                      </a:pPr>
                      <a:r>
                        <a:rPr lang="en-US" sz="1200" b="1">
                          <a:solidFill>
                            <a:srgbClr val="FFFFFF"/>
                          </a:solidFill>
                          <a:latin typeface="Cambria"/>
                          <a:ea typeface="Cambria"/>
                          <a:cs typeface="Cambria"/>
                          <a:sym typeface="Cambria"/>
                        </a:rPr>
                        <a:t>Pharmacological</a:t>
                      </a:r>
                      <a:endParaRPr sz="1200" b="1">
                        <a:solidFill>
                          <a:srgbClr val="FFFFFF"/>
                        </a:solidFill>
                        <a:latin typeface="Cambria"/>
                        <a:ea typeface="Cambria"/>
                        <a:cs typeface="Cambria"/>
                        <a:sym typeface="Cambria"/>
                      </a:endParaRPr>
                    </a:p>
                    <a:p>
                      <a:pPr marL="0" lvl="0" indent="0" algn="ctr" rtl="0">
                        <a:spcBef>
                          <a:spcPts val="0"/>
                        </a:spcBef>
                        <a:spcAft>
                          <a:spcPts val="0"/>
                        </a:spcAft>
                        <a:buNone/>
                      </a:pPr>
                      <a:r>
                        <a:rPr lang="en-US" sz="1200" b="1">
                          <a:solidFill>
                            <a:srgbClr val="FFFFFF"/>
                          </a:solidFill>
                          <a:latin typeface="Cambria"/>
                          <a:ea typeface="Cambria"/>
                          <a:cs typeface="Cambria"/>
                          <a:sym typeface="Cambria"/>
                        </a:rPr>
                        <a:t> Effects</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457200" lvl="0" indent="-304800" rtl="0">
                        <a:spcBef>
                          <a:spcPts val="0"/>
                        </a:spcBef>
                        <a:spcAft>
                          <a:spcPts val="0"/>
                        </a:spcAft>
                        <a:buSzPts val="1200"/>
                        <a:buFont typeface="Cambria"/>
                        <a:buChar char="●"/>
                      </a:pPr>
                      <a:r>
                        <a:rPr lang="en-US" sz="1200">
                          <a:latin typeface="Cambria"/>
                          <a:ea typeface="Cambria"/>
                          <a:cs typeface="Cambria"/>
                          <a:sym typeface="Cambria"/>
                        </a:rPr>
                        <a:t>↑ Urinary excretion of Na+ and K+.</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 Urinary excretion Ca++ and Mg ++.</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 Urine volume.</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 Renal blood flow. </a:t>
                      </a:r>
                      <a:endParaRPr sz="1200">
                        <a:latin typeface="Cambria"/>
                        <a:ea typeface="Cambria"/>
                        <a:cs typeface="Cambria"/>
                        <a:sym typeface="Cambria"/>
                      </a:endParaRPr>
                    </a:p>
                    <a:p>
                      <a:pPr marL="457200" lvl="0" indent="-304800" rtl="0">
                        <a:spcBef>
                          <a:spcPts val="0"/>
                        </a:spcBef>
                        <a:spcAft>
                          <a:spcPts val="0"/>
                        </a:spcAft>
                        <a:buClr>
                          <a:schemeClr val="accent1"/>
                        </a:buClr>
                        <a:buSzPts val="1200"/>
                        <a:buFont typeface="Cambria"/>
                        <a:buChar char="●"/>
                      </a:pPr>
                      <a:r>
                        <a:rPr lang="en-US" sz="1200">
                          <a:solidFill>
                            <a:schemeClr val="accent1"/>
                          </a:solidFill>
                          <a:latin typeface="Cambria"/>
                          <a:ea typeface="Cambria"/>
                          <a:cs typeface="Cambria"/>
                          <a:sym typeface="Cambria"/>
                        </a:rPr>
                        <a:t>Induce expression of COX, PGE↓ salt transport in TAL.</a:t>
                      </a:r>
                      <a:endParaRPr sz="1200">
                        <a:solidFill>
                          <a:schemeClr val="accent1"/>
                        </a:solidFill>
                        <a:latin typeface="Cambria"/>
                        <a:ea typeface="Cambria"/>
                        <a:cs typeface="Cambria"/>
                        <a:sym typeface="Cambria"/>
                      </a:endParaRPr>
                    </a:p>
                    <a:p>
                      <a:pPr marL="457200" lvl="0" indent="-304800" rtl="0">
                        <a:spcBef>
                          <a:spcPts val="0"/>
                        </a:spcBef>
                        <a:spcAft>
                          <a:spcPts val="0"/>
                        </a:spcAft>
                        <a:buClr>
                          <a:schemeClr val="accent1"/>
                        </a:buClr>
                        <a:buSzPts val="1200"/>
                        <a:buFont typeface="Cambria"/>
                        <a:buChar char="●"/>
                      </a:pPr>
                      <a:r>
                        <a:rPr lang="en-US" sz="1200">
                          <a:solidFill>
                            <a:schemeClr val="accent1"/>
                          </a:solidFill>
                          <a:latin typeface="Cambria"/>
                          <a:ea typeface="Cambria"/>
                          <a:cs typeface="Cambria"/>
                          <a:sym typeface="Cambria"/>
                        </a:rPr>
                        <a:t>↓Renal vascular resistance &amp; ↑ renal blood flow→ PGs.</a:t>
                      </a:r>
                      <a:endParaRPr sz="1200">
                        <a:solidFill>
                          <a:schemeClr val="accent1"/>
                        </a:solidFill>
                        <a:latin typeface="Cambria"/>
                        <a:ea typeface="Cambria"/>
                        <a:cs typeface="Cambria"/>
                        <a:sym typeface="Cambria"/>
                      </a:endParaRPr>
                    </a:p>
                    <a:p>
                      <a:pPr marL="457200" lvl="0" indent="-304800" rtl="0">
                        <a:spcBef>
                          <a:spcPts val="0"/>
                        </a:spcBef>
                        <a:spcAft>
                          <a:spcPts val="0"/>
                        </a:spcAft>
                        <a:buClr>
                          <a:schemeClr val="accent1"/>
                        </a:buClr>
                        <a:buSzPts val="1200"/>
                        <a:buFont typeface="Cambria"/>
                        <a:buChar char="●"/>
                      </a:pPr>
                      <a:r>
                        <a:rPr lang="en-US" sz="1200">
                          <a:solidFill>
                            <a:schemeClr val="accent1"/>
                          </a:solidFill>
                          <a:latin typeface="Cambria"/>
                          <a:ea typeface="Cambria"/>
                          <a:cs typeface="Cambria"/>
                          <a:sym typeface="Cambria"/>
                        </a:rPr>
                        <a:t>Furosemide and ethacrynic acid reduce pulmonary congestion and left ventricular filling pressures in heart failure → ↑venous capacitance.</a:t>
                      </a:r>
                      <a:endParaRPr sz="1200">
                        <a:solidFill>
                          <a:schemeClr val="accent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53350">
                <a:tc>
                  <a:txBody>
                    <a:bodyPr/>
                    <a:lstStyle/>
                    <a:p>
                      <a:pPr marL="0" lvl="0" indent="0" algn="ctr" rtl="0">
                        <a:spcBef>
                          <a:spcPts val="0"/>
                        </a:spcBef>
                        <a:spcAft>
                          <a:spcPts val="0"/>
                        </a:spcAft>
                        <a:buNone/>
                      </a:pPr>
                      <a:r>
                        <a:rPr lang="en-US" sz="1200" b="1">
                          <a:solidFill>
                            <a:srgbClr val="FFFFFF"/>
                          </a:solidFill>
                          <a:latin typeface="Cambria"/>
                          <a:ea typeface="Cambria"/>
                          <a:cs typeface="Cambria"/>
                          <a:sym typeface="Cambria"/>
                        </a:rPr>
                        <a:t>Uses</a:t>
                      </a:r>
                      <a:endParaRPr sz="12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228600" lvl="0" indent="0" rtl="0">
                        <a:spcBef>
                          <a:spcPts val="0"/>
                        </a:spcBef>
                        <a:spcAft>
                          <a:spcPts val="0"/>
                        </a:spcAft>
                        <a:buNone/>
                      </a:pPr>
                      <a:r>
                        <a:rPr lang="en-US" sz="1200">
                          <a:latin typeface="Cambria"/>
                          <a:ea typeface="Cambria"/>
                          <a:cs typeface="Cambria"/>
                          <a:sym typeface="Cambria"/>
                        </a:rPr>
                        <a:t>Drugs of choice for </a:t>
                      </a:r>
                      <a:r>
                        <a:rPr lang="en-US" sz="1200" b="1">
                          <a:latin typeface="Cambria"/>
                          <a:ea typeface="Cambria"/>
                          <a:cs typeface="Cambria"/>
                          <a:sym typeface="Cambria"/>
                        </a:rPr>
                        <a:t>emergency</a:t>
                      </a:r>
                      <a:r>
                        <a:rPr lang="en-US" sz="1200">
                          <a:latin typeface="Cambria"/>
                          <a:ea typeface="Cambria"/>
                          <a:cs typeface="Cambria"/>
                          <a:sym typeface="Cambria"/>
                        </a:rPr>
                        <a:t> situations as:</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Edema associated with congestive heart failure, nephrotic syndrome. </a:t>
                      </a:r>
                      <a:r>
                        <a:rPr lang="en-US" sz="1200">
                          <a:solidFill>
                            <a:schemeClr val="accent1"/>
                          </a:solidFill>
                          <a:latin typeface="Cambria"/>
                          <a:ea typeface="Cambria"/>
                          <a:cs typeface="Cambria"/>
                          <a:sym typeface="Cambria"/>
                        </a:rPr>
                        <a:t>(Increase Na Excretion to 25% of Filtered Load)</a:t>
                      </a:r>
                      <a:r>
                        <a:rPr lang="en-US" sz="1200">
                          <a:latin typeface="Cambria"/>
                          <a:ea typeface="Cambria"/>
                          <a:cs typeface="Cambria"/>
                          <a:sym typeface="Cambria"/>
                        </a:rPr>
                        <a:t>.</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Acute Pulmonary Edema </a:t>
                      </a:r>
                      <a:r>
                        <a:rPr lang="en-US" sz="1200">
                          <a:solidFill>
                            <a:schemeClr val="accent1"/>
                          </a:solidFill>
                          <a:latin typeface="Cambria"/>
                          <a:ea typeface="Cambria"/>
                          <a:cs typeface="Cambria"/>
                          <a:sym typeface="Cambria"/>
                        </a:rPr>
                        <a:t>(Increase Venous Capacitance)</a:t>
                      </a:r>
                      <a:r>
                        <a:rPr lang="en-US" sz="1200">
                          <a:latin typeface="Cambria"/>
                          <a:ea typeface="Cambria"/>
                          <a:cs typeface="Cambria"/>
                          <a:sym typeface="Cambria"/>
                        </a:rPr>
                        <a:t>.</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Acute Hyperkalemia </a:t>
                      </a:r>
                      <a:r>
                        <a:rPr lang="en-US" sz="1200">
                          <a:solidFill>
                            <a:schemeClr val="accent1"/>
                          </a:solidFill>
                          <a:latin typeface="Cambria"/>
                          <a:ea typeface="Cambria"/>
                          <a:cs typeface="Cambria"/>
                          <a:sym typeface="Cambria"/>
                        </a:rPr>
                        <a:t>(Increase K+ Excretion)</a:t>
                      </a:r>
                      <a:r>
                        <a:rPr lang="en-US" sz="1200">
                          <a:latin typeface="Cambria"/>
                          <a:ea typeface="Cambria"/>
                          <a:cs typeface="Cambria"/>
                          <a:sym typeface="Cambria"/>
                        </a:rPr>
                        <a:t>.</a:t>
                      </a:r>
                      <a:endParaRPr sz="1200">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latin typeface="Cambria"/>
                          <a:ea typeface="Cambria"/>
                          <a:cs typeface="Cambria"/>
                          <a:sym typeface="Cambria"/>
                        </a:rPr>
                        <a:t>Acute Hypercalcemia </a:t>
                      </a:r>
                      <a:r>
                        <a:rPr lang="en-US" sz="1200">
                          <a:solidFill>
                            <a:schemeClr val="accent1"/>
                          </a:solidFill>
                          <a:latin typeface="Cambria"/>
                          <a:ea typeface="Cambria"/>
                          <a:cs typeface="Cambria"/>
                          <a:sym typeface="Cambria"/>
                        </a:rPr>
                        <a:t>(Increase Ca Excretion)</a:t>
                      </a:r>
                      <a:r>
                        <a:rPr lang="en-US" sz="1200">
                          <a:latin typeface="Cambria"/>
                          <a:ea typeface="Cambria"/>
                          <a:cs typeface="Cambria"/>
                          <a:sym typeface="Cambria"/>
                        </a:rPr>
                        <a:t>.</a:t>
                      </a:r>
                      <a:endParaRPr sz="1200">
                        <a:latin typeface="Cambria"/>
                        <a:ea typeface="Cambria"/>
                        <a:cs typeface="Cambria"/>
                        <a:sym typeface="Cambria"/>
                      </a:endParaRPr>
                    </a:p>
                    <a:p>
                      <a:pPr marL="457200" lvl="0" indent="-304800" rtl="0">
                        <a:spcBef>
                          <a:spcPts val="0"/>
                        </a:spcBef>
                        <a:spcAft>
                          <a:spcPts val="0"/>
                        </a:spcAft>
                        <a:buClr>
                          <a:schemeClr val="accent1"/>
                        </a:buClr>
                        <a:buSzPts val="1200"/>
                        <a:buFont typeface="Cambria"/>
                        <a:buChar char="●"/>
                      </a:pPr>
                      <a:r>
                        <a:rPr lang="en-US" sz="1200">
                          <a:solidFill>
                            <a:schemeClr val="accent1"/>
                          </a:solidFill>
                          <a:latin typeface="Cambria"/>
                          <a:ea typeface="Cambria"/>
                          <a:cs typeface="Cambria"/>
                          <a:sym typeface="Cambria"/>
                        </a:rPr>
                        <a:t>Oliguric ARF (Increase Urine Volume).</a:t>
                      </a:r>
                      <a:endParaRPr sz="1200">
                        <a:solidFill>
                          <a:schemeClr val="accent1"/>
                        </a:solidFill>
                        <a:latin typeface="Cambria"/>
                        <a:ea typeface="Cambria"/>
                        <a:cs typeface="Cambria"/>
                        <a:sym typeface="Cambria"/>
                      </a:endParaRPr>
                    </a:p>
                    <a:p>
                      <a:pPr marL="457200" lvl="0" indent="-304800" rtl="0">
                        <a:spcBef>
                          <a:spcPts val="0"/>
                        </a:spcBef>
                        <a:spcAft>
                          <a:spcPts val="0"/>
                        </a:spcAft>
                        <a:buClr>
                          <a:schemeClr val="accent1"/>
                        </a:buClr>
                        <a:buSzPts val="1200"/>
                        <a:buFont typeface="Cambria"/>
                        <a:buChar char="●"/>
                      </a:pPr>
                      <a:r>
                        <a:rPr lang="en-US" sz="1200">
                          <a:solidFill>
                            <a:schemeClr val="accent1"/>
                          </a:solidFill>
                          <a:latin typeface="Cambria"/>
                          <a:ea typeface="Cambria"/>
                          <a:cs typeface="Cambria"/>
                          <a:sym typeface="Cambria"/>
                        </a:rPr>
                        <a:t>Toxicity of Br, F &amp; I (Anion Overdose).</a:t>
                      </a:r>
                      <a:endParaRPr sz="12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139875">
                <a:tc>
                  <a:txBody>
                    <a:bodyPr/>
                    <a:lstStyle/>
                    <a:p>
                      <a:pPr marL="0" lvl="0" indent="0" algn="ctr" rtl="0">
                        <a:spcBef>
                          <a:spcPts val="0"/>
                        </a:spcBef>
                        <a:spcAft>
                          <a:spcPts val="0"/>
                        </a:spcAft>
                        <a:buNone/>
                      </a:pPr>
                      <a:r>
                        <a:rPr lang="en-US" sz="1200" b="1">
                          <a:solidFill>
                            <a:srgbClr val="FF0000"/>
                          </a:solidFill>
                          <a:latin typeface="Cambria"/>
                          <a:ea typeface="Cambria"/>
                          <a:cs typeface="Cambria"/>
                          <a:sym typeface="Cambria"/>
                        </a:rPr>
                        <a:t>Drug-drug Interactions</a:t>
                      </a:r>
                      <a:endParaRPr sz="12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4">
                  <a:txBody>
                    <a:bodyPr/>
                    <a:lstStyle/>
                    <a:p>
                      <a:pPr marL="457200" lvl="0" indent="-304800" rtl="0">
                        <a:spcBef>
                          <a:spcPts val="0"/>
                        </a:spcBef>
                        <a:spcAft>
                          <a:spcPts val="0"/>
                        </a:spcAft>
                        <a:buSzPts val="1200"/>
                        <a:buFont typeface="Cambria"/>
                        <a:buChar char="●"/>
                      </a:pPr>
                      <a:r>
                        <a:rPr lang="en-US" sz="1200">
                          <a:solidFill>
                            <a:schemeClr val="dk1"/>
                          </a:solidFill>
                          <a:latin typeface="Cambria"/>
                          <a:ea typeface="Cambria"/>
                          <a:cs typeface="Cambria"/>
                          <a:sym typeface="Cambria"/>
                        </a:rPr>
                        <a:t>*NSAIDS →↓Diuretic response.</a:t>
                      </a:r>
                      <a:endParaRPr sz="1200">
                        <a:solidFill>
                          <a:schemeClr val="dk1"/>
                        </a:solidFill>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solidFill>
                            <a:schemeClr val="dk1"/>
                          </a:solidFill>
                          <a:latin typeface="Cambria"/>
                          <a:ea typeface="Cambria"/>
                          <a:cs typeface="Cambria"/>
                          <a:sym typeface="Cambria"/>
                        </a:rPr>
                        <a:t>Digitalis → Arrhythmias.</a:t>
                      </a:r>
                      <a:endParaRPr sz="1200">
                        <a:solidFill>
                          <a:schemeClr val="dk1"/>
                        </a:solidFill>
                        <a:latin typeface="Cambria"/>
                        <a:ea typeface="Cambria"/>
                        <a:cs typeface="Cambria"/>
                        <a:sym typeface="Cambria"/>
                      </a:endParaRPr>
                    </a:p>
                    <a:p>
                      <a:pPr marL="457200" lvl="0" indent="-304800" rtl="0">
                        <a:spcBef>
                          <a:spcPts val="0"/>
                        </a:spcBef>
                        <a:spcAft>
                          <a:spcPts val="0"/>
                        </a:spcAft>
                        <a:buSzPts val="1200"/>
                        <a:buFont typeface="Cambria"/>
                        <a:buChar char="●"/>
                      </a:pPr>
                      <a:r>
                        <a:rPr lang="en-US" sz="1200">
                          <a:solidFill>
                            <a:schemeClr val="dk1"/>
                          </a:solidFill>
                          <a:latin typeface="Cambria"/>
                          <a:ea typeface="Cambria"/>
                          <a:cs typeface="Cambria"/>
                          <a:sym typeface="Cambria"/>
                        </a:rPr>
                        <a:t>Aminoglycosides → ↑Ototoxicity of loop diuretic.</a:t>
                      </a:r>
                      <a:endParaRPr sz="1200">
                        <a:solidFill>
                          <a:schemeClr val="dk1"/>
                        </a:solidFill>
                        <a:latin typeface="Cambria"/>
                        <a:ea typeface="Cambria"/>
                        <a:cs typeface="Cambria"/>
                        <a:sym typeface="Cambria"/>
                      </a:endParaRPr>
                    </a:p>
                    <a:p>
                      <a:pPr marL="457200" lvl="0" indent="-304800" rtl="0">
                        <a:spcBef>
                          <a:spcPts val="0"/>
                        </a:spcBef>
                        <a:spcAft>
                          <a:spcPts val="0"/>
                        </a:spcAft>
                        <a:buClr>
                          <a:schemeClr val="accent1"/>
                        </a:buClr>
                        <a:buSzPts val="1200"/>
                        <a:buFont typeface="Cambria"/>
                        <a:buChar char="●"/>
                      </a:pPr>
                      <a:r>
                        <a:rPr lang="en-US" sz="1200">
                          <a:solidFill>
                            <a:schemeClr val="accent1"/>
                          </a:solidFill>
                          <a:latin typeface="Cambria"/>
                          <a:ea typeface="Cambria"/>
                          <a:cs typeface="Cambria"/>
                          <a:sym typeface="Cambria"/>
                        </a:rPr>
                        <a:t>Loop diuretic → ↑Nephrotoxicity of aminoglycosides.</a:t>
                      </a:r>
                      <a:endParaRPr sz="1200">
                        <a:solidFill>
                          <a:schemeClr val="accent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81" name="Shape 181"/>
          <p:cNvSpPr txBox="1"/>
          <p:nvPr/>
        </p:nvSpPr>
        <p:spPr>
          <a:xfrm>
            <a:off x="3295625" y="5509100"/>
            <a:ext cx="3282300" cy="2967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100">
                <a:solidFill>
                  <a:schemeClr val="accent6"/>
                </a:solidFill>
                <a:latin typeface="Cambria"/>
                <a:ea typeface="Cambria"/>
                <a:cs typeface="Cambria"/>
                <a:sym typeface="Cambria"/>
              </a:rPr>
              <a:t>↑Prostaglandin &gt; vasodilation &gt; ↑ renal blood flow</a:t>
            </a:r>
            <a:r>
              <a:rPr lang="en-US" sz="1100">
                <a:latin typeface="Cambria"/>
                <a:ea typeface="Cambria"/>
                <a:cs typeface="Cambria"/>
                <a:sym typeface="Cambria"/>
              </a:rPr>
              <a:t> </a:t>
            </a:r>
            <a:endParaRPr sz="1100">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p:txBody>
      </p:sp>
      <p:sp>
        <p:nvSpPr>
          <p:cNvPr id="182" name="Shape 182"/>
          <p:cNvSpPr txBox="1"/>
          <p:nvPr/>
        </p:nvSpPr>
        <p:spPr>
          <a:xfrm>
            <a:off x="4482125" y="8910100"/>
            <a:ext cx="2095800" cy="454800"/>
          </a:xfrm>
          <a:prstGeom prst="rect">
            <a:avLst/>
          </a:prstGeom>
          <a:noFill/>
          <a:ln w="9525" cap="flat" cmpd="sng">
            <a:solidFill>
              <a:schemeClr val="accent6"/>
            </a:solidFill>
            <a:prstDash val="lgDashDot"/>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200">
                <a:solidFill>
                  <a:schemeClr val="accent6"/>
                </a:solidFill>
                <a:latin typeface="Cambria"/>
                <a:ea typeface="Cambria"/>
                <a:cs typeface="Cambria"/>
                <a:sym typeface="Cambria"/>
              </a:rPr>
              <a:t>*because NSAIDS ↓prostaglandin production</a:t>
            </a:r>
            <a:endParaRPr sz="1200">
              <a:solidFill>
                <a:schemeClr val="accent6"/>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187" name="Shape 187"/>
          <p:cNvGraphicFramePr/>
          <p:nvPr/>
        </p:nvGraphicFramePr>
        <p:xfrm>
          <a:off x="0" y="0"/>
          <a:ext cx="3000000" cy="3000000"/>
        </p:xfrm>
        <a:graphic>
          <a:graphicData uri="http://schemas.openxmlformats.org/drawingml/2006/table">
            <a:tbl>
              <a:tblPr>
                <a:noFill/>
                <a:tableStyleId>{E19A06FE-0C73-45A7-A4B5-2D823EFC237C}</a:tableStyleId>
              </a:tblPr>
              <a:tblGrid>
                <a:gridCol w="1253800">
                  <a:extLst>
                    <a:ext uri="{9D8B030D-6E8A-4147-A177-3AD203B41FA5}">
                      <a16:colId xmlns:a16="http://schemas.microsoft.com/office/drawing/2014/main" val="20000"/>
                    </a:ext>
                  </a:extLst>
                </a:gridCol>
                <a:gridCol w="56042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US" sz="1500" b="1">
                          <a:solidFill>
                            <a:srgbClr val="FF0000"/>
                          </a:solidFill>
                          <a:latin typeface="Cambria"/>
                          <a:ea typeface="Cambria"/>
                          <a:cs typeface="Cambria"/>
                          <a:sym typeface="Cambria"/>
                        </a:rPr>
                        <a:t>ADRs</a:t>
                      </a:r>
                      <a:endParaRPr sz="15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457200" lvl="0" indent="-317500" rtl="0">
                        <a:spcBef>
                          <a:spcPts val="0"/>
                        </a:spcBef>
                        <a:spcAft>
                          <a:spcPts val="0"/>
                        </a:spcAft>
                        <a:buSzPts val="1400"/>
                        <a:buFont typeface="Cambria"/>
                        <a:buChar char="●"/>
                      </a:pPr>
                      <a:r>
                        <a:rPr lang="en-US">
                          <a:latin typeface="Cambria"/>
                          <a:ea typeface="Cambria"/>
                          <a:cs typeface="Cambria"/>
                          <a:sym typeface="Cambria"/>
                        </a:rPr>
                        <a:t>Hypovolemia</a:t>
                      </a:r>
                      <a:r>
                        <a:rPr lang="en-US">
                          <a:solidFill>
                            <a:srgbClr val="7598D9"/>
                          </a:solidFill>
                          <a:latin typeface="Cambria"/>
                          <a:ea typeface="Cambria"/>
                          <a:cs typeface="Cambria"/>
                          <a:sym typeface="Cambria"/>
                        </a:rPr>
                        <a:t> (profound ECFV depletion)</a:t>
                      </a:r>
                      <a:r>
                        <a:rPr lang="en-US">
                          <a:latin typeface="Cambria"/>
                          <a:ea typeface="Cambria"/>
                          <a:cs typeface="Cambria"/>
                          <a:sym typeface="Cambria"/>
                        </a:rPr>
                        <a:t>.</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Hyponatraemia (↓ blood Na+).</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Hypokalemia (↓ blood K+).</a:t>
                      </a:r>
                      <a:br>
                        <a:rPr lang="en-US">
                          <a:latin typeface="Cambria"/>
                          <a:ea typeface="Cambria"/>
                          <a:cs typeface="Cambria"/>
                          <a:sym typeface="Cambria"/>
                        </a:rPr>
                      </a:br>
                      <a:r>
                        <a:rPr lang="en-US" i="1">
                          <a:solidFill>
                            <a:schemeClr val="dk1"/>
                          </a:solidFill>
                          <a:latin typeface="Cambria"/>
                          <a:ea typeface="Cambria"/>
                          <a:cs typeface="Cambria"/>
                          <a:sym typeface="Cambria"/>
                        </a:rPr>
                        <a:t>Dietary K supplementation or K-sparing diuretics should be used to avoid hypokalemia.</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Hypomagnesaemia (↓ blood Mg2+).</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Hypocalcaemia (↓ blood Ca2+).</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Metabolic alkalosis.</a:t>
                      </a:r>
                      <a:endParaRPr>
                        <a:solidFill>
                          <a:schemeClr val="accent6"/>
                        </a:solidFill>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Postural hypotension.</a:t>
                      </a:r>
                      <a:endParaRPr i="1">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Hyperuricemia </a:t>
                      </a:r>
                      <a:r>
                        <a:rPr lang="en-US" i="1">
                          <a:latin typeface="Cambria"/>
                          <a:ea typeface="Cambria"/>
                          <a:cs typeface="Cambria"/>
                          <a:sym typeface="Cambria"/>
                        </a:rPr>
                        <a:t>(increase blood uric acid and gouty attack)</a:t>
                      </a:r>
                      <a:r>
                        <a:rPr lang="en-US">
                          <a:latin typeface="Cambria"/>
                          <a:ea typeface="Cambria"/>
                          <a:cs typeface="Cambria"/>
                          <a:sym typeface="Cambria"/>
                        </a:rPr>
                        <a:t>.</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Hyperglycemia.</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solidFill>
                            <a:srgbClr val="FF0000"/>
                          </a:solidFill>
                          <a:latin typeface="Cambria"/>
                          <a:ea typeface="Cambria"/>
                          <a:cs typeface="Cambria"/>
                          <a:sym typeface="Cambria"/>
                        </a:rPr>
                        <a:t>Ototoxicity</a:t>
                      </a:r>
                      <a:r>
                        <a:rPr lang="en-US">
                          <a:latin typeface="Cambria"/>
                          <a:ea typeface="Cambria"/>
                          <a:cs typeface="Cambria"/>
                          <a:sym typeface="Cambria"/>
                        </a:rPr>
                        <a:t> </a:t>
                      </a:r>
                      <a:r>
                        <a:rPr lang="en-US" i="1">
                          <a:latin typeface="Cambria"/>
                          <a:ea typeface="Cambria"/>
                          <a:cs typeface="Cambria"/>
                          <a:sym typeface="Cambria"/>
                        </a:rPr>
                        <a:t>(risk increased if combined with aminoglycosides</a:t>
                      </a:r>
                      <a:r>
                        <a:rPr lang="en-US" i="1">
                          <a:solidFill>
                            <a:schemeClr val="accent6"/>
                          </a:solidFill>
                          <a:latin typeface="Cambria"/>
                          <a:ea typeface="Cambria"/>
                          <a:cs typeface="Cambria"/>
                          <a:sym typeface="Cambria"/>
                        </a:rPr>
                        <a:t> so reduce dose and follow up patient</a:t>
                      </a:r>
                      <a:r>
                        <a:rPr lang="en-US" i="1">
                          <a:latin typeface="Cambria"/>
                          <a:ea typeface="Cambria"/>
                          <a:cs typeface="Cambria"/>
                          <a:sym typeface="Cambria"/>
                        </a:rPr>
                        <a:t>)</a:t>
                      </a:r>
                      <a:r>
                        <a:rPr lang="en-US">
                          <a:latin typeface="Cambria"/>
                          <a:ea typeface="Cambria"/>
                          <a:cs typeface="Cambria"/>
                          <a:sym typeface="Cambria"/>
                        </a:rPr>
                        <a:t>.</a:t>
                      </a:r>
                      <a:endParaRPr>
                        <a:latin typeface="Cambria"/>
                        <a:ea typeface="Cambria"/>
                        <a:cs typeface="Cambria"/>
                        <a:sym typeface="Cambria"/>
                      </a:endParaRPr>
                    </a:p>
                    <a:p>
                      <a:pPr marL="457200" lvl="0" indent="-317500" rtl="0">
                        <a:spcBef>
                          <a:spcPts val="0"/>
                        </a:spcBef>
                        <a:spcAft>
                          <a:spcPts val="0"/>
                        </a:spcAft>
                        <a:buSzPts val="1400"/>
                        <a:buFont typeface="Cambria"/>
                        <a:buChar char="●"/>
                      </a:pPr>
                      <a:r>
                        <a:rPr lang="en-US">
                          <a:latin typeface="Cambria"/>
                          <a:ea typeface="Cambria"/>
                          <a:cs typeface="Cambria"/>
                          <a:sym typeface="Cambria"/>
                        </a:rPr>
                        <a:t>Allergic reactions.</a:t>
                      </a:r>
                      <a:r>
                        <a:rPr lang="en-US">
                          <a:solidFill>
                            <a:schemeClr val="accent6"/>
                          </a:solidFill>
                          <a:latin typeface="Cambria"/>
                          <a:ea typeface="Cambria"/>
                          <a:cs typeface="Cambria"/>
                          <a:sym typeface="Cambria"/>
                        </a:rPr>
                        <a:t> another sulfa derivative</a:t>
                      </a:r>
                      <a:endParaRPr>
                        <a:solidFill>
                          <a:schemeClr val="accent6"/>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a:spcBef>
                          <a:spcPts val="0"/>
                        </a:spcBef>
                        <a:spcAft>
                          <a:spcPts val="0"/>
                        </a:spcAft>
                        <a:buNone/>
                      </a:pPr>
                      <a:r>
                        <a:rPr lang="en-US" sz="1500" b="1">
                          <a:solidFill>
                            <a:srgbClr val="FF0000"/>
                          </a:solidFill>
                          <a:latin typeface="Cambria"/>
                          <a:ea typeface="Cambria"/>
                          <a:cs typeface="Cambria"/>
                          <a:sym typeface="Cambria"/>
                        </a:rPr>
                        <a:t>Contra-</a:t>
                      </a:r>
                      <a:endParaRPr sz="1500" b="1">
                        <a:solidFill>
                          <a:srgbClr val="FF0000"/>
                        </a:solidFill>
                        <a:latin typeface="Cambria"/>
                        <a:ea typeface="Cambria"/>
                        <a:cs typeface="Cambria"/>
                        <a:sym typeface="Cambria"/>
                      </a:endParaRPr>
                    </a:p>
                    <a:p>
                      <a:pPr marL="0" lvl="0" indent="0" algn="ctr">
                        <a:spcBef>
                          <a:spcPts val="0"/>
                        </a:spcBef>
                        <a:spcAft>
                          <a:spcPts val="0"/>
                        </a:spcAft>
                        <a:buNone/>
                      </a:pPr>
                      <a:r>
                        <a:rPr lang="en-US" sz="1500" b="1">
                          <a:solidFill>
                            <a:srgbClr val="FF0000"/>
                          </a:solidFill>
                          <a:latin typeface="Cambria"/>
                          <a:ea typeface="Cambria"/>
                          <a:cs typeface="Cambria"/>
                          <a:sym typeface="Cambria"/>
                        </a:rPr>
                        <a:t>indications</a:t>
                      </a:r>
                      <a:endParaRPr sz="1500" b="1">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457200" lvl="0" indent="-317500" rtl="0">
                        <a:spcBef>
                          <a:spcPts val="0"/>
                        </a:spcBef>
                        <a:spcAft>
                          <a:spcPts val="0"/>
                        </a:spcAft>
                        <a:buClr>
                          <a:schemeClr val="accent1"/>
                        </a:buClr>
                        <a:buSzPts val="1400"/>
                        <a:buFont typeface="Cambria"/>
                        <a:buChar char="●"/>
                      </a:pPr>
                      <a:r>
                        <a:rPr lang="en-US">
                          <a:solidFill>
                            <a:schemeClr val="accent1"/>
                          </a:solidFill>
                          <a:latin typeface="Cambria"/>
                          <a:ea typeface="Cambria"/>
                          <a:cs typeface="Cambria"/>
                          <a:sym typeface="Cambria"/>
                        </a:rPr>
                        <a:t>Severe Na and volume depletion.</a:t>
                      </a:r>
                      <a:endParaRPr>
                        <a:solidFill>
                          <a:schemeClr val="accent1"/>
                        </a:solidFill>
                        <a:latin typeface="Cambria"/>
                        <a:ea typeface="Cambria"/>
                        <a:cs typeface="Cambria"/>
                        <a:sym typeface="Cambria"/>
                      </a:endParaRPr>
                    </a:p>
                    <a:p>
                      <a:pPr marL="457200" lvl="0" indent="-317500" rtl="0">
                        <a:spcBef>
                          <a:spcPts val="0"/>
                        </a:spcBef>
                        <a:spcAft>
                          <a:spcPts val="0"/>
                        </a:spcAft>
                        <a:buClr>
                          <a:schemeClr val="accent1"/>
                        </a:buClr>
                        <a:buSzPts val="1400"/>
                        <a:buFont typeface="Cambria"/>
                        <a:buChar char="●"/>
                      </a:pPr>
                      <a:r>
                        <a:rPr lang="en-US">
                          <a:solidFill>
                            <a:schemeClr val="accent1"/>
                          </a:solidFill>
                          <a:latin typeface="Cambria"/>
                          <a:ea typeface="Cambria"/>
                          <a:cs typeface="Cambria"/>
                          <a:sym typeface="Cambria"/>
                        </a:rPr>
                        <a:t>Hypersensitivity to sulfonamides.</a:t>
                      </a:r>
                      <a:endParaRPr>
                        <a:solidFill>
                          <a:schemeClr val="accent1"/>
                        </a:solidFill>
                        <a:latin typeface="Cambria"/>
                        <a:ea typeface="Cambria"/>
                        <a:cs typeface="Cambria"/>
                        <a:sym typeface="Cambria"/>
                      </a:endParaRPr>
                    </a:p>
                    <a:p>
                      <a:pPr marL="457200" lvl="0" indent="-317500" rtl="0">
                        <a:spcBef>
                          <a:spcPts val="0"/>
                        </a:spcBef>
                        <a:spcAft>
                          <a:spcPts val="0"/>
                        </a:spcAft>
                        <a:buClr>
                          <a:schemeClr val="accent1"/>
                        </a:buClr>
                        <a:buSzPts val="1400"/>
                        <a:buFont typeface="Cambria"/>
                        <a:buChar char="●"/>
                      </a:pPr>
                      <a:r>
                        <a:rPr lang="en-US">
                          <a:solidFill>
                            <a:schemeClr val="accent1"/>
                          </a:solidFill>
                          <a:latin typeface="Cambria"/>
                          <a:ea typeface="Cambria"/>
                          <a:cs typeface="Cambria"/>
                          <a:sym typeface="Cambria"/>
                        </a:rPr>
                        <a:t>Anuria unresponsive to a trial dose of loop diuretic.</a:t>
                      </a:r>
                      <a:endParaRPr>
                        <a:solidFill>
                          <a:schemeClr val="accent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Shape 188"/>
          <p:cNvSpPr/>
          <p:nvPr/>
        </p:nvSpPr>
        <p:spPr>
          <a:xfrm>
            <a:off x="0" y="4209025"/>
            <a:ext cx="3642000" cy="622500"/>
          </a:xfrm>
          <a:prstGeom prst="homePlate">
            <a:avLst>
              <a:gd name="adj" fmla="val 50000"/>
            </a:avLst>
          </a:prstGeom>
          <a:solidFill>
            <a:srgbClr val="D9D2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a:latin typeface="Cambria"/>
                <a:ea typeface="Cambria"/>
                <a:cs typeface="Cambria"/>
                <a:sym typeface="Cambria"/>
              </a:rPr>
              <a:t>Ascending Loop of Henle</a:t>
            </a:r>
            <a:endParaRPr/>
          </a:p>
        </p:txBody>
      </p:sp>
      <p:sp>
        <p:nvSpPr>
          <p:cNvPr id="189" name="Shape 189"/>
          <p:cNvSpPr txBox="1"/>
          <p:nvPr/>
        </p:nvSpPr>
        <p:spPr>
          <a:xfrm>
            <a:off x="194250" y="4977275"/>
            <a:ext cx="6409800" cy="1723800"/>
          </a:xfrm>
          <a:prstGeom prst="rect">
            <a:avLst/>
          </a:prstGeom>
          <a:noFill/>
          <a:ln>
            <a:noFill/>
          </a:ln>
        </p:spPr>
        <p:txBody>
          <a:bodyPr spcFirstLastPara="1" wrap="square" lIns="91425" tIns="91425" rIns="91425" bIns="91425" anchor="ctr" anchorCtr="0">
            <a:noAutofit/>
          </a:bodyPr>
          <a:lstStyle/>
          <a:p>
            <a:pPr marL="457200" lvl="0" indent="-317500" rtl="0">
              <a:spcBef>
                <a:spcPts val="0"/>
              </a:spcBef>
              <a:spcAft>
                <a:spcPts val="0"/>
              </a:spcAft>
              <a:buSzPts val="1400"/>
              <a:buFont typeface="Cambria"/>
              <a:buChar char="●"/>
            </a:pPr>
            <a:r>
              <a:rPr lang="en-US">
                <a:latin typeface="Cambria"/>
                <a:ea typeface="Cambria"/>
                <a:cs typeface="Cambria"/>
                <a:sym typeface="Cambria"/>
              </a:rPr>
              <a:t>Is impermeable to water.</a:t>
            </a:r>
            <a:endParaRPr>
              <a:latin typeface="Cambria"/>
              <a:ea typeface="Cambria"/>
              <a:cs typeface="Cambria"/>
              <a:sym typeface="Cambria"/>
            </a:endParaRPr>
          </a:p>
          <a:p>
            <a:pPr marL="457200" lvl="0" indent="-317500" rtl="0">
              <a:spcBef>
                <a:spcPts val="1000"/>
              </a:spcBef>
              <a:spcAft>
                <a:spcPts val="0"/>
              </a:spcAft>
              <a:buSzPts val="1400"/>
              <a:buFont typeface="Cambria"/>
              <a:buChar char="●"/>
            </a:pPr>
            <a:r>
              <a:rPr lang="en-US">
                <a:latin typeface="Cambria"/>
                <a:ea typeface="Cambria"/>
                <a:cs typeface="Cambria"/>
                <a:sym typeface="Cambria"/>
              </a:rPr>
              <a:t>In thick ascending loop of Henle (TAL) is responsible for active reabsorption of Na, K and Cl (25-30% Na+ is reabsorbed) via transport system in luminal membrane called </a:t>
            </a:r>
            <a:r>
              <a:rPr lang="en-US">
                <a:solidFill>
                  <a:srgbClr val="FF0000"/>
                </a:solidFill>
                <a:latin typeface="Cambria"/>
                <a:ea typeface="Cambria"/>
                <a:cs typeface="Cambria"/>
                <a:sym typeface="Cambria"/>
              </a:rPr>
              <a:t>Na+/ K+ / 2Cl- co-transporter.</a:t>
            </a:r>
            <a:endParaRPr>
              <a:solidFill>
                <a:srgbClr val="FF0000"/>
              </a:solidFill>
              <a:latin typeface="Cambria"/>
              <a:ea typeface="Cambria"/>
              <a:cs typeface="Cambria"/>
              <a:sym typeface="Cambria"/>
            </a:endParaRPr>
          </a:p>
          <a:p>
            <a:pPr marL="457200" lvl="0" indent="-317500" rtl="0">
              <a:spcBef>
                <a:spcPts val="1000"/>
              </a:spcBef>
              <a:spcAft>
                <a:spcPts val="0"/>
              </a:spcAft>
              <a:buSzPts val="1400"/>
              <a:buFont typeface="Cambria"/>
              <a:buChar char="●"/>
            </a:pPr>
            <a:r>
              <a:rPr lang="en-US">
                <a:latin typeface="Cambria"/>
                <a:ea typeface="Cambria"/>
                <a:cs typeface="Cambria"/>
                <a:sym typeface="Cambria"/>
              </a:rPr>
              <a:t>Ca and Mg are reabsorbed and enter the interstitial fluid via paracellular pathway.</a:t>
            </a:r>
            <a:endParaRPr>
              <a:latin typeface="Cambria"/>
              <a:ea typeface="Cambria"/>
              <a:cs typeface="Cambria"/>
              <a:sym typeface="Cambria"/>
            </a:endParaRPr>
          </a:p>
        </p:txBody>
      </p:sp>
      <p:pic>
        <p:nvPicPr>
          <p:cNvPr id="190" name="Shape 190"/>
          <p:cNvPicPr preferRelativeResize="0"/>
          <p:nvPr/>
        </p:nvPicPr>
        <p:blipFill rotWithShape="1">
          <a:blip r:embed="rId3">
            <a:alphaModFix/>
          </a:blip>
          <a:srcRect t="16530" b="9674"/>
          <a:stretch/>
        </p:blipFill>
        <p:spPr>
          <a:xfrm>
            <a:off x="1273725" y="6846825"/>
            <a:ext cx="4250850" cy="2355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3626</Words>
  <Application>Microsoft Office PowerPoint</Application>
  <PresentationFormat>A4 Paper (210x297 mm)</PresentationFormat>
  <Paragraphs>694</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Helvetica Neue</vt:lpstr>
      <vt:lpstr>Calibri</vt:lpstr>
      <vt:lpstr>Noto Sans Symbols</vt:lpstr>
      <vt:lpstr>Playfair Display</vt:lpstr>
      <vt:lpstr>Century</vt:lpstr>
      <vt:lpstr>Times New Roman</vt:lpstr>
      <vt:lpstr>Algerian</vt:lpstr>
      <vt:lpstr>Century Gothic</vt:lpstr>
      <vt:lpstr>Cambria</vt:lpstr>
      <vt:lpstr>Arial</vt:lpstr>
      <vt:lpstr>Office Theme</vt:lpstr>
      <vt:lpstr>PowerPoint Presentation</vt:lpstr>
      <vt:lpstr>Diuretics </vt:lpstr>
      <vt:lpstr>Classification of Diuretics</vt:lpstr>
      <vt:lpstr>Site of action of diuretics</vt:lpstr>
      <vt:lpstr>PowerPoint Presentation</vt:lpstr>
      <vt:lpstr>PowerPoint Presentation</vt:lpstr>
      <vt:lpstr> Osmotic Diuretics </vt:lpstr>
      <vt:lpstr>Loop Diuretics </vt:lpstr>
      <vt:lpstr>PowerPoint Presentation</vt:lpstr>
      <vt:lpstr>Thiazide diuretics</vt:lpstr>
      <vt:lpstr>Thiazide diuretics</vt:lpstr>
      <vt:lpstr>PowerPoint Presentation</vt:lpstr>
      <vt:lpstr>Potassium Sparing Diuretics</vt:lpstr>
      <vt:lpstr>Collecting Tubules</vt:lpstr>
      <vt:lpstr>Competitive Aldosterone Antagonists:</vt:lpstr>
      <vt:lpstr>Na+ Channels Inhibitors:</vt:lpstr>
      <vt:lpstr> Therapeutic applications of diuretics </vt:lpstr>
      <vt:lpstr>Summary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abdurhman.ulharbi@hotmail.com</cp:lastModifiedBy>
  <cp:revision>1</cp:revision>
  <dcterms:modified xsi:type="dcterms:W3CDTF">2018-04-27T10:34:34Z</dcterms:modified>
</cp:coreProperties>
</file>