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embeddedFontLst>
    <p:embeddedFont>
      <p:font typeface="Calibri" panose="020F0502020204030204" pitchFamily="34" charset="0"/>
      <p:regular r:id="rId13"/>
      <p:bold r:id="rId14"/>
    </p:embeddedFont>
    <p:embeddedFont>
      <p:font typeface="Century" panose="02040604050505020304" pitchFamily="18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omfortaa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8846BC-FF4B-42B2-8194-015765BBDE7B}">
  <a:tblStyle styleId="{108846BC-FF4B-42B2-8194-015765BBDE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35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767995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1376350" y="5873153"/>
            <a:ext cx="39468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767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 of Renal Block</a:t>
            </a:r>
            <a:endParaRPr sz="3600">
              <a:solidFill>
                <a:srgbClr val="3767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2218977" y="9401770"/>
            <a:ext cx="37972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  <a:r>
              <a:rPr lang="en-US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  Extra</a:t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l="29090" t="35757" r="26250" b="26667"/>
          <a:stretch/>
        </p:blipFill>
        <p:spPr>
          <a:xfrm>
            <a:off x="158602" y="192390"/>
            <a:ext cx="1692820" cy="142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3037" y="165676"/>
            <a:ext cx="1376361" cy="129357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 descr="نتيجة بحث الصور عن ‪heart anatomy creative drawing‬‏"/>
          <p:cNvSpPr/>
          <p:nvPr/>
        </p:nvSpPr>
        <p:spPr>
          <a:xfrm flipH="1">
            <a:off x="3581399" y="2293257"/>
            <a:ext cx="2812143" cy="281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013" y="3393063"/>
            <a:ext cx="1945477" cy="2253448"/>
          </a:xfrm>
          <a:prstGeom prst="rect">
            <a:avLst/>
          </a:prstGeom>
          <a:noFill/>
          <a:ln>
            <a:noFill/>
          </a:ln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  <a:reflection stA="0" fadeDir="5400012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AB8A7-4E0A-42A5-8AD7-398BC3776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212" y="7649814"/>
            <a:ext cx="2256186" cy="22561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Shape 170"/>
          <p:cNvGrpSpPr/>
          <p:nvPr/>
        </p:nvGrpSpPr>
        <p:grpSpPr>
          <a:xfrm>
            <a:off x="1474522" y="1589127"/>
            <a:ext cx="5231049" cy="2014509"/>
            <a:chOff x="1474522" y="1589127"/>
            <a:chExt cx="5231049" cy="2014509"/>
          </a:xfrm>
        </p:grpSpPr>
        <p:grpSp>
          <p:nvGrpSpPr>
            <p:cNvPr id="171" name="Shape 171"/>
            <p:cNvGrpSpPr/>
            <p:nvPr/>
          </p:nvGrpSpPr>
          <p:grpSpPr>
            <a:xfrm>
              <a:off x="1777471" y="1589127"/>
              <a:ext cx="4928100" cy="658773"/>
              <a:chOff x="1777471" y="1589127"/>
              <a:chExt cx="4928100" cy="658773"/>
            </a:xfrm>
          </p:grpSpPr>
          <p:cxnSp>
            <p:nvCxnSpPr>
              <p:cNvPr id="172" name="Shape 172"/>
              <p:cNvCxnSpPr/>
              <p:nvPr/>
            </p:nvCxnSpPr>
            <p:spPr>
              <a:xfrm>
                <a:off x="1777471" y="2247900"/>
                <a:ext cx="49281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37676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73" name="Shape 173"/>
              <p:cNvSpPr txBox="1"/>
              <p:nvPr/>
            </p:nvSpPr>
            <p:spPr>
              <a:xfrm>
                <a:off x="2107935" y="1589127"/>
                <a:ext cx="4267200" cy="6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entury"/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“It is not hard, you just made it to the end!”</a:t>
                </a:r>
                <a:endParaRPr/>
              </a:p>
            </p:txBody>
          </p:sp>
        </p:grpSp>
        <p:sp>
          <p:nvSpPr>
            <p:cNvPr id="174" name="Shape 174"/>
            <p:cNvSpPr txBox="1"/>
            <p:nvPr/>
          </p:nvSpPr>
          <p:spPr>
            <a:xfrm>
              <a:off x="2406121" y="2438399"/>
              <a:ext cx="3175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297C"/>
                </a:buClr>
                <a:buSzPts val="2800"/>
                <a:buFont typeface="Cambria"/>
                <a:buNone/>
              </a:pPr>
              <a:r>
                <a:rPr lang="en-US" sz="2800" b="0" i="0" u="none" strike="noStrike" cap="none">
                  <a:solidFill>
                    <a:srgbClr val="93297C"/>
                  </a:solidFill>
                  <a:latin typeface="Cambria"/>
                  <a:ea typeface="Cambria"/>
                  <a:cs typeface="Cambria"/>
                  <a:sym typeface="Cambria"/>
                </a:rPr>
                <a:t>Team Leaders:</a:t>
              </a:r>
              <a:endParaRPr/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1474522" y="3141936"/>
              <a:ext cx="5038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6" name="Shape 176"/>
          <p:cNvSpPr txBox="1"/>
          <p:nvPr/>
        </p:nvSpPr>
        <p:spPr>
          <a:xfrm>
            <a:off x="995434" y="3909507"/>
            <a:ext cx="52767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297C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93297C"/>
                </a:solidFill>
                <a:latin typeface="Cambria"/>
                <a:ea typeface="Cambria"/>
                <a:cs typeface="Cambria"/>
                <a:sym typeface="Cambria"/>
              </a:rPr>
              <a:t>Thanks for those who worked on this lecture:</a:t>
            </a:r>
            <a:endParaRPr sz="2800" b="0" i="0" u="none" strike="noStrike" cap="none">
              <a:solidFill>
                <a:srgbClr val="93297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297C"/>
              </a:buClr>
              <a:buSzPts val="2800"/>
              <a:buFont typeface="Cambria"/>
              <a:buNone/>
            </a:pPr>
            <a:endParaRPr sz="2800">
              <a:solidFill>
                <a:srgbClr val="93297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0" y="7658100"/>
            <a:ext cx="2266500" cy="492000"/>
          </a:xfrm>
          <a:prstGeom prst="homePlate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References:</a:t>
            </a: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95618" y="8266331"/>
            <a:ext cx="297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Doctors’ notes and slides</a:t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89" y="9133245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749139" y="9258300"/>
            <a:ext cx="203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@Pharma4370</a:t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7354" y="9147691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3161932" y="9258300"/>
            <a:ext cx="35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pharmacology437@gmail.com</a:t>
            </a: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3724425" y="3096375"/>
            <a:ext cx="2975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&amp;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Hadeel Awartani</a:t>
            </a:r>
            <a:endParaRPr sz="24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1651000" y="3096375"/>
            <a:ext cx="2505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Yazeed Al</a:t>
            </a: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arbi</a:t>
            </a:r>
            <a:endParaRPr sz="24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51640" y="270648"/>
            <a:ext cx="1563209" cy="1810650"/>
          </a:xfrm>
          <a:prstGeom prst="rect">
            <a:avLst/>
          </a:prstGeom>
          <a:noFill/>
          <a:ln>
            <a:noFill/>
          </a:ln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  <a:reflection stA="0" fadeDir="5400012" sy="-100000" algn="bl" rotWithShape="0"/>
          </a:effectLst>
        </p:spPr>
      </p:pic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600" y="2481250"/>
            <a:ext cx="1247042" cy="1444450"/>
          </a:xfrm>
          <a:prstGeom prst="rect">
            <a:avLst/>
          </a:prstGeom>
          <a:noFill/>
          <a:ln>
            <a:noFill/>
          </a:ln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  <a:reflection stA="0" fadeDir="5400012" sy="-100000" algn="bl" rotWithShape="0"/>
          </a:effectLst>
        </p:spPr>
      </p:pic>
      <p:sp>
        <p:nvSpPr>
          <p:cNvPr id="187" name="Shape 187"/>
          <p:cNvSpPr txBox="1"/>
          <p:nvPr/>
        </p:nvSpPr>
        <p:spPr>
          <a:xfrm>
            <a:off x="514250" y="5214625"/>
            <a:ext cx="26478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Adel Alsuhaibani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Abdullah Almoaither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Faisal Alhawtan</a:t>
            </a: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686597" y="463296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3711975" y="5169378"/>
            <a:ext cx="3000000" cy="1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Nouf Al Otaibi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Dimah Al Araifi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Ghaida Al Sanad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Fatimah Al Bassam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Renal Excretion</a:t>
            </a:r>
            <a:endParaRPr sz="3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2279888" y="6414175"/>
            <a:ext cx="1880700" cy="5907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0E7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Types of Transporters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3908562" y="7114424"/>
            <a:ext cx="1880700" cy="4983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0E7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Transporters for organic bases </a:t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706888" y="7114427"/>
            <a:ext cx="1824900" cy="4983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0E7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Transporters for organic acids</a:t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815938" y="7612264"/>
            <a:ext cx="12111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spirin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enicillin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ulfonamides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robenecid 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3908563" y="7612257"/>
            <a:ext cx="18249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Morph</a:t>
            </a:r>
            <a:r>
              <a:rPr lang="en-US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ine</a:t>
            </a:r>
            <a:endParaRPr>
              <a:solidFill>
                <a:srgbClr val="99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Catecholam</a:t>
            </a:r>
            <a:r>
              <a:rPr lang="en-US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ine</a:t>
            </a: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 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Atrop</a:t>
            </a:r>
            <a:r>
              <a:rPr lang="en-US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ine</a:t>
            </a: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Quin</a:t>
            </a:r>
            <a:r>
              <a:rPr lang="en-US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ine</a:t>
            </a: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7" name="Shape 97"/>
          <p:cNvCxnSpPr>
            <a:stCxn id="92" idx="2"/>
            <a:endCxn id="94" idx="0"/>
          </p:cNvCxnSpPr>
          <p:nvPr/>
        </p:nvCxnSpPr>
        <p:spPr>
          <a:xfrm rot="5400000">
            <a:off x="2365088" y="6259225"/>
            <a:ext cx="109500" cy="1600800"/>
          </a:xfrm>
          <a:prstGeom prst="bentConnector3">
            <a:avLst>
              <a:gd name="adj1" fmla="val 50013"/>
            </a:avLst>
          </a:prstGeom>
          <a:noFill/>
          <a:ln w="9525" cap="flat" cmpd="sng">
            <a:solidFill>
              <a:srgbClr val="0E727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Shape 98"/>
          <p:cNvCxnSpPr>
            <a:stCxn id="92" idx="2"/>
            <a:endCxn id="93" idx="0"/>
          </p:cNvCxnSpPr>
          <p:nvPr/>
        </p:nvCxnSpPr>
        <p:spPr>
          <a:xfrm rot="-5400000" flipH="1">
            <a:off x="3979838" y="6245275"/>
            <a:ext cx="109500" cy="1628700"/>
          </a:xfrm>
          <a:prstGeom prst="bentConnector3">
            <a:avLst>
              <a:gd name="adj1" fmla="val 50012"/>
            </a:avLst>
          </a:prstGeom>
          <a:noFill/>
          <a:ln w="9525" cap="flat" cmpd="sng">
            <a:solidFill>
              <a:srgbClr val="0E727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Shape 99"/>
          <p:cNvSpPr txBox="1"/>
          <p:nvPr/>
        </p:nvSpPr>
        <p:spPr>
          <a:xfrm>
            <a:off x="0" y="3414725"/>
            <a:ext cx="3243000" cy="43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1-Glomerular filtration</a:t>
            </a:r>
            <a:endParaRPr>
              <a:solidFill>
                <a:srgbClr val="F3F3F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16650" y="4631425"/>
            <a:ext cx="3209700" cy="3777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2-Active tubular </a:t>
            </a:r>
            <a:r>
              <a:rPr lang="en-US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secretion</a:t>
            </a:r>
            <a:endParaRPr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991100" y="853925"/>
            <a:ext cx="2875800" cy="968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78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Renal excretion of drugs occurs through</a:t>
            </a:r>
            <a:endParaRPr/>
          </a:p>
        </p:txBody>
      </p:sp>
      <p:cxnSp>
        <p:nvCxnSpPr>
          <p:cNvPr id="102" name="Shape 102"/>
          <p:cNvCxnSpPr/>
          <p:nvPr/>
        </p:nvCxnSpPr>
        <p:spPr>
          <a:xfrm rot="10800000">
            <a:off x="3429000" y="1822325"/>
            <a:ext cx="0" cy="630900"/>
          </a:xfrm>
          <a:prstGeom prst="straightConnector1">
            <a:avLst/>
          </a:prstGeom>
          <a:noFill/>
          <a:ln w="9525" cap="flat" cmpd="sng">
            <a:solidFill>
              <a:srgbClr val="782A7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Shape 103"/>
          <p:cNvSpPr/>
          <p:nvPr/>
        </p:nvSpPr>
        <p:spPr>
          <a:xfrm>
            <a:off x="4866900" y="2283950"/>
            <a:ext cx="1521600" cy="968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78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Passive or active tubular reabsorption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2668188" y="2278875"/>
            <a:ext cx="1521600" cy="968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78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Active tubular secretion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469500" y="2278875"/>
            <a:ext cx="1521600" cy="968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78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Glomerular filtration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6" name="Shape 106"/>
          <p:cNvCxnSpPr/>
          <p:nvPr/>
        </p:nvCxnSpPr>
        <p:spPr>
          <a:xfrm rot="-5400000" flipH="1">
            <a:off x="3428700" y="84950"/>
            <a:ext cx="600" cy="43974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rgbClr val="782A7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 txBox="1"/>
          <p:nvPr/>
        </p:nvSpPr>
        <p:spPr>
          <a:xfrm>
            <a:off x="121500" y="3852725"/>
            <a:ext cx="61035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Glomerular filtration occurs to 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➢ Low MW drugs. ➢ Only free drugs. ➢ Polar or ionized. e.g </a:t>
            </a:r>
            <a:r>
              <a:rPr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aminoglycosides 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➢ Drugs with low volume of distribution.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121500" y="5133450"/>
            <a:ext cx="67365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characteristics of active tubular secretion include;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1-carrier mediated.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 saturable.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3-Requires energy. </a:t>
            </a:r>
            <a:endParaRPr>
              <a:solidFill>
                <a:srgbClr val="C27B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4-transports drugs against concentration gradients. 5-Non-specific.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Renal Excretion</a:t>
            </a:r>
            <a:endParaRPr sz="3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017788" y="1606225"/>
            <a:ext cx="1880700" cy="5907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0E7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Beneficial Competition between Drugs</a:t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4046613" y="1606225"/>
            <a:ext cx="1880700" cy="5907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Harmful Competition between Drugs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848775" y="2289400"/>
            <a:ext cx="23655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Probenecid and Penicillin G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3695925" y="2289400"/>
            <a:ext cx="25821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Probenecid and Nitrofurantoin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0" y="875850"/>
            <a:ext cx="4046700" cy="6573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Competition Between Drugs For Same Transporter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8175" y="3035150"/>
            <a:ext cx="4046700" cy="5907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Passive or Active Tubular reabsorption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205450" y="3786300"/>
            <a:ext cx="6398400" cy="19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Only lipid soluble drugs are passively reabsorbed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Ionized drugs are poorly reabsorbed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Endogenous substances such as glucose, uric acid, electrolytes, amino acids, and vitamins are actively reabsorbed. </a:t>
            </a:r>
            <a:r>
              <a:rPr lang="en-US" b="1">
                <a:solidFill>
                  <a:srgbClr val="FF0000"/>
                </a:solidFill>
              </a:rPr>
              <a:t>Probenecid will inhibit the reabsorption of uric acid so is uricosuric drug.</a:t>
            </a:r>
            <a:endParaRPr b="1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Occurs in DCT and collecting ducts.</a:t>
            </a:r>
            <a:endParaRPr b="1"/>
          </a:p>
        </p:txBody>
      </p:sp>
      <p:sp>
        <p:nvSpPr>
          <p:cNvPr id="121" name="Shape 121"/>
          <p:cNvSpPr txBox="1"/>
          <p:nvPr/>
        </p:nvSpPr>
        <p:spPr>
          <a:xfrm>
            <a:off x="8175" y="5961225"/>
            <a:ext cx="4046700" cy="6573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Factors Affecting Renal Excretion of Drugs 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205450" y="6706725"/>
            <a:ext cx="63984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●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Blood flow to the kidney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●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Physiochemical properties of drugs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Molecular weight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Lipid solubility 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Degree of ionization 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Volume of distribution 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Binding character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●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Biological factor e.g. age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●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Disease states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●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Urine pH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726500" y="7327475"/>
            <a:ext cx="2172000" cy="1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➔"/>
            </a:pPr>
            <a:r>
              <a:rPr lang="en-US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Molecular weight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➔"/>
            </a:pPr>
            <a:r>
              <a:rPr lang="en-US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Lipid solubility 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➔"/>
            </a:pPr>
            <a:r>
              <a:rPr lang="en-US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Degree of ionization 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➔"/>
            </a:pPr>
            <a:r>
              <a:rPr lang="en-US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Volume of distribution 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➔"/>
            </a:pPr>
            <a:r>
              <a:rPr lang="en-US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Binding character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Renal Excretion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endParaRPr sz="4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endParaRPr sz="4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endParaRPr sz="4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71300"/>
            <a:ext cx="6858001" cy="536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0" y="2941350"/>
            <a:ext cx="3351300" cy="4953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Orders of Elimination: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0" y="852300"/>
            <a:ext cx="6551700" cy="25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Urine is normally slightly acidic and favors excretion of basic drugs.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Urine acidification by ammonium chloride (NH4Cl) </a:t>
            </a:r>
            <a:r>
              <a:rPr lang="en-US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increases excretion of basic drugs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Urine alkalization by by sodium bicarbonate NaHCO3 </a:t>
            </a:r>
            <a:r>
              <a:rPr lang="en-US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increases excretion of acidic drugs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NSAIDS e.g aspirin and ibuprofen inhibits the production of PGs and therefore reduces renal perfusion and GFR.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0" y="852300"/>
            <a:ext cx="3200400" cy="4953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Urinary pH trapping (Ion trapping)</a:t>
            </a:r>
            <a:endParaRPr>
              <a:solidFill>
                <a:srgbClr val="F3F3F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58908" y="8762380"/>
            <a:ext cx="6858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mbria"/>
                <a:ea typeface="Cambria"/>
                <a:cs typeface="Cambria"/>
                <a:sym typeface="Cambria"/>
              </a:rPr>
              <a:t>What do we do in the case of renal impairement ?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mbria"/>
                <a:ea typeface="Cambria"/>
                <a:cs typeface="Cambria"/>
                <a:sym typeface="Cambria"/>
              </a:rPr>
              <a:t>Drugs that are primarily excreted by the kidney need dose adjustment when creatinine clearance is below 60 ml/min.  </a:t>
            </a:r>
            <a:r>
              <a:rPr lang="en-US" sz="1300" b="1">
                <a:latin typeface="Cambria"/>
                <a:ea typeface="Cambria"/>
                <a:cs typeface="Cambria"/>
                <a:sym typeface="Cambria"/>
              </a:rPr>
              <a:t>Minor </a:t>
            </a:r>
            <a:r>
              <a:rPr lang="en-US" sz="1300">
                <a:latin typeface="Cambria"/>
                <a:ea typeface="Cambria"/>
                <a:cs typeface="Cambria"/>
                <a:sym typeface="Cambria"/>
              </a:rPr>
              <a:t>dose adjustment if </a:t>
            </a:r>
            <a:r>
              <a:rPr lang="en-US" sz="1300" b="1">
                <a:latin typeface="Cambria"/>
                <a:ea typeface="Cambria"/>
                <a:cs typeface="Cambria"/>
                <a:sym typeface="Cambria"/>
              </a:rPr>
              <a:t>CrCl = 30-60 mL/min.</a:t>
            </a:r>
            <a:r>
              <a:rPr lang="en-US" sz="1300"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1300" b="1">
                <a:latin typeface="Cambria"/>
                <a:ea typeface="Cambria"/>
                <a:cs typeface="Cambria"/>
                <a:sym typeface="Cambria"/>
              </a:rPr>
              <a:t>Major </a:t>
            </a:r>
            <a:r>
              <a:rPr lang="en-US" sz="1300">
                <a:latin typeface="Cambria"/>
                <a:ea typeface="Cambria"/>
                <a:cs typeface="Cambria"/>
                <a:sym typeface="Cambria"/>
              </a:rPr>
              <a:t>dose adjustment if </a:t>
            </a:r>
            <a:r>
              <a:rPr lang="en-US" sz="1300" b="1">
                <a:latin typeface="Cambria"/>
                <a:ea typeface="Cambria"/>
                <a:cs typeface="Cambria"/>
                <a:sym typeface="Cambria"/>
              </a:rPr>
              <a:t>CrCl &lt; 15mL/min</a:t>
            </a:r>
            <a:r>
              <a:rPr lang="en-US" sz="1300">
                <a:latin typeface="Cambria"/>
                <a:ea typeface="Cambria"/>
                <a:cs typeface="Cambria"/>
                <a:sym typeface="Cambria"/>
              </a:rPr>
              <a:t>.  </a:t>
            </a:r>
            <a:r>
              <a:rPr lang="en-US" sz="1300" b="1">
                <a:latin typeface="Cambria"/>
                <a:ea typeface="Cambria"/>
                <a:cs typeface="Cambria"/>
                <a:sym typeface="Cambria"/>
              </a:rPr>
              <a:t>Monitor blood levels</a:t>
            </a:r>
            <a:r>
              <a:rPr lang="en-US" sz="1300">
                <a:latin typeface="Cambria"/>
                <a:ea typeface="Cambria"/>
                <a:cs typeface="Cambria"/>
                <a:sym typeface="Cambria"/>
              </a:rPr>
              <a:t> of drugs (therapeutic drug monitoring</a:t>
            </a:r>
            <a:r>
              <a:rPr lang="en-US" sz="1300" b="1">
                <a:latin typeface="Cambria"/>
                <a:ea typeface="Cambria"/>
                <a:cs typeface="Cambria"/>
                <a:sym typeface="Cambria"/>
              </a:rPr>
              <a:t>).</a:t>
            </a:r>
            <a:endParaRPr sz="1300"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Drugs of Renal Block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endParaRPr sz="4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39" name="Shape 139"/>
          <p:cNvGraphicFramePr/>
          <p:nvPr/>
        </p:nvGraphicFramePr>
        <p:xfrm>
          <a:off x="-12" y="768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{108846BC-FF4B-42B2-8194-015765BBDE7B}</a:tableStyleId>
              </a:tblPr>
              <a:tblGrid>
                <a:gridCol w="151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35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1"/>
                          </a:solidFill>
                        </a:rPr>
                        <a:t>Treatment of UTIs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Drug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297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Key Points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</a:rPr>
                        <a:t>Contraindications</a:t>
                      </a:r>
                      <a:endParaRPr sz="16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Co-trimoxazole</a:t>
                      </a:r>
                      <a:endParaRPr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❖"/>
                      </a:pPr>
                      <a:r>
                        <a:rPr lang="en-US" sz="1300"/>
                        <a:t>Bactericidal</a:t>
                      </a: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.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❖"/>
                      </a:pPr>
                      <a:r>
                        <a:rPr lang="en-US" sz="1300" b="1">
                          <a:solidFill>
                            <a:schemeClr val="dk1"/>
                          </a:solidFill>
                        </a:rPr>
                        <a:t>M.O.A: </a:t>
                      </a: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Sulfamethoxazole inhibits the incorporation of PABA into dihydrofolic acid precursors, and trimethoprim prevents reduction of dihydrofolate to tetrahydrofolate.</a:t>
                      </a:r>
                      <a:endParaRPr sz="1300"/>
                    </a:p>
                    <a:p>
                      <a:pPr marL="457200" lvl="0" indent="-3111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❖"/>
                      </a:pPr>
                      <a:r>
                        <a:rPr lang="en-US" sz="1300"/>
                        <a:t>ratio of TMP to SMX </a:t>
                      </a:r>
                      <a:r>
                        <a:rPr lang="en-US" sz="1300" u="sng"/>
                        <a:t>in vivo</a:t>
                      </a:r>
                      <a:r>
                        <a:rPr lang="en-US" sz="1300"/>
                        <a:t> is </a:t>
                      </a:r>
                      <a:r>
                        <a:rPr lang="en-US" sz="1300">
                          <a:solidFill>
                            <a:srgbClr val="FF0000"/>
                          </a:solidFill>
                        </a:rPr>
                        <a:t>1:20 </a:t>
                      </a:r>
                      <a:r>
                        <a:rPr lang="en-US" sz="1300"/>
                        <a:t>(</a:t>
                      </a:r>
                      <a:r>
                        <a:rPr lang="en-US" sz="1300" u="sng"/>
                        <a:t>formulated</a:t>
                      </a:r>
                      <a:r>
                        <a:rPr lang="en-US" sz="1300"/>
                        <a:t> </a:t>
                      </a:r>
                      <a:r>
                        <a:rPr lang="en-US" sz="1300">
                          <a:solidFill>
                            <a:srgbClr val="FF0000"/>
                          </a:solidFill>
                        </a:rPr>
                        <a:t>5(SMX):1(TMP)*</a:t>
                      </a:r>
                      <a:endParaRPr sz="130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❖"/>
                      </a:pPr>
                      <a:r>
                        <a:rPr lang="en-US" sz="1300" b="1">
                          <a:solidFill>
                            <a:schemeClr val="dk1"/>
                          </a:solidFill>
                        </a:rPr>
                        <a:t>ADRS: 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1. Hypersensitivity.</a:t>
                      </a:r>
                      <a:endParaRPr sz="13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2.  G6PD deficiency.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-Renal or hepatic failure.</a:t>
                      </a:r>
                      <a:endParaRPr sz="13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-Pregnancy</a:t>
                      </a:r>
                      <a:endParaRPr sz="13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-Nursing mother</a:t>
                      </a:r>
                      <a:endParaRPr sz="13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-Infants &lt; 6 weeks</a:t>
                      </a:r>
                      <a:endParaRPr sz="13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-Blood disorders</a:t>
                      </a:r>
                      <a:endParaRPr sz="13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50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Nitrofurantoins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❖"/>
                      </a:pPr>
                      <a:r>
                        <a:rPr lang="en-US" sz="1300"/>
                        <a:t>E</a:t>
                      </a: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ffective against E.coli &amp; Staph. Saprophyticus.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❖"/>
                      </a:pPr>
                      <a:r>
                        <a:rPr lang="en-US" sz="1300"/>
                        <a:t>Urine turns to dark </a:t>
                      </a:r>
                      <a:r>
                        <a:rPr lang="en-US" sz="1300">
                          <a:solidFill>
                            <a:srgbClr val="FF9900"/>
                          </a:solidFill>
                        </a:rPr>
                        <a:t>orange</a:t>
                      </a:r>
                      <a:r>
                        <a:rPr lang="en-US" sz="1300"/>
                        <a:t>-</a:t>
                      </a:r>
                      <a:r>
                        <a:rPr lang="en-US" sz="1300">
                          <a:solidFill>
                            <a:srgbClr val="B45F06"/>
                          </a:solidFill>
                        </a:rPr>
                        <a:t>brown</a:t>
                      </a:r>
                      <a:r>
                        <a:rPr lang="en-US" sz="1300"/>
                        <a:t> (harmless).</a:t>
                      </a:r>
                      <a:endParaRPr sz="130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❖"/>
                      </a:pPr>
                      <a:r>
                        <a:rPr lang="en-US" sz="1300" b="1">
                          <a:solidFill>
                            <a:schemeClr val="dk1"/>
                          </a:solidFill>
                        </a:rPr>
                        <a:t>M.O.A:</a:t>
                      </a: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 Sensitive bacteria reduce the drug to an active agent that inhibits various enzymes and damages DNA.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❖"/>
                      </a:pPr>
                      <a:r>
                        <a:rPr lang="en-US" sz="1300" b="1"/>
                        <a:t>Uses:</a:t>
                      </a:r>
                      <a:r>
                        <a:rPr lang="en-US" sz="1300"/>
                        <a:t> It’s usefulness is limited to lower UTI’s &amp; cannot be used for upper UT or systemic infections.</a:t>
                      </a:r>
                      <a:endParaRPr sz="130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Char char="❖"/>
                      </a:pPr>
                      <a:r>
                        <a:rPr lang="en-US" sz="1300">
                          <a:solidFill>
                            <a:srgbClr val="FF0000"/>
                          </a:solidFill>
                        </a:rPr>
                        <a:t>Dose: 50-100mg, orally, 6h/7 days.</a:t>
                      </a:r>
                      <a:endParaRPr sz="1300">
                        <a:solidFill>
                          <a:srgbClr val="FF0000"/>
                        </a:solidFill>
                      </a:endParaRPr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Char char="❖"/>
                      </a:pPr>
                      <a:r>
                        <a:rPr lang="en-US" sz="1300">
                          <a:solidFill>
                            <a:srgbClr val="FF0000"/>
                          </a:solidFill>
                        </a:rPr>
                        <a:t>Long acting: 100mg twice daily.</a:t>
                      </a:r>
                      <a:endParaRPr sz="130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❖"/>
                      </a:pPr>
                      <a:r>
                        <a:rPr lang="en-US" sz="1300" b="1">
                          <a:solidFill>
                            <a:schemeClr val="dk1"/>
                          </a:solidFill>
                        </a:rPr>
                        <a:t>ADRS: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1.G</a:t>
                      </a:r>
                      <a:r>
                        <a:rPr lang="en-US" sz="1300"/>
                        <a:t>I disturbance(take with food to avoid</a:t>
                      </a: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 Diarrhea</a:t>
                      </a:r>
                      <a:r>
                        <a:rPr lang="en-US" sz="1300"/>
                        <a:t>)</a:t>
                      </a:r>
                      <a:endParaRPr sz="13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2. Hemolytic anemia (G6PD Deficiency).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3. Headache and nystagmus</a:t>
                      </a:r>
                      <a:endParaRPr sz="13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-Patients with G6PD deficiency.</a:t>
                      </a:r>
                      <a:endParaRPr sz="13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-Neonates</a:t>
                      </a:r>
                      <a:endParaRPr sz="13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-Pregnancy</a:t>
                      </a:r>
                      <a:endParaRPr sz="13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2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/>
                        <a:t>Doxycycline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❖"/>
                      </a:pPr>
                      <a:r>
                        <a:rPr lang="en-US" sz="1300" b="1"/>
                        <a:t>M.O.A: </a:t>
                      </a:r>
                      <a:r>
                        <a:rPr lang="en-US" sz="1300"/>
                        <a:t>Inhibit protein synthesis by binding reversibly to 30s subunit Against gm+ve &amp; gm-ve bacteria.</a:t>
                      </a:r>
                      <a:endParaRPr sz="130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❖"/>
                      </a:pPr>
                      <a:r>
                        <a:rPr lang="en-US" sz="1300"/>
                        <a:t>given 100 mg orally twice daily</a:t>
                      </a:r>
                      <a:endParaRPr sz="130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❖"/>
                      </a:pPr>
                      <a:r>
                        <a:rPr lang="en-US" sz="1300" b="1"/>
                        <a:t>Uses: </a:t>
                      </a:r>
                      <a:r>
                        <a:rPr lang="en-US" sz="1300"/>
                        <a:t>1. Treatment of UTIs due to Mycoplasma &amp; Chlamydia. 2. Prostatitis.</a:t>
                      </a:r>
                      <a:endParaRPr sz="130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❖"/>
                      </a:pPr>
                      <a:r>
                        <a:rPr lang="en-US" sz="1300" b="1"/>
                        <a:t>ADRS: </a:t>
                      </a:r>
                      <a:endParaRPr sz="13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1. Thrombophlebitis - I.V.</a:t>
                      </a:r>
                      <a:br>
                        <a:rPr lang="en-US" sz="1300"/>
                      </a:br>
                      <a:r>
                        <a:rPr lang="en-US" sz="1300"/>
                        <a:t>2. </a:t>
                      </a:r>
                      <a:r>
                        <a:rPr lang="en-US" sz="1300">
                          <a:solidFill>
                            <a:srgbClr val="B45F06"/>
                          </a:solidFill>
                        </a:rPr>
                        <a:t>Brown </a:t>
                      </a:r>
                      <a:r>
                        <a:rPr lang="en-US" sz="1300"/>
                        <a:t>discolouration of teeth in children.</a:t>
                      </a:r>
                      <a:br>
                        <a:rPr lang="en-US" sz="1300"/>
                      </a:br>
                      <a:r>
                        <a:rPr lang="en-US" sz="1300"/>
                        <a:t>3. Deformity/growth inhibition of bones in children.</a:t>
                      </a:r>
                      <a:endParaRPr sz="13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-Pregnancy</a:t>
                      </a:r>
                      <a:endParaRPr sz="13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-Breast feeding</a:t>
                      </a:r>
                      <a:endParaRPr sz="13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-Children below 10 years</a:t>
                      </a:r>
                      <a:endParaRPr sz="13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0" name="Shape 140"/>
          <p:cNvSpPr txBox="1"/>
          <p:nvPr/>
        </p:nvSpPr>
        <p:spPr>
          <a:xfrm>
            <a:off x="2958375" y="3555225"/>
            <a:ext cx="2457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Displace bilirubin (kernicterus)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Bleeding and hemolytic anemia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Drugs of Renal Block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endParaRPr sz="4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46" name="Shape 146"/>
          <p:cNvGraphicFramePr/>
          <p:nvPr/>
        </p:nvGraphicFramePr>
        <p:xfrm>
          <a:off x="15475" y="768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{108846BC-FF4B-42B2-8194-015765BBDE7B}</a:tableStyleId>
              </a:tblPr>
              <a:tblGrid>
                <a:gridCol w="169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Treatment of UTIs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Drug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297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Points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</a:rPr>
                        <a:t>Contraindications</a:t>
                      </a:r>
                      <a:endParaRPr sz="16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7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Cephalosporins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3rd gen e.g </a:t>
                      </a:r>
                      <a:r>
                        <a:rPr lang="en-US"/>
                        <a:t>ceftriaxone, Ceftazidime.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/>
                        <a:t>Bactericidal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M.O.A:</a:t>
                      </a:r>
                      <a:r>
                        <a:rPr lang="en-US" b="1"/>
                        <a:t> </a:t>
                      </a:r>
                      <a:r>
                        <a:rPr lang="en-US"/>
                        <a:t>Inhibit bacterial cell wall synthesis.</a:t>
                      </a:r>
                      <a:endParaRPr/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 b="1"/>
                        <a:t>Uses: </a:t>
                      </a:r>
                      <a:r>
                        <a:rPr lang="en-US"/>
                        <a:t>severe/complicated UTIs &amp; acute prostatitis.</a:t>
                      </a:r>
                      <a:endParaRPr/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/>
                        <a:t>ceftriaxone t1/2=4-7 hours, others very short 30-90 mins.</a:t>
                      </a:r>
                      <a:endParaRPr/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ADRS: </a:t>
                      </a:r>
                      <a:endParaRPr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</a:t>
                      </a:r>
                      <a:r>
                        <a:rPr lang="en-US"/>
                        <a:t>Hypersensitivity reactions.</a:t>
                      </a:r>
                      <a:br>
                        <a:rPr lang="en-US"/>
                      </a:br>
                      <a:r>
                        <a:rPr lang="en-US"/>
                        <a:t>2. Thrombophlebitis.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❖"/>
                      </a:pPr>
                      <a:r>
                        <a:rPr lang="en-US"/>
                        <a:t>Renal or hepatic failure.</a:t>
                      </a:r>
                      <a:endParaRPr/>
                    </a:p>
                    <a:p>
                      <a:pPr marL="457200" lvl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225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Fluoroquinolones </a:t>
                      </a:r>
                      <a:r>
                        <a:rPr lang="en-US"/>
                        <a:t>(</a:t>
                      </a:r>
                      <a:r>
                        <a:rPr lang="en-US" b="1">
                          <a:solidFill>
                            <a:srgbClr val="FF0000"/>
                          </a:solidFill>
                        </a:rPr>
                        <a:t>Ciprofloxacin</a:t>
                      </a:r>
                      <a:r>
                        <a:rPr lang="en-US"/>
                        <a:t>, Moxifloxacin and Gatifloxacin)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 b="1"/>
                        <a:t>M.O.A:</a:t>
                      </a:r>
                      <a:r>
                        <a:rPr lang="en-US"/>
                        <a:t> Block bacterial DNA synthesis by inhibiting DNA Gyrase enzyme.</a:t>
                      </a:r>
                      <a:endParaRPr/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 b="1"/>
                        <a:t>Uses:</a:t>
                      </a:r>
                      <a:r>
                        <a:rPr lang="en-US"/>
                        <a:t> 1. UTIs caused by multidrug resistance organism as pseudomonas. 2. Prostatitis (acute/chronic).</a:t>
                      </a:r>
                      <a:endParaRPr/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/>
                        <a:t>gram -ve bacter</a:t>
                      </a:r>
                      <a:endParaRPr/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 b="1"/>
                        <a:t>ADRS:</a:t>
                      </a:r>
                      <a:r>
                        <a:rPr lang="en-US"/>
                        <a:t> </a:t>
                      </a:r>
                      <a:br>
                        <a:rPr lang="en-US"/>
                      </a:br>
                      <a:r>
                        <a:rPr lang="en-US"/>
                        <a:t>1. Arthropathy.</a:t>
                      </a:r>
                      <a:br>
                        <a:rPr lang="en-US"/>
                      </a:br>
                      <a:r>
                        <a:rPr lang="en-US"/>
                        <a:t>2. Phototoxicity.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-Not recommended for patients younger than 18 years</a:t>
                      </a:r>
                      <a:endParaRPr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-Pregnancy</a:t>
                      </a:r>
                      <a:endParaRPr/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-Breastfeeding women</a:t>
                      </a:r>
                      <a:endParaRPr/>
                    </a:p>
                    <a:p>
                      <a:pPr marL="457200" lvl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4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7" name="Shape 147"/>
          <p:cNvGraphicFramePr/>
          <p:nvPr/>
        </p:nvGraphicFramePr>
        <p:xfrm>
          <a:off x="13" y="65202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{108846BC-FF4B-42B2-8194-015765BBDE7B}</a:tableStyleId>
              </a:tblPr>
              <a:tblGrid>
                <a:gridCol w="172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</a:rPr>
                        <a:t>Gentamicin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 b="0">
                          <a:solidFill>
                            <a:srgbClr val="000000"/>
                          </a:solidFill>
                        </a:rPr>
                        <a:t>Given I.M or I.V .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457200" marR="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 b="0">
                          <a:solidFill>
                            <a:srgbClr val="000000"/>
                          </a:solidFill>
                        </a:rPr>
                        <a:t>poorly absorbed orally (highly charged).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457200" marR="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 b="0">
                          <a:solidFill>
                            <a:srgbClr val="000000"/>
                          </a:solidFill>
                        </a:rPr>
                        <a:t>Active against gm-ve aerobic organisms.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457200" marR="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 b="0">
                          <a:solidFill>
                            <a:srgbClr val="000000"/>
                          </a:solidFill>
                        </a:rPr>
                        <a:t>More active in alkaline medium.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457200" marR="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 b="0">
                          <a:solidFill>
                            <a:srgbClr val="000000"/>
                          </a:solidFill>
                        </a:rPr>
                        <a:t>M.O.A: Inhibit protein synthesis by binding to 30S ribosomal subunits . </a:t>
                      </a:r>
                      <a:r>
                        <a:rPr lang="en-US" b="0" i="1" u="sng">
                          <a:solidFill>
                            <a:srgbClr val="000000"/>
                          </a:solidFill>
                        </a:rPr>
                        <a:t>Similar to tetracyclines.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457200" marR="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 b="0">
                          <a:solidFill>
                            <a:srgbClr val="000000"/>
                          </a:solidFill>
                        </a:rPr>
                        <a:t>Uses: Severe infections caused by gram negative organism (pseudomonas or enterobacter).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457200" marR="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-US" b="0">
                          <a:solidFill>
                            <a:srgbClr val="000000"/>
                          </a:solidFill>
                        </a:rPr>
                        <a:t>ADRS: Ototoxicity.</a:t>
                      </a:r>
                      <a:endParaRPr b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0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Drugs of Renal Block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endParaRPr sz="4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53" name="Shape 153"/>
          <p:cNvGraphicFramePr/>
          <p:nvPr/>
        </p:nvGraphicFramePr>
        <p:xfrm>
          <a:off x="-12" y="768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{108846BC-FF4B-42B2-8194-015765BBDE7B}</a:tableStyleId>
              </a:tblPr>
              <a:tblGrid>
                <a:gridCol w="14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3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Diuretics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Drug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Key Point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Contra-</a:t>
                      </a:r>
                      <a:endParaRPr sz="1600" b="1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indications</a:t>
                      </a:r>
                      <a:endParaRPr sz="16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5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</a:rPr>
                        <a:t>Carbonic anhydrase inhibitors </a:t>
                      </a: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(in PCT, interferes with NaHCO3 re-absorption and causes diuresis)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Dor</a:t>
                      </a:r>
                      <a:r>
                        <a:rPr lang="en-US" b="1">
                          <a:solidFill>
                            <a:schemeClr val="accent6"/>
                          </a:solidFill>
                        </a:rPr>
                        <a:t>zolamide</a:t>
                      </a:r>
                      <a:endParaRPr b="1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Used topically for treatment of open-</a:t>
                      </a:r>
                      <a:br>
                        <a:rPr lang="en-US"/>
                      </a:br>
                      <a:r>
                        <a:rPr lang="en-US"/>
                        <a:t>angle glaucoma.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No systemic ADRS or diuresis.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Aceta</a:t>
                      </a:r>
                      <a:r>
                        <a:rPr lang="en-US" b="1">
                          <a:solidFill>
                            <a:schemeClr val="accent6"/>
                          </a:solidFill>
                        </a:rPr>
                        <a:t>zolamide</a:t>
                      </a:r>
                      <a:endParaRPr b="1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po, rapid onset, long duration of action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Excreted by active secretion in PCT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Produces alkaline urine and cause metabolic acidosis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Mild ↑ in urine volume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↑excretion of sodium, bicarbonate, potassium, phosphate.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Therapeutic uses:</a:t>
                      </a:r>
                      <a:endParaRPr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As prophylactic therapy, in acute mountain sickness ↓ CSF of brain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Formation of CSF (Useful in treating benign intracranial hypertension)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Urinary alkalinization to enhance renal excretion of acidic substances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Hyperphosphatemia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Adjunct for treatment of epilepsy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Metabolic alkalosis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ADRs:</a:t>
                      </a:r>
                      <a:endParaRPr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 Hypokalemia, Metabolic acidosis, Renal stone formation, Hypersensitivity reaction, CNS effects, tingling, numbness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patient with liver cirrhosis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7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</a:rPr>
                        <a:t>Osmotic Diuretics </a:t>
                      </a: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(In PCT + descending loop)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Mannitol</a:t>
                      </a:r>
                      <a:endParaRPr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- Poorly absorbed by GI, given I.V, if given PO will cause osmotic diarrhea, Not metabolized - Excreted by glomerular filtration without being re-absorbed or secreted within 30-60 min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- ↑urine output by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osmosis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/>
                        <a:t>Therapeutic uses:</a:t>
                      </a:r>
                      <a:endParaRPr b="1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- Acute renal failure due to shock or trauma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- acute drug poisoning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- maintain urine volume &amp; prevent anuria resulting from large pigmentation load to the kidney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Chronic heart failure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0" y="0"/>
            <a:ext cx="6858000" cy="6174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Renal Block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59" name="Shape 159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{108846BC-FF4B-42B2-8194-015765BBDE7B}</a:tableStyleId>
              </a:tblPr>
              <a:tblGrid>
                <a:gridCol w="15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Drug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Key Point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Contraindications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</a:rPr>
                        <a:t>Cont. Osmotic Diuretics</a:t>
                      </a:r>
                      <a:endParaRPr sz="24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9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/>
                        <a:t>Mannitol</a:t>
                      </a:r>
                      <a:endParaRPr sz="24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To↓intracranial &amp; intraocular pressure before ophthalmic or brain procedures (cerebral edema).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</a:rPr>
                        <a:t>ADRs: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Headache, nausea, vomiting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Extracellular volume expansion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Excessive use will cause dehydration &amp; hypernatraemia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0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</a:rPr>
                        <a:t>Loop diuretics </a:t>
                      </a:r>
                      <a:endParaRPr sz="24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</a:rPr>
                        <a:t>Furosemide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</a:rPr>
                        <a:t>Torsemide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</a:rPr>
                        <a:t>Bumetanide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</a:rPr>
                        <a:t>Ethacrynic acid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M.O.A</a:t>
                      </a:r>
                      <a:r>
                        <a:rPr lang="en-US"/>
                        <a:t>: Inhibit Na/K/2Cl co-transporter in the luminal membrane of the thick ascending loop of Henle &amp;inhibit reabsorption of Ca&amp;Mg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-increase urinary excretion of Na/k/2cl and paracellularly Ca and Mg.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-High natriuresis -Oral or IV -Emergency use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-Excretion of </a:t>
                      </a:r>
                      <a:r>
                        <a:rPr lang="en-US" u="sng"/>
                        <a:t>active</a:t>
                      </a:r>
                      <a:r>
                        <a:rPr lang="en-US"/>
                        <a:t> tubular secretion of weak acids into urine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USES</a:t>
                      </a:r>
                      <a:r>
                        <a:rPr lang="en-US"/>
                        <a:t>: Edema associated w/ CHF &amp; nephrotic syndrome- Acute hypercalcemia &amp; acute hyperkalemia, Br, F, I toxicity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ADRS</a:t>
                      </a:r>
                      <a:r>
                        <a:rPr lang="en-US"/>
                        <a:t>: ototoxicity/metabolic alkalosis/allergic reactions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Drug-drug interactions:</a:t>
                      </a:r>
                      <a:endParaRPr b="1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1- </a:t>
                      </a:r>
                      <a:r>
                        <a:rPr lang="en-US" b="1"/>
                        <a:t>NSAIDs</a:t>
                      </a:r>
                      <a:r>
                        <a:rPr lang="en-US"/>
                        <a:t>: reduce diuretic response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2-</a:t>
                      </a:r>
                      <a:r>
                        <a:rPr lang="en-US" b="1"/>
                        <a:t>digitalis</a:t>
                      </a:r>
                      <a:r>
                        <a:rPr lang="en-US"/>
                        <a:t>: arrhythmia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3-</a:t>
                      </a:r>
                      <a:r>
                        <a:rPr lang="en-US" b="1">
                          <a:solidFill>
                            <a:srgbClr val="FF0000"/>
                          </a:solidFill>
                        </a:rPr>
                        <a:t>aminoglycosides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: increase ototoxicity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0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</a:rPr>
                        <a:t>Thiazide diuretics</a:t>
                      </a:r>
                      <a:endParaRPr sz="2400"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7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Chloro</a:t>
                      </a:r>
                      <a:r>
                        <a:rPr lang="en-US" b="1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thiazide</a:t>
                      </a:r>
                      <a:r>
                        <a:rPr lang="en-US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Hydrochloro</a:t>
                      </a:r>
                      <a:r>
                        <a:rPr lang="en-US" b="1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thiazide</a:t>
                      </a:r>
                      <a:r>
                        <a:rPr lang="en-US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Chlorthalidone Metolazone Indapamide</a:t>
                      </a:r>
                      <a:endParaRPr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M.O.A: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acts via inhibition of Na/Cl  co-transporter on the luminal membrane of distal convoluted tubules.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-P.K: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 efficacy natriuresis &amp; given orally. </a:t>
                      </a:r>
                      <a:endParaRPr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-Uses: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essential hypertension, mild heart failure &amp; edema,osteoporosis, Calcium nephrolithiasis, Nephrogenic diabetes insipidus.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-ADRs: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Fluid and electrolyte imbalance,</a:t>
                      </a:r>
                      <a:r>
                        <a:rPr lang="en-US" sz="1200" b="1">
                          <a:solidFill>
                            <a:srgbClr val="3C78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Hypo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natremia,  </a:t>
                      </a:r>
                      <a:r>
                        <a:rPr lang="en-US" sz="1200" b="1">
                          <a:solidFill>
                            <a:srgbClr val="3C78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Hypo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volemia (volume depletion)  </a:t>
                      </a:r>
                      <a:r>
                        <a:rPr lang="en-US" sz="1200" b="1">
                          <a:solidFill>
                            <a:srgbClr val="3C78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Hypo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kalemia, Metabolic alkalosis, </a:t>
                      </a:r>
                      <a:r>
                        <a:rPr lang="en-US" sz="1200" b="1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uricaemia (gout),  </a:t>
                      </a:r>
                      <a:r>
                        <a:rPr lang="en-US" sz="1200" b="1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calcemia, </a:t>
                      </a:r>
                      <a:r>
                        <a:rPr lang="en-US" sz="1200" b="1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glycaemia &amp;  </a:t>
                      </a:r>
                      <a:r>
                        <a:rPr lang="en-US" sz="1200" b="1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lipidemia.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/>
                        <a:t>Drug- drug interactions:</a:t>
                      </a:r>
                      <a:endParaRPr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1- </a:t>
                      </a:r>
                      <a:r>
                        <a:rPr lang="en-US" b="1"/>
                        <a:t>Uricosurics </a:t>
                      </a:r>
                      <a:r>
                        <a:rPr lang="en-US"/>
                        <a:t>diminish  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/>
                        <a:t>    Thiazide</a:t>
                      </a:r>
                      <a:r>
                        <a:rPr lang="en-US"/>
                        <a:t> effect.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2-</a:t>
                      </a:r>
                      <a:r>
                        <a:rPr lang="en-US" b="1"/>
                        <a:t>Thiazide </a:t>
                      </a:r>
                      <a:r>
                        <a:rPr lang="en-US"/>
                        <a:t>increase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/>
                        <a:t>    Digitalis</a:t>
                      </a:r>
                      <a:r>
                        <a:rPr lang="en-US"/>
                        <a:t>  effect.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3- </a:t>
                      </a:r>
                      <a:r>
                        <a:rPr lang="en-US" b="1"/>
                        <a:t>NSAIDs </a:t>
                      </a:r>
                      <a:r>
                        <a:rPr lang="en-US"/>
                        <a:t>Reduce  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</a:t>
                      </a:r>
                      <a:r>
                        <a:rPr lang="en-US" b="1"/>
                        <a:t> Thiazide</a:t>
                      </a:r>
                      <a:r>
                        <a:rPr lang="en-US"/>
                        <a:t> efficacy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0" y="0"/>
            <a:ext cx="6858000" cy="6174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Drugs of Renal Block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65" name="Shape 165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{108846BC-FF4B-42B2-8194-015765BBDE7B}</a:tableStyleId>
              </a:tblPr>
              <a:tblGrid>
                <a:gridCol w="15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Key Point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Contraindications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Potassium Sparing Diuretics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Aldosterone Antagonists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</a:rPr>
                        <a:t>Spironolactone Eplerenone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-act at the collecting duct by competitive inhibition of cytoplasmic aldosterone receptors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↑urinary Na+ excretion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-↓urinary K+ excretion (</a:t>
                      </a:r>
                      <a:r>
                        <a:rPr lang="en-US">
                          <a:solidFill>
                            <a:srgbClr val="CC4125"/>
                          </a:solidFill>
                        </a:rPr>
                        <a:t>Hyperkalemia </a:t>
                      </a:r>
                      <a:r>
                        <a:rPr lang="en-US"/>
                        <a:t>)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-↓ H+ excretion (</a:t>
                      </a:r>
                      <a:r>
                        <a:rPr lang="en-US">
                          <a:solidFill>
                            <a:srgbClr val="CC4125"/>
                          </a:solidFill>
                        </a:rPr>
                        <a:t>acidosis</a:t>
                      </a:r>
                      <a:r>
                        <a:rPr lang="en-US"/>
                        <a:t>)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-has </a:t>
                      </a:r>
                      <a:r>
                        <a:rPr lang="en-US">
                          <a:solidFill>
                            <a:srgbClr val="CC4125"/>
                          </a:solidFill>
                        </a:rPr>
                        <a:t>antiandrogenic</a:t>
                      </a:r>
                      <a:r>
                        <a:rPr lang="en-US"/>
                        <a:t> action.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93297C"/>
                          </a:solidFill>
                        </a:rPr>
                        <a:t>Uses :</a:t>
                      </a:r>
                      <a:endParaRPr b="1">
                        <a:solidFill>
                          <a:srgbClr val="93297C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-Treatment of </a:t>
                      </a:r>
                      <a:r>
                        <a:rPr lang="en-US" b="1"/>
                        <a:t>hypertension</a:t>
                      </a:r>
                      <a:r>
                        <a:rPr lang="en-US"/>
                        <a:t> combined with thiazide or loop diuretics to: -Enhance natriuresis caused by other diuretics - Correct for hypokalemia -Treatment of </a:t>
                      </a:r>
                      <a:r>
                        <a:rPr lang="en-US" b="1"/>
                        <a:t>primary hyperaldosteronism </a:t>
                      </a:r>
                      <a:r>
                        <a:rPr lang="en-US"/>
                        <a:t>(</a:t>
                      </a:r>
                      <a:r>
                        <a:rPr lang="en-US">
                          <a:solidFill>
                            <a:srgbClr val="CC4125"/>
                          </a:solidFill>
                        </a:rPr>
                        <a:t>Conn's syndrome</a:t>
                      </a:r>
                      <a:r>
                        <a:rPr lang="en-US"/>
                        <a:t>)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-Treatment of </a:t>
                      </a:r>
                      <a:r>
                        <a:rPr lang="en-US" b="1"/>
                        <a:t>secondary hyperaldosteronism</a:t>
                      </a:r>
                      <a:r>
                        <a:rPr lang="en-US"/>
                        <a:t> in diseases as CHF, </a:t>
                      </a:r>
                      <a:r>
                        <a:rPr lang="en-US" b="1"/>
                        <a:t>Edema of hepatic cirrhosis(drug of choice)</a:t>
                      </a:r>
                      <a:r>
                        <a:rPr lang="en-US"/>
                        <a:t>, Nephrotic syndrome.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-Treatment of </a:t>
                      </a:r>
                      <a:r>
                        <a:rPr lang="en-US" b="1"/>
                        <a:t>hirsutism, acne </a:t>
                      </a:r>
                      <a:r>
                        <a:rPr lang="en-US"/>
                        <a:t>due to the </a:t>
                      </a:r>
                      <a:r>
                        <a:rPr lang="en-US">
                          <a:solidFill>
                            <a:srgbClr val="CC4125"/>
                          </a:solidFill>
                        </a:rPr>
                        <a:t>antiandrogenic effects.</a:t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93297C"/>
                          </a:solidFill>
                        </a:rPr>
                        <a:t>ADRS:</a:t>
                      </a:r>
                      <a:endParaRPr b="1">
                        <a:solidFill>
                          <a:srgbClr val="93297C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Hyperkalaemia,Metabolic acidosis,Gynecomastia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,Impotence,Menstrual irregularities,GIT upset and peptic ulcer.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</a:t>
                      </a:r>
                      <a:r>
                        <a:rPr lang="en-US" b="1"/>
                        <a:t>Hyperkalaemia:</a:t>
                      </a:r>
                      <a:r>
                        <a:rPr lang="en-US"/>
                        <a:t>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➔ chronic renal failure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➔ K+ supplement use*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➔ β-blockers*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➔ ACE inhibitors*.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</a:t>
                      </a:r>
                      <a:r>
                        <a:rPr lang="en-US" b="1"/>
                        <a:t>Liver disease</a:t>
                      </a:r>
                      <a:r>
                        <a:rPr lang="en-US"/>
                        <a:t> (dose adjustment is needed)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Digitalis</a:t>
                      </a:r>
                      <a:r>
                        <a:rPr lang="en-US"/>
                        <a:t>-</a:t>
                      </a:r>
                      <a:r>
                        <a:rPr lang="en-US" sz="1300"/>
                        <a:t>Spironolactone </a:t>
                      </a:r>
                      <a:r>
                        <a:rPr lang="en-US"/>
                        <a:t>alters it’s clearance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Salicylates</a:t>
                      </a:r>
                      <a:r>
                        <a:rPr lang="en-US"/>
                        <a:t>-decrease efficacy and secretion.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*</a:t>
                      </a:r>
                      <a:r>
                        <a:rPr lang="en-US">
                          <a:solidFill>
                            <a:srgbClr val="CC4125"/>
                          </a:solidFill>
                        </a:rPr>
                        <a:t>Drug-Drug Interaction</a:t>
                      </a:r>
                      <a:r>
                        <a:rPr lang="en-US"/>
                        <a:t> Because it will lead to ↑Hyperkalemia induced by K-Sparing diuretics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5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9F9F9"/>
                          </a:solidFill>
                        </a:rPr>
                        <a:t>Na+ Channels Inhibitors</a:t>
                      </a:r>
                      <a:endParaRPr b="1">
                        <a:solidFill>
                          <a:srgbClr val="F9F9F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</a:rPr>
                        <a:t>Amiloride Triamterene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-Inhibition of Na influx through directly blockade of the epithelial sodium channel epithelial sodium channel (ENaC) on the lumen side of the kidney collecting tubule.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93297C"/>
                          </a:solidFill>
                        </a:rPr>
                        <a:t>Uses:</a:t>
                      </a:r>
                      <a:endParaRPr b="1">
                        <a:solidFill>
                          <a:srgbClr val="93297C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-Used in Combination with Loop &amp; Thiazide Diuretics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-Treatment for </a:t>
                      </a:r>
                      <a:r>
                        <a:rPr lang="en-US">
                          <a:solidFill>
                            <a:srgbClr val="CC4125"/>
                          </a:solidFill>
                        </a:rPr>
                        <a:t>lithium-Induced Diabetes Insipidus.</a:t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rgbClr val="93297C"/>
                          </a:solidFill>
                        </a:rPr>
                        <a:t>ADRS: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-Hyperkalemia 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-Renal stones(</a:t>
                      </a:r>
                      <a:r>
                        <a:rPr lang="en-US">
                          <a:solidFill>
                            <a:srgbClr val="CC4125"/>
                          </a:solidFill>
                        </a:rPr>
                        <a:t>Triamterene</a:t>
                      </a:r>
                      <a:r>
                        <a:rPr lang="en-US"/>
                        <a:t>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in patients who are also on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-ACE inhibitors, -angiotensin II receptor antagonists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-other potassium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sparing diuretics -potassium-containing supplements.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1732</Words>
  <Application>Microsoft Office PowerPoint</Application>
  <PresentationFormat>A4 Paper (210x297 mm)</PresentationFormat>
  <Paragraphs>285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Noto Sans Symbols</vt:lpstr>
      <vt:lpstr>Century</vt:lpstr>
      <vt:lpstr>Century Gothic</vt:lpstr>
      <vt:lpstr>Cambria</vt:lpstr>
      <vt:lpstr>Arial</vt:lpstr>
      <vt:lpstr>Comfortaa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abdurhman.ulharbi@hotmail.com</cp:lastModifiedBy>
  <cp:revision>1</cp:revision>
  <dcterms:modified xsi:type="dcterms:W3CDTF">2018-04-29T17:31:13Z</dcterms:modified>
</cp:coreProperties>
</file>