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9902825" cx="6858000"/>
  <p:notesSz cx="6858000" cy="9144000"/>
  <p:embeddedFontLst>
    <p:embeddedFont>
      <p:font typeface="Cabin"/>
      <p:regular r:id="rId61"/>
      <p:bold r:id="rId62"/>
      <p:italic r:id="rId63"/>
      <p:boldItalic r:id="rId64"/>
    </p:embeddedFont>
    <p:embeddedFont>
      <p:font typeface="Sorts Mill Goudy"/>
      <p:regular r:id="rId65"/>
      <p:italic r:id="rId66"/>
    </p:embeddedFont>
    <p:embeddedFont>
      <p:font typeface="Open Sans"/>
      <p:bold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abin-bold.fntdata"/><Relationship Id="rId61" Type="http://schemas.openxmlformats.org/officeDocument/2006/relationships/font" Target="fonts/Cabin-regular.fntdata"/><Relationship Id="rId20" Type="http://schemas.openxmlformats.org/officeDocument/2006/relationships/slide" Target="slides/slide15.xml"/><Relationship Id="rId64" Type="http://schemas.openxmlformats.org/officeDocument/2006/relationships/font" Target="fonts/Cabin-boldItalic.fntdata"/><Relationship Id="rId63" Type="http://schemas.openxmlformats.org/officeDocument/2006/relationships/font" Target="fonts/Cabin-italic.fntdata"/><Relationship Id="rId22" Type="http://schemas.openxmlformats.org/officeDocument/2006/relationships/slide" Target="slides/slide17.xml"/><Relationship Id="rId66" Type="http://schemas.openxmlformats.org/officeDocument/2006/relationships/font" Target="fonts/SortsMillGoudy-italic.fntdata"/><Relationship Id="rId21" Type="http://schemas.openxmlformats.org/officeDocument/2006/relationships/slide" Target="slides/slide16.xml"/><Relationship Id="rId65" Type="http://schemas.openxmlformats.org/officeDocument/2006/relationships/font" Target="fonts/SortsMillGoudy-regular.fntdata"/><Relationship Id="rId24" Type="http://schemas.openxmlformats.org/officeDocument/2006/relationships/slide" Target="slides/slide19.xml"/><Relationship Id="rId68" Type="http://schemas.openxmlformats.org/officeDocument/2006/relationships/font" Target="fonts/OpenSans-boldItalic.fntdata"/><Relationship Id="rId23" Type="http://schemas.openxmlformats.org/officeDocument/2006/relationships/slide" Target="slides/slide18.xml"/><Relationship Id="rId67" Type="http://schemas.openxmlformats.org/officeDocument/2006/relationships/font" Target="fonts/OpenSans-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Shape 12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Shape 17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Shape 18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Shape 18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Shape 19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Shape 19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Shape 20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Shape 20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Shape 21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Shape 21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Shape 22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Shape 22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Shape 23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Shape 25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Shape 25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Shape 26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Shape 26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Shape 27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Shape 27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Shape 14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Shape 28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 name="Shape 287"/>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Shape 29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Shape 29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Shape 30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Shape 30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Shape 14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 name="Shape 349"/>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 name="Shape 355"/>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1" name="Shape 361"/>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6" name="Shape 366"/>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6" name="Shape 376"/>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6" name="Shape 386"/>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Shape 15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1" name="Shape 391"/>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2" name="Shape 402"/>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7" name="Shape 407"/>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2" name="Shape 412"/>
          <p:cNvSpPr/>
          <p:nvPr>
            <p:ph idx="2" type="sldImg"/>
          </p:nvPr>
        </p:nvSpPr>
        <p:spPr>
          <a:xfrm>
            <a:off x="2242074" y="685800"/>
            <a:ext cx="2374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7" name="Shape 417"/>
          <p:cNvSpPr/>
          <p:nvPr>
            <p:ph idx="2" type="sldImg"/>
          </p:nvPr>
        </p:nvSpPr>
        <p:spPr>
          <a:xfrm>
            <a:off x="1142492" y="685800"/>
            <a:ext cx="45738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Shape 15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Shape 16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Shape 16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2241550" y="685800"/>
            <a:ext cx="2374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Shape 17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Cambria"/>
              <a:buNone/>
              <a:defRPr b="0" i="0" sz="5200" u="none" cap="none" strike="noStrike">
                <a:solidFill>
                  <a:schemeClr val="dk1"/>
                </a:solidFill>
                <a:latin typeface="Cambria"/>
                <a:ea typeface="Cambria"/>
                <a:cs typeface="Cambria"/>
                <a:sym typeface="Cambria"/>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Shape 11"/>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Cambria"/>
              <a:buNone/>
              <a:defRPr b="0" i="0" sz="2800" u="none" cap="none" strike="noStrike">
                <a:solidFill>
                  <a:schemeClr val="dk2"/>
                </a:solidFill>
                <a:latin typeface="Cambria"/>
                <a:ea typeface="Cambria"/>
                <a:cs typeface="Cambria"/>
                <a:sym typeface="Cambria"/>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47" name="Shape 47"/>
        <p:cNvGrpSpPr/>
        <p:nvPr/>
      </p:nvGrpSpPr>
      <p:grpSpPr>
        <a:xfrm>
          <a:off x="0" y="0"/>
          <a:ext cx="0" cy="0"/>
          <a:chOff x="0" y="0"/>
          <a:chExt cx="0" cy="0"/>
        </a:xfrm>
      </p:grpSpPr>
      <p:sp>
        <p:nvSpPr>
          <p:cNvPr id="48" name="Shape 4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Cambria"/>
              <a:buNone/>
              <a:defRPr b="0" i="0" sz="2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0" name="Shape 60"/>
        <p:cNvGrpSpPr/>
        <p:nvPr/>
      </p:nvGrpSpPr>
      <p:grpSpPr>
        <a:xfrm>
          <a:off x="0" y="0"/>
          <a:ext cx="0" cy="0"/>
          <a:chOff x="0" y="0"/>
          <a:chExt cx="0" cy="0"/>
        </a:xfrm>
      </p:grpSpPr>
      <p:sp>
        <p:nvSpPr>
          <p:cNvPr id="61" name="Shape 61"/>
          <p:cNvSpPr txBox="1"/>
          <p:nvPr>
            <p:ph type="title"/>
          </p:nvPr>
        </p:nvSpPr>
        <p:spPr>
          <a:xfrm>
            <a:off x="0" y="0"/>
            <a:ext cx="6858000" cy="767700"/>
          </a:xfrm>
          <a:prstGeom prst="rect">
            <a:avLst/>
          </a:prstGeom>
          <a:solidFill>
            <a:srgbClr val="782A72"/>
          </a:solidFill>
          <a:ln>
            <a:noFill/>
          </a:ln>
        </p:spPr>
        <p:txBody>
          <a:bodyPr anchorCtr="0" anchor="ctr" bIns="91425" lIns="91425" spcFirstLastPara="1" rIns="91425" wrap="square" tIns="91425"/>
          <a:lstStyle>
            <a:lvl1pPr lvl="0" marR="0" rtl="0" algn="ctr">
              <a:lnSpc>
                <a:spcPct val="90000"/>
              </a:lnSpc>
              <a:spcBef>
                <a:spcPts val="0"/>
              </a:spcBef>
              <a:spcAft>
                <a:spcPts val="0"/>
              </a:spcAft>
              <a:buClr>
                <a:schemeClr val="lt1"/>
              </a:buClr>
              <a:buSzPts val="4400"/>
              <a:buFont typeface="Cambria"/>
              <a:buNone/>
              <a:defRPr b="0" i="0" sz="4400" u="none" cap="none" strike="noStrike">
                <a:solidFill>
                  <a:schemeClr val="lt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2" name="Shape 62"/>
          <p:cNvSpPr txBox="1"/>
          <p:nvPr>
            <p:ph idx="1" type="body"/>
          </p:nvPr>
        </p:nvSpPr>
        <p:spPr>
          <a:xfrm>
            <a:off x="471488" y="2636169"/>
            <a:ext cx="5915100" cy="62832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3" name="Shape 63"/>
        <p:cNvGrpSpPr/>
        <p:nvPr/>
      </p:nvGrpSpPr>
      <p:grpSpPr>
        <a:xfrm>
          <a:off x="0" y="0"/>
          <a:ext cx="0" cy="0"/>
          <a:chOff x="0" y="0"/>
          <a:chExt cx="0" cy="0"/>
        </a:xfrm>
      </p:grpSpPr>
      <p:sp>
        <p:nvSpPr>
          <p:cNvPr id="64" name="Shape 64"/>
          <p:cNvSpPr txBox="1"/>
          <p:nvPr>
            <p:ph type="ctrTitle"/>
          </p:nvPr>
        </p:nvSpPr>
        <p:spPr>
          <a:xfrm>
            <a:off x="514350" y="1620671"/>
            <a:ext cx="5829300" cy="344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5" name="Shape 65"/>
          <p:cNvSpPr txBox="1"/>
          <p:nvPr>
            <p:ph idx="1" type="subTitle"/>
          </p:nvPr>
        </p:nvSpPr>
        <p:spPr>
          <a:xfrm>
            <a:off x="857250" y="5201277"/>
            <a:ext cx="5143500" cy="2390700"/>
          </a:xfrm>
          <a:prstGeom prst="rect">
            <a:avLst/>
          </a:prstGeom>
          <a:noFill/>
          <a:ln>
            <a:noFill/>
          </a:ln>
        </p:spPr>
        <p:txBody>
          <a:bodyPr anchorCtr="0" anchor="t" bIns="91425" lIns="91425" spcFirstLastPara="1" rIns="91425" wrap="square" tIns="91425"/>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Shape 70"/>
          <p:cNvSpPr txBox="1"/>
          <p:nvPr>
            <p:ph type="title"/>
          </p:nvPr>
        </p:nvSpPr>
        <p:spPr>
          <a:xfrm>
            <a:off x="467916" y="2468832"/>
            <a:ext cx="5915100" cy="41193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1" name="Shape 71"/>
          <p:cNvSpPr txBox="1"/>
          <p:nvPr>
            <p:ph idx="1" type="body"/>
          </p:nvPr>
        </p:nvSpPr>
        <p:spPr>
          <a:xfrm>
            <a:off x="467916" y="6627101"/>
            <a:ext cx="5915100" cy="21660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72" name="Shape 72"/>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5" name="Shape 75"/>
        <p:cNvGrpSpPr/>
        <p:nvPr/>
      </p:nvGrpSpPr>
      <p:grpSpPr>
        <a:xfrm>
          <a:off x="0" y="0"/>
          <a:ext cx="0" cy="0"/>
          <a:chOff x="0" y="0"/>
          <a:chExt cx="0" cy="0"/>
        </a:xfrm>
      </p:grpSpPr>
      <p:sp>
        <p:nvSpPr>
          <p:cNvPr id="76" name="Shape 76"/>
          <p:cNvSpPr txBox="1"/>
          <p:nvPr>
            <p:ph type="title"/>
          </p:nvPr>
        </p:nvSpPr>
        <p:spPr>
          <a:xfrm>
            <a:off x="471488" y="527236"/>
            <a:ext cx="5915100" cy="19140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7" name="Shape 77"/>
          <p:cNvSpPr txBox="1"/>
          <p:nvPr>
            <p:ph idx="1" type="body"/>
          </p:nvPr>
        </p:nvSpPr>
        <p:spPr>
          <a:xfrm>
            <a:off x="471488" y="2636169"/>
            <a:ext cx="2914500" cy="62832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8" name="Shape 78"/>
          <p:cNvSpPr txBox="1"/>
          <p:nvPr>
            <p:ph idx="2" type="body"/>
          </p:nvPr>
        </p:nvSpPr>
        <p:spPr>
          <a:xfrm>
            <a:off x="3471863" y="2636169"/>
            <a:ext cx="2914500" cy="62832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2" name="Shape 82"/>
        <p:cNvGrpSpPr/>
        <p:nvPr/>
      </p:nvGrpSpPr>
      <p:grpSpPr>
        <a:xfrm>
          <a:off x="0" y="0"/>
          <a:ext cx="0" cy="0"/>
          <a:chOff x="0" y="0"/>
          <a:chExt cx="0" cy="0"/>
        </a:xfrm>
      </p:grpSpPr>
      <p:sp>
        <p:nvSpPr>
          <p:cNvPr id="83" name="Shape 83"/>
          <p:cNvSpPr txBox="1"/>
          <p:nvPr>
            <p:ph type="title"/>
          </p:nvPr>
        </p:nvSpPr>
        <p:spPr>
          <a:xfrm>
            <a:off x="472381" y="527236"/>
            <a:ext cx="5915100" cy="19140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4" name="Shape 84"/>
          <p:cNvSpPr txBox="1"/>
          <p:nvPr>
            <p:ph idx="1" type="body"/>
          </p:nvPr>
        </p:nvSpPr>
        <p:spPr>
          <a:xfrm>
            <a:off x="472381" y="2427569"/>
            <a:ext cx="2901300" cy="11898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5" name="Shape 85"/>
          <p:cNvSpPr txBox="1"/>
          <p:nvPr>
            <p:ph idx="2" type="body"/>
          </p:nvPr>
        </p:nvSpPr>
        <p:spPr>
          <a:xfrm>
            <a:off x="472381" y="3617282"/>
            <a:ext cx="2901300" cy="53208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6" name="Shape 86"/>
          <p:cNvSpPr txBox="1"/>
          <p:nvPr>
            <p:ph idx="3" type="body"/>
          </p:nvPr>
        </p:nvSpPr>
        <p:spPr>
          <a:xfrm>
            <a:off x="3471863" y="2427569"/>
            <a:ext cx="2915400" cy="11898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7" name="Shape 87"/>
          <p:cNvSpPr txBox="1"/>
          <p:nvPr>
            <p:ph idx="4" type="body"/>
          </p:nvPr>
        </p:nvSpPr>
        <p:spPr>
          <a:xfrm>
            <a:off x="3471863" y="3617282"/>
            <a:ext cx="2915400" cy="53208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8" name="Shape 88"/>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1" name="Shape 91"/>
        <p:cNvGrpSpPr/>
        <p:nvPr/>
      </p:nvGrpSpPr>
      <p:grpSpPr>
        <a:xfrm>
          <a:off x="0" y="0"/>
          <a:ext cx="0" cy="0"/>
          <a:chOff x="0" y="0"/>
          <a:chExt cx="0" cy="0"/>
        </a:xfrm>
      </p:grpSpPr>
      <p:sp>
        <p:nvSpPr>
          <p:cNvPr id="92" name="Shape 92"/>
          <p:cNvSpPr txBox="1"/>
          <p:nvPr>
            <p:ph type="title"/>
          </p:nvPr>
        </p:nvSpPr>
        <p:spPr>
          <a:xfrm>
            <a:off x="471488" y="527236"/>
            <a:ext cx="5915100" cy="19140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 name="Shape 93"/>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6" name="Shape 96"/>
        <p:cNvGrpSpPr/>
        <p:nvPr/>
      </p:nvGrpSpPr>
      <p:grpSpPr>
        <a:xfrm>
          <a:off x="0" y="0"/>
          <a:ext cx="0" cy="0"/>
          <a:chOff x="0" y="0"/>
          <a:chExt cx="0" cy="0"/>
        </a:xfrm>
      </p:grpSpPr>
      <p:sp>
        <p:nvSpPr>
          <p:cNvPr id="97" name="Shape 97"/>
          <p:cNvSpPr txBox="1"/>
          <p:nvPr>
            <p:ph type="title"/>
          </p:nvPr>
        </p:nvSpPr>
        <p:spPr>
          <a:xfrm>
            <a:off x="472381" y="660188"/>
            <a:ext cx="2211900" cy="23106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8" name="Shape 98"/>
          <p:cNvSpPr txBox="1"/>
          <p:nvPr>
            <p:ph idx="1" type="body"/>
          </p:nvPr>
        </p:nvSpPr>
        <p:spPr>
          <a:xfrm>
            <a:off x="2915543" y="1425826"/>
            <a:ext cx="3471900" cy="7037400"/>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99" name="Shape 99"/>
          <p:cNvSpPr txBox="1"/>
          <p:nvPr>
            <p:ph idx="2" type="body"/>
          </p:nvPr>
        </p:nvSpPr>
        <p:spPr>
          <a:xfrm>
            <a:off x="472381" y="2970847"/>
            <a:ext cx="2211900" cy="55041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100" name="Shape 100"/>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Shape 14"/>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Cambria"/>
              <a:buNone/>
              <a:defRPr b="0" i="0" sz="2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 name="Shape 1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Cambria"/>
              <a:buChar char="●"/>
              <a:defRPr b="0" i="0" sz="1800" u="none" cap="none" strike="noStrike">
                <a:solidFill>
                  <a:schemeClr val="dk2"/>
                </a:solidFill>
                <a:latin typeface="Cambria"/>
                <a:ea typeface="Cambria"/>
                <a:cs typeface="Cambria"/>
                <a:sym typeface="Cambria"/>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6" name="Shape 1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3" name="Shape 103"/>
        <p:cNvGrpSpPr/>
        <p:nvPr/>
      </p:nvGrpSpPr>
      <p:grpSpPr>
        <a:xfrm>
          <a:off x="0" y="0"/>
          <a:ext cx="0" cy="0"/>
          <a:chOff x="0" y="0"/>
          <a:chExt cx="0" cy="0"/>
        </a:xfrm>
      </p:grpSpPr>
      <p:sp>
        <p:nvSpPr>
          <p:cNvPr id="104" name="Shape 104"/>
          <p:cNvSpPr txBox="1"/>
          <p:nvPr>
            <p:ph type="title"/>
          </p:nvPr>
        </p:nvSpPr>
        <p:spPr>
          <a:xfrm>
            <a:off x="472381" y="660188"/>
            <a:ext cx="2211900" cy="23106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5" name="Shape 105"/>
          <p:cNvSpPr/>
          <p:nvPr>
            <p:ph idx="2" type="pic"/>
          </p:nvPr>
        </p:nvSpPr>
        <p:spPr>
          <a:xfrm>
            <a:off x="2915543" y="1425826"/>
            <a:ext cx="3471900" cy="7037400"/>
          </a:xfrm>
          <a:prstGeom prst="rect">
            <a:avLst/>
          </a:prstGeom>
          <a:noFill/>
          <a:ln>
            <a:noFill/>
          </a:ln>
        </p:spPr>
        <p:txBody>
          <a:bodyPr anchorCtr="0" anchor="t" bIns="91425" lIns="91425" spcFirstLastPara="1" rIns="91425" wrap="square" tIns="91425"/>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6" name="Shape 106"/>
          <p:cNvSpPr txBox="1"/>
          <p:nvPr>
            <p:ph idx="1" type="body"/>
          </p:nvPr>
        </p:nvSpPr>
        <p:spPr>
          <a:xfrm>
            <a:off x="472381" y="2970847"/>
            <a:ext cx="2211900" cy="55041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107" name="Shape 107"/>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Shape 108"/>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0" name="Shape 110"/>
        <p:cNvGrpSpPr/>
        <p:nvPr/>
      </p:nvGrpSpPr>
      <p:grpSpPr>
        <a:xfrm>
          <a:off x="0" y="0"/>
          <a:ext cx="0" cy="0"/>
          <a:chOff x="0" y="0"/>
          <a:chExt cx="0" cy="0"/>
        </a:xfrm>
      </p:grpSpPr>
      <p:sp>
        <p:nvSpPr>
          <p:cNvPr id="111" name="Shape 111"/>
          <p:cNvSpPr txBox="1"/>
          <p:nvPr>
            <p:ph type="title"/>
          </p:nvPr>
        </p:nvSpPr>
        <p:spPr>
          <a:xfrm>
            <a:off x="471488" y="527236"/>
            <a:ext cx="5915100" cy="19140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2" name="Shape 112"/>
          <p:cNvSpPr txBox="1"/>
          <p:nvPr>
            <p:ph idx="1" type="body"/>
          </p:nvPr>
        </p:nvSpPr>
        <p:spPr>
          <a:xfrm rot="5400000">
            <a:off x="287363" y="2820219"/>
            <a:ext cx="6283200" cy="59151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3" name="Shape 113"/>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Shape 114"/>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Shape 115"/>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Shape 117"/>
          <p:cNvSpPr txBox="1"/>
          <p:nvPr>
            <p:ph type="title"/>
          </p:nvPr>
        </p:nvSpPr>
        <p:spPr>
          <a:xfrm rot="5400000">
            <a:off x="1451063" y="3983984"/>
            <a:ext cx="8392200" cy="1478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8" name="Shape 118"/>
          <p:cNvSpPr txBox="1"/>
          <p:nvPr>
            <p:ph idx="1" type="body"/>
          </p:nvPr>
        </p:nvSpPr>
        <p:spPr>
          <a:xfrm rot="5400000">
            <a:off x="-1549368" y="2548034"/>
            <a:ext cx="8392200" cy="43506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9" name="Shape 119"/>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Shape 120"/>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Shape 121"/>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 name="Shape 17"/>
        <p:cNvGrpSpPr/>
        <p:nvPr/>
      </p:nvGrpSpPr>
      <p:grpSpPr>
        <a:xfrm>
          <a:off x="0" y="0"/>
          <a:ext cx="0" cy="0"/>
          <a:chOff x="0" y="0"/>
          <a:chExt cx="0" cy="0"/>
        </a:xfrm>
      </p:grpSpPr>
      <p:sp>
        <p:nvSpPr>
          <p:cNvPr id="18" name="Shape 1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Cambria"/>
              <a:buNone/>
              <a:defRPr b="0" i="0" sz="2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9" name="Shape 19"/>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Cambria"/>
              <a:buChar char="●"/>
              <a:defRPr b="0" i="0" sz="1400" u="none" cap="none" strike="noStrike">
                <a:solidFill>
                  <a:schemeClr val="dk2"/>
                </a:solidFill>
                <a:latin typeface="Cambria"/>
                <a:ea typeface="Cambria"/>
                <a:cs typeface="Cambria"/>
                <a:sym typeface="Cambria"/>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0" name="Shape 20"/>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Cambria"/>
              <a:buChar char="●"/>
              <a:defRPr b="0" i="0" sz="1400" u="none" cap="none" strike="noStrike">
                <a:solidFill>
                  <a:schemeClr val="dk2"/>
                </a:solidFill>
                <a:latin typeface="Cambria"/>
                <a:ea typeface="Cambria"/>
                <a:cs typeface="Cambria"/>
                <a:sym typeface="Cambria"/>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1" name="Shape 2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Shape 2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Cambria"/>
              <a:buNone/>
              <a:defRPr b="0" i="0" sz="2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Shape 2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5" name="Shape 25"/>
        <p:cNvGrpSpPr/>
        <p:nvPr/>
      </p:nvGrpSpPr>
      <p:grpSpPr>
        <a:xfrm>
          <a:off x="0" y="0"/>
          <a:ext cx="0" cy="0"/>
          <a:chOff x="0" y="0"/>
          <a:chExt cx="0" cy="0"/>
        </a:xfrm>
      </p:grpSpPr>
      <p:sp>
        <p:nvSpPr>
          <p:cNvPr id="26" name="Shape 26"/>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Cambria"/>
              <a:buNone/>
              <a:defRPr b="0" i="0" sz="24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7" name="Shape 27"/>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Cambria"/>
              <a:buChar char="●"/>
              <a:defRPr b="0" i="0" sz="1200" u="none" cap="none" strike="noStrike">
                <a:solidFill>
                  <a:schemeClr val="dk2"/>
                </a:solidFill>
                <a:latin typeface="Cambria"/>
                <a:ea typeface="Cambria"/>
                <a:cs typeface="Cambria"/>
                <a:sym typeface="Cambria"/>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8" name="Shape 2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9" name="Shape 29"/>
        <p:cNvGrpSpPr/>
        <p:nvPr/>
      </p:nvGrpSpPr>
      <p:grpSpPr>
        <a:xfrm>
          <a:off x="0" y="0"/>
          <a:ext cx="0" cy="0"/>
          <a:chOff x="0" y="0"/>
          <a:chExt cx="0" cy="0"/>
        </a:xfrm>
      </p:grpSpPr>
      <p:sp>
        <p:nvSpPr>
          <p:cNvPr id="30" name="Shape 3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Cambria"/>
              <a:buNone/>
              <a:defRPr b="0" i="0" sz="4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31" name="Shape 3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2" name="Shape 32"/>
        <p:cNvGrpSpPr/>
        <p:nvPr/>
      </p:nvGrpSpPr>
      <p:grpSpPr>
        <a:xfrm>
          <a:off x="0" y="0"/>
          <a:ext cx="0" cy="0"/>
          <a:chOff x="0" y="0"/>
          <a:chExt cx="0" cy="0"/>
        </a:xfrm>
      </p:grpSpPr>
      <p:sp>
        <p:nvSpPr>
          <p:cNvPr id="33" name="Shape 33"/>
          <p:cNvSpPr/>
          <p:nvPr/>
        </p:nvSpPr>
        <p:spPr>
          <a:xfrm>
            <a:off x="3429000" y="-241"/>
            <a:ext cx="3429000" cy="9903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Shape 34"/>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Cambria"/>
              <a:buNone/>
              <a:defRPr b="0" i="0" sz="4200" u="none" cap="none" strike="noStrike">
                <a:solidFill>
                  <a:schemeClr val="dk1"/>
                </a:solidFill>
                <a:latin typeface="Cambria"/>
                <a:ea typeface="Cambria"/>
                <a:cs typeface="Cambria"/>
                <a:sym typeface="Cambria"/>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35" name="Shape 35"/>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Cambria"/>
              <a:buNone/>
              <a:defRPr b="0" i="0" sz="2100" u="none" cap="none" strike="noStrike">
                <a:solidFill>
                  <a:schemeClr val="dk2"/>
                </a:solidFill>
                <a:latin typeface="Cambria"/>
                <a:ea typeface="Cambria"/>
                <a:cs typeface="Cambria"/>
                <a:sym typeface="Cambria"/>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36" name="Shape 36"/>
          <p:cNvSpPr txBox="1"/>
          <p:nvPr>
            <p:ph idx="2" type="body"/>
          </p:nvPr>
        </p:nvSpPr>
        <p:spPr>
          <a:xfrm>
            <a:off x="3704625" y="1394177"/>
            <a:ext cx="2877600" cy="71148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Cambria"/>
              <a:buChar char="●"/>
              <a:defRPr b="0" i="0" sz="1800" u="none" cap="none" strike="noStrike">
                <a:solidFill>
                  <a:schemeClr val="dk2"/>
                </a:solidFill>
                <a:latin typeface="Cambria"/>
                <a:ea typeface="Cambria"/>
                <a:cs typeface="Cambria"/>
                <a:sym typeface="Cambria"/>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37" name="Shape 3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8" name="Shape 38"/>
        <p:cNvGrpSpPr/>
        <p:nvPr/>
      </p:nvGrpSpPr>
      <p:grpSpPr>
        <a:xfrm>
          <a:off x="0" y="0"/>
          <a:ext cx="0" cy="0"/>
          <a:chOff x="0" y="0"/>
          <a:chExt cx="0" cy="0"/>
        </a:xfrm>
      </p:grpSpPr>
      <p:sp>
        <p:nvSpPr>
          <p:cNvPr id="39" name="Shape 39"/>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Cambria"/>
              <a:buNone/>
              <a:defRPr b="0" i="0" sz="1800" u="none" cap="none" strike="noStrike">
                <a:solidFill>
                  <a:schemeClr val="dk2"/>
                </a:solidFill>
                <a:latin typeface="Cambria"/>
                <a:ea typeface="Cambria"/>
                <a:cs typeface="Cambria"/>
                <a:sym typeface="Cambria"/>
              </a:defRPr>
            </a:lvl1pPr>
          </a:lstStyle>
          <a:p/>
        </p:txBody>
      </p:sp>
      <p:sp>
        <p:nvSpPr>
          <p:cNvPr id="40" name="Shape 4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1" name="Shape 41"/>
        <p:cNvGrpSpPr/>
        <p:nvPr/>
      </p:nvGrpSpPr>
      <p:grpSpPr>
        <a:xfrm>
          <a:off x="0" y="0"/>
          <a:ext cx="0" cy="0"/>
          <a:chOff x="0" y="0"/>
          <a:chExt cx="0" cy="0"/>
        </a:xfrm>
      </p:grpSpPr>
      <p:sp>
        <p:nvSpPr>
          <p:cNvPr id="42" name="Shape 42"/>
          <p:cNvSpPr txBox="1"/>
          <p:nvPr>
            <p:ph type="title"/>
          </p:nvPr>
        </p:nvSpPr>
        <p:spPr>
          <a:xfrm>
            <a:off x="233775" y="2129799"/>
            <a:ext cx="6390300" cy="3780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Cambria"/>
              <a:buNone/>
              <a:defRPr b="0" i="0" sz="12000" u="none" cap="none" strike="noStrike">
                <a:solidFill>
                  <a:schemeClr val="dk1"/>
                </a:solidFill>
                <a:latin typeface="Cambria"/>
                <a:ea typeface="Cambria"/>
                <a:cs typeface="Cambria"/>
                <a:sym typeface="Cambria"/>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p:txBody>
      </p:sp>
      <p:sp>
        <p:nvSpPr>
          <p:cNvPr id="43" name="Shape 4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Cambria"/>
              <a:buChar char="●"/>
              <a:defRPr b="0" i="0" sz="1800" u="none" cap="none" strike="noStrike">
                <a:solidFill>
                  <a:schemeClr val="dk2"/>
                </a:solidFill>
                <a:latin typeface="Cambria"/>
                <a:ea typeface="Cambria"/>
                <a:cs typeface="Cambria"/>
                <a:sym typeface="Cambria"/>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4" name="Shape 4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Cambria"/>
              <a:buNone/>
              <a:defRPr b="0" i="0" sz="2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Shape 7"/>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Cambria"/>
              <a:buChar char="●"/>
              <a:defRPr b="0" i="0" sz="1800" u="none" cap="none" strike="noStrike">
                <a:solidFill>
                  <a:schemeClr val="dk2"/>
                </a:solidFill>
                <a:latin typeface="Cambria"/>
                <a:ea typeface="Cambria"/>
                <a:cs typeface="Cambria"/>
                <a:sym typeface="Cambria"/>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71488" y="527236"/>
            <a:ext cx="5915100" cy="19140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Shape 52"/>
          <p:cNvSpPr txBox="1"/>
          <p:nvPr>
            <p:ph idx="1" type="body"/>
          </p:nvPr>
        </p:nvSpPr>
        <p:spPr>
          <a:xfrm>
            <a:off x="471488" y="2636169"/>
            <a:ext cx="5915100" cy="62832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71488" y="9178454"/>
            <a:ext cx="1542900" cy="5274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2271713" y="9178454"/>
            <a:ext cx="2314500" cy="52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4843463" y="9178454"/>
            <a:ext cx="15429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6.jpg"/><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ctrTitle"/>
          </p:nvPr>
        </p:nvSpPr>
        <p:spPr>
          <a:xfrm>
            <a:off x="233850" y="6099725"/>
            <a:ext cx="6390300" cy="7899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US" sz="5400" u="none" cap="none" strike="noStrike">
                <a:solidFill>
                  <a:srgbClr val="376761"/>
                </a:solidFill>
                <a:latin typeface="Century"/>
                <a:ea typeface="Century"/>
                <a:cs typeface="Century"/>
                <a:sym typeface="Century"/>
              </a:rPr>
              <a:t>Renal/Q-bank</a:t>
            </a:r>
            <a:endParaRPr b="0" i="0" sz="5400" u="none" cap="none" strike="noStrike">
              <a:solidFill>
                <a:srgbClr val="376761"/>
              </a:solidFill>
              <a:latin typeface="Century"/>
              <a:ea typeface="Century"/>
              <a:cs typeface="Century"/>
              <a:sym typeface="Century"/>
            </a:endParaRPr>
          </a:p>
        </p:txBody>
      </p:sp>
      <p:pic>
        <p:nvPicPr>
          <p:cNvPr id="127" name="Shape 127"/>
          <p:cNvPicPr preferRelativeResize="0"/>
          <p:nvPr/>
        </p:nvPicPr>
        <p:blipFill rotWithShape="1">
          <a:blip r:embed="rId3">
            <a:alphaModFix/>
          </a:blip>
          <a:srcRect b="0" l="0" r="0" t="0"/>
          <a:stretch/>
        </p:blipFill>
        <p:spPr>
          <a:xfrm>
            <a:off x="0" y="-1"/>
            <a:ext cx="1685925" cy="1428750"/>
          </a:xfrm>
          <a:prstGeom prst="rect">
            <a:avLst/>
          </a:prstGeom>
          <a:noFill/>
          <a:ln>
            <a:noFill/>
          </a:ln>
        </p:spPr>
      </p:pic>
      <p:pic>
        <p:nvPicPr>
          <p:cNvPr id="128" name="Shape 128"/>
          <p:cNvPicPr preferRelativeResize="0"/>
          <p:nvPr/>
        </p:nvPicPr>
        <p:blipFill rotWithShape="1">
          <a:blip r:embed="rId4">
            <a:alphaModFix/>
          </a:blip>
          <a:srcRect b="0" l="0" r="0" t="0"/>
          <a:stretch/>
        </p:blipFill>
        <p:spPr>
          <a:xfrm>
            <a:off x="5486400" y="0"/>
            <a:ext cx="1371600" cy="1295400"/>
          </a:xfrm>
          <a:prstGeom prst="rect">
            <a:avLst/>
          </a:prstGeom>
          <a:noFill/>
          <a:ln>
            <a:noFill/>
          </a:ln>
        </p:spPr>
      </p:pic>
      <p:pic>
        <p:nvPicPr>
          <p:cNvPr id="129" name="Shape 129"/>
          <p:cNvPicPr preferRelativeResize="0"/>
          <p:nvPr/>
        </p:nvPicPr>
        <p:blipFill rotWithShape="1">
          <a:blip r:embed="rId5">
            <a:alphaModFix/>
          </a:blip>
          <a:srcRect b="0" l="0" r="0" t="0"/>
          <a:stretch/>
        </p:blipFill>
        <p:spPr>
          <a:xfrm>
            <a:off x="2267525" y="2490437"/>
            <a:ext cx="2322950" cy="2668911"/>
          </a:xfrm>
          <a:prstGeom prst="rect">
            <a:avLst/>
          </a:prstGeom>
          <a:noFill/>
          <a:ln>
            <a:noFill/>
          </a:ln>
          <a:effectLst>
            <a:outerShdw blurRad="1270000" sx="200000" rotWithShape="0" algn="ctr" dir="21540000" dist="2540000" sy="200000">
              <a:srgbClr val="000000">
                <a:alpha val="0"/>
              </a:srgbClr>
            </a:outerShdw>
            <a:reflection blurRad="0" dir="0" dist="0" endA="0" fadeDir="5400012" kx="0" rotWithShape="0" algn="bl" stA="0"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(22)-which one of the following is a indicated for</a:t>
            </a:r>
            <a:endParaRPr/>
          </a:p>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Mountain sickness prophylaxis ?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acetazolamide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342900" marR="0" rtl="0" algn="l">
              <a:lnSpc>
                <a:spcPct val="100000"/>
              </a:lnSpc>
              <a:spcBef>
                <a:spcPts val="0"/>
              </a:spcBef>
              <a:spcAft>
                <a:spcPts val="0"/>
              </a:spcAft>
              <a:buClr>
                <a:srgbClr val="595959"/>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(23)-which one of the following can’t be used with gentamicin ?</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acetazolamide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(24)-which one of the following is used in diabetes insipidus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penicillin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NaHCO3</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(25)-which one of the following is used in case of sulfonamide allergy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ethacrynic acid</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bumetanide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torsemide</a:t>
            </a:r>
            <a:endParaRPr/>
          </a:p>
          <a:p>
            <a:pPr indent="-228600" lvl="0" marL="342900" marR="0" rtl="0" algn="l">
              <a:lnSpc>
                <a:spcPct val="100000"/>
              </a:lnSpc>
              <a:spcBef>
                <a:spcPts val="0"/>
              </a:spcBef>
              <a:spcAft>
                <a:spcPts val="0"/>
              </a:spcAft>
              <a:buClr>
                <a:srgbClr val="595959"/>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(26)-which one of the following is suitable for emergency pulmonary edema?</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chlorothiazide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A&amp;C</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(27)-which one of the following gets converted to canrenone by the liver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triamterene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ALL</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idx="1" type="body"/>
          </p:nvPr>
        </p:nvSpPr>
        <p:spPr>
          <a:xfrm>
            <a:off x="0" y="157775"/>
            <a:ext cx="68580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(28)-which one of the following is a K sparing diuretic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bumetanide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torsemide</a:t>
            </a:r>
            <a:endParaRPr b="0" i="0" sz="24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(29)-furosemide can be used  in CHF . </a:t>
            </a:r>
            <a:r>
              <a:rPr lang="en-US" sz="2400">
                <a:solidFill>
                  <a:schemeClr val="accent5"/>
                </a:solidFill>
                <a:latin typeface="Sorts Mill Goudy"/>
                <a:ea typeface="Sorts Mill Goudy"/>
                <a:cs typeface="Sorts Mill Goudy"/>
                <a:sym typeface="Sorts Mill Goudy"/>
              </a:rPr>
              <a:t>D</a:t>
            </a:r>
            <a:r>
              <a:rPr b="0" i="0" lang="en-US" sz="2400" u="none" cap="none" strike="noStrike">
                <a:solidFill>
                  <a:schemeClr val="accent5"/>
                </a:solidFill>
                <a:latin typeface="Sorts Mill Goudy"/>
                <a:ea typeface="Sorts Mill Goudy"/>
                <a:cs typeface="Sorts Mill Goudy"/>
                <a:sym typeface="Sorts Mill Goudy"/>
              </a:rPr>
              <a:t>ue to ?</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K+ sparing effect</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the carbonic anhydrase like action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Prostaglandin effect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B&amp;C</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(30)-which one of the following explains the drug-drug</a:t>
            </a:r>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Interaction between NSAIDS and furosemide?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 will be displaced from it’s plasma protein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the NSAIDS will decrease the bioavailability for furosemide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the NSAIDS will potentiate the effect of furosemide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the NSAIDS will decrease furosemide response</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idx="1" type="body"/>
          </p:nvPr>
        </p:nvSpPr>
        <p:spPr>
          <a:xfrm>
            <a:off x="165100" y="145075"/>
            <a:ext cx="66929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(31)-which one of the following is a competitive aldosterone antagonist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aldosterone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eplerenone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A&amp;C</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(32)- which one of the following is an indirect diuretic?</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aldosterone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(33)-which one of the following is used in lithium induced diabetes insipidus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aldosterone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eplerenone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amiloride</a:t>
            </a:r>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(34)- which one of the following increase the excretion of chloride and decrease the excretion of NH4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acetazolamide</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(35)-which of the following has the slowest onset of action ?</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acetazolamide</a:t>
            </a:r>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(36)-which of the following has  the fastest onset of action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acetazolamide</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idx="1" type="body"/>
          </p:nvPr>
        </p:nvSpPr>
        <p:spPr>
          <a:xfrm>
            <a:off x="165100" y="805475"/>
            <a:ext cx="66929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(37)-a 30 years old man who's having a liver failure, is presented to the clinician with generalized edema , his blood potassium level is(3mEq/L) </a:t>
            </a:r>
            <a:r>
              <a:rPr b="0" i="0" lang="en-US" sz="2000" u="none" cap="none" strike="noStrike">
                <a:solidFill>
                  <a:srgbClr val="A5A5A5"/>
                </a:solidFill>
                <a:latin typeface="Sorts Mill Goudy"/>
                <a:ea typeface="Sorts Mill Goudy"/>
                <a:cs typeface="Sorts Mill Goudy"/>
                <a:sym typeface="Sorts Mill Goudy"/>
              </a:rPr>
              <a:t>low</a:t>
            </a:r>
            <a:r>
              <a:rPr b="0" i="0" lang="en-US" sz="2000" u="none" cap="none" strike="noStrike">
                <a:solidFill>
                  <a:schemeClr val="accent5"/>
                </a:solidFill>
                <a:latin typeface="Sorts Mill Goudy"/>
                <a:ea typeface="Sorts Mill Goudy"/>
                <a:cs typeface="Sorts Mill Goudy"/>
                <a:sym typeface="Sorts Mill Goudy"/>
              </a:rPr>
              <a:t> which one of the following doesn’t undergo a hepatic metabolism and thus can be used in this case ?</a:t>
            </a:r>
            <a:endParaRPr b="0" i="0" sz="1600" u="none" cap="none" strike="noStrike">
              <a:solidFill>
                <a:srgbClr val="000000"/>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triamterene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eplerenone</a:t>
            </a:r>
            <a:endParaRPr/>
          </a:p>
          <a:p>
            <a:pPr indent="-114300" lvl="0" marL="228600" marR="0" rtl="0" algn="l">
              <a:lnSpc>
                <a:spcPct val="100000"/>
              </a:lnSpc>
              <a:spcBef>
                <a:spcPts val="1600"/>
              </a:spcBef>
              <a:spcAft>
                <a:spcPts val="0"/>
              </a:spcAft>
              <a:buClr>
                <a:srgbClr val="595959"/>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(38)-a 44 years old man was brought to the emergency</a:t>
            </a:r>
            <a:endParaRPr/>
          </a:p>
          <a:p>
            <a:pPr indent="0" lvl="0" marL="0" marR="0" rtl="0" algn="l">
              <a:lnSpc>
                <a:spcPct val="100000"/>
              </a:lnSpc>
              <a:spcBef>
                <a:spcPts val="160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department with malignant hypertension.</a:t>
            </a:r>
            <a:endParaRPr/>
          </a:p>
          <a:p>
            <a:pPr indent="0" lvl="0" marL="0" marR="0" rtl="0" algn="l">
              <a:lnSpc>
                <a:spcPct val="100000"/>
              </a:lnSpc>
              <a:spcBef>
                <a:spcPts val="160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Which one of the following is the best drug that can be given to restore the blood pressure?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triamterene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(39)-a 60 years old man with osteoporosis is presented to the clinician with edema and mild hypertension which one of the following is the best to be administered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eplerenone</a:t>
            </a:r>
            <a:endParaRPr/>
          </a:p>
          <a:p>
            <a:pPr indent="0" lvl="0" marL="0" marR="0" rtl="0" algn="l">
              <a:lnSpc>
                <a:spcPct val="100000"/>
              </a:lnSpc>
              <a:spcBef>
                <a:spcPts val="1600"/>
              </a:spcBef>
              <a:spcAft>
                <a:spcPts val="0"/>
              </a:spcAft>
              <a:buClr>
                <a:schemeClr val="dk2"/>
              </a:buClr>
              <a:buSzPts val="1800"/>
              <a:buFont typeface="Cambria"/>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(40)-a 20 years old man with epilepsy is presented to the clinic with mild edema, his doctor administered him a drug for epilepsy </a:t>
            </a:r>
            <a:r>
              <a:rPr b="0" i="0" lang="en-US" sz="2000" u="sng" cap="none" strike="noStrike">
                <a:solidFill>
                  <a:schemeClr val="accent5"/>
                </a:solidFill>
                <a:latin typeface="Sorts Mill Goudy"/>
                <a:ea typeface="Sorts Mill Goudy"/>
                <a:cs typeface="Sorts Mill Goudy"/>
                <a:sym typeface="Sorts Mill Goudy"/>
              </a:rPr>
              <a:t>and</a:t>
            </a:r>
            <a:r>
              <a:rPr b="0" i="0" lang="en-US" sz="2000" u="none" cap="none" strike="noStrike">
                <a:solidFill>
                  <a:schemeClr val="accent5"/>
                </a:solidFill>
                <a:latin typeface="Sorts Mill Goudy"/>
                <a:ea typeface="Sorts Mill Goudy"/>
                <a:cs typeface="Sorts Mill Goudy"/>
                <a:sym typeface="Sorts Mill Goudy"/>
              </a:rPr>
              <a:t> which one of the following diuretics ?</a:t>
            </a:r>
            <a:endParaRPr/>
          </a:p>
          <a:p>
            <a:pPr indent="0" lvl="0" marL="0" marR="0" rtl="0" algn="l">
              <a:lnSpc>
                <a:spcPct val="100000"/>
              </a:lnSpc>
              <a:spcBef>
                <a:spcPts val="1600"/>
              </a:spcBef>
              <a:spcAft>
                <a:spcPts val="0"/>
              </a:spcAft>
              <a:buClr>
                <a:schemeClr val="dk2"/>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carbonic anhydrase antagonist</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K+ sparing diuretic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(41)-a 30 years old man is presented to the clinic with oliguria; his blood electrolytes are within the normal range; the blood culture showed that it’s a bacterial infection .</a:t>
            </a:r>
            <a:endParaRPr/>
          </a:p>
          <a:p>
            <a:pPr indent="0" lvl="0" marL="0" marR="0" rtl="0" algn="l">
              <a:lnSpc>
                <a:spcPct val="100000"/>
              </a:lnSpc>
              <a:spcBef>
                <a:spcPts val="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The doctor prescribed him furosemide and one of the following </a:t>
            </a:r>
            <a:r>
              <a:rPr b="0" i="0" lang="en-US" sz="2000" u="sng" cap="none" strike="noStrike">
                <a:solidFill>
                  <a:schemeClr val="accent5"/>
                </a:solidFill>
                <a:latin typeface="Sorts Mill Goudy"/>
                <a:ea typeface="Sorts Mill Goudy"/>
                <a:cs typeface="Sorts Mill Goudy"/>
                <a:sym typeface="Sorts Mill Goudy"/>
              </a:rPr>
              <a:t>antibiotics</a:t>
            </a:r>
            <a:r>
              <a:rPr b="0" i="0" lang="en-US" sz="2000" u="none" cap="none" strike="noStrike">
                <a:solidFill>
                  <a:schemeClr val="accent5"/>
                </a:solidFill>
                <a:latin typeface="Sorts Mill Goudy"/>
                <a:ea typeface="Sorts Mill Goudy"/>
                <a:cs typeface="Sorts Mill Goudy"/>
                <a:sym typeface="Sorts Mill Goudy"/>
              </a:rPr>
              <a:t>, what is it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gentamicin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cephalosporin</a:t>
            </a:r>
            <a:endParaRPr/>
          </a:p>
          <a:p>
            <a:pPr indent="0" lvl="0" marL="0" marR="0" rtl="0" algn="l">
              <a:lnSpc>
                <a:spcPct val="100000"/>
              </a:lnSpc>
              <a:spcBef>
                <a:spcPts val="1600"/>
              </a:spcBef>
              <a:spcAft>
                <a:spcPts val="0"/>
              </a:spcAft>
              <a:buClr>
                <a:schemeClr val="dk2"/>
              </a:buClr>
              <a:buSzPts val="1800"/>
              <a:buFont typeface="Cambria"/>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(42)-a 30 years old man is presented to the clinic with essential hypertension, after further investigations we found that he has Liddle syndrome which one of the following drugs is the best to be prescribed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triamterene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3</a:t>
            </a:r>
            <a:r>
              <a:rPr b="0" baseline="30000" i="0" lang="en-US" sz="1800" u="none" cap="none" strike="noStrike">
                <a:solidFill>
                  <a:srgbClr val="000000"/>
                </a:solidFill>
                <a:latin typeface="Sorts Mill Goudy"/>
                <a:ea typeface="Sorts Mill Goudy"/>
                <a:cs typeface="Sorts Mill Goudy"/>
                <a:sym typeface="Sorts Mill Goudy"/>
              </a:rPr>
              <a:t>rd</a:t>
            </a:r>
            <a:r>
              <a:rPr b="0" i="0" lang="en-US" sz="1800" u="none" cap="none" strike="noStrike">
                <a:solidFill>
                  <a:srgbClr val="000000"/>
                </a:solidFill>
                <a:latin typeface="Sorts Mill Goudy"/>
                <a:ea typeface="Sorts Mill Goudy"/>
                <a:cs typeface="Sorts Mill Goudy"/>
                <a:sym typeface="Sorts Mill Goudy"/>
              </a:rPr>
              <a:t> generation cephalosporin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ciprofloxacin</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(43)- which one of the following drugs acts on a membranous Na+ </a:t>
            </a:r>
            <a:r>
              <a:rPr b="0" i="0" lang="en-US" sz="2400" u="sng" cap="none" strike="noStrike">
                <a:solidFill>
                  <a:schemeClr val="accent5"/>
                </a:solidFill>
                <a:latin typeface="Sorts Mill Goudy"/>
                <a:ea typeface="Sorts Mill Goudy"/>
                <a:cs typeface="Sorts Mill Goudy"/>
                <a:sym typeface="Sorts Mill Goudy"/>
              </a:rPr>
              <a:t>ionic</a:t>
            </a:r>
            <a:r>
              <a:rPr b="0" i="0" lang="en-US" sz="2400" u="none" cap="none" strike="noStrike">
                <a:solidFill>
                  <a:schemeClr val="accent5"/>
                </a:solidFill>
                <a:latin typeface="Sorts Mill Goudy"/>
                <a:ea typeface="Sorts Mill Goudy"/>
                <a:cs typeface="Sorts Mill Goudy"/>
                <a:sym typeface="Sorts Mill Goudy"/>
              </a:rPr>
              <a:t> </a:t>
            </a:r>
            <a:r>
              <a:rPr b="0" i="0" lang="en-US" sz="2400" u="sng" cap="none" strike="noStrike">
                <a:solidFill>
                  <a:schemeClr val="accent5"/>
                </a:solidFill>
                <a:latin typeface="Sorts Mill Goudy"/>
                <a:ea typeface="Sorts Mill Goudy"/>
                <a:cs typeface="Sorts Mill Goudy"/>
                <a:sym typeface="Sorts Mill Goudy"/>
              </a:rPr>
              <a:t>channel</a:t>
            </a:r>
            <a:r>
              <a:rPr b="0" i="0" lang="en-US" sz="2400" u="none" cap="none" strike="noStrike">
                <a:solidFill>
                  <a:schemeClr val="accent5"/>
                </a:solidFill>
                <a:latin typeface="Sorts Mill Goudy"/>
                <a:ea typeface="Sorts Mill Goudy"/>
                <a:cs typeface="Sorts Mill Goudy"/>
                <a:sym typeface="Sorts Mill Goudy"/>
              </a:rPr>
              <a:t>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acetazolamide</a:t>
            </a:r>
            <a:endParaRPr b="0" i="0" sz="24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(44)- which one of the following acts on a Na+ </a:t>
            </a:r>
            <a:r>
              <a:rPr b="0" i="0" lang="en-US" sz="2400" u="sng" cap="none" strike="noStrike">
                <a:solidFill>
                  <a:schemeClr val="accent5"/>
                </a:solidFill>
                <a:latin typeface="Sorts Mill Goudy"/>
                <a:ea typeface="Sorts Mill Goudy"/>
                <a:cs typeface="Sorts Mill Goudy"/>
                <a:sym typeface="Sorts Mill Goudy"/>
              </a:rPr>
              <a:t>transporter</a:t>
            </a:r>
            <a:r>
              <a:rPr b="0" i="0" lang="en-US" sz="2400" u="none" cap="none" strike="noStrike">
                <a:solidFill>
                  <a:schemeClr val="accent5"/>
                </a:solidFill>
                <a:latin typeface="Sorts Mill Goudy"/>
                <a:ea typeface="Sorts Mill Goudy"/>
                <a:cs typeface="Sorts Mill Goudy"/>
                <a:sym typeface="Sorts Mill Goudy"/>
              </a:rPr>
              <a:t>?</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captopril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Acetazolamide</a:t>
            </a:r>
            <a:endParaRPr/>
          </a:p>
          <a:p>
            <a:pPr indent="-228600" lvl="0" marL="342900" marR="0" rtl="0" algn="l">
              <a:lnSpc>
                <a:spcPct val="100000"/>
              </a:lnSpc>
              <a:spcBef>
                <a:spcPts val="0"/>
              </a:spcBef>
              <a:spcAft>
                <a:spcPts val="0"/>
              </a:spcAft>
              <a:buClr>
                <a:schemeClr val="dk2"/>
              </a:buClr>
              <a:buSzPts val="1800"/>
              <a:buFont typeface="Cabin"/>
              <a:buNone/>
            </a:pPr>
            <a:r>
              <a:t/>
            </a:r>
            <a:endParaRPr b="0" i="0" sz="18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(45)-which one of the following has a fixed amount of excretion regardless of the plasma conc.?</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Alcohol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Aspirin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Phenytoin</a:t>
            </a:r>
            <a:endParaRPr b="0" i="0" sz="1800" u="none" cap="none" strike="noStrike">
              <a:solidFill>
                <a:schemeClr val="dk2"/>
              </a:solidFill>
              <a:latin typeface="Cambria"/>
              <a:ea typeface="Cambria"/>
              <a:cs typeface="Cambria"/>
              <a:sym typeface="Cambria"/>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ALL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idx="1" type="body"/>
          </p:nvPr>
        </p:nvSpPr>
        <p:spPr>
          <a:xfrm>
            <a:off x="0" y="0"/>
            <a:ext cx="6858000" cy="99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(46)- 35 years old female presented to the clinic with edema she said that she is using her edema treatment in time ,but he took a painkiller </a:t>
            </a:r>
            <a:endParaRPr/>
          </a:p>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And the drug for edema has become less</a:t>
            </a:r>
            <a:r>
              <a:rPr lang="en-US" sz="2400">
                <a:solidFill>
                  <a:schemeClr val="accent5"/>
                </a:solidFill>
                <a:latin typeface="Sorts Mill Goudy"/>
                <a:ea typeface="Sorts Mill Goudy"/>
                <a:cs typeface="Sorts Mill Goudy"/>
                <a:sym typeface="Sorts Mill Goudy"/>
              </a:rPr>
              <a:t> </a:t>
            </a:r>
            <a:r>
              <a:rPr b="0" i="0" lang="en-US" sz="2400" u="none" cap="none" strike="noStrike">
                <a:solidFill>
                  <a:schemeClr val="accent5"/>
                </a:solidFill>
                <a:latin typeface="Sorts Mill Goudy"/>
                <a:ea typeface="Sorts Mill Goudy"/>
                <a:cs typeface="Sorts Mill Goudy"/>
                <a:sym typeface="Sorts Mill Goudy"/>
              </a:rPr>
              <a:t>effective</a:t>
            </a:r>
            <a:r>
              <a:rPr lang="en-US"/>
              <a:t> .</a:t>
            </a:r>
            <a:r>
              <a:rPr b="0" i="0" lang="en-US" sz="2400" u="none" cap="none" strike="noStrike">
                <a:solidFill>
                  <a:schemeClr val="accent5"/>
                </a:solidFill>
                <a:latin typeface="Sorts Mill Goudy"/>
                <a:ea typeface="Sorts Mill Goudy"/>
                <a:cs typeface="Sorts Mill Goudy"/>
                <a:sym typeface="Sorts Mill Goudy"/>
              </a:rPr>
              <a:t>What edema treatment </a:t>
            </a:r>
            <a:r>
              <a:rPr lang="en-US" sz="2400">
                <a:solidFill>
                  <a:schemeClr val="accent5"/>
                </a:solidFill>
                <a:latin typeface="Sorts Mill Goudy"/>
                <a:ea typeface="Sorts Mill Goudy"/>
                <a:cs typeface="Sorts Mill Goudy"/>
                <a:sym typeface="Sorts Mill Goudy"/>
              </a:rPr>
              <a:t>she is using</a:t>
            </a:r>
            <a:r>
              <a:rPr b="0" i="0" lang="en-US" sz="2400" u="none" cap="none" strike="noStrike">
                <a:solidFill>
                  <a:schemeClr val="accent5"/>
                </a:solidFill>
                <a:latin typeface="Sorts Mill Goudy"/>
                <a:ea typeface="Sorts Mill Goudy"/>
                <a:cs typeface="Sorts Mill Goudy"/>
                <a:sym typeface="Sorts Mill Goudy"/>
              </a:rPr>
              <a:t>?</a:t>
            </a:r>
            <a:endParaRPr b="0" i="0" sz="1800" u="none" cap="none" strike="noStrike">
              <a:solidFill>
                <a:srgbClr val="000000"/>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Acetazolamide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None of these</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(47)-a patient presented to the clinic with Deeping and gynecomastia after using a diuretic, what is it?</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triamterene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3rd generation cephalosporin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spironolactone</a:t>
            </a:r>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(48)-which one if the following should describe the cause of these side effects (in the previous question)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Hyperlipidemia caused by carbonic anhydrase block</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Interference with K+ excretion which will increase hair growth</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The interference with androgen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Cambria"/>
              <a:buNone/>
            </a:pPr>
            <a:r>
              <a:rPr b="0" i="0" lang="en-US" sz="4000" u="none" cap="none" strike="noStrike">
                <a:solidFill>
                  <a:schemeClr val="accent5"/>
                </a:solidFill>
                <a:latin typeface="Cabin"/>
                <a:ea typeface="Cabin"/>
                <a:cs typeface="Cabin"/>
                <a:sym typeface="Cabin"/>
              </a:rPr>
              <a:t>Direct questions</a:t>
            </a:r>
            <a:endParaRPr/>
          </a:p>
        </p:txBody>
      </p:sp>
      <p:sp>
        <p:nvSpPr>
          <p:cNvPr id="135" name="Shape 135"/>
          <p:cNvSpPr txBox="1"/>
          <p:nvPr>
            <p:ph idx="1" type="body"/>
          </p:nvPr>
        </p:nvSpPr>
        <p:spPr>
          <a:xfrm>
            <a:off x="233774" y="3648947"/>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t/>
            </a:r>
            <a:endParaRPr b="1" i="0" sz="1800" u="none" cap="none" strike="noStrike">
              <a:solidFill>
                <a:schemeClr val="dk2"/>
              </a:solidFill>
              <a:latin typeface="Open Sans"/>
              <a:ea typeface="Open Sans"/>
              <a:cs typeface="Open Sans"/>
              <a:sym typeface="Open Sans"/>
            </a:endParaRPr>
          </a:p>
          <a:p>
            <a:pPr indent="0" lvl="0" marL="114300" marR="0" rtl="0" algn="l">
              <a:lnSpc>
                <a:spcPct val="115000"/>
              </a:lnSpc>
              <a:spcBef>
                <a:spcPts val="0"/>
              </a:spcBef>
              <a:spcAft>
                <a:spcPts val="0"/>
              </a:spcAft>
              <a:buClr>
                <a:schemeClr val="dk2"/>
              </a:buClr>
              <a:buSzPts val="1800"/>
              <a:buFont typeface="Cambria"/>
              <a:buNone/>
            </a:pPr>
            <a:r>
              <a:rPr b="1" i="0" lang="en-US" sz="1800" u="none" cap="none" strike="noStrike">
                <a:solidFill>
                  <a:schemeClr val="dk2"/>
                </a:solidFill>
                <a:latin typeface="Open Sans"/>
                <a:ea typeface="Open Sans"/>
                <a:cs typeface="Open Sans"/>
                <a:sym typeface="Open Sans"/>
              </a:rPr>
              <a:t>“</a:t>
            </a:r>
            <a:r>
              <a:rPr b="1" i="1" lang="en-US" sz="1800" u="none" cap="none" strike="noStrike">
                <a:solidFill>
                  <a:schemeClr val="dk2"/>
                </a:solidFill>
                <a:latin typeface="Open Sans"/>
                <a:ea typeface="Open Sans"/>
                <a:cs typeface="Open Sans"/>
                <a:sym typeface="Open Sans"/>
              </a:rPr>
              <a:t>Poisons and medicine are often the same substance given with different intents</a:t>
            </a:r>
            <a:r>
              <a:rPr b="1" i="0" lang="en-US" sz="1800" u="none" cap="none" strike="noStrike">
                <a:solidFill>
                  <a:schemeClr val="dk2"/>
                </a:solidFill>
                <a:latin typeface="Open Sans"/>
                <a:ea typeface="Open Sans"/>
                <a:cs typeface="Open Sans"/>
                <a:sym typeface="Open Sans"/>
              </a:rPr>
              <a:t>.” – Peter Mere Latham</a:t>
            </a:r>
            <a:endParaRPr/>
          </a:p>
        </p:txBody>
      </p:sp>
      <p:pic>
        <p:nvPicPr>
          <p:cNvPr descr="Image result for pharmacist proverb" id="136" name="Shape 136"/>
          <p:cNvPicPr preferRelativeResize="0"/>
          <p:nvPr/>
        </p:nvPicPr>
        <p:blipFill rotWithShape="1">
          <a:blip r:embed="rId3">
            <a:alphaModFix/>
          </a:blip>
          <a:srcRect b="25866" l="2" r="-2" t="3429"/>
          <a:stretch/>
        </p:blipFill>
        <p:spPr>
          <a:xfrm>
            <a:off x="3612075" y="2345078"/>
            <a:ext cx="3171825" cy="3794876"/>
          </a:xfrm>
          <a:prstGeom prst="rect">
            <a:avLst/>
          </a:prstGeom>
          <a:noFill/>
          <a:ln>
            <a:noFill/>
          </a:ln>
        </p:spPr>
      </p:pic>
      <p:pic>
        <p:nvPicPr>
          <p:cNvPr id="137" name="Shape 137"/>
          <p:cNvPicPr preferRelativeResize="0"/>
          <p:nvPr/>
        </p:nvPicPr>
        <p:blipFill rotWithShape="1">
          <a:blip r:embed="rId4">
            <a:alphaModFix/>
          </a:blip>
          <a:srcRect b="0" l="0" r="14557" t="0"/>
          <a:stretch/>
        </p:blipFill>
        <p:spPr>
          <a:xfrm>
            <a:off x="0" y="2832762"/>
            <a:ext cx="3771900" cy="3307192"/>
          </a:xfrm>
          <a:prstGeom prst="rect">
            <a:avLst/>
          </a:prstGeom>
          <a:noFill/>
          <a:ln>
            <a:noFill/>
          </a:ln>
        </p:spPr>
      </p:pic>
      <p:sp>
        <p:nvSpPr>
          <p:cNvPr id="138" name="Shape 138"/>
          <p:cNvSpPr txBox="1"/>
          <p:nvPr/>
        </p:nvSpPr>
        <p:spPr>
          <a:xfrm>
            <a:off x="152249" y="1641278"/>
            <a:ext cx="6390300" cy="1102800"/>
          </a:xfrm>
          <a:prstGeom prst="rect">
            <a:avLst/>
          </a:prstGeom>
          <a:noFill/>
          <a:ln>
            <a:noFill/>
          </a:ln>
        </p:spPr>
        <p:txBody>
          <a:bodyPr anchorCtr="0" anchor="t" bIns="91425" lIns="91425" spcFirstLastPara="1" rIns="91425" wrap="square" tIns="91425">
            <a:noAutofit/>
          </a:bodyPr>
          <a:lstStyle/>
          <a:p>
            <a:pPr indent="-571500" lvl="0" marL="571500" marR="0" rtl="0" algn="ctr">
              <a:lnSpc>
                <a:spcPct val="100000"/>
              </a:lnSpc>
              <a:spcBef>
                <a:spcPts val="0"/>
              </a:spcBef>
              <a:spcAft>
                <a:spcPts val="0"/>
              </a:spcAft>
              <a:buClr>
                <a:schemeClr val="dk1"/>
              </a:buClr>
              <a:buSzPts val="2800"/>
              <a:buFont typeface="Noto Sans Symbols"/>
              <a:buChar char="❖"/>
            </a:pPr>
            <a:r>
              <a:rPr b="0" i="0" lang="en-US" sz="2800" u="none" cap="none" strike="noStrike">
                <a:solidFill>
                  <a:schemeClr val="accent3"/>
                </a:solidFill>
                <a:latin typeface="Cabin"/>
                <a:ea typeface="Cabin"/>
                <a:cs typeface="Cabin"/>
                <a:sym typeface="Cabin"/>
              </a:rPr>
              <a:t>Choose the most likely answer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idx="1" type="body"/>
          </p:nvPr>
        </p:nvSpPr>
        <p:spPr>
          <a:xfrm>
            <a:off x="165100" y="145075"/>
            <a:ext cx="66929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(49)-a 33 years old female presented to the clinic with severe volume overload further investigations showed that she’s having conns disease which one of the following is the </a:t>
            </a:r>
            <a:r>
              <a:rPr b="0" i="0" lang="en-US" sz="2400" u="sng" cap="none" strike="noStrike">
                <a:solidFill>
                  <a:schemeClr val="accent5"/>
                </a:solidFill>
                <a:latin typeface="Sorts Mill Goudy"/>
                <a:ea typeface="Sorts Mill Goudy"/>
                <a:cs typeface="Sorts Mill Goudy"/>
                <a:sym typeface="Sorts Mill Goudy"/>
              </a:rPr>
              <a:t>best</a:t>
            </a:r>
            <a:r>
              <a:rPr b="0" i="0" lang="en-US" sz="2400" u="none" cap="none" strike="noStrike">
                <a:solidFill>
                  <a:schemeClr val="accent5"/>
                </a:solidFill>
                <a:latin typeface="Sorts Mill Goudy"/>
                <a:ea typeface="Sorts Mill Goudy"/>
                <a:cs typeface="Sorts Mill Goudy"/>
                <a:sym typeface="Sorts Mill Goudy"/>
              </a:rPr>
              <a:t> to be used?</a:t>
            </a:r>
            <a:endParaRPr b="0" i="0" sz="1800" u="none" cap="none" strike="noStrike">
              <a:solidFill>
                <a:srgbClr val="000000"/>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Spironolactone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Eplerenone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thiazide</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(50)-a 65 years old man presented to the clinic with </a:t>
            </a:r>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Severe edema he mentioned that </a:t>
            </a:r>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 he had done adrenalectomy 2 years ago</a:t>
            </a:r>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Which one of the following should be used?</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triamterene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Amiloride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furosemide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(51)-a 30 years old female presented to the clinic with skin rash after taken a loop diuretics, due to a hypersensitivity reaction, which one of the following should be used in this case?</a:t>
            </a:r>
            <a:endParaRPr/>
          </a:p>
          <a:p>
            <a:pPr indent="0" lvl="0" marL="0" marR="0" rtl="0" algn="l">
              <a:lnSpc>
                <a:spcPct val="100000"/>
              </a:lnSpc>
              <a:spcBef>
                <a:spcPts val="0"/>
              </a:spcBef>
              <a:spcAft>
                <a:spcPts val="0"/>
              </a:spcAft>
              <a:buClr>
                <a:schemeClr val="dk2"/>
              </a:buClr>
              <a:buSzPts val="1800"/>
              <a:buFont typeface="Cambria"/>
              <a:buNone/>
            </a:pPr>
            <a:r>
              <a:t/>
            </a:r>
            <a:endParaRPr b="0" i="0" sz="1800" u="none" cap="none" strike="noStrike">
              <a:solidFill>
                <a:srgbClr val="000000"/>
              </a:solidFill>
              <a:latin typeface="Sorts Mill Goudy"/>
              <a:ea typeface="Sorts Mill Goudy"/>
              <a:cs typeface="Sorts Mill Goudy"/>
              <a:sym typeface="Sorts Mill Goudy"/>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ethacrynic acid</a:t>
            </a:r>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Furosemide</a:t>
            </a:r>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Bumetanide</a:t>
            </a:r>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torsemide</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(52)-a 30 years female presented to the clinic with severe edema, he was administered with furosemide and it didn’t show any effect</a:t>
            </a:r>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Which of the following should be done</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chemeClr val="accent5"/>
              </a:solidFill>
              <a:latin typeface="Sorts Mill Goudy"/>
              <a:ea typeface="Sorts Mill Goudy"/>
              <a:cs typeface="Sorts Mill Goudy"/>
              <a:sym typeface="Sorts Mill Goudy"/>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increase the dose</a:t>
            </a:r>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Use k sparing diuretic</a:t>
            </a:r>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Use thiazide</a:t>
            </a:r>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Use ethacrynic acid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Cambria"/>
              <a:buNone/>
            </a:pPr>
            <a:r>
              <a:rPr b="1" i="0" lang="en-US" sz="5400" u="none" cap="none" strike="noStrike">
                <a:solidFill>
                  <a:schemeClr val="dk1"/>
                </a:solidFill>
                <a:latin typeface="Cambria"/>
                <a:ea typeface="Cambria"/>
                <a:cs typeface="Cambria"/>
                <a:sym typeface="Cambria"/>
              </a:rPr>
              <a:t>answers</a:t>
            </a:r>
            <a:endParaRPr b="1" i="0" sz="2800" u="none" cap="none" strike="noStrike">
              <a:solidFill>
                <a:schemeClr val="dk1"/>
              </a:solidFill>
              <a:latin typeface="Cambria"/>
              <a:ea typeface="Cambria"/>
              <a:cs typeface="Cambria"/>
              <a:sym typeface="Cambria"/>
            </a:endParaRPr>
          </a:p>
        </p:txBody>
      </p:sp>
      <p:sp>
        <p:nvSpPr>
          <p:cNvPr id="239" name="Shape 239"/>
          <p:cNvSpPr txBox="1"/>
          <p:nvPr>
            <p:ph idx="1" type="body"/>
          </p:nvPr>
        </p:nvSpPr>
        <p:spPr>
          <a:xfrm>
            <a:off x="513175" y="1959678"/>
            <a:ext cx="1150500" cy="7387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5000"/>
              </a:lnSpc>
              <a:spcBef>
                <a:spcPts val="0"/>
              </a:spcBef>
              <a:spcAft>
                <a:spcPts val="0"/>
              </a:spcAft>
              <a:buClr>
                <a:schemeClr val="dk2"/>
              </a:buClr>
              <a:buSzPts val="1800"/>
              <a:buFont typeface="Cabin"/>
              <a:buNone/>
            </a:pPr>
            <a:r>
              <a:t/>
            </a:r>
            <a:endParaRPr b="0" i="0" sz="1800" u="none" cap="none" strike="noStrike">
              <a:solidFill>
                <a:schemeClr val="dk2"/>
              </a:solidFill>
              <a:latin typeface="Cambria"/>
              <a:ea typeface="Cambria"/>
              <a:cs typeface="Cambria"/>
              <a:sym typeface="Cambria"/>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B</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B</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14.A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15.C</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16.A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17.A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18.A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19.D</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17.A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18.A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19.D</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228600" lvl="0" marL="457200" marR="0" rtl="0" algn="l">
              <a:lnSpc>
                <a:spcPct val="115000"/>
              </a:lnSpc>
              <a:spcBef>
                <a:spcPts val="0"/>
              </a:spcBef>
              <a:spcAft>
                <a:spcPts val="0"/>
              </a:spcAft>
              <a:buClr>
                <a:schemeClr val="dk2"/>
              </a:buClr>
              <a:buSzPts val="1800"/>
              <a:buFont typeface="Cabin"/>
              <a:buNone/>
            </a:pPr>
            <a:r>
              <a:t/>
            </a:r>
            <a:endParaRPr b="0" i="0" sz="1800" u="none" cap="none" strike="noStrike">
              <a:solidFill>
                <a:schemeClr val="dk2"/>
              </a:solidFill>
              <a:latin typeface="Cambria"/>
              <a:ea typeface="Cambria"/>
              <a:cs typeface="Cambria"/>
              <a:sym typeface="Cambria"/>
            </a:endParaRPr>
          </a:p>
        </p:txBody>
      </p:sp>
      <p:sp>
        <p:nvSpPr>
          <p:cNvPr id="240" name="Shape 240"/>
          <p:cNvSpPr txBox="1"/>
          <p:nvPr/>
        </p:nvSpPr>
        <p:spPr>
          <a:xfrm>
            <a:off x="4089250" y="2155544"/>
            <a:ext cx="1150525" cy="7387522"/>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A</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D</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A</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 A</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B</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D</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A</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D</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C</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B</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D</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A</a:t>
            </a:r>
            <a:endParaRPr sz="1800"/>
          </a:p>
          <a:p>
            <a:pPr indent="-342900" lvl="0" marL="457200" marR="0" rtl="0" algn="l">
              <a:lnSpc>
                <a:spcPct val="115000"/>
              </a:lnSpc>
              <a:spcBef>
                <a:spcPts val="0"/>
              </a:spcBef>
              <a:spcAft>
                <a:spcPts val="0"/>
              </a:spcAft>
              <a:buClr>
                <a:schemeClr val="dk2"/>
              </a:buClr>
              <a:buSzPts val="1800"/>
              <a:buFont typeface="Cabin"/>
              <a:buAutoNum type="arabicPeriod" startAt="40"/>
            </a:pPr>
            <a:r>
              <a:rPr b="0" i="0" lang="en-US" sz="1800" u="none" cap="none" strike="noStrike">
                <a:solidFill>
                  <a:schemeClr val="dk2"/>
                </a:solidFill>
                <a:latin typeface="Cambria"/>
                <a:ea typeface="Cambria"/>
                <a:cs typeface="Cambria"/>
                <a:sym typeface="Cambria"/>
              </a:rPr>
              <a:t>C</a:t>
            </a:r>
            <a:endParaRPr sz="1800"/>
          </a:p>
          <a:p>
            <a:pPr indent="-228600" lvl="0" marL="457200" marR="0" rtl="0" algn="l">
              <a:lnSpc>
                <a:spcPct val="115000"/>
              </a:lnSpc>
              <a:spcBef>
                <a:spcPts val="0"/>
              </a:spcBef>
              <a:spcAft>
                <a:spcPts val="0"/>
              </a:spcAft>
              <a:buClr>
                <a:schemeClr val="dk2"/>
              </a:buClr>
              <a:buSzPts val="1800"/>
              <a:buFont typeface="Cabin"/>
              <a:buNone/>
            </a:pPr>
            <a:r>
              <a:t/>
            </a:r>
            <a:endParaRPr b="0" i="0" sz="1800" u="none" cap="none" strike="noStrike">
              <a:solidFill>
                <a:schemeClr val="dk2"/>
              </a:solidFill>
              <a:latin typeface="Cambria"/>
              <a:ea typeface="Cambria"/>
              <a:cs typeface="Cambria"/>
              <a:sym typeface="Cambria"/>
            </a:endParaRPr>
          </a:p>
          <a:p>
            <a:pPr indent="-228600" lvl="0" marL="457200" marR="0" rtl="0" algn="l">
              <a:lnSpc>
                <a:spcPct val="115000"/>
              </a:lnSpc>
              <a:spcBef>
                <a:spcPts val="0"/>
              </a:spcBef>
              <a:spcAft>
                <a:spcPts val="0"/>
              </a:spcAft>
              <a:buClr>
                <a:schemeClr val="dk2"/>
              </a:buClr>
              <a:buSzPts val="1800"/>
              <a:buFont typeface="Cabin"/>
              <a:buNone/>
            </a:pPr>
            <a:r>
              <a:t/>
            </a:r>
            <a:endParaRPr b="0" i="0" sz="1800" u="none" cap="none" strike="noStrike">
              <a:solidFill>
                <a:schemeClr val="dk2"/>
              </a:solidFill>
              <a:latin typeface="Cambria"/>
              <a:ea typeface="Cambria"/>
              <a:cs typeface="Cambria"/>
              <a:sym typeface="Cambria"/>
            </a:endParaRPr>
          </a:p>
          <a:p>
            <a:pPr indent="-228600" lvl="0" marL="457200" marR="0" rtl="0" algn="l">
              <a:lnSpc>
                <a:spcPct val="115000"/>
              </a:lnSpc>
              <a:spcBef>
                <a:spcPts val="0"/>
              </a:spcBef>
              <a:spcAft>
                <a:spcPts val="0"/>
              </a:spcAft>
              <a:buClr>
                <a:schemeClr val="dk2"/>
              </a:buClr>
              <a:buSzPts val="1800"/>
              <a:buFont typeface="Cabin"/>
              <a:buNone/>
            </a:pPr>
            <a:r>
              <a:t/>
            </a:r>
            <a:endParaRPr b="0" i="0" sz="1800" u="none" cap="none" strike="noStrike">
              <a:solidFill>
                <a:schemeClr val="dk2"/>
              </a:solidFill>
              <a:latin typeface="Cambria"/>
              <a:ea typeface="Cambria"/>
              <a:cs typeface="Cambria"/>
              <a:sym typeface="Cambria"/>
            </a:endParaRPr>
          </a:p>
          <a:p>
            <a:pPr indent="-228600" lvl="0" marL="457200" marR="0" rtl="0" algn="l">
              <a:lnSpc>
                <a:spcPct val="115000"/>
              </a:lnSpc>
              <a:spcBef>
                <a:spcPts val="0"/>
              </a:spcBef>
              <a:spcAft>
                <a:spcPts val="0"/>
              </a:spcAft>
              <a:buClr>
                <a:schemeClr val="dk2"/>
              </a:buClr>
              <a:buSzPts val="1800"/>
              <a:buFont typeface="Cabin"/>
              <a:buNone/>
            </a:pPr>
            <a:r>
              <a:t/>
            </a:r>
            <a:endParaRPr b="0" i="0" sz="1800" u="none" cap="none" strike="noStrike">
              <a:solidFill>
                <a:schemeClr val="dk2"/>
              </a:solidFill>
              <a:latin typeface="Cambria"/>
              <a:ea typeface="Cambria"/>
              <a:cs typeface="Cambria"/>
              <a:sym typeface="Cambria"/>
            </a:endParaRPr>
          </a:p>
        </p:txBody>
      </p:sp>
      <p:sp>
        <p:nvSpPr>
          <p:cNvPr id="241" name="Shape 241"/>
          <p:cNvSpPr txBox="1"/>
          <p:nvPr/>
        </p:nvSpPr>
        <p:spPr>
          <a:xfrm>
            <a:off x="2418100" y="2244444"/>
            <a:ext cx="1150525" cy="7387522"/>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20.A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21.A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22.B</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23.D</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24.C</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25.A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26.A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27.A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28.A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29.C</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30.D</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31.D</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32.C</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33.D</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34.D</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35.A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36.B</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37.B</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38.A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39.C</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40.A</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233850" y="1191094"/>
            <a:ext cx="6390300" cy="1102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Cambria"/>
              <a:buNone/>
            </a:pPr>
            <a:r>
              <a:rPr b="1" i="0" lang="en-US" sz="4400" u="none" cap="none" strike="noStrike">
                <a:solidFill>
                  <a:srgbClr val="FFCC8B"/>
                </a:solidFill>
                <a:latin typeface="Arial"/>
                <a:ea typeface="Arial"/>
                <a:cs typeface="Arial"/>
                <a:sym typeface="Arial"/>
              </a:rPr>
              <a:t>Side effects</a:t>
            </a:r>
            <a:endParaRPr/>
          </a:p>
        </p:txBody>
      </p:sp>
      <p:sp>
        <p:nvSpPr>
          <p:cNvPr id="247" name="Shape 247"/>
          <p:cNvSpPr txBox="1"/>
          <p:nvPr>
            <p:ph idx="1" type="body"/>
          </p:nvPr>
        </p:nvSpPr>
        <p:spPr>
          <a:xfrm>
            <a:off x="233850" y="229389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3600" u="none" cap="none" strike="noStrike">
                <a:solidFill>
                  <a:schemeClr val="dk2"/>
                </a:solidFill>
                <a:latin typeface="Sorts Mill Goudy"/>
                <a:ea typeface="Sorts Mill Goudy"/>
                <a:cs typeface="Sorts Mill Goudy"/>
                <a:sym typeface="Sorts Mill Goudy"/>
              </a:rPr>
              <a:t>Choose the most </a:t>
            </a:r>
            <a:r>
              <a:rPr b="1" i="0" lang="en-US" sz="3600" u="none" cap="none" strike="noStrike">
                <a:solidFill>
                  <a:schemeClr val="dk2"/>
                </a:solidFill>
                <a:latin typeface="Sorts Mill Goudy"/>
                <a:ea typeface="Sorts Mill Goudy"/>
                <a:cs typeface="Sorts Mill Goudy"/>
                <a:sym typeface="Sorts Mill Goudy"/>
              </a:rPr>
              <a:t>accurate</a:t>
            </a:r>
            <a:r>
              <a:rPr b="0" i="0" lang="en-US" sz="3600" u="none" cap="none" strike="noStrike">
                <a:solidFill>
                  <a:schemeClr val="dk2"/>
                </a:solidFill>
                <a:latin typeface="Sorts Mill Goudy"/>
                <a:ea typeface="Sorts Mill Goudy"/>
                <a:cs typeface="Sorts Mill Goudy"/>
                <a:sym typeface="Sorts Mill Goudy"/>
              </a:rPr>
              <a:t> answer</a:t>
            </a:r>
            <a:endParaRPr/>
          </a:p>
          <a:p>
            <a:pPr indent="0" lvl="0" marL="114300" marR="0" rtl="0" algn="l">
              <a:lnSpc>
                <a:spcPct val="115000"/>
              </a:lnSpc>
              <a:spcBef>
                <a:spcPts val="0"/>
              </a:spcBef>
              <a:spcAft>
                <a:spcPts val="0"/>
              </a:spcAft>
              <a:buClr>
                <a:schemeClr val="dk2"/>
              </a:buClr>
              <a:buSzPts val="1800"/>
              <a:buFont typeface="Cambria"/>
              <a:buNone/>
            </a:pPr>
            <a:r>
              <a:t/>
            </a:r>
            <a:endParaRPr b="0" i="0" sz="2800" u="none" cap="none" strike="noStrike">
              <a:solidFill>
                <a:schemeClr val="dk2"/>
              </a:solidFill>
              <a:latin typeface="Sorts Mill Goudy"/>
              <a:ea typeface="Sorts Mill Goudy"/>
              <a:cs typeface="Sorts Mill Goudy"/>
              <a:sym typeface="Sorts Mill Goudy"/>
            </a:endParaRPr>
          </a:p>
          <a:p>
            <a:pPr indent="0" lvl="0" marL="114300" marR="0" rtl="0" algn="l">
              <a:lnSpc>
                <a:spcPct val="115000"/>
              </a:lnSpc>
              <a:spcBef>
                <a:spcPts val="0"/>
              </a:spcBef>
              <a:spcAft>
                <a:spcPts val="0"/>
              </a:spcAft>
              <a:buClr>
                <a:schemeClr val="dk2"/>
              </a:buClr>
              <a:buSzPts val="1800"/>
              <a:buFont typeface="Cambria"/>
              <a:buNone/>
            </a:pPr>
            <a:r>
              <a:rPr b="0" i="0" lang="en-US" sz="2800" u="none" cap="none" strike="noStrike">
                <a:solidFill>
                  <a:schemeClr val="dk2"/>
                </a:solidFill>
                <a:latin typeface="Sorts Mill Goudy"/>
                <a:ea typeface="Sorts Mill Goudy"/>
                <a:cs typeface="Sorts Mill Goudy"/>
                <a:sym typeface="Sorts Mill Goudy"/>
              </a:rPr>
              <a:t>     </a:t>
            </a:r>
            <a:endParaRPr/>
          </a:p>
        </p:txBody>
      </p:sp>
      <p:pic>
        <p:nvPicPr>
          <p:cNvPr descr="Image result for side effects" id="248" name="Shape 248"/>
          <p:cNvPicPr preferRelativeResize="0"/>
          <p:nvPr/>
        </p:nvPicPr>
        <p:blipFill rotWithShape="1">
          <a:blip r:embed="rId3">
            <a:alphaModFix/>
          </a:blip>
          <a:srcRect b="0" l="0" r="0" t="0"/>
          <a:stretch/>
        </p:blipFill>
        <p:spPr>
          <a:xfrm>
            <a:off x="4203625" y="7831279"/>
            <a:ext cx="2374900" cy="1873615"/>
          </a:xfrm>
          <a:prstGeom prst="rect">
            <a:avLst/>
          </a:prstGeom>
          <a:noFill/>
          <a:ln>
            <a:noFill/>
          </a:ln>
        </p:spPr>
      </p:pic>
      <p:pic>
        <p:nvPicPr>
          <p:cNvPr descr="Related image" id="249" name="Shape 249"/>
          <p:cNvPicPr preferRelativeResize="0"/>
          <p:nvPr/>
        </p:nvPicPr>
        <p:blipFill rotWithShape="1">
          <a:blip r:embed="rId4">
            <a:alphaModFix/>
          </a:blip>
          <a:srcRect b="8109" l="0" r="0" t="15797"/>
          <a:stretch/>
        </p:blipFill>
        <p:spPr>
          <a:xfrm>
            <a:off x="188225" y="3833947"/>
            <a:ext cx="3761475" cy="58709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(1)-which of the following antibiotics can cause megaloblastic anemia by lowering body folate ?</a:t>
            </a:r>
            <a:endParaRPr/>
          </a:p>
          <a:p>
            <a:pPr indent="0" lvl="0" marL="0" marR="0" rtl="0" algn="l">
              <a:lnSpc>
                <a:spcPct val="100000"/>
              </a:lnSpc>
              <a:spcBef>
                <a:spcPts val="0"/>
              </a:spcBef>
              <a:spcAft>
                <a:spcPts val="0"/>
              </a:spcAft>
              <a:buClr>
                <a:schemeClr val="dk2"/>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fluoroquinolones</a:t>
            </a:r>
            <a:endParaRPr/>
          </a:p>
          <a:p>
            <a:pPr indent="-342900" lvl="0" marL="3429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342900" lvl="0" marL="3429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tetracycline</a:t>
            </a:r>
            <a:endParaRPr/>
          </a:p>
          <a:p>
            <a:pPr indent="-342900" lvl="0" marL="3429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TMP-SMX</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(2)-which of the following can cause hemolytic anemia and thus contraindicated in G6PD deficiency?</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penicillin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tetracycline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nitrofurantoin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cephalosporins</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(3)-which of the following can cause damage to the growing cartilage and phototoxicity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nitrofurantoin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tetracycline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fluoroquinolones</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B&amp;C</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(4)-which of the following can lead to hearing loss ?</a:t>
            </a:r>
            <a:endParaRPr/>
          </a:p>
          <a:p>
            <a:pPr indent="0" lvl="0" marL="0" marR="0" rtl="0" algn="l">
              <a:lnSpc>
                <a:spcPct val="100000"/>
              </a:lnSpc>
              <a:spcBef>
                <a:spcPts val="0"/>
              </a:spcBef>
              <a:spcAft>
                <a:spcPts val="0"/>
              </a:spcAft>
              <a:buClr>
                <a:schemeClr val="dk2"/>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342900" lvl="0" marL="342900" marR="0" rtl="0" algn="l">
              <a:lnSpc>
                <a:spcPct val="100000"/>
              </a:lnSpc>
              <a:spcBef>
                <a:spcPts val="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fluoroquinolones</a:t>
            </a:r>
            <a:endParaRPr/>
          </a:p>
          <a:p>
            <a:pPr indent="-342900" lvl="0" marL="3429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342900" lvl="0" marL="3429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tetracycline</a:t>
            </a:r>
            <a:endParaRPr/>
          </a:p>
          <a:p>
            <a:pPr indent="-342900" lvl="0" marL="3429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TMP-SMX</a:t>
            </a:r>
            <a:endParaRPr/>
          </a:p>
          <a:p>
            <a:pPr indent="-228600" lvl="0" marL="342900" marR="0" rtl="0" algn="l">
              <a:lnSpc>
                <a:spcPct val="100000"/>
              </a:lnSpc>
              <a:spcBef>
                <a:spcPts val="0"/>
              </a:spcBef>
              <a:spcAft>
                <a:spcPts val="0"/>
              </a:spcAft>
              <a:buClr>
                <a:srgbClr val="595959"/>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(5)-which of the following can to lead to brown teeth discoloration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gentamicin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doxycycline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ciprofloxacin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amoxicillin</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(6)-which of the following is </a:t>
            </a:r>
            <a:r>
              <a:rPr b="0" i="0" lang="en-US" sz="2400" u="sng" cap="none" strike="noStrike">
                <a:solidFill>
                  <a:schemeClr val="accent5"/>
                </a:solidFill>
                <a:latin typeface="Sorts Mill Goudy"/>
                <a:ea typeface="Sorts Mill Goudy"/>
                <a:cs typeface="Sorts Mill Goudy"/>
                <a:sym typeface="Sorts Mill Goudy"/>
              </a:rPr>
              <a:t>not</a:t>
            </a:r>
            <a:r>
              <a:rPr b="0" i="0" lang="en-US" sz="2400" u="none" cap="none" strike="noStrike">
                <a:solidFill>
                  <a:schemeClr val="accent5"/>
                </a:solidFill>
                <a:latin typeface="Sorts Mill Goudy"/>
                <a:ea typeface="Sorts Mill Goudy"/>
                <a:cs typeface="Sorts Mill Goudy"/>
                <a:sym typeface="Sorts Mill Goudy"/>
              </a:rPr>
              <a:t> contraindicated in pregnancy?</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cefixime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doxycycline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ciprofloxacin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(7)-which one of the following can cause vision disturbance and tingling sensation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acetazolamide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furosemide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bumetanide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torsemide</a:t>
            </a:r>
            <a:endParaRPr sz="1700"/>
          </a:p>
          <a:p>
            <a:pPr indent="-228600" lvl="0" marL="3429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(8)-which one of the following may lead to thrombophlebitis?</a:t>
            </a:r>
            <a:endParaRPr b="0" i="0" sz="1700" u="none" cap="none" strike="noStrike">
              <a:solidFill>
                <a:schemeClr val="accent5"/>
              </a:solidFill>
              <a:latin typeface="Sorts Mill Goudy"/>
              <a:ea typeface="Sorts Mill Goudy"/>
              <a:cs typeface="Sorts Mill Goudy"/>
              <a:sym typeface="Sorts Mill Goudy"/>
            </a:endParaRPr>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ciprofloxacin</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nitrofurantoin</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cephalosporins</a:t>
            </a:r>
            <a:endParaRPr sz="1700"/>
          </a:p>
          <a:p>
            <a:pPr indent="-336550" lvl="0" marL="342900" marR="0" rtl="0" algn="l">
              <a:lnSpc>
                <a:spcPct val="100000"/>
              </a:lnSpc>
              <a:spcBef>
                <a:spcPts val="1600"/>
              </a:spcBef>
              <a:spcAft>
                <a:spcPts val="0"/>
              </a:spcAft>
              <a:buClr>
                <a:schemeClr val="dk2"/>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A&amp;B</a:t>
            </a:r>
            <a:endParaRPr sz="1700"/>
          </a:p>
          <a:p>
            <a:pPr indent="0" lvl="0" marL="0" marR="0" rtl="0" algn="l">
              <a:lnSpc>
                <a:spcPct val="100000"/>
              </a:lnSpc>
              <a:spcBef>
                <a:spcPts val="160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(9)-which one of the following damage the growing cartilage?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fluoroquinolones</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nitrofurantoin</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cephalosporins</a:t>
            </a:r>
            <a:endParaRPr sz="1700"/>
          </a:p>
          <a:p>
            <a:pPr indent="-222250" lvl="0" marL="228600" marR="0" rtl="0" algn="l">
              <a:lnSpc>
                <a:spcPct val="100000"/>
              </a:lnSpc>
              <a:spcBef>
                <a:spcPts val="1600"/>
              </a:spcBef>
              <a:spcAft>
                <a:spcPts val="0"/>
              </a:spcAft>
              <a:buClr>
                <a:schemeClr val="dk2"/>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gentamicin</a:t>
            </a:r>
            <a:endParaRPr sz="1700"/>
          </a:p>
          <a:p>
            <a:pPr indent="-114300" lvl="0" marL="2286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idx="1" type="body"/>
          </p:nvPr>
        </p:nvSpPr>
        <p:spPr>
          <a:xfrm>
            <a:off x="165100" y="145075"/>
            <a:ext cx="66929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(10)-which one of the following can lead to ECF expansion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ethacrynic acid</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furosemide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mannitol</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torsemide</a:t>
            </a:r>
            <a:endParaRPr sz="1700"/>
          </a:p>
          <a:p>
            <a:pPr indent="-228600" lvl="0" marL="3429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(11)-which of the following can lead to gynecomastia?</a:t>
            </a:r>
            <a:endParaRPr b="0" i="0" sz="1700" u="none" cap="none" strike="noStrike">
              <a:solidFill>
                <a:schemeClr val="accent5"/>
              </a:solidFill>
              <a:latin typeface="Sorts Mill Goudy"/>
              <a:ea typeface="Sorts Mill Goudy"/>
              <a:cs typeface="Sorts Mill Goudy"/>
              <a:sym typeface="Sorts Mill Goudy"/>
            </a:endParaRPr>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ethacrynic acid</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spironolactone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amiloride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eplerenone</a:t>
            </a:r>
            <a:endParaRPr sz="1700"/>
          </a:p>
          <a:p>
            <a:pPr indent="-228600" lvl="0" marL="3429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(12)-which one of the following can precipitate gout </a:t>
            </a:r>
            <a:r>
              <a:rPr b="0" i="0" lang="en-US" sz="1700" u="sng" cap="none" strike="noStrike">
                <a:solidFill>
                  <a:schemeClr val="accent5"/>
                </a:solidFill>
                <a:latin typeface="Sorts Mill Goudy"/>
                <a:ea typeface="Sorts Mill Goudy"/>
                <a:cs typeface="Sorts Mill Goudy"/>
                <a:sym typeface="Sorts Mill Goudy"/>
              </a:rPr>
              <a:t>and</a:t>
            </a:r>
            <a:r>
              <a:rPr b="0" i="0" lang="en-US" sz="1700" u="none" cap="none" strike="noStrike">
                <a:solidFill>
                  <a:schemeClr val="accent5"/>
                </a:solidFill>
                <a:latin typeface="Sorts Mill Goudy"/>
                <a:ea typeface="Sorts Mill Goudy"/>
                <a:cs typeface="Sorts Mill Goudy"/>
                <a:sym typeface="Sorts Mill Goudy"/>
              </a:rPr>
              <a:t> can cause hyperlipidemia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thiazide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triamterene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mannitol</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ALL</a:t>
            </a:r>
            <a:endParaRPr sz="1700"/>
          </a:p>
          <a:p>
            <a:pPr indent="-114300" lvl="0" marL="2286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idx="1" type="body"/>
          </p:nvPr>
        </p:nvSpPr>
        <p:spPr>
          <a:xfrm>
            <a:off x="165100" y="145075"/>
            <a:ext cx="6598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(13)-which one of the following is the most potent</a:t>
            </a:r>
            <a:endParaRPr sz="1700"/>
          </a:p>
          <a:p>
            <a:pPr indent="0" lvl="0" marL="0" marR="0" rtl="0" algn="l">
              <a:lnSpc>
                <a:spcPct val="100000"/>
              </a:lnSpc>
              <a:spcBef>
                <a:spcPts val="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And can lead to fainting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osmotic diuretics</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acetazolamide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aminoglycosides</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bumetanide</a:t>
            </a:r>
            <a:endParaRPr sz="1700"/>
          </a:p>
          <a:p>
            <a:pPr indent="-228600" lvl="0" marL="3429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342900" lvl="0" marL="4572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(14)-which one of the following can increase LDL ?</a:t>
            </a:r>
            <a:endParaRPr b="0" i="0" sz="1700" u="none" cap="none" strike="noStrike">
              <a:solidFill>
                <a:schemeClr val="accent5"/>
              </a:solidFill>
              <a:latin typeface="Sorts Mill Goudy"/>
              <a:ea typeface="Sorts Mill Goudy"/>
              <a:cs typeface="Sorts Mill Goudy"/>
              <a:sym typeface="Sorts Mill Goudy"/>
            </a:endParaRPr>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mannitol</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acetazolamide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thiazide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ALL</a:t>
            </a:r>
            <a:endParaRPr sz="1700"/>
          </a:p>
          <a:p>
            <a:pPr indent="-228600" lvl="0" marL="3429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(15)-which one of the following can lead to hypercalcemia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mannitol</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acetazolamide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thiazide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furosemide</a:t>
            </a:r>
            <a:endParaRPr sz="1700"/>
          </a:p>
          <a:p>
            <a:pPr indent="-114300" lvl="0" marL="2286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(16)- which one of the following can have a neuromuscular blocking effect and can cause muscle weakness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gentamicin</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carbapenem</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erythromycin</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tetracycline</a:t>
            </a:r>
            <a:endParaRPr sz="1700"/>
          </a:p>
          <a:p>
            <a:pPr indent="-228600" lvl="0" marL="3429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(17)-which one of the following should be avoided in case of CHF?</a:t>
            </a:r>
            <a:endParaRPr b="0" i="0" sz="1700" u="none" cap="none" strike="noStrike">
              <a:solidFill>
                <a:schemeClr val="accent5"/>
              </a:solidFill>
              <a:latin typeface="Sorts Mill Goudy"/>
              <a:ea typeface="Sorts Mill Goudy"/>
              <a:cs typeface="Sorts Mill Goudy"/>
              <a:sym typeface="Sorts Mill Goudy"/>
            </a:endParaRPr>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mannitol</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furosemide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torsemide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ALL</a:t>
            </a:r>
            <a:endParaRPr sz="1700"/>
          </a:p>
          <a:p>
            <a:pPr indent="-228600" lvl="0" marL="3429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(18)-which one of the following blood electrolytes can explain being tired after taking thiazide ?</a:t>
            </a:r>
            <a:endParaRPr sz="1700"/>
          </a:p>
          <a:p>
            <a:pPr indent="-222250" lvl="0" marL="228600" marR="0" rtl="0" algn="l">
              <a:lnSpc>
                <a:spcPct val="100000"/>
              </a:lnSpc>
              <a:spcBef>
                <a:spcPts val="1600"/>
              </a:spcBef>
              <a:spcAft>
                <a:spcPts val="0"/>
              </a:spcAft>
              <a:buClr>
                <a:schemeClr val="dk2"/>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increase glucose level in the blood</a:t>
            </a:r>
            <a:endParaRPr sz="1700"/>
          </a:p>
          <a:p>
            <a:pPr indent="-222250" lvl="0" marL="228600" marR="0" rtl="0" algn="l">
              <a:lnSpc>
                <a:spcPct val="100000"/>
              </a:lnSpc>
              <a:spcBef>
                <a:spcPts val="1600"/>
              </a:spcBef>
              <a:spcAft>
                <a:spcPts val="0"/>
              </a:spcAft>
              <a:buClr>
                <a:schemeClr val="dk2"/>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increase Ca level in the blood</a:t>
            </a:r>
            <a:endParaRPr sz="1700"/>
          </a:p>
          <a:p>
            <a:pPr indent="-222250" lvl="0" marL="228600" marR="0" rtl="0" algn="l">
              <a:lnSpc>
                <a:spcPct val="100000"/>
              </a:lnSpc>
              <a:spcBef>
                <a:spcPts val="1600"/>
              </a:spcBef>
              <a:spcAft>
                <a:spcPts val="0"/>
              </a:spcAft>
              <a:buClr>
                <a:schemeClr val="dk2"/>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Decrease K level in the blood</a:t>
            </a:r>
            <a:endParaRPr sz="1700"/>
          </a:p>
          <a:p>
            <a:pPr indent="-222250" lvl="0" marL="228600" marR="0" rtl="0" algn="l">
              <a:lnSpc>
                <a:spcPct val="100000"/>
              </a:lnSpc>
              <a:spcBef>
                <a:spcPts val="1600"/>
              </a:spcBef>
              <a:spcAft>
                <a:spcPts val="0"/>
              </a:spcAft>
              <a:buClr>
                <a:schemeClr val="dk2"/>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ALL</a:t>
            </a:r>
            <a:endParaRPr sz="1700"/>
          </a:p>
          <a:p>
            <a:pPr indent="-114300" lvl="0" marL="2286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idx="1" type="body"/>
          </p:nvPr>
        </p:nvSpPr>
        <p:spPr>
          <a:xfrm>
            <a:off x="139700" y="233975"/>
            <a:ext cx="6591300" cy="94942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 the glomerular filtration is high for drugs that are(__)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ionized</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low in molecular weight (MW)</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unbound to protein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ALL</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(2)-which of the following drugs does  have a</a:t>
            </a:r>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high pH (base)?</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morph</a:t>
            </a:r>
            <a:r>
              <a:rPr b="0" i="0" lang="en-US" sz="1800" u="none" cap="none" strike="noStrike">
                <a:solidFill>
                  <a:srgbClr val="0070C0"/>
                </a:solidFill>
                <a:latin typeface="Sorts Mill Goudy"/>
                <a:ea typeface="Sorts Mill Goudy"/>
                <a:cs typeface="Sorts Mill Goudy"/>
                <a:sym typeface="Sorts Mill Goudy"/>
              </a:rPr>
              <a:t>ine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atrop</a:t>
            </a:r>
            <a:r>
              <a:rPr b="0" i="0" lang="en-US" sz="1800" u="none" cap="none" strike="noStrike">
                <a:solidFill>
                  <a:srgbClr val="0070C0"/>
                </a:solidFill>
                <a:latin typeface="Sorts Mill Goudy"/>
                <a:ea typeface="Sorts Mill Goudy"/>
                <a:cs typeface="Sorts Mill Goudy"/>
                <a:sym typeface="Sorts Mill Goudy"/>
              </a:rPr>
              <a:t>ine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quin</a:t>
            </a:r>
            <a:r>
              <a:rPr b="0" i="0" lang="en-US" sz="1800" u="none" cap="none" strike="noStrike">
                <a:solidFill>
                  <a:srgbClr val="0070C0"/>
                </a:solidFill>
                <a:latin typeface="Sorts Mill Goudy"/>
                <a:ea typeface="Sorts Mill Goudy"/>
                <a:cs typeface="Sorts Mill Goudy"/>
                <a:sym typeface="Sorts Mill Goudy"/>
              </a:rPr>
              <a:t>ine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ALL (-</a:t>
            </a:r>
            <a:r>
              <a:rPr b="0" i="0" lang="en-US" sz="1800" u="none" cap="none" strike="noStrike">
                <a:solidFill>
                  <a:srgbClr val="0070C0"/>
                </a:solidFill>
                <a:latin typeface="Sorts Mill Goudy"/>
                <a:ea typeface="Sorts Mill Goudy"/>
                <a:cs typeface="Sorts Mill Goudy"/>
                <a:sym typeface="Sorts Mill Goudy"/>
              </a:rPr>
              <a:t>ine</a:t>
            </a:r>
            <a:r>
              <a:rPr b="0" i="0" lang="en-US" sz="1800" u="none" cap="none" strike="noStrike">
                <a:solidFill>
                  <a:srgbClr val="000000"/>
                </a:solidFill>
                <a:latin typeface="Sorts Mill Goudy"/>
                <a:ea typeface="Sorts Mill Goudy"/>
                <a:cs typeface="Sorts Mill Goudy"/>
                <a:sym typeface="Sorts Mill Goudy"/>
              </a:rPr>
              <a:t> suffix)</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(3)-if you a administered penicillin with probenecid;</a:t>
            </a:r>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the penicillin ½t will be (__)</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increased</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decreased</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same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Steady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idx="1" type="body"/>
          </p:nvPr>
        </p:nvSpPr>
        <p:spPr>
          <a:xfrm>
            <a:off x="100" y="0"/>
            <a:ext cx="6858000" cy="99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(19)-which one of the following ca</a:t>
            </a:r>
            <a:r>
              <a:rPr lang="en-US" sz="1700">
                <a:solidFill>
                  <a:schemeClr val="accent5"/>
                </a:solidFill>
                <a:latin typeface="Sorts Mill Goudy"/>
                <a:ea typeface="Sorts Mill Goudy"/>
                <a:cs typeface="Sorts Mill Goudy"/>
                <a:sym typeface="Sorts Mill Goudy"/>
              </a:rPr>
              <a:t>n’t precipitate gout</a:t>
            </a:r>
            <a:r>
              <a:rPr b="0" i="0" lang="en-US" sz="1700" u="none" cap="none" strike="noStrike">
                <a:solidFill>
                  <a:schemeClr val="accent5"/>
                </a:solidFill>
                <a:latin typeface="Sorts Mill Goudy"/>
                <a:ea typeface="Sorts Mill Goudy"/>
                <a:cs typeface="Sorts Mill Goudy"/>
                <a:sym typeface="Sorts Mill Goudy"/>
              </a:rPr>
              <a:t>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amiloride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acetazolamide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thiazide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furosemide</a:t>
            </a:r>
            <a:endParaRPr sz="1700"/>
          </a:p>
          <a:p>
            <a:pPr indent="-228600" lvl="0" marL="342900" marR="0" rtl="0" algn="l">
              <a:lnSpc>
                <a:spcPct val="100000"/>
              </a:lnSpc>
              <a:spcBef>
                <a:spcPts val="0"/>
              </a:spcBef>
              <a:spcAft>
                <a:spcPts val="0"/>
              </a:spcAft>
              <a:buClr>
                <a:srgbClr val="595959"/>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(20)-which one of the following causes alkalosis , urinary acidosis and hypokalemia ?</a:t>
            </a:r>
            <a:endParaRPr b="0" i="0" sz="1700" u="none" cap="none" strike="noStrike">
              <a:solidFill>
                <a:schemeClr val="accent5"/>
              </a:solidFill>
              <a:latin typeface="Sorts Mill Goudy"/>
              <a:ea typeface="Sorts Mill Goudy"/>
              <a:cs typeface="Sorts Mill Goudy"/>
              <a:sym typeface="Sorts Mill Goudy"/>
            </a:endParaRPr>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mannitol</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acetazolamide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spironolactone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furosemide</a:t>
            </a:r>
            <a:endParaRPr sz="1700"/>
          </a:p>
          <a:p>
            <a:pPr indent="-228600" lvl="0" marL="3429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1700" u="none" cap="none" strike="noStrike">
                <a:solidFill>
                  <a:schemeClr val="accent5"/>
                </a:solidFill>
                <a:latin typeface="Sorts Mill Goudy"/>
                <a:ea typeface="Sorts Mill Goudy"/>
                <a:cs typeface="Sorts Mill Goudy"/>
                <a:sym typeface="Sorts Mill Goudy"/>
              </a:rPr>
              <a:t>(21)-which one of the following causes metabolic acidosis .urinary alkalosis and hyperkalemia ?</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mannitol</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acetazolamide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spironolactone</a:t>
            </a:r>
            <a:endParaRPr sz="1700"/>
          </a:p>
          <a:p>
            <a:pPr indent="-222250" lvl="0" marL="228600" marR="0" rtl="0" algn="l">
              <a:lnSpc>
                <a:spcPct val="100000"/>
              </a:lnSpc>
              <a:spcBef>
                <a:spcPts val="1600"/>
              </a:spcBef>
              <a:spcAft>
                <a:spcPts val="0"/>
              </a:spcAft>
              <a:buClr>
                <a:srgbClr val="595959"/>
              </a:buClr>
              <a:buSzPts val="1700"/>
              <a:buFont typeface="Cabin"/>
              <a:buAutoNum type="alphaUcPeriod"/>
            </a:pPr>
            <a:r>
              <a:rPr b="0" i="0" lang="en-US" sz="1700" u="none" cap="none" strike="noStrike">
                <a:solidFill>
                  <a:srgbClr val="000000"/>
                </a:solidFill>
                <a:latin typeface="Sorts Mill Goudy"/>
                <a:ea typeface="Sorts Mill Goudy"/>
                <a:cs typeface="Sorts Mill Goudy"/>
                <a:sym typeface="Sorts Mill Goudy"/>
              </a:rPr>
              <a:t> furosemide</a:t>
            </a:r>
            <a:endParaRPr sz="1700"/>
          </a:p>
          <a:p>
            <a:pPr indent="-114300" lvl="0" marL="228600" marR="0" rtl="0" algn="l">
              <a:lnSpc>
                <a:spcPct val="100000"/>
              </a:lnSpc>
              <a:spcBef>
                <a:spcPts val="1600"/>
              </a:spcBef>
              <a:spcAft>
                <a:spcPts val="0"/>
              </a:spcAft>
              <a:buClr>
                <a:schemeClr val="dk2"/>
              </a:buClr>
              <a:buSzPts val="1800"/>
              <a:buFont typeface="Cabin"/>
              <a:buNone/>
            </a:pPr>
            <a:r>
              <a:t/>
            </a:r>
            <a:endParaRPr b="0" i="0" sz="17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7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Cambria"/>
              <a:buNone/>
            </a:pPr>
            <a:r>
              <a:rPr b="1" i="0" lang="en-US" sz="5400" u="none" cap="none" strike="noStrike">
                <a:solidFill>
                  <a:schemeClr val="dk1"/>
                </a:solidFill>
                <a:latin typeface="Cambria"/>
                <a:ea typeface="Cambria"/>
                <a:cs typeface="Cambria"/>
                <a:sym typeface="Cambria"/>
              </a:rPr>
              <a:t>answers</a:t>
            </a:r>
            <a:endParaRPr b="1" i="0" sz="2800" u="none" cap="none" strike="noStrike">
              <a:solidFill>
                <a:schemeClr val="dk1"/>
              </a:solidFill>
              <a:latin typeface="Cambria"/>
              <a:ea typeface="Cambria"/>
              <a:cs typeface="Cambria"/>
              <a:sym typeface="Cambria"/>
            </a:endParaRPr>
          </a:p>
        </p:txBody>
      </p:sp>
      <p:sp>
        <p:nvSpPr>
          <p:cNvPr id="290" name="Shape 290"/>
          <p:cNvSpPr txBox="1"/>
          <p:nvPr>
            <p:ph idx="1" type="body"/>
          </p:nvPr>
        </p:nvSpPr>
        <p:spPr>
          <a:xfrm>
            <a:off x="467701" y="1959680"/>
            <a:ext cx="6390300" cy="7014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B</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B</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B</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A</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342900" lvl="0" marL="457200" marR="0" rtl="0" algn="l">
              <a:lnSpc>
                <a:spcPct val="115000"/>
              </a:lnSpc>
              <a:spcBef>
                <a:spcPts val="0"/>
              </a:spcBef>
              <a:spcAft>
                <a:spcPts val="0"/>
              </a:spcAft>
              <a:buClr>
                <a:schemeClr val="dk2"/>
              </a:buClr>
              <a:buSzPts val="1800"/>
              <a:buFont typeface="Cabin"/>
              <a:buAutoNum type="arabicPeriod"/>
            </a:pPr>
            <a:r>
              <a:rPr lang="en-US"/>
              <a:t>B</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D</a:t>
            </a:r>
            <a:endParaRPr/>
          </a:p>
          <a:p>
            <a:pPr indent="-342900" lvl="0" marL="457200" marR="0" rtl="0" algn="l">
              <a:lnSpc>
                <a:spcPct val="115000"/>
              </a:lnSpc>
              <a:spcBef>
                <a:spcPts val="0"/>
              </a:spcBef>
              <a:spcAft>
                <a:spcPts val="0"/>
              </a:spcAft>
              <a:buClr>
                <a:schemeClr val="dk2"/>
              </a:buClr>
              <a:buSzPts val="1800"/>
              <a:buFont typeface="Cabin"/>
              <a:buAutoNum type="arabicPeriod"/>
            </a:pPr>
            <a:r>
              <a:rPr b="0" i="0" lang="en-US" sz="1800" u="none" cap="none" strike="noStrike">
                <a:solidFill>
                  <a:schemeClr val="dk2"/>
                </a:solidFill>
                <a:latin typeface="Cambria"/>
                <a:ea typeface="Cambria"/>
                <a:cs typeface="Cambria"/>
                <a:sym typeface="Cambria"/>
              </a:rPr>
              <a:t>C</a:t>
            </a:r>
            <a:endParaRPr/>
          </a:p>
          <a:p>
            <a:pPr indent="-228600" lvl="0" marL="457200" marR="0" rtl="0" algn="l">
              <a:lnSpc>
                <a:spcPct val="115000"/>
              </a:lnSpc>
              <a:spcBef>
                <a:spcPts val="0"/>
              </a:spcBef>
              <a:spcAft>
                <a:spcPts val="0"/>
              </a:spcAft>
              <a:buClr>
                <a:schemeClr val="dk2"/>
              </a:buClr>
              <a:buSzPts val="1800"/>
              <a:buFont typeface="Cabin"/>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idx="1" type="body"/>
          </p:nvPr>
        </p:nvSpPr>
        <p:spPr>
          <a:xfrm>
            <a:off x="152400" y="145075"/>
            <a:ext cx="6705600" cy="990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95959"/>
              </a:buClr>
              <a:buSzPts val="1800"/>
              <a:buFont typeface="Cambria"/>
              <a:buNone/>
            </a:pPr>
            <a:r>
              <a:rPr b="0" i="0" lang="en-US" sz="2800" u="none" cap="none" strike="noStrike">
                <a:solidFill>
                  <a:schemeClr val="accent5"/>
                </a:solidFill>
                <a:latin typeface="Sorts Mill Goudy"/>
                <a:ea typeface="Sorts Mill Goudy"/>
                <a:cs typeface="Sorts Mill Goudy"/>
                <a:sym typeface="Sorts Mill Goudy"/>
              </a:rPr>
              <a:t>Lippincott's BANK question </a:t>
            </a:r>
            <a:endParaRPr/>
          </a:p>
          <a:p>
            <a:pPr indent="0" lvl="0" marL="0" marR="0" rtl="0" algn="ctr">
              <a:lnSpc>
                <a:spcPct val="100000"/>
              </a:lnSpc>
              <a:spcBef>
                <a:spcPts val="0"/>
              </a:spcBef>
              <a:spcAft>
                <a:spcPts val="0"/>
              </a:spcAft>
              <a:buClr>
                <a:srgbClr val="595959"/>
              </a:buClr>
              <a:buSzPts val="1800"/>
              <a:buFont typeface="Cambria"/>
              <a:buNone/>
            </a:pPr>
            <a:r>
              <a:rPr b="0" i="0" lang="en-US" sz="2400" u="none" cap="none" strike="noStrike">
                <a:solidFill>
                  <a:srgbClr val="000000"/>
                </a:solidFill>
                <a:latin typeface="Sorts Mill Goudy"/>
                <a:ea typeface="Sorts Mill Goudy"/>
                <a:cs typeface="Sorts Mill Goudy"/>
                <a:sym typeface="Sorts Mill Goudy"/>
              </a:rPr>
              <a:t>(might come in real exam)</a:t>
            </a:r>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1-27-year-old woman presents to the emergency </a:t>
            </a:r>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 department complaining of right flank pain and </a:t>
            </a:r>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 hematuria. She has passed calcium oxalate stones in the past and likely has another stone. After treating her for the stone, which of the following diuretics could be started to prevent future calcium oxalate stones? </a:t>
            </a:r>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Acetazolamide </a:t>
            </a:r>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(B) Furosemide</a:t>
            </a:r>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(C) Hydrochlorothiazide</a:t>
            </a:r>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(D) Mannitol </a:t>
            </a:r>
            <a:endParaRPr/>
          </a:p>
          <a:p>
            <a:pPr indent="0" lvl="0" marL="0" marR="0" rtl="0" algn="l">
              <a:lnSpc>
                <a:spcPct val="100000"/>
              </a:lnSpc>
              <a:spcBef>
                <a:spcPts val="160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E) Spironolactone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idx="1" type="body"/>
          </p:nvPr>
        </p:nvSpPr>
        <p:spPr>
          <a:xfrm>
            <a:off x="152400" y="145075"/>
            <a:ext cx="67056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2-A 54-year-old woman with severe essential hypertension refractory to treatment switched to a new antihypertensive drug 1 month ago. Her blood pressure is currently well controlled. She now comes complaining of excessive hair growth. Which antihypertensive drug is she taking? </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(A) Hydrochlorothiazide </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(B) Isosorbide dinitrate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(C) Minoxidil </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(D) Nifedipine </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(E) Nitroglycerin</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3-A 63-year-old man presents to the emergency department with worsening heart failure following a myocardial infarction 2 weeks previously. The patient complains of shortness of breath. Physical exam reveals 12 pitting edema in his ankles. Past medical history is significant for an allergic reaction following exposure to trimethoprim– sulfamethoxazole. The physician wants to prescribe furosemide as part of this patient’s regimen. Which drug should she prescribe him? </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Acetazolamide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(B) Ethacrynic acid </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(C) Hydrochlorothiazide </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(D) Mannitol</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(E) The best drug to use in this case is furosemide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idx="1" type="body"/>
          </p:nvPr>
        </p:nvSpPr>
        <p:spPr>
          <a:xfrm>
            <a:off x="152400" y="145075"/>
            <a:ext cx="67056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4-A 62-year-old man with congestive heart failure has been taking a loop diuretic to reduce peripheral edema. His labs today reveal low potassium. Which of the following diuretics would be better to use in this patient? </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rgbClr val="000000"/>
              </a:solidFill>
              <a:latin typeface="Sorts Mill Goudy"/>
              <a:ea typeface="Sorts Mill Goudy"/>
              <a:cs typeface="Sorts Mill Goudy"/>
              <a:sym typeface="Sorts Mill Goudy"/>
            </a:endParaRPr>
          </a:p>
          <a:p>
            <a:pPr indent="-457200" lvl="0" marL="457200" marR="0" rtl="0" algn="l">
              <a:lnSpc>
                <a:spcPct val="100000"/>
              </a:lnSpc>
              <a:spcBef>
                <a:spcPts val="0"/>
              </a:spcBef>
              <a:spcAft>
                <a:spcPts val="0"/>
              </a:spcAft>
              <a:buClr>
                <a:srgbClr val="595959"/>
              </a:buClr>
              <a:buSzPts val="1800"/>
              <a:buFont typeface="Cambria"/>
              <a:buAutoNum type="alphaUcParenBoth"/>
            </a:pPr>
            <a:r>
              <a:rPr b="0" i="0" lang="en-US" sz="2000" u="none" cap="none" strike="noStrike">
                <a:solidFill>
                  <a:srgbClr val="000000"/>
                </a:solidFill>
                <a:latin typeface="Sorts Mill Goudy"/>
                <a:ea typeface="Sorts Mill Goudy"/>
                <a:cs typeface="Sorts Mill Goudy"/>
                <a:sym typeface="Sorts Mill Goudy"/>
              </a:rPr>
              <a:t>acetazolamide </a:t>
            </a:r>
            <a:endParaRPr/>
          </a:p>
          <a:p>
            <a:pPr indent="-457200" lvl="0" marL="457200" marR="0" rtl="0" algn="l">
              <a:lnSpc>
                <a:spcPct val="100000"/>
              </a:lnSpc>
              <a:spcBef>
                <a:spcPts val="0"/>
              </a:spcBef>
              <a:spcAft>
                <a:spcPts val="0"/>
              </a:spcAft>
              <a:buClr>
                <a:srgbClr val="595959"/>
              </a:buClr>
              <a:buSzPts val="1800"/>
              <a:buFont typeface="Cambria"/>
              <a:buAutoNum type="alphaUcParenBoth"/>
            </a:pPr>
            <a:r>
              <a:rPr b="0" i="0" lang="en-US" sz="2000" u="none" cap="none" strike="noStrike">
                <a:solidFill>
                  <a:srgbClr val="000000"/>
                </a:solidFill>
                <a:latin typeface="Sorts Mill Goudy"/>
                <a:ea typeface="Sorts Mill Goudy"/>
                <a:cs typeface="Sorts Mill Goudy"/>
                <a:sym typeface="Sorts Mill Goudy"/>
              </a:rPr>
              <a:t> Ethacrynic acid </a:t>
            </a:r>
            <a:endParaRPr/>
          </a:p>
          <a:p>
            <a:pPr indent="-457200" lvl="0" marL="457200" marR="0" rtl="0" algn="l">
              <a:lnSpc>
                <a:spcPct val="100000"/>
              </a:lnSpc>
              <a:spcBef>
                <a:spcPts val="0"/>
              </a:spcBef>
              <a:spcAft>
                <a:spcPts val="0"/>
              </a:spcAft>
              <a:buClr>
                <a:srgbClr val="595959"/>
              </a:buClr>
              <a:buSzPts val="1800"/>
              <a:buFont typeface="Cambria"/>
              <a:buAutoNum type="alphaUcParenBoth"/>
            </a:pPr>
            <a:r>
              <a:rPr b="0" i="0" lang="en-US" sz="2000" u="none" cap="none" strike="noStrike">
                <a:solidFill>
                  <a:srgbClr val="000000"/>
                </a:solidFill>
                <a:latin typeface="Sorts Mill Goudy"/>
                <a:ea typeface="Sorts Mill Goudy"/>
                <a:cs typeface="Sorts Mill Goudy"/>
                <a:sym typeface="Sorts Mill Goudy"/>
              </a:rPr>
              <a:t> Hydrochlorothiazide</a:t>
            </a:r>
            <a:endParaRPr/>
          </a:p>
          <a:p>
            <a:pPr indent="-457200" lvl="0" marL="457200" marR="0" rtl="0" algn="l">
              <a:lnSpc>
                <a:spcPct val="100000"/>
              </a:lnSpc>
              <a:spcBef>
                <a:spcPts val="0"/>
              </a:spcBef>
              <a:spcAft>
                <a:spcPts val="0"/>
              </a:spcAft>
              <a:buClr>
                <a:srgbClr val="595959"/>
              </a:buClr>
              <a:buSzPts val="1800"/>
              <a:buFont typeface="Cambria"/>
              <a:buAutoNum type="alphaUcParenBoth"/>
            </a:pPr>
            <a:r>
              <a:rPr b="0" i="0" lang="en-US" sz="2000" u="none" cap="none" strike="noStrike">
                <a:solidFill>
                  <a:srgbClr val="000000"/>
                </a:solidFill>
                <a:latin typeface="Sorts Mill Goudy"/>
                <a:ea typeface="Sorts Mill Goudy"/>
                <a:cs typeface="Sorts Mill Goudy"/>
                <a:sym typeface="Sorts Mill Goudy"/>
              </a:rPr>
              <a:t> Methazolamide</a:t>
            </a:r>
            <a:endParaRPr/>
          </a:p>
          <a:p>
            <a:pPr indent="-457200" lvl="0" marL="457200" marR="0" rtl="0" algn="l">
              <a:lnSpc>
                <a:spcPct val="100000"/>
              </a:lnSpc>
              <a:spcBef>
                <a:spcPts val="0"/>
              </a:spcBef>
              <a:spcAft>
                <a:spcPts val="0"/>
              </a:spcAft>
              <a:buClr>
                <a:srgbClr val="595959"/>
              </a:buClr>
              <a:buSzPts val="1800"/>
              <a:buFont typeface="Cambria"/>
              <a:buAutoNum type="alphaUcParenBoth"/>
            </a:pPr>
            <a:r>
              <a:rPr b="0" i="0" lang="en-US" sz="2000" u="none" cap="none" strike="noStrike">
                <a:solidFill>
                  <a:srgbClr val="000000"/>
                </a:solidFill>
                <a:latin typeface="Sorts Mill Goudy"/>
                <a:ea typeface="Sorts Mill Goudy"/>
                <a:cs typeface="Sorts Mill Goudy"/>
                <a:sym typeface="Sorts Mill Goudy"/>
              </a:rPr>
              <a:t>Triamterene </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5-A 47-year-old woman with Type-2 diabetes presents to the nephrology clinic for follow-up. She has been doing well other than an increase in her blood sugars lately. She was started on a new medication recently, but she cannot remember the name. All she knows was it affected her kidneys. What is the most likely medication that she started taking?</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(A) Acetazolamide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(B) Furosemide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(C) Hydrochlorothiazide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(D) Mannitol </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(E) Spironolactone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idx="1" type="body"/>
          </p:nvPr>
        </p:nvSpPr>
        <p:spPr>
          <a:xfrm>
            <a:off x="152400" y="145075"/>
            <a:ext cx="67056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6- A 64-year-old man with left heart failure is managed with digoxin and a thiazide diuretic. His primary care physician orders a laboratory panel. Which of the following electrolytes is most likely to be abnormal in this patient?</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(A) Calcium</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(B) Glucose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(C) Magnesium</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(D) Potassium</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(E) Sodium</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chemeClr val="accent5"/>
                </a:solidFill>
                <a:latin typeface="Sorts Mill Goudy"/>
                <a:ea typeface="Sorts Mill Goudy"/>
                <a:cs typeface="Sorts Mill Goudy"/>
                <a:sym typeface="Sorts Mill Goudy"/>
              </a:rPr>
              <a:t>7-  52-year-old woman presents to the primary care clinic with progressive weakness and muscle aches for the past month. She can still do her daily tasks but can notice a difference in her strength. When she lies down at night, her legs always ache. Her electrolytes are significant for a K1 of 2.9 mEq/L. She was recently started on a diuretic for peripheral edema. She is pleased that she has not had peripheral edema since starting the diuretic. What is the most appropriate diuretic to treat this patient?</a:t>
            </a:r>
            <a:endParaRPr/>
          </a:p>
          <a:p>
            <a:pPr indent="0" lvl="0" marL="0" marR="0" rtl="0" algn="l">
              <a:lnSpc>
                <a:spcPct val="100000"/>
              </a:lnSpc>
              <a:spcBef>
                <a:spcPts val="0"/>
              </a:spcBef>
              <a:spcAft>
                <a:spcPts val="0"/>
              </a:spcAft>
              <a:buClr>
                <a:srgbClr val="595959"/>
              </a:buClr>
              <a:buSzPts val="1800"/>
              <a:buFont typeface="Cambria"/>
              <a:buNone/>
            </a:pPr>
            <a:r>
              <a:t/>
            </a:r>
            <a:endParaRPr b="0" i="0" sz="20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(A) Acetazolamide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(B) Furosemide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(C) Hydrochlorothiazide</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(D) Mannitol</a:t>
            </a:r>
            <a:endParaRPr/>
          </a:p>
          <a:p>
            <a:pPr indent="0" lvl="0" marL="0" marR="0" rtl="0" algn="l">
              <a:lnSpc>
                <a:spcPct val="100000"/>
              </a:lnSpc>
              <a:spcBef>
                <a:spcPts val="0"/>
              </a:spcBef>
              <a:spcAft>
                <a:spcPts val="0"/>
              </a:spcAft>
              <a:buClr>
                <a:srgbClr val="595959"/>
              </a:buClr>
              <a:buSzPts val="1800"/>
              <a:buFont typeface="Cambria"/>
              <a:buNone/>
            </a:pPr>
            <a:r>
              <a:rPr b="0" i="0" lang="en-US" sz="2000" u="none" cap="none" strike="noStrike">
                <a:solidFill>
                  <a:srgbClr val="000000"/>
                </a:solidFill>
                <a:latin typeface="Sorts Mill Goudy"/>
                <a:ea typeface="Sorts Mill Goudy"/>
                <a:cs typeface="Sorts Mill Goudy"/>
                <a:sym typeface="Sorts Mill Goudy"/>
              </a:rPr>
              <a:t> (E) Spironolactone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mbria"/>
              <a:buNone/>
            </a:pPr>
            <a:r>
              <a:rPr b="0" i="0" lang="en-US" sz="2800" u="none" cap="none" strike="noStrike">
                <a:solidFill>
                  <a:schemeClr val="dk1"/>
                </a:solidFill>
                <a:latin typeface="Cambria"/>
                <a:ea typeface="Cambria"/>
                <a:cs typeface="Cambria"/>
                <a:sym typeface="Cambria"/>
              </a:rPr>
              <a:t>Answers and Explanations </a:t>
            </a:r>
            <a:endParaRPr/>
          </a:p>
        </p:txBody>
      </p:sp>
      <p:sp>
        <p:nvSpPr>
          <p:cNvPr id="316" name="Shape 316"/>
          <p:cNvSpPr txBox="1"/>
          <p:nvPr>
            <p:ph idx="1" type="body"/>
          </p:nvPr>
        </p:nvSpPr>
        <p:spPr>
          <a:xfrm>
            <a:off x="233775" y="1571343"/>
            <a:ext cx="6390300" cy="7683781"/>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1- The answer is B: Furosemide. Calcium oxalate stones are caused by an increase of calcium, oxalate, or both in the urine. Stone formation can be avoided by preventing high amounts of calcium from being excreted in the urine. Loop diuretics such as furosemide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increase renal excretion of calcium, thereby raising the urinary calcium level and predisposing to stone formation. (A) Amiloride inhibits the sodium– potassium exchanger in the distal tubule. It does not raise urinary calcium nearly as much as furosemide and is not associated with an increase in stone formation. (C) Hydrochlorothiazide, by an unknown mechanism, causes calcium retention. It would be a useful drug for this patient because it decreases urinary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excretion of calcium. (D) Mannitol is an osmotic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diuretic because it is filtered at the glomerulus but minimally reabsorbed. It does not alter calcium handling by the kidney. (E) Spironolactone is an antagonist of aldosterone. Normally, aldosterone causes resorption of sodium from the distal tubules. It does not alter calcium handling by the kidney.</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idx="1" type="body"/>
          </p:nvPr>
        </p:nvSpPr>
        <p:spPr>
          <a:xfrm>
            <a:off x="233850" y="1662362"/>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2- The answer is C: Reduction of dietary salt to 10 g/d. Lifestyle modifications to improve blood pressure include the following: weight—maintain normal body weight (BMI 18.5 to 24.9); DASH diet—rich in fruits, vegetables, grains, low-fat dairy products; and low in fat, cholesterol, and sodium; salt—reduce dietary sodium to no more than 2.4 g/d of sodium or 6 g/d of NaCl; exercise—regular aerobic activity such as walking (30 min/d on most days); and alcohol—limit to no more than two drinks per day for men and one drink per day for women. (A) This is a useful modification that may improve blood pressure. (B) This is a useful modification that may improve blood pressure. (D) This is a useful modification that may improve blood pressure. (E) This is a useful modification that may improve blood pressure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p:txBody>
      </p:sp>
      <p:sp>
        <p:nvSpPr>
          <p:cNvPr id="322" name="Shape 322"/>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mbria"/>
              <a:buNone/>
            </a:pPr>
            <a:r>
              <a:rPr b="0" i="0" lang="en-US" sz="2800" u="none" cap="none" strike="noStrike">
                <a:solidFill>
                  <a:schemeClr val="dk1"/>
                </a:solidFill>
                <a:latin typeface="Cambria"/>
                <a:ea typeface="Cambria"/>
                <a:cs typeface="Cambria"/>
                <a:sym typeface="Cambria"/>
              </a:rPr>
              <a:t>Answers and Explanations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idx="1" type="body"/>
          </p:nvPr>
        </p:nvSpPr>
        <p:spPr>
          <a:xfrm>
            <a:off x="233850" y="1662362"/>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3- The answer is B: Ethacrynic acid. Diuresis is an important aspect of the treatment of heart failure. Putting a patient with heart failure on a diuretic will help keep excess fluid from accumulating in the lungs and other body tissues. One potential problem with diuretics is that most contain a sulfonamide group, which is the antigen responsible for reactions in patients with a sulfa allergy. Of the diuretics listed, only mannitol and ethacrynic acid do not contain a sulfonamide group. Mannitol should not be used because it is contraindicated in patients with heart failure. Ethacrynic acid is a loop diuretic but is structurally not related to other members of that group. It would be the best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option in this patient. (A) Acetazolamide contains a sulfonamide group. No sulfonamide should be used in this patient because of his history of a previous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allergic reaction. Further exposure could result in anaphylaxis and death. (C) Hydrochlorothiazide contains a sulfonamide group. (D) Mannitol is an osmotic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diuretic. It is contraindicated in patients with heart failure because it initially increases circulatory  volume and would likely make his swelling and heart failure worse. (E) Furosemide contains a sulfonamide group</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p:txBody>
      </p:sp>
      <p:sp>
        <p:nvSpPr>
          <p:cNvPr id="328" name="Shape 32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mbria"/>
              <a:buNone/>
            </a:pPr>
            <a:r>
              <a:rPr b="0" i="0" lang="en-US" sz="2800" u="none" cap="none" strike="noStrike">
                <a:solidFill>
                  <a:schemeClr val="dk1"/>
                </a:solidFill>
                <a:latin typeface="Cambria"/>
                <a:ea typeface="Cambria"/>
                <a:cs typeface="Cambria"/>
                <a:sym typeface="Cambria"/>
              </a:rPr>
              <a:t>Answers and Explanations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idx="1" type="body"/>
          </p:nvPr>
        </p:nvSpPr>
        <p:spPr>
          <a:xfrm>
            <a:off x="233850" y="1662362"/>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4- The answer is E: Triamterene. Potassium-sparing diuretics such as triamterene or amiloride are commonly used in combination with more potent potassium-wasting diuretics (e.g., loop diuretics) or simply in cases of low serum potassium. Potassium is lost in the urine when high amounts of sodium pass through the distal convoluted tubule (as is the case with potassium-wasting diuretics) because of a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sodium-potassium exchange pump on the distal tubule cells. Triamterene and amiloride inhibit this pump, leaving sodium in the urine and potassium in the blood. (A) Acetazolamide is a carbonic anhydrase inhibitor and works in the proximal tubule. It causes mild potassium loss in the urine. (B) Loop diuretics such as ethacrynic acid work by inhibiting the Na1/ K1/2Cl2 transporter on the ascending limb of the loop of Henle. Loop diuretics are potassium-wasting diuretics. (C) Hydrochlorothiazide inhibits the sodium chloride symporter in the distal tube. It causes calcium retention by an unknown mechanism but does not cause potassium retention. (D) Methazolamide is a carbonic anhydrase inhibitor and works in the proximal tubule. It causes mild potassium loss in the urine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p:txBody>
      </p:sp>
      <p:sp>
        <p:nvSpPr>
          <p:cNvPr id="334" name="Shape 334"/>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mbria"/>
              <a:buNone/>
            </a:pPr>
            <a:r>
              <a:rPr b="0" i="0" lang="en-US" sz="2800" u="none" cap="none" strike="noStrike">
                <a:solidFill>
                  <a:schemeClr val="dk1"/>
                </a:solidFill>
                <a:latin typeface="Cambria"/>
                <a:ea typeface="Cambria"/>
                <a:cs typeface="Cambria"/>
                <a:sym typeface="Cambria"/>
              </a:rPr>
              <a:t>Answers and Explanations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idx="1" type="body"/>
          </p:nvPr>
        </p:nvSpPr>
        <p:spPr>
          <a:xfrm>
            <a:off x="165100" y="145075"/>
            <a:ext cx="64389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(4)- which of the following can be administered in order to increase the excretion for acidic drugs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NaHCO3</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NH4CL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sodium bicarbonate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A&amp;C are the same</a:t>
            </a:r>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(5)-which of the following will lead to increase the excretion For morph</a:t>
            </a:r>
            <a:r>
              <a:rPr b="0" i="0" lang="en-US" sz="2400" u="none" cap="none" strike="noStrike">
                <a:solidFill>
                  <a:schemeClr val="dk1"/>
                </a:solidFill>
                <a:latin typeface="Sorts Mill Goudy"/>
                <a:ea typeface="Sorts Mill Goudy"/>
                <a:cs typeface="Sorts Mill Goudy"/>
                <a:sym typeface="Sorts Mill Goudy"/>
              </a:rPr>
              <a:t>ine </a:t>
            </a:r>
            <a:r>
              <a:rPr b="0" i="0" lang="en-US" sz="2400" u="none" cap="none" strike="noStrike">
                <a:solidFill>
                  <a:schemeClr val="accent5"/>
                </a:solidFill>
                <a:latin typeface="Sorts Mill Goudy"/>
                <a:ea typeface="Sorts Mill Goudy"/>
                <a:cs typeface="Sorts Mill Goudy"/>
                <a:sym typeface="Sorts Mill Goudy"/>
              </a:rPr>
              <a:t>?</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NaHCO3</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NH4CL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ammonium chloride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B&amp;C are the same</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(6)- which of the following is antibiotic is good for UTI because it gets excreted by the kidney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macrolides</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penicillin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A&amp;C</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idx="1" type="body"/>
          </p:nvPr>
        </p:nvSpPr>
        <p:spPr>
          <a:xfrm>
            <a:off x="233850" y="1662362"/>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 5-The answer is C: Hydrochlorothiazide. A side effect of hydrochlorothiazide is hyperglycemia. The exact mechanism of the cause of hyperglycemia is  unknown; however, it is believed to be through decreased insulin secretion. (A) Acetazolamide can lead to hyperchloremic metabolic acidosis but not commonly hyperglycemia. (B) Furosemide may lead to ototoxicity or hypokalemia but not commonly hyperglycemia. (D) Mannitol may lead to pulmonary edema but not commonly hyperglycemia. (E) Spironolactone may lead to gynecomastia or hyperkalemia but not commonly hyperglycemia.</a:t>
            </a:r>
            <a:endParaRPr/>
          </a:p>
        </p:txBody>
      </p:sp>
      <p:sp>
        <p:nvSpPr>
          <p:cNvPr id="340" name="Shape 340"/>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mbria"/>
              <a:buNone/>
            </a:pPr>
            <a:r>
              <a:rPr b="0" i="0" lang="en-US" sz="2800" u="none" cap="none" strike="noStrike">
                <a:solidFill>
                  <a:schemeClr val="dk1"/>
                </a:solidFill>
                <a:latin typeface="Cambria"/>
                <a:ea typeface="Cambria"/>
                <a:cs typeface="Cambria"/>
                <a:sym typeface="Cambria"/>
              </a:rPr>
              <a:t>Answers and Explanations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idx="1" type="body"/>
          </p:nvPr>
        </p:nvSpPr>
        <p:spPr>
          <a:xfrm>
            <a:off x="233850" y="1662362"/>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6- The answer is D: Potassium. Digoxin can cause electrolyte abnormalities. Hypokalemia can precipitate serious arrhythmia. Reduction of serum potassium levels is most frequently observed in patients  receiving thiazide or loop diuretics, which can usually be prevented by use of a potassium-sparing diuretic or supplementation with potassium chloride. Hypercalcemia and hypomagnesemia also predispose to digoxin toxicity. (A) Calcium abnormalities are less common than potassium abnormalities. (B) Glucose abnormalities are unlikely unless the patient has diabetes. (C) Magnesium abnormalities are less common than potassium abnormalities. (E) Sodium abnormalities are unlikely in this patient</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p:txBody>
      </p:sp>
      <p:sp>
        <p:nvSpPr>
          <p:cNvPr id="346" name="Shape 346"/>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mbria"/>
              <a:buNone/>
            </a:pPr>
            <a:r>
              <a:rPr b="0" i="0" lang="en-US" sz="2800" u="none" cap="none" strike="noStrike">
                <a:solidFill>
                  <a:schemeClr val="dk1"/>
                </a:solidFill>
                <a:latin typeface="Cambria"/>
                <a:ea typeface="Cambria"/>
                <a:cs typeface="Cambria"/>
                <a:sym typeface="Cambria"/>
              </a:rPr>
              <a:t>Answers and Explanations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idx="1" type="body"/>
          </p:nvPr>
        </p:nvSpPr>
        <p:spPr>
          <a:xfrm>
            <a:off x="233850" y="1662362"/>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7-The answer is E: Spironolactone. Spironolactone is a potassium-sparing diuretic that can be used for diuresis. Spironolactone competitively inhibits aldosterone receptors in the collecting tubules. It decreases the secretion of potassium in the urine. (A) Acetazolamide causes the excretion of potassium leading to hypokalemia. (B) Furosemide causes the excretion of potassium leading to hypokalemia. (C) Hydrochlorothiazide causes the excretion of potassium leading to hypokalemia. (D) Mannitol causes the excretion of potassium leading to hypokalemia</a:t>
            </a:r>
            <a:endParaRPr/>
          </a:p>
        </p:txBody>
      </p:sp>
      <p:sp>
        <p:nvSpPr>
          <p:cNvPr id="352" name="Shape 352"/>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mbria"/>
              <a:buNone/>
            </a:pPr>
            <a:r>
              <a:rPr b="0" i="0" lang="en-US" sz="2800" u="none" cap="none" strike="noStrike">
                <a:solidFill>
                  <a:schemeClr val="dk1"/>
                </a:solidFill>
                <a:latin typeface="Cambria"/>
                <a:ea typeface="Cambria"/>
                <a:cs typeface="Cambria"/>
                <a:sym typeface="Cambria"/>
              </a:rPr>
              <a:t>Answers and Explanations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106775" y="285378"/>
            <a:ext cx="6390300" cy="1102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Cambria"/>
              <a:buNone/>
            </a:pPr>
            <a:r>
              <a:rPr b="0" i="0" lang="en-US" sz="5400" u="none" cap="none" strike="noStrike">
                <a:solidFill>
                  <a:schemeClr val="dk1"/>
                </a:solidFill>
                <a:latin typeface="Cabin"/>
                <a:ea typeface="Cabin"/>
                <a:cs typeface="Cabin"/>
                <a:sym typeface="Cabin"/>
              </a:rPr>
              <a:t>USMLE</a:t>
            </a:r>
            <a:endParaRPr/>
          </a:p>
        </p:txBody>
      </p:sp>
      <p:sp>
        <p:nvSpPr>
          <p:cNvPr id="358" name="Shape 358"/>
          <p:cNvSpPr txBox="1"/>
          <p:nvPr>
            <p:ph idx="1" type="body"/>
          </p:nvPr>
        </p:nvSpPr>
        <p:spPr>
          <a:xfrm>
            <a:off x="106775" y="1662362"/>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mbria"/>
                <a:ea typeface="Cambria"/>
                <a:cs typeface="Cambria"/>
                <a:sym typeface="Cambria"/>
              </a:rPr>
              <a:t>A 50-year-old man presents with a blood pressure of 160/100. He is to be started on hydrochlorothiazide. Which of the following is a common adverse effect of hydrochlorothiazide?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A.atrioventricular (AV) blockade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B.constipation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C.drug-induced lupus erythematosus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D.potassium wasting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E.Tachycardia</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Because thiazides decrease the reabsorption of sodium in the distal convoluted tubule, aldosterone secretion is increased and a compensatory response is evoked that releases potassium in response to increased sodium reabsorption in the cortical collecting tubule, therefore, potassium- wasting results. Other adverse effects</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of thiazides include increased blood glucose, uric acid, and lipids. None of the other choices (AB, E) are adverse effects of thiazide administration.</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Correct Answer: 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Which of the following drugs causes hyperchloremic metabolic acidosis and may cause hyperammonemia in a patient with cirrhosis ?</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A.acetazolamide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B.amiloride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C.furosemide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D.hydrochlorothiazide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E.spironolactone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Explanation/Reference: Explanation: Acetazolamide acts in the proximal tubule to block carbonic anhydrase, greatly increasing bicarbonate excretion and alkalinizing the urine while causing metabolic acidosis. In cirrhosis, ammonia is excreted in larger amounts because urea production in the liver is limited. If an acid urine (necessary for converting ammonia to ammonium ion) cannot be produced, the ammonia is promptly reabsorbed, causing hyperammonemia and hepatic encephalopathy. None of the other drugs (choices BE) causes hyperammonemia in cirrhotic patients.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Correct Answer: A Section: Pharmacology Explanation</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idx="1" type="body"/>
          </p:nvPr>
        </p:nvSpPr>
        <p:spPr>
          <a:xfrm>
            <a:off x="94074" y="136243"/>
            <a:ext cx="6560725" cy="9766581"/>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A 73-year-old woman complains of difficulty sleeping, exercise fatigue, and shortness of breath. Examination reveals mental confusion, swollen ankles, pulmonary rales, and dyspnea while supine. Immediate treatment of the patient may be needed if signs and symptoms, especially those of pulmonary congestion, worsen rapidly. Which of the following would be most beneficial in treating acute, severe pulmonary edema?</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 amiloride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 furosemide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 Hydrochlorothiazide</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 losartan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 Metoprolol</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Explanation/Reference: Explanation: Rapid worsening of pulmonary congestion is suggestive of life-threatening acute cardiac decompensation (acute heart failure). Furosemide, a loop diuretic, is one of the most effective agents available because it has powerful diuretic action and also reduces pulmonary vascular pressures. Amiloride (choice A) is a much less efficacious diuretic with primary action in the collecting tubule of the nephron and little or no effect on pulmonary vessels. Hydrochlorothiazide (choice C) is a diuretic of intermediate efficacy that acts in the distal convoluted tubule. Losartan (choice D) is an angiotensin receptor blocker and is not effective in acute reduction of congestive symptoms. Metoprolol (choice E) is a beta adrenoreceptor blocker that is valuable in the long-term, chronic therapy of HF, but not effective (and usually contraindicated) in acute decompensation.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Correct Answer: B Section: Pharmacology Explanation</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Shape 373"/>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A 35-year-old woman with hypertension is planning to become pregnant. Which of the following is contraindicated in pregnancy?</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 clonidine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 hydralazine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 hydrochlorothiazide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 losartan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 methyldopa</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Explanation/Reference: Explanation: Losartan causes renal damage in the fetus, and renal impairment in renovascular disease. It is contraindicated in pregnancy. Clonidine (choice A) causes some sedation and rebound hypertension when stopped suddenly, but is not contraindicated in pregnancy. Hydralazine (choice B) causes a reversible type of lupus erythematosus. Hydrochlorothiazide (choice C) may cause hypokalemia, dilutional hyponatremia, elevated lipids, hyperuricemia, and glucose intolerance. Methyldopa (choice E) causes sedation and formation of red blood cell antibodies, but has been shown to be safe in pregnancy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Correct Answer: D Section: Pharmacology Explanation</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2000" u="none" cap="none" strike="noStrike">
                <a:solidFill>
                  <a:schemeClr val="accent5"/>
                </a:solidFill>
                <a:latin typeface="Cabin"/>
                <a:ea typeface="Cabin"/>
                <a:cs typeface="Cabin"/>
                <a:sym typeface="Cabin"/>
              </a:rPr>
              <a:t>A 24-year-old woman presents with hypertension and hypokalemic metabolic alkalosis. Although these symptoms are normally indicative of hyperaldosteronism, this patient's aldosterone levels are undetectable, and no other mineralocorticoid activity is found. A diagnosis of Liddle syndrome is made on the basis of the signs and symptoms and a family history. Liddle syndrome is caused by a genetic defect leading to excessive expression of the apical sodium channel in the principal cells of the cortical- collecting tubule and excess sodium transport in this part of the nephron. Which of the following agents is the best choice for treatment of the hypertension and hypokalemic metabolic alkalosis in this patient?</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A.amiloride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B.fludrocortisones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C.hydrochlorothiazide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D.lisinopril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E.spironolactone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Answer in next slide</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idx="1" type="body"/>
          </p:nvPr>
        </p:nvSpPr>
        <p:spPr>
          <a:xfrm>
            <a:off x="94075" y="136244"/>
            <a:ext cx="6390300" cy="7217056"/>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700" u="none" cap="none" strike="noStrike">
                <a:solidFill>
                  <a:schemeClr val="dk2"/>
                </a:solidFill>
                <a:latin typeface="Cabin"/>
                <a:ea typeface="Cabin"/>
                <a:cs typeface="Cabin"/>
                <a:sym typeface="Cabin"/>
              </a:rPr>
              <a:t>Correct answer: A</a:t>
            </a:r>
            <a:endParaRPr/>
          </a:p>
          <a:p>
            <a:pPr indent="0" lvl="0" marL="114300" marR="0" rtl="0" algn="l">
              <a:lnSpc>
                <a:spcPct val="115000"/>
              </a:lnSpc>
              <a:spcBef>
                <a:spcPts val="0"/>
              </a:spcBef>
              <a:spcAft>
                <a:spcPts val="0"/>
              </a:spcAft>
              <a:buClr>
                <a:schemeClr val="dk2"/>
              </a:buClr>
              <a:buSzPts val="1800"/>
              <a:buFont typeface="Cambria"/>
              <a:buNone/>
            </a:pPr>
            <a:r>
              <a:rPr b="0" i="0" lang="en-US" sz="1700" u="none" cap="none" strike="noStrike">
                <a:solidFill>
                  <a:schemeClr val="dk2"/>
                </a:solidFill>
                <a:latin typeface="Cabin"/>
                <a:ea typeface="Cabin"/>
                <a:cs typeface="Cabin"/>
                <a:sym typeface="Cabin"/>
              </a:rPr>
              <a:t>Explanation: Treatment of Liddle syndrome consists of direct inhibition of the abnormally expressed sodium channel by either amiloride (choice A) or triamterene, both of which are classified as potassium-sparing diuretics. Triamterene is less useful than amiloride because of its low potency and low solubility, which may lead to the formation of stones. Fludrocortisone (choice B) is a synthetic mineralocorticoid used for replacement therapy in hypoaldosteronism. Although aldosterone levels are reduced in this patient, administration of a mineralocorticoid will exacerbate rather than relieve the hypertension and hypokalemic metabolic alkalosis. Hydrochlorothiazide (choice C), a thiazide diuretic, will exacerbate the problem because inhibition of the N /C symporter in the distal convoluted tubule results in</a:t>
            </a:r>
            <a:endParaRPr/>
          </a:p>
          <a:p>
            <a:pPr indent="0" lvl="0" marL="114300" marR="0" rtl="0" algn="l">
              <a:lnSpc>
                <a:spcPct val="115000"/>
              </a:lnSpc>
              <a:spcBef>
                <a:spcPts val="0"/>
              </a:spcBef>
              <a:spcAft>
                <a:spcPts val="0"/>
              </a:spcAft>
              <a:buClr>
                <a:schemeClr val="dk2"/>
              </a:buClr>
              <a:buSzPts val="1800"/>
              <a:buFont typeface="Cambria"/>
              <a:buNone/>
            </a:pPr>
            <a:r>
              <a:rPr b="0" i="0" lang="en-US" sz="1700" u="none" cap="none" strike="noStrike">
                <a:solidFill>
                  <a:schemeClr val="dk2"/>
                </a:solidFill>
                <a:latin typeface="Cabin"/>
                <a:ea typeface="Cabin"/>
                <a:cs typeface="Cabin"/>
                <a:sym typeface="Cabin"/>
              </a:rPr>
              <a:t>delivery of more sodium to the cortical collecting duct, where the hyperactivity of the sodium channel and resulting potassium extrusion along with increased proton exchange from type A intercalated cells results in greater hypokalemia and alkalosis. Lisinopril (choice D) is an ACE inhibitor used in the treatment of essential hypertension. Spironolactone (choice E) is a selective antagonist at the aldosterone receptor. It is used as a potassium-sparing diuretic. In the case of Liddle disease, spironolactone has no utility; aldosterone does not play a causative role and its levels are already depressed.</a:t>
            </a:r>
            <a:r>
              <a:rPr b="0" i="0" lang="en-US" sz="1800" u="none" cap="none" strike="noStrike">
                <a:solidFill>
                  <a:schemeClr val="dk2"/>
                </a:solidFill>
                <a:latin typeface="Cabin"/>
                <a:ea typeface="Cabin"/>
                <a:cs typeface="Cabin"/>
                <a:sym typeface="Cabin"/>
              </a:rPr>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A 78-year-old man has ankle edema, tachycardia, and shortness of breath on mild exercise. His blood pressure is 155/98. He has been diagnosed with hypertension and mild heart failure. Which of the following regimens is most appropriate for starting therapy?</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 captopril plus dobutamine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 captopril plus hydralazine</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 enalapril plus hydrochlorothiazide</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 furosemide plus spironolactone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 Losartan plus hydralazine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Section: Pharmacology Explanation</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Explanation/Reference: Explanation: The combination of an ACE inhibitor and a diuretic is rational for this patient with hypertension and mild heart failure as both drugs are effective for both conditions. Furthermore, ACE inhibitors have been shown to slow or stop the progression of heart failure and thiazide diuretics have been shown to be among the cheapest and most effective agents for hypertension. If this combination is not sufficiently active to control the heart failure, a loop diuretic might be substituted for the thiazide. Dobutamine (choice A) is a parenteral drug for acute failure. Hydralazine (choices B, E) is a vasodilator that causes tachycardia and usually requires concurrent administration of a beta blocker. Use of two diuretics choice D) is probably unnecessary in this early stage of failure and is not the most effective therapy for hypertension.</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Correct Answer: C</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idx="1" type="body"/>
          </p:nvPr>
        </p:nvSpPr>
        <p:spPr>
          <a:xfrm>
            <a:off x="165100" y="145075"/>
            <a:ext cx="66929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(7)- a patient who was using an anti-epileptic  drug </a:t>
            </a:r>
            <a:endParaRPr/>
          </a:p>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(100mg tablet every day) and renal clearance becomes Low, what dose/interval adjustment should be done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lang="en-US">
                <a:solidFill>
                  <a:srgbClr val="000000"/>
                </a:solidFill>
                <a:latin typeface="Sorts Mill Goudy"/>
                <a:ea typeface="Sorts Mill Goudy"/>
                <a:cs typeface="Sorts Mill Goudy"/>
                <a:sym typeface="Sorts Mill Goudy"/>
              </a:rPr>
              <a:t>he should decrease the dose.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he should increase the dose interval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he should decrease the dose and increase the interval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 or B </a:t>
            </a:r>
            <a:endParaRPr/>
          </a:p>
          <a:p>
            <a:pPr indent="-342900" lvl="0" marL="457200" marR="0" rtl="0" algn="l">
              <a:lnSpc>
                <a:spcPct val="100000"/>
              </a:lnSpc>
              <a:spcBef>
                <a:spcPts val="0"/>
              </a:spcBef>
              <a:spcAft>
                <a:spcPts val="0"/>
              </a:spcAft>
              <a:buClr>
                <a:srgbClr val="595959"/>
              </a:buClr>
              <a:buSzPts val="1800"/>
              <a:buFont typeface="Cabin"/>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(8)- which of the following factors is directly related to drug excretion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lipid solubility</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volume of distribution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renal blood flow</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protein binding</a:t>
            </a:r>
            <a:endParaRPr/>
          </a:p>
          <a:p>
            <a:pPr indent="0" lvl="0" marL="0" marR="0" rtl="0" algn="l">
              <a:lnSpc>
                <a:spcPct val="100000"/>
              </a:lnSpc>
              <a:spcBef>
                <a:spcPts val="1600"/>
              </a:spcBef>
              <a:spcAft>
                <a:spcPts val="0"/>
              </a:spcAft>
              <a:buClr>
                <a:srgbClr val="595959"/>
              </a:buClr>
              <a:buSzPts val="1800"/>
              <a:buFont typeface="Cambria"/>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(9)- a drug that has a constant rate of excretion independent of the plasma concentrations ?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600" u="none" cap="none" strike="noStrike">
                <a:solidFill>
                  <a:srgbClr val="000000"/>
                </a:solidFill>
                <a:latin typeface="Sorts Mill Goudy"/>
                <a:ea typeface="Sorts Mill Goudy"/>
                <a:cs typeface="Sorts Mill Goudy"/>
                <a:sym typeface="Sorts Mill Goudy"/>
              </a:rPr>
              <a:t> </a:t>
            </a:r>
            <a:r>
              <a:rPr b="0" i="0" lang="en-US" sz="1800" u="none" cap="none" strike="noStrike">
                <a:solidFill>
                  <a:srgbClr val="000000"/>
                </a:solidFill>
                <a:latin typeface="Sorts Mill Goudy"/>
                <a:ea typeface="Sorts Mill Goudy"/>
                <a:cs typeface="Sorts Mill Goudy"/>
                <a:sym typeface="Sorts Mill Goudy"/>
              </a:rPr>
              <a:t>aminoglycosides</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penicillin</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quinolones</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zero order elimination drugs</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Potassium supplementation is often necessary for patients taking large doses of which of the following drugs?</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A.amiloride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B.captopril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C.hydrochlorothiazide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D.losartan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E.Spironolactone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Explanation/Reference: Explanation: Hydrochlorothiazide causes potassium wasting and may lead to hypokalemia requiring dietary potassium supplementation. Potassium wasting is characteristic of diuretics that present more sodium to the collecting tubule, where sodium is conserved in exchange for potassium under the control of aldosterone. Therefore, diuretics that act in the proximal convoluted tubule (carbonic anhydrase inhibitors), ascending limb of the loop of Henle (loop diuretics), and distal convoluted tubule (thiazides) cause potassium wasting and may lead to dangerous hypokalemia. Angiotensin antagonists (because they interfere with aldosterone secretion) and aldosterone inhibitors have the opposite effect. Amiloride (choice A) and spironolactone (choice E) are aldosterone antagonists; captopril (choice B) and losartan (choice D) are angiotensin antagonists. The latter agents cause potassium retention and may cause hyperkalemia, not hypokalemia. </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Correct Answer: C Section: Pharmacology Explanation</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pic>
        <p:nvPicPr>
          <p:cNvPr id="398" name="Shape 398"/>
          <p:cNvPicPr preferRelativeResize="0"/>
          <p:nvPr/>
        </p:nvPicPr>
        <p:blipFill rotWithShape="1">
          <a:blip r:embed="rId3">
            <a:alphaModFix/>
          </a:blip>
          <a:srcRect b="0" l="0" r="0" t="0"/>
          <a:stretch/>
        </p:blipFill>
        <p:spPr>
          <a:xfrm>
            <a:off x="1568450" y="2290762"/>
            <a:ext cx="4298950" cy="3436938"/>
          </a:xfrm>
          <a:prstGeom prst="rect">
            <a:avLst/>
          </a:prstGeom>
          <a:noFill/>
          <a:ln>
            <a:noFill/>
          </a:ln>
        </p:spPr>
      </p:pic>
      <p:sp>
        <p:nvSpPr>
          <p:cNvPr id="399" name="Shape 399"/>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QUESTION 834 A 68-year-old postmenopausal female with a history of osteoporosis and essential hypertension is placed on the thiazide diuretic chlorothiazide, which has a beneficial action toward both conditions. Which letter in below figure depicts the tubular location of epithelial cells containing a / cotransport</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protein inhibited by thiazide diuretics?</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A.A</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B.B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C.C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D.D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E.E</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Explanation/Reference: Explanation: The epithelial cells of the early portion of the distal tubule contain a / cotransporter that is</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inhibited by thiazide diuretics which promote a diuresis and a natriuresis, and which secondarily, promote increased renal reabsorption of filtered calcium. Choices A and B denote the proximal and thin loop of Henle segments, respectively; which do not have the properties of the early distal tubular segment. Likewise, choices C and E denote the thick ascending loop of Henle and the collecting duct, which also do not have the same properties as the early distal tubular segment.</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mbria"/>
              <a:ea typeface="Cambria"/>
              <a:cs typeface="Cambria"/>
              <a:sym typeface="Cambria"/>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Correct Answer: D</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2400" u="none" cap="none" strike="noStrike">
                <a:solidFill>
                  <a:schemeClr val="accent5"/>
                </a:solidFill>
                <a:latin typeface="Cabin"/>
                <a:ea typeface="Cabin"/>
                <a:cs typeface="Cabin"/>
                <a:sym typeface="Cabin"/>
              </a:rPr>
              <a:t>At a blood alcohol level of 200 mg/dL (0.2%), which of the following correctly describes the systemic elimination process for ethanol?</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accent5"/>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accent5"/>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A.constant clearance via liver, kidney, and lungs</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B.first-order elimination via pulmonary exhalation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C.first-order elimination via renal excretion</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D.second-order elimination via biliary secretion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E.zero-order elimination via hepatic metabolism</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Answer in next slide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idx="1" type="body"/>
          </p:nvPr>
        </p:nvSpPr>
        <p:spPr>
          <a:xfrm>
            <a:off x="94075" y="136244"/>
            <a:ext cx="6390300" cy="65781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2000" u="none" cap="none" strike="noStrike">
                <a:solidFill>
                  <a:schemeClr val="dk2"/>
                </a:solidFill>
                <a:latin typeface="Cambria"/>
                <a:ea typeface="Cambria"/>
                <a:cs typeface="Cambria"/>
                <a:sym typeface="Cambria"/>
              </a:rPr>
              <a:t>Correct Answer: E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mbria"/>
                <a:ea typeface="Cambria"/>
                <a:cs typeface="Cambria"/>
                <a:sym typeface="Cambria"/>
              </a:rPr>
              <a:t>Explanation/Reference: Explanation: At a blood alcohol level of 200 mg/dL, most individuals are grossly inebriated; a level of 80100 mg/dL (0.080.1%) is considered the legal threshold for intoxication in most states. Ethanol is metabolized by alcohol dehydrogenase (and to a lesser extent by the microsomal ethanol oxidizing system) to acetaldehyde, primarily in the liver. At most ethanol concentrations, the metabolizing system is saturated. As a result, zero.order kinetics are observed. A typical adult shows a constant elimination rate manifested as a decline in blood level of 1622 mg/dL/h. As blood alcohol levels drop below about 100 mg/dL, elimination has characteristics intermediate between zero and first order. Only at concentrations below 1 mg/dL is the elimination truly first order. Constant clearance (choice A) requires firstorder elimination. Pulmonary excretion (choice B) of ethanol accounts for only a minor component of elimination. Breath analyzers are used to estimate the blood alcohol level in drivers suspected of driving under the influence of alcohol. Renal excretion (choice C) also accounts for only a minor component of systemic elimination of alcohol. Because of the small size of the ethanol molecule, most of the alcohol undergoing filtration at the glomerulus is reabsorbed. Biliary secretion (choice D) is not significant in ethanol elimination. At a concentration of 200 mg/dL, blood alcohol is eliminated at zero-order kinetics via hepatic alcoholic dehydrogenase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idx="1" type="body"/>
          </p:nvPr>
        </p:nvSpPr>
        <p:spPr>
          <a:xfrm>
            <a:off x="94075" y="136244"/>
            <a:ext cx="6390300" cy="8639456"/>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accent5"/>
                </a:solidFill>
                <a:latin typeface="Cabin"/>
                <a:ea typeface="Cabin"/>
                <a:cs typeface="Cabin"/>
                <a:sym typeface="Cabin"/>
              </a:rPr>
              <a:t>The following are pharmacokinetic data for the drug propranolol in a 70-kg person: clearance, 50 L/h; volume of distribution, 270 L; effective plasma concentration, 20 ng/mL; oral availability (percentage), 25%. What is the oral maintenance dosing rate for propranolol in a 70-kg person?</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A.10 g/h</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B.200 g/h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C.1 mg/h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D.4 mg/h </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E.54 mg/h</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Explanation/Reference: Explanation: The maintenance dosing rate (D/T) is calculated using the formula D/T = target × CL/F, where D is the dose administered, T is the time interval between doses, the target is the desired steady-state plasma concentration (for which the effective plasma concentration is used), CL is the systemic clearance, and F is the fractional absorption. After multiplying the clearance (50 L/h) times the effective plasma concentration (0.02 mg/L), the resulting product of 1 mg/h must be divided by the fractional absorption of 0.25, giving a dosing rate of 4 mg/h. Note that the units for clearance and target concentration must be consistent with respect to volume. The extensive first-pass metabolism of propranolol means that to achieve the same systemic concentration, an oral dose four times larger than the IV dose must be administered.</a:t>
            </a:r>
            <a:endParaRPr/>
          </a:p>
          <a:p>
            <a:pPr indent="0" lvl="0" marL="114300" marR="0" rtl="0" algn="l">
              <a:lnSpc>
                <a:spcPct val="115000"/>
              </a:lnSpc>
              <a:spcBef>
                <a:spcPts val="0"/>
              </a:spcBef>
              <a:spcAft>
                <a:spcPts val="0"/>
              </a:spcAft>
              <a:buClr>
                <a:schemeClr val="dk2"/>
              </a:buClr>
              <a:buSzPts val="1800"/>
              <a:buFont typeface="Cambria"/>
              <a:buNone/>
            </a:pPr>
            <a:r>
              <a:t/>
            </a:r>
            <a:endParaRPr b="0" i="0" sz="1800" u="none" cap="none" strike="noStrike">
              <a:solidFill>
                <a:schemeClr val="dk2"/>
              </a:solidFill>
              <a:latin typeface="Cabin"/>
              <a:ea typeface="Cabin"/>
              <a:cs typeface="Cabin"/>
              <a:sym typeface="Cabin"/>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 </a:t>
            </a:r>
            <a:r>
              <a:rPr b="0" i="0" lang="en-US" sz="1800" u="none" cap="none" strike="noStrike">
                <a:solidFill>
                  <a:schemeClr val="dk2"/>
                </a:solidFill>
                <a:latin typeface="Cambria"/>
                <a:ea typeface="Cambria"/>
                <a:cs typeface="Cambria"/>
                <a:sym typeface="Cambria"/>
              </a:rPr>
              <a:t>Correct Answer: D</a:t>
            </a:r>
            <a:endParaRPr/>
          </a:p>
          <a:p>
            <a:pPr indent="0" lvl="0" marL="114300" marR="0" rtl="0" algn="l">
              <a:lnSpc>
                <a:spcPct val="115000"/>
              </a:lnSpc>
              <a:spcBef>
                <a:spcPts val="0"/>
              </a:spcBef>
              <a:spcAft>
                <a:spcPts val="0"/>
              </a:spcAft>
              <a:buClr>
                <a:schemeClr val="dk2"/>
              </a:buClr>
              <a:buSzPts val="1800"/>
              <a:buFont typeface="Cambria"/>
              <a:buNone/>
            </a:pPr>
            <a:r>
              <a:rPr b="0" i="0" lang="en-US" sz="1800" u="none" cap="none" strike="noStrike">
                <a:solidFill>
                  <a:schemeClr val="dk2"/>
                </a:solidFill>
                <a:latin typeface="Cabin"/>
                <a:ea typeface="Cabin"/>
                <a:cs typeface="Cabin"/>
                <a:sym typeface="Cabin"/>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grpSp>
        <p:nvGrpSpPr>
          <p:cNvPr id="419" name="Shape 419"/>
          <p:cNvGrpSpPr/>
          <p:nvPr/>
        </p:nvGrpSpPr>
        <p:grpSpPr>
          <a:xfrm>
            <a:off x="1474522" y="1588650"/>
            <a:ext cx="5231049" cy="2013905"/>
            <a:chOff x="1474522" y="1589127"/>
            <a:chExt cx="5231049" cy="2014509"/>
          </a:xfrm>
        </p:grpSpPr>
        <p:grpSp>
          <p:nvGrpSpPr>
            <p:cNvPr id="420" name="Shape 420"/>
            <p:cNvGrpSpPr/>
            <p:nvPr/>
          </p:nvGrpSpPr>
          <p:grpSpPr>
            <a:xfrm>
              <a:off x="1777471" y="1589127"/>
              <a:ext cx="4928100" cy="658773"/>
              <a:chOff x="1777471" y="1589127"/>
              <a:chExt cx="4928100" cy="658773"/>
            </a:xfrm>
          </p:grpSpPr>
          <p:cxnSp>
            <p:nvCxnSpPr>
              <p:cNvPr id="421" name="Shape 421"/>
              <p:cNvCxnSpPr/>
              <p:nvPr/>
            </p:nvCxnSpPr>
            <p:spPr>
              <a:xfrm>
                <a:off x="1777471" y="2247900"/>
                <a:ext cx="4928100" cy="0"/>
              </a:xfrm>
              <a:prstGeom prst="straightConnector1">
                <a:avLst/>
              </a:prstGeom>
              <a:noFill/>
              <a:ln cap="flat" cmpd="sng" w="38100">
                <a:solidFill>
                  <a:srgbClr val="376761"/>
                </a:solidFill>
                <a:prstDash val="solid"/>
                <a:miter lim="800000"/>
                <a:headEnd len="sm" w="sm" type="none"/>
                <a:tailEnd len="sm" w="sm" type="none"/>
              </a:ln>
            </p:spPr>
          </p:cxnSp>
          <p:sp>
            <p:nvSpPr>
              <p:cNvPr id="422" name="Shape 422"/>
              <p:cNvSpPr txBox="1"/>
              <p:nvPr/>
            </p:nvSpPr>
            <p:spPr>
              <a:xfrm>
                <a:off x="2107935" y="1589127"/>
                <a:ext cx="42672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entury"/>
                  <a:buNone/>
                </a:pPr>
                <a:r>
                  <a:rPr b="0" i="0" lang="en-US" sz="1800" u="none" cap="none" strike="noStrike">
                    <a:solidFill>
                      <a:srgbClr val="000000"/>
                    </a:solidFill>
                    <a:latin typeface="Century"/>
                    <a:ea typeface="Century"/>
                    <a:cs typeface="Century"/>
                    <a:sym typeface="Century"/>
                  </a:rPr>
                  <a:t>“It is not hard, you just made it to the end!”</a:t>
                </a:r>
                <a:endParaRPr/>
              </a:p>
            </p:txBody>
          </p:sp>
        </p:grpSp>
        <p:sp>
          <p:nvSpPr>
            <p:cNvPr id="423" name="Shape 423"/>
            <p:cNvSpPr txBox="1"/>
            <p:nvPr/>
          </p:nvSpPr>
          <p:spPr>
            <a:xfrm>
              <a:off x="2406121" y="2438399"/>
              <a:ext cx="31755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3297C"/>
                </a:buClr>
                <a:buSzPts val="2800"/>
                <a:buFont typeface="Cambria"/>
                <a:buNone/>
              </a:pPr>
              <a:r>
                <a:rPr b="0" i="0" lang="en-US" sz="2800" u="none" cap="none" strike="noStrike">
                  <a:solidFill>
                    <a:srgbClr val="93297C"/>
                  </a:solidFill>
                  <a:latin typeface="Cambria"/>
                  <a:ea typeface="Cambria"/>
                  <a:cs typeface="Cambria"/>
                  <a:sym typeface="Cambria"/>
                </a:rPr>
                <a:t>Team Leaders:</a:t>
              </a:r>
              <a:endParaRPr/>
            </a:p>
          </p:txBody>
        </p:sp>
        <p:sp>
          <p:nvSpPr>
            <p:cNvPr id="424" name="Shape 424"/>
            <p:cNvSpPr txBox="1"/>
            <p:nvPr/>
          </p:nvSpPr>
          <p:spPr>
            <a:xfrm>
              <a:off x="1474522" y="3141936"/>
              <a:ext cx="5038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mbria"/>
                <a:ea typeface="Cambria"/>
                <a:cs typeface="Cambria"/>
                <a:sym typeface="Cambria"/>
              </a:endParaRPr>
            </a:p>
          </p:txBody>
        </p:sp>
      </p:grpSp>
      <p:sp>
        <p:nvSpPr>
          <p:cNvPr id="425" name="Shape 425"/>
          <p:cNvSpPr/>
          <p:nvPr/>
        </p:nvSpPr>
        <p:spPr>
          <a:xfrm>
            <a:off x="250" y="7574470"/>
            <a:ext cx="2266500" cy="492000"/>
          </a:xfrm>
          <a:prstGeom prst="homePlate">
            <a:avLst>
              <a:gd fmla="val 50000" name="adj"/>
            </a:avLst>
          </a:prstGeom>
          <a:solidFill>
            <a:srgbClr val="FBE4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mbria"/>
              <a:buNone/>
            </a:pPr>
            <a:r>
              <a:rPr b="0" i="0" lang="en-US" sz="1800" u="none" cap="none" strike="noStrike">
                <a:solidFill>
                  <a:srgbClr val="000000"/>
                </a:solidFill>
                <a:latin typeface="Cambria"/>
                <a:ea typeface="Cambria"/>
                <a:cs typeface="Cambria"/>
                <a:sym typeface="Cambria"/>
              </a:rPr>
              <a:t>References:</a:t>
            </a:r>
            <a:endParaRPr b="1" i="0" sz="1800" u="none" cap="none" strike="noStrike">
              <a:solidFill>
                <a:srgbClr val="000000"/>
              </a:solidFill>
              <a:latin typeface="Cambria"/>
              <a:ea typeface="Cambria"/>
              <a:cs typeface="Cambria"/>
              <a:sym typeface="Cambria"/>
            </a:endParaRPr>
          </a:p>
        </p:txBody>
      </p:sp>
      <p:sp>
        <p:nvSpPr>
          <p:cNvPr id="426" name="Shape 426"/>
          <p:cNvSpPr txBox="1"/>
          <p:nvPr/>
        </p:nvSpPr>
        <p:spPr>
          <a:xfrm>
            <a:off x="158593" y="8066482"/>
            <a:ext cx="2975100" cy="369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slides.</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Calibri"/>
              <a:buChar char="✓"/>
            </a:pPr>
            <a:r>
              <a:rPr lang="en-US" sz="1800">
                <a:latin typeface="Calibri"/>
                <a:ea typeface="Calibri"/>
                <a:cs typeface="Calibri"/>
                <a:sym typeface="Calibri"/>
              </a:rPr>
              <a:t>SMLE.</a:t>
            </a:r>
            <a:endParaRPr sz="1800">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Calibri"/>
              <a:buChar char="✓"/>
            </a:pPr>
            <a:r>
              <a:rPr lang="en-US" sz="1800">
                <a:latin typeface="Calibri"/>
                <a:ea typeface="Calibri"/>
                <a:cs typeface="Calibri"/>
                <a:sym typeface="Calibri"/>
              </a:rPr>
              <a:t>Lippincott’s bank</a:t>
            </a:r>
            <a:endParaRPr sz="1800">
              <a:latin typeface="Calibri"/>
              <a:ea typeface="Calibri"/>
              <a:cs typeface="Calibri"/>
              <a:sym typeface="Calibri"/>
            </a:endParaRPr>
          </a:p>
        </p:txBody>
      </p:sp>
      <p:pic>
        <p:nvPicPr>
          <p:cNvPr id="427" name="Shape 427"/>
          <p:cNvPicPr preferRelativeResize="0"/>
          <p:nvPr/>
        </p:nvPicPr>
        <p:blipFill rotWithShape="1">
          <a:blip r:embed="rId3">
            <a:alphaModFix/>
          </a:blip>
          <a:srcRect b="0" l="0" r="0" t="0"/>
          <a:stretch/>
        </p:blipFill>
        <p:spPr>
          <a:xfrm>
            <a:off x="158589" y="9130318"/>
            <a:ext cx="590360" cy="590360"/>
          </a:xfrm>
          <a:prstGeom prst="rect">
            <a:avLst/>
          </a:prstGeom>
          <a:noFill/>
          <a:ln>
            <a:noFill/>
          </a:ln>
        </p:spPr>
      </p:pic>
      <p:sp>
        <p:nvSpPr>
          <p:cNvPr id="428" name="Shape 428"/>
          <p:cNvSpPr txBox="1"/>
          <p:nvPr/>
        </p:nvSpPr>
        <p:spPr>
          <a:xfrm>
            <a:off x="749139" y="9255333"/>
            <a:ext cx="2032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@Pharma4370</a:t>
            </a:r>
            <a:endParaRPr/>
          </a:p>
        </p:txBody>
      </p:sp>
      <p:pic>
        <p:nvPicPr>
          <p:cNvPr id="429" name="Shape 429"/>
          <p:cNvPicPr preferRelativeResize="0"/>
          <p:nvPr/>
        </p:nvPicPr>
        <p:blipFill rotWithShape="1">
          <a:blip r:embed="rId4">
            <a:alphaModFix/>
          </a:blip>
          <a:srcRect b="0" l="0" r="0" t="0"/>
          <a:stretch/>
        </p:blipFill>
        <p:spPr>
          <a:xfrm>
            <a:off x="2537354" y="9144759"/>
            <a:ext cx="590360" cy="590360"/>
          </a:xfrm>
          <a:prstGeom prst="rect">
            <a:avLst/>
          </a:prstGeom>
          <a:noFill/>
          <a:ln>
            <a:noFill/>
          </a:ln>
        </p:spPr>
      </p:pic>
      <p:sp>
        <p:nvSpPr>
          <p:cNvPr id="430" name="Shape 430"/>
          <p:cNvSpPr txBox="1"/>
          <p:nvPr/>
        </p:nvSpPr>
        <p:spPr>
          <a:xfrm>
            <a:off x="3161932" y="9255333"/>
            <a:ext cx="35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pharmacology437@gmail.com</a:t>
            </a:r>
            <a:endParaRPr/>
          </a:p>
        </p:txBody>
      </p:sp>
      <p:sp>
        <p:nvSpPr>
          <p:cNvPr id="431" name="Shape 431"/>
          <p:cNvSpPr txBox="1"/>
          <p:nvPr/>
        </p:nvSpPr>
        <p:spPr>
          <a:xfrm>
            <a:off x="1344997" y="2954419"/>
            <a:ext cx="5276700" cy="462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2400"/>
              <a:buFont typeface="Calibri"/>
              <a:buNone/>
            </a:pPr>
            <a:r>
              <a:rPr lang="en-US" sz="2400">
                <a:latin typeface="Cambria"/>
                <a:ea typeface="Cambria"/>
                <a:cs typeface="Cambria"/>
                <a:sym typeface="Cambria"/>
              </a:rPr>
              <a:t>Yazeed Alharbi &amp; Hadeel Awartani</a:t>
            </a:r>
            <a:endParaRPr sz="2400">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400"/>
              <a:buFont typeface="Calibri"/>
              <a:buNone/>
            </a:pPr>
            <a:r>
              <a:t/>
            </a:r>
            <a:endParaRPr sz="2400">
              <a:latin typeface="Cambria"/>
              <a:ea typeface="Cambria"/>
              <a:cs typeface="Cambria"/>
              <a:sym typeface="Cambria"/>
            </a:endParaRPr>
          </a:p>
        </p:txBody>
      </p:sp>
      <p:pic>
        <p:nvPicPr>
          <p:cNvPr id="432" name="Shape 432"/>
          <p:cNvPicPr preferRelativeResize="0"/>
          <p:nvPr/>
        </p:nvPicPr>
        <p:blipFill>
          <a:blip r:embed="rId5">
            <a:alphaModFix/>
          </a:blip>
          <a:stretch>
            <a:fillRect/>
          </a:stretch>
        </p:blipFill>
        <p:spPr>
          <a:xfrm flipH="1">
            <a:off x="352141" y="270561"/>
            <a:ext cx="1562708" cy="1810070"/>
          </a:xfrm>
          <a:prstGeom prst="rect">
            <a:avLst/>
          </a:prstGeom>
          <a:noFill/>
          <a:ln>
            <a:noFill/>
          </a:ln>
          <a:effectLst>
            <a:outerShdw blurRad="1270000" sx="200000" rotWithShape="0" algn="ctr" dir="21540000" dist="2540000" sy="200000">
              <a:srgbClr val="000000">
                <a:alpha val="0"/>
              </a:srgbClr>
            </a:outerShdw>
            <a:reflection blurRad="0" dir="0" dist="0" endA="0" fadeDir="5400012" kx="0" rotWithShape="0" algn="bl" stA="0" stPos="0" sy="-100000" ky="0"/>
          </a:effectLst>
        </p:spPr>
      </p:pic>
      <p:pic>
        <p:nvPicPr>
          <p:cNvPr id="433" name="Shape 433"/>
          <p:cNvPicPr preferRelativeResize="0"/>
          <p:nvPr/>
        </p:nvPicPr>
        <p:blipFill>
          <a:blip r:embed="rId5">
            <a:alphaModFix/>
          </a:blip>
          <a:stretch>
            <a:fillRect/>
          </a:stretch>
        </p:blipFill>
        <p:spPr>
          <a:xfrm>
            <a:off x="158600" y="2480455"/>
            <a:ext cx="1246641" cy="1443986"/>
          </a:xfrm>
          <a:prstGeom prst="rect">
            <a:avLst/>
          </a:prstGeom>
          <a:noFill/>
          <a:ln>
            <a:noFill/>
          </a:ln>
          <a:effectLst>
            <a:outerShdw blurRad="1270000" sx="200000" rotWithShape="0" algn="ctr" dir="21540000" dist="2540000" sy="200000">
              <a:srgbClr val="000000">
                <a:alpha val="0"/>
              </a:srgbClr>
            </a:outerShdw>
            <a:reflection blurRad="0" dir="0" dist="0" endA="0" fadeDir="5400012" kx="0" rotWithShape="0" algn="bl" stA="0" stPos="0" sy="-100000" ky="0"/>
          </a:effectLst>
        </p:spPr>
      </p:pic>
      <p:sp>
        <p:nvSpPr>
          <p:cNvPr id="434" name="Shape 434"/>
          <p:cNvSpPr txBox="1"/>
          <p:nvPr/>
        </p:nvSpPr>
        <p:spPr>
          <a:xfrm>
            <a:off x="947000" y="3602550"/>
            <a:ext cx="5762700" cy="20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93297C"/>
                </a:solidFill>
                <a:latin typeface="Cambria"/>
                <a:ea typeface="Cambria"/>
                <a:cs typeface="Cambria"/>
                <a:sym typeface="Cambria"/>
              </a:rPr>
              <a:t>Thanks for those who worked on this lecture:</a:t>
            </a:r>
            <a:endParaRPr sz="2800">
              <a:solidFill>
                <a:srgbClr val="93297C"/>
              </a:solidFill>
              <a:latin typeface="Cambria"/>
              <a:ea typeface="Cambria"/>
              <a:cs typeface="Cambria"/>
              <a:sym typeface="Cambria"/>
            </a:endParaRPr>
          </a:p>
          <a:p>
            <a:pPr indent="0" lvl="0" marL="0" rtl="0" algn="ctr">
              <a:spcBef>
                <a:spcPts val="0"/>
              </a:spcBef>
              <a:spcAft>
                <a:spcPts val="0"/>
              </a:spcAft>
              <a:buNone/>
            </a:pPr>
            <a:r>
              <a:rPr lang="en-US" sz="2400">
                <a:latin typeface="Cambria"/>
                <a:ea typeface="Cambria"/>
                <a:cs typeface="Cambria"/>
                <a:sym typeface="Cambria"/>
              </a:rPr>
              <a:t>Khaled Al-oqeely</a:t>
            </a:r>
            <a:endParaRPr sz="2800">
              <a:solidFill>
                <a:srgbClr val="93297C"/>
              </a:solidFill>
              <a:latin typeface="Cambria"/>
              <a:ea typeface="Cambria"/>
              <a:cs typeface="Cambria"/>
              <a:sym typeface="Cambria"/>
            </a:endParaRPr>
          </a:p>
          <a:p>
            <a:pPr indent="0" lvl="0" marL="0" rtl="0">
              <a:spcBef>
                <a:spcPts val="0"/>
              </a:spcBef>
              <a:spcAft>
                <a:spcPts val="0"/>
              </a:spcAft>
              <a:buNone/>
            </a:pPr>
            <a:br>
              <a:rPr lang="en-US" sz="2800">
                <a:solidFill>
                  <a:srgbClr val="93297C"/>
                </a:solidFill>
                <a:latin typeface="Cambria"/>
                <a:ea typeface="Cambria"/>
                <a:cs typeface="Cambria"/>
                <a:sym typeface="Cambria"/>
              </a:rPr>
            </a:br>
            <a:endParaRPr sz="2800">
              <a:solidFill>
                <a:srgbClr val="93297C"/>
              </a:solidFill>
              <a:latin typeface="Cambria"/>
              <a:ea typeface="Cambria"/>
              <a:cs typeface="Cambria"/>
              <a:sym typeface="Cambria"/>
            </a:endParaRPr>
          </a:p>
        </p:txBody>
      </p:sp>
      <p:pic>
        <p:nvPicPr>
          <p:cNvPr descr="Image result for vacation" id="435" name="Shape 435"/>
          <p:cNvPicPr preferRelativeResize="0"/>
          <p:nvPr/>
        </p:nvPicPr>
        <p:blipFill rotWithShape="1">
          <a:blip r:embed="rId6">
            <a:alphaModFix/>
          </a:blip>
          <a:srcRect b="0" l="0" r="0" t="0"/>
          <a:stretch/>
        </p:blipFill>
        <p:spPr>
          <a:xfrm>
            <a:off x="2051350" y="5174800"/>
            <a:ext cx="3206750" cy="2397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idx="1" type="body"/>
          </p:nvPr>
        </p:nvSpPr>
        <p:spPr>
          <a:xfrm>
            <a:off x="165100" y="145075"/>
            <a:ext cx="67818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(10)-long term NSAIDs usage can lead to renal failure Why?</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because they their end product is toxic to the kidney</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because they cause non-enzymatic glycosylation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because they increase PG which are inflammatory mediators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because they decrease PGI2 and PGE2 which will decease renal perfusion</a:t>
            </a:r>
            <a:endParaRPr/>
          </a:p>
          <a:p>
            <a:pPr indent="-228600" lvl="0" marL="342900" marR="0" rtl="0" algn="l">
              <a:lnSpc>
                <a:spcPct val="100000"/>
              </a:lnSpc>
              <a:spcBef>
                <a:spcPts val="0"/>
              </a:spcBef>
              <a:spcAft>
                <a:spcPts val="0"/>
              </a:spcAft>
              <a:buClr>
                <a:srgbClr val="595959"/>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(11)-the sulfamethoxazole-trimethoprim SMX-TMP</a:t>
            </a:r>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 dosage ratio is?</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SMX/TMP =1/5</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SMX/TMP=5/1</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SMX/TMP=1/0.5</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A&amp;B</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chemeClr val="accent5"/>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(12)-which of the following acts on dihydrofolate reductase?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sulfamethoxazole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trimethoprim</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dihydropyridine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A&amp;B</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(13)-which of the following is concentrated in the prostate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TMP</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SMX</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A&amp;B</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Non of these</a:t>
            </a:r>
            <a:endParaRPr/>
          </a:p>
          <a:p>
            <a:pPr indent="-228600" lvl="0" marL="342900" marR="0" rtl="0" algn="l">
              <a:lnSpc>
                <a:spcPct val="100000"/>
              </a:lnSpc>
              <a:spcBef>
                <a:spcPts val="0"/>
              </a:spcBef>
              <a:spcAft>
                <a:spcPts val="0"/>
              </a:spcAft>
              <a:buClr>
                <a:srgbClr val="595959"/>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(14)-which of the following inhibit DNA gyrase ?</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fluoroquinolones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tetracycline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ceftriaxone</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(15)-which of the following inhibit protein synthesis by acting on 30s subunit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tetracycline</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A&amp;B </a:t>
            </a:r>
            <a:endParaRPr/>
          </a:p>
          <a:p>
            <a:pPr indent="-228600" lvl="0" marL="228600" marR="0" rtl="0" algn="l">
              <a:lnSpc>
                <a:spcPct val="100000"/>
              </a:lnSpc>
              <a:spcBef>
                <a:spcPts val="1600"/>
              </a:spcBef>
              <a:spcAft>
                <a:spcPts val="0"/>
              </a:spcAft>
              <a:buClr>
                <a:schemeClr val="dk2"/>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Non of these</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(16)-which one of the following is metabolized by acetylation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sulfamethoxazole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aminoglycosides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nitrofurantoin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trimethoprim</a:t>
            </a:r>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(17)-which of the following is poorly absorbed orally ,acts in gram negative bacteria ?</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gentamicin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doxycycline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ciprofloxacin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B&amp;C</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(18)-which of the following should not be taken with milk or Mg ,Fe because they decrease absorption?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doxycycline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penicillin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nitrofurantoin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trimethoprim</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idx="1" type="body"/>
          </p:nvPr>
        </p:nvSpPr>
        <p:spPr>
          <a:xfrm>
            <a:off x="165100" y="145075"/>
            <a:ext cx="6426200" cy="99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(19)-which one of the following is not a main indications for diuretics in general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edema</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congestive heart failure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hypertension</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glaucoma</a:t>
            </a:r>
            <a:endParaRPr/>
          </a:p>
          <a:p>
            <a:pPr indent="-228600" lvl="0" marL="342900" marR="0" rtl="0" algn="l">
              <a:lnSpc>
                <a:spcPct val="100000"/>
              </a:lnSpc>
              <a:spcBef>
                <a:spcPts val="0"/>
              </a:spcBef>
              <a:spcAft>
                <a:spcPts val="0"/>
              </a:spcAft>
              <a:buClr>
                <a:srgbClr val="595959"/>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t/>
            </a:r>
            <a:endParaRPr b="0" i="0" sz="2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595959"/>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(20)-which one of the following is used as used to decrease the intraocular pressure before surgery?</a:t>
            </a:r>
            <a:endParaRPr b="0" i="0" sz="1600" u="none" cap="none" strike="noStrike">
              <a:solidFill>
                <a:schemeClr val="accent5"/>
              </a:solidFill>
              <a:latin typeface="Sorts Mill Goudy"/>
              <a:ea typeface="Sorts Mill Goudy"/>
              <a:cs typeface="Sorts Mill Goudy"/>
              <a:sym typeface="Sorts Mill Goudy"/>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K sparing diuretics</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furosemide</a:t>
            </a:r>
            <a:endParaRPr/>
          </a:p>
          <a:p>
            <a:pPr indent="-228600" lvl="0" marL="342900" marR="0" rtl="0" algn="l">
              <a:lnSpc>
                <a:spcPct val="100000"/>
              </a:lnSpc>
              <a:spcBef>
                <a:spcPts val="1600"/>
              </a:spcBef>
              <a:spcAft>
                <a:spcPts val="0"/>
              </a:spcAft>
              <a:buClr>
                <a:schemeClr val="dk2"/>
              </a:buClr>
              <a:buSzPts val="1800"/>
              <a:buFont typeface="Cabin"/>
              <a:buNone/>
            </a:pPr>
            <a:r>
              <a:t/>
            </a:r>
            <a:endParaRPr b="0" i="0" sz="16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rPr b="0" i="0" lang="en-US" sz="2400" u="none" cap="none" strike="noStrike">
                <a:solidFill>
                  <a:schemeClr val="accent5"/>
                </a:solidFill>
                <a:latin typeface="Sorts Mill Goudy"/>
                <a:ea typeface="Sorts Mill Goudy"/>
                <a:cs typeface="Sorts Mill Goudy"/>
                <a:sym typeface="Sorts Mill Goudy"/>
              </a:rPr>
              <a:t>(21)-which one of the following is used to prevent acute renal necrosis after severe injury ?</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mannitol</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acetazolamide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thiazide</a:t>
            </a:r>
            <a:endParaRPr/>
          </a:p>
          <a:p>
            <a:pPr indent="-228600" lvl="0" marL="228600" marR="0" rtl="0" algn="l">
              <a:lnSpc>
                <a:spcPct val="100000"/>
              </a:lnSpc>
              <a:spcBef>
                <a:spcPts val="1600"/>
              </a:spcBef>
              <a:spcAft>
                <a:spcPts val="0"/>
              </a:spcAft>
              <a:buClr>
                <a:srgbClr val="595959"/>
              </a:buClr>
              <a:buSzPts val="1800"/>
              <a:buFont typeface="Cabin"/>
              <a:buAutoNum type="alphaUcPeriod"/>
            </a:pPr>
            <a:r>
              <a:rPr b="0" i="0" lang="en-US" sz="1800" u="none" cap="none" strike="noStrike">
                <a:solidFill>
                  <a:srgbClr val="000000"/>
                </a:solidFill>
                <a:latin typeface="Sorts Mill Goudy"/>
                <a:ea typeface="Sorts Mill Goudy"/>
                <a:cs typeface="Sorts Mill Goudy"/>
                <a:sym typeface="Sorts Mill Goudy"/>
              </a:rPr>
              <a:t> dorzolamide</a:t>
            </a:r>
            <a:endParaRPr/>
          </a:p>
          <a:p>
            <a:pPr indent="-114300" lvl="0" marL="228600" marR="0" rtl="0" algn="l">
              <a:lnSpc>
                <a:spcPct val="100000"/>
              </a:lnSpc>
              <a:spcBef>
                <a:spcPts val="1600"/>
              </a:spcBef>
              <a:spcAft>
                <a:spcPts val="0"/>
              </a:spcAft>
              <a:buClr>
                <a:schemeClr val="dk2"/>
              </a:buClr>
              <a:buSzPts val="1800"/>
              <a:buFont typeface="Cabin"/>
              <a:buNone/>
            </a:pPr>
            <a:r>
              <a:t/>
            </a:r>
            <a:endParaRPr b="0" i="0" sz="1400" u="none" cap="none" strike="noStrike">
              <a:solidFill>
                <a:srgbClr val="000000"/>
              </a:solidFill>
              <a:latin typeface="Sorts Mill Goudy"/>
              <a:ea typeface="Sorts Mill Goudy"/>
              <a:cs typeface="Sorts Mill Goudy"/>
              <a:sym typeface="Sorts Mill Goudy"/>
            </a:endParaRPr>
          </a:p>
          <a:p>
            <a:pPr indent="0" lvl="0" marL="0" marR="0" rtl="0" algn="l">
              <a:lnSpc>
                <a:spcPct val="100000"/>
              </a:lnSpc>
              <a:spcBef>
                <a:spcPts val="1600"/>
              </a:spcBef>
              <a:spcAft>
                <a:spcPts val="0"/>
              </a:spcAft>
              <a:buClr>
                <a:schemeClr val="dk2"/>
              </a:buClr>
              <a:buSzPts val="1800"/>
              <a:buFont typeface="Cambria"/>
              <a:buNone/>
            </a:pPr>
            <a:r>
              <a:t/>
            </a:r>
            <a:endParaRPr b="0" i="0" sz="1400" u="none" cap="none" strike="noStrike">
              <a:solidFill>
                <a:srgbClr val="000000"/>
              </a:solidFill>
              <a:latin typeface="Sorts Mill Goudy"/>
              <a:ea typeface="Sorts Mill Goudy"/>
              <a:cs typeface="Sorts Mill Goudy"/>
              <a:sym typeface="Sorts Mill Goud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