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7772400" cy="1005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0A726C-1BF6-47C9-A569-492A81718DB6}">
  <a:tblStyle styleId="{AF0A726C-1BF6-47C9-A569-492A81718DB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Shape 4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9" name="Shape 5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7" name="Shape 5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0" name="Shape 5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3" name="Shape 5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2104419"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a:off x="0" y="196"/>
            <a:ext cx="7772400" cy="33474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1" name="Shape 11"/>
          <p:cNvCxnSpPr/>
          <p:nvPr/>
        </p:nvCxnSpPr>
        <p:spPr>
          <a:xfrm>
            <a:off x="545644" y="7035111"/>
            <a:ext cx="331800" cy="0"/>
          </a:xfrm>
          <a:prstGeom prst="straightConnector1">
            <a:avLst/>
          </a:prstGeom>
          <a:noFill/>
          <a:ln w="28575" cap="flat" cmpd="sng">
            <a:solidFill>
              <a:schemeClr val="accent1"/>
            </a:solidFill>
            <a:prstDash val="solid"/>
            <a:round/>
            <a:headEnd type="none" w="sm" len="sm"/>
            <a:tailEnd type="none" w="sm" len="sm"/>
          </a:ln>
        </p:spPr>
      </p:cxnSp>
      <p:sp>
        <p:nvSpPr>
          <p:cNvPr id="12" name="Shape 12"/>
          <p:cNvSpPr txBox="1">
            <a:spLocks noGrp="1"/>
          </p:cNvSpPr>
          <p:nvPr>
            <p:ph type="ctrTitle"/>
          </p:nvPr>
        </p:nvSpPr>
        <p:spPr>
          <a:xfrm>
            <a:off x="435795" y="3702453"/>
            <a:ext cx="6900900" cy="2977800"/>
          </a:xfrm>
          <a:prstGeom prst="rect">
            <a:avLst/>
          </a:prstGeom>
        </p:spPr>
        <p:txBody>
          <a:bodyPr spcFirstLastPara="1" wrap="square" lIns="91425" tIns="91425" rIns="91425" bIns="91425" anchor="b" anchorCtr="0"/>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Shape 13"/>
          <p:cNvSpPr txBox="1">
            <a:spLocks noGrp="1"/>
          </p:cNvSpPr>
          <p:nvPr>
            <p:ph type="subTitle" idx="1"/>
          </p:nvPr>
        </p:nvSpPr>
        <p:spPr>
          <a:xfrm>
            <a:off x="435795" y="7510583"/>
            <a:ext cx="6900900" cy="1539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Shape 1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264945" y="2033093"/>
            <a:ext cx="7242600" cy="4119000"/>
          </a:xfrm>
          <a:prstGeom prst="rect">
            <a:avLst/>
          </a:prstGeom>
        </p:spPr>
        <p:txBody>
          <a:bodyPr spcFirstLastPara="1" wrap="square" lIns="91425" tIns="91425" rIns="91425" bIns="91425" anchor="b"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endParaRPr/>
          </a:p>
        </p:txBody>
      </p:sp>
      <p:sp>
        <p:nvSpPr>
          <p:cNvPr id="51" name="Shape 51"/>
          <p:cNvSpPr txBox="1">
            <a:spLocks noGrp="1"/>
          </p:cNvSpPr>
          <p:nvPr>
            <p:ph type="body" idx="1"/>
          </p:nvPr>
        </p:nvSpPr>
        <p:spPr>
          <a:xfrm>
            <a:off x="264945" y="6313364"/>
            <a:ext cx="7242600" cy="25437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cxnSp>
        <p:nvCxnSpPr>
          <p:cNvPr id="16" name="Shape 16"/>
          <p:cNvCxnSpPr/>
          <p:nvPr/>
        </p:nvCxnSpPr>
        <p:spPr>
          <a:xfrm>
            <a:off x="545644" y="7035111"/>
            <a:ext cx="331800" cy="0"/>
          </a:xfrm>
          <a:prstGeom prst="straightConnector1">
            <a:avLst/>
          </a:prstGeom>
          <a:noFill/>
          <a:ln w="28575" cap="flat" cmpd="sng">
            <a:solidFill>
              <a:schemeClr val="lt2"/>
            </a:solidFill>
            <a:prstDash val="solid"/>
            <a:round/>
            <a:headEnd type="none" w="sm" len="sm"/>
            <a:tailEnd type="none" w="sm" len="sm"/>
          </a:ln>
        </p:spPr>
      </p:cxnSp>
      <p:sp>
        <p:nvSpPr>
          <p:cNvPr id="17" name="Shape 17"/>
          <p:cNvSpPr txBox="1">
            <a:spLocks noGrp="1"/>
          </p:cNvSpPr>
          <p:nvPr>
            <p:ph type="title"/>
          </p:nvPr>
        </p:nvSpPr>
        <p:spPr>
          <a:xfrm>
            <a:off x="435795" y="3702453"/>
            <a:ext cx="6900900" cy="2977800"/>
          </a:xfrm>
          <a:prstGeom prst="rect">
            <a:avLst/>
          </a:prstGeom>
        </p:spPr>
        <p:txBody>
          <a:bodyPr spcFirstLastPara="1" wrap="square" lIns="91425" tIns="91425" rIns="91425" bIns="91425" anchor="b" anchorCtr="0"/>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Shape 1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Shape 20"/>
          <p:cNvSpPr/>
          <p:nvPr/>
        </p:nvSpPr>
        <p:spPr>
          <a:xfrm>
            <a:off x="0" y="9867147"/>
            <a:ext cx="7772400" cy="1914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txBox="1">
            <a:spLocks noGrp="1"/>
          </p:cNvSpPr>
          <p:nvPr>
            <p:ph type="title"/>
          </p:nvPr>
        </p:nvSpPr>
        <p:spPr>
          <a:xfrm>
            <a:off x="264945" y="870271"/>
            <a:ext cx="7242600" cy="11991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264945" y="2291129"/>
            <a:ext cx="7242600" cy="66435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264945" y="870271"/>
            <a:ext cx="7242600" cy="11991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Shape 26"/>
          <p:cNvSpPr txBox="1">
            <a:spLocks noGrp="1"/>
          </p:cNvSpPr>
          <p:nvPr>
            <p:ph type="body" idx="1"/>
          </p:nvPr>
        </p:nvSpPr>
        <p:spPr>
          <a:xfrm>
            <a:off x="264945" y="2291276"/>
            <a:ext cx="3399900" cy="66435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body" idx="2"/>
          </p:nvPr>
        </p:nvSpPr>
        <p:spPr>
          <a:xfrm>
            <a:off x="4107540" y="2291276"/>
            <a:ext cx="3399900" cy="66435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264945" y="870271"/>
            <a:ext cx="7242600" cy="11991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Shape 31"/>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264945" y="1086507"/>
            <a:ext cx="2386800" cy="14778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Shape 34"/>
          <p:cNvSpPr txBox="1">
            <a:spLocks noGrp="1"/>
          </p:cNvSpPr>
          <p:nvPr>
            <p:ph type="body" idx="1"/>
          </p:nvPr>
        </p:nvSpPr>
        <p:spPr>
          <a:xfrm>
            <a:off x="264945" y="2717440"/>
            <a:ext cx="2386800" cy="62175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Shape 3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16713" y="1029307"/>
            <a:ext cx="4763400" cy="7999800"/>
          </a:xfrm>
          <a:prstGeom prst="rect">
            <a:avLst/>
          </a:prstGeom>
        </p:spPr>
        <p:txBody>
          <a:bodyPr spcFirstLastPara="1" wrap="square" lIns="91425" tIns="91425" rIns="91425" bIns="91425" anchor="ctr" anchorCtr="0"/>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Shape 3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Shape 40"/>
          <p:cNvSpPr/>
          <p:nvPr/>
        </p:nvSpPr>
        <p:spPr>
          <a:xfrm>
            <a:off x="3886200" y="-49"/>
            <a:ext cx="3886200" cy="100584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1" name="Shape 41"/>
          <p:cNvCxnSpPr/>
          <p:nvPr/>
        </p:nvCxnSpPr>
        <p:spPr>
          <a:xfrm>
            <a:off x="4275224" y="8791200"/>
            <a:ext cx="583500" cy="0"/>
          </a:xfrm>
          <a:prstGeom prst="straightConnector1">
            <a:avLst/>
          </a:prstGeom>
          <a:noFill/>
          <a:ln w="19050" cap="flat" cmpd="sng">
            <a:solidFill>
              <a:schemeClr val="lt2"/>
            </a:solidFill>
            <a:prstDash val="solid"/>
            <a:round/>
            <a:headEnd type="none" w="sm" len="sm"/>
            <a:tailEnd type="none" w="sm" len="sm"/>
          </a:ln>
        </p:spPr>
      </p:cxnSp>
      <p:sp>
        <p:nvSpPr>
          <p:cNvPr id="42" name="Shape 42"/>
          <p:cNvSpPr txBox="1">
            <a:spLocks noGrp="1"/>
          </p:cNvSpPr>
          <p:nvPr>
            <p:ph type="title"/>
          </p:nvPr>
        </p:nvSpPr>
        <p:spPr>
          <a:xfrm>
            <a:off x="225675" y="2703262"/>
            <a:ext cx="3438300" cy="26070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Shape 43"/>
          <p:cNvSpPr txBox="1">
            <a:spLocks noGrp="1"/>
          </p:cNvSpPr>
          <p:nvPr>
            <p:ph type="subTitle" idx="1"/>
          </p:nvPr>
        </p:nvSpPr>
        <p:spPr>
          <a:xfrm>
            <a:off x="225675" y="5414935"/>
            <a:ext cx="3438300" cy="26313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Shape 44"/>
          <p:cNvSpPr txBox="1">
            <a:spLocks noGrp="1"/>
          </p:cNvSpPr>
          <p:nvPr>
            <p:ph type="body" idx="2"/>
          </p:nvPr>
        </p:nvSpPr>
        <p:spPr>
          <a:xfrm>
            <a:off x="4198575" y="1416213"/>
            <a:ext cx="3261300" cy="7226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45" name="Shape 4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264945" y="8273124"/>
            <a:ext cx="5099100" cy="11832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8" name="Shape 4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no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64945" y="870271"/>
            <a:ext cx="7242600" cy="11991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Shape 7"/>
          <p:cNvSpPr txBox="1">
            <a:spLocks noGrp="1"/>
          </p:cNvSpPr>
          <p:nvPr>
            <p:ph type="body" idx="1"/>
          </p:nvPr>
        </p:nvSpPr>
        <p:spPr>
          <a:xfrm>
            <a:off x="264945" y="2291129"/>
            <a:ext cx="7242600" cy="66435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Shape 8"/>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ocs.google.com/presentation/d/1wAW9cAod3Bs-0M4yY2q5W00CxCVQWuBDguDMtb_-jQA/edit?usp=sharing" TargetMode="External"/><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youtu.be/KWHasxDRf54"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twitter.com/physio437" TargetMode="External"/><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hyperlink" Target="mailto:physiologyteam437@gmail.com" TargetMode="External"/><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hyperlink" Target="https://www.youtube.com/watch?v=9A2dAyWyK6o&amp;feature=youtu.b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youtu.be/9A2dAyWyK6o" TargetMode="External"/><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Shape 59"/>
          <p:cNvPicPr preferRelativeResize="0"/>
          <p:nvPr/>
        </p:nvPicPr>
        <p:blipFill rotWithShape="1">
          <a:blip r:embed="rId3">
            <a:alphaModFix/>
          </a:blip>
          <a:srcRect t="12350" r="3325" b="10411"/>
          <a:stretch/>
        </p:blipFill>
        <p:spPr>
          <a:xfrm>
            <a:off x="-12" y="927788"/>
            <a:ext cx="7590375" cy="3816750"/>
          </a:xfrm>
          <a:prstGeom prst="rect">
            <a:avLst/>
          </a:prstGeom>
          <a:noFill/>
          <a:ln>
            <a:noFill/>
          </a:ln>
          <a:effectLst>
            <a:reflection stA="10000" dist="123825" dir="5400000" fadeDir="5400012" sy="-100000" algn="bl" rotWithShape="0"/>
          </a:effectLst>
        </p:spPr>
      </p:pic>
      <p:pic>
        <p:nvPicPr>
          <p:cNvPr id="60" name="Shape 60"/>
          <p:cNvPicPr preferRelativeResize="0"/>
          <p:nvPr/>
        </p:nvPicPr>
        <p:blipFill>
          <a:blip r:embed="rId4">
            <a:alphaModFix/>
          </a:blip>
          <a:stretch>
            <a:fillRect/>
          </a:stretch>
        </p:blipFill>
        <p:spPr>
          <a:xfrm>
            <a:off x="0" y="1"/>
            <a:ext cx="1546449" cy="594087"/>
          </a:xfrm>
          <a:prstGeom prst="rect">
            <a:avLst/>
          </a:prstGeom>
          <a:noFill/>
          <a:ln>
            <a:noFill/>
          </a:ln>
        </p:spPr>
      </p:pic>
      <p:sp>
        <p:nvSpPr>
          <p:cNvPr id="61" name="Shape 61"/>
          <p:cNvSpPr txBox="1">
            <a:spLocks noGrp="1"/>
          </p:cNvSpPr>
          <p:nvPr>
            <p:ph type="title"/>
          </p:nvPr>
        </p:nvSpPr>
        <p:spPr>
          <a:xfrm>
            <a:off x="2511874" y="1812713"/>
            <a:ext cx="5097900" cy="11991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layfair Display"/>
                <a:ea typeface="Playfair Display"/>
                <a:cs typeface="Playfair Display"/>
                <a:sym typeface="Playfair Display"/>
              </a:rPr>
              <a:t>Glomerular Filtration</a:t>
            </a:r>
            <a:endParaRPr b="1">
              <a:solidFill>
                <a:schemeClr val="dk2"/>
              </a:solidFill>
              <a:latin typeface="Playfair Display"/>
              <a:ea typeface="Playfair Display"/>
              <a:cs typeface="Playfair Display"/>
              <a:sym typeface="Playfair Display"/>
            </a:endParaRPr>
          </a:p>
        </p:txBody>
      </p:sp>
      <p:pic>
        <p:nvPicPr>
          <p:cNvPr id="62" name="Shape 62"/>
          <p:cNvPicPr preferRelativeResize="0"/>
          <p:nvPr/>
        </p:nvPicPr>
        <p:blipFill rotWithShape="1">
          <a:blip r:embed="rId5">
            <a:alphaModFix/>
          </a:blip>
          <a:srcRect l="3931" t="10693" r="12055" b="16958"/>
          <a:stretch/>
        </p:blipFill>
        <p:spPr>
          <a:xfrm>
            <a:off x="0" y="8985825"/>
            <a:ext cx="2590525" cy="1070125"/>
          </a:xfrm>
          <a:prstGeom prst="rect">
            <a:avLst/>
          </a:prstGeom>
          <a:noFill/>
          <a:ln>
            <a:noFill/>
          </a:ln>
        </p:spPr>
      </p:pic>
      <p:pic>
        <p:nvPicPr>
          <p:cNvPr id="63" name="Shape 63"/>
          <p:cNvPicPr preferRelativeResize="0"/>
          <p:nvPr/>
        </p:nvPicPr>
        <p:blipFill>
          <a:blip r:embed="rId6">
            <a:alphaModFix/>
          </a:blip>
          <a:stretch>
            <a:fillRect/>
          </a:stretch>
        </p:blipFill>
        <p:spPr>
          <a:xfrm>
            <a:off x="6673800" y="8959798"/>
            <a:ext cx="1098600" cy="1098600"/>
          </a:xfrm>
          <a:prstGeom prst="rect">
            <a:avLst/>
          </a:prstGeom>
          <a:noFill/>
          <a:ln>
            <a:noFill/>
          </a:ln>
        </p:spPr>
      </p:pic>
      <p:sp>
        <p:nvSpPr>
          <p:cNvPr id="64" name="Shape 64"/>
          <p:cNvSpPr txBox="1">
            <a:spLocks noGrp="1"/>
          </p:cNvSpPr>
          <p:nvPr>
            <p:ph type="title"/>
          </p:nvPr>
        </p:nvSpPr>
        <p:spPr>
          <a:xfrm>
            <a:off x="-143103" y="4844775"/>
            <a:ext cx="3350100" cy="119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layfair Display"/>
                <a:ea typeface="Playfair Display"/>
                <a:cs typeface="Playfair Display"/>
                <a:sym typeface="Playfair Display"/>
              </a:rPr>
              <a:t>Objectives:</a:t>
            </a:r>
            <a:endParaRPr b="1">
              <a:solidFill>
                <a:schemeClr val="dk2"/>
              </a:solidFill>
              <a:latin typeface="Playfair Display"/>
              <a:ea typeface="Playfair Display"/>
              <a:cs typeface="Playfair Display"/>
              <a:sym typeface="Playfair Display"/>
            </a:endParaRPr>
          </a:p>
        </p:txBody>
      </p:sp>
      <p:pic>
        <p:nvPicPr>
          <p:cNvPr id="65" name="Shape 65" descr="نتيجة بحث الصور عن ‪Note‬‏"/>
          <p:cNvPicPr preferRelativeResize="0"/>
          <p:nvPr/>
        </p:nvPicPr>
        <p:blipFill rotWithShape="1">
          <a:blip r:embed="rId7">
            <a:alphaModFix/>
          </a:blip>
          <a:srcRect l="18821" r="17827" b="5535"/>
          <a:stretch/>
        </p:blipFill>
        <p:spPr>
          <a:xfrm>
            <a:off x="5945625" y="0"/>
            <a:ext cx="1826775" cy="1698750"/>
          </a:xfrm>
          <a:prstGeom prst="rect">
            <a:avLst/>
          </a:prstGeom>
          <a:noFill/>
          <a:ln>
            <a:noFill/>
          </a:ln>
        </p:spPr>
      </p:pic>
      <p:sp>
        <p:nvSpPr>
          <p:cNvPr id="66" name="Shape 66"/>
          <p:cNvSpPr txBox="1"/>
          <p:nvPr/>
        </p:nvSpPr>
        <p:spPr>
          <a:xfrm rot="-194083">
            <a:off x="5981753" y="231168"/>
            <a:ext cx="1754495" cy="135577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solidFill>
                  <a:srgbClr val="415665"/>
                </a:solidFill>
                <a:latin typeface="Source Sans Pro"/>
                <a:ea typeface="Source Sans Pro"/>
                <a:cs typeface="Source Sans Pro"/>
                <a:sym typeface="Source Sans Pro"/>
              </a:rPr>
              <a:t>    Index:</a:t>
            </a:r>
            <a:endParaRPr sz="1000">
              <a:solidFill>
                <a:srgbClr val="415665"/>
              </a:solidFill>
              <a:latin typeface="Source Sans Pro"/>
              <a:ea typeface="Source Sans Pro"/>
              <a:cs typeface="Source Sans Pro"/>
              <a:sym typeface="Source Sans Pro"/>
            </a:endParaRPr>
          </a:p>
          <a:p>
            <a:pPr marL="457200" lvl="0" indent="-292100" rtl="0">
              <a:spcBef>
                <a:spcPts val="0"/>
              </a:spcBef>
              <a:spcAft>
                <a:spcPts val="0"/>
              </a:spcAft>
              <a:buClr>
                <a:srgbClr val="FF0000"/>
              </a:buClr>
              <a:buSzPts val="1000"/>
              <a:buFont typeface="Source Sans Pro"/>
              <a:buChar char="●"/>
            </a:pPr>
            <a:r>
              <a:rPr lang="en" sz="1000">
                <a:solidFill>
                  <a:srgbClr val="FF0000"/>
                </a:solidFill>
                <a:latin typeface="Source Sans Pro"/>
                <a:ea typeface="Source Sans Pro"/>
                <a:cs typeface="Source Sans Pro"/>
                <a:sym typeface="Source Sans Pro"/>
              </a:rPr>
              <a:t>Important</a:t>
            </a:r>
            <a:endParaRPr sz="1000">
              <a:solidFill>
                <a:srgbClr val="FF0000"/>
              </a:solidFill>
              <a:latin typeface="Source Sans Pro"/>
              <a:ea typeface="Source Sans Pro"/>
              <a:cs typeface="Source Sans Pro"/>
              <a:sym typeface="Source Sans Pro"/>
            </a:endParaRPr>
          </a:p>
          <a:p>
            <a:pPr marL="457200" lvl="0" indent="-292100" rtl="0">
              <a:spcBef>
                <a:spcPts val="0"/>
              </a:spcBef>
              <a:spcAft>
                <a:spcPts val="0"/>
              </a:spcAft>
              <a:buClr>
                <a:srgbClr val="B7B7B7"/>
              </a:buClr>
              <a:buSzPts val="1000"/>
              <a:buFont typeface="Source Sans Pro"/>
              <a:buChar char="●"/>
            </a:pPr>
            <a:r>
              <a:rPr lang="en" sz="1000">
                <a:solidFill>
                  <a:srgbClr val="B7B7B7"/>
                </a:solidFill>
                <a:latin typeface="Source Sans Pro"/>
                <a:ea typeface="Source Sans Pro"/>
                <a:cs typeface="Source Sans Pro"/>
                <a:sym typeface="Source Sans Pro"/>
              </a:rPr>
              <a:t>Extra information</a:t>
            </a:r>
            <a:endParaRPr sz="1000">
              <a:solidFill>
                <a:srgbClr val="B7B7B7"/>
              </a:solidFill>
              <a:latin typeface="Source Sans Pro"/>
              <a:ea typeface="Source Sans Pro"/>
              <a:cs typeface="Source Sans Pro"/>
              <a:sym typeface="Source Sans Pro"/>
            </a:endParaRPr>
          </a:p>
          <a:p>
            <a:pPr marL="457200" lvl="0" indent="-292100" rtl="0">
              <a:spcBef>
                <a:spcPts val="0"/>
              </a:spcBef>
              <a:spcAft>
                <a:spcPts val="0"/>
              </a:spcAft>
              <a:buClr>
                <a:srgbClr val="71E42A"/>
              </a:buClr>
              <a:buSzPts val="1000"/>
              <a:buFont typeface="Source Sans Pro"/>
              <a:buChar char="●"/>
            </a:pPr>
            <a:r>
              <a:rPr lang="en" sz="1000">
                <a:solidFill>
                  <a:srgbClr val="71E42A"/>
                </a:solidFill>
                <a:latin typeface="Source Sans Pro"/>
                <a:ea typeface="Source Sans Pro"/>
                <a:cs typeface="Source Sans Pro"/>
                <a:sym typeface="Source Sans Pro"/>
              </a:rPr>
              <a:t>Doctor’s notes</a:t>
            </a:r>
            <a:endParaRPr sz="1000">
              <a:solidFill>
                <a:srgbClr val="1155CC"/>
              </a:solidFill>
              <a:latin typeface="Source Sans Pro"/>
              <a:ea typeface="Source Sans Pro"/>
              <a:cs typeface="Source Sans Pro"/>
              <a:sym typeface="Source Sans Pro"/>
            </a:endParaRPr>
          </a:p>
          <a:p>
            <a:pPr marL="457200" lvl="0" indent="-292100" rtl="0">
              <a:spcBef>
                <a:spcPts val="0"/>
              </a:spcBef>
              <a:spcAft>
                <a:spcPts val="0"/>
              </a:spcAft>
              <a:buClr>
                <a:schemeClr val="accent6"/>
              </a:buClr>
              <a:buSzPts val="1000"/>
              <a:buFont typeface="Source Sans Pro"/>
              <a:buChar char="●"/>
            </a:pPr>
            <a:r>
              <a:rPr lang="en" sz="1000">
                <a:solidFill>
                  <a:schemeClr val="accent6"/>
                </a:solidFill>
                <a:latin typeface="Source Sans Pro"/>
                <a:ea typeface="Source Sans Pro"/>
                <a:cs typeface="Source Sans Pro"/>
                <a:sym typeface="Source Sans Pro"/>
              </a:rPr>
              <a:t>Only in female slides</a:t>
            </a:r>
            <a:endParaRPr sz="1000">
              <a:solidFill>
                <a:schemeClr val="accent6"/>
              </a:solidFill>
              <a:latin typeface="Source Sans Pro"/>
              <a:ea typeface="Source Sans Pro"/>
              <a:cs typeface="Source Sans Pro"/>
              <a:sym typeface="Source Sans Pro"/>
            </a:endParaRPr>
          </a:p>
          <a:p>
            <a:pPr marL="457200" lvl="0" indent="-292100" rtl="0">
              <a:spcBef>
                <a:spcPts val="0"/>
              </a:spcBef>
              <a:spcAft>
                <a:spcPts val="0"/>
              </a:spcAft>
              <a:buClr>
                <a:schemeClr val="accent4"/>
              </a:buClr>
              <a:buSzPts val="1000"/>
              <a:buFont typeface="Source Sans Pro"/>
              <a:buChar char="●"/>
            </a:pPr>
            <a:r>
              <a:rPr lang="en" sz="1000">
                <a:solidFill>
                  <a:schemeClr val="accent4"/>
                </a:solidFill>
                <a:latin typeface="Source Sans Pro"/>
                <a:ea typeface="Source Sans Pro"/>
                <a:cs typeface="Source Sans Pro"/>
                <a:sym typeface="Source Sans Pro"/>
              </a:rPr>
              <a:t>Only in male slides</a:t>
            </a:r>
            <a:endParaRPr sz="1000">
              <a:solidFill>
                <a:schemeClr val="accent4"/>
              </a:solidFill>
              <a:latin typeface="Source Sans Pro"/>
              <a:ea typeface="Source Sans Pro"/>
              <a:cs typeface="Source Sans Pro"/>
              <a:sym typeface="Source Sans Pro"/>
            </a:endParaRPr>
          </a:p>
        </p:txBody>
      </p:sp>
      <p:sp>
        <p:nvSpPr>
          <p:cNvPr id="67" name="Shape 67"/>
          <p:cNvSpPr txBox="1"/>
          <p:nvPr/>
        </p:nvSpPr>
        <p:spPr>
          <a:xfrm>
            <a:off x="0" y="5674088"/>
            <a:ext cx="7772400" cy="3435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lt2"/>
                </a:solidFill>
                <a:latin typeface="Playfair Display"/>
                <a:ea typeface="Playfair Display"/>
                <a:cs typeface="Playfair Display"/>
                <a:sym typeface="Playfair Display"/>
              </a:rPr>
              <a:t>by the end of this lecture you will be able to:</a:t>
            </a:r>
            <a:endParaRPr>
              <a:solidFill>
                <a:schemeClr val="lt2"/>
              </a:solidFill>
              <a:latin typeface="Playfair Display"/>
              <a:ea typeface="Playfair Display"/>
              <a:cs typeface="Playfair Display"/>
              <a:sym typeface="Playfair Display"/>
            </a:endParaRPr>
          </a:p>
          <a:p>
            <a:pPr marL="0" lvl="0" indent="0" rtl="0">
              <a:spcBef>
                <a:spcPts val="0"/>
              </a:spcBef>
              <a:spcAft>
                <a:spcPts val="0"/>
              </a:spcAft>
              <a:buNone/>
            </a:pPr>
            <a:endParaRPr>
              <a:solidFill>
                <a:schemeClr val="lt2"/>
              </a:solidFill>
              <a:latin typeface="Playfair Display"/>
              <a:ea typeface="Playfair Display"/>
              <a:cs typeface="Playfair Display"/>
              <a:sym typeface="Playfair Display"/>
            </a:endParaRPr>
          </a:p>
          <a:p>
            <a:pPr marL="457200" lvl="0" indent="-317500" rtl="0">
              <a:spcBef>
                <a:spcPts val="0"/>
              </a:spcBef>
              <a:spcAft>
                <a:spcPts val="0"/>
              </a:spcAft>
              <a:buClr>
                <a:schemeClr val="lt2"/>
              </a:buClr>
              <a:buSzPts val="1400"/>
              <a:buFont typeface="Playfair Display"/>
              <a:buChar char="●"/>
            </a:pPr>
            <a:r>
              <a:rPr lang="en">
                <a:solidFill>
                  <a:schemeClr val="lt2"/>
                </a:solidFill>
                <a:latin typeface="Playfair Display"/>
                <a:ea typeface="Playfair Display"/>
                <a:cs typeface="Playfair Display"/>
                <a:sym typeface="Playfair Display"/>
              </a:rPr>
              <a:t>Enumerate general functions of the kidney.</a:t>
            </a:r>
            <a:endParaRPr>
              <a:solidFill>
                <a:schemeClr val="lt2"/>
              </a:solidFill>
              <a:latin typeface="Playfair Display"/>
              <a:ea typeface="Playfair Display"/>
              <a:cs typeface="Playfair Display"/>
              <a:sym typeface="Playfair Display"/>
            </a:endParaRPr>
          </a:p>
          <a:p>
            <a:pPr marL="457200" lvl="0" indent="-317500" rtl="0">
              <a:spcBef>
                <a:spcPts val="0"/>
              </a:spcBef>
              <a:spcAft>
                <a:spcPts val="0"/>
              </a:spcAft>
              <a:buClr>
                <a:schemeClr val="lt2"/>
              </a:buClr>
              <a:buSzPts val="1400"/>
              <a:buFont typeface="Playfair Display"/>
              <a:buChar char="●"/>
            </a:pPr>
            <a:r>
              <a:rPr lang="en">
                <a:solidFill>
                  <a:schemeClr val="lt2"/>
                </a:solidFill>
                <a:latin typeface="Playfair Display"/>
                <a:ea typeface="Playfair Display"/>
                <a:cs typeface="Playfair Display"/>
                <a:sym typeface="Playfair Display"/>
              </a:rPr>
              <a:t>Identify and describe that the nephron is the structural and function unit of the kidney.</a:t>
            </a:r>
            <a:endParaRPr>
              <a:solidFill>
                <a:schemeClr val="lt2"/>
              </a:solidFill>
              <a:latin typeface="Playfair Display"/>
              <a:ea typeface="Playfair Display"/>
              <a:cs typeface="Playfair Display"/>
              <a:sym typeface="Playfair Display"/>
            </a:endParaRPr>
          </a:p>
          <a:p>
            <a:pPr marL="457200" lvl="0" indent="-317500" rtl="0">
              <a:spcBef>
                <a:spcPts val="0"/>
              </a:spcBef>
              <a:spcAft>
                <a:spcPts val="0"/>
              </a:spcAft>
              <a:buClr>
                <a:schemeClr val="lt2"/>
              </a:buClr>
              <a:buSzPts val="1400"/>
              <a:buFont typeface="Playfair Display"/>
              <a:buChar char="●"/>
            </a:pPr>
            <a:r>
              <a:rPr lang="en">
                <a:solidFill>
                  <a:schemeClr val="lt2"/>
                </a:solidFill>
                <a:latin typeface="Playfair Display"/>
                <a:ea typeface="Playfair Display"/>
                <a:cs typeface="Playfair Display"/>
                <a:sym typeface="Playfair Display"/>
              </a:rPr>
              <a:t>Describe that the mechanism of urine formation include three basic processes; glomerular filtration, tubular reabsorption and tubular secretion.</a:t>
            </a:r>
            <a:endParaRPr>
              <a:solidFill>
                <a:schemeClr val="lt2"/>
              </a:solidFill>
              <a:latin typeface="Playfair Display"/>
              <a:ea typeface="Playfair Display"/>
              <a:cs typeface="Playfair Display"/>
              <a:sym typeface="Playfair Display"/>
            </a:endParaRPr>
          </a:p>
          <a:p>
            <a:pPr marL="457200" lvl="0" indent="-317500" rtl="0">
              <a:spcBef>
                <a:spcPts val="0"/>
              </a:spcBef>
              <a:spcAft>
                <a:spcPts val="0"/>
              </a:spcAft>
              <a:buClr>
                <a:schemeClr val="lt2"/>
              </a:buClr>
              <a:buSzPts val="1400"/>
              <a:buFont typeface="Playfair Display"/>
              <a:buChar char="●"/>
            </a:pPr>
            <a:r>
              <a:rPr lang="en">
                <a:solidFill>
                  <a:schemeClr val="lt2"/>
                </a:solidFill>
                <a:latin typeface="Playfair Display"/>
                <a:ea typeface="Playfair Display"/>
                <a:cs typeface="Playfair Display"/>
                <a:sym typeface="Playfair Display"/>
              </a:rPr>
              <a:t>Explain glomerular filtration membrane &amp; filtration forces.</a:t>
            </a:r>
            <a:endParaRPr>
              <a:solidFill>
                <a:schemeClr val="lt2"/>
              </a:solidFill>
              <a:latin typeface="Playfair Display"/>
              <a:ea typeface="Playfair Display"/>
              <a:cs typeface="Playfair Display"/>
              <a:sym typeface="Playfair Display"/>
            </a:endParaRPr>
          </a:p>
          <a:p>
            <a:pPr marL="457200" lvl="0" indent="-317500" rtl="0">
              <a:spcBef>
                <a:spcPts val="0"/>
              </a:spcBef>
              <a:spcAft>
                <a:spcPts val="0"/>
              </a:spcAft>
              <a:buClr>
                <a:schemeClr val="lt2"/>
              </a:buClr>
              <a:buSzPts val="1400"/>
              <a:buFont typeface="Playfair Display"/>
              <a:buChar char="●"/>
            </a:pPr>
            <a:r>
              <a:rPr lang="en">
                <a:solidFill>
                  <a:schemeClr val="lt2"/>
                </a:solidFill>
                <a:latin typeface="Playfair Display"/>
                <a:ea typeface="Playfair Display"/>
                <a:cs typeface="Playfair Display"/>
                <a:sym typeface="Playfair Display"/>
              </a:rPr>
              <a:t>Describe mechanism of filtration &amp; composition of the glomerular filtrate.</a:t>
            </a:r>
            <a:endParaRPr>
              <a:solidFill>
                <a:schemeClr val="lt2"/>
              </a:solidFill>
              <a:latin typeface="Playfair Display"/>
              <a:ea typeface="Playfair Display"/>
              <a:cs typeface="Playfair Display"/>
              <a:sym typeface="Playfair Display"/>
            </a:endParaRPr>
          </a:p>
          <a:p>
            <a:pPr marL="457200" lvl="0" indent="-317500" rtl="0">
              <a:spcBef>
                <a:spcPts val="0"/>
              </a:spcBef>
              <a:spcAft>
                <a:spcPts val="0"/>
              </a:spcAft>
              <a:buClr>
                <a:schemeClr val="lt2"/>
              </a:buClr>
              <a:buSzPts val="1400"/>
              <a:buFont typeface="Playfair Display"/>
              <a:buChar char="●"/>
            </a:pPr>
            <a:r>
              <a:rPr lang="en">
                <a:solidFill>
                  <a:schemeClr val="lt2"/>
                </a:solidFill>
                <a:latin typeface="Playfair Display"/>
                <a:ea typeface="Playfair Display"/>
                <a:cs typeface="Playfair Display"/>
                <a:sym typeface="Playfair Display"/>
              </a:rPr>
              <a:t>Calculate the net filtration pressure using parameters of Starling forces.</a:t>
            </a:r>
            <a:endParaRPr>
              <a:solidFill>
                <a:schemeClr val="lt2"/>
              </a:solidFill>
              <a:latin typeface="Playfair Display"/>
              <a:ea typeface="Playfair Display"/>
              <a:cs typeface="Playfair Display"/>
              <a:sym typeface="Playfair Display"/>
            </a:endParaRPr>
          </a:p>
          <a:p>
            <a:pPr marL="457200" lvl="0" indent="-317500" rtl="0">
              <a:spcBef>
                <a:spcPts val="0"/>
              </a:spcBef>
              <a:spcAft>
                <a:spcPts val="0"/>
              </a:spcAft>
              <a:buClr>
                <a:schemeClr val="lt2"/>
              </a:buClr>
              <a:buSzPts val="1400"/>
              <a:buFont typeface="Playfair Display"/>
              <a:buChar char="●"/>
            </a:pPr>
            <a:r>
              <a:rPr lang="en">
                <a:solidFill>
                  <a:schemeClr val="lt2"/>
                </a:solidFill>
                <a:latin typeface="Playfair Display"/>
                <a:ea typeface="Playfair Display"/>
                <a:cs typeface="Playfair Display"/>
                <a:sym typeface="Playfair Display"/>
              </a:rPr>
              <a:t>Define GFR and quote normal value.</a:t>
            </a:r>
            <a:endParaRPr>
              <a:solidFill>
                <a:schemeClr val="lt2"/>
              </a:solidFill>
              <a:latin typeface="Playfair Display"/>
              <a:ea typeface="Playfair Display"/>
              <a:cs typeface="Playfair Display"/>
              <a:sym typeface="Playfair Display"/>
            </a:endParaRPr>
          </a:p>
          <a:p>
            <a:pPr marL="457200" lvl="0" indent="-317500" rtl="0">
              <a:spcBef>
                <a:spcPts val="0"/>
              </a:spcBef>
              <a:spcAft>
                <a:spcPts val="0"/>
              </a:spcAft>
              <a:buClr>
                <a:schemeClr val="lt2"/>
              </a:buClr>
              <a:buSzPts val="1400"/>
              <a:buFont typeface="Playfair Display"/>
              <a:buChar char="●"/>
            </a:pPr>
            <a:r>
              <a:rPr lang="en">
                <a:solidFill>
                  <a:schemeClr val="lt2"/>
                </a:solidFill>
                <a:latin typeface="Playfair Display"/>
                <a:ea typeface="Playfair Display"/>
                <a:cs typeface="Playfair Display"/>
                <a:sym typeface="Playfair Display"/>
              </a:rPr>
              <a:t>Identify and describe the factors controlling GFR in terms of starling forces, permeability with respect to size, shape and electrical charges and ultra-filtration coefficient.</a:t>
            </a:r>
            <a:endParaRPr>
              <a:solidFill>
                <a:schemeClr val="lt2"/>
              </a:solidFill>
              <a:latin typeface="Playfair Display"/>
              <a:ea typeface="Playfair Display"/>
              <a:cs typeface="Playfair Display"/>
              <a:sym typeface="Playfair Display"/>
            </a:endParaRPr>
          </a:p>
          <a:p>
            <a:pPr marL="457200" lvl="0" indent="-317500" rtl="0">
              <a:spcBef>
                <a:spcPts val="0"/>
              </a:spcBef>
              <a:spcAft>
                <a:spcPts val="0"/>
              </a:spcAft>
              <a:buClr>
                <a:schemeClr val="lt2"/>
              </a:buClr>
              <a:buSzPts val="1400"/>
              <a:buFont typeface="Playfair Display"/>
              <a:buChar char="●"/>
            </a:pPr>
            <a:r>
              <a:rPr lang="en">
                <a:solidFill>
                  <a:schemeClr val="lt2"/>
                </a:solidFill>
                <a:latin typeface="Playfair Display"/>
                <a:ea typeface="Playfair Display"/>
                <a:cs typeface="Playfair Display"/>
                <a:sym typeface="Playfair Display"/>
              </a:rPr>
              <a:t>Describe Intrinsic and extrinsic mechanism that regulate GFR.</a:t>
            </a:r>
            <a:endParaRPr>
              <a:solidFill>
                <a:schemeClr val="lt2"/>
              </a:solidFill>
              <a:latin typeface="Playfair Display"/>
              <a:ea typeface="Playfair Display"/>
              <a:cs typeface="Playfair Display"/>
              <a:sym typeface="Playfair Display"/>
            </a:endParaRPr>
          </a:p>
          <a:p>
            <a:pPr marL="457200" lvl="0" indent="-317500" rtl="0">
              <a:spcBef>
                <a:spcPts val="0"/>
              </a:spcBef>
              <a:spcAft>
                <a:spcPts val="0"/>
              </a:spcAft>
              <a:buClr>
                <a:schemeClr val="lt2"/>
              </a:buClr>
              <a:buSzPts val="1400"/>
              <a:buFont typeface="Playfair Display"/>
              <a:buChar char="●"/>
            </a:pPr>
            <a:r>
              <a:rPr lang="en">
                <a:solidFill>
                  <a:schemeClr val="lt2"/>
                </a:solidFill>
                <a:latin typeface="Playfair Display"/>
                <a:ea typeface="Playfair Display"/>
                <a:cs typeface="Playfair Display"/>
                <a:sym typeface="Playfair Display"/>
              </a:rPr>
              <a:t>Describe autoregulation of GFR &amp; tubuloglomerular feedback mechanism.</a:t>
            </a:r>
            <a:endParaRPr>
              <a:solidFill>
                <a:schemeClr val="lt2"/>
              </a:solidFill>
              <a:latin typeface="Playfair Display"/>
              <a:ea typeface="Playfair Display"/>
              <a:cs typeface="Playfair Display"/>
              <a:sym typeface="Playfair Display"/>
            </a:endParaRPr>
          </a:p>
        </p:txBody>
      </p:sp>
      <p:cxnSp>
        <p:nvCxnSpPr>
          <p:cNvPr id="68" name="Shape 68"/>
          <p:cNvCxnSpPr/>
          <p:nvPr/>
        </p:nvCxnSpPr>
        <p:spPr>
          <a:xfrm rot="10800000" flipH="1">
            <a:off x="-143100" y="5078250"/>
            <a:ext cx="8058600" cy="900"/>
          </a:xfrm>
          <a:prstGeom prst="straightConnector1">
            <a:avLst/>
          </a:prstGeom>
          <a:noFill/>
          <a:ln w="9525" cap="flat" cmpd="sng">
            <a:solidFill>
              <a:schemeClr val="dk2"/>
            </a:solidFill>
            <a:prstDash val="dash"/>
            <a:round/>
            <a:headEnd type="none" w="med" len="med"/>
            <a:tailEnd type="none" w="med" len="med"/>
          </a:ln>
        </p:spPr>
      </p:cxnSp>
      <p:sp>
        <p:nvSpPr>
          <p:cNvPr id="69" name="Shape 69"/>
          <p:cNvSpPr txBox="1"/>
          <p:nvPr/>
        </p:nvSpPr>
        <p:spPr>
          <a:xfrm>
            <a:off x="3062850" y="9534876"/>
            <a:ext cx="16467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rgbClr val="00695C"/>
                </a:solidFill>
                <a:latin typeface="Dosis"/>
                <a:ea typeface="Dosis"/>
                <a:cs typeface="Dosis"/>
                <a:sym typeface="Dosis"/>
              </a:rPr>
              <a:t>Physiology 437 teamwork</a:t>
            </a:r>
            <a:endParaRPr sz="900">
              <a:solidFill>
                <a:srgbClr val="00695C"/>
              </a:solidFill>
              <a:latin typeface="Dosis"/>
              <a:ea typeface="Dosis"/>
              <a:cs typeface="Dosis"/>
              <a:sym typeface="Dosis"/>
            </a:endParaRPr>
          </a:p>
        </p:txBody>
      </p:sp>
      <p:sp>
        <p:nvSpPr>
          <p:cNvPr id="70" name="Shape 70">
            <a:hlinkClick r:id="rId8"/>
          </p:cNvPr>
          <p:cNvSpPr txBox="1">
            <a:spLocks noGrp="1"/>
          </p:cNvSpPr>
          <p:nvPr>
            <p:ph type="title"/>
          </p:nvPr>
        </p:nvSpPr>
        <p:spPr>
          <a:xfrm>
            <a:off x="6539400" y="4727850"/>
            <a:ext cx="1233000" cy="351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1500" b="1" u="sng">
                <a:solidFill>
                  <a:schemeClr val="lt2"/>
                </a:solidFill>
                <a:latin typeface="Playfair Display"/>
                <a:ea typeface="Playfair Display"/>
                <a:cs typeface="Playfair Display"/>
                <a:sym typeface="Playfair Display"/>
                <a:hlinkClick r:id="rId8"/>
              </a:rPr>
              <a:t>Editing file</a:t>
            </a:r>
            <a:endParaRPr sz="1500" b="1" u="sng">
              <a:solidFill>
                <a:schemeClr val="lt2"/>
              </a:solidFill>
              <a:latin typeface="Playfair Display"/>
              <a:ea typeface="Playfair Display"/>
              <a:cs typeface="Playfair Display"/>
              <a:sym typeface="Playfair Display"/>
            </a:endParaRPr>
          </a:p>
        </p:txBody>
      </p:sp>
      <p:sp>
        <p:nvSpPr>
          <p:cNvPr id="71" name="Shape 71"/>
          <p:cNvSpPr txBox="1">
            <a:spLocks noGrp="1"/>
          </p:cNvSpPr>
          <p:nvPr>
            <p:ph type="title"/>
          </p:nvPr>
        </p:nvSpPr>
        <p:spPr>
          <a:xfrm>
            <a:off x="2511875" y="2622192"/>
            <a:ext cx="5097900" cy="351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2"/>
                </a:solidFill>
                <a:latin typeface="Playfair Display"/>
                <a:ea typeface="Playfair Display"/>
                <a:cs typeface="Playfair Display"/>
                <a:sym typeface="Playfair Display"/>
              </a:rPr>
              <a:t>Lecture 1+2</a:t>
            </a:r>
            <a:endParaRPr sz="2000">
              <a:solidFill>
                <a:schemeClr val="dk2"/>
              </a:solidFill>
              <a:latin typeface="Playfair Display"/>
              <a:ea typeface="Playfair Display"/>
              <a:cs typeface="Playfair Display"/>
              <a:sym typeface="Playfair Display"/>
            </a:endParaRPr>
          </a:p>
        </p:txBody>
      </p:sp>
      <p:pic>
        <p:nvPicPr>
          <p:cNvPr id="2" name="صورة 2">
            <a:extLst>
              <a:ext uri="{FF2B5EF4-FFF2-40B4-BE49-F238E27FC236}">
                <a16:creationId xmlns:a16="http://schemas.microsoft.com/office/drawing/2014/main" id="{F29AC39E-EF8B-DB43-B157-FA04F713D26B}"/>
              </a:ext>
            </a:extLst>
          </p:cNvPr>
          <p:cNvPicPr>
            <a:picLocks noChangeAspect="1"/>
          </p:cNvPicPr>
          <p:nvPr/>
        </p:nvPicPr>
        <p:blipFill>
          <a:blip r:embed="rId9"/>
          <a:stretch>
            <a:fillRect/>
          </a:stretch>
        </p:blipFill>
        <p:spPr>
          <a:xfrm>
            <a:off x="4216660" y="228780"/>
            <a:ext cx="1233000" cy="1233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a:p>
        </p:txBody>
      </p:sp>
      <p:pic>
        <p:nvPicPr>
          <p:cNvPr id="229" name="Shape 229"/>
          <p:cNvPicPr preferRelativeResize="0"/>
          <p:nvPr/>
        </p:nvPicPr>
        <p:blipFill>
          <a:blip r:embed="rId3">
            <a:alphaModFix/>
          </a:blip>
          <a:stretch>
            <a:fillRect/>
          </a:stretch>
        </p:blipFill>
        <p:spPr>
          <a:xfrm>
            <a:off x="886600" y="107201"/>
            <a:ext cx="5999199" cy="4467999"/>
          </a:xfrm>
          <a:prstGeom prst="rect">
            <a:avLst/>
          </a:prstGeom>
          <a:noFill/>
          <a:ln>
            <a:noFill/>
          </a:ln>
        </p:spPr>
      </p:pic>
      <p:pic>
        <p:nvPicPr>
          <p:cNvPr id="230" name="Shape 230"/>
          <p:cNvPicPr preferRelativeResize="0"/>
          <p:nvPr/>
        </p:nvPicPr>
        <p:blipFill>
          <a:blip r:embed="rId4">
            <a:alphaModFix/>
          </a:blip>
          <a:stretch>
            <a:fillRect/>
          </a:stretch>
        </p:blipFill>
        <p:spPr>
          <a:xfrm>
            <a:off x="712887" y="5002100"/>
            <a:ext cx="6346625" cy="4807476"/>
          </a:xfrm>
          <a:prstGeom prst="rect">
            <a:avLst/>
          </a:prstGeom>
          <a:noFill/>
          <a:ln>
            <a:noFill/>
          </a:ln>
        </p:spPr>
      </p:pic>
      <p:cxnSp>
        <p:nvCxnSpPr>
          <p:cNvPr id="231" name="Shape 231"/>
          <p:cNvCxnSpPr/>
          <p:nvPr/>
        </p:nvCxnSpPr>
        <p:spPr>
          <a:xfrm rot="10800000" flipH="1">
            <a:off x="247188" y="4682588"/>
            <a:ext cx="7278000" cy="16500"/>
          </a:xfrm>
          <a:prstGeom prst="straightConnector1">
            <a:avLst/>
          </a:prstGeom>
          <a:noFill/>
          <a:ln w="9525" cap="flat" cmpd="sng">
            <a:solidFill>
              <a:schemeClr val="dk2"/>
            </a:solidFill>
            <a:prstDash val="lgDashDot"/>
            <a:round/>
            <a:headEnd type="diamond" w="med" len="med"/>
            <a:tailEnd type="diamond" w="med" len="med"/>
          </a:ln>
        </p:spPr>
      </p:cxnSp>
      <p:sp>
        <p:nvSpPr>
          <p:cNvPr id="232" name="Shape 232"/>
          <p:cNvSpPr/>
          <p:nvPr/>
        </p:nvSpPr>
        <p:spPr>
          <a:xfrm>
            <a:off x="6417825" y="4128450"/>
            <a:ext cx="350400" cy="1884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Shape 233"/>
          <p:cNvSpPr/>
          <p:nvPr/>
        </p:nvSpPr>
        <p:spPr>
          <a:xfrm>
            <a:off x="6535400" y="9347575"/>
            <a:ext cx="350400" cy="1884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p:nvPr/>
        </p:nvSpPr>
        <p:spPr>
          <a:xfrm rot="5400000">
            <a:off x="6647400" y="682500"/>
            <a:ext cx="1807500" cy="442500"/>
          </a:xfrm>
          <a:prstGeom prst="roundRect">
            <a:avLst>
              <a:gd name="adj" fmla="val 16667"/>
            </a:avLst>
          </a:prstGeom>
          <a:solidFill>
            <a:srgbClr val="0DB7C4">
              <a:alpha val="36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male slides</a:t>
            </a:r>
            <a:endParaRPr>
              <a:solidFill>
                <a:srgbClr val="FFFFFF"/>
              </a:solidFill>
              <a:latin typeface="Source Sans Pro"/>
              <a:ea typeface="Source Sans Pro"/>
              <a:cs typeface="Source Sans Pro"/>
              <a:sym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p:nvPr/>
        </p:nvSpPr>
        <p:spPr>
          <a:xfrm>
            <a:off x="152400" y="3519700"/>
            <a:ext cx="5312400" cy="6262500"/>
          </a:xfrm>
          <a:prstGeom prst="rect">
            <a:avLst/>
          </a:prstGeom>
          <a:noFill/>
          <a:ln w="952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txBox="1"/>
          <p:nvPr/>
        </p:nvSpPr>
        <p:spPr>
          <a:xfrm>
            <a:off x="152400" y="3936825"/>
            <a:ext cx="5312400" cy="2304600"/>
          </a:xfrm>
          <a:prstGeom prst="rect">
            <a:avLst/>
          </a:prstGeom>
          <a:noFill/>
          <a:ln>
            <a:noFill/>
          </a:ln>
        </p:spPr>
        <p:txBody>
          <a:bodyPr spcFirstLastPara="1" wrap="square" lIns="91425" tIns="91425" rIns="91425" bIns="91425" anchor="ctr" anchorCtr="0">
            <a:noAutofit/>
          </a:bodyPr>
          <a:lstStyle/>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Irregularly shaped cells in the central part of the glomerular tuft.</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Phagocytic function -&gt; prevent the accumulation of macromolecules in the basement membrane which have escaped from the capillaries.</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Hold the delicate glomerular structure in position.</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Contraction -&gt; modifies the surface area of the glomerular capillaries available for filtration.</a:t>
            </a:r>
            <a:endParaRPr/>
          </a:p>
        </p:txBody>
      </p:sp>
      <p:sp>
        <p:nvSpPr>
          <p:cNvPr id="241" name="Shape 241"/>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sp>
        <p:nvSpPr>
          <p:cNvPr id="242" name="Shape 242"/>
          <p:cNvSpPr txBox="1"/>
          <p:nvPr/>
        </p:nvSpPr>
        <p:spPr>
          <a:xfrm>
            <a:off x="152400" y="3519700"/>
            <a:ext cx="3000000" cy="553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chemeClr val="lt2"/>
                </a:solidFill>
                <a:latin typeface="Playfair Display"/>
                <a:ea typeface="Playfair Display"/>
                <a:cs typeface="Playfair Display"/>
                <a:sym typeface="Playfair Display"/>
              </a:rPr>
              <a:t>Mesangial Cells:</a:t>
            </a:r>
            <a:endParaRPr sz="2800">
              <a:solidFill>
                <a:schemeClr val="dk1"/>
              </a:solidFill>
            </a:endParaRPr>
          </a:p>
          <a:p>
            <a:pPr marL="0" lvl="0" indent="0" rtl="0">
              <a:lnSpc>
                <a:spcPct val="115000"/>
              </a:lnSpc>
              <a:spcBef>
                <a:spcPts val="0"/>
              </a:spcBef>
              <a:spcAft>
                <a:spcPts val="0"/>
              </a:spcAft>
              <a:buNone/>
            </a:pPr>
            <a:endParaRPr>
              <a:solidFill>
                <a:schemeClr val="dk1"/>
              </a:solidFill>
              <a:latin typeface="Playfair Display"/>
              <a:ea typeface="Playfair Display"/>
              <a:cs typeface="Playfair Display"/>
              <a:sym typeface="Playfair Display"/>
            </a:endParaRPr>
          </a:p>
          <a:p>
            <a:pPr marL="0" lvl="0" indent="0" rtl="0">
              <a:lnSpc>
                <a:spcPct val="115000"/>
              </a:lnSpc>
              <a:spcBef>
                <a:spcPts val="0"/>
              </a:spcBef>
              <a:spcAft>
                <a:spcPts val="0"/>
              </a:spcAft>
              <a:buClr>
                <a:schemeClr val="dk1"/>
              </a:buClr>
              <a:buSzPts val="1100"/>
              <a:buFont typeface="Arial"/>
              <a:buNone/>
            </a:pPr>
            <a:endParaRPr>
              <a:solidFill>
                <a:schemeClr val="dk1"/>
              </a:solidFill>
              <a:latin typeface="Playfair Display"/>
              <a:ea typeface="Playfair Display"/>
              <a:cs typeface="Playfair Display"/>
              <a:sym typeface="Playfair Display"/>
            </a:endParaRPr>
          </a:p>
          <a:p>
            <a:pPr marL="0" lvl="0" indent="0">
              <a:spcBef>
                <a:spcPts val="0"/>
              </a:spcBef>
              <a:spcAft>
                <a:spcPts val="0"/>
              </a:spcAft>
              <a:buNone/>
            </a:pPr>
            <a:endParaRPr>
              <a:latin typeface="Playfair Display"/>
              <a:ea typeface="Playfair Display"/>
              <a:cs typeface="Playfair Display"/>
              <a:sym typeface="Playfair Display"/>
            </a:endParaRPr>
          </a:p>
        </p:txBody>
      </p:sp>
      <p:pic>
        <p:nvPicPr>
          <p:cNvPr id="243" name="Shape 243"/>
          <p:cNvPicPr preferRelativeResize="0"/>
          <p:nvPr/>
        </p:nvPicPr>
        <p:blipFill>
          <a:blip r:embed="rId3">
            <a:alphaModFix/>
          </a:blip>
          <a:stretch>
            <a:fillRect/>
          </a:stretch>
        </p:blipFill>
        <p:spPr>
          <a:xfrm>
            <a:off x="5650625" y="3800848"/>
            <a:ext cx="1617975" cy="2576548"/>
          </a:xfrm>
          <a:prstGeom prst="rect">
            <a:avLst/>
          </a:prstGeom>
          <a:noFill/>
          <a:ln>
            <a:noFill/>
          </a:ln>
        </p:spPr>
      </p:pic>
      <p:sp>
        <p:nvSpPr>
          <p:cNvPr id="244" name="Shape 244"/>
          <p:cNvSpPr txBox="1">
            <a:spLocks noGrp="1"/>
          </p:cNvSpPr>
          <p:nvPr>
            <p:ph type="title"/>
          </p:nvPr>
        </p:nvSpPr>
        <p:spPr>
          <a:xfrm>
            <a:off x="152400" y="6084199"/>
            <a:ext cx="4827600" cy="553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chemeClr val="lt2"/>
                </a:solidFill>
                <a:latin typeface="Playfair Display"/>
                <a:ea typeface="Playfair Display"/>
                <a:cs typeface="Playfair Display"/>
                <a:sym typeface="Playfair Display"/>
              </a:rPr>
              <a:t>Macula Densa:</a:t>
            </a:r>
            <a:endParaRPr sz="1400">
              <a:solidFill>
                <a:schemeClr val="dk2"/>
              </a:solidFill>
              <a:latin typeface="Playfair Display"/>
              <a:ea typeface="Playfair Display"/>
              <a:cs typeface="Playfair Display"/>
              <a:sym typeface="Playfair Display"/>
            </a:endParaRPr>
          </a:p>
        </p:txBody>
      </p:sp>
      <p:pic>
        <p:nvPicPr>
          <p:cNvPr id="245" name="Shape 245"/>
          <p:cNvPicPr preferRelativeResize="0"/>
          <p:nvPr/>
        </p:nvPicPr>
        <p:blipFill>
          <a:blip r:embed="rId4">
            <a:alphaModFix/>
          </a:blip>
          <a:stretch>
            <a:fillRect/>
          </a:stretch>
        </p:blipFill>
        <p:spPr>
          <a:xfrm>
            <a:off x="5585937" y="6935879"/>
            <a:ext cx="1747350" cy="2425598"/>
          </a:xfrm>
          <a:prstGeom prst="rect">
            <a:avLst/>
          </a:prstGeom>
          <a:noFill/>
          <a:ln>
            <a:noFill/>
          </a:ln>
        </p:spPr>
      </p:pic>
      <p:sp>
        <p:nvSpPr>
          <p:cNvPr id="246" name="Shape 246"/>
          <p:cNvSpPr txBox="1"/>
          <p:nvPr/>
        </p:nvSpPr>
        <p:spPr>
          <a:xfrm>
            <a:off x="152400" y="6440175"/>
            <a:ext cx="5139900" cy="2304600"/>
          </a:xfrm>
          <a:prstGeom prst="rect">
            <a:avLst/>
          </a:prstGeom>
          <a:noFill/>
          <a:ln>
            <a:noFill/>
          </a:ln>
        </p:spPr>
        <p:txBody>
          <a:bodyPr spcFirstLastPara="1" wrap="square" lIns="91425" tIns="91425" rIns="91425" bIns="91425" anchor="ctr" anchorCtr="0">
            <a:noAutofit/>
          </a:bodyPr>
          <a:lstStyle/>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Tall, closely packed distal tubule cells</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Lie adjacent to JG cells</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Function as </a:t>
            </a:r>
            <a:r>
              <a:rPr lang="en" b="1">
                <a:solidFill>
                  <a:schemeClr val="dk2"/>
                </a:solidFill>
                <a:latin typeface="Playfair Display"/>
                <a:ea typeface="Playfair Display"/>
                <a:cs typeface="Playfair Display"/>
                <a:sym typeface="Playfair Display"/>
              </a:rPr>
              <a:t>chemoreceptors</a:t>
            </a:r>
            <a:r>
              <a:rPr lang="en">
                <a:solidFill>
                  <a:schemeClr val="dk2"/>
                </a:solidFill>
                <a:latin typeface="Playfair Display"/>
                <a:ea typeface="Playfair Display"/>
                <a:cs typeface="Playfair Display"/>
                <a:sym typeface="Playfair Display"/>
              </a:rPr>
              <a:t> or </a:t>
            </a:r>
            <a:r>
              <a:rPr lang="en" b="1">
                <a:solidFill>
                  <a:schemeClr val="dk2"/>
                </a:solidFill>
                <a:latin typeface="Playfair Display"/>
                <a:ea typeface="Playfair Display"/>
                <a:cs typeface="Playfair Display"/>
                <a:sym typeface="Playfair Display"/>
              </a:rPr>
              <a:t>osmoreceptors</a:t>
            </a:r>
            <a:endParaRPr b="1">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The cells of the macula densa are sensitive to the </a:t>
            </a:r>
            <a:r>
              <a:rPr lang="en" b="1">
                <a:solidFill>
                  <a:schemeClr val="dk2"/>
                </a:solidFill>
                <a:latin typeface="Playfair Display"/>
                <a:ea typeface="Playfair Display"/>
                <a:cs typeface="Playfair Display"/>
                <a:sym typeface="Playfair Display"/>
              </a:rPr>
              <a:t>ionic content</a:t>
            </a:r>
            <a:r>
              <a:rPr lang="en">
                <a:solidFill>
                  <a:schemeClr val="dk2"/>
                </a:solidFill>
                <a:latin typeface="Playfair Display"/>
                <a:ea typeface="Playfair Display"/>
                <a:cs typeface="Playfair Display"/>
                <a:sym typeface="Playfair Display"/>
              </a:rPr>
              <a:t> and </a:t>
            </a:r>
            <a:r>
              <a:rPr lang="en" b="1">
                <a:solidFill>
                  <a:schemeClr val="dk2"/>
                </a:solidFill>
                <a:latin typeface="Playfair Display"/>
                <a:ea typeface="Playfair Display"/>
                <a:cs typeface="Playfair Display"/>
                <a:sym typeface="Playfair Display"/>
              </a:rPr>
              <a:t>water volume</a:t>
            </a:r>
            <a:r>
              <a:rPr lang="en">
                <a:solidFill>
                  <a:schemeClr val="dk2"/>
                </a:solidFill>
                <a:latin typeface="Playfair Display"/>
                <a:ea typeface="Playfair Display"/>
                <a:cs typeface="Playfair Display"/>
                <a:sym typeface="Playfair Display"/>
              </a:rPr>
              <a:t> of the fluid in the tubule.</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produce molecular signals that promote renin secretion by the juxtaglomerular cells</a:t>
            </a:r>
            <a:endParaRPr>
              <a:solidFill>
                <a:schemeClr val="dk2"/>
              </a:solidFill>
              <a:latin typeface="Playfair Display"/>
              <a:ea typeface="Playfair Display"/>
              <a:cs typeface="Playfair Display"/>
              <a:sym typeface="Playfair Display"/>
            </a:endParaRPr>
          </a:p>
        </p:txBody>
      </p:sp>
      <p:pic>
        <p:nvPicPr>
          <p:cNvPr id="247" name="Shape 247"/>
          <p:cNvPicPr preferRelativeResize="0"/>
          <p:nvPr/>
        </p:nvPicPr>
        <p:blipFill>
          <a:blip r:embed="rId5">
            <a:alphaModFix/>
          </a:blip>
          <a:stretch>
            <a:fillRect/>
          </a:stretch>
        </p:blipFill>
        <p:spPr>
          <a:xfrm>
            <a:off x="3794700" y="554188"/>
            <a:ext cx="3873391" cy="2911631"/>
          </a:xfrm>
          <a:prstGeom prst="rect">
            <a:avLst/>
          </a:prstGeom>
          <a:noFill/>
          <a:ln>
            <a:noFill/>
          </a:ln>
        </p:spPr>
      </p:pic>
      <p:sp>
        <p:nvSpPr>
          <p:cNvPr id="248" name="Shape 248"/>
          <p:cNvSpPr txBox="1"/>
          <p:nvPr/>
        </p:nvSpPr>
        <p:spPr>
          <a:xfrm>
            <a:off x="0" y="0"/>
            <a:ext cx="4980000" cy="72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2400">
                <a:solidFill>
                  <a:schemeClr val="lt2"/>
                </a:solidFill>
                <a:latin typeface="Playfair Display"/>
                <a:ea typeface="Playfair Display"/>
                <a:cs typeface="Playfair Display"/>
                <a:sym typeface="Playfair Display"/>
              </a:rPr>
              <a:t>Juxtaglomerular Apparatus (JGA)</a:t>
            </a:r>
            <a:endParaRPr sz="2400">
              <a:solidFill>
                <a:schemeClr val="lt2"/>
              </a:solidFill>
              <a:latin typeface="Playfair Display"/>
              <a:ea typeface="Playfair Display"/>
              <a:cs typeface="Playfair Display"/>
              <a:sym typeface="Playfair Display"/>
            </a:endParaRPr>
          </a:p>
        </p:txBody>
      </p:sp>
      <p:sp>
        <p:nvSpPr>
          <p:cNvPr id="249" name="Shape 249"/>
          <p:cNvSpPr/>
          <p:nvPr/>
        </p:nvSpPr>
        <p:spPr>
          <a:xfrm>
            <a:off x="687650" y="1008000"/>
            <a:ext cx="2464800" cy="501000"/>
          </a:xfrm>
          <a:prstGeom prst="roundRect">
            <a:avLst>
              <a:gd name="adj" fmla="val 16667"/>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a:solidFill>
                  <a:schemeClr val="dk2"/>
                </a:solidFill>
                <a:latin typeface="Playfair Display"/>
                <a:ea typeface="Playfair Display"/>
                <a:cs typeface="Playfair Display"/>
                <a:sym typeface="Playfair Display"/>
              </a:rPr>
              <a:t>Juxtaglomerular apparatus</a:t>
            </a:r>
            <a:endParaRPr>
              <a:solidFill>
                <a:schemeClr val="dk2"/>
              </a:solidFill>
              <a:latin typeface="Playfair Display"/>
              <a:ea typeface="Playfair Display"/>
              <a:cs typeface="Playfair Display"/>
              <a:sym typeface="Playfair Display"/>
            </a:endParaRPr>
          </a:p>
        </p:txBody>
      </p:sp>
      <p:sp>
        <p:nvSpPr>
          <p:cNvPr id="250" name="Shape 250"/>
          <p:cNvSpPr/>
          <p:nvPr/>
        </p:nvSpPr>
        <p:spPr>
          <a:xfrm>
            <a:off x="2267075" y="1986575"/>
            <a:ext cx="1365000" cy="394800"/>
          </a:xfrm>
          <a:prstGeom prst="roundRect">
            <a:avLst>
              <a:gd name="adj" fmla="val 16667"/>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Playfair Display"/>
                <a:ea typeface="Playfair Display"/>
                <a:cs typeface="Playfair Display"/>
                <a:sym typeface="Playfair Display"/>
              </a:rPr>
              <a:t>Macula densa</a:t>
            </a:r>
            <a:endParaRPr>
              <a:solidFill>
                <a:schemeClr val="dk2"/>
              </a:solidFill>
              <a:latin typeface="Playfair Display"/>
              <a:ea typeface="Playfair Display"/>
              <a:cs typeface="Playfair Display"/>
              <a:sym typeface="Playfair Display"/>
            </a:endParaRPr>
          </a:p>
        </p:txBody>
      </p:sp>
      <p:sp>
        <p:nvSpPr>
          <p:cNvPr id="251" name="Shape 251"/>
          <p:cNvSpPr/>
          <p:nvPr/>
        </p:nvSpPr>
        <p:spPr>
          <a:xfrm>
            <a:off x="252500" y="1986563"/>
            <a:ext cx="1365000" cy="394800"/>
          </a:xfrm>
          <a:prstGeom prst="roundRect">
            <a:avLst>
              <a:gd name="adj" fmla="val 16667"/>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Playfair Display"/>
                <a:ea typeface="Playfair Display"/>
                <a:cs typeface="Playfair Display"/>
                <a:sym typeface="Playfair Display"/>
              </a:rPr>
              <a:t>JQ cells</a:t>
            </a:r>
            <a:endParaRPr>
              <a:solidFill>
                <a:schemeClr val="dk2"/>
              </a:solidFill>
              <a:latin typeface="Playfair Display"/>
              <a:ea typeface="Playfair Display"/>
              <a:cs typeface="Playfair Display"/>
              <a:sym typeface="Playfair Display"/>
            </a:endParaRPr>
          </a:p>
        </p:txBody>
      </p:sp>
      <p:cxnSp>
        <p:nvCxnSpPr>
          <p:cNvPr id="252" name="Shape 252"/>
          <p:cNvCxnSpPr>
            <a:stCxn id="249" idx="2"/>
            <a:endCxn id="250" idx="0"/>
          </p:cNvCxnSpPr>
          <p:nvPr/>
        </p:nvCxnSpPr>
        <p:spPr>
          <a:xfrm rot="-5400000" flipH="1">
            <a:off x="2196050" y="1233000"/>
            <a:ext cx="477600" cy="1029600"/>
          </a:xfrm>
          <a:prstGeom prst="curvedConnector3">
            <a:avLst>
              <a:gd name="adj1" fmla="val 49997"/>
            </a:avLst>
          </a:prstGeom>
          <a:noFill/>
          <a:ln w="9525" cap="flat" cmpd="sng">
            <a:solidFill>
              <a:schemeClr val="dk2"/>
            </a:solidFill>
            <a:prstDash val="solid"/>
            <a:round/>
            <a:headEnd type="none" w="med" len="med"/>
            <a:tailEnd type="none" w="med" len="med"/>
          </a:ln>
        </p:spPr>
      </p:cxnSp>
      <p:cxnSp>
        <p:nvCxnSpPr>
          <p:cNvPr id="253" name="Shape 253"/>
          <p:cNvCxnSpPr>
            <a:stCxn id="249" idx="2"/>
            <a:endCxn id="251" idx="0"/>
          </p:cNvCxnSpPr>
          <p:nvPr/>
        </p:nvCxnSpPr>
        <p:spPr>
          <a:xfrm rot="5400000">
            <a:off x="1188650" y="1255200"/>
            <a:ext cx="477600" cy="985200"/>
          </a:xfrm>
          <a:prstGeom prst="curvedConnector3">
            <a:avLst>
              <a:gd name="adj1" fmla="val 49996"/>
            </a:avLst>
          </a:prstGeom>
          <a:noFill/>
          <a:ln w="9525" cap="flat" cmpd="sng">
            <a:solidFill>
              <a:schemeClr val="dk2"/>
            </a:solidFill>
            <a:prstDash val="solid"/>
            <a:round/>
            <a:headEnd type="none" w="med" len="med"/>
            <a:tailEnd type="none" w="med" len="med"/>
          </a:ln>
        </p:spPr>
      </p:cxnSp>
      <p:sp>
        <p:nvSpPr>
          <p:cNvPr id="254" name="Shape 254"/>
          <p:cNvSpPr/>
          <p:nvPr/>
        </p:nvSpPr>
        <p:spPr>
          <a:xfrm>
            <a:off x="1138100" y="2567138"/>
            <a:ext cx="1563900" cy="394800"/>
          </a:xfrm>
          <a:prstGeom prst="roundRect">
            <a:avLst>
              <a:gd name="adj" fmla="val 16667"/>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Playfair Display"/>
                <a:ea typeface="Playfair Display"/>
                <a:cs typeface="Playfair Display"/>
                <a:sym typeface="Playfair Display"/>
              </a:rPr>
              <a:t>Mesangial cells</a:t>
            </a:r>
            <a:endParaRPr>
              <a:solidFill>
                <a:schemeClr val="dk2"/>
              </a:solidFill>
              <a:latin typeface="Playfair Display"/>
              <a:ea typeface="Playfair Display"/>
              <a:cs typeface="Playfair Display"/>
              <a:sym typeface="Playfair Display"/>
            </a:endParaRPr>
          </a:p>
        </p:txBody>
      </p:sp>
      <p:cxnSp>
        <p:nvCxnSpPr>
          <p:cNvPr id="255" name="Shape 255"/>
          <p:cNvCxnSpPr>
            <a:stCxn id="249" idx="2"/>
            <a:endCxn id="254" idx="0"/>
          </p:cNvCxnSpPr>
          <p:nvPr/>
        </p:nvCxnSpPr>
        <p:spPr>
          <a:xfrm>
            <a:off x="1920050" y="1509000"/>
            <a:ext cx="0" cy="1058100"/>
          </a:xfrm>
          <a:prstGeom prst="straightConnector1">
            <a:avLst/>
          </a:prstGeom>
          <a:noFill/>
          <a:ln w="9525" cap="flat" cmpd="sng">
            <a:solidFill>
              <a:schemeClr val="dk2"/>
            </a:solidFill>
            <a:prstDash val="solid"/>
            <a:round/>
            <a:headEnd type="none" w="med" len="med"/>
            <a:tailEnd type="none" w="med" len="med"/>
          </a:ln>
        </p:spPr>
      </p:cxnSp>
      <p:sp>
        <p:nvSpPr>
          <p:cNvPr id="256" name="Shape 256"/>
          <p:cNvSpPr/>
          <p:nvPr/>
        </p:nvSpPr>
        <p:spPr>
          <a:xfrm>
            <a:off x="3578100" y="3588836"/>
            <a:ext cx="1807500" cy="348000"/>
          </a:xfrm>
          <a:prstGeom prst="roundRect">
            <a:avLst>
              <a:gd name="adj" fmla="val 16667"/>
            </a:avLst>
          </a:prstGeom>
          <a:solidFill>
            <a:srgbClr val="0DB7C4">
              <a:alpha val="36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male slides</a:t>
            </a:r>
            <a:endParaRPr>
              <a:solidFill>
                <a:srgbClr val="FFFFFF"/>
              </a:solidFill>
              <a:latin typeface="Source Sans Pro"/>
              <a:ea typeface="Source Sans Pro"/>
              <a:cs typeface="Source Sans Pro"/>
              <a:sym typeface="Source Sans Pro"/>
            </a:endParaRPr>
          </a:p>
        </p:txBody>
      </p:sp>
      <p:sp>
        <p:nvSpPr>
          <p:cNvPr id="257" name="Shape 257"/>
          <p:cNvSpPr txBox="1"/>
          <p:nvPr/>
        </p:nvSpPr>
        <p:spPr>
          <a:xfrm>
            <a:off x="245700" y="8573200"/>
            <a:ext cx="5139900" cy="1133700"/>
          </a:xfrm>
          <a:prstGeom prst="rect">
            <a:avLst/>
          </a:prstGeom>
          <a:solidFill>
            <a:schemeClr val="accent1"/>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200">
                <a:solidFill>
                  <a:schemeClr val="lt2"/>
                </a:solidFill>
                <a:latin typeface="Playfair Display"/>
                <a:ea typeface="Playfair Display"/>
                <a:cs typeface="Playfair Display"/>
                <a:sym typeface="Playfair Display"/>
              </a:rPr>
              <a:t>Juxtaglomerular apparatus:</a:t>
            </a:r>
            <a:endParaRPr sz="1200">
              <a:solidFill>
                <a:schemeClr val="lt2"/>
              </a:solidFill>
              <a:latin typeface="Playfair Display"/>
              <a:ea typeface="Playfair Display"/>
              <a:cs typeface="Playfair Display"/>
              <a:sym typeface="Playfair Display"/>
            </a:endParaRPr>
          </a:p>
          <a:p>
            <a:pPr marL="457200" lvl="0" indent="-292100" rtl="0">
              <a:lnSpc>
                <a:spcPct val="115000"/>
              </a:lnSpc>
              <a:spcBef>
                <a:spcPts val="0"/>
              </a:spcBef>
              <a:spcAft>
                <a:spcPts val="0"/>
              </a:spcAft>
              <a:buClr>
                <a:schemeClr val="dk2"/>
              </a:buClr>
              <a:buSzPts val="1000"/>
              <a:buFont typeface="Playfair Display"/>
              <a:buChar char="●"/>
            </a:pPr>
            <a:r>
              <a:rPr lang="en" sz="1000">
                <a:solidFill>
                  <a:schemeClr val="dk2"/>
                </a:solidFill>
                <a:latin typeface="Playfair Display"/>
                <a:ea typeface="Playfair Display"/>
                <a:cs typeface="Playfair Display"/>
                <a:sym typeface="Playfair Display"/>
              </a:rPr>
              <a:t>Is where distal tubule lies against the afferent (sometimes efferent) arteriole.</a:t>
            </a:r>
            <a:endParaRPr sz="1000">
              <a:solidFill>
                <a:schemeClr val="dk2"/>
              </a:solidFill>
              <a:latin typeface="Playfair Display"/>
              <a:ea typeface="Playfair Display"/>
              <a:cs typeface="Playfair Display"/>
              <a:sym typeface="Playfair Display"/>
            </a:endParaRPr>
          </a:p>
          <a:p>
            <a:pPr marL="457200" lvl="0" indent="-292100" rtl="0">
              <a:lnSpc>
                <a:spcPct val="115000"/>
              </a:lnSpc>
              <a:spcBef>
                <a:spcPts val="0"/>
              </a:spcBef>
              <a:spcAft>
                <a:spcPts val="0"/>
              </a:spcAft>
              <a:buClr>
                <a:schemeClr val="dk2"/>
              </a:buClr>
              <a:buSzPts val="1000"/>
              <a:buFont typeface="Playfair Display"/>
              <a:buChar char="●"/>
            </a:pPr>
            <a:r>
              <a:rPr lang="en" sz="1000">
                <a:solidFill>
                  <a:schemeClr val="dk2"/>
                </a:solidFill>
                <a:latin typeface="Playfair Display"/>
                <a:ea typeface="Playfair Display"/>
                <a:cs typeface="Playfair Display"/>
                <a:sym typeface="Playfair Display"/>
              </a:rPr>
              <a:t>Arteriole walls have </a:t>
            </a:r>
            <a:r>
              <a:rPr lang="en" sz="1000" b="1">
                <a:solidFill>
                  <a:schemeClr val="dk2"/>
                </a:solidFill>
                <a:latin typeface="Playfair Display"/>
                <a:ea typeface="Playfair Display"/>
                <a:cs typeface="Playfair Display"/>
                <a:sym typeface="Playfair Display"/>
              </a:rPr>
              <a:t>juxtaglomerular (JG) cells</a:t>
            </a:r>
            <a:r>
              <a:rPr lang="en" sz="1000">
                <a:solidFill>
                  <a:schemeClr val="dk2"/>
                </a:solidFill>
                <a:latin typeface="Playfair Display"/>
                <a:ea typeface="Playfair Display"/>
                <a:cs typeface="Playfair Display"/>
                <a:sym typeface="Playfair Display"/>
              </a:rPr>
              <a:t>, which:</a:t>
            </a:r>
            <a:endParaRPr sz="1000">
              <a:solidFill>
                <a:schemeClr val="dk2"/>
              </a:solidFill>
              <a:latin typeface="Playfair Display"/>
              <a:ea typeface="Playfair Display"/>
              <a:cs typeface="Playfair Display"/>
              <a:sym typeface="Playfair Display"/>
            </a:endParaRPr>
          </a:p>
          <a:p>
            <a:pPr marL="914400" lvl="1" indent="-292100" rtl="0">
              <a:lnSpc>
                <a:spcPct val="115000"/>
              </a:lnSpc>
              <a:spcBef>
                <a:spcPts val="0"/>
              </a:spcBef>
              <a:spcAft>
                <a:spcPts val="0"/>
              </a:spcAft>
              <a:buClr>
                <a:schemeClr val="dk2"/>
              </a:buClr>
              <a:buSzPts val="1000"/>
              <a:buFont typeface="Playfair Display"/>
              <a:buChar char="○"/>
            </a:pPr>
            <a:r>
              <a:rPr lang="en" sz="1000">
                <a:solidFill>
                  <a:schemeClr val="dk2"/>
                </a:solidFill>
                <a:latin typeface="Playfair Display"/>
                <a:ea typeface="Playfair Display"/>
                <a:cs typeface="Playfair Display"/>
                <a:sym typeface="Playfair Display"/>
              </a:rPr>
              <a:t>Enlarged, smooth muscle cells.</a:t>
            </a:r>
            <a:endParaRPr sz="1000">
              <a:solidFill>
                <a:schemeClr val="dk2"/>
              </a:solidFill>
              <a:latin typeface="Playfair Display"/>
              <a:ea typeface="Playfair Display"/>
              <a:cs typeface="Playfair Display"/>
              <a:sym typeface="Playfair Display"/>
            </a:endParaRPr>
          </a:p>
          <a:p>
            <a:pPr marL="914400" lvl="1" indent="-292100" rtl="0">
              <a:lnSpc>
                <a:spcPct val="115000"/>
              </a:lnSpc>
              <a:spcBef>
                <a:spcPts val="0"/>
              </a:spcBef>
              <a:spcAft>
                <a:spcPts val="0"/>
              </a:spcAft>
              <a:buClr>
                <a:schemeClr val="dk2"/>
              </a:buClr>
              <a:buSzPts val="1000"/>
              <a:buFont typeface="Playfair Display"/>
              <a:buChar char="○"/>
            </a:pPr>
            <a:r>
              <a:rPr lang="en" sz="1000">
                <a:solidFill>
                  <a:schemeClr val="dk2"/>
                </a:solidFill>
                <a:latin typeface="Playfair Display"/>
                <a:ea typeface="Playfair Display"/>
                <a:cs typeface="Playfair Display"/>
                <a:sym typeface="Playfair Display"/>
              </a:rPr>
              <a:t>Have secretory granules containing </a:t>
            </a:r>
            <a:r>
              <a:rPr lang="en" sz="1000" b="1">
                <a:solidFill>
                  <a:schemeClr val="dk2"/>
                </a:solidFill>
                <a:latin typeface="Playfair Display"/>
                <a:ea typeface="Playfair Display"/>
                <a:cs typeface="Playfair Display"/>
                <a:sym typeface="Playfair Display"/>
              </a:rPr>
              <a:t>renin.</a:t>
            </a:r>
            <a:endParaRPr sz="1000" b="1">
              <a:solidFill>
                <a:schemeClr val="dk2"/>
              </a:solidFill>
              <a:latin typeface="Playfair Display"/>
              <a:ea typeface="Playfair Display"/>
              <a:cs typeface="Playfair Display"/>
              <a:sym typeface="Playfair Display"/>
            </a:endParaRPr>
          </a:p>
          <a:p>
            <a:pPr marL="914400" lvl="1" indent="-292100" rtl="0">
              <a:lnSpc>
                <a:spcPct val="115000"/>
              </a:lnSpc>
              <a:spcBef>
                <a:spcPts val="0"/>
              </a:spcBef>
              <a:spcAft>
                <a:spcPts val="0"/>
              </a:spcAft>
              <a:buClr>
                <a:schemeClr val="dk2"/>
              </a:buClr>
              <a:buSzPts val="1000"/>
              <a:buFont typeface="Playfair Display"/>
              <a:buChar char="○"/>
            </a:pPr>
            <a:r>
              <a:rPr lang="en" sz="1000">
                <a:solidFill>
                  <a:schemeClr val="dk2"/>
                </a:solidFill>
                <a:latin typeface="Playfair Display"/>
                <a:ea typeface="Playfair Display"/>
                <a:cs typeface="Playfair Display"/>
                <a:sym typeface="Playfair Display"/>
              </a:rPr>
              <a:t>Act as mechanoreceptors</a:t>
            </a:r>
            <a:endParaRPr sz="1000">
              <a:solidFill>
                <a:schemeClr val="dk2"/>
              </a:solidFill>
              <a:latin typeface="Playfair Display"/>
              <a:ea typeface="Playfair Display"/>
              <a:cs typeface="Playfair Display"/>
              <a:sym typeface="Playfair Display"/>
            </a:endParaRPr>
          </a:p>
        </p:txBody>
      </p:sp>
      <p:sp>
        <p:nvSpPr>
          <p:cNvPr id="258" name="Shape 258"/>
          <p:cNvSpPr/>
          <p:nvPr/>
        </p:nvSpPr>
        <p:spPr>
          <a:xfrm>
            <a:off x="4231800" y="9304950"/>
            <a:ext cx="1104600" cy="348000"/>
          </a:xfrm>
          <a:prstGeom prst="roundRect">
            <a:avLst>
              <a:gd name="adj" fmla="val 16667"/>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B7B7B7"/>
                </a:solidFill>
                <a:latin typeface="Source Sans Pro"/>
                <a:ea typeface="Source Sans Pro"/>
                <a:cs typeface="Source Sans Pro"/>
                <a:sym typeface="Source Sans Pro"/>
              </a:rPr>
              <a:t>Extra Information</a:t>
            </a:r>
            <a:endParaRPr sz="900">
              <a:solidFill>
                <a:srgbClr val="B7B7B7"/>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264945" y="32071"/>
            <a:ext cx="7242600" cy="1199100"/>
          </a:xfrm>
          <a:prstGeom prst="rect">
            <a:avLst/>
          </a:prstGeom>
          <a:ln>
            <a:noFill/>
          </a:ln>
        </p:spPr>
        <p:txBody>
          <a:bodyPr spcFirstLastPara="1" wrap="square" lIns="91425" tIns="91425" rIns="91425" bIns="91425" anchor="ctr" anchorCtr="0">
            <a:noAutofit/>
          </a:bodyPr>
          <a:lstStyle/>
          <a:p>
            <a:pPr marL="0" lvl="0" indent="0" rtl="0">
              <a:lnSpc>
                <a:spcPct val="115000"/>
              </a:lnSpc>
              <a:spcBef>
                <a:spcPts val="800"/>
              </a:spcBef>
              <a:spcAft>
                <a:spcPts val="0"/>
              </a:spcAft>
              <a:buNone/>
            </a:pPr>
            <a:r>
              <a:rPr lang="en" sz="2400">
                <a:solidFill>
                  <a:schemeClr val="lt2"/>
                </a:solidFill>
                <a:latin typeface="Playfair Display"/>
                <a:ea typeface="Playfair Display"/>
                <a:cs typeface="Playfair Display"/>
                <a:sym typeface="Playfair Display"/>
              </a:rPr>
              <a:t>Innervation of the Kidney</a:t>
            </a:r>
            <a:endParaRPr sz="2400">
              <a:solidFill>
                <a:schemeClr val="lt2"/>
              </a:solidFill>
              <a:latin typeface="Playfair Display"/>
              <a:ea typeface="Playfair Display"/>
              <a:cs typeface="Playfair Display"/>
              <a:sym typeface="Playfair Display"/>
            </a:endParaRPr>
          </a:p>
        </p:txBody>
      </p:sp>
      <p:sp>
        <p:nvSpPr>
          <p:cNvPr id="264" name="Shape 26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sp>
        <p:nvSpPr>
          <p:cNvPr id="265" name="Shape 265"/>
          <p:cNvSpPr txBox="1"/>
          <p:nvPr/>
        </p:nvSpPr>
        <p:spPr>
          <a:xfrm>
            <a:off x="112550" y="975613"/>
            <a:ext cx="7571700" cy="1479000"/>
          </a:xfrm>
          <a:prstGeom prst="rect">
            <a:avLst/>
          </a:prstGeom>
          <a:noFill/>
          <a:ln>
            <a:noFill/>
          </a:ln>
        </p:spPr>
        <p:txBody>
          <a:bodyPr spcFirstLastPara="1" wrap="square" lIns="91425" tIns="91425" rIns="91425" bIns="91425" anchor="ctr" anchorCtr="0">
            <a:noAutofit/>
          </a:bodyPr>
          <a:lstStyle/>
          <a:p>
            <a:pPr marL="457200" lvl="0" indent="-317500" algn="l" rtl="0">
              <a:lnSpc>
                <a:spcPct val="150000"/>
              </a:lnSpc>
              <a:spcBef>
                <a:spcPts val="800"/>
              </a:spcBef>
              <a:spcAft>
                <a:spcPts val="0"/>
              </a:spcAft>
              <a:buClr>
                <a:schemeClr val="dk2"/>
              </a:buClr>
              <a:buSzPts val="1400"/>
              <a:buFont typeface="Playfair Display"/>
              <a:buChar char="●"/>
            </a:pPr>
            <a:r>
              <a:rPr lang="en">
                <a:solidFill>
                  <a:srgbClr val="FF0000"/>
                </a:solidFill>
                <a:latin typeface="Playfair Display"/>
                <a:ea typeface="Playfair Display"/>
                <a:cs typeface="Playfair Display"/>
                <a:sym typeface="Playfair Display"/>
              </a:rPr>
              <a:t>Only sympathetic nerves</a:t>
            </a:r>
            <a:r>
              <a:rPr lang="en">
                <a:solidFill>
                  <a:schemeClr val="dk2"/>
                </a:solidFill>
                <a:latin typeface="Playfair Display"/>
                <a:ea typeface="Playfair Display"/>
                <a:cs typeface="Playfair Display"/>
                <a:sym typeface="Playfair Display"/>
              </a:rPr>
              <a:t> supply renal blood vessels</a:t>
            </a:r>
            <a:endParaRPr>
              <a:solidFill>
                <a:schemeClr val="dk2"/>
              </a:solidFill>
              <a:latin typeface="Playfair Display"/>
              <a:ea typeface="Playfair Display"/>
              <a:cs typeface="Playfair Display"/>
              <a:sym typeface="Playfair Display"/>
            </a:endParaRPr>
          </a:p>
          <a:p>
            <a:pPr marL="457200" lvl="0" indent="-317500" algn="l" rtl="0">
              <a:lnSpc>
                <a:spcPct val="15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Regulate blood flow, filtration, water reabsorption, renin secretion.</a:t>
            </a:r>
            <a:endParaRPr>
              <a:solidFill>
                <a:schemeClr val="dk2"/>
              </a:solidFill>
              <a:latin typeface="Playfair Display"/>
              <a:ea typeface="Playfair Display"/>
              <a:cs typeface="Playfair Display"/>
              <a:sym typeface="Playfair Display"/>
            </a:endParaRPr>
          </a:p>
          <a:p>
            <a:pPr marL="457200" lvl="0" indent="-317500" algn="l" rtl="0">
              <a:lnSpc>
                <a:spcPct val="15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 sympathetic = constriction, ↓ blood flow</a:t>
            </a:r>
            <a:endParaRPr>
              <a:solidFill>
                <a:schemeClr val="dk2"/>
              </a:solidFill>
              <a:latin typeface="Playfair Display"/>
              <a:ea typeface="Playfair Display"/>
              <a:cs typeface="Playfair Display"/>
              <a:sym typeface="Playfair Display"/>
            </a:endParaRPr>
          </a:p>
          <a:p>
            <a:pPr marL="457200" lvl="0" indent="-317500" algn="l" rtl="0">
              <a:lnSpc>
                <a:spcPct val="15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There is no parasympathetic innervation</a:t>
            </a:r>
            <a:endParaRPr>
              <a:solidFill>
                <a:schemeClr val="dk2"/>
              </a:solidFill>
            </a:endParaRPr>
          </a:p>
        </p:txBody>
      </p:sp>
      <p:sp>
        <p:nvSpPr>
          <p:cNvPr id="266" name="Shape 266"/>
          <p:cNvSpPr txBox="1"/>
          <p:nvPr/>
        </p:nvSpPr>
        <p:spPr>
          <a:xfrm>
            <a:off x="100350" y="3335325"/>
            <a:ext cx="7571700" cy="683700"/>
          </a:xfrm>
          <a:prstGeom prst="rect">
            <a:avLst/>
          </a:prstGeom>
          <a:noFill/>
          <a:ln>
            <a:noFill/>
          </a:ln>
        </p:spPr>
        <p:txBody>
          <a:bodyPr spcFirstLastPara="1" wrap="square" lIns="91425" tIns="91425" rIns="91425" bIns="91425" anchor="ctr" anchorCtr="0">
            <a:noAutofit/>
          </a:bodyPr>
          <a:lstStyle/>
          <a:p>
            <a:pPr marL="457200" lvl="0" indent="-317500" rtl="0">
              <a:lnSpc>
                <a:spcPct val="15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A hormone system that regulates BP and water balance.</a:t>
            </a:r>
            <a:endParaRPr>
              <a:solidFill>
                <a:schemeClr val="dk2"/>
              </a:solidFill>
              <a:latin typeface="Playfair Display"/>
              <a:ea typeface="Playfair Display"/>
              <a:cs typeface="Playfair Display"/>
              <a:sym typeface="Playfair Display"/>
            </a:endParaRPr>
          </a:p>
          <a:p>
            <a:pPr marL="457200" lvl="0" indent="-317500" rtl="0">
              <a:lnSpc>
                <a:spcPct val="15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Day-to-day control of Na</a:t>
            </a:r>
            <a:r>
              <a:rPr lang="en" baseline="30000">
                <a:solidFill>
                  <a:schemeClr val="dk2"/>
                </a:solidFill>
                <a:latin typeface="Playfair Display"/>
                <a:ea typeface="Playfair Display"/>
                <a:cs typeface="Playfair Display"/>
                <a:sym typeface="Playfair Display"/>
              </a:rPr>
              <a:t>+</a:t>
            </a:r>
            <a:r>
              <a:rPr lang="en">
                <a:solidFill>
                  <a:schemeClr val="dk2"/>
                </a:solidFill>
                <a:latin typeface="Playfair Display"/>
                <a:ea typeface="Playfair Display"/>
                <a:cs typeface="Playfair Display"/>
                <a:sym typeface="Playfair Display"/>
              </a:rPr>
              <a:t> excretion.</a:t>
            </a:r>
            <a:endParaRPr>
              <a:solidFill>
                <a:schemeClr val="dk2"/>
              </a:solidFill>
              <a:latin typeface="Playfair Display"/>
              <a:ea typeface="Playfair Display"/>
              <a:cs typeface="Playfair Display"/>
              <a:sym typeface="Playfair Display"/>
            </a:endParaRPr>
          </a:p>
        </p:txBody>
      </p:sp>
      <p:sp>
        <p:nvSpPr>
          <p:cNvPr id="267" name="Shape 267"/>
          <p:cNvSpPr txBox="1"/>
          <p:nvPr/>
        </p:nvSpPr>
        <p:spPr>
          <a:xfrm>
            <a:off x="190500" y="4006800"/>
            <a:ext cx="7248600" cy="578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Three Main Stimuli for Renin Release</a:t>
            </a:r>
            <a:endParaRPr sz="2400">
              <a:solidFill>
                <a:schemeClr val="lt2"/>
              </a:solidFill>
              <a:latin typeface="Playfair Display"/>
              <a:ea typeface="Playfair Display"/>
              <a:cs typeface="Playfair Display"/>
              <a:sym typeface="Playfair Display"/>
            </a:endParaRPr>
          </a:p>
          <a:p>
            <a:pPr marL="0" lvl="0" indent="0" rtl="0">
              <a:spcBef>
                <a:spcPts val="0"/>
              </a:spcBef>
              <a:spcAft>
                <a:spcPts val="0"/>
              </a:spcAft>
              <a:buNone/>
            </a:pPr>
            <a:endParaRPr/>
          </a:p>
        </p:txBody>
      </p:sp>
      <p:pic>
        <p:nvPicPr>
          <p:cNvPr id="268" name="Shape 268"/>
          <p:cNvPicPr preferRelativeResize="0"/>
          <p:nvPr/>
        </p:nvPicPr>
        <p:blipFill rotWithShape="1">
          <a:blip r:embed="rId3">
            <a:alphaModFix/>
          </a:blip>
          <a:srcRect r="5159"/>
          <a:stretch/>
        </p:blipFill>
        <p:spPr>
          <a:xfrm>
            <a:off x="2249050" y="4519625"/>
            <a:ext cx="3274300" cy="1278500"/>
          </a:xfrm>
          <a:prstGeom prst="rect">
            <a:avLst/>
          </a:prstGeom>
          <a:noFill/>
          <a:ln>
            <a:noFill/>
          </a:ln>
        </p:spPr>
      </p:pic>
      <p:sp>
        <p:nvSpPr>
          <p:cNvPr id="269" name="Shape 269"/>
          <p:cNvSpPr txBox="1">
            <a:spLocks noGrp="1"/>
          </p:cNvSpPr>
          <p:nvPr>
            <p:ph type="title"/>
          </p:nvPr>
        </p:nvSpPr>
        <p:spPr>
          <a:xfrm>
            <a:off x="160800" y="2540238"/>
            <a:ext cx="7450800" cy="578700"/>
          </a:xfrm>
          <a:prstGeom prst="rect">
            <a:avLst/>
          </a:prstGeom>
          <a:ln>
            <a:noFill/>
          </a:ln>
        </p:spPr>
        <p:txBody>
          <a:bodyPr spcFirstLastPara="1" wrap="square" lIns="91425" tIns="91425" rIns="91425" bIns="91425" anchor="ctr" anchorCtr="0">
            <a:noAutofit/>
          </a:bodyPr>
          <a:lstStyle/>
          <a:p>
            <a:pPr marL="0" lvl="0" indent="0" rtl="0">
              <a:lnSpc>
                <a:spcPct val="115000"/>
              </a:lnSpc>
              <a:spcBef>
                <a:spcPts val="800"/>
              </a:spcBef>
              <a:spcAft>
                <a:spcPts val="0"/>
              </a:spcAft>
              <a:buNone/>
            </a:pPr>
            <a:r>
              <a:rPr lang="en" sz="2400">
                <a:solidFill>
                  <a:schemeClr val="lt2"/>
                </a:solidFill>
                <a:latin typeface="Playfair Display"/>
                <a:ea typeface="Playfair Display"/>
                <a:cs typeface="Playfair Display"/>
                <a:sym typeface="Playfair Display"/>
              </a:rPr>
              <a:t>RAAS “Renin Angiotensin Aldosterone System”</a:t>
            </a:r>
            <a:endParaRPr sz="2400">
              <a:solidFill>
                <a:schemeClr val="lt2"/>
              </a:solidFill>
              <a:latin typeface="Playfair Display"/>
              <a:ea typeface="Playfair Display"/>
              <a:cs typeface="Playfair Display"/>
              <a:sym typeface="Playfair Display"/>
            </a:endParaRPr>
          </a:p>
        </p:txBody>
      </p:sp>
      <p:pic>
        <p:nvPicPr>
          <p:cNvPr id="270" name="Shape 270"/>
          <p:cNvPicPr preferRelativeResize="0"/>
          <p:nvPr/>
        </p:nvPicPr>
        <p:blipFill>
          <a:blip r:embed="rId4">
            <a:alphaModFix/>
          </a:blip>
          <a:stretch>
            <a:fillRect/>
          </a:stretch>
        </p:blipFill>
        <p:spPr>
          <a:xfrm>
            <a:off x="2034113" y="5721925"/>
            <a:ext cx="3704163" cy="4014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p:nvPr/>
        </p:nvSpPr>
        <p:spPr>
          <a:xfrm>
            <a:off x="38100" y="124150"/>
            <a:ext cx="7624500" cy="9584100"/>
          </a:xfrm>
          <a:prstGeom prst="rect">
            <a:avLst/>
          </a:prstGeom>
          <a:noFill/>
          <a:ln w="9525" cap="flat" cmpd="sng">
            <a:solidFill>
              <a:srgbClr val="E06666"/>
            </a:solidFill>
            <a:prstDash val="lg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76" name="Shape 276"/>
          <p:cNvPicPr preferRelativeResize="0"/>
          <p:nvPr/>
        </p:nvPicPr>
        <p:blipFill>
          <a:blip r:embed="rId3">
            <a:alphaModFix/>
          </a:blip>
          <a:stretch>
            <a:fillRect/>
          </a:stretch>
        </p:blipFill>
        <p:spPr>
          <a:xfrm>
            <a:off x="5562838" y="2523147"/>
            <a:ext cx="1828525" cy="2377214"/>
          </a:xfrm>
          <a:prstGeom prst="rect">
            <a:avLst/>
          </a:prstGeom>
          <a:noFill/>
          <a:ln>
            <a:noFill/>
          </a:ln>
        </p:spPr>
      </p:pic>
      <p:sp>
        <p:nvSpPr>
          <p:cNvPr id="277" name="Shape 277"/>
          <p:cNvSpPr txBox="1">
            <a:spLocks noGrp="1"/>
          </p:cNvSpPr>
          <p:nvPr>
            <p:ph type="title"/>
          </p:nvPr>
        </p:nvSpPr>
        <p:spPr>
          <a:xfrm>
            <a:off x="1674150" y="581700"/>
            <a:ext cx="4424100" cy="609900"/>
          </a:xfrm>
          <a:prstGeom prst="rect">
            <a:avLst/>
          </a:prstGeom>
          <a:ln w="9525" cap="flat" cmpd="sng">
            <a:solidFill>
              <a:schemeClr val="lt2"/>
            </a:solidFill>
            <a:prstDash val="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a:solidFill>
                  <a:schemeClr val="lt2"/>
                </a:solidFill>
                <a:latin typeface="Playfair Display"/>
                <a:ea typeface="Playfair Display"/>
                <a:cs typeface="Playfair Display"/>
                <a:sym typeface="Playfair Display"/>
              </a:rPr>
              <a:t>RENAL BLOOD VESSELS</a:t>
            </a:r>
            <a:endParaRPr>
              <a:solidFill>
                <a:schemeClr val="lt2"/>
              </a:solidFill>
            </a:endParaRPr>
          </a:p>
        </p:txBody>
      </p:sp>
      <p:sp>
        <p:nvSpPr>
          <p:cNvPr id="278" name="Shape 27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13</a:t>
            </a:fld>
            <a:endParaRPr/>
          </a:p>
        </p:txBody>
      </p:sp>
      <p:sp>
        <p:nvSpPr>
          <p:cNvPr id="279" name="Shape 279"/>
          <p:cNvSpPr txBox="1"/>
          <p:nvPr/>
        </p:nvSpPr>
        <p:spPr>
          <a:xfrm>
            <a:off x="38100" y="2679425"/>
            <a:ext cx="7202700" cy="2257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2400" b="1">
                <a:solidFill>
                  <a:srgbClr val="26A69A"/>
                </a:solidFill>
                <a:latin typeface="Playfair Display"/>
                <a:ea typeface="Playfair Display"/>
                <a:cs typeface="Playfair Display"/>
                <a:sym typeface="Playfair Display"/>
              </a:rPr>
              <a:t>Renal blood flow:</a:t>
            </a:r>
            <a:endParaRPr sz="2400" b="1">
              <a:solidFill>
                <a:srgbClr val="26A69A"/>
              </a:solidFill>
              <a:latin typeface="Playfair Display"/>
              <a:ea typeface="Playfair Display"/>
              <a:cs typeface="Playfair Display"/>
              <a:sym typeface="Playfair Display"/>
            </a:endParaRPr>
          </a:p>
          <a:p>
            <a:pPr marL="457200" lvl="0" indent="-311150" rtl="0">
              <a:lnSpc>
                <a:spcPct val="115000"/>
              </a:lnSpc>
              <a:spcBef>
                <a:spcPts val="700"/>
              </a:spcBef>
              <a:spcAft>
                <a:spcPts val="0"/>
              </a:spcAft>
              <a:buClr>
                <a:schemeClr val="dk2"/>
              </a:buClr>
              <a:buSzPts val="1300"/>
              <a:buFont typeface="Playfair Display"/>
              <a:buChar char="●"/>
            </a:pPr>
            <a:r>
              <a:rPr lang="en" sz="1300">
                <a:solidFill>
                  <a:schemeClr val="dk2"/>
                </a:solidFill>
                <a:latin typeface="Playfair Display"/>
                <a:ea typeface="Playfair Display"/>
                <a:cs typeface="Playfair Display"/>
                <a:sym typeface="Playfair Display"/>
              </a:rPr>
              <a:t>¨Renal blood flow to the kidney represents </a:t>
            </a:r>
            <a:r>
              <a:rPr lang="en" sz="1300" b="1">
                <a:solidFill>
                  <a:schemeClr val="dk2"/>
                </a:solidFill>
                <a:latin typeface="Playfair Display"/>
                <a:ea typeface="Playfair Display"/>
                <a:cs typeface="Playfair Display"/>
                <a:sym typeface="Playfair Display"/>
              </a:rPr>
              <a:t>20%</a:t>
            </a:r>
            <a:r>
              <a:rPr lang="en" sz="1300">
                <a:solidFill>
                  <a:schemeClr val="dk2"/>
                </a:solidFill>
                <a:latin typeface="Playfair Display"/>
                <a:ea typeface="Playfair Display"/>
                <a:cs typeface="Playfair Display"/>
                <a:sym typeface="Playfair Display"/>
              </a:rPr>
              <a:t> of cardiac output.</a:t>
            </a:r>
            <a:endParaRPr sz="1300">
              <a:solidFill>
                <a:schemeClr val="dk2"/>
              </a:solidFill>
              <a:latin typeface="Playfair Display"/>
              <a:ea typeface="Playfair Display"/>
              <a:cs typeface="Playfair Display"/>
              <a:sym typeface="Playfair Display"/>
            </a:endParaRPr>
          </a:p>
          <a:p>
            <a:pPr marL="457200" lvl="0" indent="-311150" rtl="0">
              <a:lnSpc>
                <a:spcPct val="115000"/>
              </a:lnSpc>
              <a:spcBef>
                <a:spcPts val="0"/>
              </a:spcBef>
              <a:spcAft>
                <a:spcPts val="0"/>
              </a:spcAft>
              <a:buClr>
                <a:schemeClr val="dk2"/>
              </a:buClr>
              <a:buSzPts val="1300"/>
              <a:buFont typeface="Playfair Display"/>
              <a:buChar char="●"/>
            </a:pPr>
            <a:r>
              <a:rPr lang="en" sz="1300">
                <a:solidFill>
                  <a:schemeClr val="dk2"/>
                </a:solidFill>
                <a:latin typeface="Playfair Display"/>
                <a:ea typeface="Playfair Display"/>
                <a:cs typeface="Playfair Display"/>
                <a:sym typeface="Playfair Display"/>
              </a:rPr>
              <a:t>¨The blood flows to each kidney through a </a:t>
            </a:r>
            <a:r>
              <a:rPr lang="en" sz="1300" b="1">
                <a:solidFill>
                  <a:schemeClr val="dk2"/>
                </a:solidFill>
                <a:latin typeface="Playfair Display"/>
                <a:ea typeface="Playfair Display"/>
                <a:cs typeface="Playfair Display"/>
                <a:sym typeface="Playfair Display"/>
              </a:rPr>
              <a:t>renal artery</a:t>
            </a:r>
            <a:r>
              <a:rPr lang="en" sz="1300">
                <a:solidFill>
                  <a:schemeClr val="dk2"/>
                </a:solidFill>
                <a:latin typeface="Playfair Display"/>
                <a:ea typeface="Playfair Display"/>
                <a:cs typeface="Playfair Display"/>
                <a:sym typeface="Playfair Display"/>
              </a:rPr>
              <a:t>.</a:t>
            </a:r>
            <a:endParaRPr sz="1300">
              <a:solidFill>
                <a:schemeClr val="dk2"/>
              </a:solidFill>
              <a:latin typeface="Playfair Display"/>
              <a:ea typeface="Playfair Display"/>
              <a:cs typeface="Playfair Display"/>
              <a:sym typeface="Playfair Display"/>
            </a:endParaRPr>
          </a:p>
          <a:p>
            <a:pPr marL="457200" lvl="0" indent="-311150" rtl="0">
              <a:lnSpc>
                <a:spcPct val="115000"/>
              </a:lnSpc>
              <a:spcBef>
                <a:spcPts val="0"/>
              </a:spcBef>
              <a:spcAft>
                <a:spcPts val="0"/>
              </a:spcAft>
              <a:buClr>
                <a:schemeClr val="dk2"/>
              </a:buClr>
              <a:buSzPts val="1300"/>
              <a:buFont typeface="Playfair Display"/>
              <a:buChar char="●"/>
            </a:pPr>
            <a:r>
              <a:rPr lang="en" sz="1300" b="1">
                <a:solidFill>
                  <a:schemeClr val="dk2"/>
                </a:solidFill>
                <a:latin typeface="Playfair Display"/>
                <a:ea typeface="Playfair Display"/>
                <a:cs typeface="Playfair Display"/>
                <a:sym typeface="Playfair Display"/>
              </a:rPr>
              <a:t>¨Features</a:t>
            </a:r>
            <a:r>
              <a:rPr lang="en" sz="1300">
                <a:solidFill>
                  <a:schemeClr val="dk2"/>
                </a:solidFill>
                <a:latin typeface="Playfair Display"/>
                <a:ea typeface="Playfair Display"/>
                <a:cs typeface="Playfair Display"/>
                <a:sym typeface="Playfair Display"/>
              </a:rPr>
              <a:t> of renal circulation: </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None/>
            </a:pPr>
            <a:r>
              <a:rPr lang="en" sz="1300">
                <a:solidFill>
                  <a:schemeClr val="dk2"/>
                </a:solidFill>
                <a:latin typeface="Playfair Display"/>
                <a:ea typeface="Playfair Display"/>
                <a:cs typeface="Playfair Display"/>
                <a:sym typeface="Playfair Display"/>
              </a:rPr>
              <a:t>              1- High blood flow rate (1200 ml/min).</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None/>
            </a:pPr>
            <a:r>
              <a:rPr lang="en" sz="1300">
                <a:solidFill>
                  <a:schemeClr val="dk2"/>
                </a:solidFill>
                <a:latin typeface="Playfair Display"/>
                <a:ea typeface="Playfair Display"/>
                <a:cs typeface="Playfair Display"/>
                <a:sym typeface="Playfair Display"/>
              </a:rPr>
              <a:t>              2- Presence of two capillary beds: glomerular and peritubular.</a:t>
            </a:r>
            <a:endParaRPr sz="1300">
              <a:solidFill>
                <a:schemeClr val="dk2"/>
              </a:solidFill>
              <a:latin typeface="Playfair Display"/>
              <a:ea typeface="Playfair Display"/>
              <a:cs typeface="Playfair Display"/>
              <a:sym typeface="Playfair Display"/>
            </a:endParaRPr>
          </a:p>
          <a:p>
            <a:pPr marL="457200" lvl="0" indent="-311150" rtl="0">
              <a:spcBef>
                <a:spcPts val="0"/>
              </a:spcBef>
              <a:spcAft>
                <a:spcPts val="0"/>
              </a:spcAft>
              <a:buClr>
                <a:schemeClr val="dk2"/>
              </a:buClr>
              <a:buSzPts val="1300"/>
              <a:buFont typeface="Playfair Display"/>
              <a:buChar char="●"/>
            </a:pPr>
            <a:r>
              <a:rPr lang="en" sz="1300">
                <a:solidFill>
                  <a:schemeClr val="dk2"/>
                </a:solidFill>
                <a:latin typeface="Playfair Display"/>
                <a:ea typeface="Playfair Display"/>
                <a:cs typeface="Playfair Display"/>
                <a:sym typeface="Playfair Display"/>
              </a:rPr>
              <a:t>Efferent and afferent arterioles are major sites of </a:t>
            </a:r>
            <a:r>
              <a:rPr lang="en" sz="1300" b="1">
                <a:solidFill>
                  <a:schemeClr val="dk2"/>
                </a:solidFill>
                <a:latin typeface="Playfair Display"/>
                <a:ea typeface="Playfair Display"/>
                <a:cs typeface="Playfair Display"/>
                <a:sym typeface="Playfair Display"/>
              </a:rPr>
              <a:t>renal resistance</a:t>
            </a:r>
            <a:r>
              <a:rPr lang="en" sz="1300">
                <a:solidFill>
                  <a:schemeClr val="dk2"/>
                </a:solidFill>
                <a:latin typeface="Playfair Display"/>
                <a:ea typeface="Playfair Display"/>
                <a:cs typeface="Playfair Display"/>
                <a:sym typeface="Playfair Display"/>
              </a:rPr>
              <a:t>.</a:t>
            </a:r>
            <a:endParaRPr sz="1300">
              <a:solidFill>
                <a:schemeClr val="dk2"/>
              </a:solidFill>
              <a:latin typeface="Playfair Display"/>
              <a:ea typeface="Playfair Display"/>
              <a:cs typeface="Playfair Display"/>
              <a:sym typeface="Playfair Display"/>
            </a:endParaRPr>
          </a:p>
        </p:txBody>
      </p:sp>
      <p:pic>
        <p:nvPicPr>
          <p:cNvPr id="280" name="Shape 280"/>
          <p:cNvPicPr preferRelativeResize="0"/>
          <p:nvPr/>
        </p:nvPicPr>
        <p:blipFill>
          <a:blip r:embed="rId4">
            <a:alphaModFix/>
          </a:blip>
          <a:stretch>
            <a:fillRect/>
          </a:stretch>
        </p:blipFill>
        <p:spPr>
          <a:xfrm>
            <a:off x="5472550" y="6821041"/>
            <a:ext cx="2006375" cy="2485696"/>
          </a:xfrm>
          <a:prstGeom prst="rect">
            <a:avLst/>
          </a:prstGeom>
          <a:noFill/>
          <a:ln>
            <a:noFill/>
          </a:ln>
        </p:spPr>
      </p:pic>
      <p:sp>
        <p:nvSpPr>
          <p:cNvPr id="281" name="Shape 281"/>
          <p:cNvSpPr txBox="1"/>
          <p:nvPr/>
        </p:nvSpPr>
        <p:spPr>
          <a:xfrm>
            <a:off x="119625" y="5200078"/>
            <a:ext cx="7542900" cy="3445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2400" b="1">
                <a:solidFill>
                  <a:srgbClr val="26A69A"/>
                </a:solidFill>
                <a:latin typeface="Playfair Display"/>
                <a:ea typeface="Playfair Display"/>
                <a:cs typeface="Playfair Display"/>
                <a:sym typeface="Playfair Display"/>
              </a:rPr>
              <a:t>Urine formation</a:t>
            </a:r>
            <a:endParaRPr sz="2400" b="1">
              <a:solidFill>
                <a:srgbClr val="26A69A"/>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300">
                <a:solidFill>
                  <a:schemeClr val="dk2"/>
                </a:solidFill>
                <a:latin typeface="Playfair Display"/>
                <a:ea typeface="Playfair Display"/>
                <a:cs typeface="Playfair Display"/>
                <a:sym typeface="Playfair Display"/>
              </a:rPr>
              <a:t>The primary function of the kidney is to ‘clear’ unneeded substances from the blood to be excreted in urine.</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None/>
            </a:pPr>
            <a:r>
              <a:rPr lang="en" sz="1300" b="1">
                <a:solidFill>
                  <a:schemeClr val="dk2"/>
                </a:solidFill>
                <a:latin typeface="Playfair Display"/>
                <a:ea typeface="Playfair Display"/>
                <a:cs typeface="Playfair Display"/>
                <a:sym typeface="Playfair Display"/>
              </a:rPr>
              <a:t>-Steps of urine formation (basic renal processes):</a:t>
            </a:r>
            <a:endParaRPr sz="1300" b="1">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300">
                <a:solidFill>
                  <a:schemeClr val="dk2"/>
                </a:solidFill>
                <a:latin typeface="Playfair Display"/>
                <a:ea typeface="Playfair Display"/>
                <a:cs typeface="Playfair Display"/>
                <a:sym typeface="Playfair Display"/>
              </a:rPr>
              <a:t>1- Glomerular filtration: Filtration of fluid from glomerular capillaries into the renal tubules.</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300">
                <a:solidFill>
                  <a:schemeClr val="dk2"/>
                </a:solidFill>
                <a:latin typeface="Playfair Display"/>
                <a:ea typeface="Playfair Display"/>
                <a:cs typeface="Playfair Display"/>
                <a:sym typeface="Playfair Display"/>
              </a:rPr>
              <a:t>2- Tubular reabsorption</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300">
                <a:solidFill>
                  <a:schemeClr val="dk2"/>
                </a:solidFill>
                <a:latin typeface="Playfair Display"/>
                <a:ea typeface="Playfair Display"/>
                <a:cs typeface="Playfair Display"/>
                <a:sym typeface="Playfair Display"/>
              </a:rPr>
              <a:t>3- Tubular secretion.</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300">
                <a:solidFill>
                  <a:schemeClr val="dk2"/>
                </a:solidFill>
                <a:latin typeface="Playfair Display"/>
                <a:ea typeface="Playfair Display"/>
                <a:cs typeface="Playfair Display"/>
                <a:sym typeface="Playfair Display"/>
              </a:rPr>
              <a:t>4- Excretion.</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300" b="1">
                <a:solidFill>
                  <a:srgbClr val="FF0000"/>
                </a:solidFill>
                <a:latin typeface="Playfair Display"/>
                <a:ea typeface="Playfair Display"/>
                <a:cs typeface="Playfair Display"/>
                <a:sym typeface="Playfair Display"/>
              </a:rPr>
              <a:t>Urinary excretion rate = Filtration rate- reabsorption+secretion.</a:t>
            </a:r>
            <a:endParaRPr sz="1300" b="1">
              <a:solidFill>
                <a:srgbClr val="FF0000"/>
              </a:solidFill>
              <a:latin typeface="Playfair Display"/>
              <a:ea typeface="Playfair Display"/>
              <a:cs typeface="Playfair Display"/>
              <a:sym typeface="Playfair Display"/>
            </a:endParaRPr>
          </a:p>
          <a:p>
            <a:pPr marL="0" lvl="0" indent="0" rtl="0">
              <a:spcBef>
                <a:spcPts val="0"/>
              </a:spcBef>
              <a:spcAft>
                <a:spcPts val="0"/>
              </a:spcAft>
              <a:buNone/>
            </a:pPr>
            <a:endParaRPr sz="1300">
              <a:solidFill>
                <a:schemeClr val="dk2"/>
              </a:solidFill>
              <a:latin typeface="Playfair Display"/>
              <a:ea typeface="Playfair Display"/>
              <a:cs typeface="Playfair Display"/>
              <a:sym typeface="Playfair Display"/>
            </a:endParaRPr>
          </a:p>
        </p:txBody>
      </p:sp>
      <p:sp>
        <p:nvSpPr>
          <p:cNvPr id="282" name="Shape 282"/>
          <p:cNvSpPr/>
          <p:nvPr/>
        </p:nvSpPr>
        <p:spPr>
          <a:xfrm>
            <a:off x="137450" y="152875"/>
            <a:ext cx="2006400" cy="3807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female slides </a:t>
            </a:r>
            <a:endParaRPr>
              <a:solidFill>
                <a:srgbClr val="FFFFFF"/>
              </a:solidFill>
              <a:latin typeface="Source Sans Pro"/>
              <a:ea typeface="Source Sans Pro"/>
              <a:cs typeface="Source Sans Pro"/>
              <a:sym typeface="Source Sans Pro"/>
            </a:endParaRPr>
          </a:p>
        </p:txBody>
      </p:sp>
      <p:sp>
        <p:nvSpPr>
          <p:cNvPr id="283" name="Shape 283"/>
          <p:cNvSpPr/>
          <p:nvPr/>
        </p:nvSpPr>
        <p:spPr>
          <a:xfrm>
            <a:off x="381850" y="1268475"/>
            <a:ext cx="1618500" cy="1147800"/>
          </a:xfrm>
          <a:prstGeom prst="rect">
            <a:avLst/>
          </a:prstGeom>
          <a:solidFill>
            <a:schemeClr val="accent1"/>
          </a:solidFill>
          <a:ln w="9525" cap="flat" cmpd="sng">
            <a:solidFill>
              <a:schemeClr val="lt2"/>
            </a:solidFill>
            <a:prstDash val="dash"/>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700"/>
              </a:spcBef>
              <a:spcAft>
                <a:spcPts val="0"/>
              </a:spcAft>
              <a:buNone/>
            </a:pPr>
            <a:r>
              <a:rPr lang="en" sz="1000" b="1">
                <a:solidFill>
                  <a:schemeClr val="dk2"/>
                </a:solidFill>
                <a:latin typeface="Playfair Display"/>
                <a:ea typeface="Playfair Display"/>
                <a:cs typeface="Playfair Display"/>
                <a:sym typeface="Playfair Display"/>
              </a:rPr>
              <a:t>Afferent Arteriole:</a:t>
            </a:r>
            <a:endParaRPr sz="1000" b="1">
              <a:solidFill>
                <a:schemeClr val="dk2"/>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sz="1000">
                <a:solidFill>
                  <a:schemeClr val="dk2"/>
                </a:solidFill>
                <a:latin typeface="Playfair Display"/>
                <a:ea typeface="Playfair Display"/>
                <a:cs typeface="Playfair Display"/>
                <a:sym typeface="Playfair Display"/>
              </a:rPr>
              <a:t>Delivers blood into the glomeruli.</a:t>
            </a:r>
            <a:endParaRPr sz="1000">
              <a:solidFill>
                <a:schemeClr val="dk2"/>
              </a:solidFill>
              <a:latin typeface="Playfair Display"/>
              <a:ea typeface="Playfair Display"/>
              <a:cs typeface="Playfair Display"/>
              <a:sym typeface="Playfair Display"/>
            </a:endParaRPr>
          </a:p>
        </p:txBody>
      </p:sp>
      <p:sp>
        <p:nvSpPr>
          <p:cNvPr id="284" name="Shape 284"/>
          <p:cNvSpPr/>
          <p:nvPr/>
        </p:nvSpPr>
        <p:spPr>
          <a:xfrm>
            <a:off x="2143850" y="1268475"/>
            <a:ext cx="1618500" cy="1147800"/>
          </a:xfrm>
          <a:prstGeom prst="rect">
            <a:avLst/>
          </a:prstGeom>
          <a:solidFill>
            <a:schemeClr val="accent1"/>
          </a:solidFill>
          <a:ln w="9525" cap="flat" cmpd="sng">
            <a:solidFill>
              <a:schemeClr val="lt2"/>
            </a:solidFill>
            <a:prstDash val="dash"/>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700"/>
              </a:spcBef>
              <a:spcAft>
                <a:spcPts val="0"/>
              </a:spcAft>
              <a:buNone/>
            </a:pPr>
            <a:r>
              <a:rPr lang="en" sz="1000" b="1">
                <a:solidFill>
                  <a:schemeClr val="dk2"/>
                </a:solidFill>
                <a:latin typeface="Playfair Display"/>
                <a:ea typeface="Playfair Display"/>
                <a:cs typeface="Playfair Display"/>
                <a:sym typeface="Playfair Display"/>
              </a:rPr>
              <a:t>Glomeruli: </a:t>
            </a:r>
            <a:endParaRPr sz="1000" b="1">
              <a:solidFill>
                <a:schemeClr val="dk2"/>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sz="1000">
                <a:solidFill>
                  <a:schemeClr val="dk2"/>
                </a:solidFill>
                <a:latin typeface="Playfair Display"/>
                <a:ea typeface="Playfair Display"/>
                <a:cs typeface="Playfair Display"/>
                <a:sym typeface="Playfair Display"/>
              </a:rPr>
              <a:t>Capillary network that produces filtrate that enters the urinary tubules.</a:t>
            </a:r>
            <a:endParaRPr sz="1000">
              <a:solidFill>
                <a:schemeClr val="dk2"/>
              </a:solidFill>
              <a:latin typeface="Playfair Display"/>
              <a:ea typeface="Playfair Display"/>
              <a:cs typeface="Playfair Display"/>
              <a:sym typeface="Playfair Display"/>
            </a:endParaRPr>
          </a:p>
        </p:txBody>
      </p:sp>
      <p:sp>
        <p:nvSpPr>
          <p:cNvPr id="285" name="Shape 285"/>
          <p:cNvSpPr/>
          <p:nvPr/>
        </p:nvSpPr>
        <p:spPr>
          <a:xfrm>
            <a:off x="3905850" y="1268475"/>
            <a:ext cx="1618500" cy="1147800"/>
          </a:xfrm>
          <a:prstGeom prst="rect">
            <a:avLst/>
          </a:prstGeom>
          <a:solidFill>
            <a:schemeClr val="accent1"/>
          </a:solidFill>
          <a:ln w="9525" cap="flat" cmpd="sng">
            <a:solidFill>
              <a:schemeClr val="lt2"/>
            </a:solidFill>
            <a:prstDash val="dash"/>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700"/>
              </a:spcBef>
              <a:spcAft>
                <a:spcPts val="0"/>
              </a:spcAft>
              <a:buNone/>
            </a:pPr>
            <a:r>
              <a:rPr lang="en" sz="1000" b="1">
                <a:solidFill>
                  <a:schemeClr val="dk2"/>
                </a:solidFill>
                <a:latin typeface="Playfair Display"/>
                <a:ea typeface="Playfair Display"/>
                <a:cs typeface="Playfair Display"/>
                <a:sym typeface="Playfair Display"/>
              </a:rPr>
              <a:t>Efferent Arteriole:</a:t>
            </a:r>
            <a:endParaRPr sz="1000" b="1">
              <a:solidFill>
                <a:schemeClr val="dk2"/>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sz="1000">
                <a:solidFill>
                  <a:schemeClr val="dk2"/>
                </a:solidFill>
                <a:latin typeface="Playfair Display"/>
                <a:ea typeface="Playfair Display"/>
                <a:cs typeface="Playfair Display"/>
                <a:sym typeface="Playfair Display"/>
              </a:rPr>
              <a:t>Delivers blood from glomeruli to peritubular</a:t>
            </a:r>
            <a:r>
              <a:rPr lang="en" sz="1300">
                <a:solidFill>
                  <a:schemeClr val="dk2"/>
                </a:solidFill>
                <a:latin typeface="Playfair Display"/>
                <a:ea typeface="Playfair Display"/>
                <a:cs typeface="Playfair Display"/>
                <a:sym typeface="Playfair Display"/>
              </a:rPr>
              <a:t> </a:t>
            </a:r>
            <a:r>
              <a:rPr lang="en" sz="1000">
                <a:solidFill>
                  <a:schemeClr val="dk2"/>
                </a:solidFill>
                <a:latin typeface="Playfair Display"/>
                <a:ea typeface="Playfair Display"/>
                <a:cs typeface="Playfair Display"/>
                <a:sym typeface="Playfair Display"/>
              </a:rPr>
              <a:t>capillaries.</a:t>
            </a:r>
            <a:endParaRPr sz="1000" b="1">
              <a:solidFill>
                <a:schemeClr val="dk2"/>
              </a:solidFill>
              <a:latin typeface="Playfair Display"/>
              <a:ea typeface="Playfair Display"/>
              <a:cs typeface="Playfair Display"/>
              <a:sym typeface="Playfair Display"/>
            </a:endParaRPr>
          </a:p>
        </p:txBody>
      </p:sp>
      <p:sp>
        <p:nvSpPr>
          <p:cNvPr id="286" name="Shape 286"/>
          <p:cNvSpPr/>
          <p:nvPr/>
        </p:nvSpPr>
        <p:spPr>
          <a:xfrm>
            <a:off x="5667850" y="1268475"/>
            <a:ext cx="1618500" cy="1147800"/>
          </a:xfrm>
          <a:prstGeom prst="rect">
            <a:avLst/>
          </a:prstGeom>
          <a:solidFill>
            <a:schemeClr val="accent1"/>
          </a:solidFill>
          <a:ln w="9525" cap="flat" cmpd="sng">
            <a:solidFill>
              <a:schemeClr val="lt2"/>
            </a:solidFill>
            <a:prstDash val="dash"/>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700"/>
              </a:spcBef>
              <a:spcAft>
                <a:spcPts val="0"/>
              </a:spcAft>
              <a:buNone/>
            </a:pPr>
            <a:r>
              <a:rPr lang="en" sz="1000" b="1">
                <a:solidFill>
                  <a:schemeClr val="dk2"/>
                </a:solidFill>
                <a:latin typeface="Playfair Display"/>
                <a:ea typeface="Playfair Display"/>
                <a:cs typeface="Playfair Display"/>
                <a:sym typeface="Playfair Display"/>
              </a:rPr>
              <a:t>Peritubular Capillaries: </a:t>
            </a:r>
            <a:endParaRPr sz="1000" b="1">
              <a:solidFill>
                <a:schemeClr val="dk2"/>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sz="1000">
                <a:solidFill>
                  <a:schemeClr val="dk2"/>
                </a:solidFill>
                <a:latin typeface="Playfair Display"/>
                <a:ea typeface="Playfair Display"/>
                <a:cs typeface="Playfair Display"/>
                <a:sym typeface="Playfair Display"/>
              </a:rPr>
              <a:t>Vasa Recta.</a:t>
            </a:r>
            <a:endParaRPr sz="1000" b="1">
              <a:solidFill>
                <a:schemeClr val="dk2"/>
              </a:solidFill>
              <a:latin typeface="Playfair Display"/>
              <a:ea typeface="Playfair Display"/>
              <a:cs typeface="Playfair Display"/>
              <a:sym typeface="Playfair Display"/>
            </a:endParaRPr>
          </a:p>
        </p:txBody>
      </p:sp>
      <p:sp>
        <p:nvSpPr>
          <p:cNvPr id="287" name="Shape 287"/>
          <p:cNvSpPr txBox="1"/>
          <p:nvPr/>
        </p:nvSpPr>
        <p:spPr>
          <a:xfrm>
            <a:off x="5832430" y="4556225"/>
            <a:ext cx="861600" cy="380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999999"/>
                </a:solidFill>
              </a:rPr>
              <a:t>EXTRA</a:t>
            </a:r>
            <a:endParaRPr>
              <a:solidFill>
                <a:srgbClr val="999999"/>
              </a:solidFill>
            </a:endParaRPr>
          </a:p>
        </p:txBody>
      </p:sp>
      <p:cxnSp>
        <p:nvCxnSpPr>
          <p:cNvPr id="288" name="Shape 288"/>
          <p:cNvCxnSpPr>
            <a:stCxn id="277" idx="3"/>
            <a:endCxn id="279" idx="3"/>
          </p:cNvCxnSpPr>
          <p:nvPr/>
        </p:nvCxnSpPr>
        <p:spPr>
          <a:xfrm>
            <a:off x="6098250" y="886650"/>
            <a:ext cx="1142700" cy="2921400"/>
          </a:xfrm>
          <a:prstGeom prst="bentConnector3">
            <a:avLst>
              <a:gd name="adj1" fmla="val 120826"/>
            </a:avLst>
          </a:prstGeom>
          <a:noFill/>
          <a:ln w="9525" cap="flat" cmpd="sng">
            <a:solidFill>
              <a:schemeClr val="dk2"/>
            </a:solidFill>
            <a:prstDash val="dashDot"/>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p:nvPr/>
        </p:nvSpPr>
        <p:spPr>
          <a:xfrm>
            <a:off x="180125" y="50225"/>
            <a:ext cx="7488000" cy="9743100"/>
          </a:xfrm>
          <a:prstGeom prst="rect">
            <a:avLst/>
          </a:prstGeom>
          <a:noFill/>
          <a:ln w="952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rgbClr val="999999"/>
              </a:solidFill>
            </a:endParaRPr>
          </a:p>
        </p:txBody>
      </p:sp>
      <p:sp>
        <p:nvSpPr>
          <p:cNvPr id="294" name="Shape 294"/>
          <p:cNvSpPr txBox="1">
            <a:spLocks noGrp="1"/>
          </p:cNvSpPr>
          <p:nvPr>
            <p:ph type="title"/>
          </p:nvPr>
        </p:nvSpPr>
        <p:spPr>
          <a:xfrm>
            <a:off x="180125" y="262673"/>
            <a:ext cx="7242600" cy="769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26A69A"/>
                </a:solidFill>
                <a:latin typeface="Playfair Display"/>
                <a:ea typeface="Playfair Display"/>
                <a:cs typeface="Playfair Display"/>
                <a:sym typeface="Playfair Display"/>
              </a:rPr>
              <a:t>Capillary Beds of the Nephron:</a:t>
            </a:r>
            <a:endParaRPr sz="2400" b="1">
              <a:solidFill>
                <a:srgbClr val="26A69A"/>
              </a:solidFill>
              <a:latin typeface="Playfair Display"/>
              <a:ea typeface="Playfair Display"/>
              <a:cs typeface="Playfair Display"/>
              <a:sym typeface="Playfair Display"/>
            </a:endParaRPr>
          </a:p>
        </p:txBody>
      </p:sp>
      <p:sp>
        <p:nvSpPr>
          <p:cNvPr id="295" name="Shape 29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sp>
        <p:nvSpPr>
          <p:cNvPr id="296" name="Shape 296"/>
          <p:cNvSpPr txBox="1"/>
          <p:nvPr/>
        </p:nvSpPr>
        <p:spPr>
          <a:xfrm>
            <a:off x="397625" y="831300"/>
            <a:ext cx="6807600" cy="1600500"/>
          </a:xfrm>
          <a:prstGeom prst="rect">
            <a:avLst/>
          </a:prstGeom>
          <a:no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sz="1300">
                <a:solidFill>
                  <a:srgbClr val="00695C"/>
                </a:solidFill>
                <a:latin typeface="Playfair Display"/>
                <a:ea typeface="Playfair Display"/>
                <a:cs typeface="Playfair Display"/>
                <a:sym typeface="Playfair Display"/>
              </a:rPr>
              <a:t>-Every </a:t>
            </a:r>
            <a:r>
              <a:rPr lang="en" sz="1300" b="1">
                <a:solidFill>
                  <a:srgbClr val="FF0000"/>
                </a:solidFill>
                <a:latin typeface="Playfair Display"/>
                <a:ea typeface="Playfair Display"/>
                <a:cs typeface="Playfair Display"/>
                <a:sym typeface="Playfair Display"/>
              </a:rPr>
              <a:t>nephron</a:t>
            </a:r>
            <a:r>
              <a:rPr lang="en" sz="1300">
                <a:solidFill>
                  <a:srgbClr val="00695C"/>
                </a:solidFill>
                <a:latin typeface="Playfair Display"/>
                <a:ea typeface="Playfair Display"/>
                <a:cs typeface="Playfair Display"/>
                <a:sym typeface="Playfair Display"/>
              </a:rPr>
              <a:t> has (</a:t>
            </a:r>
            <a:r>
              <a:rPr lang="en" sz="1300" b="1">
                <a:solidFill>
                  <a:srgbClr val="00695C"/>
                </a:solidFill>
                <a:latin typeface="Playfair Display"/>
                <a:ea typeface="Playfair Display"/>
                <a:cs typeface="Playfair Display"/>
                <a:sym typeface="Playfair Display"/>
              </a:rPr>
              <a:t>Glomerulus</a:t>
            </a:r>
            <a:r>
              <a:rPr lang="en" sz="1300">
                <a:solidFill>
                  <a:srgbClr val="00695C"/>
                </a:solidFill>
                <a:latin typeface="Playfair Display"/>
                <a:ea typeface="Playfair Display"/>
                <a:cs typeface="Playfair Display"/>
                <a:sym typeface="Playfair Display"/>
              </a:rPr>
              <a:t> &amp; </a:t>
            </a:r>
            <a:r>
              <a:rPr lang="en" sz="1300" b="1">
                <a:solidFill>
                  <a:srgbClr val="00695C"/>
                </a:solidFill>
                <a:latin typeface="Playfair Display"/>
                <a:ea typeface="Playfair Display"/>
                <a:cs typeface="Playfair Display"/>
                <a:sym typeface="Playfair Display"/>
              </a:rPr>
              <a:t>Peritubular</a:t>
            </a:r>
            <a:r>
              <a:rPr lang="en" sz="1300">
                <a:solidFill>
                  <a:srgbClr val="00695C"/>
                </a:solidFill>
                <a:latin typeface="Playfair Display"/>
                <a:ea typeface="Playfair Display"/>
                <a:cs typeface="Playfair Display"/>
                <a:sym typeface="Playfair Display"/>
              </a:rPr>
              <a:t> capillaries).</a:t>
            </a:r>
            <a:endParaRPr sz="1300">
              <a:solidFill>
                <a:srgbClr val="00695C"/>
              </a:solidFill>
              <a:latin typeface="Playfair Display"/>
              <a:ea typeface="Playfair Display"/>
              <a:cs typeface="Playfair Display"/>
              <a:sym typeface="Playfair Display"/>
            </a:endParaRPr>
          </a:p>
          <a:p>
            <a:pPr marL="0" lvl="0" indent="0" rtl="0">
              <a:spcBef>
                <a:spcPts val="0"/>
              </a:spcBef>
              <a:spcAft>
                <a:spcPts val="0"/>
              </a:spcAft>
              <a:buNone/>
            </a:pPr>
            <a:r>
              <a:rPr lang="en" sz="1300">
                <a:solidFill>
                  <a:srgbClr val="00695C"/>
                </a:solidFill>
                <a:latin typeface="Playfair Display"/>
                <a:ea typeface="Playfair Display"/>
                <a:cs typeface="Playfair Display"/>
                <a:sym typeface="Playfair Display"/>
              </a:rPr>
              <a:t>-Each </a:t>
            </a:r>
            <a:r>
              <a:rPr lang="en" sz="1300" b="1">
                <a:solidFill>
                  <a:srgbClr val="FF0000"/>
                </a:solidFill>
                <a:latin typeface="Playfair Display"/>
                <a:ea typeface="Playfair Display"/>
                <a:cs typeface="Playfair Display"/>
                <a:sym typeface="Playfair Display"/>
              </a:rPr>
              <a:t>glomerulus</a:t>
            </a:r>
            <a:r>
              <a:rPr lang="en" sz="1300">
                <a:solidFill>
                  <a:srgbClr val="00695C"/>
                </a:solidFill>
                <a:latin typeface="Playfair Display"/>
                <a:ea typeface="Playfair Display"/>
                <a:cs typeface="Playfair Display"/>
                <a:sym typeface="Playfair Display"/>
              </a:rPr>
              <a:t> </a:t>
            </a:r>
            <a:r>
              <a:rPr lang="en" sz="1300" u="sng">
                <a:solidFill>
                  <a:srgbClr val="00695C"/>
                </a:solidFill>
                <a:latin typeface="Playfair Display"/>
                <a:ea typeface="Playfair Display"/>
                <a:cs typeface="Playfair Display"/>
                <a:sym typeface="Playfair Display"/>
              </a:rPr>
              <a:t>fed</a:t>
            </a:r>
            <a:r>
              <a:rPr lang="en" sz="1300">
                <a:solidFill>
                  <a:srgbClr val="00695C"/>
                </a:solidFill>
                <a:latin typeface="Playfair Display"/>
                <a:ea typeface="Playfair Display"/>
                <a:cs typeface="Playfair Display"/>
                <a:sym typeface="Playfair Display"/>
              </a:rPr>
              <a:t> by afferent arteriole &amp; </a:t>
            </a:r>
            <a:r>
              <a:rPr lang="en" sz="1300" u="sng">
                <a:solidFill>
                  <a:srgbClr val="00695C"/>
                </a:solidFill>
                <a:latin typeface="Playfair Display"/>
                <a:ea typeface="Playfair Display"/>
                <a:cs typeface="Playfair Display"/>
                <a:sym typeface="Playfair Display"/>
              </a:rPr>
              <a:t>drained</a:t>
            </a:r>
            <a:r>
              <a:rPr lang="en" sz="1300">
                <a:solidFill>
                  <a:srgbClr val="00695C"/>
                </a:solidFill>
                <a:latin typeface="Playfair Display"/>
                <a:ea typeface="Playfair Display"/>
                <a:cs typeface="Playfair Display"/>
                <a:sym typeface="Playfair Display"/>
              </a:rPr>
              <a:t> by efferent arteriole.</a:t>
            </a:r>
            <a:endParaRPr sz="1300">
              <a:solidFill>
                <a:srgbClr val="00695C"/>
              </a:solidFill>
              <a:latin typeface="Playfair Display"/>
              <a:ea typeface="Playfair Display"/>
              <a:cs typeface="Playfair Display"/>
              <a:sym typeface="Playfair Display"/>
            </a:endParaRPr>
          </a:p>
          <a:p>
            <a:pPr marL="0" lvl="0" indent="0">
              <a:spcBef>
                <a:spcPts val="0"/>
              </a:spcBef>
              <a:spcAft>
                <a:spcPts val="0"/>
              </a:spcAft>
              <a:buNone/>
            </a:pPr>
            <a:r>
              <a:rPr lang="en" sz="1300">
                <a:solidFill>
                  <a:srgbClr val="00695C"/>
                </a:solidFill>
                <a:latin typeface="Playfair Display"/>
                <a:ea typeface="Playfair Display"/>
                <a:cs typeface="Playfair Display"/>
                <a:sym typeface="Playfair Display"/>
              </a:rPr>
              <a:t>-Blood pressure in the glomerulus is </a:t>
            </a:r>
            <a:r>
              <a:rPr lang="en" sz="1300" b="1">
                <a:solidFill>
                  <a:srgbClr val="00695C"/>
                </a:solidFill>
                <a:latin typeface="Playfair Display"/>
                <a:ea typeface="Playfair Display"/>
                <a:cs typeface="Playfair Display"/>
                <a:sym typeface="Playfair Display"/>
              </a:rPr>
              <a:t>high</a:t>
            </a:r>
            <a:r>
              <a:rPr lang="en" sz="1300">
                <a:solidFill>
                  <a:srgbClr val="00695C"/>
                </a:solidFill>
                <a:latin typeface="Playfair Display"/>
                <a:ea typeface="Playfair Display"/>
                <a:cs typeface="Playfair Display"/>
                <a:sym typeface="Playfair Display"/>
              </a:rPr>
              <a:t> because:</a:t>
            </a:r>
            <a:endParaRPr sz="1300">
              <a:solidFill>
                <a:srgbClr val="00695C"/>
              </a:solidFill>
              <a:latin typeface="Playfair Display"/>
              <a:ea typeface="Playfair Display"/>
              <a:cs typeface="Playfair Display"/>
              <a:sym typeface="Playfair Display"/>
            </a:endParaRPr>
          </a:p>
          <a:p>
            <a:pPr marL="0" lvl="0" indent="0">
              <a:spcBef>
                <a:spcPts val="0"/>
              </a:spcBef>
              <a:spcAft>
                <a:spcPts val="0"/>
              </a:spcAft>
              <a:buClr>
                <a:schemeClr val="dk1"/>
              </a:buClr>
              <a:buSzPts val="1100"/>
              <a:buFont typeface="Arial"/>
              <a:buNone/>
            </a:pPr>
            <a:r>
              <a:rPr lang="en" sz="1300">
                <a:solidFill>
                  <a:srgbClr val="00695C"/>
                </a:solidFill>
                <a:latin typeface="Playfair Display"/>
                <a:ea typeface="Playfair Display"/>
                <a:cs typeface="Playfair Display"/>
                <a:sym typeface="Playfair Display"/>
              </a:rPr>
              <a:t>1- Arterioles are high-resistance vessels.</a:t>
            </a:r>
            <a:endParaRPr sz="1300">
              <a:solidFill>
                <a:srgbClr val="00695C"/>
              </a:solidFill>
              <a:latin typeface="Playfair Display"/>
              <a:ea typeface="Playfair Display"/>
              <a:cs typeface="Playfair Display"/>
              <a:sym typeface="Playfair Display"/>
            </a:endParaRPr>
          </a:p>
          <a:p>
            <a:pPr marL="0" lvl="0" indent="0">
              <a:spcBef>
                <a:spcPts val="0"/>
              </a:spcBef>
              <a:spcAft>
                <a:spcPts val="0"/>
              </a:spcAft>
              <a:buClr>
                <a:schemeClr val="dk1"/>
              </a:buClr>
              <a:buSzPts val="1100"/>
              <a:buFont typeface="Arial"/>
              <a:buNone/>
            </a:pPr>
            <a:r>
              <a:rPr lang="en" sz="1300">
                <a:solidFill>
                  <a:srgbClr val="00695C"/>
                </a:solidFill>
                <a:latin typeface="Playfair Display"/>
                <a:ea typeface="Playfair Display"/>
                <a:cs typeface="Playfair Display"/>
                <a:sym typeface="Playfair Display"/>
              </a:rPr>
              <a:t>2- Afferent arterioles have </a:t>
            </a:r>
            <a:r>
              <a:rPr lang="en" sz="1300" u="sng">
                <a:solidFill>
                  <a:srgbClr val="00695C"/>
                </a:solidFill>
                <a:latin typeface="Playfair Display"/>
                <a:ea typeface="Playfair Display"/>
                <a:cs typeface="Playfair Display"/>
                <a:sym typeface="Playfair Display"/>
              </a:rPr>
              <a:t>larger diameters</a:t>
            </a:r>
            <a:r>
              <a:rPr lang="en" sz="1300">
                <a:solidFill>
                  <a:srgbClr val="00695C"/>
                </a:solidFill>
                <a:latin typeface="Playfair Display"/>
                <a:ea typeface="Playfair Display"/>
                <a:cs typeface="Playfair Display"/>
                <a:sym typeface="Playfair Display"/>
              </a:rPr>
              <a:t> than efferent arterioles*.</a:t>
            </a:r>
            <a:endParaRPr sz="1300">
              <a:solidFill>
                <a:srgbClr val="00695C"/>
              </a:solidFill>
              <a:latin typeface="Playfair Display"/>
              <a:ea typeface="Playfair Display"/>
              <a:cs typeface="Playfair Display"/>
              <a:sym typeface="Playfair Display"/>
            </a:endParaRPr>
          </a:p>
          <a:p>
            <a:pPr marL="0" lvl="0" indent="0" rtl="0">
              <a:spcBef>
                <a:spcPts val="0"/>
              </a:spcBef>
              <a:spcAft>
                <a:spcPts val="0"/>
              </a:spcAft>
              <a:buNone/>
            </a:pPr>
            <a:r>
              <a:rPr lang="en" sz="1300">
                <a:solidFill>
                  <a:srgbClr val="00695C"/>
                </a:solidFill>
                <a:latin typeface="Playfair Display"/>
                <a:ea typeface="Playfair Display"/>
                <a:cs typeface="Playfair Display"/>
                <a:sym typeface="Playfair Display"/>
              </a:rPr>
              <a:t>-Fluids and solutes are forced out of the blood throughout the entire length of the glomerulus.</a:t>
            </a:r>
            <a:endParaRPr sz="1300">
              <a:solidFill>
                <a:srgbClr val="00695C"/>
              </a:solidFill>
              <a:latin typeface="Playfair Display"/>
              <a:ea typeface="Playfair Display"/>
              <a:cs typeface="Playfair Display"/>
              <a:sym typeface="Playfair Display"/>
            </a:endParaRPr>
          </a:p>
          <a:p>
            <a:pPr marL="0" lvl="0" indent="0">
              <a:spcBef>
                <a:spcPts val="0"/>
              </a:spcBef>
              <a:spcAft>
                <a:spcPts val="0"/>
              </a:spcAft>
              <a:buNone/>
            </a:pPr>
            <a:endParaRPr/>
          </a:p>
        </p:txBody>
      </p:sp>
      <p:sp>
        <p:nvSpPr>
          <p:cNvPr id="297" name="Shape 297"/>
          <p:cNvSpPr txBox="1"/>
          <p:nvPr/>
        </p:nvSpPr>
        <p:spPr>
          <a:xfrm>
            <a:off x="180125" y="2501463"/>
            <a:ext cx="4458900" cy="579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26A69A"/>
                </a:solidFill>
                <a:latin typeface="Playfair Display"/>
                <a:ea typeface="Playfair Display"/>
                <a:cs typeface="Playfair Display"/>
                <a:sym typeface="Playfair Display"/>
              </a:rPr>
              <a:t>Capillary Beds &amp; Resistance:</a:t>
            </a:r>
            <a:endParaRPr sz="2400" b="1">
              <a:solidFill>
                <a:srgbClr val="26A69A"/>
              </a:solidFill>
              <a:latin typeface="Playfair Display"/>
              <a:ea typeface="Playfair Display"/>
              <a:cs typeface="Playfair Display"/>
              <a:sym typeface="Playfair Display"/>
            </a:endParaRPr>
          </a:p>
        </p:txBody>
      </p:sp>
      <p:sp>
        <p:nvSpPr>
          <p:cNvPr id="298" name="Shape 298"/>
          <p:cNvSpPr txBox="1"/>
          <p:nvPr/>
        </p:nvSpPr>
        <p:spPr>
          <a:xfrm>
            <a:off x="180100" y="6321325"/>
            <a:ext cx="6632100" cy="6264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2400" b="1">
                <a:solidFill>
                  <a:srgbClr val="26A69A"/>
                </a:solidFill>
                <a:latin typeface="Playfair Display"/>
                <a:ea typeface="Playfair Display"/>
                <a:cs typeface="Playfair Display"/>
                <a:sym typeface="Playfair Display"/>
              </a:rPr>
              <a:t>Mechanisms of Urine Formation:</a:t>
            </a:r>
            <a:endParaRPr sz="2400" b="1">
              <a:solidFill>
                <a:srgbClr val="26A69A"/>
              </a:solidFill>
              <a:latin typeface="Playfair Display"/>
              <a:ea typeface="Playfair Display"/>
              <a:cs typeface="Playfair Display"/>
              <a:sym typeface="Playfair Display"/>
            </a:endParaRPr>
          </a:p>
          <a:p>
            <a:pPr marL="0" lvl="0" indent="0">
              <a:spcBef>
                <a:spcPts val="0"/>
              </a:spcBef>
              <a:spcAft>
                <a:spcPts val="0"/>
              </a:spcAft>
              <a:buNone/>
            </a:pPr>
            <a:endParaRPr/>
          </a:p>
        </p:txBody>
      </p:sp>
      <p:pic>
        <p:nvPicPr>
          <p:cNvPr id="299" name="Shape 299"/>
          <p:cNvPicPr preferRelativeResize="0"/>
          <p:nvPr/>
        </p:nvPicPr>
        <p:blipFill>
          <a:blip r:embed="rId3">
            <a:alphaModFix/>
          </a:blip>
          <a:stretch>
            <a:fillRect/>
          </a:stretch>
        </p:blipFill>
        <p:spPr>
          <a:xfrm>
            <a:off x="1814475" y="6947725"/>
            <a:ext cx="4143450" cy="2733950"/>
          </a:xfrm>
          <a:prstGeom prst="rect">
            <a:avLst/>
          </a:prstGeom>
          <a:noFill/>
          <a:ln>
            <a:noFill/>
          </a:ln>
        </p:spPr>
      </p:pic>
      <p:sp>
        <p:nvSpPr>
          <p:cNvPr id="300" name="Shape 300"/>
          <p:cNvSpPr/>
          <p:nvPr/>
        </p:nvSpPr>
        <p:spPr>
          <a:xfrm>
            <a:off x="5833823" y="87121"/>
            <a:ext cx="1807500" cy="442500"/>
          </a:xfrm>
          <a:prstGeom prst="roundRect">
            <a:avLst>
              <a:gd name="adj" fmla="val 16667"/>
            </a:avLst>
          </a:prstGeom>
          <a:solidFill>
            <a:srgbClr val="0DB7C4">
              <a:alpha val="36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male slides</a:t>
            </a:r>
            <a:endParaRPr>
              <a:solidFill>
                <a:srgbClr val="FFFFFF"/>
              </a:solidFill>
              <a:latin typeface="Source Sans Pro"/>
              <a:ea typeface="Source Sans Pro"/>
              <a:cs typeface="Source Sans Pro"/>
              <a:sym typeface="Source Sans Pro"/>
            </a:endParaRPr>
          </a:p>
        </p:txBody>
      </p:sp>
      <p:sp>
        <p:nvSpPr>
          <p:cNvPr id="301" name="Shape 301"/>
          <p:cNvSpPr txBox="1"/>
          <p:nvPr/>
        </p:nvSpPr>
        <p:spPr>
          <a:xfrm>
            <a:off x="397625" y="3039375"/>
            <a:ext cx="6807600" cy="13986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rtl="0">
              <a:spcBef>
                <a:spcPts val="700"/>
              </a:spcBef>
              <a:spcAft>
                <a:spcPts val="0"/>
              </a:spcAft>
              <a:buClr>
                <a:schemeClr val="dk1"/>
              </a:buClr>
              <a:buSzPts val="1100"/>
              <a:buFont typeface="Arial"/>
              <a:buNone/>
            </a:pPr>
            <a:r>
              <a:rPr lang="en" sz="1300" b="1">
                <a:solidFill>
                  <a:srgbClr val="FF0000"/>
                </a:solidFill>
                <a:latin typeface="Playfair Display"/>
                <a:ea typeface="Playfair Display"/>
                <a:cs typeface="Playfair Display"/>
                <a:sym typeface="Playfair Display"/>
              </a:rPr>
              <a:t>Peritubular beds</a:t>
            </a:r>
            <a:r>
              <a:rPr lang="en" sz="1300">
                <a:solidFill>
                  <a:schemeClr val="dk1"/>
                </a:solidFill>
                <a:latin typeface="Playfair Display"/>
                <a:ea typeface="Playfair Display"/>
                <a:cs typeface="Playfair Display"/>
                <a:sym typeface="Playfair Display"/>
              </a:rPr>
              <a:t> </a:t>
            </a:r>
            <a:r>
              <a:rPr lang="en" sz="1300">
                <a:solidFill>
                  <a:srgbClr val="00695C"/>
                </a:solidFill>
                <a:latin typeface="Playfair Display"/>
                <a:ea typeface="Playfair Display"/>
                <a:cs typeface="Playfair Display"/>
                <a:sym typeface="Playfair Display"/>
              </a:rPr>
              <a:t>are low-pressure, porous capillaries adapted for absorption that:</a:t>
            </a:r>
            <a:endParaRPr sz="1300">
              <a:solidFill>
                <a:srgbClr val="00695C"/>
              </a:solidFill>
              <a:latin typeface="Playfair Display"/>
              <a:ea typeface="Playfair Display"/>
              <a:cs typeface="Playfair Display"/>
              <a:sym typeface="Playfair Display"/>
            </a:endParaRPr>
          </a:p>
          <a:p>
            <a:pPr marL="0" lvl="0" indent="0" rtl="0">
              <a:spcBef>
                <a:spcPts val="700"/>
              </a:spcBef>
              <a:spcAft>
                <a:spcPts val="0"/>
              </a:spcAft>
              <a:buClr>
                <a:schemeClr val="dk1"/>
              </a:buClr>
              <a:buSzPts val="1100"/>
              <a:buFont typeface="Arial"/>
              <a:buNone/>
            </a:pPr>
            <a:r>
              <a:rPr lang="en" sz="1300">
                <a:solidFill>
                  <a:srgbClr val="00695C"/>
                </a:solidFill>
                <a:latin typeface="Playfair Display"/>
                <a:ea typeface="Playfair Display"/>
                <a:cs typeface="Playfair Display"/>
                <a:sym typeface="Playfair Display"/>
              </a:rPr>
              <a:t>1- Arise from efferent arterioles</a:t>
            </a:r>
            <a:endParaRPr sz="1300">
              <a:solidFill>
                <a:srgbClr val="00695C"/>
              </a:solidFill>
              <a:latin typeface="Playfair Display"/>
              <a:ea typeface="Playfair Display"/>
              <a:cs typeface="Playfair Display"/>
              <a:sym typeface="Playfair Display"/>
            </a:endParaRPr>
          </a:p>
          <a:p>
            <a:pPr marL="0" lvl="0" indent="0" rtl="0">
              <a:spcBef>
                <a:spcPts val="700"/>
              </a:spcBef>
              <a:spcAft>
                <a:spcPts val="0"/>
              </a:spcAft>
              <a:buClr>
                <a:schemeClr val="dk1"/>
              </a:buClr>
              <a:buSzPts val="1100"/>
              <a:buFont typeface="Arial"/>
              <a:buNone/>
            </a:pPr>
            <a:r>
              <a:rPr lang="en" sz="1300">
                <a:solidFill>
                  <a:srgbClr val="00695C"/>
                </a:solidFill>
                <a:latin typeface="Playfair Display"/>
                <a:ea typeface="Playfair Display"/>
                <a:cs typeface="Playfair Display"/>
                <a:sym typeface="Playfair Display"/>
              </a:rPr>
              <a:t>2- adhere to adjacent renal tubules</a:t>
            </a:r>
            <a:endParaRPr sz="1300">
              <a:solidFill>
                <a:srgbClr val="00695C"/>
              </a:solidFill>
              <a:latin typeface="Playfair Display"/>
              <a:ea typeface="Playfair Display"/>
              <a:cs typeface="Playfair Display"/>
              <a:sym typeface="Playfair Display"/>
            </a:endParaRPr>
          </a:p>
          <a:p>
            <a:pPr marL="0" lvl="0" indent="0" rtl="0">
              <a:spcBef>
                <a:spcPts val="700"/>
              </a:spcBef>
              <a:spcAft>
                <a:spcPts val="0"/>
              </a:spcAft>
              <a:buClr>
                <a:schemeClr val="dk1"/>
              </a:buClr>
              <a:buSzPts val="1100"/>
              <a:buFont typeface="Arial"/>
              <a:buNone/>
            </a:pPr>
            <a:r>
              <a:rPr lang="en" sz="1300">
                <a:solidFill>
                  <a:srgbClr val="00695C"/>
                </a:solidFill>
                <a:latin typeface="Playfair Display"/>
                <a:ea typeface="Playfair Display"/>
                <a:cs typeface="Playfair Display"/>
                <a:sym typeface="Playfair Display"/>
              </a:rPr>
              <a:t>3- Empty into the renal venous system</a:t>
            </a:r>
            <a:endParaRPr sz="1300">
              <a:solidFill>
                <a:srgbClr val="00695C"/>
              </a:solidFill>
              <a:latin typeface="Playfair Display"/>
              <a:ea typeface="Playfair Display"/>
              <a:cs typeface="Playfair Display"/>
              <a:sym typeface="Playfair Display"/>
            </a:endParaRPr>
          </a:p>
          <a:p>
            <a:pPr marL="0" lvl="0" indent="0" rtl="0">
              <a:spcBef>
                <a:spcPts val="0"/>
              </a:spcBef>
              <a:spcAft>
                <a:spcPts val="0"/>
              </a:spcAft>
              <a:buNone/>
            </a:pPr>
            <a:endParaRPr/>
          </a:p>
        </p:txBody>
      </p:sp>
      <p:sp>
        <p:nvSpPr>
          <p:cNvPr id="302" name="Shape 302"/>
          <p:cNvSpPr/>
          <p:nvPr/>
        </p:nvSpPr>
        <p:spPr>
          <a:xfrm>
            <a:off x="397625" y="4548575"/>
            <a:ext cx="3330600" cy="12579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rtl="0">
              <a:spcBef>
                <a:spcPts val="700"/>
              </a:spcBef>
              <a:spcAft>
                <a:spcPts val="0"/>
              </a:spcAft>
              <a:buNone/>
            </a:pPr>
            <a:r>
              <a:rPr lang="en" sz="1300" b="1">
                <a:solidFill>
                  <a:srgbClr val="00695C"/>
                </a:solidFill>
                <a:latin typeface="Playfair Display"/>
                <a:ea typeface="Playfair Display"/>
                <a:cs typeface="Playfair Display"/>
                <a:sym typeface="Playfair Display"/>
              </a:rPr>
              <a:t>-Resistance in </a:t>
            </a:r>
            <a:r>
              <a:rPr lang="en" sz="1300" b="1" u="sng">
                <a:solidFill>
                  <a:srgbClr val="00695C"/>
                </a:solidFill>
                <a:latin typeface="Playfair Display"/>
                <a:ea typeface="Playfair Display"/>
                <a:cs typeface="Playfair Display"/>
                <a:sym typeface="Playfair Display"/>
              </a:rPr>
              <a:t>afferent</a:t>
            </a:r>
            <a:r>
              <a:rPr lang="en" sz="1300" b="1">
                <a:solidFill>
                  <a:srgbClr val="00695C"/>
                </a:solidFill>
                <a:latin typeface="Playfair Display"/>
                <a:ea typeface="Playfair Display"/>
                <a:cs typeface="Playfair Display"/>
                <a:sym typeface="Playfair Display"/>
              </a:rPr>
              <a:t> arterioles:</a:t>
            </a:r>
            <a:endParaRPr sz="1300" b="1">
              <a:solidFill>
                <a:srgbClr val="00695C"/>
              </a:solidFill>
              <a:latin typeface="Playfair Display"/>
              <a:ea typeface="Playfair Display"/>
              <a:cs typeface="Playfair Display"/>
              <a:sym typeface="Playfair Display"/>
            </a:endParaRPr>
          </a:p>
          <a:p>
            <a:pPr marL="0" lvl="0" indent="0" rtl="0">
              <a:spcBef>
                <a:spcPts val="600"/>
              </a:spcBef>
              <a:spcAft>
                <a:spcPts val="0"/>
              </a:spcAft>
              <a:buNone/>
            </a:pPr>
            <a:r>
              <a:rPr lang="en" sz="1300">
                <a:solidFill>
                  <a:srgbClr val="00695C"/>
                </a:solidFill>
                <a:latin typeface="Playfair Display"/>
                <a:ea typeface="Playfair Display"/>
                <a:cs typeface="Playfair Display"/>
                <a:sym typeface="Playfair Display"/>
              </a:rPr>
              <a:t>Protects glomeruli from fluctuations in systemic blood pressure.</a:t>
            </a:r>
            <a:endParaRPr sz="1300">
              <a:solidFill>
                <a:srgbClr val="00695C"/>
              </a:solidFill>
              <a:latin typeface="Playfair Display"/>
              <a:ea typeface="Playfair Display"/>
              <a:cs typeface="Playfair Display"/>
              <a:sym typeface="Playfair Display"/>
            </a:endParaRPr>
          </a:p>
          <a:p>
            <a:pPr marL="0" lvl="0" indent="0" rtl="0">
              <a:spcBef>
                <a:spcPts val="700"/>
              </a:spcBef>
              <a:spcAft>
                <a:spcPts val="0"/>
              </a:spcAft>
              <a:buClr>
                <a:schemeClr val="dk1"/>
              </a:buClr>
              <a:buSzPts val="1100"/>
              <a:buFont typeface="Arial"/>
              <a:buNone/>
            </a:pPr>
            <a:endParaRPr sz="1300" b="1">
              <a:solidFill>
                <a:srgbClr val="00695C"/>
              </a:solidFill>
              <a:latin typeface="Playfair Display"/>
              <a:ea typeface="Playfair Display"/>
              <a:cs typeface="Playfair Display"/>
              <a:sym typeface="Playfair Display"/>
            </a:endParaRPr>
          </a:p>
        </p:txBody>
      </p:sp>
      <p:sp>
        <p:nvSpPr>
          <p:cNvPr id="303" name="Shape 303"/>
          <p:cNvSpPr/>
          <p:nvPr/>
        </p:nvSpPr>
        <p:spPr>
          <a:xfrm>
            <a:off x="3871000" y="4534600"/>
            <a:ext cx="3330600" cy="12729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rtl="0">
              <a:spcBef>
                <a:spcPts val="700"/>
              </a:spcBef>
              <a:spcAft>
                <a:spcPts val="0"/>
              </a:spcAft>
              <a:buNone/>
            </a:pPr>
            <a:r>
              <a:rPr lang="en" sz="1300" b="1">
                <a:solidFill>
                  <a:srgbClr val="00695C"/>
                </a:solidFill>
                <a:latin typeface="Playfair Display"/>
                <a:ea typeface="Playfair Display"/>
                <a:cs typeface="Playfair Display"/>
                <a:sym typeface="Playfair Display"/>
              </a:rPr>
              <a:t>-Resistance in </a:t>
            </a:r>
            <a:r>
              <a:rPr lang="en" sz="1300" b="1" u="sng">
                <a:solidFill>
                  <a:srgbClr val="00695C"/>
                </a:solidFill>
                <a:latin typeface="Playfair Display"/>
                <a:ea typeface="Playfair Display"/>
                <a:cs typeface="Playfair Display"/>
                <a:sym typeface="Playfair Display"/>
              </a:rPr>
              <a:t>efferent</a:t>
            </a:r>
            <a:r>
              <a:rPr lang="en" sz="1300" b="1">
                <a:solidFill>
                  <a:srgbClr val="00695C"/>
                </a:solidFill>
                <a:latin typeface="Playfair Display"/>
                <a:ea typeface="Playfair Display"/>
                <a:cs typeface="Playfair Display"/>
                <a:sym typeface="Playfair Display"/>
              </a:rPr>
              <a:t> arterioles:</a:t>
            </a:r>
            <a:endParaRPr sz="1300" b="1">
              <a:solidFill>
                <a:srgbClr val="00695C"/>
              </a:solidFill>
              <a:latin typeface="Playfair Display"/>
              <a:ea typeface="Playfair Display"/>
              <a:cs typeface="Playfair Display"/>
              <a:sym typeface="Playfair Display"/>
            </a:endParaRPr>
          </a:p>
          <a:p>
            <a:pPr marL="0" lvl="0" indent="0" rtl="0">
              <a:spcBef>
                <a:spcPts val="600"/>
              </a:spcBef>
              <a:spcAft>
                <a:spcPts val="0"/>
              </a:spcAft>
              <a:buNone/>
            </a:pPr>
            <a:r>
              <a:rPr lang="en" sz="1300">
                <a:solidFill>
                  <a:srgbClr val="00695C"/>
                </a:solidFill>
                <a:latin typeface="Playfair Display"/>
                <a:ea typeface="Playfair Display"/>
                <a:cs typeface="Playfair Display"/>
                <a:sym typeface="Playfair Display"/>
              </a:rPr>
              <a:t>1- Reinforces high glomerular pressure.</a:t>
            </a:r>
            <a:endParaRPr sz="1300">
              <a:solidFill>
                <a:srgbClr val="00695C"/>
              </a:solidFill>
              <a:latin typeface="Playfair Display"/>
              <a:ea typeface="Playfair Display"/>
              <a:cs typeface="Playfair Display"/>
              <a:sym typeface="Playfair Display"/>
            </a:endParaRPr>
          </a:p>
          <a:p>
            <a:pPr marL="0" lvl="0" indent="0" rtl="0">
              <a:spcBef>
                <a:spcPts val="600"/>
              </a:spcBef>
              <a:spcAft>
                <a:spcPts val="0"/>
              </a:spcAft>
              <a:buClr>
                <a:schemeClr val="dk1"/>
              </a:buClr>
              <a:buSzPts val="1100"/>
              <a:buFont typeface="Arial"/>
              <a:buNone/>
            </a:pPr>
            <a:r>
              <a:rPr lang="en" sz="1300">
                <a:solidFill>
                  <a:srgbClr val="00695C"/>
                </a:solidFill>
                <a:latin typeface="Playfair Display"/>
                <a:ea typeface="Playfair Display"/>
                <a:cs typeface="Playfair Display"/>
                <a:sym typeface="Playfair Display"/>
              </a:rPr>
              <a:t>2- Reduces hydrostatic pressure in peritubular capillaries. </a:t>
            </a:r>
            <a:endParaRPr sz="1300" b="1">
              <a:solidFill>
                <a:srgbClr val="00695C"/>
              </a:solidFill>
              <a:latin typeface="Playfair Display"/>
              <a:ea typeface="Playfair Display"/>
              <a:cs typeface="Playfair Display"/>
              <a:sym typeface="Playfair Display"/>
            </a:endParaRPr>
          </a:p>
        </p:txBody>
      </p:sp>
      <p:cxnSp>
        <p:nvCxnSpPr>
          <p:cNvPr id="304" name="Shape 304"/>
          <p:cNvCxnSpPr>
            <a:stCxn id="303" idx="1"/>
            <a:endCxn id="303" idx="1"/>
          </p:cNvCxnSpPr>
          <p:nvPr/>
        </p:nvCxnSpPr>
        <p:spPr>
          <a:xfrm>
            <a:off x="3871000" y="5171050"/>
            <a:ext cx="0" cy="0"/>
          </a:xfrm>
          <a:prstGeom prst="straightConnector1">
            <a:avLst/>
          </a:prstGeom>
          <a:noFill/>
          <a:ln w="9525" cap="flat" cmpd="sng">
            <a:solidFill>
              <a:schemeClr val="dk2"/>
            </a:solidFill>
            <a:prstDash val="solid"/>
            <a:round/>
            <a:headEnd type="none" w="med" len="med"/>
            <a:tailEnd type="none" w="med" len="med"/>
          </a:ln>
        </p:spPr>
      </p:cxnSp>
      <p:sp>
        <p:nvSpPr>
          <p:cNvPr id="305" name="Shape 305"/>
          <p:cNvSpPr/>
          <p:nvPr/>
        </p:nvSpPr>
        <p:spPr>
          <a:xfrm>
            <a:off x="397625" y="5917050"/>
            <a:ext cx="2799600" cy="4425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algn="r" rtl="0">
              <a:spcBef>
                <a:spcPts val="600"/>
              </a:spcBef>
              <a:spcAft>
                <a:spcPts val="0"/>
              </a:spcAft>
              <a:buClr>
                <a:schemeClr val="dk1"/>
              </a:buClr>
              <a:buSzPts val="1100"/>
              <a:buFont typeface="Arial"/>
              <a:buNone/>
            </a:pPr>
            <a:r>
              <a:rPr lang="en" sz="900">
                <a:solidFill>
                  <a:srgbClr val="999999"/>
                </a:solidFill>
                <a:latin typeface="Playfair Display"/>
                <a:ea typeface="Playfair Display"/>
                <a:cs typeface="Playfair Display"/>
                <a:sym typeface="Playfair Display"/>
              </a:rPr>
              <a:t>*That’s why the pressure between them is high</a:t>
            </a:r>
            <a:endParaRPr sz="900">
              <a:solidFill>
                <a:srgbClr val="999999"/>
              </a:solidFill>
              <a:latin typeface="Playfair Display"/>
              <a:ea typeface="Playfair Display"/>
              <a:cs typeface="Playfair Display"/>
              <a:sym typeface="Playfair Display"/>
            </a:endParaRPr>
          </a:p>
        </p:txBody>
      </p:sp>
      <p:sp>
        <p:nvSpPr>
          <p:cNvPr id="306" name="Shape 306"/>
          <p:cNvSpPr/>
          <p:nvPr/>
        </p:nvSpPr>
        <p:spPr>
          <a:xfrm>
            <a:off x="3269600" y="5917050"/>
            <a:ext cx="3931800" cy="4425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b" anchorCtr="0">
            <a:noAutofit/>
          </a:bodyPr>
          <a:lstStyle/>
          <a:p>
            <a:pPr marL="0" lvl="0" indent="0" algn="ctr" rtl="0">
              <a:spcBef>
                <a:spcPts val="600"/>
              </a:spcBef>
              <a:spcAft>
                <a:spcPts val="0"/>
              </a:spcAft>
              <a:buClr>
                <a:schemeClr val="dk1"/>
              </a:buClr>
              <a:buSzPts val="1100"/>
              <a:buFont typeface="Arial"/>
              <a:buNone/>
            </a:pPr>
            <a:r>
              <a:rPr lang="en" sz="900">
                <a:solidFill>
                  <a:srgbClr val="999999"/>
                </a:solidFill>
                <a:latin typeface="Playfair Display"/>
                <a:ea typeface="Playfair Display"/>
                <a:cs typeface="Playfair Display"/>
                <a:sym typeface="Playfair Display"/>
              </a:rPr>
              <a:t>Filtrate: Movement of substance from glomerulus to capsular space and then to Proximal tubules.</a:t>
            </a:r>
            <a:endParaRPr sz="900">
              <a:solidFill>
                <a:srgbClr val="999999"/>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15</a:t>
            </a:fld>
            <a:endParaRPr/>
          </a:p>
        </p:txBody>
      </p:sp>
      <p:pic>
        <p:nvPicPr>
          <p:cNvPr id="312" name="Shape 312"/>
          <p:cNvPicPr preferRelativeResize="0"/>
          <p:nvPr/>
        </p:nvPicPr>
        <p:blipFill>
          <a:blip r:embed="rId3">
            <a:alphaModFix/>
          </a:blip>
          <a:stretch>
            <a:fillRect/>
          </a:stretch>
        </p:blipFill>
        <p:spPr>
          <a:xfrm>
            <a:off x="2238125" y="173075"/>
            <a:ext cx="3939299" cy="2623125"/>
          </a:xfrm>
          <a:prstGeom prst="rect">
            <a:avLst/>
          </a:prstGeom>
          <a:noFill/>
          <a:ln w="9525" cap="flat" cmpd="sng">
            <a:solidFill>
              <a:schemeClr val="accent6"/>
            </a:solidFill>
            <a:prstDash val="solid"/>
            <a:round/>
            <a:headEnd type="none" w="sm" len="sm"/>
            <a:tailEnd type="none" w="sm" len="sm"/>
          </a:ln>
        </p:spPr>
      </p:pic>
      <p:sp>
        <p:nvSpPr>
          <p:cNvPr id="313" name="Shape 313"/>
          <p:cNvSpPr/>
          <p:nvPr/>
        </p:nvSpPr>
        <p:spPr>
          <a:xfrm>
            <a:off x="137950" y="262850"/>
            <a:ext cx="1827600" cy="5088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female slides </a:t>
            </a:r>
            <a:endParaRPr>
              <a:solidFill>
                <a:srgbClr val="FFFFFF"/>
              </a:solidFill>
              <a:latin typeface="Source Sans Pro"/>
              <a:ea typeface="Source Sans Pro"/>
              <a:cs typeface="Source Sans Pro"/>
              <a:sym typeface="Source Sans Pro"/>
            </a:endParaRPr>
          </a:p>
        </p:txBody>
      </p:sp>
      <p:cxnSp>
        <p:nvCxnSpPr>
          <p:cNvPr id="314" name="Shape 314"/>
          <p:cNvCxnSpPr>
            <a:stCxn id="313" idx="3"/>
            <a:endCxn id="312" idx="1"/>
          </p:cNvCxnSpPr>
          <p:nvPr/>
        </p:nvCxnSpPr>
        <p:spPr>
          <a:xfrm>
            <a:off x="1965550" y="517250"/>
            <a:ext cx="272700" cy="967500"/>
          </a:xfrm>
          <a:prstGeom prst="bentConnector3">
            <a:avLst>
              <a:gd name="adj1" fmla="val 49977"/>
            </a:avLst>
          </a:prstGeom>
          <a:noFill/>
          <a:ln w="9525" cap="flat" cmpd="sng">
            <a:solidFill>
              <a:schemeClr val="accent6"/>
            </a:solidFill>
            <a:prstDash val="solid"/>
            <a:round/>
            <a:headEnd type="none" w="med" len="med"/>
            <a:tailEnd type="none" w="med" len="med"/>
          </a:ln>
        </p:spPr>
      </p:cxnSp>
      <p:sp>
        <p:nvSpPr>
          <p:cNvPr id="315" name="Shape 315"/>
          <p:cNvSpPr txBox="1">
            <a:spLocks noGrp="1"/>
          </p:cNvSpPr>
          <p:nvPr>
            <p:ph type="title"/>
          </p:nvPr>
        </p:nvSpPr>
        <p:spPr>
          <a:xfrm>
            <a:off x="200750" y="2969238"/>
            <a:ext cx="7242600" cy="1739700"/>
          </a:xfrm>
          <a:prstGeom prst="rect">
            <a:avLst/>
          </a:prstGeom>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2400">
                <a:solidFill>
                  <a:srgbClr val="26A69A"/>
                </a:solidFill>
                <a:latin typeface="Playfair Display"/>
                <a:ea typeface="Playfair Display"/>
                <a:cs typeface="Playfair Display"/>
                <a:sym typeface="Playfair Display"/>
              </a:rPr>
              <a:t>Glomerular filtration rate (GFR)</a:t>
            </a:r>
            <a:endParaRPr sz="2400">
              <a:solidFill>
                <a:srgbClr val="26A69A"/>
              </a:solidFill>
              <a:latin typeface="Playfair Display"/>
              <a:ea typeface="Playfair Display"/>
              <a:cs typeface="Playfair Display"/>
              <a:sym typeface="Playfair Display"/>
            </a:endParaRPr>
          </a:p>
          <a:p>
            <a:pPr marL="457200" lvl="0" indent="-317500" rtl="0">
              <a:lnSpc>
                <a:spcPct val="115000"/>
              </a:lnSpc>
              <a:spcBef>
                <a:spcPts val="700"/>
              </a:spcBef>
              <a:spcAft>
                <a:spcPts val="0"/>
              </a:spcAft>
              <a:buClr>
                <a:srgbClr val="00695C"/>
              </a:buClr>
              <a:buSzPts val="1400"/>
              <a:buFont typeface="Playfair Display"/>
              <a:buChar char="●"/>
            </a:pPr>
            <a:r>
              <a:rPr lang="en" sz="1400">
                <a:solidFill>
                  <a:srgbClr val="00695C"/>
                </a:solidFill>
                <a:latin typeface="Playfair Display"/>
                <a:ea typeface="Playfair Display"/>
                <a:cs typeface="Playfair Display"/>
                <a:sym typeface="Playfair Display"/>
              </a:rPr>
              <a:t>The first step in urine formation is glomerular filtration.</a:t>
            </a:r>
            <a:endParaRPr sz="1400">
              <a:solidFill>
                <a:srgbClr val="00695C"/>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rgbClr val="00695C"/>
              </a:buClr>
              <a:buSzPts val="1400"/>
              <a:buFont typeface="Playfair Display"/>
              <a:buChar char="●"/>
            </a:pPr>
            <a:r>
              <a:rPr lang="en" sz="1400">
                <a:solidFill>
                  <a:srgbClr val="00695C"/>
                </a:solidFill>
                <a:latin typeface="Playfair Display"/>
                <a:ea typeface="Playfair Display"/>
                <a:cs typeface="Playfair Display"/>
                <a:sym typeface="Playfair Display"/>
              </a:rPr>
              <a:t>It is the filtration of fluid from the glomerular capillaries into the renal tubules.</a:t>
            </a:r>
            <a:endParaRPr sz="1400">
              <a:solidFill>
                <a:srgbClr val="00695C"/>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rgbClr val="00695C"/>
              </a:buClr>
              <a:buSzPts val="1400"/>
              <a:buFont typeface="Playfair Display"/>
              <a:buChar char="●"/>
            </a:pPr>
            <a:r>
              <a:rPr lang="en" sz="1400">
                <a:solidFill>
                  <a:srgbClr val="00695C"/>
                </a:solidFill>
                <a:latin typeface="Playfair Display"/>
                <a:ea typeface="Playfair Display"/>
                <a:cs typeface="Playfair Display"/>
                <a:sym typeface="Playfair Display"/>
              </a:rPr>
              <a:t>It contains all substances present in plasma except proteins.</a:t>
            </a:r>
            <a:endParaRPr sz="1400">
              <a:solidFill>
                <a:srgbClr val="00695C"/>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rgbClr val="00695C"/>
              </a:buClr>
              <a:buSzPts val="1400"/>
              <a:buFont typeface="Playfair Display"/>
              <a:buChar char="●"/>
            </a:pPr>
            <a:r>
              <a:rPr lang="en" sz="1400">
                <a:solidFill>
                  <a:srgbClr val="00695C"/>
                </a:solidFill>
                <a:latin typeface="Playfair Display"/>
                <a:ea typeface="Playfair Display"/>
                <a:cs typeface="Playfair Display"/>
                <a:sym typeface="Playfair Display"/>
              </a:rPr>
              <a:t>GFR is normally </a:t>
            </a:r>
            <a:r>
              <a:rPr lang="en" sz="1400">
                <a:solidFill>
                  <a:srgbClr val="FF0000"/>
                </a:solidFill>
                <a:latin typeface="Playfair Display"/>
                <a:ea typeface="Playfair Display"/>
                <a:cs typeface="Playfair Display"/>
                <a:sym typeface="Playfair Display"/>
              </a:rPr>
              <a:t>125 ml/min</a:t>
            </a:r>
            <a:r>
              <a:rPr lang="en" sz="1400">
                <a:solidFill>
                  <a:srgbClr val="00695C"/>
                </a:solidFill>
                <a:latin typeface="Playfair Display"/>
                <a:ea typeface="Playfair Display"/>
                <a:cs typeface="Playfair Display"/>
                <a:sym typeface="Playfair Display"/>
              </a:rPr>
              <a:t> = 20% renal plasma flow.</a:t>
            </a:r>
            <a:endParaRPr sz="1400">
              <a:solidFill>
                <a:srgbClr val="00695C"/>
              </a:solidFill>
            </a:endParaRPr>
          </a:p>
        </p:txBody>
      </p:sp>
      <p:sp>
        <p:nvSpPr>
          <p:cNvPr id="316" name="Shape 316"/>
          <p:cNvSpPr txBox="1"/>
          <p:nvPr/>
        </p:nvSpPr>
        <p:spPr>
          <a:xfrm>
            <a:off x="299600" y="4708949"/>
            <a:ext cx="5974800" cy="1854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b="1">
                <a:solidFill>
                  <a:schemeClr val="dk2"/>
                </a:solidFill>
                <a:latin typeface="Playfair Display"/>
                <a:ea typeface="Playfair Display"/>
                <a:cs typeface="Playfair Display"/>
                <a:sym typeface="Playfair Display"/>
              </a:rPr>
              <a:t>The GFR is determined by:</a:t>
            </a:r>
            <a:endParaRPr b="1">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1- the </a:t>
            </a:r>
            <a:r>
              <a:rPr lang="en" b="1">
                <a:solidFill>
                  <a:schemeClr val="dk2"/>
                </a:solidFill>
                <a:latin typeface="Playfair Display"/>
                <a:ea typeface="Playfair Display"/>
                <a:cs typeface="Playfair Display"/>
                <a:sym typeface="Playfair Display"/>
              </a:rPr>
              <a:t>Net Filtration Pressure (NFP</a:t>
            </a:r>
            <a:r>
              <a:rPr lang="en">
                <a:solidFill>
                  <a:schemeClr val="dk2"/>
                </a:solidFill>
                <a:latin typeface="Playfair Display"/>
                <a:ea typeface="Playfair Display"/>
                <a:cs typeface="Playfair Display"/>
                <a:sym typeface="Playfair Display"/>
              </a:rPr>
              <a:t>)  across the glomerular capillaries.</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2- the </a:t>
            </a:r>
            <a:r>
              <a:rPr lang="en" b="1">
                <a:solidFill>
                  <a:schemeClr val="dk2"/>
                </a:solidFill>
                <a:latin typeface="Playfair Display"/>
                <a:ea typeface="Playfair Display"/>
                <a:cs typeface="Playfair Display"/>
                <a:sym typeface="Playfair Display"/>
              </a:rPr>
              <a:t>Glomerular Capillary Filtration Coefficient  (K</a:t>
            </a:r>
            <a:r>
              <a:rPr lang="en" b="1" baseline="-25000">
                <a:solidFill>
                  <a:schemeClr val="dk2"/>
                </a:solidFill>
                <a:latin typeface="Playfair Display"/>
                <a:ea typeface="Playfair Display"/>
                <a:cs typeface="Playfair Display"/>
                <a:sym typeface="Playfair Display"/>
              </a:rPr>
              <a:t>f</a:t>
            </a:r>
            <a:r>
              <a:rPr lang="en" b="1">
                <a:solidFill>
                  <a:schemeClr val="dk2"/>
                </a:solidFill>
                <a:latin typeface="Playfair Display"/>
                <a:ea typeface="Playfair Display"/>
                <a:cs typeface="Playfair Display"/>
                <a:sym typeface="Playfair Display"/>
              </a:rPr>
              <a:t>)</a:t>
            </a:r>
            <a:r>
              <a:rPr lang="en">
                <a:solidFill>
                  <a:schemeClr val="dk2"/>
                </a:solidFill>
                <a:latin typeface="Playfair Display"/>
                <a:ea typeface="Playfair Display"/>
                <a:cs typeface="Playfair Display"/>
                <a:sym typeface="Playfair Display"/>
              </a:rPr>
              <a:t>.</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  GFR =  K</a:t>
            </a:r>
            <a:r>
              <a:rPr lang="en" baseline="-25000">
                <a:solidFill>
                  <a:schemeClr val="dk2"/>
                </a:solidFill>
                <a:latin typeface="Playfair Display"/>
                <a:ea typeface="Playfair Display"/>
                <a:cs typeface="Playfair Display"/>
                <a:sym typeface="Playfair Display"/>
              </a:rPr>
              <a:t>f</a:t>
            </a:r>
            <a:r>
              <a:rPr lang="en">
                <a:solidFill>
                  <a:schemeClr val="dk2"/>
                </a:solidFill>
                <a:latin typeface="Playfair Display"/>
                <a:ea typeface="Playfair Display"/>
                <a:cs typeface="Playfair Display"/>
                <a:sym typeface="Playfair Display"/>
              </a:rPr>
              <a:t> x Net filtration pressure.</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None/>
            </a:pPr>
            <a:r>
              <a:rPr lang="en">
                <a:solidFill>
                  <a:schemeClr val="dk2"/>
                </a:solidFill>
                <a:latin typeface="Playfair Display"/>
                <a:ea typeface="Playfair Display"/>
                <a:cs typeface="Playfair Display"/>
                <a:sym typeface="Playfair Display"/>
              </a:rPr>
              <a:t>   = 12.5 X 10 = 125 ml/min or 180 L/day</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endParaRPr>
              <a:solidFill>
                <a:schemeClr val="lt2"/>
              </a:solidFill>
              <a:latin typeface="Playfair Display"/>
              <a:ea typeface="Playfair Display"/>
              <a:cs typeface="Playfair Display"/>
              <a:sym typeface="Playfair Display"/>
            </a:endParaRPr>
          </a:p>
        </p:txBody>
      </p:sp>
      <p:sp>
        <p:nvSpPr>
          <p:cNvPr id="317" name="Shape 317"/>
          <p:cNvSpPr txBox="1"/>
          <p:nvPr/>
        </p:nvSpPr>
        <p:spPr>
          <a:xfrm>
            <a:off x="200750" y="6143375"/>
            <a:ext cx="7143600" cy="3493200"/>
          </a:xfrm>
          <a:prstGeom prst="rect">
            <a:avLst/>
          </a:prstGeom>
          <a:noFill/>
          <a:ln>
            <a:noFill/>
          </a:ln>
        </p:spPr>
        <p:txBody>
          <a:bodyPr spcFirstLastPara="1" wrap="square" lIns="91425" tIns="91425" rIns="91425" bIns="91425" anchor="ctr" anchorCtr="0">
            <a:noAutofit/>
          </a:bodyPr>
          <a:lstStyle/>
          <a:p>
            <a:pPr marL="457200" lvl="0" indent="-317500" rtl="0">
              <a:lnSpc>
                <a:spcPct val="90000"/>
              </a:lnSpc>
              <a:spcBef>
                <a:spcPts val="7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The volume of filtrate produced by both kidneys per min.</a:t>
            </a:r>
            <a:endParaRPr>
              <a:solidFill>
                <a:schemeClr val="dk2"/>
              </a:solidFill>
              <a:latin typeface="Playfair Display"/>
              <a:ea typeface="Playfair Display"/>
              <a:cs typeface="Playfair Display"/>
              <a:sym typeface="Playfair Display"/>
            </a:endParaRPr>
          </a:p>
          <a:p>
            <a:pPr marL="457200" lvl="0" indent="-317500" rtl="0">
              <a:lnSpc>
                <a:spcPct val="15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Filtration coefficient (K</a:t>
            </a:r>
            <a:r>
              <a:rPr lang="en" baseline="-25000">
                <a:solidFill>
                  <a:schemeClr val="dk2"/>
                </a:solidFill>
                <a:latin typeface="Playfair Display"/>
                <a:ea typeface="Playfair Display"/>
                <a:cs typeface="Playfair Display"/>
                <a:sym typeface="Playfair Display"/>
              </a:rPr>
              <a:t>f</a:t>
            </a:r>
            <a:r>
              <a:rPr lang="en">
                <a:solidFill>
                  <a:schemeClr val="dk2"/>
                </a:solidFill>
                <a:latin typeface="Playfair Display"/>
                <a:ea typeface="Playfair Display"/>
                <a:cs typeface="Playfair Display"/>
                <a:sym typeface="Playfair Display"/>
              </a:rPr>
              <a:t>) depends on permeability and surface area of filtration barrier </a:t>
            </a:r>
            <a:r>
              <a:rPr lang="en">
                <a:solidFill>
                  <a:schemeClr val="accent4"/>
                </a:solidFill>
                <a:latin typeface="Playfair Display"/>
                <a:ea typeface="Playfair Display"/>
                <a:cs typeface="Playfair Display"/>
                <a:sym typeface="Playfair Display"/>
              </a:rPr>
              <a:t>(Mesangial cells).</a:t>
            </a:r>
            <a:endParaRPr>
              <a:solidFill>
                <a:schemeClr val="accent4"/>
              </a:solidFill>
              <a:latin typeface="Playfair Display"/>
              <a:ea typeface="Playfair Display"/>
              <a:cs typeface="Playfair Display"/>
              <a:sym typeface="Playfair Display"/>
            </a:endParaRPr>
          </a:p>
          <a:p>
            <a:pPr marL="457200" lvl="0" indent="-317500" rtl="0">
              <a:lnSpc>
                <a:spcPct val="15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99% of filtrate reabsorbed, 1 to 2 L urine excreted.</a:t>
            </a:r>
            <a:endParaRPr>
              <a:solidFill>
                <a:schemeClr val="dk2"/>
              </a:solidFill>
              <a:latin typeface="Playfair Display"/>
              <a:ea typeface="Playfair Display"/>
              <a:cs typeface="Playfair Display"/>
              <a:sym typeface="Playfair Display"/>
            </a:endParaRPr>
          </a:p>
          <a:p>
            <a:pPr marL="457200" lvl="0" indent="-317500" rtl="0">
              <a:lnSpc>
                <a:spcPct val="9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GFR is directly proportional to the NFP:</a:t>
            </a:r>
            <a:endParaRPr>
              <a:solidFill>
                <a:schemeClr val="dk2"/>
              </a:solidFill>
              <a:latin typeface="Playfair Display"/>
              <a:ea typeface="Playfair Display"/>
              <a:cs typeface="Playfair Display"/>
              <a:sym typeface="Playfair Display"/>
            </a:endParaRPr>
          </a:p>
          <a:p>
            <a:pPr marL="914400" lvl="1" indent="-317500" rtl="0">
              <a:lnSpc>
                <a:spcPct val="9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An  increase in NFP </a:t>
            </a:r>
            <a:r>
              <a:rPr lang="en">
                <a:solidFill>
                  <a:schemeClr val="dk2"/>
                </a:solidFill>
              </a:rPr>
              <a:t>→   ↑</a:t>
            </a:r>
            <a:r>
              <a:rPr lang="en">
                <a:solidFill>
                  <a:schemeClr val="dk2"/>
                </a:solidFill>
                <a:latin typeface="Playfair Display"/>
                <a:ea typeface="Playfair Display"/>
                <a:cs typeface="Playfair Display"/>
                <a:sym typeface="Playfair Display"/>
              </a:rPr>
              <a:t>GFR</a:t>
            </a:r>
            <a:r>
              <a:rPr lang="en">
                <a:solidFill>
                  <a:schemeClr val="dk2"/>
                </a:solidFill>
              </a:rPr>
              <a:t>.</a:t>
            </a:r>
            <a:endParaRPr>
              <a:solidFill>
                <a:schemeClr val="dk2"/>
              </a:solidFill>
              <a:latin typeface="Playfair Display"/>
              <a:ea typeface="Playfair Display"/>
              <a:cs typeface="Playfair Display"/>
              <a:sym typeface="Playfair Display"/>
            </a:endParaRPr>
          </a:p>
          <a:p>
            <a:pPr marL="914400" lvl="1" indent="-317500" rtl="0">
              <a:lnSpc>
                <a:spcPct val="9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A decrease in NFP </a:t>
            </a:r>
            <a:r>
              <a:rPr lang="en">
                <a:solidFill>
                  <a:schemeClr val="dk2"/>
                </a:solidFill>
              </a:rPr>
              <a:t>→    </a:t>
            </a:r>
            <a:r>
              <a:rPr lang="en">
                <a:solidFill>
                  <a:schemeClr val="dk2"/>
                </a:solidFill>
                <a:latin typeface="Playfair Display"/>
                <a:ea typeface="Playfair Display"/>
                <a:cs typeface="Playfair Display"/>
                <a:sym typeface="Playfair Display"/>
              </a:rPr>
              <a:t>GFR.</a:t>
            </a:r>
            <a:endParaRPr>
              <a:solidFill>
                <a:schemeClr val="dk2"/>
              </a:solidFill>
              <a:latin typeface="Playfair Display"/>
              <a:ea typeface="Playfair Display"/>
              <a:cs typeface="Playfair Display"/>
              <a:sym typeface="Playfair Display"/>
            </a:endParaRPr>
          </a:p>
          <a:p>
            <a:pPr marL="457200" lvl="0" indent="-317500" rtl="0">
              <a:lnSpc>
                <a:spcPct val="9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Changes in GFR normally result from changes in glomerular blood pressure.</a:t>
            </a:r>
            <a:endParaRPr>
              <a:solidFill>
                <a:schemeClr val="dk2"/>
              </a:solidFill>
              <a:latin typeface="Playfair Display"/>
              <a:ea typeface="Playfair Display"/>
              <a:cs typeface="Playfair Display"/>
              <a:sym typeface="Playfair Display"/>
            </a:endParaRPr>
          </a:p>
          <a:p>
            <a:pPr marL="0" lvl="0" indent="0" rtl="0">
              <a:lnSpc>
                <a:spcPct val="90000"/>
              </a:lnSpc>
              <a:spcBef>
                <a:spcPts val="0"/>
              </a:spcBef>
              <a:spcAft>
                <a:spcPts val="0"/>
              </a:spcAft>
              <a:buNone/>
            </a:pPr>
            <a:endParaRPr>
              <a:solidFill>
                <a:schemeClr val="dk2"/>
              </a:solidFill>
              <a:latin typeface="Playfair Display"/>
              <a:ea typeface="Playfair Display"/>
              <a:cs typeface="Playfair Display"/>
              <a:sym typeface="Playfair Display"/>
            </a:endParaRPr>
          </a:p>
        </p:txBody>
      </p:sp>
      <p:cxnSp>
        <p:nvCxnSpPr>
          <p:cNvPr id="318" name="Shape 318"/>
          <p:cNvCxnSpPr>
            <a:stCxn id="319" idx="2"/>
            <a:endCxn id="320" idx="0"/>
          </p:cNvCxnSpPr>
          <p:nvPr/>
        </p:nvCxnSpPr>
        <p:spPr>
          <a:xfrm rot="-5400000" flipH="1">
            <a:off x="6055130" y="6664700"/>
            <a:ext cx="38100" cy="600"/>
          </a:xfrm>
          <a:prstGeom prst="bentConnector3">
            <a:avLst>
              <a:gd name="adj1" fmla="val 50000"/>
            </a:avLst>
          </a:prstGeom>
          <a:noFill/>
          <a:ln w="9525" cap="flat" cmpd="sng">
            <a:solidFill>
              <a:schemeClr val="accent6"/>
            </a:solidFill>
            <a:prstDash val="solid"/>
            <a:round/>
            <a:headEnd type="none" w="med" len="med"/>
            <a:tailEnd type="none" w="med" len="med"/>
          </a:ln>
        </p:spPr>
      </p:cxnSp>
      <p:cxnSp>
        <p:nvCxnSpPr>
          <p:cNvPr id="321" name="Shape 321"/>
          <p:cNvCxnSpPr/>
          <p:nvPr/>
        </p:nvCxnSpPr>
        <p:spPr>
          <a:xfrm flipH="1">
            <a:off x="3017482" y="8425468"/>
            <a:ext cx="3600" cy="191400"/>
          </a:xfrm>
          <a:prstGeom prst="straightConnector1">
            <a:avLst/>
          </a:prstGeom>
          <a:noFill/>
          <a:ln w="9525" cap="flat" cmpd="sng">
            <a:solidFill>
              <a:schemeClr val="dk2"/>
            </a:solidFill>
            <a:prstDash val="solid"/>
            <a:round/>
            <a:headEnd type="none" w="med" len="med"/>
            <a:tailEnd type="stealth"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Shape 326"/>
          <p:cNvPicPr preferRelativeResize="0"/>
          <p:nvPr/>
        </p:nvPicPr>
        <p:blipFill rotWithShape="1">
          <a:blip r:embed="rId3">
            <a:alphaModFix/>
          </a:blip>
          <a:srcRect b="3836"/>
          <a:stretch/>
        </p:blipFill>
        <p:spPr>
          <a:xfrm>
            <a:off x="652725" y="7805800"/>
            <a:ext cx="6457001" cy="1752400"/>
          </a:xfrm>
          <a:prstGeom prst="rect">
            <a:avLst/>
          </a:prstGeom>
          <a:noFill/>
          <a:ln>
            <a:noFill/>
          </a:ln>
        </p:spPr>
      </p:pic>
      <p:sp>
        <p:nvSpPr>
          <p:cNvPr id="327" name="Shape 327"/>
          <p:cNvSpPr txBox="1"/>
          <p:nvPr/>
        </p:nvSpPr>
        <p:spPr>
          <a:xfrm>
            <a:off x="2460225" y="7447300"/>
            <a:ext cx="4618200" cy="3585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b" anchorCtr="0">
            <a:noAutofit/>
          </a:bodyPr>
          <a:lstStyle/>
          <a:p>
            <a:pPr marL="0" lvl="0" indent="0" algn="l" rtl="0">
              <a:lnSpc>
                <a:spcPct val="100000"/>
              </a:lnSpc>
              <a:spcBef>
                <a:spcPts val="700"/>
              </a:spcBef>
              <a:spcAft>
                <a:spcPts val="0"/>
              </a:spcAft>
              <a:buNone/>
            </a:pPr>
            <a:r>
              <a:rPr lang="en" b="1">
                <a:solidFill>
                  <a:schemeClr val="dk2"/>
                </a:solidFill>
                <a:latin typeface="Playfair Display"/>
                <a:ea typeface="Playfair Display"/>
                <a:cs typeface="Playfair Display"/>
                <a:sym typeface="Playfair Display"/>
              </a:rPr>
              <a:t>level depends on age, sex and body size</a:t>
            </a:r>
            <a:endParaRPr b="1">
              <a:solidFill>
                <a:schemeClr val="dk2"/>
              </a:solidFill>
              <a:latin typeface="Playfair Display"/>
              <a:ea typeface="Playfair Display"/>
              <a:cs typeface="Playfair Display"/>
              <a:sym typeface="Playfair Display"/>
            </a:endParaRPr>
          </a:p>
        </p:txBody>
      </p:sp>
      <p:sp>
        <p:nvSpPr>
          <p:cNvPr id="328" name="Shape 32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sp>
        <p:nvSpPr>
          <p:cNvPr id="329" name="Shape 329"/>
          <p:cNvSpPr txBox="1"/>
          <p:nvPr/>
        </p:nvSpPr>
        <p:spPr>
          <a:xfrm>
            <a:off x="1194588" y="5898675"/>
            <a:ext cx="5383200" cy="441900"/>
          </a:xfrm>
          <a:prstGeom prst="rect">
            <a:avLst/>
          </a:prstGeom>
          <a:no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700"/>
              </a:spcBef>
              <a:spcAft>
                <a:spcPts val="0"/>
              </a:spcAft>
              <a:buNone/>
            </a:pPr>
            <a:r>
              <a:rPr lang="en" sz="1200" b="1">
                <a:solidFill>
                  <a:srgbClr val="00695C"/>
                </a:solidFill>
                <a:latin typeface="Playfair Display"/>
                <a:ea typeface="Playfair Display"/>
                <a:cs typeface="Playfair Display"/>
                <a:sym typeface="Playfair Display"/>
              </a:rPr>
              <a:t>Factors governing filtration rate at the capillary bed are:</a:t>
            </a:r>
            <a:endParaRPr sz="1200">
              <a:solidFill>
                <a:srgbClr val="00695C"/>
              </a:solidFill>
              <a:latin typeface="Playfair Display"/>
              <a:ea typeface="Playfair Display"/>
              <a:cs typeface="Playfair Display"/>
              <a:sym typeface="Playfair Display"/>
            </a:endParaRPr>
          </a:p>
          <a:p>
            <a:pPr marL="0" lvl="0" indent="0" rtl="0">
              <a:spcBef>
                <a:spcPts val="0"/>
              </a:spcBef>
              <a:spcAft>
                <a:spcPts val="0"/>
              </a:spcAft>
              <a:buNone/>
            </a:pPr>
            <a:endParaRPr/>
          </a:p>
        </p:txBody>
      </p:sp>
      <p:sp>
        <p:nvSpPr>
          <p:cNvPr id="330" name="Shape 330"/>
          <p:cNvSpPr/>
          <p:nvPr/>
        </p:nvSpPr>
        <p:spPr>
          <a:xfrm>
            <a:off x="1184613" y="6414048"/>
            <a:ext cx="1385400" cy="786300"/>
          </a:xfrm>
          <a:prstGeom prst="rect">
            <a:avLst/>
          </a:prstGeom>
          <a:solidFill>
            <a:srgbClr val="B666C6"/>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rtl="0">
              <a:spcBef>
                <a:spcPts val="700"/>
              </a:spcBef>
              <a:spcAft>
                <a:spcPts val="0"/>
              </a:spcAft>
              <a:buNone/>
            </a:pPr>
            <a:r>
              <a:rPr lang="en" sz="1200">
                <a:solidFill>
                  <a:srgbClr val="FFFFFF"/>
                </a:solidFill>
                <a:latin typeface="Playfair Display"/>
                <a:ea typeface="Playfair Display"/>
                <a:cs typeface="Playfair Display"/>
                <a:sym typeface="Playfair Display"/>
              </a:rPr>
              <a:t>1-Total surface area available   for filtration.</a:t>
            </a:r>
            <a:endParaRPr sz="1200">
              <a:solidFill>
                <a:srgbClr val="FFFFFF"/>
              </a:solidFill>
              <a:latin typeface="Playfair Display"/>
              <a:ea typeface="Playfair Display"/>
              <a:cs typeface="Playfair Display"/>
              <a:sym typeface="Playfair Display"/>
            </a:endParaRPr>
          </a:p>
        </p:txBody>
      </p:sp>
      <p:sp>
        <p:nvSpPr>
          <p:cNvPr id="331" name="Shape 331"/>
          <p:cNvSpPr/>
          <p:nvPr/>
        </p:nvSpPr>
        <p:spPr>
          <a:xfrm>
            <a:off x="3188663" y="6430650"/>
            <a:ext cx="1385400" cy="769800"/>
          </a:xfrm>
          <a:prstGeom prst="rect">
            <a:avLst/>
          </a:prstGeom>
          <a:solidFill>
            <a:srgbClr val="B666C6"/>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rtl="0">
              <a:spcBef>
                <a:spcPts val="600"/>
              </a:spcBef>
              <a:spcAft>
                <a:spcPts val="0"/>
              </a:spcAft>
              <a:buNone/>
            </a:pPr>
            <a:r>
              <a:rPr lang="en" sz="1200">
                <a:solidFill>
                  <a:srgbClr val="FFFFFF"/>
                </a:solidFill>
                <a:latin typeface="Playfair Display"/>
                <a:ea typeface="Playfair Display"/>
                <a:cs typeface="Playfair Display"/>
                <a:sym typeface="Playfair Display"/>
              </a:rPr>
              <a:t>2-Filtration membrane permeability.</a:t>
            </a:r>
            <a:endParaRPr sz="1200">
              <a:solidFill>
                <a:srgbClr val="FFFFFF"/>
              </a:solidFill>
              <a:latin typeface="Playfair Display"/>
              <a:ea typeface="Playfair Display"/>
              <a:cs typeface="Playfair Display"/>
              <a:sym typeface="Playfair Display"/>
            </a:endParaRPr>
          </a:p>
        </p:txBody>
      </p:sp>
      <p:sp>
        <p:nvSpPr>
          <p:cNvPr id="332" name="Shape 332"/>
          <p:cNvSpPr/>
          <p:nvPr/>
        </p:nvSpPr>
        <p:spPr>
          <a:xfrm>
            <a:off x="5192713" y="6430650"/>
            <a:ext cx="1385400" cy="769800"/>
          </a:xfrm>
          <a:prstGeom prst="rect">
            <a:avLst/>
          </a:prstGeom>
          <a:solidFill>
            <a:srgbClr val="B666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600"/>
              </a:spcBef>
              <a:spcAft>
                <a:spcPts val="0"/>
              </a:spcAft>
              <a:buNone/>
            </a:pPr>
            <a:r>
              <a:rPr lang="en" sz="1200">
                <a:solidFill>
                  <a:srgbClr val="FFFFFF"/>
                </a:solidFill>
                <a:latin typeface="Playfair Display"/>
                <a:ea typeface="Playfair Display"/>
                <a:cs typeface="Playfair Display"/>
                <a:sym typeface="Playfair Display"/>
              </a:rPr>
              <a:t>3-Net filtration Pressure.</a:t>
            </a:r>
            <a:endParaRPr sz="1200">
              <a:solidFill>
                <a:srgbClr val="FFFFFF"/>
              </a:solidFill>
              <a:latin typeface="Playfair Display"/>
              <a:ea typeface="Playfair Display"/>
              <a:cs typeface="Playfair Display"/>
              <a:sym typeface="Playfair Display"/>
            </a:endParaRPr>
          </a:p>
        </p:txBody>
      </p:sp>
      <p:sp>
        <p:nvSpPr>
          <p:cNvPr id="333" name="Shape 333"/>
          <p:cNvSpPr/>
          <p:nvPr/>
        </p:nvSpPr>
        <p:spPr>
          <a:xfrm>
            <a:off x="652725" y="7447300"/>
            <a:ext cx="1807500" cy="358500"/>
          </a:xfrm>
          <a:prstGeom prst="roundRect">
            <a:avLst>
              <a:gd name="adj" fmla="val 16667"/>
            </a:avLst>
          </a:prstGeom>
          <a:solidFill>
            <a:srgbClr val="0DB7C4">
              <a:alpha val="36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male slides</a:t>
            </a:r>
            <a:endParaRPr>
              <a:solidFill>
                <a:srgbClr val="FFFFFF"/>
              </a:solidFill>
              <a:latin typeface="Source Sans Pro"/>
              <a:ea typeface="Source Sans Pro"/>
              <a:cs typeface="Source Sans Pro"/>
              <a:sym typeface="Source Sans Pro"/>
            </a:endParaRPr>
          </a:p>
        </p:txBody>
      </p:sp>
      <p:sp>
        <p:nvSpPr>
          <p:cNvPr id="334" name="Shape 334"/>
          <p:cNvSpPr/>
          <p:nvPr/>
        </p:nvSpPr>
        <p:spPr>
          <a:xfrm>
            <a:off x="575700" y="7369375"/>
            <a:ext cx="6621000" cy="2284200"/>
          </a:xfrm>
          <a:prstGeom prst="rect">
            <a:avLst/>
          </a:prstGeom>
          <a:noFill/>
          <a:ln w="952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999999"/>
              </a:solidFill>
            </a:endParaRPr>
          </a:p>
        </p:txBody>
      </p:sp>
      <p:sp>
        <p:nvSpPr>
          <p:cNvPr id="335" name="Shape 335"/>
          <p:cNvSpPr/>
          <p:nvPr/>
        </p:nvSpPr>
        <p:spPr>
          <a:xfrm>
            <a:off x="1443000" y="188100"/>
            <a:ext cx="4886400" cy="5620500"/>
          </a:xfrm>
          <a:prstGeom prst="rect">
            <a:avLst/>
          </a:prstGeom>
          <a:noFill/>
          <a:ln w="9525" cap="flat" cmpd="sng">
            <a:solidFill>
              <a:srgbClr val="E06666"/>
            </a:solidFill>
            <a:prstDash val="lg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36" name="Shape 336"/>
          <p:cNvPicPr preferRelativeResize="0"/>
          <p:nvPr/>
        </p:nvPicPr>
        <p:blipFill>
          <a:blip r:embed="rId4">
            <a:alphaModFix/>
          </a:blip>
          <a:stretch>
            <a:fillRect/>
          </a:stretch>
        </p:blipFill>
        <p:spPr>
          <a:xfrm>
            <a:off x="1770650" y="300000"/>
            <a:ext cx="3624800" cy="2713499"/>
          </a:xfrm>
          <a:prstGeom prst="rect">
            <a:avLst/>
          </a:prstGeom>
          <a:noFill/>
          <a:ln>
            <a:noFill/>
          </a:ln>
        </p:spPr>
      </p:pic>
      <p:sp>
        <p:nvSpPr>
          <p:cNvPr id="337" name="Shape 337"/>
          <p:cNvSpPr txBox="1"/>
          <p:nvPr/>
        </p:nvSpPr>
        <p:spPr>
          <a:xfrm>
            <a:off x="3396150" y="2340053"/>
            <a:ext cx="1110900" cy="8271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100">
                <a:solidFill>
                  <a:schemeClr val="dk2"/>
                </a:solidFill>
                <a:latin typeface="Playfair Display"/>
                <a:ea typeface="Playfair Display"/>
                <a:cs typeface="Playfair Display"/>
                <a:sym typeface="Playfair Display"/>
              </a:rPr>
              <a:t>GFR = 125 ml/min</a:t>
            </a:r>
            <a:endParaRPr sz="1100">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r>
              <a:rPr lang="en" sz="1100">
                <a:solidFill>
                  <a:schemeClr val="dk2"/>
                </a:solidFill>
                <a:latin typeface="Playfair Display"/>
                <a:ea typeface="Playfair Display"/>
                <a:cs typeface="Playfair Display"/>
                <a:sym typeface="Playfair Display"/>
              </a:rPr>
              <a:t>180 L /day</a:t>
            </a:r>
            <a:endParaRPr sz="1100">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r>
              <a:rPr lang="en" sz="1100">
                <a:solidFill>
                  <a:schemeClr val="dk2"/>
                </a:solidFill>
                <a:latin typeface="Playfair Display"/>
                <a:ea typeface="Playfair Display"/>
                <a:cs typeface="Playfair Display"/>
                <a:sym typeface="Playfair Display"/>
              </a:rPr>
              <a:t>1% excreted</a:t>
            </a:r>
            <a:endParaRPr sz="1100"/>
          </a:p>
        </p:txBody>
      </p:sp>
      <p:sp>
        <p:nvSpPr>
          <p:cNvPr id="338" name="Shape 338"/>
          <p:cNvSpPr/>
          <p:nvPr/>
        </p:nvSpPr>
        <p:spPr>
          <a:xfrm>
            <a:off x="1485225" y="245300"/>
            <a:ext cx="1807500" cy="3048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female slides </a:t>
            </a:r>
            <a:endParaRPr>
              <a:solidFill>
                <a:srgbClr val="FFFFFF"/>
              </a:solidFill>
              <a:latin typeface="Source Sans Pro"/>
              <a:ea typeface="Source Sans Pro"/>
              <a:cs typeface="Source Sans Pro"/>
              <a:sym typeface="Source Sans Pro"/>
            </a:endParaRPr>
          </a:p>
        </p:txBody>
      </p:sp>
      <p:sp>
        <p:nvSpPr>
          <p:cNvPr id="339" name="Shape 339"/>
          <p:cNvSpPr txBox="1"/>
          <p:nvPr/>
        </p:nvSpPr>
        <p:spPr>
          <a:xfrm>
            <a:off x="193500" y="213475"/>
            <a:ext cx="1212900" cy="4419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700"/>
              </a:spcBef>
              <a:spcAft>
                <a:spcPts val="0"/>
              </a:spcAft>
              <a:buNone/>
            </a:pPr>
            <a:r>
              <a:rPr lang="en" sz="2400">
                <a:solidFill>
                  <a:schemeClr val="lt2"/>
                </a:solidFill>
                <a:latin typeface="Playfair Display"/>
                <a:ea typeface="Playfair Display"/>
                <a:cs typeface="Playfair Display"/>
                <a:sym typeface="Playfair Display"/>
              </a:rPr>
              <a:t>Cont.</a:t>
            </a:r>
            <a:endParaRPr sz="2400">
              <a:solidFill>
                <a:schemeClr val="lt2"/>
              </a:solidFill>
              <a:latin typeface="Playfair Display"/>
              <a:ea typeface="Playfair Display"/>
              <a:cs typeface="Playfair Display"/>
              <a:sym typeface="Playfair Display"/>
            </a:endParaRPr>
          </a:p>
        </p:txBody>
      </p:sp>
      <p:pic>
        <p:nvPicPr>
          <p:cNvPr id="340" name="Shape 340"/>
          <p:cNvPicPr preferRelativeResize="0"/>
          <p:nvPr/>
        </p:nvPicPr>
        <p:blipFill rotWithShape="1">
          <a:blip r:embed="rId5">
            <a:alphaModFix/>
          </a:blip>
          <a:srcRect t="6023"/>
          <a:stretch/>
        </p:blipFill>
        <p:spPr>
          <a:xfrm>
            <a:off x="1747784" y="3167149"/>
            <a:ext cx="3670516" cy="2565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188325" y="150423"/>
            <a:ext cx="7242600" cy="64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26A69A"/>
                </a:solidFill>
                <a:latin typeface="Playfair Display"/>
                <a:ea typeface="Playfair Display"/>
                <a:cs typeface="Playfair Display"/>
                <a:sym typeface="Playfair Display"/>
              </a:rPr>
              <a:t>Net Filtration Pressure (NFP):</a:t>
            </a:r>
            <a:endParaRPr sz="2400">
              <a:solidFill>
                <a:srgbClr val="26A69A"/>
              </a:solidFill>
              <a:latin typeface="Playfair Display"/>
              <a:ea typeface="Playfair Display"/>
              <a:cs typeface="Playfair Display"/>
              <a:sym typeface="Playfair Display"/>
            </a:endParaRPr>
          </a:p>
        </p:txBody>
      </p:sp>
      <p:sp>
        <p:nvSpPr>
          <p:cNvPr id="346" name="Shape 346"/>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17</a:t>
            </a:fld>
            <a:endParaRPr/>
          </a:p>
        </p:txBody>
      </p:sp>
      <p:pic>
        <p:nvPicPr>
          <p:cNvPr id="347" name="Shape 347"/>
          <p:cNvPicPr preferRelativeResize="0"/>
          <p:nvPr/>
        </p:nvPicPr>
        <p:blipFill>
          <a:blip r:embed="rId3">
            <a:alphaModFix/>
          </a:blip>
          <a:stretch>
            <a:fillRect/>
          </a:stretch>
        </p:blipFill>
        <p:spPr>
          <a:xfrm>
            <a:off x="1646274" y="2907910"/>
            <a:ext cx="4479875" cy="2895665"/>
          </a:xfrm>
          <a:prstGeom prst="rect">
            <a:avLst/>
          </a:prstGeom>
          <a:noFill/>
          <a:ln>
            <a:noFill/>
          </a:ln>
        </p:spPr>
      </p:pic>
      <p:pic>
        <p:nvPicPr>
          <p:cNvPr id="348" name="Shape 348"/>
          <p:cNvPicPr preferRelativeResize="0"/>
          <p:nvPr/>
        </p:nvPicPr>
        <p:blipFill>
          <a:blip r:embed="rId4">
            <a:alphaModFix/>
          </a:blip>
          <a:stretch>
            <a:fillRect/>
          </a:stretch>
        </p:blipFill>
        <p:spPr>
          <a:xfrm>
            <a:off x="1743362" y="5866125"/>
            <a:ext cx="4132526" cy="3864975"/>
          </a:xfrm>
          <a:prstGeom prst="rect">
            <a:avLst/>
          </a:prstGeom>
          <a:noFill/>
          <a:ln>
            <a:noFill/>
          </a:ln>
        </p:spPr>
      </p:pic>
      <p:sp>
        <p:nvSpPr>
          <p:cNvPr id="349" name="Shape 349"/>
          <p:cNvSpPr txBox="1"/>
          <p:nvPr/>
        </p:nvSpPr>
        <p:spPr>
          <a:xfrm>
            <a:off x="264900" y="790625"/>
            <a:ext cx="7403100" cy="11433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a:solidFill>
                  <a:srgbClr val="00695C"/>
                </a:solidFill>
                <a:latin typeface="Playfair Display"/>
                <a:ea typeface="Playfair Display"/>
                <a:cs typeface="Playfair Display"/>
                <a:sym typeface="Playfair Display"/>
              </a:rPr>
              <a:t>•The pressure responsible for filtrate formation</a:t>
            </a:r>
            <a:endParaRPr>
              <a:solidFill>
                <a:srgbClr val="00695C"/>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a:solidFill>
                  <a:srgbClr val="00695C"/>
                </a:solidFill>
                <a:latin typeface="Playfair Display"/>
                <a:ea typeface="Playfair Display"/>
                <a:cs typeface="Playfair Display"/>
                <a:sym typeface="Playfair Display"/>
              </a:rPr>
              <a:t>•NFP equals the glomerular hydrostatic pressure (HP</a:t>
            </a:r>
            <a:r>
              <a:rPr lang="en" baseline="-25000">
                <a:solidFill>
                  <a:srgbClr val="00695C"/>
                </a:solidFill>
                <a:latin typeface="Playfair Display"/>
                <a:ea typeface="Playfair Display"/>
                <a:cs typeface="Playfair Display"/>
                <a:sym typeface="Playfair Display"/>
              </a:rPr>
              <a:t>g</a:t>
            </a:r>
            <a:r>
              <a:rPr lang="en">
                <a:solidFill>
                  <a:srgbClr val="00695C"/>
                </a:solidFill>
                <a:latin typeface="Playfair Display"/>
                <a:ea typeface="Playfair Display"/>
                <a:cs typeface="Playfair Display"/>
                <a:sym typeface="Playfair Display"/>
              </a:rPr>
              <a:t>) minus the oncotic pressure of glomerular blood (OP</a:t>
            </a:r>
            <a:r>
              <a:rPr lang="en" baseline="-25000">
                <a:solidFill>
                  <a:srgbClr val="00695C"/>
                </a:solidFill>
                <a:latin typeface="Playfair Display"/>
                <a:ea typeface="Playfair Display"/>
                <a:cs typeface="Playfair Display"/>
                <a:sym typeface="Playfair Display"/>
              </a:rPr>
              <a:t>g</a:t>
            </a:r>
            <a:r>
              <a:rPr lang="en">
                <a:solidFill>
                  <a:srgbClr val="00695C"/>
                </a:solidFill>
                <a:latin typeface="Playfair Display"/>
                <a:ea typeface="Playfair Display"/>
                <a:cs typeface="Playfair Display"/>
                <a:sym typeface="Playfair Display"/>
              </a:rPr>
              <a:t>) combined with the capsular hydrostatic pressure (HP</a:t>
            </a:r>
            <a:r>
              <a:rPr lang="en" baseline="-25000">
                <a:solidFill>
                  <a:srgbClr val="00695C"/>
                </a:solidFill>
                <a:latin typeface="Playfair Display"/>
                <a:ea typeface="Playfair Display"/>
                <a:cs typeface="Playfair Display"/>
                <a:sym typeface="Playfair Display"/>
              </a:rPr>
              <a:t>c</a:t>
            </a:r>
            <a:r>
              <a:rPr lang="en">
                <a:solidFill>
                  <a:srgbClr val="00695C"/>
                </a:solidFill>
                <a:latin typeface="Playfair Display"/>
                <a:ea typeface="Playfair Display"/>
                <a:cs typeface="Playfair Display"/>
                <a:sym typeface="Playfair Display"/>
              </a:rPr>
              <a:t>)</a:t>
            </a:r>
            <a:endParaRPr>
              <a:solidFill>
                <a:srgbClr val="00695C"/>
              </a:solidFill>
              <a:latin typeface="Playfair Display"/>
              <a:ea typeface="Playfair Display"/>
              <a:cs typeface="Playfair Display"/>
              <a:sym typeface="Playfair Display"/>
            </a:endParaRPr>
          </a:p>
          <a:p>
            <a:pPr marL="0" lvl="0" indent="0" rtl="0">
              <a:spcBef>
                <a:spcPts val="0"/>
              </a:spcBef>
              <a:spcAft>
                <a:spcPts val="0"/>
              </a:spcAft>
              <a:buNone/>
            </a:pPr>
            <a:endParaRPr>
              <a:latin typeface="Playfair Display"/>
              <a:ea typeface="Playfair Display"/>
              <a:cs typeface="Playfair Display"/>
              <a:sym typeface="Playfair Display"/>
            </a:endParaRPr>
          </a:p>
        </p:txBody>
      </p:sp>
      <p:pic>
        <p:nvPicPr>
          <p:cNvPr id="350" name="Shape 350"/>
          <p:cNvPicPr preferRelativeResize="0"/>
          <p:nvPr/>
        </p:nvPicPr>
        <p:blipFill rotWithShape="1">
          <a:blip r:embed="rId5">
            <a:alphaModFix/>
          </a:blip>
          <a:srcRect l="11970" t="5798" r="9940" b="9919"/>
          <a:stretch/>
        </p:blipFill>
        <p:spPr>
          <a:xfrm>
            <a:off x="2675800" y="2059062"/>
            <a:ext cx="2420797" cy="786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sldNum" idx="12"/>
          </p:nvPr>
        </p:nvSpPr>
        <p:spPr>
          <a:xfrm>
            <a:off x="7294550" y="9119175"/>
            <a:ext cx="3639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18</a:t>
            </a:fld>
            <a:endParaRPr/>
          </a:p>
        </p:txBody>
      </p:sp>
      <p:sp>
        <p:nvSpPr>
          <p:cNvPr id="356" name="Shape 356"/>
          <p:cNvSpPr txBox="1"/>
          <p:nvPr/>
        </p:nvSpPr>
        <p:spPr>
          <a:xfrm>
            <a:off x="1861500" y="3636975"/>
            <a:ext cx="4049400" cy="2132400"/>
          </a:xfrm>
          <a:prstGeom prst="rect">
            <a:avLst/>
          </a:prstGeom>
          <a:solidFill>
            <a:schemeClr val="accent1"/>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chemeClr val="lt2"/>
                </a:solidFill>
                <a:latin typeface="Playfair Display"/>
                <a:ea typeface="Playfair Display"/>
                <a:cs typeface="Playfair Display"/>
                <a:sym typeface="Playfair Display"/>
              </a:rPr>
              <a:t>Filtration Pressure (FP):</a:t>
            </a:r>
            <a:endParaRPr sz="1800" b="1">
              <a:solidFill>
                <a:schemeClr val="lt2"/>
              </a:solidFill>
              <a:latin typeface="Playfair Display"/>
              <a:ea typeface="Playfair Display"/>
              <a:cs typeface="Playfair Display"/>
              <a:sym typeface="Playfair Display"/>
            </a:endParaRPr>
          </a:p>
          <a:p>
            <a:pPr marL="914400" lvl="1"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NFP = NHP - BCOP</a:t>
            </a:r>
            <a:endParaRPr>
              <a:solidFill>
                <a:schemeClr val="dk2"/>
              </a:solidFill>
              <a:latin typeface="Playfair Display"/>
              <a:ea typeface="Playfair Display"/>
              <a:cs typeface="Playfair Display"/>
              <a:sym typeface="Playfair Display"/>
            </a:endParaRPr>
          </a:p>
          <a:p>
            <a:pPr marL="914400" lvl="1"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10 = 35 - 25 mmHg</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importance of blood pressure:</a:t>
            </a:r>
            <a:endParaRPr>
              <a:solidFill>
                <a:schemeClr val="dk2"/>
              </a:solidFill>
              <a:latin typeface="Playfair Display"/>
              <a:ea typeface="Playfair Display"/>
              <a:cs typeface="Playfair Display"/>
              <a:sym typeface="Playfair Display"/>
            </a:endParaRPr>
          </a:p>
          <a:p>
            <a:pPr marL="914400" lvl="1" indent="-317500" rtl="0">
              <a:lnSpc>
                <a:spcPct val="115000"/>
              </a:lnSpc>
              <a:spcBef>
                <a:spcPts val="0"/>
              </a:spcBef>
              <a:spcAft>
                <a:spcPts val="0"/>
              </a:spcAft>
              <a:buClr>
                <a:srgbClr val="FF0000"/>
              </a:buClr>
              <a:buSzPts val="1400"/>
              <a:buFont typeface="Playfair Display"/>
              <a:buChar char="○"/>
            </a:pPr>
            <a:r>
              <a:rPr lang="en">
                <a:solidFill>
                  <a:srgbClr val="FF0000"/>
                </a:solidFill>
                <a:latin typeface="Playfair Display"/>
                <a:ea typeface="Playfair Display"/>
                <a:cs typeface="Playfair Display"/>
                <a:sym typeface="Playfair Display"/>
              </a:rPr>
              <a:t>20% drop in blood pressure.</a:t>
            </a:r>
            <a:endParaRPr>
              <a:solidFill>
                <a:srgbClr val="FF0000"/>
              </a:solidFill>
              <a:latin typeface="Playfair Display"/>
              <a:ea typeface="Playfair Display"/>
              <a:cs typeface="Playfair Display"/>
              <a:sym typeface="Playfair Display"/>
            </a:endParaRPr>
          </a:p>
          <a:p>
            <a:pPr marL="914400" lvl="1"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50 mmHg to 40mm Hg</a:t>
            </a:r>
            <a:endParaRPr>
              <a:solidFill>
                <a:schemeClr val="dk2"/>
              </a:solidFill>
              <a:latin typeface="Playfair Display"/>
              <a:ea typeface="Playfair Display"/>
              <a:cs typeface="Playfair Display"/>
              <a:sym typeface="Playfair Display"/>
            </a:endParaRPr>
          </a:p>
          <a:p>
            <a:pPr marL="914400" lvl="1" indent="-317500" rtl="0">
              <a:lnSpc>
                <a:spcPct val="115000"/>
              </a:lnSpc>
              <a:spcBef>
                <a:spcPts val="0"/>
              </a:spcBef>
              <a:spcAft>
                <a:spcPts val="0"/>
              </a:spcAft>
              <a:buClr>
                <a:srgbClr val="FF0000"/>
              </a:buClr>
              <a:buSzPts val="1400"/>
              <a:buFont typeface="Playfair Display"/>
              <a:buChar char="○"/>
            </a:pPr>
            <a:r>
              <a:rPr lang="en" b="1">
                <a:solidFill>
                  <a:srgbClr val="FF0000"/>
                </a:solidFill>
                <a:latin typeface="Playfair Display"/>
                <a:ea typeface="Playfair Display"/>
                <a:cs typeface="Playfair Display"/>
                <a:sym typeface="Playfair Display"/>
              </a:rPr>
              <a:t>Filtration would stop</a:t>
            </a:r>
            <a:endParaRPr b="1">
              <a:solidFill>
                <a:srgbClr val="FF0000"/>
              </a:solidFill>
              <a:latin typeface="Playfair Display"/>
              <a:ea typeface="Playfair Display"/>
              <a:cs typeface="Playfair Display"/>
              <a:sym typeface="Playfair Display"/>
            </a:endParaRPr>
          </a:p>
          <a:p>
            <a:pPr marL="0" lvl="0" indent="0">
              <a:spcBef>
                <a:spcPts val="0"/>
              </a:spcBef>
              <a:spcAft>
                <a:spcPts val="0"/>
              </a:spcAft>
              <a:buNone/>
            </a:pPr>
            <a:endParaRPr>
              <a:solidFill>
                <a:schemeClr val="dk2"/>
              </a:solidFill>
              <a:latin typeface="Playfair Display"/>
              <a:ea typeface="Playfair Display"/>
              <a:cs typeface="Playfair Display"/>
              <a:sym typeface="Playfair Display"/>
            </a:endParaRPr>
          </a:p>
        </p:txBody>
      </p:sp>
      <p:sp>
        <p:nvSpPr>
          <p:cNvPr id="357" name="Shape 357"/>
          <p:cNvSpPr txBox="1"/>
          <p:nvPr/>
        </p:nvSpPr>
        <p:spPr>
          <a:xfrm>
            <a:off x="222925" y="5815250"/>
            <a:ext cx="3630900" cy="601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Determinants of GFR;</a:t>
            </a:r>
            <a:endParaRPr sz="2400">
              <a:solidFill>
                <a:schemeClr val="lt2"/>
              </a:solidFill>
              <a:latin typeface="Playfair Display"/>
              <a:ea typeface="Playfair Display"/>
              <a:cs typeface="Playfair Display"/>
              <a:sym typeface="Playfair Display"/>
            </a:endParaRPr>
          </a:p>
          <a:p>
            <a:pPr marL="0" lvl="0" indent="0">
              <a:spcBef>
                <a:spcPts val="0"/>
              </a:spcBef>
              <a:spcAft>
                <a:spcPts val="0"/>
              </a:spcAft>
              <a:buNone/>
            </a:pPr>
            <a:endParaRPr/>
          </a:p>
        </p:txBody>
      </p:sp>
      <p:pic>
        <p:nvPicPr>
          <p:cNvPr id="358" name="Shape 358"/>
          <p:cNvPicPr preferRelativeResize="0"/>
          <p:nvPr/>
        </p:nvPicPr>
        <p:blipFill>
          <a:blip r:embed="rId3">
            <a:alphaModFix/>
          </a:blip>
          <a:stretch>
            <a:fillRect/>
          </a:stretch>
        </p:blipFill>
        <p:spPr>
          <a:xfrm>
            <a:off x="4660458" y="5904675"/>
            <a:ext cx="3079304" cy="3214484"/>
          </a:xfrm>
          <a:prstGeom prst="rect">
            <a:avLst/>
          </a:prstGeom>
          <a:noFill/>
          <a:ln>
            <a:noFill/>
          </a:ln>
        </p:spPr>
      </p:pic>
      <p:sp>
        <p:nvSpPr>
          <p:cNvPr id="359" name="Shape 359"/>
          <p:cNvSpPr txBox="1"/>
          <p:nvPr/>
        </p:nvSpPr>
        <p:spPr>
          <a:xfrm>
            <a:off x="104300" y="6333400"/>
            <a:ext cx="4587900" cy="2132400"/>
          </a:xfrm>
          <a:prstGeom prst="rect">
            <a:avLst/>
          </a:prstGeom>
          <a:noFill/>
          <a:ln>
            <a:noFill/>
          </a:ln>
        </p:spPr>
        <p:txBody>
          <a:bodyPr spcFirstLastPara="1" wrap="square" lIns="91425" tIns="91425" rIns="91425" bIns="91425" anchor="t" anchorCtr="0">
            <a:noAutofit/>
          </a:bodyPr>
          <a:lstStyle/>
          <a:p>
            <a:pPr marL="457200" lvl="0" indent="-317500" rtl="0">
              <a:lnSpc>
                <a:spcPct val="115000"/>
              </a:lnSpc>
              <a:spcBef>
                <a:spcPts val="0"/>
              </a:spcBef>
              <a:spcAft>
                <a:spcPts val="0"/>
              </a:spcAft>
              <a:buClr>
                <a:schemeClr val="dk2"/>
              </a:buClr>
              <a:buSzPts val="1400"/>
              <a:buFont typeface="Playfair Display"/>
              <a:buChar char="-"/>
            </a:pPr>
            <a:r>
              <a:rPr lang="en" b="1" u="sng">
                <a:solidFill>
                  <a:schemeClr val="dk2"/>
                </a:solidFill>
                <a:latin typeface="Playfair Display"/>
                <a:ea typeface="Playfair Display"/>
                <a:cs typeface="Playfair Display"/>
                <a:sym typeface="Playfair Display"/>
              </a:rPr>
              <a:t>Filtration coefficient (K</a:t>
            </a:r>
            <a:r>
              <a:rPr lang="en" b="1" i="1" u="sng" baseline="-25000">
                <a:solidFill>
                  <a:schemeClr val="dk2"/>
                </a:solidFill>
                <a:latin typeface="Playfair Display"/>
                <a:ea typeface="Playfair Display"/>
                <a:cs typeface="Playfair Display"/>
                <a:sym typeface="Playfair Display"/>
              </a:rPr>
              <a:t>f</a:t>
            </a:r>
            <a:r>
              <a:rPr lang="en" b="1" u="sng">
                <a:solidFill>
                  <a:schemeClr val="dk2"/>
                </a:solidFill>
                <a:latin typeface="Playfair Display"/>
                <a:ea typeface="Playfair Display"/>
                <a:cs typeface="Playfair Display"/>
                <a:sym typeface="Playfair Display"/>
              </a:rPr>
              <a:t>)</a:t>
            </a:r>
            <a:endParaRPr b="1" u="sng">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Clr>
                <a:schemeClr val="dk1"/>
              </a:buClr>
              <a:buSzPts val="1100"/>
              <a:buFont typeface="Arial"/>
              <a:buNone/>
            </a:pPr>
            <a:endParaRPr b="1" u="sng">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b="1" u="sng">
                <a:solidFill>
                  <a:schemeClr val="dk2"/>
                </a:solidFill>
                <a:latin typeface="Playfair Display"/>
                <a:ea typeface="Playfair Display"/>
                <a:cs typeface="Playfair Display"/>
                <a:sym typeface="Playfair Display"/>
              </a:rPr>
              <a:t>Net Filtration Pressure (NFP)</a:t>
            </a:r>
            <a:endParaRPr b="1" u="sng">
              <a:solidFill>
                <a:schemeClr val="dk2"/>
              </a:solidFill>
              <a:latin typeface="Playfair Display"/>
              <a:ea typeface="Playfair Display"/>
              <a:cs typeface="Playfair Display"/>
              <a:sym typeface="Playfair Display"/>
            </a:endParaRPr>
          </a:p>
          <a:p>
            <a:pPr marL="9144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The cumulative pressure responsible for filtrate formation.</a:t>
            </a:r>
            <a:endParaRPr>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r>
              <a:rPr lang="en" b="1">
                <a:solidFill>
                  <a:schemeClr val="dk2"/>
                </a:solidFill>
                <a:latin typeface="Playfair Display"/>
                <a:ea typeface="Playfair Display"/>
                <a:cs typeface="Playfair Display"/>
                <a:sym typeface="Playfair Display"/>
              </a:rPr>
              <a:t>= OUTWARD pressures – INWARD pressures</a:t>
            </a:r>
            <a:endParaRPr b="1">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r>
              <a:rPr lang="en" b="1">
                <a:solidFill>
                  <a:schemeClr val="dk2"/>
                </a:solidFill>
                <a:latin typeface="Playfair Display"/>
                <a:ea typeface="Playfair Display"/>
                <a:cs typeface="Playfair Display"/>
                <a:sym typeface="Playfair Display"/>
              </a:rPr>
              <a:t>= (PGC + πBS) – (PBS + πGC)</a:t>
            </a:r>
            <a:endParaRPr b="1">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r>
              <a:rPr lang="en" b="1">
                <a:solidFill>
                  <a:schemeClr val="dk2"/>
                </a:solidFill>
                <a:latin typeface="Playfair Display"/>
                <a:ea typeface="Playfair Display"/>
                <a:cs typeface="Playfair Display"/>
                <a:sym typeface="Playfair Display"/>
              </a:rPr>
              <a:t>= (50) – (15 + 25) = 10 mm Hg</a:t>
            </a:r>
            <a:endParaRPr>
              <a:solidFill>
                <a:srgbClr val="292934"/>
              </a:solidFill>
            </a:endParaRPr>
          </a:p>
        </p:txBody>
      </p:sp>
      <p:pic>
        <p:nvPicPr>
          <p:cNvPr id="360" name="Shape 360"/>
          <p:cNvPicPr preferRelativeResize="0"/>
          <p:nvPr/>
        </p:nvPicPr>
        <p:blipFill rotWithShape="1">
          <a:blip r:embed="rId4">
            <a:alphaModFix/>
          </a:blip>
          <a:srcRect t="15640" b="15640"/>
          <a:stretch/>
        </p:blipFill>
        <p:spPr>
          <a:xfrm>
            <a:off x="373588" y="8540500"/>
            <a:ext cx="4049325" cy="385875"/>
          </a:xfrm>
          <a:prstGeom prst="rect">
            <a:avLst/>
          </a:prstGeom>
          <a:noFill/>
          <a:ln>
            <a:noFill/>
          </a:ln>
        </p:spPr>
      </p:pic>
      <p:sp>
        <p:nvSpPr>
          <p:cNvPr id="361" name="Shape 361"/>
          <p:cNvSpPr txBox="1"/>
          <p:nvPr/>
        </p:nvSpPr>
        <p:spPr>
          <a:xfrm>
            <a:off x="5629263" y="6014438"/>
            <a:ext cx="1141800" cy="633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200">
                <a:solidFill>
                  <a:schemeClr val="lt1"/>
                </a:solidFill>
              </a:rPr>
              <a:t>Glomerular capsule </a:t>
            </a:r>
            <a:endParaRPr sz="1200">
              <a:solidFill>
                <a:schemeClr val="lt1"/>
              </a:solidFill>
            </a:endParaRPr>
          </a:p>
        </p:txBody>
      </p:sp>
      <p:sp>
        <p:nvSpPr>
          <p:cNvPr id="362" name="Shape 362"/>
          <p:cNvSpPr txBox="1"/>
          <p:nvPr/>
        </p:nvSpPr>
        <p:spPr>
          <a:xfrm rot="2228314" flipH="1">
            <a:off x="4390849" y="6737296"/>
            <a:ext cx="1535417" cy="685896"/>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900">
                <a:solidFill>
                  <a:schemeClr val="lt1"/>
                </a:solidFill>
              </a:rPr>
              <a:t>Afferent arterioles </a:t>
            </a:r>
            <a:endParaRPr sz="900">
              <a:solidFill>
                <a:schemeClr val="lt1"/>
              </a:solidFill>
            </a:endParaRPr>
          </a:p>
        </p:txBody>
      </p:sp>
      <p:sp>
        <p:nvSpPr>
          <p:cNvPr id="363" name="Shape 363"/>
          <p:cNvSpPr txBox="1"/>
          <p:nvPr/>
        </p:nvSpPr>
        <p:spPr>
          <a:xfrm>
            <a:off x="4660470" y="7162994"/>
            <a:ext cx="1324200" cy="69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a:solidFill>
                  <a:schemeClr val="lt1"/>
                </a:solidFill>
              </a:rPr>
              <a:t>Efferent arterioles </a:t>
            </a:r>
            <a:endParaRPr sz="1200">
              <a:solidFill>
                <a:schemeClr val="lt1"/>
              </a:solidFill>
            </a:endParaRPr>
          </a:p>
        </p:txBody>
      </p:sp>
      <p:sp>
        <p:nvSpPr>
          <p:cNvPr id="364" name="Shape 364"/>
          <p:cNvSpPr txBox="1"/>
          <p:nvPr/>
        </p:nvSpPr>
        <p:spPr>
          <a:xfrm>
            <a:off x="5629263" y="6805502"/>
            <a:ext cx="1610700" cy="549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b="1">
                <a:solidFill>
                  <a:srgbClr val="FFFFFF"/>
                </a:solidFill>
              </a:rPr>
              <a:t>PGC = 50 mmHg</a:t>
            </a:r>
            <a:endParaRPr sz="1000" b="1">
              <a:solidFill>
                <a:srgbClr val="FFFFFF"/>
              </a:solidFill>
            </a:endParaRPr>
          </a:p>
        </p:txBody>
      </p:sp>
      <p:sp>
        <p:nvSpPr>
          <p:cNvPr id="365" name="Shape 365"/>
          <p:cNvSpPr txBox="1"/>
          <p:nvPr/>
        </p:nvSpPr>
        <p:spPr>
          <a:xfrm>
            <a:off x="5603165" y="7279213"/>
            <a:ext cx="1749000" cy="697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b="1">
                <a:solidFill>
                  <a:srgbClr val="FFFFFF"/>
                </a:solidFill>
              </a:rPr>
              <a:t>πGC = 25 mmHg</a:t>
            </a:r>
            <a:endParaRPr sz="1000" b="1">
              <a:solidFill>
                <a:srgbClr val="FFFFFF"/>
              </a:solidFill>
            </a:endParaRPr>
          </a:p>
        </p:txBody>
      </p:sp>
      <p:sp>
        <p:nvSpPr>
          <p:cNvPr id="366" name="Shape 366"/>
          <p:cNvSpPr txBox="1"/>
          <p:nvPr/>
        </p:nvSpPr>
        <p:spPr>
          <a:xfrm>
            <a:off x="5541196" y="7842688"/>
            <a:ext cx="1958100" cy="697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b="1">
                <a:solidFill>
                  <a:srgbClr val="FFFFFF"/>
                </a:solidFill>
              </a:rPr>
              <a:t>PBS = 15 mmHg</a:t>
            </a:r>
            <a:endParaRPr sz="1000" b="1">
              <a:solidFill>
                <a:srgbClr val="FFFFFF"/>
              </a:solidFill>
            </a:endParaRPr>
          </a:p>
        </p:txBody>
      </p:sp>
      <p:sp>
        <p:nvSpPr>
          <p:cNvPr id="367" name="Shape 367"/>
          <p:cNvSpPr/>
          <p:nvPr/>
        </p:nvSpPr>
        <p:spPr>
          <a:xfrm>
            <a:off x="7123457" y="7634181"/>
            <a:ext cx="596100" cy="605400"/>
          </a:xfrm>
          <a:prstGeom prst="notch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8" name="Shape 368"/>
          <p:cNvSpPr txBox="1"/>
          <p:nvPr/>
        </p:nvSpPr>
        <p:spPr>
          <a:xfrm>
            <a:off x="6893558" y="7588066"/>
            <a:ext cx="1090500" cy="697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700" b="1">
                <a:solidFill>
                  <a:srgbClr val="FFFFFF"/>
                </a:solidFill>
              </a:rPr>
              <a:t>NFP = 10</a:t>
            </a:r>
            <a:endParaRPr sz="700" b="1">
              <a:solidFill>
                <a:srgbClr val="FFFFFF"/>
              </a:solidFill>
            </a:endParaRPr>
          </a:p>
          <a:p>
            <a:pPr marL="0" lvl="0" indent="0" algn="ctr" rtl="0">
              <a:lnSpc>
                <a:spcPct val="115000"/>
              </a:lnSpc>
              <a:spcBef>
                <a:spcPts val="0"/>
              </a:spcBef>
              <a:spcAft>
                <a:spcPts val="0"/>
              </a:spcAft>
              <a:buNone/>
            </a:pPr>
            <a:r>
              <a:rPr lang="en" sz="700" b="1">
                <a:solidFill>
                  <a:srgbClr val="FFFFFF"/>
                </a:solidFill>
              </a:rPr>
              <a:t>mmHg</a:t>
            </a:r>
            <a:endParaRPr sz="700" b="1">
              <a:solidFill>
                <a:srgbClr val="FFFFFF"/>
              </a:solidFill>
            </a:endParaRPr>
          </a:p>
        </p:txBody>
      </p:sp>
      <p:sp>
        <p:nvSpPr>
          <p:cNvPr id="369" name="Shape 369"/>
          <p:cNvSpPr/>
          <p:nvPr/>
        </p:nvSpPr>
        <p:spPr>
          <a:xfrm>
            <a:off x="2704350" y="136225"/>
            <a:ext cx="2363700" cy="769800"/>
          </a:xfrm>
          <a:prstGeom prst="rect">
            <a:avLst/>
          </a:prstGeom>
          <a:solidFill>
            <a:schemeClr val="accent1"/>
          </a:solidFill>
          <a:ln w="9525" cap="flat" cmpd="sng">
            <a:solidFill>
              <a:schemeClr val="lt2"/>
            </a:solidFill>
            <a:prstDash val="dashDot"/>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400">
                <a:solidFill>
                  <a:schemeClr val="lt2"/>
                </a:solidFill>
                <a:latin typeface="Playfair Display"/>
                <a:ea typeface="Playfair Display"/>
                <a:cs typeface="Playfair Display"/>
                <a:sym typeface="Playfair Display"/>
              </a:rPr>
              <a:t>Filtration</a:t>
            </a:r>
            <a:endParaRPr sz="2400">
              <a:solidFill>
                <a:schemeClr val="lt2"/>
              </a:solidFill>
              <a:latin typeface="Playfair Display"/>
              <a:ea typeface="Playfair Display"/>
              <a:cs typeface="Playfair Display"/>
              <a:sym typeface="Playfair Display"/>
            </a:endParaRPr>
          </a:p>
        </p:txBody>
      </p:sp>
      <p:sp>
        <p:nvSpPr>
          <p:cNvPr id="370" name="Shape 370"/>
          <p:cNvSpPr/>
          <p:nvPr/>
        </p:nvSpPr>
        <p:spPr>
          <a:xfrm>
            <a:off x="4234075" y="1119775"/>
            <a:ext cx="3434100" cy="2343000"/>
          </a:xfrm>
          <a:prstGeom prst="rect">
            <a:avLst/>
          </a:prstGeom>
          <a:solidFill>
            <a:schemeClr val="accent1"/>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chemeClr val="lt2"/>
                </a:solidFill>
                <a:latin typeface="Playfair Display"/>
                <a:ea typeface="Playfair Display"/>
                <a:cs typeface="Playfair Display"/>
                <a:sym typeface="Playfair Display"/>
              </a:rPr>
              <a:t>Colloid Pressure</a:t>
            </a:r>
            <a:r>
              <a:rPr lang="en" sz="2400">
                <a:solidFill>
                  <a:schemeClr val="lt2"/>
                </a:solidFill>
                <a:latin typeface="Playfair Display"/>
                <a:ea typeface="Playfair Display"/>
                <a:cs typeface="Playfair Display"/>
                <a:sym typeface="Playfair Display"/>
              </a:rPr>
              <a:t> </a:t>
            </a:r>
            <a:endParaRPr sz="2400">
              <a:solidFill>
                <a:schemeClr val="lt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blood colloid osmotic pressure (BCOP)</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proteins in blood (hyperosmotic):</a:t>
            </a:r>
            <a:endParaRPr>
              <a:solidFill>
                <a:schemeClr val="dk2"/>
              </a:solidFill>
              <a:latin typeface="Playfair Display"/>
              <a:ea typeface="Playfair Display"/>
              <a:cs typeface="Playfair Display"/>
              <a:sym typeface="Playfair Display"/>
            </a:endParaRPr>
          </a:p>
          <a:p>
            <a:pPr marL="914400" lvl="1"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draw water back into blood ~ 25 mm Hg</a:t>
            </a:r>
            <a:endParaRPr>
              <a:solidFill>
                <a:schemeClr val="dk2"/>
              </a:solidFill>
              <a:latin typeface="Playfair Display"/>
              <a:ea typeface="Playfair Display"/>
              <a:cs typeface="Playfair Display"/>
              <a:sym typeface="Playfair Display"/>
            </a:endParaRPr>
          </a:p>
        </p:txBody>
      </p:sp>
      <p:sp>
        <p:nvSpPr>
          <p:cNvPr id="371" name="Shape 371"/>
          <p:cNvSpPr/>
          <p:nvPr/>
        </p:nvSpPr>
        <p:spPr>
          <a:xfrm>
            <a:off x="104300" y="1119775"/>
            <a:ext cx="3434100" cy="2343000"/>
          </a:xfrm>
          <a:prstGeom prst="rect">
            <a:avLst/>
          </a:prstGeom>
          <a:solidFill>
            <a:schemeClr val="accent1"/>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chemeClr val="lt2"/>
                </a:solidFill>
                <a:latin typeface="Playfair Display"/>
                <a:ea typeface="Playfair Display"/>
                <a:cs typeface="Playfair Display"/>
                <a:sym typeface="Playfair Display"/>
              </a:rPr>
              <a:t>Hydrostatic Pressure</a:t>
            </a:r>
            <a:endParaRPr sz="1800" b="1">
              <a:solidFill>
                <a:schemeClr val="lt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glomerular hydrostatic pressure (GHP) push fluid out of vessels</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capsular hydrostatic pressure (CsHP) push fluid back into vessels</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net hydrostatic pressure  (NHP):</a:t>
            </a:r>
            <a:endParaRPr>
              <a:solidFill>
                <a:schemeClr val="dk2"/>
              </a:solidFill>
              <a:latin typeface="Playfair Display"/>
              <a:ea typeface="Playfair Display"/>
              <a:cs typeface="Playfair Display"/>
              <a:sym typeface="Playfair Display"/>
            </a:endParaRPr>
          </a:p>
          <a:p>
            <a:pPr marL="914400" lvl="1"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NHP  =  GHP - CsHP</a:t>
            </a:r>
            <a:endParaRPr>
              <a:solidFill>
                <a:schemeClr val="dk2"/>
              </a:solidFill>
              <a:latin typeface="Playfair Display"/>
              <a:ea typeface="Playfair Display"/>
              <a:cs typeface="Playfair Display"/>
              <a:sym typeface="Playfair Display"/>
            </a:endParaRPr>
          </a:p>
          <a:p>
            <a:pPr marL="914400" lvl="1"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35  = 50 - 15 mmHg</a:t>
            </a:r>
            <a:endParaRPr b="1">
              <a:solidFill>
                <a:schemeClr val="dk2"/>
              </a:solidFill>
              <a:latin typeface="Playfair Display"/>
              <a:ea typeface="Playfair Display"/>
              <a:cs typeface="Playfair Display"/>
              <a:sym typeface="Playfair Display"/>
            </a:endParaRPr>
          </a:p>
        </p:txBody>
      </p:sp>
      <p:cxnSp>
        <p:nvCxnSpPr>
          <p:cNvPr id="372" name="Shape 372"/>
          <p:cNvCxnSpPr>
            <a:stCxn id="369" idx="3"/>
            <a:endCxn id="370" idx="0"/>
          </p:cNvCxnSpPr>
          <p:nvPr/>
        </p:nvCxnSpPr>
        <p:spPr>
          <a:xfrm>
            <a:off x="5068050" y="521125"/>
            <a:ext cx="883200" cy="598800"/>
          </a:xfrm>
          <a:prstGeom prst="bentConnector2">
            <a:avLst/>
          </a:prstGeom>
          <a:noFill/>
          <a:ln w="9525" cap="flat" cmpd="sng">
            <a:solidFill>
              <a:schemeClr val="lt2"/>
            </a:solidFill>
            <a:prstDash val="solid"/>
            <a:round/>
            <a:headEnd type="none" w="med" len="med"/>
            <a:tailEnd type="none" w="med" len="med"/>
          </a:ln>
        </p:spPr>
      </p:cxnSp>
      <p:cxnSp>
        <p:nvCxnSpPr>
          <p:cNvPr id="373" name="Shape 373"/>
          <p:cNvCxnSpPr>
            <a:stCxn id="369" idx="1"/>
            <a:endCxn id="371" idx="0"/>
          </p:cNvCxnSpPr>
          <p:nvPr/>
        </p:nvCxnSpPr>
        <p:spPr>
          <a:xfrm flipH="1">
            <a:off x="1821450" y="521125"/>
            <a:ext cx="882900" cy="598800"/>
          </a:xfrm>
          <a:prstGeom prst="bentConnector2">
            <a:avLst/>
          </a:prstGeom>
          <a:noFill/>
          <a:ln w="9525" cap="flat" cmpd="sng">
            <a:solidFill>
              <a:schemeClr val="lt2"/>
            </a:solidFill>
            <a:prstDash val="solid"/>
            <a:round/>
            <a:headEnd type="none" w="med" len="med"/>
            <a:tailEnd type="none" w="med" len="med"/>
          </a:ln>
        </p:spPr>
      </p:cxnSp>
      <p:cxnSp>
        <p:nvCxnSpPr>
          <p:cNvPr id="374" name="Shape 374"/>
          <p:cNvCxnSpPr>
            <a:stCxn id="369" idx="2"/>
            <a:endCxn id="356" idx="0"/>
          </p:cNvCxnSpPr>
          <p:nvPr/>
        </p:nvCxnSpPr>
        <p:spPr>
          <a:xfrm>
            <a:off x="3886200" y="906025"/>
            <a:ext cx="0" cy="2730900"/>
          </a:xfrm>
          <a:prstGeom prst="straightConnector1">
            <a:avLst/>
          </a:prstGeom>
          <a:noFill/>
          <a:ln w="9525" cap="flat" cmpd="sng">
            <a:solidFill>
              <a:schemeClr val="lt2"/>
            </a:solidFill>
            <a:prstDash val="solid"/>
            <a:round/>
            <a:headEnd type="none" w="med" len="med"/>
            <a:tailEnd type="none" w="med" len="med"/>
          </a:ln>
        </p:spPr>
      </p:cxnSp>
      <p:sp>
        <p:nvSpPr>
          <p:cNvPr id="375" name="Shape 375"/>
          <p:cNvSpPr txBox="1"/>
          <p:nvPr/>
        </p:nvSpPr>
        <p:spPr>
          <a:xfrm>
            <a:off x="104300" y="8926375"/>
            <a:ext cx="5704200" cy="7698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400"/>
              </a:spcBef>
              <a:spcAft>
                <a:spcPts val="0"/>
              </a:spcAft>
              <a:buNone/>
            </a:pPr>
            <a:r>
              <a:rPr lang="en">
                <a:solidFill>
                  <a:schemeClr val="dk2"/>
                </a:solidFill>
                <a:latin typeface="Playfair Display"/>
                <a:ea typeface="Playfair Display"/>
                <a:cs typeface="Playfair Display"/>
                <a:sym typeface="Playfair Display"/>
              </a:rPr>
              <a:t>Changes in GFR result from changes in glomerular blood pressure.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264950" y="383873"/>
            <a:ext cx="7242600" cy="6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solidFill>
                  <a:schemeClr val="lt2"/>
                </a:solidFill>
                <a:latin typeface="Playfair Display"/>
                <a:ea typeface="Playfair Display"/>
                <a:cs typeface="Playfair Display"/>
                <a:sym typeface="Playfair Display"/>
              </a:rPr>
              <a:t>Control of GFR:</a:t>
            </a:r>
            <a:endParaRPr sz="2400">
              <a:solidFill>
                <a:schemeClr val="lt2"/>
              </a:solidFill>
              <a:latin typeface="Playfair Display"/>
              <a:ea typeface="Playfair Display"/>
              <a:cs typeface="Playfair Display"/>
              <a:sym typeface="Playfair Display"/>
            </a:endParaRPr>
          </a:p>
        </p:txBody>
      </p:sp>
      <p:sp>
        <p:nvSpPr>
          <p:cNvPr id="381" name="Shape 381"/>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19</a:t>
            </a:fld>
            <a:endParaRPr/>
          </a:p>
        </p:txBody>
      </p:sp>
      <p:sp>
        <p:nvSpPr>
          <p:cNvPr id="382" name="Shape 382"/>
          <p:cNvSpPr txBox="1"/>
          <p:nvPr/>
        </p:nvSpPr>
        <p:spPr>
          <a:xfrm>
            <a:off x="264900" y="1150150"/>
            <a:ext cx="7044900" cy="29799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600">
                <a:solidFill>
                  <a:schemeClr val="dk2"/>
                </a:solidFill>
                <a:latin typeface="Playfair Display"/>
                <a:ea typeface="Playfair Display"/>
                <a:cs typeface="Playfair Display"/>
                <a:sym typeface="Playfair Display"/>
              </a:rPr>
              <a:t>GFR = Kf x [(PG-PB)-(pG- pB)]</a:t>
            </a:r>
            <a:endParaRPr sz="1600">
              <a:solidFill>
                <a:schemeClr val="dk2"/>
              </a:solidFill>
              <a:latin typeface="Playfair Display"/>
              <a:ea typeface="Playfair Display"/>
              <a:cs typeface="Playfair Display"/>
              <a:sym typeface="Playfair Display"/>
            </a:endParaRPr>
          </a:p>
          <a:p>
            <a:pPr marL="0" lvl="0" indent="0" algn="ctr" rtl="0">
              <a:lnSpc>
                <a:spcPct val="115000"/>
              </a:lnSpc>
              <a:spcBef>
                <a:spcPts val="0"/>
              </a:spcBef>
              <a:spcAft>
                <a:spcPts val="0"/>
              </a:spcAft>
              <a:buClr>
                <a:schemeClr val="dk1"/>
              </a:buClr>
              <a:buSzPts val="1100"/>
              <a:buFont typeface="Arial"/>
              <a:buNone/>
            </a:pPr>
            <a:r>
              <a:rPr lang="en" sz="1600">
                <a:solidFill>
                  <a:schemeClr val="lt2"/>
                </a:solidFill>
                <a:latin typeface="Playfair Display"/>
                <a:ea typeface="Playfair Display"/>
                <a:cs typeface="Playfair Display"/>
                <a:sym typeface="Playfair Display"/>
              </a:rPr>
              <a:t>GFR = Kf x [(60-18)-(32- 0)]</a:t>
            </a:r>
            <a:endParaRPr sz="1600">
              <a:solidFill>
                <a:schemeClr val="lt2"/>
              </a:solidFill>
              <a:latin typeface="Playfair Display"/>
              <a:ea typeface="Playfair Display"/>
              <a:cs typeface="Playfair Display"/>
              <a:sym typeface="Playfair Display"/>
            </a:endParaRPr>
          </a:p>
          <a:p>
            <a:pPr marL="0" lvl="0" indent="0" algn="ctr" rtl="0">
              <a:lnSpc>
                <a:spcPct val="115000"/>
              </a:lnSpc>
              <a:spcBef>
                <a:spcPts val="0"/>
              </a:spcBef>
              <a:spcAft>
                <a:spcPts val="0"/>
              </a:spcAft>
              <a:buClr>
                <a:schemeClr val="dk1"/>
              </a:buClr>
              <a:buSzPts val="1100"/>
              <a:buFont typeface="Arial"/>
              <a:buNone/>
            </a:pPr>
            <a:endParaRPr sz="1600">
              <a:solidFill>
                <a:srgbClr val="00695C"/>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rgbClr val="00695C"/>
              </a:buClr>
              <a:buSzPts val="1400"/>
              <a:buFont typeface="Playfair Display"/>
              <a:buAutoNum type="arabicPeriod"/>
            </a:pPr>
            <a:r>
              <a:rPr lang="en">
                <a:solidFill>
                  <a:srgbClr val="00695C"/>
                </a:solidFill>
                <a:latin typeface="Playfair Display"/>
                <a:ea typeface="Playfair Display"/>
                <a:cs typeface="Playfair Display"/>
                <a:sym typeface="Playfair Display"/>
              </a:rPr>
              <a:t>Hydrostatic pressure inside the glomerular capillaries (glomerular hydrostatic pressure, PG), which promotes filtration</a:t>
            </a:r>
            <a:endParaRPr>
              <a:solidFill>
                <a:srgbClr val="00695C"/>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rgbClr val="00695C"/>
              </a:buClr>
              <a:buSzPts val="1400"/>
              <a:buFont typeface="Playfair Display"/>
              <a:buAutoNum type="arabicPeriod"/>
            </a:pPr>
            <a:r>
              <a:rPr lang="en">
                <a:solidFill>
                  <a:srgbClr val="00695C"/>
                </a:solidFill>
                <a:latin typeface="Playfair Display"/>
                <a:ea typeface="Playfair Display"/>
                <a:cs typeface="Playfair Display"/>
                <a:sym typeface="Playfair Display"/>
              </a:rPr>
              <a:t>The hydrostatic pressure in bowman's capsule (PB) outside the capillaries, which opposes filtration</a:t>
            </a:r>
            <a:endParaRPr>
              <a:solidFill>
                <a:srgbClr val="00695C"/>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rgbClr val="00695C"/>
              </a:buClr>
              <a:buSzPts val="1400"/>
              <a:buFont typeface="Playfair Display"/>
              <a:buAutoNum type="arabicPeriod"/>
            </a:pPr>
            <a:r>
              <a:rPr lang="en">
                <a:solidFill>
                  <a:srgbClr val="00695C"/>
                </a:solidFill>
                <a:latin typeface="Playfair Display"/>
                <a:ea typeface="Playfair Display"/>
                <a:cs typeface="Playfair Display"/>
                <a:sym typeface="Playfair Display"/>
              </a:rPr>
              <a:t>The colloid osmotic pressure of the glomerular capillary plasma proteins (πg), which opposes filtration</a:t>
            </a:r>
            <a:endParaRPr>
              <a:solidFill>
                <a:srgbClr val="00695C"/>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rgbClr val="00695C"/>
              </a:buClr>
              <a:buSzPts val="1400"/>
              <a:buFont typeface="Playfair Display"/>
              <a:buAutoNum type="arabicPeriod"/>
            </a:pPr>
            <a:r>
              <a:rPr lang="en">
                <a:solidFill>
                  <a:srgbClr val="00695C"/>
                </a:solidFill>
                <a:latin typeface="Playfair Display"/>
                <a:ea typeface="Playfair Display"/>
                <a:cs typeface="Playfair Display"/>
                <a:sym typeface="Playfair Display"/>
              </a:rPr>
              <a:t>The colloid osmotic pressure of the proteins in bowman's capsule (πb), which promotes filtration</a:t>
            </a:r>
            <a:r>
              <a:rPr lang="en" b="1">
                <a:solidFill>
                  <a:srgbClr val="00695C"/>
                </a:solidFill>
                <a:latin typeface="Playfair Display"/>
                <a:ea typeface="Playfair Display"/>
                <a:cs typeface="Playfair Display"/>
                <a:sym typeface="Playfair Display"/>
              </a:rPr>
              <a:t>.</a:t>
            </a:r>
            <a:endParaRPr>
              <a:solidFill>
                <a:srgbClr val="00695C"/>
              </a:solidFill>
            </a:endParaRPr>
          </a:p>
        </p:txBody>
      </p:sp>
      <p:sp>
        <p:nvSpPr>
          <p:cNvPr id="383" name="Shape 383"/>
          <p:cNvSpPr txBox="1"/>
          <p:nvPr/>
        </p:nvSpPr>
        <p:spPr>
          <a:xfrm>
            <a:off x="265050" y="5061750"/>
            <a:ext cx="7044900" cy="22935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700"/>
              </a:spcBef>
              <a:spcAft>
                <a:spcPts val="0"/>
              </a:spcAft>
              <a:buClr>
                <a:schemeClr val="dk1"/>
              </a:buClr>
              <a:buSzPts val="1100"/>
              <a:buFont typeface="Arial"/>
              <a:buNone/>
            </a:pPr>
            <a:r>
              <a:rPr lang="en" b="1">
                <a:solidFill>
                  <a:schemeClr val="dk2"/>
                </a:solidFill>
                <a:latin typeface="Playfair Display"/>
                <a:ea typeface="Playfair Display"/>
                <a:cs typeface="Playfair Display"/>
                <a:sym typeface="Playfair Display"/>
              </a:rPr>
              <a:t>GFR = Kf X (PG - </a:t>
            </a:r>
            <a:r>
              <a:rPr lang="en">
                <a:solidFill>
                  <a:schemeClr val="dk2"/>
                </a:solidFill>
                <a:latin typeface="Playfair Display"/>
                <a:ea typeface="Playfair Display"/>
                <a:cs typeface="Playfair Display"/>
                <a:sym typeface="Playfair Display"/>
              </a:rPr>
              <a:t>π</a:t>
            </a:r>
            <a:r>
              <a:rPr lang="en" b="1">
                <a:solidFill>
                  <a:schemeClr val="dk2"/>
                </a:solidFill>
                <a:latin typeface="Playfair Display"/>
                <a:ea typeface="Playfair Display"/>
                <a:cs typeface="Playfair Display"/>
                <a:sym typeface="Playfair Display"/>
              </a:rPr>
              <a:t>G - PB + </a:t>
            </a:r>
            <a:r>
              <a:rPr lang="en">
                <a:solidFill>
                  <a:schemeClr val="dk2"/>
                </a:solidFill>
                <a:latin typeface="Playfair Display"/>
                <a:ea typeface="Playfair Display"/>
                <a:cs typeface="Playfair Display"/>
                <a:sym typeface="Playfair Display"/>
              </a:rPr>
              <a:t>π</a:t>
            </a:r>
            <a:r>
              <a:rPr lang="en" b="1">
                <a:solidFill>
                  <a:schemeClr val="dk2"/>
                </a:solidFill>
                <a:latin typeface="Playfair Display"/>
                <a:ea typeface="Playfair Display"/>
                <a:cs typeface="Playfair Display"/>
                <a:sym typeface="Playfair Display"/>
              </a:rPr>
              <a:t>B)</a:t>
            </a:r>
            <a:endParaRPr b="1">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-Any factor that affect the parameters in the equation will affect the GFR. However, physiologic regulation of the GFR involves mechanisms that affect mainly the </a:t>
            </a:r>
            <a:r>
              <a:rPr lang="en" b="1">
                <a:solidFill>
                  <a:schemeClr val="dk2"/>
                </a:solidFill>
                <a:latin typeface="Playfair Display"/>
                <a:ea typeface="Playfair Display"/>
                <a:cs typeface="Playfair Display"/>
                <a:sym typeface="Playfair Display"/>
              </a:rPr>
              <a:t>PG</a:t>
            </a:r>
            <a:endParaRPr b="1">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Clr>
                <a:schemeClr val="dk1"/>
              </a:buClr>
              <a:buSzPts val="1100"/>
              <a:buFont typeface="Arial"/>
              <a:buNone/>
            </a:pPr>
            <a:r>
              <a:rPr lang="en" b="1">
                <a:solidFill>
                  <a:schemeClr val="dk2"/>
                </a:solidFill>
                <a:latin typeface="Playfair Display"/>
                <a:ea typeface="Playfair Display"/>
                <a:cs typeface="Playfair Display"/>
                <a:sym typeface="Playfair Display"/>
              </a:rPr>
              <a:t>PG depends on</a:t>
            </a:r>
            <a:r>
              <a:rPr lang="en">
                <a:solidFill>
                  <a:schemeClr val="dk2"/>
                </a:solidFill>
                <a:latin typeface="Playfair Display"/>
                <a:ea typeface="Playfair Display"/>
                <a:cs typeface="Playfair Display"/>
                <a:sym typeface="Playfair Display"/>
              </a:rPr>
              <a:t>:</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Arterial BP</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Afferent arteriolar resistance</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Efferent arteriolar resistance</a:t>
            </a:r>
            <a:endParaRPr b="1" i="1">
              <a:solidFill>
                <a:schemeClr val="dk2"/>
              </a:solidFill>
              <a:latin typeface="Playfair Display"/>
              <a:ea typeface="Playfair Display"/>
              <a:cs typeface="Playfair Display"/>
              <a:sym typeface="Playfair Display"/>
            </a:endParaRPr>
          </a:p>
        </p:txBody>
      </p:sp>
      <p:pic>
        <p:nvPicPr>
          <p:cNvPr id="384" name="Shape 384"/>
          <p:cNvPicPr preferRelativeResize="0"/>
          <p:nvPr/>
        </p:nvPicPr>
        <p:blipFill>
          <a:blip r:embed="rId3">
            <a:alphaModFix/>
          </a:blip>
          <a:stretch>
            <a:fillRect/>
          </a:stretch>
        </p:blipFill>
        <p:spPr>
          <a:xfrm>
            <a:off x="1527175" y="7716800"/>
            <a:ext cx="299949" cy="828450"/>
          </a:xfrm>
          <a:prstGeom prst="rect">
            <a:avLst/>
          </a:prstGeom>
          <a:noFill/>
          <a:ln>
            <a:noFill/>
          </a:ln>
        </p:spPr>
      </p:pic>
      <p:sp>
        <p:nvSpPr>
          <p:cNvPr id="385" name="Shape 385"/>
          <p:cNvSpPr txBox="1"/>
          <p:nvPr/>
        </p:nvSpPr>
        <p:spPr>
          <a:xfrm>
            <a:off x="1102975" y="7597475"/>
            <a:ext cx="424200" cy="10671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300" b="1">
                <a:solidFill>
                  <a:schemeClr val="lt2"/>
                </a:solidFill>
              </a:rPr>
              <a:t>Kf</a:t>
            </a:r>
            <a:endParaRPr sz="1300" b="1">
              <a:solidFill>
                <a:schemeClr val="lt2"/>
              </a:solidFill>
            </a:endParaRPr>
          </a:p>
          <a:p>
            <a:pPr marL="0" lvl="0" indent="0" rtl="0">
              <a:lnSpc>
                <a:spcPct val="115000"/>
              </a:lnSpc>
              <a:spcBef>
                <a:spcPts val="0"/>
              </a:spcBef>
              <a:spcAft>
                <a:spcPts val="0"/>
              </a:spcAft>
              <a:buNone/>
            </a:pPr>
            <a:r>
              <a:rPr lang="en" b="1">
                <a:solidFill>
                  <a:schemeClr val="lt2"/>
                </a:solidFill>
                <a:latin typeface="Playfair Display"/>
                <a:ea typeface="Playfair Display"/>
                <a:cs typeface="Playfair Display"/>
                <a:sym typeface="Playfair Display"/>
              </a:rPr>
              <a:t>π</a:t>
            </a:r>
            <a:r>
              <a:rPr lang="en" sz="1300" b="1">
                <a:solidFill>
                  <a:schemeClr val="lt2"/>
                </a:solidFill>
              </a:rPr>
              <a:t>G</a:t>
            </a:r>
            <a:endParaRPr sz="1300" b="1">
              <a:solidFill>
                <a:schemeClr val="lt2"/>
              </a:solidFill>
            </a:endParaRPr>
          </a:p>
          <a:p>
            <a:pPr marL="0" lvl="0" indent="0" rtl="0">
              <a:lnSpc>
                <a:spcPct val="115000"/>
              </a:lnSpc>
              <a:spcBef>
                <a:spcPts val="0"/>
              </a:spcBef>
              <a:spcAft>
                <a:spcPts val="0"/>
              </a:spcAft>
              <a:buNone/>
            </a:pPr>
            <a:r>
              <a:rPr lang="en" sz="1300" b="1">
                <a:solidFill>
                  <a:schemeClr val="lt2"/>
                </a:solidFill>
              </a:rPr>
              <a:t>PB</a:t>
            </a:r>
            <a:endParaRPr sz="1300" b="1">
              <a:solidFill>
                <a:schemeClr val="lt2"/>
              </a:solidFill>
            </a:endParaRPr>
          </a:p>
        </p:txBody>
      </p:sp>
      <p:sp>
        <p:nvSpPr>
          <p:cNvPr id="386" name="Shape 386"/>
          <p:cNvSpPr txBox="1"/>
          <p:nvPr/>
        </p:nvSpPr>
        <p:spPr>
          <a:xfrm>
            <a:off x="1870475" y="7955225"/>
            <a:ext cx="5439300" cy="3516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300">
                <a:solidFill>
                  <a:schemeClr val="lt2"/>
                </a:solidFill>
                <a:latin typeface="Playfair Display"/>
                <a:ea typeface="Playfair Display"/>
                <a:cs typeface="Playfair Display"/>
                <a:sym typeface="Playfair Display"/>
              </a:rPr>
              <a:t>Can get affected in disease conditions causing changes in GFR</a:t>
            </a:r>
            <a:endParaRPr sz="1300">
              <a:solidFill>
                <a:schemeClr val="lt2"/>
              </a:solidFill>
              <a:latin typeface="Playfair Display"/>
              <a:ea typeface="Playfair Display"/>
              <a:cs typeface="Playfair Display"/>
              <a:sym typeface="Playfair Display"/>
            </a:endParaRPr>
          </a:p>
          <a:p>
            <a:pPr marL="0" lvl="0" indent="0">
              <a:spcBef>
                <a:spcPts val="0"/>
              </a:spcBef>
              <a:spcAft>
                <a:spcPts val="0"/>
              </a:spcAft>
              <a:buNone/>
            </a:pPr>
            <a:endParaRPr/>
          </a:p>
        </p:txBody>
      </p:sp>
      <p:sp>
        <p:nvSpPr>
          <p:cNvPr id="387" name="Shape 387"/>
          <p:cNvSpPr txBox="1"/>
          <p:nvPr/>
        </p:nvSpPr>
        <p:spPr>
          <a:xfrm>
            <a:off x="265050" y="4350600"/>
            <a:ext cx="3716100" cy="686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Regulation of GFR:</a:t>
            </a:r>
            <a:endParaRPr>
              <a:solidFill>
                <a:schemeClr val="lt2"/>
              </a:solidFill>
            </a:endParaRPr>
          </a:p>
        </p:txBody>
      </p:sp>
      <p:sp>
        <p:nvSpPr>
          <p:cNvPr id="388" name="Shape 388"/>
          <p:cNvSpPr/>
          <p:nvPr/>
        </p:nvSpPr>
        <p:spPr>
          <a:xfrm>
            <a:off x="5275300" y="1231750"/>
            <a:ext cx="1977900" cy="3459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Source Sans Pro"/>
                <a:ea typeface="Source Sans Pro"/>
                <a:cs typeface="Source Sans Pro"/>
                <a:sym typeface="Source Sans Pro"/>
              </a:rPr>
              <a:t>Mentioned in male slides</a:t>
            </a:r>
            <a:endParaRPr sz="1000">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 sz="1000">
                <a:solidFill>
                  <a:srgbClr val="FFFFFF"/>
                </a:solidFill>
                <a:latin typeface="Source Sans Pro"/>
                <a:ea typeface="Source Sans Pro"/>
                <a:cs typeface="Source Sans Pro"/>
                <a:sym typeface="Source Sans Pro"/>
              </a:rPr>
              <a:t>with different numbers</a:t>
            </a:r>
            <a:endParaRPr sz="1000">
              <a:solidFill>
                <a:srgbClr val="FFFFFF"/>
              </a:solidFill>
              <a:latin typeface="Source Sans Pro"/>
              <a:ea typeface="Source Sans Pro"/>
              <a:cs typeface="Source Sans Pro"/>
              <a:sym typeface="Source Sans Pro"/>
            </a:endParaRPr>
          </a:p>
        </p:txBody>
      </p:sp>
      <p:sp>
        <p:nvSpPr>
          <p:cNvPr id="389" name="Shape 389"/>
          <p:cNvSpPr txBox="1"/>
          <p:nvPr/>
        </p:nvSpPr>
        <p:spPr>
          <a:xfrm>
            <a:off x="4989105" y="6417477"/>
            <a:ext cx="2212500" cy="725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dk2"/>
                </a:solidFill>
                <a:latin typeface="Playfair Display"/>
                <a:ea typeface="Playfair Display"/>
                <a:cs typeface="Playfair Display"/>
                <a:sym typeface="Playfair Display"/>
              </a:rPr>
              <a:t>P= hydrostatic </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r>
              <a:rPr lang="en">
                <a:solidFill>
                  <a:schemeClr val="dk2"/>
                </a:solidFill>
                <a:latin typeface="Playfair Display"/>
                <a:ea typeface="Playfair Display"/>
                <a:cs typeface="Playfair Display"/>
                <a:sym typeface="Playfair Display"/>
              </a:rPr>
              <a:t>π= osmotic </a:t>
            </a:r>
            <a:endParaRPr>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Shape 76"/>
          <p:cNvPicPr preferRelativeResize="0"/>
          <p:nvPr/>
        </p:nvPicPr>
        <p:blipFill>
          <a:blip r:embed="rId3">
            <a:alphaModFix/>
          </a:blip>
          <a:stretch>
            <a:fillRect/>
          </a:stretch>
        </p:blipFill>
        <p:spPr>
          <a:xfrm>
            <a:off x="1253988" y="1853822"/>
            <a:ext cx="5264418" cy="3461325"/>
          </a:xfrm>
          <a:prstGeom prst="rect">
            <a:avLst/>
          </a:prstGeom>
          <a:noFill/>
          <a:ln>
            <a:noFill/>
          </a:ln>
        </p:spPr>
      </p:pic>
      <p:sp>
        <p:nvSpPr>
          <p:cNvPr id="77" name="Shape 77"/>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2</a:t>
            </a:fld>
            <a:endParaRPr/>
          </a:p>
        </p:txBody>
      </p:sp>
      <p:sp>
        <p:nvSpPr>
          <p:cNvPr id="78" name="Shape 78"/>
          <p:cNvSpPr txBox="1"/>
          <p:nvPr/>
        </p:nvSpPr>
        <p:spPr>
          <a:xfrm>
            <a:off x="66450" y="290797"/>
            <a:ext cx="7639500" cy="769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400">
                <a:solidFill>
                  <a:schemeClr val="lt2"/>
                </a:solidFill>
                <a:latin typeface="Playfair Display"/>
                <a:ea typeface="Playfair Display"/>
                <a:cs typeface="Playfair Display"/>
                <a:sym typeface="Playfair Display"/>
              </a:rPr>
              <a:t>Physiologic Anatomy of </a:t>
            </a:r>
            <a:r>
              <a:rPr lang="en" sz="2400" b="1">
                <a:solidFill>
                  <a:schemeClr val="lt2"/>
                </a:solidFill>
                <a:latin typeface="Playfair Display"/>
                <a:ea typeface="Playfair Display"/>
                <a:cs typeface="Playfair Display"/>
                <a:sym typeface="Playfair Display"/>
              </a:rPr>
              <a:t>KIDNEYS:</a:t>
            </a:r>
            <a:endParaRPr sz="2400" b="1">
              <a:solidFill>
                <a:schemeClr val="lt2"/>
              </a:solidFill>
              <a:latin typeface="Playfair Display"/>
              <a:ea typeface="Playfair Display"/>
              <a:cs typeface="Playfair Display"/>
              <a:sym typeface="Playfair Display"/>
            </a:endParaRPr>
          </a:p>
        </p:txBody>
      </p:sp>
      <p:sp>
        <p:nvSpPr>
          <p:cNvPr id="79" name="Shape 79"/>
          <p:cNvSpPr txBox="1"/>
          <p:nvPr/>
        </p:nvSpPr>
        <p:spPr>
          <a:xfrm>
            <a:off x="89700" y="1261889"/>
            <a:ext cx="7593000" cy="1098900"/>
          </a:xfrm>
          <a:prstGeom prst="rect">
            <a:avLst/>
          </a:prstGeom>
          <a:noFill/>
          <a:ln>
            <a:noFill/>
          </a:ln>
        </p:spPr>
        <p:txBody>
          <a:bodyPr spcFirstLastPara="1" wrap="square" lIns="91425" tIns="91425" rIns="91425" bIns="91425" anchor="t" anchorCtr="0">
            <a:noAutofit/>
          </a:bodyPr>
          <a:lstStyle/>
          <a:p>
            <a:pPr marL="457200" lvl="0" indent="-317500" rtl="0">
              <a:lnSpc>
                <a:spcPct val="20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Size Clenched Fist</a:t>
            </a:r>
            <a:endParaRPr>
              <a:solidFill>
                <a:schemeClr val="dk2"/>
              </a:solidFill>
              <a:latin typeface="Playfair Display"/>
              <a:ea typeface="Playfair Display"/>
              <a:cs typeface="Playfair Display"/>
              <a:sym typeface="Playfair Display"/>
            </a:endParaRPr>
          </a:p>
          <a:p>
            <a:pPr marL="457200" lvl="0" indent="-317500" rtl="0">
              <a:lnSpc>
                <a:spcPct val="20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 Weight 150 grams</a:t>
            </a:r>
            <a:endParaRPr>
              <a:solidFill>
                <a:schemeClr val="dk2"/>
              </a:solidFill>
            </a:endParaRPr>
          </a:p>
        </p:txBody>
      </p:sp>
      <p:sp>
        <p:nvSpPr>
          <p:cNvPr id="80" name="Shape 80"/>
          <p:cNvSpPr txBox="1">
            <a:spLocks noGrp="1"/>
          </p:cNvSpPr>
          <p:nvPr>
            <p:ph type="title"/>
          </p:nvPr>
        </p:nvSpPr>
        <p:spPr>
          <a:xfrm>
            <a:off x="89699" y="5484377"/>
            <a:ext cx="2544600" cy="568500"/>
          </a:xfrm>
          <a:prstGeom prst="rect">
            <a:avLst/>
          </a:prstGeom>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26A69A"/>
                </a:solidFill>
                <a:latin typeface="Playfair Display"/>
                <a:ea typeface="Playfair Display"/>
                <a:cs typeface="Playfair Display"/>
                <a:sym typeface="Playfair Display"/>
              </a:rPr>
              <a:t>Urinary System:</a:t>
            </a:r>
            <a:endParaRPr sz="2400">
              <a:solidFill>
                <a:srgbClr val="26A69A"/>
              </a:solidFill>
              <a:latin typeface="Playfair Display"/>
              <a:ea typeface="Playfair Display"/>
              <a:cs typeface="Playfair Display"/>
              <a:sym typeface="Playfair Display"/>
            </a:endParaRPr>
          </a:p>
          <a:p>
            <a:pPr marL="0" lvl="0" indent="0" rtl="0">
              <a:spcBef>
                <a:spcPts val="0"/>
              </a:spcBef>
              <a:spcAft>
                <a:spcPts val="0"/>
              </a:spcAft>
              <a:buNone/>
            </a:pPr>
            <a:endParaRPr sz="2400" b="1">
              <a:solidFill>
                <a:srgbClr val="00695C"/>
              </a:solidFill>
              <a:latin typeface="Playfair Display"/>
              <a:ea typeface="Playfair Display"/>
              <a:cs typeface="Playfair Display"/>
              <a:sym typeface="Playfair Display"/>
            </a:endParaRPr>
          </a:p>
          <a:p>
            <a:pPr marL="0" lvl="0" indent="0" rtl="0">
              <a:spcBef>
                <a:spcPts val="0"/>
              </a:spcBef>
              <a:spcAft>
                <a:spcPts val="0"/>
              </a:spcAft>
              <a:buNone/>
            </a:pPr>
            <a:endParaRPr sz="2400" b="1">
              <a:solidFill>
                <a:srgbClr val="00695C"/>
              </a:solidFill>
              <a:latin typeface="Playfair Display"/>
              <a:ea typeface="Playfair Display"/>
              <a:cs typeface="Playfair Display"/>
              <a:sym typeface="Playfair Display"/>
            </a:endParaRPr>
          </a:p>
        </p:txBody>
      </p:sp>
      <p:pic>
        <p:nvPicPr>
          <p:cNvPr id="81" name="Shape 81"/>
          <p:cNvPicPr preferRelativeResize="0"/>
          <p:nvPr/>
        </p:nvPicPr>
        <p:blipFill rotWithShape="1">
          <a:blip r:embed="rId4">
            <a:alphaModFix/>
          </a:blip>
          <a:srcRect l="23023" r="24386"/>
          <a:stretch/>
        </p:blipFill>
        <p:spPr>
          <a:xfrm>
            <a:off x="191175" y="6222101"/>
            <a:ext cx="3640824" cy="3296550"/>
          </a:xfrm>
          <a:prstGeom prst="rect">
            <a:avLst/>
          </a:prstGeom>
          <a:noFill/>
          <a:ln>
            <a:noFill/>
          </a:ln>
        </p:spPr>
      </p:pic>
      <p:sp>
        <p:nvSpPr>
          <p:cNvPr id="82" name="Shape 82"/>
          <p:cNvSpPr/>
          <p:nvPr/>
        </p:nvSpPr>
        <p:spPr>
          <a:xfrm>
            <a:off x="1404825" y="6566825"/>
            <a:ext cx="4044300" cy="348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lnSpc>
                <a:spcPct val="150000"/>
              </a:lnSpc>
              <a:spcBef>
                <a:spcPts val="800"/>
              </a:spcBef>
              <a:spcAft>
                <a:spcPts val="0"/>
              </a:spcAft>
              <a:buClr>
                <a:schemeClr val="dk1"/>
              </a:buClr>
              <a:buSzPts val="1100"/>
              <a:buFont typeface="Arial"/>
              <a:buNone/>
            </a:pPr>
            <a:r>
              <a:rPr lang="en">
                <a:solidFill>
                  <a:schemeClr val="lt1"/>
                </a:solidFill>
                <a:latin typeface="Playfair Display"/>
                <a:ea typeface="Playfair Display"/>
                <a:cs typeface="Playfair Display"/>
                <a:sym typeface="Playfair Display"/>
              </a:rPr>
              <a:t>perform the functions of the urinary system.</a:t>
            </a:r>
            <a:endParaRPr>
              <a:solidFill>
                <a:schemeClr val="lt1"/>
              </a:solidFill>
            </a:endParaRPr>
          </a:p>
        </p:txBody>
      </p:sp>
      <p:sp>
        <p:nvSpPr>
          <p:cNvPr id="83" name="Shape 83"/>
          <p:cNvSpPr/>
          <p:nvPr/>
        </p:nvSpPr>
        <p:spPr>
          <a:xfrm>
            <a:off x="2271300" y="7326312"/>
            <a:ext cx="4398900" cy="36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lnSpc>
                <a:spcPct val="150000"/>
              </a:lnSpc>
              <a:spcBef>
                <a:spcPts val="800"/>
              </a:spcBef>
              <a:spcAft>
                <a:spcPts val="0"/>
              </a:spcAft>
              <a:buNone/>
            </a:pPr>
            <a:r>
              <a:rPr lang="en">
                <a:solidFill>
                  <a:schemeClr val="lt1"/>
                </a:solidFill>
                <a:latin typeface="Playfair Display"/>
                <a:ea typeface="Playfair Display"/>
                <a:cs typeface="Playfair Display"/>
                <a:sym typeface="Playfair Display"/>
              </a:rPr>
              <a:t>Transport urine from the kidneys to the bladder</a:t>
            </a:r>
            <a:endParaRPr>
              <a:solidFill>
                <a:schemeClr val="lt1"/>
              </a:solidFill>
              <a:latin typeface="Playfair Display"/>
              <a:ea typeface="Playfair Display"/>
              <a:cs typeface="Playfair Display"/>
              <a:sym typeface="Playfair Display"/>
            </a:endParaRPr>
          </a:p>
        </p:txBody>
      </p:sp>
      <p:sp>
        <p:nvSpPr>
          <p:cNvPr id="84" name="Shape 84"/>
          <p:cNvSpPr/>
          <p:nvPr/>
        </p:nvSpPr>
        <p:spPr>
          <a:xfrm>
            <a:off x="3172900" y="8167400"/>
            <a:ext cx="2989800" cy="348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lnSpc>
                <a:spcPct val="150000"/>
              </a:lnSpc>
              <a:spcBef>
                <a:spcPts val="800"/>
              </a:spcBef>
              <a:spcAft>
                <a:spcPts val="0"/>
              </a:spcAft>
              <a:buNone/>
            </a:pPr>
            <a:r>
              <a:rPr lang="en">
                <a:solidFill>
                  <a:schemeClr val="lt1"/>
                </a:solidFill>
                <a:latin typeface="Playfair Display"/>
                <a:ea typeface="Playfair Display"/>
                <a:cs typeface="Playfair Display"/>
                <a:sym typeface="Playfair Display"/>
              </a:rPr>
              <a:t>temporary storage of urine.</a:t>
            </a:r>
            <a:endParaRPr>
              <a:solidFill>
                <a:schemeClr val="lt1"/>
              </a:solidFill>
              <a:latin typeface="Playfair Display"/>
              <a:ea typeface="Playfair Display"/>
              <a:cs typeface="Playfair Display"/>
              <a:sym typeface="Playfair Display"/>
            </a:endParaRPr>
          </a:p>
        </p:txBody>
      </p:sp>
      <p:sp>
        <p:nvSpPr>
          <p:cNvPr id="85" name="Shape 85"/>
          <p:cNvSpPr/>
          <p:nvPr/>
        </p:nvSpPr>
        <p:spPr>
          <a:xfrm>
            <a:off x="3902450" y="8997525"/>
            <a:ext cx="2989800" cy="348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lnSpc>
                <a:spcPct val="150000"/>
              </a:lnSpc>
              <a:spcBef>
                <a:spcPts val="800"/>
              </a:spcBef>
              <a:spcAft>
                <a:spcPts val="0"/>
              </a:spcAft>
              <a:buNone/>
            </a:pPr>
            <a:r>
              <a:rPr lang="en">
                <a:solidFill>
                  <a:schemeClr val="lt1"/>
                </a:solidFill>
                <a:latin typeface="Playfair Display"/>
                <a:ea typeface="Playfair Display"/>
                <a:cs typeface="Playfair Display"/>
                <a:sym typeface="Playfair Display"/>
              </a:rPr>
              <a:t> conveys urine out of the body.</a:t>
            </a:r>
            <a:endParaRPr>
              <a:solidFill>
                <a:schemeClr val="lt1"/>
              </a:solidFill>
              <a:latin typeface="Playfair Display"/>
              <a:ea typeface="Playfair Display"/>
              <a:cs typeface="Playfair Display"/>
              <a:sym typeface="Playfair Display"/>
            </a:endParaRPr>
          </a:p>
        </p:txBody>
      </p:sp>
      <p:sp>
        <p:nvSpPr>
          <p:cNvPr id="86" name="Shape 86">
            <a:hlinkClick r:id="rId5"/>
          </p:cNvPr>
          <p:cNvSpPr/>
          <p:nvPr/>
        </p:nvSpPr>
        <p:spPr>
          <a:xfrm>
            <a:off x="48600" y="9346425"/>
            <a:ext cx="2626800" cy="568500"/>
          </a:xfrm>
          <a:prstGeom prst="roundRect">
            <a:avLst>
              <a:gd name="adj" fmla="val 16667"/>
            </a:avLst>
          </a:prstGeom>
          <a:solidFill>
            <a:srgbClr val="0A95B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uFill>
                  <a:noFill/>
                </a:uFill>
                <a:latin typeface="Playfair Display"/>
                <a:ea typeface="Playfair Display"/>
                <a:cs typeface="Playfair Display"/>
                <a:sym typeface="Playfair Display"/>
                <a:hlinkClick r:id="rId5"/>
              </a:rPr>
              <a:t>Video of kidney-nephron overview, Duration 8:38 mins</a:t>
            </a:r>
            <a:endParaRPr>
              <a:solidFill>
                <a:srgbClr val="FFFFFF"/>
              </a:solidFill>
              <a:latin typeface="Playfair Display"/>
              <a:ea typeface="Playfair Display"/>
              <a:cs typeface="Playfair Display"/>
              <a:sym typeface="Playfair Displ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20</a:t>
            </a:fld>
            <a:endParaRPr/>
          </a:p>
        </p:txBody>
      </p:sp>
      <p:sp>
        <p:nvSpPr>
          <p:cNvPr id="395" name="Shape 395"/>
          <p:cNvSpPr txBox="1"/>
          <p:nvPr/>
        </p:nvSpPr>
        <p:spPr>
          <a:xfrm>
            <a:off x="0" y="5665300"/>
            <a:ext cx="6921600" cy="1738200"/>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600"/>
              </a:spcBef>
              <a:spcAft>
                <a:spcPts val="0"/>
              </a:spcAft>
              <a:buNone/>
            </a:pPr>
            <a:r>
              <a:rPr lang="en" b="1">
                <a:solidFill>
                  <a:schemeClr val="dk2"/>
                </a:solidFill>
                <a:latin typeface="Playfair Display"/>
                <a:ea typeface="Playfair Display"/>
                <a:cs typeface="Playfair Display"/>
                <a:sym typeface="Playfair Display"/>
              </a:rPr>
              <a:t>GFR controlled by adjusting glomerular blood pressure through the following mechanisms:</a:t>
            </a:r>
            <a:endParaRPr b="1">
              <a:solidFill>
                <a:schemeClr val="dk2"/>
              </a:solidFill>
              <a:latin typeface="Playfair Display"/>
              <a:ea typeface="Playfair Display"/>
              <a:cs typeface="Playfair Display"/>
              <a:sym typeface="Playfair Display"/>
            </a:endParaRPr>
          </a:p>
          <a:p>
            <a:pPr marL="914400" marR="0" lvl="1" indent="-317500" algn="l" rtl="0">
              <a:lnSpc>
                <a:spcPct val="115000"/>
              </a:lnSpc>
              <a:spcBef>
                <a:spcPts val="6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Autoregulation.</a:t>
            </a:r>
            <a:endParaRPr>
              <a:solidFill>
                <a:schemeClr val="dk2"/>
              </a:solidFill>
              <a:latin typeface="Playfair Display"/>
              <a:ea typeface="Playfair Display"/>
              <a:cs typeface="Playfair Display"/>
              <a:sym typeface="Playfair Display"/>
            </a:endParaRPr>
          </a:p>
          <a:p>
            <a:pPr marL="914400" marR="0" lvl="1" indent="-317500" algn="l"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Sympathetic control.</a:t>
            </a:r>
            <a:endParaRPr>
              <a:solidFill>
                <a:schemeClr val="dk2"/>
              </a:solidFill>
              <a:latin typeface="Playfair Display"/>
              <a:ea typeface="Playfair Display"/>
              <a:cs typeface="Playfair Display"/>
              <a:sym typeface="Playfair Display"/>
            </a:endParaRPr>
          </a:p>
          <a:p>
            <a:pPr marL="914400" marR="0" lvl="1" indent="-317500" algn="l"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Hormonal mechanism: renin and angiotensin.</a:t>
            </a:r>
            <a:endParaRPr>
              <a:solidFill>
                <a:schemeClr val="dk2"/>
              </a:solidFill>
              <a:latin typeface="Playfair Display"/>
              <a:ea typeface="Playfair Display"/>
              <a:cs typeface="Playfair Display"/>
              <a:sym typeface="Playfair Display"/>
            </a:endParaRPr>
          </a:p>
        </p:txBody>
      </p:sp>
      <p:sp>
        <p:nvSpPr>
          <p:cNvPr id="396" name="Shape 396"/>
          <p:cNvSpPr txBox="1">
            <a:spLocks noGrp="1"/>
          </p:cNvSpPr>
          <p:nvPr>
            <p:ph type="title"/>
          </p:nvPr>
        </p:nvSpPr>
        <p:spPr>
          <a:xfrm>
            <a:off x="382650" y="7256051"/>
            <a:ext cx="7242600" cy="2437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lt2"/>
                </a:solidFill>
                <a:latin typeface="Playfair Display"/>
                <a:ea typeface="Playfair Display"/>
                <a:cs typeface="Playfair Display"/>
                <a:sym typeface="Playfair Display"/>
              </a:rPr>
              <a:t>Effect of Arterial blood pressure on GFR:</a:t>
            </a:r>
            <a:endParaRPr sz="2400">
              <a:solidFill>
                <a:schemeClr val="lt2"/>
              </a:solidFill>
              <a:latin typeface="Playfair Display"/>
              <a:ea typeface="Playfair Display"/>
              <a:cs typeface="Playfair Display"/>
              <a:sym typeface="Playfair Display"/>
            </a:endParaRPr>
          </a:p>
          <a:p>
            <a:pPr marL="0" lvl="0" indent="0" rtl="0">
              <a:lnSpc>
                <a:spcPct val="115000"/>
              </a:lnSpc>
              <a:spcBef>
                <a:spcPts val="700"/>
              </a:spcBef>
              <a:spcAft>
                <a:spcPts val="0"/>
              </a:spcAft>
              <a:buNone/>
            </a:pPr>
            <a:endParaRPr sz="1400">
              <a:solidFill>
                <a:schemeClr val="dk2"/>
              </a:solidFill>
              <a:latin typeface="Arial"/>
              <a:ea typeface="Arial"/>
              <a:cs typeface="Arial"/>
              <a:sym typeface="Arial"/>
            </a:endParaRPr>
          </a:p>
          <a:p>
            <a:pPr marL="457200" lvl="0" indent="-317500" rtl="0">
              <a:lnSpc>
                <a:spcPct val="115000"/>
              </a:lnSpc>
              <a:spcBef>
                <a:spcPts val="700"/>
              </a:spcBef>
              <a:spcAft>
                <a:spcPts val="0"/>
              </a:spcAft>
              <a:buClr>
                <a:schemeClr val="dk2"/>
              </a:buClr>
              <a:buSzPts val="1400"/>
              <a:buChar char="●"/>
            </a:pPr>
            <a:r>
              <a:rPr lang="en" sz="1400">
                <a:solidFill>
                  <a:schemeClr val="dk2"/>
                </a:solidFill>
                <a:latin typeface="Arial"/>
                <a:ea typeface="Arial"/>
                <a:cs typeface="Arial"/>
                <a:sym typeface="Arial"/>
              </a:rPr>
              <a:t>↑↑</a:t>
            </a:r>
            <a:r>
              <a:rPr lang="en" sz="1400">
                <a:solidFill>
                  <a:schemeClr val="dk2"/>
                </a:solidFill>
                <a:latin typeface="Playfair Display"/>
                <a:ea typeface="Playfair Display"/>
                <a:cs typeface="Playfair Display"/>
                <a:sym typeface="Playfair Display"/>
              </a:rPr>
              <a:t>ABP </a:t>
            </a:r>
            <a:r>
              <a:rPr lang="en" sz="1400">
                <a:solidFill>
                  <a:schemeClr val="dk2"/>
                </a:solidFill>
                <a:latin typeface="Arial"/>
                <a:ea typeface="Arial"/>
                <a:cs typeface="Arial"/>
                <a:sym typeface="Arial"/>
              </a:rPr>
              <a:t>→  ↑↑</a:t>
            </a:r>
            <a:r>
              <a:rPr lang="en" sz="1400">
                <a:solidFill>
                  <a:schemeClr val="dk2"/>
                </a:solidFill>
                <a:latin typeface="Playfair Display"/>
                <a:ea typeface="Playfair Display"/>
                <a:cs typeface="Playfair Display"/>
                <a:sym typeface="Playfair Display"/>
              </a:rPr>
              <a:t>GFR.</a:t>
            </a:r>
            <a:endParaRPr sz="1400">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sz="1400">
                <a:solidFill>
                  <a:schemeClr val="dk2"/>
                </a:solidFill>
                <a:latin typeface="Playfair Display"/>
                <a:ea typeface="Playfair Display"/>
                <a:cs typeface="Playfair Display"/>
                <a:sym typeface="Playfair Display"/>
              </a:rPr>
              <a:t>However, the body maintains </a:t>
            </a:r>
            <a:r>
              <a:rPr lang="en" sz="1400" b="1" u="sng">
                <a:solidFill>
                  <a:srgbClr val="FF0000"/>
                </a:solidFill>
                <a:latin typeface="Playfair Display"/>
                <a:ea typeface="Playfair Display"/>
                <a:cs typeface="Playfair Display"/>
                <a:sym typeface="Playfair Display"/>
              </a:rPr>
              <a:t>constant GFR</a:t>
            </a:r>
            <a:r>
              <a:rPr lang="en" sz="1400">
                <a:latin typeface="Playfair Display"/>
                <a:ea typeface="Playfair Display"/>
                <a:cs typeface="Playfair Display"/>
                <a:sym typeface="Playfair Display"/>
              </a:rPr>
              <a:t>                                                                           </a:t>
            </a:r>
            <a:r>
              <a:rPr lang="en" sz="1400">
                <a:solidFill>
                  <a:schemeClr val="dk2"/>
                </a:solidFill>
                <a:latin typeface="Playfair Display"/>
                <a:ea typeface="Playfair Display"/>
                <a:cs typeface="Playfair Display"/>
                <a:sym typeface="Playfair Display"/>
              </a:rPr>
              <a:t>over an </a:t>
            </a:r>
            <a:r>
              <a:rPr lang="en" sz="1400" b="1">
                <a:solidFill>
                  <a:schemeClr val="dk2"/>
                </a:solidFill>
                <a:latin typeface="Playfair Display"/>
                <a:ea typeface="Playfair Display"/>
                <a:cs typeface="Playfair Display"/>
                <a:sym typeface="Playfair Display"/>
              </a:rPr>
              <a:t>ABP</a:t>
            </a:r>
            <a:r>
              <a:rPr lang="en" sz="1400">
                <a:solidFill>
                  <a:schemeClr val="dk2"/>
                </a:solidFill>
                <a:latin typeface="Playfair Display"/>
                <a:ea typeface="Playfair Display"/>
                <a:cs typeface="Playfair Display"/>
                <a:sym typeface="Playfair Display"/>
              </a:rPr>
              <a:t> range of </a:t>
            </a:r>
            <a:r>
              <a:rPr lang="en" sz="1400" b="1">
                <a:solidFill>
                  <a:schemeClr val="dk2"/>
                </a:solidFill>
                <a:latin typeface="Playfair Display"/>
                <a:ea typeface="Playfair Display"/>
                <a:cs typeface="Playfair Display"/>
                <a:sym typeface="Playfair Display"/>
              </a:rPr>
              <a:t>75-160 mmHg.</a:t>
            </a:r>
            <a:endParaRPr sz="1400">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sz="1400">
                <a:solidFill>
                  <a:schemeClr val="dk2"/>
                </a:solidFill>
                <a:latin typeface="Playfair Display"/>
                <a:ea typeface="Playfair Display"/>
                <a:cs typeface="Playfair Display"/>
                <a:sym typeface="Playfair Display"/>
              </a:rPr>
              <a:t>Why? And how?</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None/>
            </a:pPr>
            <a:endParaRPr sz="1300">
              <a:solidFill>
                <a:schemeClr val="dk2"/>
              </a:solidFill>
              <a:latin typeface="Playfair Display"/>
              <a:ea typeface="Playfair Display"/>
              <a:cs typeface="Playfair Display"/>
              <a:sym typeface="Playfair Display"/>
            </a:endParaRPr>
          </a:p>
          <a:p>
            <a:pPr marL="0" lvl="0" indent="0" algn="l" rtl="0">
              <a:lnSpc>
                <a:spcPct val="115000"/>
              </a:lnSpc>
              <a:spcBef>
                <a:spcPts val="0"/>
              </a:spcBef>
              <a:spcAft>
                <a:spcPts val="0"/>
              </a:spcAft>
              <a:buNone/>
            </a:pPr>
            <a:endParaRPr sz="2400" b="1">
              <a:solidFill>
                <a:schemeClr val="dk2"/>
              </a:solidFill>
              <a:latin typeface="Playfair Display"/>
              <a:ea typeface="Playfair Display"/>
              <a:cs typeface="Playfair Display"/>
              <a:sym typeface="Playfair Display"/>
            </a:endParaRPr>
          </a:p>
        </p:txBody>
      </p:sp>
      <p:pic>
        <p:nvPicPr>
          <p:cNvPr id="397" name="Shape 397"/>
          <p:cNvPicPr preferRelativeResize="0"/>
          <p:nvPr/>
        </p:nvPicPr>
        <p:blipFill rotWithShape="1">
          <a:blip r:embed="rId3">
            <a:alphaModFix/>
          </a:blip>
          <a:srcRect l="967" t="1740" r="1309" b="1547"/>
          <a:stretch/>
        </p:blipFill>
        <p:spPr>
          <a:xfrm>
            <a:off x="4551450" y="7660000"/>
            <a:ext cx="2650150" cy="2033550"/>
          </a:xfrm>
          <a:prstGeom prst="rect">
            <a:avLst/>
          </a:prstGeom>
          <a:noFill/>
          <a:ln>
            <a:noFill/>
          </a:ln>
        </p:spPr>
      </p:pic>
      <p:sp>
        <p:nvSpPr>
          <p:cNvPr id="398" name="Shape 398"/>
          <p:cNvSpPr/>
          <p:nvPr/>
        </p:nvSpPr>
        <p:spPr>
          <a:xfrm>
            <a:off x="1593600" y="813925"/>
            <a:ext cx="4585200" cy="585900"/>
          </a:xfrm>
          <a:prstGeom prst="roundRect">
            <a:avLst>
              <a:gd name="adj" fmla="val 16667"/>
            </a:avLst>
          </a:prstGeom>
          <a:solidFill>
            <a:srgbClr val="B666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Clr>
                <a:schemeClr val="dk1"/>
              </a:buClr>
              <a:buSzPts val="1100"/>
              <a:buFont typeface="Arial"/>
              <a:buNone/>
            </a:pPr>
            <a:r>
              <a:rPr lang="en" sz="2400">
                <a:solidFill>
                  <a:srgbClr val="FFFFFF"/>
                </a:solidFill>
                <a:latin typeface="Playfair Display"/>
                <a:ea typeface="Playfair Display"/>
                <a:cs typeface="Playfair Display"/>
                <a:sym typeface="Playfair Display"/>
              </a:rPr>
              <a:t>Glomerular Filtration Rate:</a:t>
            </a:r>
            <a:endParaRPr sz="2400">
              <a:solidFill>
                <a:srgbClr val="FFFFFF"/>
              </a:solidFill>
              <a:latin typeface="Playfair Display"/>
              <a:ea typeface="Playfair Display"/>
              <a:cs typeface="Playfair Display"/>
              <a:sym typeface="Playfair Display"/>
            </a:endParaRPr>
          </a:p>
        </p:txBody>
      </p:sp>
      <p:sp>
        <p:nvSpPr>
          <p:cNvPr id="399" name="Shape 399"/>
          <p:cNvSpPr/>
          <p:nvPr/>
        </p:nvSpPr>
        <p:spPr>
          <a:xfrm>
            <a:off x="652650" y="1532510"/>
            <a:ext cx="1812300" cy="978600"/>
          </a:xfrm>
          <a:prstGeom prst="downArrowCallout">
            <a:avLst>
              <a:gd name="adj1" fmla="val 25000"/>
              <a:gd name="adj2" fmla="val 25000"/>
              <a:gd name="adj3" fmla="val 25000"/>
              <a:gd name="adj4" fmla="val 64977"/>
            </a:avLst>
          </a:prstGeom>
          <a:solidFill>
            <a:srgbClr val="B666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700"/>
              </a:spcBef>
              <a:spcAft>
                <a:spcPts val="0"/>
              </a:spcAft>
              <a:buNone/>
            </a:pPr>
            <a:r>
              <a:rPr lang="en" b="1">
                <a:solidFill>
                  <a:srgbClr val="FFFFFF"/>
                </a:solidFill>
                <a:latin typeface="Playfair Display"/>
                <a:ea typeface="Playfair Display"/>
                <a:cs typeface="Playfair Display"/>
                <a:sym typeface="Playfair Display"/>
              </a:rPr>
              <a:t>If the GFR is </a:t>
            </a:r>
            <a:r>
              <a:rPr lang="en" b="1" u="sng">
                <a:solidFill>
                  <a:srgbClr val="FFFFFF"/>
                </a:solidFill>
                <a:latin typeface="Playfair Display"/>
                <a:ea typeface="Playfair Display"/>
                <a:cs typeface="Playfair Display"/>
                <a:sym typeface="Playfair Display"/>
              </a:rPr>
              <a:t>too high:</a:t>
            </a:r>
            <a:endParaRPr b="1" u="sng">
              <a:solidFill>
                <a:srgbClr val="FFFFFF"/>
              </a:solidFill>
              <a:latin typeface="Playfair Display"/>
              <a:ea typeface="Playfair Display"/>
              <a:cs typeface="Playfair Display"/>
              <a:sym typeface="Playfair Display"/>
            </a:endParaRPr>
          </a:p>
        </p:txBody>
      </p:sp>
      <p:sp>
        <p:nvSpPr>
          <p:cNvPr id="400" name="Shape 400"/>
          <p:cNvSpPr/>
          <p:nvPr/>
        </p:nvSpPr>
        <p:spPr>
          <a:xfrm>
            <a:off x="5307425" y="1532510"/>
            <a:ext cx="1812300" cy="978600"/>
          </a:xfrm>
          <a:prstGeom prst="downArrowCallout">
            <a:avLst>
              <a:gd name="adj1" fmla="val 25000"/>
              <a:gd name="adj2" fmla="val 25000"/>
              <a:gd name="adj3" fmla="val 25000"/>
              <a:gd name="adj4" fmla="val 64977"/>
            </a:avLst>
          </a:prstGeom>
          <a:solidFill>
            <a:srgbClr val="B666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700"/>
              </a:spcBef>
              <a:spcAft>
                <a:spcPts val="0"/>
              </a:spcAft>
              <a:buNone/>
            </a:pPr>
            <a:r>
              <a:rPr lang="en" b="1">
                <a:solidFill>
                  <a:srgbClr val="FFFFFF"/>
                </a:solidFill>
                <a:latin typeface="Playfair Display"/>
                <a:ea typeface="Playfair Display"/>
                <a:cs typeface="Playfair Display"/>
                <a:sym typeface="Playfair Display"/>
              </a:rPr>
              <a:t>If the GFR is </a:t>
            </a:r>
            <a:r>
              <a:rPr lang="en" b="1" u="sng">
                <a:solidFill>
                  <a:srgbClr val="FFFFFF"/>
                </a:solidFill>
                <a:latin typeface="Playfair Display"/>
                <a:ea typeface="Playfair Display"/>
                <a:cs typeface="Playfair Display"/>
                <a:sym typeface="Playfair Display"/>
              </a:rPr>
              <a:t>too low:</a:t>
            </a:r>
            <a:endParaRPr b="1" u="sng">
              <a:solidFill>
                <a:srgbClr val="FFFFFF"/>
              </a:solidFill>
              <a:latin typeface="Playfair Display"/>
              <a:ea typeface="Playfair Display"/>
              <a:cs typeface="Playfair Display"/>
              <a:sym typeface="Playfair Display"/>
            </a:endParaRPr>
          </a:p>
        </p:txBody>
      </p:sp>
      <p:sp>
        <p:nvSpPr>
          <p:cNvPr id="401" name="Shape 401"/>
          <p:cNvSpPr/>
          <p:nvPr/>
        </p:nvSpPr>
        <p:spPr>
          <a:xfrm>
            <a:off x="571050" y="2543696"/>
            <a:ext cx="1975500" cy="19329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600"/>
              </a:spcBef>
              <a:spcAft>
                <a:spcPts val="0"/>
              </a:spcAft>
              <a:buNone/>
            </a:pPr>
            <a:r>
              <a:rPr lang="en" sz="1200">
                <a:solidFill>
                  <a:schemeClr val="dk2"/>
                </a:solidFill>
                <a:latin typeface="Playfair Display"/>
                <a:ea typeface="Playfair Display"/>
                <a:cs typeface="Playfair Display"/>
                <a:sym typeface="Playfair Display"/>
              </a:rPr>
              <a:t>-Fluid flows through tubules too rapidly to be absorbed, </a:t>
            </a:r>
            <a:r>
              <a:rPr lang="en" sz="1200">
                <a:solidFill>
                  <a:srgbClr val="B7B7B7"/>
                </a:solidFill>
                <a:latin typeface="Playfair Display"/>
                <a:ea typeface="Playfair Display"/>
                <a:cs typeface="Playfair Display"/>
                <a:sym typeface="Playfair Display"/>
              </a:rPr>
              <a:t>so</a:t>
            </a:r>
            <a:r>
              <a:rPr lang="en" sz="1200">
                <a:solidFill>
                  <a:schemeClr val="dk2"/>
                </a:solidFill>
                <a:latin typeface="Playfair Display"/>
                <a:ea typeface="Playfair Display"/>
                <a:cs typeface="Playfair Display"/>
                <a:sym typeface="Playfair Display"/>
              </a:rPr>
              <a:t> </a:t>
            </a:r>
            <a:r>
              <a:rPr lang="en" sz="1200">
                <a:solidFill>
                  <a:schemeClr val="accent4"/>
                </a:solidFill>
                <a:latin typeface="Playfair Display"/>
                <a:ea typeface="Playfair Display"/>
                <a:cs typeface="Playfair Display"/>
                <a:sym typeface="Playfair Display"/>
              </a:rPr>
              <a:t>needed substances cannot be reabsorbed quickly enough and are lost in the urine.</a:t>
            </a:r>
            <a:endParaRPr sz="1200">
              <a:solidFill>
                <a:schemeClr val="accent4"/>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sz="1200">
                <a:solidFill>
                  <a:schemeClr val="dk2"/>
                </a:solidFill>
                <a:latin typeface="Playfair Display"/>
                <a:ea typeface="Playfair Display"/>
                <a:cs typeface="Playfair Display"/>
                <a:sym typeface="Playfair Display"/>
              </a:rPr>
              <a:t>-Urine output rises.</a:t>
            </a:r>
            <a:endParaRPr sz="1200"/>
          </a:p>
        </p:txBody>
      </p:sp>
      <p:sp>
        <p:nvSpPr>
          <p:cNvPr id="402" name="Shape 402"/>
          <p:cNvSpPr/>
          <p:nvPr/>
        </p:nvSpPr>
        <p:spPr>
          <a:xfrm>
            <a:off x="5225825" y="2565560"/>
            <a:ext cx="1975500" cy="30453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600"/>
              </a:spcBef>
              <a:spcAft>
                <a:spcPts val="0"/>
              </a:spcAft>
              <a:buNone/>
            </a:pPr>
            <a:r>
              <a:rPr lang="en" sz="1300">
                <a:solidFill>
                  <a:schemeClr val="dk2"/>
                </a:solidFill>
                <a:latin typeface="Playfair Display"/>
                <a:ea typeface="Playfair Display"/>
                <a:cs typeface="Playfair Display"/>
                <a:sym typeface="Playfair Display"/>
              </a:rPr>
              <a:t>-Fluid flows sluggishly through tubules.</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sz="1300">
                <a:solidFill>
                  <a:schemeClr val="dk2"/>
                </a:solidFill>
                <a:latin typeface="Playfair Display"/>
                <a:ea typeface="Playfair Display"/>
                <a:cs typeface="Playfair Display"/>
                <a:sym typeface="Playfair Display"/>
              </a:rPr>
              <a:t>-Tubules reabsorb wastes that should be eliminated </a:t>
            </a:r>
            <a:r>
              <a:rPr lang="en" sz="1300">
                <a:solidFill>
                  <a:schemeClr val="accent4"/>
                </a:solidFill>
                <a:latin typeface="Playfair Display"/>
                <a:ea typeface="Playfair Display"/>
                <a:cs typeface="Playfair Display"/>
                <a:sym typeface="Playfair Display"/>
              </a:rPr>
              <a:t>(everything is reabsorbed)</a:t>
            </a:r>
            <a:r>
              <a:rPr lang="en" sz="1300">
                <a:solidFill>
                  <a:schemeClr val="dk2"/>
                </a:solidFill>
                <a:latin typeface="Playfair Display"/>
                <a:ea typeface="Playfair Display"/>
                <a:cs typeface="Playfair Display"/>
                <a:sym typeface="Playfair Display"/>
              </a:rPr>
              <a:t>.</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sz="1300">
                <a:solidFill>
                  <a:schemeClr val="dk2"/>
                </a:solidFill>
                <a:latin typeface="Playfair Display"/>
                <a:ea typeface="Playfair Display"/>
                <a:cs typeface="Playfair Display"/>
                <a:sym typeface="Playfair Display"/>
              </a:rPr>
              <a:t>-Azotemia develops (high levels of nitrogen-containing substances in the blood).</a:t>
            </a:r>
            <a:endParaRPr sz="1300"/>
          </a:p>
        </p:txBody>
      </p:sp>
      <p:sp>
        <p:nvSpPr>
          <p:cNvPr id="403" name="Shape 403"/>
          <p:cNvSpPr/>
          <p:nvPr/>
        </p:nvSpPr>
        <p:spPr>
          <a:xfrm>
            <a:off x="571050" y="4632250"/>
            <a:ext cx="1975500" cy="9786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500"/>
              </a:spcBef>
              <a:spcAft>
                <a:spcPts val="0"/>
              </a:spcAft>
              <a:buNone/>
            </a:pPr>
            <a:r>
              <a:rPr lang="en">
                <a:solidFill>
                  <a:schemeClr val="dk2"/>
                </a:solidFill>
                <a:latin typeface="Playfair Display"/>
                <a:ea typeface="Playfair Display"/>
                <a:cs typeface="Playfair Display"/>
                <a:sym typeface="Playfair Display"/>
              </a:rPr>
              <a:t>Creates threat of dehydration and electrolyte depletion</a:t>
            </a:r>
            <a:endParaRPr>
              <a:solidFill>
                <a:schemeClr val="dk2"/>
              </a:solidFill>
              <a:latin typeface="Playfair Display"/>
              <a:ea typeface="Playfair Display"/>
              <a:cs typeface="Playfair Display"/>
              <a:sym typeface="Playfair Display"/>
            </a:endParaRPr>
          </a:p>
        </p:txBody>
      </p:sp>
      <p:cxnSp>
        <p:nvCxnSpPr>
          <p:cNvPr id="404" name="Shape 404"/>
          <p:cNvCxnSpPr>
            <a:stCxn id="401" idx="2"/>
            <a:endCxn id="403" idx="0"/>
          </p:cNvCxnSpPr>
          <p:nvPr/>
        </p:nvCxnSpPr>
        <p:spPr>
          <a:xfrm>
            <a:off x="1558800" y="4476596"/>
            <a:ext cx="0" cy="155700"/>
          </a:xfrm>
          <a:prstGeom prst="straightConnector1">
            <a:avLst/>
          </a:prstGeom>
          <a:noFill/>
          <a:ln w="9525" cap="flat" cmpd="sng">
            <a:solidFill>
              <a:schemeClr val="dk2"/>
            </a:solidFill>
            <a:prstDash val="solid"/>
            <a:round/>
            <a:headEnd type="none" w="med" len="med"/>
            <a:tailEnd type="triangle" w="med" len="med"/>
          </a:ln>
        </p:spPr>
      </p:cxnSp>
      <p:sp>
        <p:nvSpPr>
          <p:cNvPr id="405" name="Shape 405"/>
          <p:cNvSpPr txBox="1"/>
          <p:nvPr/>
        </p:nvSpPr>
        <p:spPr>
          <a:xfrm>
            <a:off x="264900" y="107350"/>
            <a:ext cx="7478100" cy="813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700"/>
              </a:spcBef>
              <a:spcAft>
                <a:spcPts val="0"/>
              </a:spcAft>
              <a:buNone/>
            </a:pPr>
            <a:r>
              <a:rPr lang="en" sz="2400">
                <a:solidFill>
                  <a:srgbClr val="00695C"/>
                </a:solidFill>
                <a:latin typeface="Playfair Display"/>
                <a:ea typeface="Playfair Display"/>
                <a:cs typeface="Playfair Display"/>
                <a:sym typeface="Playfair Display"/>
              </a:rPr>
              <a:t>Why is it important to have the GFR regulated?</a:t>
            </a:r>
            <a:endParaRPr sz="2400">
              <a:solidFill>
                <a:srgbClr val="00695C"/>
              </a:solidFill>
              <a:latin typeface="Playfair Display"/>
              <a:ea typeface="Playfair Display"/>
              <a:cs typeface="Playfair Display"/>
              <a:sym typeface="Playfair Display"/>
            </a:endParaRPr>
          </a:p>
        </p:txBody>
      </p:sp>
      <p:cxnSp>
        <p:nvCxnSpPr>
          <p:cNvPr id="406" name="Shape 406"/>
          <p:cNvCxnSpPr>
            <a:stCxn id="400" idx="0"/>
            <a:endCxn id="398" idx="2"/>
          </p:cNvCxnSpPr>
          <p:nvPr/>
        </p:nvCxnSpPr>
        <p:spPr>
          <a:xfrm rot="5400000" flipH="1">
            <a:off x="4983575" y="302510"/>
            <a:ext cx="132600" cy="2327400"/>
          </a:xfrm>
          <a:prstGeom prst="bentConnector3">
            <a:avLst>
              <a:gd name="adj1" fmla="val 50032"/>
            </a:avLst>
          </a:prstGeom>
          <a:noFill/>
          <a:ln w="9525" cap="flat" cmpd="sng">
            <a:solidFill>
              <a:schemeClr val="dk2"/>
            </a:solidFill>
            <a:prstDash val="solid"/>
            <a:round/>
            <a:headEnd type="none" w="med" len="med"/>
            <a:tailEnd type="none" w="med" len="med"/>
          </a:ln>
        </p:spPr>
      </p:cxnSp>
      <p:cxnSp>
        <p:nvCxnSpPr>
          <p:cNvPr id="407" name="Shape 407"/>
          <p:cNvCxnSpPr>
            <a:stCxn id="399" idx="0"/>
            <a:endCxn id="398" idx="2"/>
          </p:cNvCxnSpPr>
          <p:nvPr/>
        </p:nvCxnSpPr>
        <p:spPr>
          <a:xfrm rot="-5400000">
            <a:off x="2656200" y="302510"/>
            <a:ext cx="132600" cy="2327400"/>
          </a:xfrm>
          <a:prstGeom prst="bentConnector3">
            <a:avLst>
              <a:gd name="adj1" fmla="val 50032"/>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Shape 412"/>
          <p:cNvPicPr preferRelativeResize="0"/>
          <p:nvPr/>
        </p:nvPicPr>
        <p:blipFill>
          <a:blip r:embed="rId3">
            <a:alphaModFix/>
          </a:blip>
          <a:stretch>
            <a:fillRect/>
          </a:stretch>
        </p:blipFill>
        <p:spPr>
          <a:xfrm>
            <a:off x="1750525" y="6335500"/>
            <a:ext cx="4271350" cy="3352475"/>
          </a:xfrm>
          <a:prstGeom prst="rect">
            <a:avLst/>
          </a:prstGeom>
          <a:noFill/>
          <a:ln>
            <a:noFill/>
          </a:ln>
        </p:spPr>
      </p:pic>
      <p:sp>
        <p:nvSpPr>
          <p:cNvPr id="413" name="Shape 413"/>
          <p:cNvSpPr txBox="1">
            <a:spLocks noGrp="1"/>
          </p:cNvSpPr>
          <p:nvPr>
            <p:ph type="title"/>
          </p:nvPr>
        </p:nvSpPr>
        <p:spPr>
          <a:xfrm>
            <a:off x="264900" y="1103751"/>
            <a:ext cx="7242600" cy="2145300"/>
          </a:xfrm>
          <a:prstGeom prst="rect">
            <a:avLst/>
          </a:prstGeom>
          <a:solidFill>
            <a:schemeClr val="accent1"/>
          </a:solidFill>
          <a:ln w="9525" cap="flat" cmpd="sng">
            <a:solidFill>
              <a:srgbClr val="000000"/>
            </a:solidFill>
            <a:prstDash val="dashDot"/>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1400">
                <a:solidFill>
                  <a:schemeClr val="dk2"/>
                </a:solidFill>
                <a:latin typeface="Playfair Display"/>
                <a:ea typeface="Playfair Display"/>
                <a:cs typeface="Playfair Display"/>
                <a:sym typeface="Playfair Display"/>
              </a:rPr>
              <a:t>The net filtration pressure is the sum of:</a:t>
            </a:r>
            <a:endParaRPr sz="14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400">
                <a:solidFill>
                  <a:schemeClr val="dk2"/>
                </a:solidFill>
                <a:latin typeface="Playfair Display"/>
                <a:ea typeface="Playfair Display"/>
                <a:cs typeface="Playfair Display"/>
                <a:sym typeface="Playfair Display"/>
              </a:rPr>
              <a:t>1. glomerular hydrostatic pressure (= 60 mmHg). It promotes filtration.</a:t>
            </a:r>
            <a:endParaRPr sz="14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400">
                <a:solidFill>
                  <a:schemeClr val="dk2"/>
                </a:solidFill>
                <a:latin typeface="Playfair Display"/>
                <a:ea typeface="Playfair Display"/>
                <a:cs typeface="Playfair Display"/>
                <a:sym typeface="Playfair Display"/>
              </a:rPr>
              <a:t>2. hydrostatic pressure in Bowman’s capsule (= 18 mmHg). It opposes filtration.</a:t>
            </a:r>
            <a:endParaRPr sz="14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400">
                <a:solidFill>
                  <a:schemeClr val="dk2"/>
                </a:solidFill>
                <a:latin typeface="Playfair Display"/>
                <a:ea typeface="Playfair Display"/>
                <a:cs typeface="Playfair Display"/>
                <a:sym typeface="Playfair Display"/>
              </a:rPr>
              <a:t>3. colloid osmotic pressure of glomerular plasma proteins  (= 32 mmHg). It opposes filtration.</a:t>
            </a:r>
            <a:endParaRPr sz="14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400">
                <a:solidFill>
                  <a:schemeClr val="dk2"/>
                </a:solidFill>
                <a:latin typeface="Playfair Display"/>
                <a:ea typeface="Playfair Display"/>
                <a:cs typeface="Playfair Display"/>
                <a:sym typeface="Playfair Display"/>
              </a:rPr>
              <a:t>So, net filtration pressure = 60-18-32= 10 mmHg.</a:t>
            </a:r>
            <a:endParaRPr sz="1400">
              <a:solidFill>
                <a:schemeClr val="dk2"/>
              </a:solidFill>
              <a:latin typeface="Playfair Display"/>
              <a:ea typeface="Playfair Display"/>
              <a:cs typeface="Playfair Display"/>
              <a:sym typeface="Playfair Display"/>
            </a:endParaRPr>
          </a:p>
          <a:p>
            <a:pPr marL="0" lvl="0" indent="0">
              <a:spcBef>
                <a:spcPts val="0"/>
              </a:spcBef>
              <a:spcAft>
                <a:spcPts val="0"/>
              </a:spcAft>
              <a:buNone/>
            </a:pPr>
            <a:endParaRPr/>
          </a:p>
        </p:txBody>
      </p:sp>
      <p:sp>
        <p:nvSpPr>
          <p:cNvPr id="414" name="Shape 41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a:p>
        </p:txBody>
      </p:sp>
      <p:sp>
        <p:nvSpPr>
          <p:cNvPr id="415" name="Shape 415"/>
          <p:cNvSpPr txBox="1"/>
          <p:nvPr/>
        </p:nvSpPr>
        <p:spPr>
          <a:xfrm>
            <a:off x="742950" y="4800600"/>
            <a:ext cx="2162100" cy="1752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16" name="Shape 416"/>
          <p:cNvPicPr preferRelativeResize="0"/>
          <p:nvPr/>
        </p:nvPicPr>
        <p:blipFill rotWithShape="1">
          <a:blip r:embed="rId4">
            <a:alphaModFix/>
          </a:blip>
          <a:srcRect t="4315"/>
          <a:stretch/>
        </p:blipFill>
        <p:spPr>
          <a:xfrm>
            <a:off x="1611325" y="3249038"/>
            <a:ext cx="4549749" cy="3299949"/>
          </a:xfrm>
          <a:prstGeom prst="rect">
            <a:avLst/>
          </a:prstGeom>
          <a:noFill/>
          <a:ln>
            <a:noFill/>
          </a:ln>
        </p:spPr>
      </p:pic>
      <p:sp>
        <p:nvSpPr>
          <p:cNvPr id="417" name="Shape 417"/>
          <p:cNvSpPr txBox="1"/>
          <p:nvPr/>
        </p:nvSpPr>
        <p:spPr>
          <a:xfrm>
            <a:off x="264900" y="389100"/>
            <a:ext cx="6906600" cy="603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2400" b="1">
                <a:solidFill>
                  <a:schemeClr val="lt2"/>
                </a:solidFill>
                <a:latin typeface="Playfair Display"/>
                <a:ea typeface="Playfair Display"/>
                <a:cs typeface="Playfair Display"/>
                <a:sym typeface="Playfair Display"/>
              </a:rPr>
              <a:t>Forces</a:t>
            </a:r>
            <a:r>
              <a:rPr lang="en" sz="2400">
                <a:solidFill>
                  <a:schemeClr val="lt2"/>
                </a:solidFill>
                <a:latin typeface="Playfair Display"/>
                <a:ea typeface="Playfair Display"/>
                <a:cs typeface="Playfair Display"/>
                <a:sym typeface="Playfair Display"/>
              </a:rPr>
              <a:t> </a:t>
            </a:r>
            <a:r>
              <a:rPr lang="en" sz="2400" b="1">
                <a:solidFill>
                  <a:schemeClr val="lt2"/>
                </a:solidFill>
                <a:latin typeface="Playfair Display"/>
                <a:ea typeface="Playfair Display"/>
                <a:cs typeface="Playfair Display"/>
                <a:sym typeface="Playfair Display"/>
              </a:rPr>
              <a:t>controlling GFR: Starling’s forces</a:t>
            </a:r>
            <a:endParaRPr sz="2400" b="1">
              <a:solidFill>
                <a:schemeClr val="lt2"/>
              </a:solidFill>
              <a:latin typeface="Playfair Display"/>
              <a:ea typeface="Playfair Display"/>
              <a:cs typeface="Playfair Display"/>
              <a:sym typeface="Playfair Display"/>
            </a:endParaRPr>
          </a:p>
        </p:txBody>
      </p:sp>
      <p:sp>
        <p:nvSpPr>
          <p:cNvPr id="418" name="Shape 418"/>
          <p:cNvSpPr/>
          <p:nvPr/>
        </p:nvSpPr>
        <p:spPr>
          <a:xfrm>
            <a:off x="5388875" y="1156025"/>
            <a:ext cx="1977900" cy="3459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Source Sans Pro"/>
                <a:ea typeface="Source Sans Pro"/>
                <a:cs typeface="Source Sans Pro"/>
                <a:sym typeface="Source Sans Pro"/>
              </a:rPr>
              <a:t>Mentioned in male slides</a:t>
            </a:r>
            <a:endParaRPr sz="1000">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 sz="1000">
                <a:solidFill>
                  <a:srgbClr val="FFFFFF"/>
                </a:solidFill>
                <a:latin typeface="Source Sans Pro"/>
                <a:ea typeface="Source Sans Pro"/>
                <a:cs typeface="Source Sans Pro"/>
                <a:sym typeface="Source Sans Pro"/>
              </a:rPr>
              <a:t>with different numbers</a:t>
            </a:r>
            <a:endParaRPr sz="1000">
              <a:solidFill>
                <a:srgbClr val="FFFFFF"/>
              </a:solidFill>
              <a:latin typeface="Source Sans Pro"/>
              <a:ea typeface="Source Sans Pro"/>
              <a:cs typeface="Source Sans Pro"/>
              <a:sym typeface="Source Sans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p:nvPr/>
        </p:nvSpPr>
        <p:spPr>
          <a:xfrm>
            <a:off x="114275" y="56050"/>
            <a:ext cx="7553700" cy="9729900"/>
          </a:xfrm>
          <a:prstGeom prst="rect">
            <a:avLst/>
          </a:prstGeom>
          <a:noFill/>
          <a:ln w="9525" cap="flat" cmpd="sng">
            <a:solidFill>
              <a:srgbClr val="E06666"/>
            </a:solidFill>
            <a:prstDash val="lg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txBox="1">
            <a:spLocks noGrp="1"/>
          </p:cNvSpPr>
          <p:nvPr>
            <p:ph type="title"/>
          </p:nvPr>
        </p:nvSpPr>
        <p:spPr>
          <a:xfrm>
            <a:off x="264900" y="607625"/>
            <a:ext cx="7242600" cy="1055700"/>
          </a:xfrm>
          <a:prstGeom prst="rect">
            <a:avLst/>
          </a:prstGeom>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2400" b="1">
                <a:solidFill>
                  <a:schemeClr val="lt2"/>
                </a:solidFill>
                <a:latin typeface="Playfair Display"/>
                <a:ea typeface="Playfair Display"/>
                <a:cs typeface="Playfair Display"/>
                <a:sym typeface="Playfair Display"/>
              </a:rPr>
              <a:t>How changes in Forces determining GFR affect GFR?</a:t>
            </a:r>
            <a:endParaRPr sz="2400" b="1">
              <a:solidFill>
                <a:schemeClr val="lt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endParaRPr/>
          </a:p>
        </p:txBody>
      </p:sp>
      <p:sp>
        <p:nvSpPr>
          <p:cNvPr id="425" name="Shape 42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sp>
        <p:nvSpPr>
          <p:cNvPr id="426" name="Shape 426"/>
          <p:cNvSpPr txBox="1"/>
          <p:nvPr/>
        </p:nvSpPr>
        <p:spPr>
          <a:xfrm>
            <a:off x="114275" y="4958425"/>
            <a:ext cx="4754700" cy="685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solidFill>
                  <a:schemeClr val="lt2"/>
                </a:solidFill>
                <a:latin typeface="Playfair Display"/>
                <a:ea typeface="Playfair Display"/>
                <a:cs typeface="Playfair Display"/>
                <a:sym typeface="Playfair Display"/>
              </a:rPr>
              <a:t>Physiologic Regulation of GFR:</a:t>
            </a:r>
            <a:endParaRPr sz="2400" b="1">
              <a:solidFill>
                <a:schemeClr val="lt2"/>
              </a:solidFill>
              <a:latin typeface="Playfair Display"/>
              <a:ea typeface="Playfair Display"/>
              <a:cs typeface="Playfair Display"/>
              <a:sym typeface="Playfair Display"/>
            </a:endParaRPr>
          </a:p>
          <a:p>
            <a:pPr marL="0" lvl="0" indent="0">
              <a:spcBef>
                <a:spcPts val="0"/>
              </a:spcBef>
              <a:spcAft>
                <a:spcPts val="0"/>
              </a:spcAft>
              <a:buNone/>
            </a:pPr>
            <a:endParaRPr/>
          </a:p>
        </p:txBody>
      </p:sp>
      <p:pic>
        <p:nvPicPr>
          <p:cNvPr id="427" name="Shape 427"/>
          <p:cNvPicPr preferRelativeResize="0"/>
          <p:nvPr/>
        </p:nvPicPr>
        <p:blipFill>
          <a:blip r:embed="rId3">
            <a:alphaModFix/>
          </a:blip>
          <a:stretch>
            <a:fillRect/>
          </a:stretch>
        </p:blipFill>
        <p:spPr>
          <a:xfrm>
            <a:off x="519113" y="5558025"/>
            <a:ext cx="6734175" cy="4095750"/>
          </a:xfrm>
          <a:prstGeom prst="rect">
            <a:avLst/>
          </a:prstGeom>
          <a:noFill/>
          <a:ln>
            <a:noFill/>
          </a:ln>
        </p:spPr>
      </p:pic>
      <p:sp>
        <p:nvSpPr>
          <p:cNvPr id="428" name="Shape 428"/>
          <p:cNvSpPr/>
          <p:nvPr/>
        </p:nvSpPr>
        <p:spPr>
          <a:xfrm>
            <a:off x="191000" y="133775"/>
            <a:ext cx="1812300" cy="532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female slides </a:t>
            </a:r>
            <a:endParaRPr>
              <a:solidFill>
                <a:srgbClr val="FFFFFF"/>
              </a:solidFill>
              <a:latin typeface="Source Sans Pro"/>
              <a:ea typeface="Source Sans Pro"/>
              <a:cs typeface="Source Sans Pro"/>
              <a:sym typeface="Source Sans Pro"/>
            </a:endParaRPr>
          </a:p>
        </p:txBody>
      </p:sp>
      <p:sp>
        <p:nvSpPr>
          <p:cNvPr id="429" name="Shape 429"/>
          <p:cNvSpPr/>
          <p:nvPr/>
        </p:nvSpPr>
        <p:spPr>
          <a:xfrm>
            <a:off x="478900" y="1663325"/>
            <a:ext cx="3132300" cy="13425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•Increased </a:t>
            </a:r>
            <a:r>
              <a:rPr lang="en" b="1">
                <a:solidFill>
                  <a:schemeClr val="dk2"/>
                </a:solidFill>
                <a:latin typeface="Playfair Display"/>
                <a:ea typeface="Playfair Display"/>
                <a:cs typeface="Playfair Display"/>
                <a:sym typeface="Playfair Display"/>
              </a:rPr>
              <a:t>Bowman’s capsule pressure</a:t>
            </a:r>
            <a:r>
              <a:rPr lang="en">
                <a:solidFill>
                  <a:schemeClr val="dk2"/>
                </a:solidFill>
                <a:latin typeface="Playfair Display"/>
                <a:ea typeface="Playfair Display"/>
                <a:cs typeface="Playfair Display"/>
                <a:sym typeface="Playfair Display"/>
              </a:rPr>
              <a:t> decreases GFR. It can happen in urinary obstruction e.g.  stones , tumors..</a:t>
            </a:r>
            <a:endParaRPr/>
          </a:p>
        </p:txBody>
      </p:sp>
      <p:sp>
        <p:nvSpPr>
          <p:cNvPr id="430" name="Shape 430"/>
          <p:cNvSpPr/>
          <p:nvPr/>
        </p:nvSpPr>
        <p:spPr>
          <a:xfrm>
            <a:off x="3868375" y="1663325"/>
            <a:ext cx="3213300" cy="13425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•Increased </a:t>
            </a:r>
            <a:r>
              <a:rPr lang="en" b="1">
                <a:solidFill>
                  <a:schemeClr val="dk2"/>
                </a:solidFill>
                <a:latin typeface="Playfair Display"/>
                <a:ea typeface="Playfair Display"/>
                <a:cs typeface="Playfair Display"/>
                <a:sym typeface="Playfair Display"/>
              </a:rPr>
              <a:t>glomerular capillary colloid osmotic pressure</a:t>
            </a:r>
            <a:r>
              <a:rPr lang="en">
                <a:solidFill>
                  <a:schemeClr val="dk2"/>
                </a:solidFill>
                <a:latin typeface="Playfair Display"/>
                <a:ea typeface="Playfair Display"/>
                <a:cs typeface="Playfair Display"/>
                <a:sym typeface="Playfair Display"/>
              </a:rPr>
              <a:t> decreases  GFR.</a:t>
            </a:r>
            <a:endParaRPr/>
          </a:p>
        </p:txBody>
      </p:sp>
      <p:sp>
        <p:nvSpPr>
          <p:cNvPr id="431" name="Shape 431"/>
          <p:cNvSpPr/>
          <p:nvPr/>
        </p:nvSpPr>
        <p:spPr>
          <a:xfrm>
            <a:off x="831750" y="3092026"/>
            <a:ext cx="6108900" cy="17802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Increased </a:t>
            </a:r>
            <a:r>
              <a:rPr lang="en" b="1">
                <a:solidFill>
                  <a:schemeClr val="dk2"/>
                </a:solidFill>
                <a:latin typeface="Playfair Display"/>
                <a:ea typeface="Playfair Display"/>
                <a:cs typeface="Playfair Display"/>
                <a:sym typeface="Playfair Display"/>
              </a:rPr>
              <a:t>glomerular capillary hydrostatic pressure</a:t>
            </a:r>
            <a:r>
              <a:rPr lang="en">
                <a:solidFill>
                  <a:schemeClr val="dk2"/>
                </a:solidFill>
                <a:latin typeface="Playfair Display"/>
                <a:ea typeface="Playfair Display"/>
                <a:cs typeface="Playfair Display"/>
                <a:sym typeface="Playfair Display"/>
              </a:rPr>
              <a:t> increases GFR. This pressure is affected by:</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1-ABP</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2-Afferent arteriolar resistance</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3-Efferent arteriolar resistance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264900" y="161574"/>
            <a:ext cx="7242600" cy="9090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Constriction/dilation of afferent/efferent arterioles &amp; GFR:</a:t>
            </a:r>
            <a:endParaRPr>
              <a:latin typeface="Playfair Display"/>
              <a:ea typeface="Playfair Display"/>
              <a:cs typeface="Playfair Display"/>
              <a:sym typeface="Playfair Display"/>
            </a:endParaRPr>
          </a:p>
        </p:txBody>
      </p:sp>
      <p:sp>
        <p:nvSpPr>
          <p:cNvPr id="437" name="Shape 437"/>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23</a:t>
            </a:fld>
            <a:endParaRPr/>
          </a:p>
        </p:txBody>
      </p:sp>
      <p:pic>
        <p:nvPicPr>
          <p:cNvPr id="438" name="Shape 438"/>
          <p:cNvPicPr preferRelativeResize="0"/>
          <p:nvPr/>
        </p:nvPicPr>
        <p:blipFill>
          <a:blip r:embed="rId3">
            <a:alphaModFix/>
          </a:blip>
          <a:stretch>
            <a:fillRect/>
          </a:stretch>
        </p:blipFill>
        <p:spPr>
          <a:xfrm>
            <a:off x="1356926" y="2353125"/>
            <a:ext cx="5286278" cy="3656999"/>
          </a:xfrm>
          <a:prstGeom prst="rect">
            <a:avLst/>
          </a:prstGeom>
          <a:noFill/>
          <a:ln>
            <a:noFill/>
          </a:ln>
        </p:spPr>
      </p:pic>
      <p:sp>
        <p:nvSpPr>
          <p:cNvPr id="439" name="Shape 439"/>
          <p:cNvSpPr txBox="1"/>
          <p:nvPr/>
        </p:nvSpPr>
        <p:spPr>
          <a:xfrm>
            <a:off x="2419522" y="2684433"/>
            <a:ext cx="796800" cy="506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b="1">
                <a:solidFill>
                  <a:srgbClr val="292934"/>
                </a:solidFill>
              </a:rPr>
              <a:t>↓ </a:t>
            </a:r>
            <a:r>
              <a:rPr lang="en" sz="1100" b="1">
                <a:solidFill>
                  <a:srgbClr val="292934"/>
                </a:solidFill>
                <a:latin typeface="Playfair Display"/>
                <a:ea typeface="Playfair Display"/>
                <a:cs typeface="Playfair Display"/>
                <a:sym typeface="Playfair Display"/>
              </a:rPr>
              <a:t>RPF</a:t>
            </a:r>
            <a:endParaRPr sz="1100" b="1">
              <a:solidFill>
                <a:srgbClr val="292934"/>
              </a:solidFill>
              <a:latin typeface="Playfair Display"/>
              <a:ea typeface="Playfair Display"/>
              <a:cs typeface="Playfair Display"/>
              <a:sym typeface="Playfair Display"/>
            </a:endParaRPr>
          </a:p>
        </p:txBody>
      </p:sp>
      <p:sp>
        <p:nvSpPr>
          <p:cNvPr id="440" name="Shape 440"/>
          <p:cNvSpPr txBox="1"/>
          <p:nvPr/>
        </p:nvSpPr>
        <p:spPr>
          <a:xfrm>
            <a:off x="1623514" y="3772723"/>
            <a:ext cx="1356600" cy="8178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Clr>
                <a:srgbClr val="000000"/>
              </a:buClr>
              <a:buSzPts val="1100"/>
              <a:buFont typeface="Arial"/>
              <a:buNone/>
            </a:pPr>
            <a:r>
              <a:rPr lang="en" sz="900" b="1">
                <a:solidFill>
                  <a:schemeClr val="dk1"/>
                </a:solidFill>
                <a:latin typeface="Playfair Display"/>
                <a:ea typeface="Playfair Display"/>
                <a:cs typeface="Playfair Display"/>
                <a:sym typeface="Playfair Display"/>
              </a:rPr>
              <a:t>FF=GFR/RPF</a:t>
            </a:r>
            <a:r>
              <a:rPr lang="en" sz="900" b="1">
                <a:solidFill>
                  <a:srgbClr val="292934"/>
                </a:solidFill>
                <a:latin typeface="Playfair Display"/>
                <a:ea typeface="Playfair Display"/>
                <a:cs typeface="Playfair Display"/>
                <a:sym typeface="Playfair Display"/>
              </a:rPr>
              <a:t> </a:t>
            </a:r>
            <a:r>
              <a:rPr lang="en" sz="900" b="1">
                <a:solidFill>
                  <a:srgbClr val="292934"/>
                </a:solidFill>
              </a:rPr>
              <a:t>↓</a:t>
            </a:r>
            <a:endParaRPr sz="900" b="1">
              <a:solidFill>
                <a:srgbClr val="292934"/>
              </a:solidFill>
            </a:endParaRPr>
          </a:p>
        </p:txBody>
      </p:sp>
      <p:sp>
        <p:nvSpPr>
          <p:cNvPr id="441" name="Shape 441"/>
          <p:cNvSpPr txBox="1"/>
          <p:nvPr/>
        </p:nvSpPr>
        <p:spPr>
          <a:xfrm>
            <a:off x="5001199" y="2632536"/>
            <a:ext cx="1055100" cy="60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b="1">
                <a:solidFill>
                  <a:srgbClr val="292934"/>
                </a:solidFill>
              </a:rPr>
              <a:t>↓ </a:t>
            </a:r>
            <a:r>
              <a:rPr lang="en" sz="1100" b="1">
                <a:solidFill>
                  <a:srgbClr val="292934"/>
                </a:solidFill>
                <a:latin typeface="Playfair Display"/>
                <a:ea typeface="Playfair Display"/>
                <a:cs typeface="Playfair Display"/>
                <a:sym typeface="Playfair Display"/>
              </a:rPr>
              <a:t>RPF</a:t>
            </a:r>
            <a:endParaRPr sz="1100" b="1">
              <a:solidFill>
                <a:srgbClr val="292934"/>
              </a:solidFill>
              <a:latin typeface="Playfair Display"/>
              <a:ea typeface="Playfair Display"/>
              <a:cs typeface="Playfair Display"/>
              <a:sym typeface="Playfair Display"/>
            </a:endParaRPr>
          </a:p>
        </p:txBody>
      </p:sp>
      <p:sp>
        <p:nvSpPr>
          <p:cNvPr id="442" name="Shape 442"/>
          <p:cNvSpPr txBox="1"/>
          <p:nvPr/>
        </p:nvSpPr>
        <p:spPr>
          <a:xfrm>
            <a:off x="4284774" y="3821776"/>
            <a:ext cx="1356600" cy="7197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900" b="1">
                <a:solidFill>
                  <a:schemeClr val="dk1"/>
                </a:solidFill>
                <a:latin typeface="Playfair Display"/>
                <a:ea typeface="Playfair Display"/>
                <a:cs typeface="Playfair Display"/>
                <a:sym typeface="Playfair Display"/>
              </a:rPr>
              <a:t>FF=GFR/RPF</a:t>
            </a:r>
            <a:r>
              <a:rPr lang="en" sz="900" b="1">
                <a:solidFill>
                  <a:srgbClr val="292934"/>
                </a:solidFill>
                <a:latin typeface="Playfair Display"/>
                <a:ea typeface="Playfair Display"/>
                <a:cs typeface="Playfair Display"/>
                <a:sym typeface="Playfair Display"/>
              </a:rPr>
              <a:t> </a:t>
            </a:r>
            <a:r>
              <a:rPr lang="en" sz="900" b="1">
                <a:solidFill>
                  <a:srgbClr val="292934"/>
                </a:solidFill>
              </a:rPr>
              <a:t>↑</a:t>
            </a:r>
            <a:endParaRPr sz="900" b="1">
              <a:solidFill>
                <a:srgbClr val="292934"/>
              </a:solidFill>
            </a:endParaRPr>
          </a:p>
        </p:txBody>
      </p:sp>
      <p:sp>
        <p:nvSpPr>
          <p:cNvPr id="443" name="Shape 443"/>
          <p:cNvSpPr txBox="1"/>
          <p:nvPr/>
        </p:nvSpPr>
        <p:spPr>
          <a:xfrm>
            <a:off x="2290384" y="4412973"/>
            <a:ext cx="1055100" cy="374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b="1">
                <a:solidFill>
                  <a:srgbClr val="292934"/>
                </a:solidFill>
              </a:rPr>
              <a:t>↑ </a:t>
            </a:r>
            <a:r>
              <a:rPr lang="en" sz="1100" b="1">
                <a:solidFill>
                  <a:srgbClr val="292934"/>
                </a:solidFill>
                <a:latin typeface="Playfair Display"/>
                <a:ea typeface="Playfair Display"/>
                <a:cs typeface="Playfair Display"/>
                <a:sym typeface="Playfair Display"/>
              </a:rPr>
              <a:t>RPF</a:t>
            </a:r>
            <a:endParaRPr sz="1100" b="1">
              <a:solidFill>
                <a:srgbClr val="292934"/>
              </a:solidFill>
              <a:latin typeface="Playfair Display"/>
              <a:ea typeface="Playfair Display"/>
              <a:cs typeface="Playfair Display"/>
              <a:sym typeface="Playfair Display"/>
            </a:endParaRPr>
          </a:p>
        </p:txBody>
      </p:sp>
      <p:sp>
        <p:nvSpPr>
          <p:cNvPr id="444" name="Shape 444"/>
          <p:cNvSpPr txBox="1"/>
          <p:nvPr/>
        </p:nvSpPr>
        <p:spPr>
          <a:xfrm>
            <a:off x="1580325" y="5580598"/>
            <a:ext cx="1443000" cy="6099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900" b="1">
                <a:solidFill>
                  <a:schemeClr val="dk1"/>
                </a:solidFill>
                <a:latin typeface="Playfair Display"/>
                <a:ea typeface="Playfair Display"/>
                <a:cs typeface="Playfair Display"/>
                <a:sym typeface="Playfair Display"/>
              </a:rPr>
              <a:t>FF=GFR/RPF</a:t>
            </a:r>
            <a:r>
              <a:rPr lang="en" sz="900" b="1">
                <a:solidFill>
                  <a:srgbClr val="292934"/>
                </a:solidFill>
                <a:latin typeface="Playfair Display"/>
                <a:ea typeface="Playfair Display"/>
                <a:cs typeface="Playfair Display"/>
                <a:sym typeface="Playfair Display"/>
              </a:rPr>
              <a:t> </a:t>
            </a:r>
            <a:r>
              <a:rPr lang="en" sz="900" b="1">
                <a:solidFill>
                  <a:srgbClr val="292934"/>
                </a:solidFill>
              </a:rPr>
              <a:t>↓</a:t>
            </a:r>
            <a:endParaRPr sz="900" b="1">
              <a:solidFill>
                <a:srgbClr val="292934"/>
              </a:solidFill>
            </a:endParaRPr>
          </a:p>
        </p:txBody>
      </p:sp>
      <p:sp>
        <p:nvSpPr>
          <p:cNvPr id="445" name="Shape 445"/>
          <p:cNvSpPr txBox="1"/>
          <p:nvPr/>
        </p:nvSpPr>
        <p:spPr>
          <a:xfrm>
            <a:off x="4850453" y="4240472"/>
            <a:ext cx="1356600" cy="719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b="1">
                <a:solidFill>
                  <a:srgbClr val="292934"/>
                </a:solidFill>
              </a:rPr>
              <a:t>↑</a:t>
            </a:r>
            <a:r>
              <a:rPr lang="en" sz="1100" b="1">
                <a:solidFill>
                  <a:srgbClr val="292934"/>
                </a:solidFill>
                <a:latin typeface="Playfair Display"/>
                <a:ea typeface="Playfair Display"/>
                <a:cs typeface="Playfair Display"/>
                <a:sym typeface="Playfair Display"/>
              </a:rPr>
              <a:t> RPF</a:t>
            </a:r>
            <a:endParaRPr sz="1100" b="1">
              <a:solidFill>
                <a:srgbClr val="292934"/>
              </a:solidFill>
              <a:latin typeface="Playfair Display"/>
              <a:ea typeface="Playfair Display"/>
              <a:cs typeface="Playfair Display"/>
              <a:sym typeface="Playfair Display"/>
            </a:endParaRPr>
          </a:p>
        </p:txBody>
      </p:sp>
      <p:sp>
        <p:nvSpPr>
          <p:cNvPr id="446" name="Shape 446"/>
          <p:cNvSpPr txBox="1"/>
          <p:nvPr/>
        </p:nvSpPr>
        <p:spPr>
          <a:xfrm>
            <a:off x="4284774" y="5525709"/>
            <a:ext cx="1572300" cy="7197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900" b="1">
                <a:solidFill>
                  <a:schemeClr val="dk1"/>
                </a:solidFill>
                <a:latin typeface="Playfair Display"/>
                <a:ea typeface="Playfair Display"/>
                <a:cs typeface="Playfair Display"/>
                <a:sym typeface="Playfair Display"/>
              </a:rPr>
              <a:t>FF=GFR/RPF</a:t>
            </a:r>
            <a:r>
              <a:rPr lang="en" sz="900" b="1">
                <a:solidFill>
                  <a:srgbClr val="292934"/>
                </a:solidFill>
                <a:latin typeface="Playfair Display"/>
                <a:ea typeface="Playfair Display"/>
                <a:cs typeface="Playfair Display"/>
                <a:sym typeface="Playfair Display"/>
              </a:rPr>
              <a:t> </a:t>
            </a:r>
            <a:r>
              <a:rPr lang="en" sz="900" b="1">
                <a:solidFill>
                  <a:srgbClr val="292934"/>
                </a:solidFill>
              </a:rPr>
              <a:t>↔︎</a:t>
            </a:r>
            <a:endParaRPr sz="900" b="1">
              <a:solidFill>
                <a:srgbClr val="292934"/>
              </a:solidFill>
            </a:endParaRPr>
          </a:p>
        </p:txBody>
      </p:sp>
      <p:sp>
        <p:nvSpPr>
          <p:cNvPr id="447" name="Shape 447"/>
          <p:cNvSpPr txBox="1"/>
          <p:nvPr/>
        </p:nvSpPr>
        <p:spPr>
          <a:xfrm>
            <a:off x="130050" y="8738500"/>
            <a:ext cx="4029600" cy="909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a:solidFill>
                  <a:schemeClr val="lt2"/>
                </a:solidFill>
                <a:latin typeface="Playfair Display"/>
                <a:ea typeface="Playfair Display"/>
                <a:cs typeface="Playfair Display"/>
                <a:sym typeface="Playfair Display"/>
              </a:rPr>
              <a:t>Glomerular Filtration Rate Formula:</a:t>
            </a:r>
            <a:endParaRPr sz="1200">
              <a:solidFill>
                <a:schemeClr val="lt2"/>
              </a:solidFill>
              <a:latin typeface="Playfair Display"/>
              <a:ea typeface="Playfair Display"/>
              <a:cs typeface="Playfair Display"/>
              <a:sym typeface="Playfair Display"/>
            </a:endParaRPr>
          </a:p>
        </p:txBody>
      </p:sp>
      <p:pic>
        <p:nvPicPr>
          <p:cNvPr id="448" name="Shape 448"/>
          <p:cNvPicPr preferRelativeResize="0"/>
          <p:nvPr/>
        </p:nvPicPr>
        <p:blipFill rotWithShape="1">
          <a:blip r:embed="rId4">
            <a:alphaModFix/>
          </a:blip>
          <a:srcRect t="12099" b="12091"/>
          <a:stretch/>
        </p:blipFill>
        <p:spPr>
          <a:xfrm>
            <a:off x="4008025" y="8788550"/>
            <a:ext cx="3193575" cy="909000"/>
          </a:xfrm>
          <a:prstGeom prst="rect">
            <a:avLst/>
          </a:prstGeom>
          <a:noFill/>
          <a:ln>
            <a:noFill/>
          </a:ln>
        </p:spPr>
      </p:pic>
      <p:sp>
        <p:nvSpPr>
          <p:cNvPr id="449" name="Shape 449"/>
          <p:cNvSpPr txBox="1">
            <a:spLocks noGrp="1"/>
          </p:cNvSpPr>
          <p:nvPr>
            <p:ph type="title"/>
          </p:nvPr>
        </p:nvSpPr>
        <p:spPr>
          <a:xfrm>
            <a:off x="264895" y="1112296"/>
            <a:ext cx="7242600" cy="11991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400">
                <a:solidFill>
                  <a:schemeClr val="dk2"/>
                </a:solidFill>
                <a:latin typeface="Playfair Display"/>
                <a:ea typeface="Playfair Display"/>
                <a:cs typeface="Playfair Display"/>
                <a:sym typeface="Playfair Display"/>
              </a:rPr>
              <a:t>As vasodilation and vasoconstriction of the afferent and</a:t>
            </a:r>
            <a:endParaRPr sz="1400">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Clr>
                <a:schemeClr val="dk1"/>
              </a:buClr>
              <a:buSzPts val="1100"/>
              <a:buFont typeface="Arial"/>
              <a:buNone/>
            </a:pPr>
            <a:r>
              <a:rPr lang="en" sz="1400">
                <a:solidFill>
                  <a:schemeClr val="dk2"/>
                </a:solidFill>
                <a:latin typeface="Playfair Display"/>
                <a:ea typeface="Playfair Display"/>
                <a:cs typeface="Playfair Display"/>
                <a:sym typeface="Playfair Display"/>
              </a:rPr>
              <a:t>efferent arterioles alter the blood flow through the</a:t>
            </a:r>
            <a:endParaRPr sz="1400">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Clr>
                <a:schemeClr val="dk1"/>
              </a:buClr>
              <a:buSzPts val="1100"/>
              <a:buFont typeface="Arial"/>
              <a:buNone/>
            </a:pPr>
            <a:r>
              <a:rPr lang="en" sz="1400">
                <a:solidFill>
                  <a:schemeClr val="dk2"/>
                </a:solidFill>
                <a:latin typeface="Playfair Display"/>
                <a:ea typeface="Playfair Display"/>
                <a:cs typeface="Playfair Display"/>
                <a:sym typeface="Playfair Display"/>
              </a:rPr>
              <a:t>glomerular capillaries, there are corresponding alterations</a:t>
            </a:r>
            <a:endParaRPr sz="1400">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Clr>
                <a:schemeClr val="dk1"/>
              </a:buClr>
              <a:buSzPts val="1100"/>
              <a:buFont typeface="Arial"/>
              <a:buNone/>
            </a:pPr>
            <a:r>
              <a:rPr lang="en" sz="1400">
                <a:solidFill>
                  <a:schemeClr val="dk2"/>
                </a:solidFill>
                <a:latin typeface="Playfair Display"/>
                <a:ea typeface="Playfair Display"/>
                <a:cs typeface="Playfair Display"/>
                <a:sym typeface="Playfair Display"/>
              </a:rPr>
              <a:t>in the glomerular filtration rate (GFR).</a:t>
            </a:r>
            <a:endParaRPr sz="1400">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endParaRPr sz="1400">
              <a:solidFill>
                <a:schemeClr val="dk2"/>
              </a:solidFill>
              <a:latin typeface="Playfair Display"/>
              <a:ea typeface="Playfair Display"/>
              <a:cs typeface="Playfair Display"/>
              <a:sym typeface="Playfair Display"/>
            </a:endParaRPr>
          </a:p>
        </p:txBody>
      </p:sp>
      <p:sp>
        <p:nvSpPr>
          <p:cNvPr id="450" name="Shape 450"/>
          <p:cNvSpPr txBox="1"/>
          <p:nvPr/>
        </p:nvSpPr>
        <p:spPr>
          <a:xfrm>
            <a:off x="264900" y="6475700"/>
            <a:ext cx="7242600" cy="19776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457200" lvl="0" indent="-317500" rtl="0">
              <a:lnSpc>
                <a:spcPct val="115000"/>
              </a:lnSpc>
              <a:spcBef>
                <a:spcPts val="7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Sympathetic stimulation of renal arterioles decrease GFR &amp; RBF.</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Norepinephrine decreases GFR &amp; RBF.</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Angiotensin II decreases RBF. It constricts efferent arteriole more than afferent .</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High protein diet increases GFR.</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Hyperglycemia increases GFR &amp; RBF.</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Fever increases GFR &amp; RBF.</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Aging decreases RBF &amp; GFR</a:t>
            </a:r>
            <a:endParaRPr>
              <a:solidFill>
                <a:schemeClr val="dk2"/>
              </a:solidFill>
              <a:latin typeface="Playfair Display"/>
              <a:ea typeface="Playfair Display"/>
              <a:cs typeface="Playfair Display"/>
              <a:sym typeface="Playfair Display"/>
            </a:endParaRPr>
          </a:p>
        </p:txBody>
      </p:sp>
      <p:sp>
        <p:nvSpPr>
          <p:cNvPr id="451" name="Shape 451"/>
          <p:cNvSpPr txBox="1"/>
          <p:nvPr/>
        </p:nvSpPr>
        <p:spPr>
          <a:xfrm>
            <a:off x="264900" y="5885025"/>
            <a:ext cx="6765900" cy="769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Factors affecting Renal blood flow and GFR</a:t>
            </a:r>
            <a:endParaRPr sz="2400">
              <a:solidFill>
                <a:schemeClr val="lt2"/>
              </a:solidFill>
              <a:latin typeface="Playfair Display"/>
              <a:ea typeface="Playfair Display"/>
              <a:cs typeface="Playfair Display"/>
              <a:sym typeface="Playfair Display"/>
            </a:endParaRPr>
          </a:p>
          <a:p>
            <a:pPr marL="0" lvl="0" indent="0">
              <a:spcBef>
                <a:spcPts val="0"/>
              </a:spcBef>
              <a:spcAft>
                <a:spcPts val="0"/>
              </a:spcAft>
              <a:buNone/>
            </a:pPr>
            <a:endParaRPr/>
          </a:p>
        </p:txBody>
      </p:sp>
      <p:sp>
        <p:nvSpPr>
          <p:cNvPr id="452" name="Shape 452"/>
          <p:cNvSpPr/>
          <p:nvPr/>
        </p:nvSpPr>
        <p:spPr>
          <a:xfrm>
            <a:off x="5641375" y="1168650"/>
            <a:ext cx="1812300" cy="3747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female slides </a:t>
            </a:r>
            <a:endParaRPr>
              <a:solidFill>
                <a:srgbClr val="FFFFFF"/>
              </a:solidFill>
              <a:latin typeface="Source Sans Pro"/>
              <a:ea typeface="Source Sans Pro"/>
              <a:cs typeface="Source Sans Pro"/>
              <a:sym typeface="Source Sans Pro"/>
            </a:endParaRPr>
          </a:p>
        </p:txBody>
      </p:sp>
      <p:sp>
        <p:nvSpPr>
          <p:cNvPr id="453" name="Shape 453"/>
          <p:cNvSpPr txBox="1"/>
          <p:nvPr/>
        </p:nvSpPr>
        <p:spPr>
          <a:xfrm>
            <a:off x="264900" y="4079775"/>
            <a:ext cx="813000" cy="2037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0000"/>
                </a:solidFill>
                <a:latin typeface="Playfair Display"/>
                <a:ea typeface="Playfair Display"/>
                <a:cs typeface="Playfair Display"/>
                <a:sym typeface="Playfair Display"/>
              </a:rPr>
              <a:t>Important</a:t>
            </a:r>
            <a:endParaRPr sz="600" b="1">
              <a:solidFill>
                <a:srgbClr val="FF0000"/>
              </a:solidFill>
              <a:latin typeface="Playfair Display"/>
              <a:ea typeface="Playfair Display"/>
              <a:cs typeface="Playfair Display"/>
              <a:sym typeface="Playfair Displ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p:nvPr/>
        </p:nvSpPr>
        <p:spPr>
          <a:xfrm>
            <a:off x="152400" y="60625"/>
            <a:ext cx="7529400" cy="4837800"/>
          </a:xfrm>
          <a:prstGeom prst="rect">
            <a:avLst/>
          </a:prstGeom>
          <a:noFill/>
          <a:ln w="9525" cap="flat" cmpd="sng">
            <a:solidFill>
              <a:srgbClr val="76A5AF"/>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9" name="Shape 459"/>
          <p:cNvSpPr txBox="1">
            <a:spLocks noGrp="1"/>
          </p:cNvSpPr>
          <p:nvPr>
            <p:ph type="title"/>
          </p:nvPr>
        </p:nvSpPr>
        <p:spPr>
          <a:xfrm>
            <a:off x="214150" y="202450"/>
            <a:ext cx="6848400" cy="63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solidFill>
                  <a:schemeClr val="lt2"/>
                </a:solidFill>
                <a:latin typeface="Playfair Display"/>
                <a:ea typeface="Playfair Display"/>
                <a:cs typeface="Playfair Display"/>
                <a:sym typeface="Playfair Display"/>
              </a:rPr>
              <a:t>Substances Used to Measure GFR:</a:t>
            </a:r>
            <a:endParaRPr sz="2400">
              <a:solidFill>
                <a:schemeClr val="lt2"/>
              </a:solidFill>
              <a:latin typeface="Playfair Display"/>
              <a:ea typeface="Playfair Display"/>
              <a:cs typeface="Playfair Display"/>
              <a:sym typeface="Playfair Display"/>
            </a:endParaRPr>
          </a:p>
        </p:txBody>
      </p:sp>
      <p:sp>
        <p:nvSpPr>
          <p:cNvPr id="460" name="Shape 460"/>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24</a:t>
            </a:fld>
            <a:endParaRPr/>
          </a:p>
        </p:txBody>
      </p:sp>
      <p:pic>
        <p:nvPicPr>
          <p:cNvPr id="461" name="Shape 461"/>
          <p:cNvPicPr preferRelativeResize="0"/>
          <p:nvPr/>
        </p:nvPicPr>
        <p:blipFill rotWithShape="1">
          <a:blip r:embed="rId3">
            <a:alphaModFix/>
          </a:blip>
          <a:srcRect l="1095" t="17025" r="1085" b="28457"/>
          <a:stretch/>
        </p:blipFill>
        <p:spPr>
          <a:xfrm>
            <a:off x="295625" y="950850"/>
            <a:ext cx="7304700" cy="347700"/>
          </a:xfrm>
          <a:prstGeom prst="rect">
            <a:avLst/>
          </a:prstGeom>
          <a:noFill/>
          <a:ln>
            <a:noFill/>
          </a:ln>
        </p:spPr>
      </p:pic>
      <p:sp>
        <p:nvSpPr>
          <p:cNvPr id="462" name="Shape 462"/>
          <p:cNvSpPr txBox="1"/>
          <p:nvPr/>
        </p:nvSpPr>
        <p:spPr>
          <a:xfrm>
            <a:off x="214150" y="1476814"/>
            <a:ext cx="3000000" cy="1592100"/>
          </a:xfrm>
          <a:prstGeom prst="rect">
            <a:avLst/>
          </a:prstGeom>
          <a:noFill/>
          <a:ln>
            <a:noFill/>
          </a:ln>
        </p:spPr>
        <p:txBody>
          <a:bodyPr spcFirstLastPara="1" wrap="square" lIns="91425" tIns="91425" rIns="91425" bIns="91425" anchor="ctr" anchorCtr="0">
            <a:noAutofit/>
          </a:bodyPr>
          <a:lstStyle/>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freely filtered</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rgbClr val="FF0000"/>
              </a:buClr>
              <a:buSzPts val="1400"/>
              <a:buFont typeface="Playfair Display"/>
              <a:buChar char="●"/>
            </a:pPr>
            <a:r>
              <a:rPr lang="en">
                <a:solidFill>
                  <a:srgbClr val="FF0000"/>
                </a:solidFill>
                <a:latin typeface="Playfair Display"/>
                <a:ea typeface="Playfair Display"/>
                <a:cs typeface="Playfair Display"/>
                <a:sym typeface="Playfair Display"/>
              </a:rPr>
              <a:t>not reabsorbed</a:t>
            </a:r>
            <a:endParaRPr>
              <a:solidFill>
                <a:srgbClr val="FF0000"/>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rgbClr val="FF0000"/>
              </a:buClr>
              <a:buSzPts val="1400"/>
              <a:buFont typeface="Playfair Display"/>
              <a:buChar char="●"/>
            </a:pPr>
            <a:r>
              <a:rPr lang="en">
                <a:solidFill>
                  <a:srgbClr val="FF0000"/>
                </a:solidFill>
                <a:latin typeface="Playfair Display"/>
                <a:ea typeface="Playfair Display"/>
                <a:cs typeface="Playfair Display"/>
                <a:sym typeface="Playfair Display"/>
              </a:rPr>
              <a:t>not secreted</a:t>
            </a:r>
            <a:endParaRPr>
              <a:solidFill>
                <a:srgbClr val="FF0000"/>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not synthesized by kidney</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not degraded by kidney</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does not alter renal function</a:t>
            </a:r>
            <a:endParaRPr>
              <a:solidFill>
                <a:schemeClr val="dk2"/>
              </a:solidFill>
              <a:latin typeface="Playfair Display"/>
              <a:ea typeface="Playfair Display"/>
              <a:cs typeface="Playfair Display"/>
              <a:sym typeface="Playfair Display"/>
            </a:endParaRPr>
          </a:p>
        </p:txBody>
      </p:sp>
      <p:pic>
        <p:nvPicPr>
          <p:cNvPr id="463" name="Shape 463"/>
          <p:cNvPicPr preferRelativeResize="0"/>
          <p:nvPr/>
        </p:nvPicPr>
        <p:blipFill>
          <a:blip r:embed="rId4">
            <a:alphaModFix/>
          </a:blip>
          <a:stretch>
            <a:fillRect/>
          </a:stretch>
        </p:blipFill>
        <p:spPr>
          <a:xfrm>
            <a:off x="4624650" y="1409162"/>
            <a:ext cx="2757375" cy="1685063"/>
          </a:xfrm>
          <a:prstGeom prst="rect">
            <a:avLst/>
          </a:prstGeom>
          <a:noFill/>
          <a:ln>
            <a:noFill/>
          </a:ln>
        </p:spPr>
      </p:pic>
      <p:pic>
        <p:nvPicPr>
          <p:cNvPr id="464" name="Shape 464"/>
          <p:cNvPicPr preferRelativeResize="0"/>
          <p:nvPr/>
        </p:nvPicPr>
        <p:blipFill rotWithShape="1">
          <a:blip r:embed="rId5">
            <a:alphaModFix/>
          </a:blip>
          <a:srcRect l="1349" t="11292" r="831" b="10557"/>
          <a:stretch/>
        </p:blipFill>
        <p:spPr>
          <a:xfrm>
            <a:off x="295625" y="3247175"/>
            <a:ext cx="7304699" cy="557275"/>
          </a:xfrm>
          <a:prstGeom prst="rect">
            <a:avLst/>
          </a:prstGeom>
          <a:noFill/>
          <a:ln>
            <a:noFill/>
          </a:ln>
        </p:spPr>
      </p:pic>
      <p:sp>
        <p:nvSpPr>
          <p:cNvPr id="465" name="Shape 465"/>
          <p:cNvSpPr txBox="1"/>
          <p:nvPr/>
        </p:nvSpPr>
        <p:spPr>
          <a:xfrm>
            <a:off x="152400" y="3865525"/>
            <a:ext cx="7304700" cy="10329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500"/>
              </a:spcBef>
              <a:spcAft>
                <a:spcPts val="0"/>
              </a:spcAft>
              <a:buNone/>
            </a:pPr>
            <a:r>
              <a:rPr lang="en" sz="1300" b="1">
                <a:solidFill>
                  <a:srgbClr val="FF0000"/>
                </a:solidFill>
                <a:latin typeface="Playfair Display"/>
                <a:ea typeface="Playfair Display"/>
                <a:cs typeface="Playfair Display"/>
                <a:sym typeface="Playfair Display"/>
              </a:rPr>
              <a:t>Creatinine - </a:t>
            </a:r>
            <a:r>
              <a:rPr lang="en" sz="1300">
                <a:solidFill>
                  <a:srgbClr val="FF0000"/>
                </a:solidFill>
                <a:latin typeface="Playfair Display"/>
                <a:ea typeface="Playfair Display"/>
                <a:cs typeface="Playfair Display"/>
                <a:sym typeface="Playfair Display"/>
              </a:rPr>
              <a:t>endogenous released by skeletal muscle</a:t>
            </a:r>
            <a:endParaRPr sz="1300">
              <a:solidFill>
                <a:srgbClr val="FF0000"/>
              </a:solidFill>
              <a:latin typeface="Playfair Display"/>
              <a:ea typeface="Playfair Display"/>
              <a:cs typeface="Playfair Display"/>
              <a:sym typeface="Playfair Display"/>
            </a:endParaRPr>
          </a:p>
          <a:p>
            <a:pPr marL="457200" lvl="0" indent="-317500" rtl="0">
              <a:lnSpc>
                <a:spcPct val="115000"/>
              </a:lnSpc>
              <a:spcBef>
                <a:spcPts val="500"/>
              </a:spcBef>
              <a:spcAft>
                <a:spcPts val="0"/>
              </a:spcAft>
              <a:buClr>
                <a:schemeClr val="dk2"/>
              </a:buClr>
              <a:buSzPts val="1400"/>
              <a:buFont typeface="Playfair Display"/>
              <a:buChar char="●"/>
            </a:pPr>
            <a:r>
              <a:rPr lang="en" sz="1300">
                <a:solidFill>
                  <a:schemeClr val="dk2"/>
                </a:solidFill>
                <a:latin typeface="Playfair Display"/>
                <a:ea typeface="Playfair Display"/>
                <a:cs typeface="Playfair Display"/>
                <a:sym typeface="Playfair Display"/>
              </a:rPr>
              <a:t>Not as accurate as inulin as a small quantity is </a:t>
            </a:r>
            <a:r>
              <a:rPr lang="en" sz="1300" b="1" u="sng">
                <a:solidFill>
                  <a:schemeClr val="dk2"/>
                </a:solidFill>
                <a:latin typeface="Playfair Display"/>
                <a:ea typeface="Playfair Display"/>
                <a:cs typeface="Playfair Display"/>
                <a:sym typeface="Playfair Display"/>
              </a:rPr>
              <a:t>secreted</a:t>
            </a:r>
            <a:r>
              <a:rPr lang="en" sz="1300">
                <a:solidFill>
                  <a:schemeClr val="dk2"/>
                </a:solidFill>
                <a:latin typeface="Playfair Display"/>
                <a:ea typeface="Playfair Display"/>
                <a:cs typeface="Playfair Display"/>
                <a:sym typeface="Playfair Display"/>
              </a:rPr>
              <a:t> into the proximal tubule -&gt;</a:t>
            </a:r>
            <a:r>
              <a:rPr lang="en" sz="2400">
                <a:solidFill>
                  <a:schemeClr val="dk2"/>
                </a:solidFill>
                <a:latin typeface="Playfair Display"/>
                <a:ea typeface="Playfair Display"/>
                <a:cs typeface="Playfair Display"/>
                <a:sym typeface="Playfair Display"/>
              </a:rPr>
              <a:t> </a:t>
            </a:r>
            <a:r>
              <a:rPr lang="en" sz="1300" b="1">
                <a:solidFill>
                  <a:schemeClr val="dk2"/>
                </a:solidFill>
                <a:latin typeface="Playfair Display"/>
                <a:ea typeface="Playfair Display"/>
                <a:cs typeface="Playfair Display"/>
                <a:sym typeface="Playfair Display"/>
              </a:rPr>
              <a:t>Amount excreted &gt; amount filtered</a:t>
            </a:r>
            <a:endParaRPr sz="1300" b="1">
              <a:solidFill>
                <a:schemeClr val="dk2"/>
              </a:solidFill>
              <a:latin typeface="Playfair Display"/>
              <a:ea typeface="Playfair Display"/>
              <a:cs typeface="Playfair Display"/>
              <a:sym typeface="Playfair Display"/>
            </a:endParaRPr>
          </a:p>
        </p:txBody>
      </p:sp>
      <p:sp>
        <p:nvSpPr>
          <p:cNvPr id="466" name="Shape 466"/>
          <p:cNvSpPr txBox="1"/>
          <p:nvPr/>
        </p:nvSpPr>
        <p:spPr>
          <a:xfrm>
            <a:off x="360600" y="5283775"/>
            <a:ext cx="4873500" cy="456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chemeClr val="lt2"/>
                </a:solidFill>
                <a:latin typeface="Playfair Display"/>
                <a:ea typeface="Playfair Display"/>
                <a:cs typeface="Playfair Display"/>
                <a:sym typeface="Playfair Display"/>
              </a:rPr>
              <a:t>Regulation of GFR &amp; RBF:</a:t>
            </a:r>
            <a:endParaRPr sz="2400">
              <a:solidFill>
                <a:schemeClr val="lt2"/>
              </a:solidFill>
              <a:latin typeface="Playfair Display"/>
              <a:ea typeface="Playfair Display"/>
              <a:cs typeface="Playfair Display"/>
              <a:sym typeface="Playfair Display"/>
            </a:endParaRPr>
          </a:p>
        </p:txBody>
      </p:sp>
      <p:sp>
        <p:nvSpPr>
          <p:cNvPr id="467" name="Shape 467"/>
          <p:cNvSpPr txBox="1"/>
          <p:nvPr/>
        </p:nvSpPr>
        <p:spPr>
          <a:xfrm>
            <a:off x="380550" y="5912875"/>
            <a:ext cx="6848400" cy="2278500"/>
          </a:xfrm>
          <a:prstGeom prst="rect">
            <a:avLst/>
          </a:prstGeom>
          <a:solidFill>
            <a:schemeClr val="accent1"/>
          </a:solidFill>
          <a:ln w="9525" cap="flat" cmpd="sng">
            <a:solidFill>
              <a:srgbClr val="000000"/>
            </a:solidFill>
            <a:prstDash val="dashDot"/>
            <a:round/>
            <a:headEnd type="none" w="sm" len="sm"/>
            <a:tailEnd type="none" w="sm" len="sm"/>
          </a:ln>
        </p:spPr>
        <p:txBody>
          <a:bodyPr spcFirstLastPara="1" wrap="square" lIns="91425" tIns="91425" rIns="91425" bIns="91425" anchor="t" anchorCtr="0">
            <a:noAutofit/>
          </a:bodyPr>
          <a:lstStyle/>
          <a:p>
            <a:pPr marL="457200" lvl="0" indent="-311150" rtl="0">
              <a:lnSpc>
                <a:spcPct val="115000"/>
              </a:lnSpc>
              <a:spcBef>
                <a:spcPts val="700"/>
              </a:spcBef>
              <a:spcAft>
                <a:spcPts val="0"/>
              </a:spcAft>
              <a:buClr>
                <a:schemeClr val="dk2"/>
              </a:buClr>
              <a:buSzPts val="1300"/>
              <a:buFont typeface="Playfair Display"/>
              <a:buChar char="●"/>
            </a:pPr>
            <a:r>
              <a:rPr lang="en" sz="1300" b="1">
                <a:solidFill>
                  <a:schemeClr val="dk2"/>
                </a:solidFill>
                <a:latin typeface="Playfair Display"/>
                <a:ea typeface="Playfair Display"/>
                <a:cs typeface="Playfair Display"/>
                <a:sym typeface="Playfair Display"/>
              </a:rPr>
              <a:t>Intrinsic controls (renal autoregulation): </a:t>
            </a:r>
            <a:r>
              <a:rPr lang="en" sz="1300">
                <a:solidFill>
                  <a:schemeClr val="dk2"/>
                </a:solidFill>
                <a:latin typeface="Playfair Display"/>
                <a:ea typeface="Playfair Display"/>
                <a:cs typeface="Playfair Display"/>
                <a:sym typeface="Playfair Display"/>
              </a:rPr>
              <a:t>Act locally - maintain GFR, BP 80-180 mmHg. </a:t>
            </a:r>
            <a:endParaRPr sz="1300">
              <a:solidFill>
                <a:schemeClr val="dk2"/>
              </a:solidFill>
              <a:latin typeface="Playfair Display"/>
              <a:ea typeface="Playfair Display"/>
              <a:cs typeface="Playfair Display"/>
              <a:sym typeface="Playfair Display"/>
            </a:endParaRPr>
          </a:p>
          <a:p>
            <a:pPr marL="457200" lvl="0" indent="-311150" rtl="0">
              <a:lnSpc>
                <a:spcPct val="115000"/>
              </a:lnSpc>
              <a:spcBef>
                <a:spcPts val="0"/>
              </a:spcBef>
              <a:spcAft>
                <a:spcPts val="0"/>
              </a:spcAft>
              <a:buClr>
                <a:schemeClr val="dk2"/>
              </a:buClr>
              <a:buSzPts val="1300"/>
              <a:buFont typeface="Playfair Display"/>
              <a:buChar char="●"/>
            </a:pPr>
            <a:r>
              <a:rPr lang="en" sz="1300" b="1">
                <a:solidFill>
                  <a:schemeClr val="dk2"/>
                </a:solidFill>
                <a:latin typeface="Playfair Display"/>
                <a:ea typeface="Playfair Display"/>
                <a:cs typeface="Playfair Display"/>
                <a:sym typeface="Playfair Display"/>
              </a:rPr>
              <a:t>Extrinsic controls (Sympathetic)</a:t>
            </a:r>
            <a:endParaRPr sz="1300" b="1">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300">
                <a:solidFill>
                  <a:schemeClr val="dk2"/>
                </a:solidFill>
                <a:latin typeface="Playfair Display"/>
                <a:ea typeface="Playfair Display"/>
                <a:cs typeface="Playfair Display"/>
                <a:sym typeface="Playfair Display"/>
              </a:rPr>
              <a:t>        1-Neuroendocrine mechanisms - maintain BP.</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300">
                <a:solidFill>
                  <a:schemeClr val="dk2"/>
                </a:solidFill>
                <a:latin typeface="Playfair Display"/>
                <a:ea typeface="Playfair Display"/>
                <a:cs typeface="Playfair Display"/>
                <a:sym typeface="Playfair Display"/>
              </a:rPr>
              <a:t>        2-Can negatively affect kidney function</a:t>
            </a:r>
            <a:endParaRPr sz="1300">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sz="1300">
                <a:solidFill>
                  <a:schemeClr val="dk2"/>
                </a:solidFill>
                <a:latin typeface="Playfair Display"/>
                <a:ea typeface="Playfair Display"/>
                <a:cs typeface="Playfair Display"/>
                <a:sym typeface="Playfair Display"/>
              </a:rPr>
              <a:t>       3-Take precedence over intrinsic controls if systemic </a:t>
            </a:r>
            <a:r>
              <a:rPr lang="en" sz="1300" b="1">
                <a:solidFill>
                  <a:schemeClr val="dk2"/>
                </a:solidFill>
                <a:latin typeface="Playfair Display"/>
                <a:ea typeface="Playfair Display"/>
                <a:cs typeface="Playfair Display"/>
                <a:sym typeface="Playfair Display"/>
              </a:rPr>
              <a:t>BP &lt; 80 or &gt; 180 mmHg</a:t>
            </a:r>
            <a:endParaRPr sz="1300" b="1">
              <a:solidFill>
                <a:schemeClr val="dk2"/>
              </a:solidFill>
              <a:latin typeface="Playfair Display"/>
              <a:ea typeface="Playfair Display"/>
              <a:cs typeface="Playfair Display"/>
              <a:sym typeface="Playfair Display"/>
            </a:endParaRPr>
          </a:p>
          <a:p>
            <a:pPr marL="457200" lvl="0" indent="-311150" rtl="0">
              <a:lnSpc>
                <a:spcPct val="115000"/>
              </a:lnSpc>
              <a:spcBef>
                <a:spcPts val="600"/>
              </a:spcBef>
              <a:spcAft>
                <a:spcPts val="0"/>
              </a:spcAft>
              <a:buClr>
                <a:schemeClr val="dk2"/>
              </a:buClr>
              <a:buSzPts val="1300"/>
              <a:buFont typeface="Playfair Display"/>
              <a:buChar char="●"/>
            </a:pPr>
            <a:r>
              <a:rPr lang="en" sz="1300" b="1">
                <a:solidFill>
                  <a:schemeClr val="dk2"/>
                </a:solidFill>
                <a:latin typeface="Playfair Display"/>
                <a:ea typeface="Playfair Display"/>
                <a:cs typeface="Playfair Display"/>
                <a:sym typeface="Playfair Display"/>
              </a:rPr>
              <a:t>Hormonal mechanism</a:t>
            </a:r>
            <a:endParaRPr sz="1300" b="1">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None/>
            </a:pPr>
            <a:endParaRPr sz="1300">
              <a:solidFill>
                <a:schemeClr val="dk2"/>
              </a:solidFill>
              <a:latin typeface="Playfair Display"/>
              <a:ea typeface="Playfair Display"/>
              <a:cs typeface="Playfair Display"/>
              <a:sym typeface="Playfair Display"/>
            </a:endParaRPr>
          </a:p>
        </p:txBody>
      </p:sp>
      <p:pic>
        <p:nvPicPr>
          <p:cNvPr id="468" name="Shape 468"/>
          <p:cNvPicPr preferRelativeResize="0"/>
          <p:nvPr/>
        </p:nvPicPr>
        <p:blipFill>
          <a:blip r:embed="rId6">
            <a:alphaModFix/>
          </a:blip>
          <a:stretch>
            <a:fillRect/>
          </a:stretch>
        </p:blipFill>
        <p:spPr>
          <a:xfrm>
            <a:off x="1511200" y="8364175"/>
            <a:ext cx="4873500" cy="1151636"/>
          </a:xfrm>
          <a:prstGeom prst="rect">
            <a:avLst/>
          </a:prstGeom>
          <a:noFill/>
          <a:ln>
            <a:noFill/>
          </a:ln>
        </p:spPr>
      </p:pic>
      <p:sp>
        <p:nvSpPr>
          <p:cNvPr id="469" name="Shape 469"/>
          <p:cNvSpPr/>
          <p:nvPr/>
        </p:nvSpPr>
        <p:spPr>
          <a:xfrm>
            <a:off x="5853900" y="104275"/>
            <a:ext cx="1766100" cy="347700"/>
          </a:xfrm>
          <a:prstGeom prst="roundRect">
            <a:avLst>
              <a:gd name="adj" fmla="val 16667"/>
            </a:avLst>
          </a:prstGeom>
          <a:solidFill>
            <a:srgbClr val="0DB7C4">
              <a:alpha val="36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male slides</a:t>
            </a:r>
            <a:endParaRPr>
              <a:solidFill>
                <a:srgbClr val="FFFFFF"/>
              </a:solidFill>
              <a:latin typeface="Source Sans Pro"/>
              <a:ea typeface="Source Sans Pro"/>
              <a:cs typeface="Source Sans Pro"/>
              <a:sym typeface="Source Sans Pro"/>
            </a:endParaRPr>
          </a:p>
        </p:txBody>
      </p:sp>
      <p:cxnSp>
        <p:nvCxnSpPr>
          <p:cNvPr id="470" name="Shape 470"/>
          <p:cNvCxnSpPr/>
          <p:nvPr/>
        </p:nvCxnSpPr>
        <p:spPr>
          <a:xfrm rot="10800000" flipH="1">
            <a:off x="-81350" y="5110075"/>
            <a:ext cx="8058600" cy="900"/>
          </a:xfrm>
          <a:prstGeom prst="straightConnector1">
            <a:avLst/>
          </a:prstGeom>
          <a:noFill/>
          <a:ln w="9525" cap="flat" cmpd="sng">
            <a:solidFill>
              <a:schemeClr val="dk2"/>
            </a:solidFill>
            <a:prstDash val="dash"/>
            <a:round/>
            <a:headEnd type="none" w="med" len="med"/>
            <a:tailEnd type="none" w="med" len="med"/>
          </a:ln>
        </p:spPr>
      </p:cxnSp>
      <p:sp>
        <p:nvSpPr>
          <p:cNvPr id="471" name="Shape 471"/>
          <p:cNvSpPr txBox="1"/>
          <p:nvPr/>
        </p:nvSpPr>
        <p:spPr>
          <a:xfrm>
            <a:off x="6330450" y="599563"/>
            <a:ext cx="813000" cy="2037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0000"/>
                </a:solidFill>
                <a:latin typeface="Playfair Display"/>
                <a:ea typeface="Playfair Display"/>
                <a:cs typeface="Playfair Display"/>
                <a:sym typeface="Playfair Display"/>
              </a:rPr>
              <a:t>Important</a:t>
            </a:r>
            <a:endParaRPr sz="600" b="1">
              <a:solidFill>
                <a:srgbClr val="FF0000"/>
              </a:solidFill>
              <a:latin typeface="Playfair Display"/>
              <a:ea typeface="Playfair Display"/>
              <a:cs typeface="Playfair Display"/>
              <a:sym typeface="Playfair Displ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210100" y="955075"/>
            <a:ext cx="4122300" cy="2259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lt2"/>
                </a:solidFill>
                <a:latin typeface="Playfair Display"/>
                <a:ea typeface="Playfair Display"/>
                <a:cs typeface="Playfair Display"/>
                <a:sym typeface="Playfair Display"/>
              </a:rPr>
              <a:t>1- Autoregulation of GFR:</a:t>
            </a:r>
            <a:endParaRPr sz="2400">
              <a:solidFill>
                <a:schemeClr val="lt2"/>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endParaRPr sz="1300">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sz="1400">
                <a:solidFill>
                  <a:schemeClr val="dk2"/>
                </a:solidFill>
                <a:latin typeface="Playfair Display"/>
                <a:ea typeface="Playfair Display"/>
                <a:cs typeface="Playfair Display"/>
                <a:sym typeface="Playfair Display"/>
              </a:rPr>
              <a:t>GFR remains constant over a large range of values of BP</a:t>
            </a:r>
            <a:endParaRPr sz="1400">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sz="1400">
                <a:solidFill>
                  <a:schemeClr val="accent6"/>
                </a:solidFill>
                <a:latin typeface="Playfair Display"/>
                <a:ea typeface="Playfair Display"/>
                <a:cs typeface="Playfair Display"/>
                <a:sym typeface="Playfair Display"/>
              </a:rPr>
              <a:t>75-160 mmHg</a:t>
            </a:r>
            <a:r>
              <a:rPr lang="en" sz="1400">
                <a:solidFill>
                  <a:schemeClr val="dk2"/>
                </a:solidFill>
                <a:latin typeface="Playfair Display"/>
                <a:ea typeface="Playfair Display"/>
                <a:cs typeface="Playfair Display"/>
                <a:sym typeface="Playfair Display"/>
              </a:rPr>
              <a:t> </a:t>
            </a:r>
            <a:r>
              <a:rPr lang="en" sz="1400">
                <a:solidFill>
                  <a:schemeClr val="accent4"/>
                </a:solidFill>
                <a:latin typeface="Playfair Display"/>
                <a:ea typeface="Playfair Display"/>
                <a:cs typeface="Playfair Display"/>
                <a:sym typeface="Playfair Display"/>
              </a:rPr>
              <a:t>(80-180 mmHg)</a:t>
            </a:r>
            <a:endParaRPr sz="1400" b="1">
              <a:solidFill>
                <a:schemeClr val="accent4"/>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endParaRPr sz="1400">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endParaRPr sz="2400" b="1">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endParaRPr sz="2400" b="1">
              <a:solidFill>
                <a:schemeClr val="dk2"/>
              </a:solidFill>
              <a:latin typeface="Playfair Display"/>
              <a:ea typeface="Playfair Display"/>
              <a:cs typeface="Playfair Display"/>
              <a:sym typeface="Playfair Display"/>
            </a:endParaRPr>
          </a:p>
        </p:txBody>
      </p:sp>
      <p:sp>
        <p:nvSpPr>
          <p:cNvPr id="477" name="Shape 477"/>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25</a:t>
            </a:fld>
            <a:endParaRPr/>
          </a:p>
        </p:txBody>
      </p:sp>
      <p:sp>
        <p:nvSpPr>
          <p:cNvPr id="478" name="Shape 478"/>
          <p:cNvSpPr txBox="1">
            <a:spLocks noGrp="1"/>
          </p:cNvSpPr>
          <p:nvPr>
            <p:ph type="body" idx="1"/>
          </p:nvPr>
        </p:nvSpPr>
        <p:spPr>
          <a:xfrm>
            <a:off x="264900" y="3496550"/>
            <a:ext cx="7242600" cy="17961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457200" lvl="0" indent="-317500" rtl="0">
              <a:spcBef>
                <a:spcPts val="700"/>
              </a:spcBef>
              <a:spcAft>
                <a:spcPts val="0"/>
              </a:spcAft>
              <a:buClr>
                <a:schemeClr val="dk2"/>
              </a:buClr>
              <a:buSzPts val="1400"/>
              <a:buFont typeface="Playfair Display"/>
              <a:buChar char="●"/>
            </a:pPr>
            <a:r>
              <a:rPr lang="en" sz="1400">
                <a:solidFill>
                  <a:schemeClr val="dk2"/>
                </a:solidFill>
                <a:latin typeface="Playfair Display"/>
                <a:ea typeface="Playfair Display"/>
                <a:cs typeface="Playfair Display"/>
                <a:sym typeface="Playfair Display"/>
              </a:rPr>
              <a:t>Refer to feedback mechanisms intrinsic to the kidney that keep the renal blood flow and GFR relatively constant despite fluctuations in ABP.</a:t>
            </a:r>
            <a:endParaRPr sz="1400">
              <a:solidFill>
                <a:schemeClr val="dk2"/>
              </a:solidFill>
              <a:latin typeface="Playfair Display"/>
              <a:ea typeface="Playfair Display"/>
              <a:cs typeface="Playfair Display"/>
              <a:sym typeface="Playfair Display"/>
            </a:endParaRPr>
          </a:p>
          <a:p>
            <a:pPr marL="457200" lvl="0" indent="-317500" rtl="0">
              <a:spcBef>
                <a:spcPts val="0"/>
              </a:spcBef>
              <a:spcAft>
                <a:spcPts val="0"/>
              </a:spcAft>
              <a:buClr>
                <a:schemeClr val="dk2"/>
              </a:buClr>
              <a:buSzPts val="1400"/>
              <a:buFont typeface="Playfair Display"/>
              <a:buChar char="●"/>
            </a:pPr>
            <a:r>
              <a:rPr lang="en" sz="1400">
                <a:solidFill>
                  <a:schemeClr val="dk2"/>
                </a:solidFill>
                <a:latin typeface="Playfair Display"/>
                <a:ea typeface="Playfair Display"/>
                <a:cs typeface="Playfair Display"/>
                <a:sym typeface="Playfair Display"/>
              </a:rPr>
              <a:t>These mechanisms operate over an ABP ranging between 75-160 mmHg.</a:t>
            </a:r>
            <a:endParaRPr sz="1400">
              <a:solidFill>
                <a:schemeClr val="dk2"/>
              </a:solidFill>
              <a:latin typeface="Playfair Display"/>
              <a:ea typeface="Playfair Display"/>
              <a:cs typeface="Playfair Display"/>
              <a:sym typeface="Playfair Display"/>
            </a:endParaRPr>
          </a:p>
          <a:p>
            <a:pPr marL="457200" lvl="0" indent="-317500" rtl="0">
              <a:spcBef>
                <a:spcPts val="0"/>
              </a:spcBef>
              <a:spcAft>
                <a:spcPts val="0"/>
              </a:spcAft>
              <a:buClr>
                <a:schemeClr val="dk2"/>
              </a:buClr>
              <a:buSzPts val="1400"/>
              <a:buFont typeface="Playfair Display"/>
              <a:buChar char="●"/>
            </a:pPr>
            <a:r>
              <a:rPr lang="en" sz="1400" b="1">
                <a:solidFill>
                  <a:schemeClr val="dk2"/>
                </a:solidFill>
                <a:latin typeface="Playfair Display"/>
                <a:ea typeface="Playfair Display"/>
                <a:cs typeface="Playfair Display"/>
                <a:sym typeface="Playfair Display"/>
              </a:rPr>
              <a:t>Achieved by 2 major mechanisms</a:t>
            </a:r>
            <a:r>
              <a:rPr lang="en" sz="1400">
                <a:solidFill>
                  <a:schemeClr val="dk2"/>
                </a:solidFill>
                <a:latin typeface="Playfair Display"/>
                <a:ea typeface="Playfair Display"/>
                <a:cs typeface="Playfair Display"/>
                <a:sym typeface="Playfair Display"/>
              </a:rPr>
              <a:t>:</a:t>
            </a:r>
            <a:endParaRPr sz="1400">
              <a:solidFill>
                <a:schemeClr val="dk2"/>
              </a:solidFill>
              <a:latin typeface="Playfair Display"/>
              <a:ea typeface="Playfair Display"/>
              <a:cs typeface="Playfair Display"/>
              <a:sym typeface="Playfair Display"/>
            </a:endParaRPr>
          </a:p>
          <a:p>
            <a:pPr marL="914400" lvl="0" indent="-317500" rtl="0">
              <a:spcBef>
                <a:spcPts val="0"/>
              </a:spcBef>
              <a:spcAft>
                <a:spcPts val="0"/>
              </a:spcAft>
              <a:buClr>
                <a:srgbClr val="FF0000"/>
              </a:buClr>
              <a:buSzPts val="1400"/>
              <a:buFont typeface="Playfair Display"/>
              <a:buAutoNum type="arabicPeriod"/>
            </a:pPr>
            <a:r>
              <a:rPr lang="en" sz="1400">
                <a:solidFill>
                  <a:srgbClr val="FF0000"/>
                </a:solidFill>
                <a:latin typeface="Playfair Display"/>
                <a:ea typeface="Playfair Display"/>
                <a:cs typeface="Playfair Display"/>
                <a:sym typeface="Playfair Display"/>
              </a:rPr>
              <a:t>Tubulo-glomerular feedback mechanism.</a:t>
            </a:r>
            <a:endParaRPr sz="1400">
              <a:solidFill>
                <a:srgbClr val="FF0000"/>
              </a:solidFill>
              <a:latin typeface="Playfair Display"/>
              <a:ea typeface="Playfair Display"/>
              <a:cs typeface="Playfair Display"/>
              <a:sym typeface="Playfair Display"/>
            </a:endParaRPr>
          </a:p>
          <a:p>
            <a:pPr marL="914400" lvl="0" indent="-317500" rtl="0">
              <a:spcBef>
                <a:spcPts val="0"/>
              </a:spcBef>
              <a:spcAft>
                <a:spcPts val="0"/>
              </a:spcAft>
              <a:buClr>
                <a:srgbClr val="FF0000"/>
              </a:buClr>
              <a:buSzPts val="1400"/>
              <a:buFont typeface="Playfair Display"/>
              <a:buAutoNum type="arabicPeriod"/>
            </a:pPr>
            <a:r>
              <a:rPr lang="en" sz="1400">
                <a:solidFill>
                  <a:srgbClr val="FF0000"/>
                </a:solidFill>
                <a:latin typeface="Playfair Display"/>
                <a:ea typeface="Playfair Display"/>
                <a:cs typeface="Playfair Display"/>
                <a:sym typeface="Playfair Display"/>
              </a:rPr>
              <a:t>Myogenic auto-regulation.</a:t>
            </a:r>
            <a:endParaRPr sz="1400">
              <a:solidFill>
                <a:srgbClr val="FF0000"/>
              </a:solidFill>
              <a:latin typeface="Playfair Display"/>
              <a:ea typeface="Playfair Display"/>
              <a:cs typeface="Playfair Display"/>
              <a:sym typeface="Playfair Display"/>
            </a:endParaRPr>
          </a:p>
          <a:p>
            <a:pPr marL="0" lvl="0" indent="0" rtl="0">
              <a:spcBef>
                <a:spcPts val="600"/>
              </a:spcBef>
              <a:spcAft>
                <a:spcPts val="0"/>
              </a:spcAft>
              <a:buNone/>
            </a:pPr>
            <a:endParaRPr sz="1300">
              <a:solidFill>
                <a:schemeClr val="dk2"/>
              </a:solidFill>
              <a:latin typeface="Playfair Display"/>
              <a:ea typeface="Playfair Display"/>
              <a:cs typeface="Playfair Display"/>
              <a:sym typeface="Playfair Display"/>
            </a:endParaRPr>
          </a:p>
          <a:p>
            <a:pPr marL="0" lvl="0" indent="0" rtl="0">
              <a:spcBef>
                <a:spcPts val="600"/>
              </a:spcBef>
              <a:spcAft>
                <a:spcPts val="0"/>
              </a:spcAft>
              <a:buNone/>
            </a:pPr>
            <a:endParaRPr sz="1300">
              <a:solidFill>
                <a:schemeClr val="dk2"/>
              </a:solidFill>
              <a:latin typeface="Playfair Display"/>
              <a:ea typeface="Playfair Display"/>
              <a:cs typeface="Playfair Display"/>
              <a:sym typeface="Playfair Display"/>
            </a:endParaRPr>
          </a:p>
        </p:txBody>
      </p:sp>
      <p:pic>
        <p:nvPicPr>
          <p:cNvPr id="479" name="Shape 479"/>
          <p:cNvPicPr preferRelativeResize="0"/>
          <p:nvPr/>
        </p:nvPicPr>
        <p:blipFill>
          <a:blip r:embed="rId3">
            <a:alphaModFix/>
          </a:blip>
          <a:stretch>
            <a:fillRect/>
          </a:stretch>
        </p:blipFill>
        <p:spPr>
          <a:xfrm>
            <a:off x="4444699" y="858430"/>
            <a:ext cx="3000001" cy="2453183"/>
          </a:xfrm>
          <a:prstGeom prst="rect">
            <a:avLst/>
          </a:prstGeom>
          <a:noFill/>
          <a:ln>
            <a:noFill/>
          </a:ln>
        </p:spPr>
      </p:pic>
      <p:sp>
        <p:nvSpPr>
          <p:cNvPr id="480" name="Shape 480"/>
          <p:cNvSpPr txBox="1">
            <a:spLocks noGrp="1"/>
          </p:cNvSpPr>
          <p:nvPr>
            <p:ph type="title"/>
          </p:nvPr>
        </p:nvSpPr>
        <p:spPr>
          <a:xfrm>
            <a:off x="210100" y="5713330"/>
            <a:ext cx="3693900" cy="7101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Intrinsic Autoregulation:</a:t>
            </a:r>
            <a:endParaRPr sz="2400">
              <a:solidFill>
                <a:schemeClr val="lt2"/>
              </a:solidFill>
              <a:latin typeface="Playfair Display"/>
              <a:ea typeface="Playfair Display"/>
              <a:cs typeface="Playfair Display"/>
              <a:sym typeface="Playfair Display"/>
            </a:endParaRPr>
          </a:p>
          <a:p>
            <a:pPr marL="0" lvl="0" indent="0" rtl="0">
              <a:spcBef>
                <a:spcPts val="0"/>
              </a:spcBef>
              <a:spcAft>
                <a:spcPts val="0"/>
              </a:spcAft>
              <a:buNone/>
            </a:pPr>
            <a:endParaRPr/>
          </a:p>
        </p:txBody>
      </p:sp>
      <p:sp>
        <p:nvSpPr>
          <p:cNvPr id="481" name="Shape 481"/>
          <p:cNvSpPr txBox="1"/>
          <p:nvPr/>
        </p:nvSpPr>
        <p:spPr>
          <a:xfrm>
            <a:off x="378550" y="6382863"/>
            <a:ext cx="3000000" cy="710100"/>
          </a:xfrm>
          <a:prstGeom prst="rect">
            <a:avLst/>
          </a:prstGeom>
          <a:noFill/>
          <a:ln w="9525" cap="flat" cmpd="sng">
            <a:solidFill>
              <a:srgbClr val="CC0000"/>
            </a:solidFill>
            <a:prstDash val="dash"/>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300">
                <a:solidFill>
                  <a:schemeClr val="dk2"/>
                </a:solidFill>
                <a:latin typeface="Playfair Display"/>
                <a:ea typeface="Playfair Display"/>
                <a:cs typeface="Playfair Display"/>
                <a:sym typeface="Playfair Display"/>
              </a:rPr>
              <a:t>RBF remains ~ constant as BP changes between</a:t>
            </a:r>
            <a:r>
              <a:rPr lang="en" sz="1300">
                <a:solidFill>
                  <a:srgbClr val="292934"/>
                </a:solidFill>
                <a:latin typeface="Playfair Display"/>
                <a:ea typeface="Playfair Display"/>
                <a:cs typeface="Playfair Display"/>
                <a:sym typeface="Playfair Display"/>
              </a:rPr>
              <a:t> </a:t>
            </a:r>
            <a:r>
              <a:rPr lang="en" sz="1300" b="1">
                <a:solidFill>
                  <a:srgbClr val="FF0000"/>
                </a:solidFill>
                <a:latin typeface="Playfair Display"/>
                <a:ea typeface="Playfair Display"/>
                <a:cs typeface="Playfair Display"/>
                <a:sym typeface="Playfair Display"/>
              </a:rPr>
              <a:t>80</a:t>
            </a:r>
            <a:r>
              <a:rPr lang="en" sz="1300">
                <a:solidFill>
                  <a:srgbClr val="292934"/>
                </a:solidFill>
                <a:latin typeface="Playfair Display"/>
                <a:ea typeface="Playfair Display"/>
                <a:cs typeface="Playfair Display"/>
                <a:sym typeface="Playfair Display"/>
              </a:rPr>
              <a:t> </a:t>
            </a:r>
            <a:r>
              <a:rPr lang="en" sz="1300">
                <a:solidFill>
                  <a:schemeClr val="dk2"/>
                </a:solidFill>
                <a:latin typeface="Playfair Display"/>
                <a:ea typeface="Playfair Display"/>
                <a:cs typeface="Playfair Display"/>
                <a:sym typeface="Playfair Display"/>
              </a:rPr>
              <a:t>and</a:t>
            </a:r>
            <a:r>
              <a:rPr lang="en" sz="1300">
                <a:solidFill>
                  <a:srgbClr val="292934"/>
                </a:solidFill>
                <a:latin typeface="Playfair Display"/>
                <a:ea typeface="Playfair Display"/>
                <a:cs typeface="Playfair Display"/>
                <a:sym typeface="Playfair Display"/>
              </a:rPr>
              <a:t> </a:t>
            </a:r>
            <a:r>
              <a:rPr lang="en" sz="1300" b="1">
                <a:solidFill>
                  <a:srgbClr val="FF0000"/>
                </a:solidFill>
                <a:latin typeface="Playfair Display"/>
                <a:ea typeface="Playfair Display"/>
                <a:cs typeface="Playfair Display"/>
                <a:sym typeface="Playfair Display"/>
              </a:rPr>
              <a:t>180</a:t>
            </a:r>
            <a:r>
              <a:rPr lang="en" sz="1300">
                <a:solidFill>
                  <a:srgbClr val="292934"/>
                </a:solidFill>
                <a:latin typeface="Playfair Display"/>
                <a:ea typeface="Playfair Display"/>
                <a:cs typeface="Playfair Display"/>
                <a:sym typeface="Playfair Display"/>
              </a:rPr>
              <a:t> </a:t>
            </a:r>
            <a:r>
              <a:rPr lang="en" sz="1300">
                <a:solidFill>
                  <a:schemeClr val="dk2"/>
                </a:solidFill>
                <a:latin typeface="Playfair Display"/>
                <a:ea typeface="Playfair Display"/>
                <a:cs typeface="Playfair Display"/>
                <a:sym typeface="Playfair Display"/>
              </a:rPr>
              <a:t>mmHg.</a:t>
            </a:r>
            <a:endParaRPr sz="1300">
              <a:solidFill>
                <a:schemeClr val="dk2"/>
              </a:solidFill>
              <a:latin typeface="Playfair Display"/>
              <a:ea typeface="Playfair Display"/>
              <a:cs typeface="Playfair Display"/>
              <a:sym typeface="Playfair Display"/>
            </a:endParaRPr>
          </a:p>
        </p:txBody>
      </p:sp>
      <p:sp>
        <p:nvSpPr>
          <p:cNvPr id="482" name="Shape 482"/>
          <p:cNvSpPr txBox="1"/>
          <p:nvPr/>
        </p:nvSpPr>
        <p:spPr>
          <a:xfrm>
            <a:off x="378550" y="7277050"/>
            <a:ext cx="3000000" cy="936000"/>
          </a:xfrm>
          <a:prstGeom prst="rect">
            <a:avLst/>
          </a:prstGeom>
          <a:noFill/>
          <a:ln w="9525" cap="flat" cmpd="sng">
            <a:solidFill>
              <a:srgbClr val="CC0000"/>
            </a:solidFill>
            <a:prstDash val="dash"/>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300">
                <a:solidFill>
                  <a:srgbClr val="00695C"/>
                </a:solidFill>
                <a:latin typeface="Playfair Display"/>
                <a:ea typeface="Playfair Display"/>
                <a:cs typeface="Playfair Display"/>
                <a:sym typeface="Playfair Display"/>
              </a:rPr>
              <a:t>Autoregulation, is achieved by changes in resistance, mainly through the</a:t>
            </a:r>
            <a:r>
              <a:rPr lang="en" sz="1300">
                <a:solidFill>
                  <a:srgbClr val="292934"/>
                </a:solidFill>
                <a:latin typeface="Playfair Display"/>
                <a:ea typeface="Playfair Display"/>
                <a:cs typeface="Playfair Display"/>
                <a:sym typeface="Playfair Display"/>
              </a:rPr>
              <a:t> </a:t>
            </a:r>
            <a:r>
              <a:rPr lang="en" sz="1300" b="1" u="sng">
                <a:solidFill>
                  <a:srgbClr val="FF0000"/>
                </a:solidFill>
                <a:latin typeface="Playfair Display"/>
                <a:ea typeface="Playfair Display"/>
                <a:cs typeface="Playfair Display"/>
                <a:sym typeface="Playfair Display"/>
              </a:rPr>
              <a:t>a</a:t>
            </a:r>
            <a:r>
              <a:rPr lang="en" sz="1300">
                <a:solidFill>
                  <a:srgbClr val="00695C"/>
                </a:solidFill>
                <a:latin typeface="Playfair Display"/>
                <a:ea typeface="Playfair Display"/>
                <a:cs typeface="Playfair Display"/>
                <a:sym typeface="Playfair Display"/>
              </a:rPr>
              <a:t>fferent arterioles.</a:t>
            </a:r>
            <a:endParaRPr sz="1300">
              <a:solidFill>
                <a:srgbClr val="00695C"/>
              </a:solidFill>
              <a:latin typeface="Playfair Display"/>
              <a:ea typeface="Playfair Display"/>
              <a:cs typeface="Playfair Display"/>
              <a:sym typeface="Playfair Display"/>
            </a:endParaRPr>
          </a:p>
        </p:txBody>
      </p:sp>
      <p:pic>
        <p:nvPicPr>
          <p:cNvPr id="483" name="Shape 483"/>
          <p:cNvPicPr preferRelativeResize="0"/>
          <p:nvPr/>
        </p:nvPicPr>
        <p:blipFill>
          <a:blip r:embed="rId4">
            <a:alphaModFix/>
          </a:blip>
          <a:stretch>
            <a:fillRect/>
          </a:stretch>
        </p:blipFill>
        <p:spPr>
          <a:xfrm>
            <a:off x="3904000" y="5928232"/>
            <a:ext cx="3693899" cy="2555369"/>
          </a:xfrm>
          <a:prstGeom prst="rect">
            <a:avLst/>
          </a:prstGeom>
          <a:noFill/>
          <a:ln>
            <a:noFill/>
          </a:ln>
        </p:spPr>
      </p:pic>
      <p:cxnSp>
        <p:nvCxnSpPr>
          <p:cNvPr id="484" name="Shape 484"/>
          <p:cNvCxnSpPr/>
          <p:nvPr/>
        </p:nvCxnSpPr>
        <p:spPr>
          <a:xfrm rot="10800000" flipH="1">
            <a:off x="3378550" y="7777900"/>
            <a:ext cx="2428500" cy="268500"/>
          </a:xfrm>
          <a:prstGeom prst="straightConnector1">
            <a:avLst/>
          </a:prstGeom>
          <a:noFill/>
          <a:ln w="9525" cap="flat" cmpd="sng">
            <a:solidFill>
              <a:srgbClr val="FF0000"/>
            </a:solidFill>
            <a:prstDash val="solid"/>
            <a:round/>
            <a:headEnd type="none" w="med" len="med"/>
            <a:tailEnd type="none" w="med" len="med"/>
          </a:ln>
        </p:spPr>
      </p:cxnSp>
      <p:cxnSp>
        <p:nvCxnSpPr>
          <p:cNvPr id="485" name="Shape 485"/>
          <p:cNvCxnSpPr/>
          <p:nvPr/>
        </p:nvCxnSpPr>
        <p:spPr>
          <a:xfrm>
            <a:off x="3378550" y="6793413"/>
            <a:ext cx="2148900" cy="70800"/>
          </a:xfrm>
          <a:prstGeom prst="straightConnector1">
            <a:avLst/>
          </a:prstGeom>
          <a:noFill/>
          <a:ln w="9525" cap="flat" cmpd="sng">
            <a:solidFill>
              <a:srgbClr val="FF0000"/>
            </a:solidFill>
            <a:prstDash val="solid"/>
            <a:round/>
            <a:headEnd type="none" w="med" len="med"/>
            <a:tailEnd type="none" w="med" len="med"/>
          </a:ln>
        </p:spPr>
      </p:cxnSp>
      <p:sp>
        <p:nvSpPr>
          <p:cNvPr id="486" name="Shape 486"/>
          <p:cNvSpPr txBox="1"/>
          <p:nvPr/>
        </p:nvSpPr>
        <p:spPr>
          <a:xfrm>
            <a:off x="378562" y="124463"/>
            <a:ext cx="6217800" cy="725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chemeClr val="lt2"/>
                </a:solidFill>
                <a:latin typeface="Playfair Display"/>
                <a:ea typeface="Playfair Display"/>
                <a:cs typeface="Playfair Display"/>
                <a:sym typeface="Playfair Display"/>
              </a:rPr>
              <a:t>How autoregulation takes place?</a:t>
            </a:r>
            <a:endParaRPr sz="2400">
              <a:solidFill>
                <a:schemeClr val="lt2"/>
              </a:solidFill>
              <a:latin typeface="Playfair Display"/>
              <a:ea typeface="Playfair Display"/>
              <a:cs typeface="Playfair Display"/>
              <a:sym typeface="Playfair Display"/>
            </a:endParaRPr>
          </a:p>
        </p:txBody>
      </p:sp>
      <p:sp>
        <p:nvSpPr>
          <p:cNvPr id="487" name="Shape 487"/>
          <p:cNvSpPr txBox="1"/>
          <p:nvPr/>
        </p:nvSpPr>
        <p:spPr>
          <a:xfrm>
            <a:off x="145212" y="8483610"/>
            <a:ext cx="7482000" cy="879000"/>
          </a:xfrm>
          <a:prstGeom prst="rect">
            <a:avLst/>
          </a:prstGeom>
          <a:solidFill>
            <a:schemeClr val="accent1"/>
          </a:solidFill>
          <a:ln w="9525" cap="flat" cmpd="sng">
            <a:solidFill>
              <a:srgbClr val="000000"/>
            </a:solidFill>
            <a:prstDash val="dashDot"/>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&lt; </a:t>
            </a:r>
            <a:r>
              <a:rPr lang="en" b="1">
                <a:solidFill>
                  <a:schemeClr val="dk2"/>
                </a:solidFill>
                <a:latin typeface="Playfair Display"/>
                <a:ea typeface="Playfair Display"/>
                <a:cs typeface="Playfair Display"/>
                <a:sym typeface="Playfair Display"/>
              </a:rPr>
              <a:t>80 mmHg </a:t>
            </a:r>
            <a:r>
              <a:rPr lang="en">
                <a:solidFill>
                  <a:schemeClr val="accent6"/>
                </a:solidFill>
                <a:latin typeface="Playfair Display"/>
                <a:ea typeface="Playfair Display"/>
                <a:cs typeface="Playfair Display"/>
                <a:sym typeface="Playfair Display"/>
              </a:rPr>
              <a:t>(75 mmHg)</a:t>
            </a:r>
            <a:r>
              <a:rPr lang="en">
                <a:solidFill>
                  <a:schemeClr val="dk2"/>
                </a:solidFill>
                <a:latin typeface="Playfair Display"/>
                <a:ea typeface="Playfair Display"/>
                <a:cs typeface="Playfair Display"/>
                <a:sym typeface="Playfair Display"/>
              </a:rPr>
              <a:t>, filtration decreases, and ceases altogether when MAP = </a:t>
            </a:r>
            <a:r>
              <a:rPr lang="en" b="1">
                <a:solidFill>
                  <a:schemeClr val="dk2"/>
                </a:solidFill>
                <a:latin typeface="Playfair Display"/>
                <a:ea typeface="Playfair Display"/>
                <a:cs typeface="Playfair Display"/>
                <a:sym typeface="Playfair Display"/>
              </a:rPr>
              <a:t>50 mmHg</a:t>
            </a:r>
            <a:endParaRPr b="1">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Clr>
                <a:schemeClr val="dk1"/>
              </a:buClr>
              <a:buSzPts val="1100"/>
              <a:buFont typeface="Arial"/>
              <a:buNone/>
            </a:pPr>
            <a:r>
              <a:rPr lang="en">
                <a:solidFill>
                  <a:srgbClr val="FF0000"/>
                </a:solidFill>
                <a:latin typeface="Playfair Display"/>
                <a:ea typeface="Playfair Display"/>
                <a:cs typeface="Playfair Display"/>
                <a:sym typeface="Playfair Display"/>
              </a:rPr>
              <a:t>- Autoregulation is </a:t>
            </a:r>
            <a:r>
              <a:rPr lang="en" b="1" u="sng">
                <a:solidFill>
                  <a:srgbClr val="FF0000"/>
                </a:solidFill>
                <a:latin typeface="Playfair Display"/>
                <a:ea typeface="Playfair Display"/>
                <a:cs typeface="Playfair Display"/>
                <a:sym typeface="Playfair Display"/>
              </a:rPr>
              <a:t>independent</a:t>
            </a:r>
            <a:r>
              <a:rPr lang="en">
                <a:solidFill>
                  <a:srgbClr val="FF0000"/>
                </a:solidFill>
                <a:latin typeface="Playfair Display"/>
                <a:ea typeface="Playfair Display"/>
                <a:cs typeface="Playfair Display"/>
                <a:sym typeface="Playfair Display"/>
              </a:rPr>
              <a:t> of nerves or hormones</a:t>
            </a:r>
            <a:endParaRPr>
              <a:solidFill>
                <a:srgbClr val="FF0000"/>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r>
              <a:rPr lang="en">
                <a:solidFill>
                  <a:schemeClr val="dk2"/>
                </a:solidFill>
                <a:latin typeface="Playfair Display"/>
                <a:ea typeface="Playfair Display"/>
                <a:cs typeface="Playfair Display"/>
                <a:sym typeface="Playfair Display"/>
              </a:rPr>
              <a:t>- occurs in denervated and in isolated perfused kidneys.</a:t>
            </a:r>
            <a:endParaRPr sz="1300">
              <a:solidFill>
                <a:schemeClr val="dk2"/>
              </a:solidFill>
              <a:latin typeface="Playfair Display"/>
              <a:ea typeface="Playfair Display"/>
              <a:cs typeface="Playfair Display"/>
              <a:sym typeface="Playfair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26</a:t>
            </a:fld>
            <a:endParaRPr/>
          </a:p>
        </p:txBody>
      </p:sp>
      <p:sp>
        <p:nvSpPr>
          <p:cNvPr id="493" name="Shape 493"/>
          <p:cNvSpPr txBox="1"/>
          <p:nvPr/>
        </p:nvSpPr>
        <p:spPr>
          <a:xfrm>
            <a:off x="253950" y="201100"/>
            <a:ext cx="7264500" cy="2705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chemeClr val="lt2"/>
                </a:solidFill>
                <a:latin typeface="Playfair Display"/>
                <a:ea typeface="Playfair Display"/>
                <a:cs typeface="Playfair Display"/>
                <a:sym typeface="Playfair Display"/>
              </a:rPr>
              <a:t>A- Tubuloglomerular Feedback:</a:t>
            </a:r>
            <a:endParaRPr sz="1900">
              <a:solidFill>
                <a:schemeClr val="lt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mechanism:</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700"/>
              </a:spcBef>
              <a:spcAft>
                <a:spcPts val="0"/>
              </a:spcAft>
              <a:buClr>
                <a:schemeClr val="dk2"/>
              </a:buClr>
              <a:buSzPts val="1400"/>
              <a:buFont typeface="Playfair Display"/>
              <a:buChar char="●"/>
            </a:pPr>
            <a:r>
              <a:rPr lang="en">
                <a:solidFill>
                  <a:schemeClr val="dk1"/>
                </a:solidFill>
              </a:rPr>
              <a:t>↓</a:t>
            </a:r>
            <a:r>
              <a:rPr lang="en">
                <a:solidFill>
                  <a:schemeClr val="dk2"/>
                </a:solidFill>
                <a:latin typeface="Playfair Display"/>
                <a:ea typeface="Playfair Display"/>
                <a:cs typeface="Playfair Display"/>
                <a:sym typeface="Playfair Display"/>
              </a:rPr>
              <a:t>ABP  </a:t>
            </a:r>
            <a:r>
              <a:rPr lang="en">
                <a:solidFill>
                  <a:schemeClr val="dk1"/>
                </a:solidFill>
              </a:rPr>
              <a:t>→ ↓</a:t>
            </a:r>
            <a:r>
              <a:rPr lang="en">
                <a:solidFill>
                  <a:schemeClr val="dk2"/>
                </a:solidFill>
                <a:latin typeface="Playfair Display"/>
                <a:ea typeface="Playfair Display"/>
                <a:cs typeface="Playfair Display"/>
                <a:sym typeface="Playfair Display"/>
              </a:rPr>
              <a:t>delivery of NaCl to the macula densa cells, which are capable of sensing this change , this will cause two effects:</a:t>
            </a:r>
            <a:endParaRPr>
              <a:solidFill>
                <a:schemeClr val="dk2"/>
              </a:solidFill>
              <a:latin typeface="Playfair Display"/>
              <a:ea typeface="Playfair Display"/>
              <a:cs typeface="Playfair Display"/>
              <a:sym typeface="Playfair Display"/>
            </a:endParaRPr>
          </a:p>
          <a:p>
            <a:pPr marL="914400" lvl="0" indent="-317500" rtl="0">
              <a:lnSpc>
                <a:spcPct val="115000"/>
              </a:lnSpc>
              <a:spcBef>
                <a:spcPts val="0"/>
              </a:spcBef>
              <a:spcAft>
                <a:spcPts val="0"/>
              </a:spcAft>
              <a:buClr>
                <a:schemeClr val="dk2"/>
              </a:buClr>
              <a:buSzPts val="1400"/>
              <a:buFont typeface="Old Standard TT"/>
              <a:buAutoNum type="arabicPeriod"/>
            </a:pPr>
            <a:r>
              <a:rPr lang="en">
                <a:solidFill>
                  <a:schemeClr val="dk2"/>
                </a:solidFill>
                <a:latin typeface="Playfair Display"/>
                <a:ea typeface="Playfair Display"/>
                <a:cs typeface="Playfair Display"/>
                <a:sym typeface="Playfair Display"/>
              </a:rPr>
              <a:t>decrease in resistance of the</a:t>
            </a:r>
            <a:r>
              <a:rPr lang="en">
                <a:solidFill>
                  <a:srgbClr val="0000FF"/>
                </a:solidFill>
                <a:latin typeface="Playfair Display"/>
                <a:ea typeface="Playfair Display"/>
                <a:cs typeface="Playfair Display"/>
                <a:sym typeface="Playfair Display"/>
              </a:rPr>
              <a:t> </a:t>
            </a:r>
            <a:r>
              <a:rPr lang="en">
                <a:solidFill>
                  <a:srgbClr val="FF0000"/>
                </a:solidFill>
                <a:latin typeface="Playfair Display"/>
                <a:ea typeface="Playfair Display"/>
                <a:cs typeface="Playfair Display"/>
                <a:sym typeface="Playfair Display"/>
              </a:rPr>
              <a:t>afferent </a:t>
            </a:r>
            <a:r>
              <a:rPr lang="en">
                <a:solidFill>
                  <a:schemeClr val="dk2"/>
                </a:solidFill>
                <a:latin typeface="Playfair Display"/>
                <a:ea typeface="Playfair Display"/>
                <a:cs typeface="Playfair Display"/>
                <a:sym typeface="Playfair Display"/>
              </a:rPr>
              <a:t>arterioles (i.e.</a:t>
            </a:r>
            <a:r>
              <a:rPr lang="en">
                <a:solidFill>
                  <a:srgbClr val="0000FF"/>
                </a:solidFill>
                <a:latin typeface="Playfair Display"/>
                <a:ea typeface="Playfair Display"/>
                <a:cs typeface="Playfair Display"/>
                <a:sym typeface="Playfair Display"/>
              </a:rPr>
              <a:t> </a:t>
            </a:r>
            <a:r>
              <a:rPr lang="en">
                <a:solidFill>
                  <a:srgbClr val="FF0000"/>
                </a:solidFill>
                <a:latin typeface="Playfair Display"/>
                <a:ea typeface="Playfair Display"/>
                <a:cs typeface="Playfair Display"/>
                <a:sym typeface="Playfair Display"/>
              </a:rPr>
              <a:t>vasodilatation</a:t>
            </a:r>
            <a:r>
              <a:rPr lang="en">
                <a:solidFill>
                  <a:schemeClr val="dk2"/>
                </a:solidFill>
                <a:latin typeface="Playfair Display"/>
                <a:ea typeface="Playfair Display"/>
                <a:cs typeface="Playfair Display"/>
                <a:sym typeface="Playfair Display"/>
              </a:rPr>
              <a:t>)  </a:t>
            </a:r>
            <a:r>
              <a:rPr lang="en">
                <a:solidFill>
                  <a:schemeClr val="dk1"/>
                </a:solidFill>
              </a:rPr>
              <a:t>→ ↑</a:t>
            </a:r>
            <a:r>
              <a:rPr lang="en">
                <a:solidFill>
                  <a:schemeClr val="dk2"/>
                </a:solidFill>
                <a:latin typeface="Playfair Display"/>
                <a:ea typeface="Playfair Display"/>
                <a:cs typeface="Playfair Display"/>
                <a:sym typeface="Playfair Display"/>
              </a:rPr>
              <a:t>glomerular hydrostatic pressure to normal levels.</a:t>
            </a:r>
            <a:endParaRPr>
              <a:solidFill>
                <a:schemeClr val="dk2"/>
              </a:solidFill>
              <a:latin typeface="Playfair Display"/>
              <a:ea typeface="Playfair Display"/>
              <a:cs typeface="Playfair Display"/>
              <a:sym typeface="Playfair Display"/>
            </a:endParaRPr>
          </a:p>
          <a:p>
            <a:pPr marL="914400" lvl="0" indent="-317500" rtl="0">
              <a:lnSpc>
                <a:spcPct val="115000"/>
              </a:lnSpc>
              <a:spcBef>
                <a:spcPts val="0"/>
              </a:spcBef>
              <a:spcAft>
                <a:spcPts val="0"/>
              </a:spcAft>
              <a:buClr>
                <a:schemeClr val="dk2"/>
              </a:buClr>
              <a:buSzPts val="1400"/>
              <a:buFont typeface="Old Standard TT"/>
              <a:buAutoNum type="arabicPeriod"/>
            </a:pPr>
            <a:r>
              <a:rPr lang="en">
                <a:solidFill>
                  <a:schemeClr val="dk2"/>
                </a:solidFill>
                <a:latin typeface="Playfair Display"/>
                <a:ea typeface="Playfair Display"/>
                <a:cs typeface="Playfair Display"/>
                <a:sym typeface="Playfair Display"/>
              </a:rPr>
              <a:t>increase in renin release from JG cells </a:t>
            </a:r>
            <a:r>
              <a:rPr lang="en">
                <a:solidFill>
                  <a:schemeClr val="dk1"/>
                </a:solidFill>
              </a:rPr>
              <a:t>→ </a:t>
            </a:r>
            <a:r>
              <a:rPr lang="en">
                <a:solidFill>
                  <a:schemeClr val="dk2"/>
                </a:solidFill>
                <a:latin typeface="Playfair Display"/>
                <a:ea typeface="Playfair Display"/>
                <a:cs typeface="Playfair Display"/>
                <a:sym typeface="Playfair Display"/>
              </a:rPr>
              <a:t>Ang II </a:t>
            </a:r>
            <a:r>
              <a:rPr lang="en">
                <a:solidFill>
                  <a:schemeClr val="dk1"/>
                </a:solidFill>
              </a:rPr>
              <a:t>→ </a:t>
            </a:r>
            <a:r>
              <a:rPr lang="en">
                <a:solidFill>
                  <a:srgbClr val="FF0000"/>
                </a:solidFill>
                <a:latin typeface="Playfair Display"/>
                <a:ea typeface="Playfair Display"/>
                <a:cs typeface="Playfair Display"/>
                <a:sym typeface="Playfair Display"/>
              </a:rPr>
              <a:t>constrict</a:t>
            </a:r>
            <a:r>
              <a:rPr lang="en">
                <a:solidFill>
                  <a:srgbClr val="0000FF"/>
                </a:solidFill>
                <a:latin typeface="Playfair Display"/>
                <a:ea typeface="Playfair Display"/>
                <a:cs typeface="Playfair Display"/>
                <a:sym typeface="Playfair Display"/>
              </a:rPr>
              <a:t> </a:t>
            </a:r>
            <a:r>
              <a:rPr lang="en">
                <a:solidFill>
                  <a:srgbClr val="FF0000"/>
                </a:solidFill>
                <a:latin typeface="Playfair Display"/>
                <a:ea typeface="Playfair Display"/>
                <a:cs typeface="Playfair Display"/>
                <a:sym typeface="Playfair Display"/>
              </a:rPr>
              <a:t>efferent </a:t>
            </a:r>
            <a:r>
              <a:rPr lang="en">
                <a:solidFill>
                  <a:schemeClr val="dk2"/>
                </a:solidFill>
                <a:latin typeface="Playfair Display"/>
                <a:ea typeface="Playfair Display"/>
                <a:cs typeface="Playfair Display"/>
                <a:sym typeface="Playfair Display"/>
              </a:rPr>
              <a:t>arteriole </a:t>
            </a:r>
            <a:r>
              <a:rPr lang="en">
                <a:solidFill>
                  <a:schemeClr val="dk1"/>
                </a:solidFill>
              </a:rPr>
              <a:t>→ ↑</a:t>
            </a:r>
            <a:r>
              <a:rPr lang="en">
                <a:solidFill>
                  <a:schemeClr val="dk2"/>
                </a:solidFill>
                <a:latin typeface="Playfair Display"/>
                <a:ea typeface="Playfair Display"/>
                <a:cs typeface="Playfair Display"/>
                <a:sym typeface="Playfair Display"/>
              </a:rPr>
              <a:t>glomerular hydrostatic pressure &amp; GFR to normal.</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None/>
            </a:pPr>
            <a:endParaRPr sz="1300">
              <a:solidFill>
                <a:schemeClr val="dk2"/>
              </a:solidFill>
              <a:latin typeface="Playfair Display"/>
              <a:ea typeface="Playfair Display"/>
              <a:cs typeface="Playfair Display"/>
              <a:sym typeface="Playfair Display"/>
            </a:endParaRPr>
          </a:p>
        </p:txBody>
      </p:sp>
      <p:sp>
        <p:nvSpPr>
          <p:cNvPr id="494" name="Shape 494"/>
          <p:cNvSpPr txBox="1"/>
          <p:nvPr/>
        </p:nvSpPr>
        <p:spPr>
          <a:xfrm>
            <a:off x="222600" y="3374857"/>
            <a:ext cx="2882700" cy="7113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400">
                <a:solidFill>
                  <a:schemeClr val="lt2"/>
                </a:solidFill>
                <a:latin typeface="Playfair Display"/>
                <a:ea typeface="Playfair Display"/>
                <a:cs typeface="Playfair Display"/>
                <a:sym typeface="Playfair Display"/>
              </a:rPr>
              <a:t>McDensa TGF</a:t>
            </a:r>
            <a:endParaRPr sz="2400">
              <a:solidFill>
                <a:schemeClr val="lt2"/>
              </a:solidFill>
              <a:latin typeface="Playfair Display"/>
              <a:ea typeface="Playfair Display"/>
              <a:cs typeface="Playfair Display"/>
              <a:sym typeface="Playfair Display"/>
            </a:endParaRPr>
          </a:p>
        </p:txBody>
      </p:sp>
      <p:pic>
        <p:nvPicPr>
          <p:cNvPr id="495" name="Shape 495"/>
          <p:cNvPicPr preferRelativeResize="0"/>
          <p:nvPr/>
        </p:nvPicPr>
        <p:blipFill>
          <a:blip r:embed="rId3">
            <a:alphaModFix/>
          </a:blip>
          <a:stretch>
            <a:fillRect/>
          </a:stretch>
        </p:blipFill>
        <p:spPr>
          <a:xfrm>
            <a:off x="93238" y="4106390"/>
            <a:ext cx="4703525" cy="3172998"/>
          </a:xfrm>
          <a:prstGeom prst="rect">
            <a:avLst/>
          </a:prstGeom>
          <a:noFill/>
          <a:ln>
            <a:noFill/>
          </a:ln>
        </p:spPr>
      </p:pic>
      <p:sp>
        <p:nvSpPr>
          <p:cNvPr id="496" name="Shape 496"/>
          <p:cNvSpPr txBox="1"/>
          <p:nvPr/>
        </p:nvSpPr>
        <p:spPr>
          <a:xfrm>
            <a:off x="18400" y="6233000"/>
            <a:ext cx="1223700" cy="4125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100">
                <a:solidFill>
                  <a:srgbClr val="292934"/>
                </a:solidFill>
              </a:rPr>
              <a:t>Increase </a:t>
            </a:r>
            <a:r>
              <a:rPr lang="en" sz="1100" b="1">
                <a:solidFill>
                  <a:srgbClr val="292934"/>
                </a:solidFill>
              </a:rPr>
              <a:t>FLOW</a:t>
            </a:r>
            <a:endParaRPr sz="1100" b="1">
              <a:solidFill>
                <a:srgbClr val="292934"/>
              </a:solidFill>
            </a:endParaRPr>
          </a:p>
        </p:txBody>
      </p:sp>
      <p:pic>
        <p:nvPicPr>
          <p:cNvPr id="497" name="Shape 497"/>
          <p:cNvPicPr preferRelativeResize="0"/>
          <p:nvPr/>
        </p:nvPicPr>
        <p:blipFill>
          <a:blip r:embed="rId4">
            <a:alphaModFix/>
          </a:blip>
          <a:stretch>
            <a:fillRect/>
          </a:stretch>
        </p:blipFill>
        <p:spPr>
          <a:xfrm>
            <a:off x="222596" y="6538112"/>
            <a:ext cx="333554" cy="610300"/>
          </a:xfrm>
          <a:prstGeom prst="rect">
            <a:avLst/>
          </a:prstGeom>
          <a:noFill/>
          <a:ln>
            <a:noFill/>
          </a:ln>
        </p:spPr>
      </p:pic>
      <p:pic>
        <p:nvPicPr>
          <p:cNvPr id="498" name="Shape 498"/>
          <p:cNvPicPr preferRelativeResize="0"/>
          <p:nvPr/>
        </p:nvPicPr>
        <p:blipFill>
          <a:blip r:embed="rId5">
            <a:alphaModFix/>
          </a:blip>
          <a:stretch>
            <a:fillRect/>
          </a:stretch>
        </p:blipFill>
        <p:spPr>
          <a:xfrm>
            <a:off x="4703525" y="2906788"/>
            <a:ext cx="2882700" cy="2481012"/>
          </a:xfrm>
          <a:prstGeom prst="rect">
            <a:avLst/>
          </a:prstGeom>
          <a:noFill/>
          <a:ln>
            <a:noFill/>
          </a:ln>
        </p:spPr>
      </p:pic>
      <p:cxnSp>
        <p:nvCxnSpPr>
          <p:cNvPr id="499" name="Shape 499"/>
          <p:cNvCxnSpPr/>
          <p:nvPr/>
        </p:nvCxnSpPr>
        <p:spPr>
          <a:xfrm flipH="1">
            <a:off x="3975600" y="3588449"/>
            <a:ext cx="1223700" cy="421800"/>
          </a:xfrm>
          <a:prstGeom prst="straightConnector1">
            <a:avLst/>
          </a:prstGeom>
          <a:noFill/>
          <a:ln w="38100" cap="flat" cmpd="sng">
            <a:solidFill>
              <a:schemeClr val="dk2"/>
            </a:solidFill>
            <a:prstDash val="solid"/>
            <a:round/>
            <a:headEnd type="none" w="med" len="med"/>
            <a:tailEnd type="triangle" w="med" len="med"/>
          </a:ln>
        </p:spPr>
      </p:cxnSp>
      <p:sp>
        <p:nvSpPr>
          <p:cNvPr id="500" name="Shape 500"/>
          <p:cNvSpPr txBox="1"/>
          <p:nvPr/>
        </p:nvSpPr>
        <p:spPr>
          <a:xfrm>
            <a:off x="4114350" y="5537921"/>
            <a:ext cx="1567500" cy="6102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chemeClr val="dk2"/>
                </a:solidFill>
                <a:latin typeface="Playfair Display"/>
                <a:ea typeface="Playfair Display"/>
                <a:cs typeface="Playfair Display"/>
                <a:sym typeface="Playfair Display"/>
              </a:rPr>
              <a:t>Decrease</a:t>
            </a:r>
            <a:endParaRPr b="1">
              <a:solidFill>
                <a:schemeClr val="dk2"/>
              </a:solidFill>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b="1">
                <a:solidFill>
                  <a:schemeClr val="dk2"/>
                </a:solidFill>
                <a:latin typeface="Playfair Display"/>
                <a:ea typeface="Playfair Display"/>
                <a:cs typeface="Playfair Display"/>
                <a:sym typeface="Playfair Display"/>
              </a:rPr>
              <a:t>Renin release</a:t>
            </a:r>
            <a:endParaRPr b="1">
              <a:solidFill>
                <a:schemeClr val="dk2"/>
              </a:solidFill>
              <a:latin typeface="Playfair Display"/>
              <a:ea typeface="Playfair Display"/>
              <a:cs typeface="Playfair Display"/>
              <a:sym typeface="Playfair Display"/>
            </a:endParaRPr>
          </a:p>
        </p:txBody>
      </p:sp>
      <p:cxnSp>
        <p:nvCxnSpPr>
          <p:cNvPr id="501" name="Shape 501"/>
          <p:cNvCxnSpPr>
            <a:endCxn id="500" idx="1"/>
          </p:cNvCxnSpPr>
          <p:nvPr/>
        </p:nvCxnSpPr>
        <p:spPr>
          <a:xfrm>
            <a:off x="3640650" y="5441921"/>
            <a:ext cx="473700" cy="401100"/>
          </a:xfrm>
          <a:prstGeom prst="straightConnector1">
            <a:avLst/>
          </a:prstGeom>
          <a:noFill/>
          <a:ln w="9525" cap="flat" cmpd="sng">
            <a:solidFill>
              <a:schemeClr val="dk2"/>
            </a:solidFill>
            <a:prstDash val="solid"/>
            <a:round/>
            <a:headEnd type="none" w="med" len="med"/>
            <a:tailEnd type="triangle" w="med" len="med"/>
          </a:ln>
        </p:spPr>
      </p:cxnSp>
      <p:sp>
        <p:nvSpPr>
          <p:cNvPr id="502" name="Shape 502"/>
          <p:cNvSpPr txBox="1"/>
          <p:nvPr/>
        </p:nvSpPr>
        <p:spPr>
          <a:xfrm>
            <a:off x="3829825" y="6585025"/>
            <a:ext cx="998700" cy="610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solidFill>
                  <a:srgbClr val="292934"/>
                </a:solidFill>
                <a:latin typeface="Playfair Display"/>
                <a:ea typeface="Playfair Display"/>
                <a:cs typeface="Playfair Display"/>
                <a:sym typeface="Playfair Display"/>
              </a:rPr>
              <a:t>Afferent arterioles</a:t>
            </a:r>
            <a:endParaRPr sz="1100">
              <a:solidFill>
                <a:srgbClr val="292934"/>
              </a:solidFill>
              <a:latin typeface="Playfair Display"/>
              <a:ea typeface="Playfair Display"/>
              <a:cs typeface="Playfair Display"/>
              <a:sym typeface="Playfair Display"/>
            </a:endParaRPr>
          </a:p>
        </p:txBody>
      </p:sp>
      <p:sp>
        <p:nvSpPr>
          <p:cNvPr id="503" name="Shape 503"/>
          <p:cNvSpPr txBox="1"/>
          <p:nvPr/>
        </p:nvSpPr>
        <p:spPr>
          <a:xfrm>
            <a:off x="5775400" y="5537925"/>
            <a:ext cx="1892700" cy="6102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500"/>
              </a:spcBef>
              <a:spcAft>
                <a:spcPts val="0"/>
              </a:spcAft>
              <a:buNone/>
            </a:pPr>
            <a:r>
              <a:rPr lang="en" sz="1300">
                <a:solidFill>
                  <a:schemeClr val="dk2"/>
                </a:solidFill>
                <a:latin typeface="Playfair Display"/>
                <a:ea typeface="Playfair Display"/>
                <a:cs typeface="Playfair Display"/>
                <a:sym typeface="Playfair Display"/>
              </a:rPr>
              <a:t>Mediators:</a:t>
            </a:r>
            <a:endParaRPr sz="1300">
              <a:solidFill>
                <a:schemeClr val="dk2"/>
              </a:solidFill>
              <a:latin typeface="Playfair Display"/>
              <a:ea typeface="Playfair Display"/>
              <a:cs typeface="Playfair Display"/>
              <a:sym typeface="Playfair Display"/>
            </a:endParaRPr>
          </a:p>
          <a:p>
            <a:pPr marL="0" lvl="0" indent="0" algn="ctr" rtl="0">
              <a:lnSpc>
                <a:spcPct val="115000"/>
              </a:lnSpc>
              <a:spcBef>
                <a:spcPts val="500"/>
              </a:spcBef>
              <a:spcAft>
                <a:spcPts val="0"/>
              </a:spcAft>
              <a:buNone/>
            </a:pPr>
            <a:r>
              <a:rPr lang="en" sz="1300" b="1">
                <a:solidFill>
                  <a:schemeClr val="dk2"/>
                </a:solidFill>
                <a:latin typeface="Playfair Display"/>
                <a:ea typeface="Playfair Display"/>
                <a:cs typeface="Playfair Display"/>
                <a:sym typeface="Playfair Display"/>
              </a:rPr>
              <a:t>Adenosine</a:t>
            </a:r>
            <a:r>
              <a:rPr lang="en" sz="1300">
                <a:solidFill>
                  <a:schemeClr val="dk2"/>
                </a:solidFill>
                <a:latin typeface="Playfair Display"/>
                <a:ea typeface="Playfair Display"/>
                <a:cs typeface="Playfair Display"/>
                <a:sym typeface="Playfair Display"/>
              </a:rPr>
              <a:t> and </a:t>
            </a:r>
            <a:r>
              <a:rPr lang="en" sz="1300" b="1">
                <a:solidFill>
                  <a:schemeClr val="dk2"/>
                </a:solidFill>
                <a:latin typeface="Playfair Display"/>
                <a:ea typeface="Playfair Display"/>
                <a:cs typeface="Playfair Display"/>
                <a:sym typeface="Playfair Display"/>
              </a:rPr>
              <a:t>Renin</a:t>
            </a:r>
            <a:endParaRPr sz="1300" b="1">
              <a:solidFill>
                <a:schemeClr val="dk2"/>
              </a:solidFill>
              <a:latin typeface="Playfair Display"/>
              <a:ea typeface="Playfair Display"/>
              <a:cs typeface="Playfair Display"/>
              <a:sym typeface="Playfair Display"/>
            </a:endParaRPr>
          </a:p>
        </p:txBody>
      </p:sp>
      <p:sp>
        <p:nvSpPr>
          <p:cNvPr id="504" name="Shape 504"/>
          <p:cNvSpPr txBox="1"/>
          <p:nvPr/>
        </p:nvSpPr>
        <p:spPr>
          <a:xfrm>
            <a:off x="5775400" y="6265975"/>
            <a:ext cx="1892700" cy="4011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500"/>
              </a:spcBef>
              <a:spcAft>
                <a:spcPts val="0"/>
              </a:spcAft>
              <a:buNone/>
            </a:pPr>
            <a:r>
              <a:rPr lang="en" sz="1200" b="1">
                <a:solidFill>
                  <a:schemeClr val="dk2"/>
                </a:solidFill>
                <a:latin typeface="Playfair Display"/>
                <a:ea typeface="Playfair Display"/>
                <a:cs typeface="Playfair Display"/>
                <a:sym typeface="Playfair Display"/>
              </a:rPr>
              <a:t>[NaCl] </a:t>
            </a:r>
            <a:r>
              <a:rPr lang="en" sz="1200">
                <a:solidFill>
                  <a:schemeClr val="dk2"/>
                </a:solidFill>
                <a:latin typeface="Playfair Display"/>
                <a:ea typeface="Playfair Display"/>
                <a:cs typeface="Playfair Display"/>
                <a:sym typeface="Playfair Display"/>
              </a:rPr>
              <a:t>dependent mech.</a:t>
            </a:r>
            <a:endParaRPr sz="1200">
              <a:solidFill>
                <a:schemeClr val="dk2"/>
              </a:solidFill>
              <a:latin typeface="Playfair Display"/>
              <a:ea typeface="Playfair Display"/>
              <a:cs typeface="Playfair Display"/>
              <a:sym typeface="Playfair Display"/>
            </a:endParaRPr>
          </a:p>
        </p:txBody>
      </p:sp>
      <p:sp>
        <p:nvSpPr>
          <p:cNvPr id="505" name="Shape 505"/>
          <p:cNvSpPr txBox="1"/>
          <p:nvPr/>
        </p:nvSpPr>
        <p:spPr>
          <a:xfrm>
            <a:off x="0" y="7423500"/>
            <a:ext cx="7772400" cy="2041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B-  Myogenic Mechanism:</a:t>
            </a:r>
            <a:endParaRPr sz="2400">
              <a:solidFill>
                <a:schemeClr val="lt2"/>
              </a:solidFill>
              <a:latin typeface="Playfair Display"/>
              <a:ea typeface="Playfair Display"/>
              <a:cs typeface="Playfair Display"/>
              <a:sym typeface="Playfair Display"/>
            </a:endParaRPr>
          </a:p>
          <a:p>
            <a:pPr marL="457200" lvl="0" indent="-317500" rtl="0">
              <a:lnSpc>
                <a:spcPct val="115000"/>
              </a:lnSpc>
              <a:spcBef>
                <a:spcPts val="7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It is the intrinsic capability of blood vessels to constrict when blood pressure is increased. The constriction prevents excess increase in renal blood flow and GFR when blood pressure rises.</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When blood pressure decreases the myogenic mechanism reduces vascular resistance and the vessel dilates.</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endParaRPr/>
          </a:p>
        </p:txBody>
      </p:sp>
      <p:sp>
        <p:nvSpPr>
          <p:cNvPr id="506" name="Shape 506"/>
          <p:cNvSpPr txBox="1"/>
          <p:nvPr/>
        </p:nvSpPr>
        <p:spPr>
          <a:xfrm>
            <a:off x="93250" y="3040525"/>
            <a:ext cx="4444800" cy="3141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a:solidFill>
                  <a:schemeClr val="dk2"/>
                </a:solidFill>
                <a:latin typeface="Playfair Display"/>
                <a:ea typeface="Playfair Display"/>
                <a:cs typeface="Playfair Display"/>
                <a:sym typeface="Playfair Display"/>
              </a:rPr>
              <a:t>Here the ABP is increased so the opposite happens.</a:t>
            </a:r>
            <a:endParaRPr>
              <a:solidFill>
                <a:schemeClr val="dk2"/>
              </a:solidFill>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p:nvPr/>
        </p:nvSpPr>
        <p:spPr>
          <a:xfrm>
            <a:off x="2241150" y="5625678"/>
            <a:ext cx="3290100" cy="4845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chemeClr val="lt2"/>
                </a:solidFill>
                <a:latin typeface="Playfair Display"/>
                <a:ea typeface="Playfair Display"/>
                <a:cs typeface="Playfair Display"/>
                <a:sym typeface="Playfair Display"/>
              </a:rPr>
              <a:t>(Tubulo-glomerular Feedback)</a:t>
            </a:r>
            <a:endParaRPr>
              <a:solidFill>
                <a:schemeClr val="lt2"/>
              </a:solidFill>
              <a:latin typeface="Playfair Display"/>
              <a:ea typeface="Playfair Display"/>
              <a:cs typeface="Playfair Display"/>
              <a:sym typeface="Playfair Display"/>
            </a:endParaRPr>
          </a:p>
        </p:txBody>
      </p:sp>
      <p:sp>
        <p:nvSpPr>
          <p:cNvPr id="512" name="Shape 512"/>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27</a:t>
            </a:fld>
            <a:endParaRPr/>
          </a:p>
        </p:txBody>
      </p:sp>
      <p:pic>
        <p:nvPicPr>
          <p:cNvPr id="513" name="Shape 513"/>
          <p:cNvPicPr preferRelativeResize="0"/>
          <p:nvPr/>
        </p:nvPicPr>
        <p:blipFill>
          <a:blip r:embed="rId3">
            <a:alphaModFix/>
          </a:blip>
          <a:stretch>
            <a:fillRect/>
          </a:stretch>
        </p:blipFill>
        <p:spPr>
          <a:xfrm>
            <a:off x="1285438" y="350239"/>
            <a:ext cx="2440050" cy="4817674"/>
          </a:xfrm>
          <a:prstGeom prst="rect">
            <a:avLst/>
          </a:prstGeom>
          <a:noFill/>
          <a:ln>
            <a:noFill/>
          </a:ln>
        </p:spPr>
      </p:pic>
      <p:pic>
        <p:nvPicPr>
          <p:cNvPr id="514" name="Shape 514"/>
          <p:cNvPicPr preferRelativeResize="0"/>
          <p:nvPr/>
        </p:nvPicPr>
        <p:blipFill>
          <a:blip r:embed="rId4">
            <a:alphaModFix/>
          </a:blip>
          <a:stretch>
            <a:fillRect/>
          </a:stretch>
        </p:blipFill>
        <p:spPr>
          <a:xfrm>
            <a:off x="3941287" y="350247"/>
            <a:ext cx="2544025" cy="4817676"/>
          </a:xfrm>
          <a:prstGeom prst="rect">
            <a:avLst/>
          </a:prstGeom>
          <a:noFill/>
          <a:ln>
            <a:noFill/>
          </a:ln>
        </p:spPr>
      </p:pic>
      <p:pic>
        <p:nvPicPr>
          <p:cNvPr id="515" name="Shape 515"/>
          <p:cNvPicPr preferRelativeResize="0"/>
          <p:nvPr/>
        </p:nvPicPr>
        <p:blipFill>
          <a:blip r:embed="rId5">
            <a:alphaModFix/>
          </a:blip>
          <a:stretch>
            <a:fillRect/>
          </a:stretch>
        </p:blipFill>
        <p:spPr>
          <a:xfrm>
            <a:off x="1068338" y="6291279"/>
            <a:ext cx="5637400" cy="3517420"/>
          </a:xfrm>
          <a:prstGeom prst="rect">
            <a:avLst/>
          </a:prstGeom>
          <a:noFill/>
          <a:ln w="9525" cap="flat" cmpd="sng">
            <a:solidFill>
              <a:schemeClr val="accent6"/>
            </a:solidFill>
            <a:prstDash val="solid"/>
            <a:round/>
            <a:headEnd type="none" w="sm" len="sm"/>
            <a:tailEnd type="none" w="sm" len="sm"/>
          </a:ln>
        </p:spPr>
      </p:pic>
      <p:cxnSp>
        <p:nvCxnSpPr>
          <p:cNvPr id="516" name="Shape 516"/>
          <p:cNvCxnSpPr>
            <a:stCxn id="511" idx="2"/>
            <a:endCxn id="515" idx="0"/>
          </p:cNvCxnSpPr>
          <p:nvPr/>
        </p:nvCxnSpPr>
        <p:spPr>
          <a:xfrm>
            <a:off x="3886200" y="6110178"/>
            <a:ext cx="900" cy="181200"/>
          </a:xfrm>
          <a:prstGeom prst="straightConnector1">
            <a:avLst/>
          </a:prstGeom>
          <a:noFill/>
          <a:ln w="9525" cap="flat" cmpd="sng">
            <a:solidFill>
              <a:srgbClr val="EA9999"/>
            </a:solidFill>
            <a:prstDash val="solid"/>
            <a:round/>
            <a:headEnd type="none" w="med" len="med"/>
            <a:tailEnd type="none" w="med" len="med"/>
          </a:ln>
        </p:spPr>
      </p:cxnSp>
      <p:sp>
        <p:nvSpPr>
          <p:cNvPr id="517" name="Shape 517"/>
          <p:cNvSpPr/>
          <p:nvPr/>
        </p:nvSpPr>
        <p:spPr>
          <a:xfrm>
            <a:off x="2982450" y="350249"/>
            <a:ext cx="1807500" cy="300300"/>
          </a:xfrm>
          <a:prstGeom prst="roundRect">
            <a:avLst>
              <a:gd name="adj" fmla="val 16667"/>
            </a:avLst>
          </a:prstGeom>
          <a:solidFill>
            <a:srgbClr val="0DB7C4">
              <a:alpha val="36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male slides</a:t>
            </a:r>
            <a:endParaRPr>
              <a:solidFill>
                <a:srgbClr val="FFFFFF"/>
              </a:solidFill>
              <a:latin typeface="Source Sans Pro"/>
              <a:ea typeface="Source Sans Pro"/>
              <a:cs typeface="Source Sans Pro"/>
              <a:sym typeface="Source Sans Pro"/>
            </a:endParaRPr>
          </a:p>
        </p:txBody>
      </p:sp>
      <p:sp>
        <p:nvSpPr>
          <p:cNvPr id="518" name="Shape 518"/>
          <p:cNvSpPr/>
          <p:nvPr/>
        </p:nvSpPr>
        <p:spPr>
          <a:xfrm>
            <a:off x="1173700" y="269825"/>
            <a:ext cx="5426700" cy="4978500"/>
          </a:xfrm>
          <a:prstGeom prst="rect">
            <a:avLst/>
          </a:prstGeom>
          <a:noFill/>
          <a:ln w="952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999999"/>
              </a:solidFill>
            </a:endParaRPr>
          </a:p>
        </p:txBody>
      </p:sp>
      <p:sp>
        <p:nvSpPr>
          <p:cNvPr id="519" name="Shape 519"/>
          <p:cNvSpPr/>
          <p:nvPr/>
        </p:nvSpPr>
        <p:spPr>
          <a:xfrm>
            <a:off x="4865300" y="6329675"/>
            <a:ext cx="1807500" cy="3003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female slides </a:t>
            </a:r>
            <a:endParaRPr>
              <a:solidFill>
                <a:srgbClr val="FFFFFF"/>
              </a:solidFill>
              <a:latin typeface="Source Sans Pro"/>
              <a:ea typeface="Source Sans Pro"/>
              <a:cs typeface="Source Sans Pro"/>
              <a:sym typeface="Source Sans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2001200" y="3509213"/>
            <a:ext cx="3845700" cy="558000"/>
          </a:xfrm>
          <a:prstGeom prst="rect">
            <a:avLst/>
          </a:prstGeom>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a:solidFill>
                  <a:schemeClr val="lt2"/>
                </a:solidFill>
                <a:latin typeface="Playfair Display"/>
                <a:ea typeface="Playfair Display"/>
                <a:cs typeface="Playfair Display"/>
                <a:sym typeface="Playfair Display"/>
              </a:rPr>
              <a:t>Example of autoregulation</a:t>
            </a:r>
            <a:endParaRPr sz="1800">
              <a:solidFill>
                <a:schemeClr val="lt2"/>
              </a:solidFill>
              <a:latin typeface="Playfair Display"/>
              <a:ea typeface="Playfair Display"/>
              <a:cs typeface="Playfair Display"/>
              <a:sym typeface="Playfair Display"/>
            </a:endParaRPr>
          </a:p>
        </p:txBody>
      </p:sp>
      <p:sp>
        <p:nvSpPr>
          <p:cNvPr id="525" name="Shape 52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28</a:t>
            </a:fld>
            <a:endParaRPr/>
          </a:p>
        </p:txBody>
      </p:sp>
      <p:pic>
        <p:nvPicPr>
          <p:cNvPr id="526" name="Shape 526"/>
          <p:cNvPicPr preferRelativeResize="0"/>
          <p:nvPr/>
        </p:nvPicPr>
        <p:blipFill rotWithShape="1">
          <a:blip r:embed="rId3">
            <a:alphaModFix/>
          </a:blip>
          <a:srcRect l="8802" r="3692"/>
          <a:stretch/>
        </p:blipFill>
        <p:spPr>
          <a:xfrm>
            <a:off x="1622237" y="212675"/>
            <a:ext cx="4603626" cy="3134501"/>
          </a:xfrm>
          <a:prstGeom prst="rect">
            <a:avLst/>
          </a:prstGeom>
          <a:noFill/>
          <a:ln w="9525" cap="flat" cmpd="sng">
            <a:solidFill>
              <a:schemeClr val="dk2"/>
            </a:solidFill>
            <a:prstDash val="solid"/>
            <a:round/>
            <a:headEnd type="none" w="sm" len="sm"/>
            <a:tailEnd type="none" w="sm" len="sm"/>
          </a:ln>
        </p:spPr>
      </p:pic>
      <p:sp>
        <p:nvSpPr>
          <p:cNvPr id="527" name="Shape 527"/>
          <p:cNvSpPr txBox="1">
            <a:spLocks noGrp="1"/>
          </p:cNvSpPr>
          <p:nvPr>
            <p:ph type="title"/>
          </p:nvPr>
        </p:nvSpPr>
        <p:spPr>
          <a:xfrm>
            <a:off x="185375" y="4292050"/>
            <a:ext cx="6040500" cy="669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solidFill>
                  <a:schemeClr val="lt2"/>
                </a:solidFill>
                <a:latin typeface="Playfair Display"/>
                <a:ea typeface="Playfair Display"/>
                <a:cs typeface="Playfair Display"/>
                <a:sym typeface="Playfair Display"/>
              </a:rPr>
              <a:t>2-Extrinsic controls: </a:t>
            </a:r>
            <a:r>
              <a:rPr lang="en" sz="1700" b="1">
                <a:solidFill>
                  <a:schemeClr val="dk2"/>
                </a:solidFill>
                <a:latin typeface="Playfair Display"/>
                <a:ea typeface="Playfair Display"/>
                <a:cs typeface="Playfair Display"/>
                <a:sym typeface="Playfair Display"/>
              </a:rPr>
              <a:t>Sympathetic Control of GFR </a:t>
            </a:r>
            <a:endParaRPr sz="1700" b="1">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endParaRPr sz="2400">
              <a:solidFill>
                <a:schemeClr val="lt2"/>
              </a:solidFill>
              <a:latin typeface="Playfair Display"/>
              <a:ea typeface="Playfair Display"/>
              <a:cs typeface="Playfair Display"/>
              <a:sym typeface="Playfair Display"/>
            </a:endParaRPr>
          </a:p>
        </p:txBody>
      </p:sp>
      <p:sp>
        <p:nvSpPr>
          <p:cNvPr id="528" name="Shape 528"/>
          <p:cNvSpPr/>
          <p:nvPr/>
        </p:nvSpPr>
        <p:spPr>
          <a:xfrm>
            <a:off x="1685900" y="5035200"/>
            <a:ext cx="4237200" cy="66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700"/>
              </a:spcBef>
              <a:spcAft>
                <a:spcPts val="0"/>
              </a:spcAft>
              <a:buClr>
                <a:schemeClr val="dk1"/>
              </a:buClr>
              <a:buSzPts val="1100"/>
              <a:buFont typeface="Arial"/>
              <a:buNone/>
            </a:pPr>
            <a:r>
              <a:rPr lang="en" sz="1800" b="1">
                <a:solidFill>
                  <a:schemeClr val="lt1"/>
                </a:solidFill>
                <a:latin typeface="Playfair Display"/>
                <a:ea typeface="Playfair Display"/>
                <a:cs typeface="Playfair Display"/>
                <a:sym typeface="Playfair Display"/>
              </a:rPr>
              <a:t>When the sympathetic system is : </a:t>
            </a:r>
            <a:endParaRPr sz="1800" b="1">
              <a:solidFill>
                <a:schemeClr val="lt1"/>
              </a:solidFill>
              <a:latin typeface="Playfair Display"/>
              <a:ea typeface="Playfair Display"/>
              <a:cs typeface="Playfair Display"/>
              <a:sym typeface="Playfair Display"/>
            </a:endParaRPr>
          </a:p>
        </p:txBody>
      </p:sp>
      <p:sp>
        <p:nvSpPr>
          <p:cNvPr id="529" name="Shape 529"/>
          <p:cNvSpPr/>
          <p:nvPr/>
        </p:nvSpPr>
        <p:spPr>
          <a:xfrm>
            <a:off x="530375" y="6163600"/>
            <a:ext cx="2633100" cy="25572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0" lvl="0" indent="0" rtl="0">
              <a:lnSpc>
                <a:spcPct val="90000"/>
              </a:lnSpc>
              <a:spcBef>
                <a:spcPts val="700"/>
              </a:spcBef>
              <a:spcAft>
                <a:spcPts val="0"/>
              </a:spcAft>
              <a:buNone/>
            </a:pPr>
            <a:r>
              <a:rPr lang="en" sz="1800" b="1">
                <a:solidFill>
                  <a:schemeClr val="dk2"/>
                </a:solidFill>
                <a:latin typeface="Playfair Display"/>
                <a:ea typeface="Playfair Display"/>
                <a:cs typeface="Playfair Display"/>
                <a:sym typeface="Playfair Display"/>
              </a:rPr>
              <a:t>at rest</a:t>
            </a:r>
            <a:r>
              <a:rPr lang="en" sz="1800">
                <a:solidFill>
                  <a:schemeClr val="dk2"/>
                </a:solidFill>
                <a:latin typeface="Playfair Display"/>
                <a:ea typeface="Playfair Display"/>
                <a:cs typeface="Playfair Display"/>
                <a:sym typeface="Playfair Display"/>
              </a:rPr>
              <a:t>:</a:t>
            </a:r>
            <a:endParaRPr sz="1800">
              <a:solidFill>
                <a:schemeClr val="dk2"/>
              </a:solidFill>
              <a:latin typeface="Playfair Display"/>
              <a:ea typeface="Playfair Display"/>
              <a:cs typeface="Playfair Display"/>
              <a:sym typeface="Playfair Display"/>
            </a:endParaRPr>
          </a:p>
          <a:p>
            <a:pPr marL="0" lvl="0" indent="0" rtl="0">
              <a:lnSpc>
                <a:spcPct val="90000"/>
              </a:lnSpc>
              <a:spcBef>
                <a:spcPts val="600"/>
              </a:spcBef>
              <a:spcAft>
                <a:spcPts val="0"/>
              </a:spcAft>
              <a:buNone/>
            </a:pPr>
            <a:r>
              <a:rPr lang="en">
                <a:solidFill>
                  <a:schemeClr val="dk2"/>
                </a:solidFill>
                <a:latin typeface="Playfair Display"/>
                <a:ea typeface="Playfair Display"/>
                <a:cs typeface="Playfair Display"/>
                <a:sym typeface="Playfair Display"/>
              </a:rPr>
              <a:t>-Renal blood vessels are maximally dilated</a:t>
            </a:r>
            <a:endParaRPr>
              <a:solidFill>
                <a:schemeClr val="dk2"/>
              </a:solidFill>
              <a:latin typeface="Playfair Display"/>
              <a:ea typeface="Playfair Display"/>
              <a:cs typeface="Playfair Display"/>
              <a:sym typeface="Playfair Display"/>
            </a:endParaRPr>
          </a:p>
          <a:p>
            <a:pPr marL="0" lvl="0" indent="0" rtl="0">
              <a:lnSpc>
                <a:spcPct val="90000"/>
              </a:lnSpc>
              <a:spcBef>
                <a:spcPts val="600"/>
              </a:spcBef>
              <a:spcAft>
                <a:spcPts val="0"/>
              </a:spcAft>
              <a:buNone/>
            </a:pPr>
            <a:r>
              <a:rPr lang="en">
                <a:solidFill>
                  <a:schemeClr val="dk2"/>
                </a:solidFill>
                <a:latin typeface="Playfair Display"/>
                <a:ea typeface="Playfair Display"/>
                <a:cs typeface="Playfair Display"/>
                <a:sym typeface="Playfair Display"/>
              </a:rPr>
              <a:t>-Autoregulation mechanisms prevail</a:t>
            </a:r>
            <a:endParaRPr/>
          </a:p>
        </p:txBody>
      </p:sp>
      <p:sp>
        <p:nvSpPr>
          <p:cNvPr id="530" name="Shape 530"/>
          <p:cNvSpPr/>
          <p:nvPr/>
        </p:nvSpPr>
        <p:spPr>
          <a:xfrm>
            <a:off x="4471250" y="6163600"/>
            <a:ext cx="2633100" cy="25572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ctr" anchorCtr="0">
            <a:noAutofit/>
          </a:bodyPr>
          <a:lstStyle/>
          <a:p>
            <a:pPr marL="0" lvl="0" indent="0" rtl="0">
              <a:lnSpc>
                <a:spcPct val="90000"/>
              </a:lnSpc>
              <a:spcBef>
                <a:spcPts val="700"/>
              </a:spcBef>
              <a:spcAft>
                <a:spcPts val="0"/>
              </a:spcAft>
              <a:buNone/>
            </a:pPr>
            <a:r>
              <a:rPr lang="en" sz="1800" b="1">
                <a:solidFill>
                  <a:schemeClr val="dk2"/>
                </a:solidFill>
                <a:latin typeface="Playfair Display"/>
                <a:ea typeface="Playfair Display"/>
                <a:cs typeface="Playfair Display"/>
                <a:sym typeface="Playfair Display"/>
              </a:rPr>
              <a:t>Under stress:</a:t>
            </a:r>
            <a:endParaRPr sz="1800" b="1">
              <a:solidFill>
                <a:schemeClr val="dk2"/>
              </a:solidFill>
              <a:latin typeface="Playfair Display"/>
              <a:ea typeface="Playfair Display"/>
              <a:cs typeface="Playfair Display"/>
              <a:sym typeface="Playfair Display"/>
            </a:endParaRPr>
          </a:p>
          <a:p>
            <a:pPr marL="0" lvl="0" indent="0" rtl="0">
              <a:lnSpc>
                <a:spcPct val="90000"/>
              </a:lnSpc>
              <a:spcBef>
                <a:spcPts val="600"/>
              </a:spcBef>
              <a:spcAft>
                <a:spcPts val="0"/>
              </a:spcAft>
              <a:buNone/>
            </a:pPr>
            <a:r>
              <a:rPr lang="en" sz="1300" b="1">
                <a:solidFill>
                  <a:schemeClr val="dk2"/>
                </a:solidFill>
                <a:latin typeface="Playfair Display"/>
                <a:ea typeface="Playfair Display"/>
                <a:cs typeface="Playfair Display"/>
                <a:sym typeface="Playfair Display"/>
              </a:rPr>
              <a:t>-Norepinephrine</a:t>
            </a:r>
            <a:r>
              <a:rPr lang="en" sz="1300">
                <a:solidFill>
                  <a:schemeClr val="dk2"/>
                </a:solidFill>
                <a:latin typeface="Playfair Display"/>
                <a:ea typeface="Playfair Display"/>
                <a:cs typeface="Playfair Display"/>
                <a:sym typeface="Playfair Display"/>
              </a:rPr>
              <a:t> is released by the sympathetic nervous system</a:t>
            </a:r>
            <a:endParaRPr sz="1300">
              <a:solidFill>
                <a:schemeClr val="dk2"/>
              </a:solidFill>
              <a:latin typeface="Playfair Display"/>
              <a:ea typeface="Playfair Display"/>
              <a:cs typeface="Playfair Display"/>
              <a:sym typeface="Playfair Display"/>
            </a:endParaRPr>
          </a:p>
          <a:p>
            <a:pPr marL="0" lvl="0" indent="0" rtl="0">
              <a:lnSpc>
                <a:spcPct val="90000"/>
              </a:lnSpc>
              <a:spcBef>
                <a:spcPts val="600"/>
              </a:spcBef>
              <a:spcAft>
                <a:spcPts val="0"/>
              </a:spcAft>
              <a:buNone/>
            </a:pPr>
            <a:r>
              <a:rPr lang="en" sz="1300" b="1">
                <a:solidFill>
                  <a:schemeClr val="dk2"/>
                </a:solidFill>
                <a:latin typeface="Playfair Display"/>
                <a:ea typeface="Playfair Display"/>
                <a:cs typeface="Playfair Display"/>
                <a:sym typeface="Playfair Display"/>
              </a:rPr>
              <a:t>-Epinephrine</a:t>
            </a:r>
            <a:r>
              <a:rPr lang="en" sz="1300">
                <a:solidFill>
                  <a:schemeClr val="dk2"/>
                </a:solidFill>
                <a:latin typeface="Playfair Display"/>
                <a:ea typeface="Playfair Display"/>
                <a:cs typeface="Playfair Display"/>
                <a:sym typeface="Playfair Display"/>
              </a:rPr>
              <a:t> is released by the adrenal medulla</a:t>
            </a:r>
            <a:endParaRPr sz="1300">
              <a:solidFill>
                <a:schemeClr val="dk2"/>
              </a:solidFill>
              <a:latin typeface="Playfair Display"/>
              <a:ea typeface="Playfair Display"/>
              <a:cs typeface="Playfair Display"/>
              <a:sym typeface="Playfair Display"/>
            </a:endParaRPr>
          </a:p>
          <a:p>
            <a:pPr marL="0" lvl="0" indent="0" rtl="0">
              <a:lnSpc>
                <a:spcPct val="90000"/>
              </a:lnSpc>
              <a:spcBef>
                <a:spcPts val="600"/>
              </a:spcBef>
              <a:spcAft>
                <a:spcPts val="0"/>
              </a:spcAft>
              <a:buNone/>
            </a:pPr>
            <a:r>
              <a:rPr lang="en" sz="1300">
                <a:solidFill>
                  <a:srgbClr val="0000CC"/>
                </a:solidFill>
                <a:latin typeface="Playfair Display"/>
                <a:ea typeface="Playfair Display"/>
                <a:cs typeface="Playfair Display"/>
                <a:sym typeface="Playfair Display"/>
              </a:rPr>
              <a:t>-Afferent arterioles </a:t>
            </a:r>
            <a:r>
              <a:rPr lang="en" sz="1300">
                <a:solidFill>
                  <a:srgbClr val="FF0066"/>
                </a:solidFill>
                <a:latin typeface="Playfair Display"/>
                <a:ea typeface="Playfair Display"/>
                <a:cs typeface="Playfair Display"/>
                <a:sym typeface="Playfair Display"/>
              </a:rPr>
              <a:t>constrict</a:t>
            </a:r>
            <a:r>
              <a:rPr lang="en" sz="1300">
                <a:solidFill>
                  <a:srgbClr val="FF0000"/>
                </a:solidFill>
                <a:latin typeface="Playfair Display"/>
                <a:ea typeface="Playfair Display"/>
                <a:cs typeface="Playfair Display"/>
                <a:sym typeface="Playfair Display"/>
              </a:rPr>
              <a:t> </a:t>
            </a:r>
            <a:r>
              <a:rPr lang="en" sz="1300">
                <a:solidFill>
                  <a:schemeClr val="dk2"/>
                </a:solidFill>
                <a:latin typeface="Playfair Display"/>
                <a:ea typeface="Playfair Display"/>
                <a:cs typeface="Playfair Display"/>
                <a:sym typeface="Playfair Display"/>
              </a:rPr>
              <a:t>and filtration is inhibited</a:t>
            </a:r>
            <a:endParaRPr sz="1300">
              <a:solidFill>
                <a:schemeClr val="dk2"/>
              </a:solidFill>
              <a:latin typeface="Playfair Display"/>
              <a:ea typeface="Playfair Display"/>
              <a:cs typeface="Playfair Display"/>
              <a:sym typeface="Playfair Display"/>
            </a:endParaRPr>
          </a:p>
          <a:p>
            <a:pPr marL="0" lvl="0" indent="0" rtl="0">
              <a:lnSpc>
                <a:spcPct val="90000"/>
              </a:lnSpc>
              <a:spcBef>
                <a:spcPts val="600"/>
              </a:spcBef>
              <a:spcAft>
                <a:spcPts val="0"/>
              </a:spcAft>
              <a:buNone/>
            </a:pPr>
            <a:r>
              <a:rPr lang="en" sz="1300">
                <a:solidFill>
                  <a:schemeClr val="dk2"/>
                </a:solidFill>
                <a:latin typeface="Playfair Display"/>
                <a:ea typeface="Playfair Display"/>
                <a:cs typeface="Playfair Display"/>
                <a:sym typeface="Playfair Display"/>
              </a:rPr>
              <a:t>-Note: during fight or flight blood is shunted </a:t>
            </a:r>
            <a:r>
              <a:rPr lang="en" sz="1300" u="sng">
                <a:solidFill>
                  <a:schemeClr val="dk2"/>
                </a:solidFill>
                <a:latin typeface="Playfair Display"/>
                <a:ea typeface="Playfair Display"/>
                <a:cs typeface="Playfair Display"/>
                <a:sym typeface="Playfair Display"/>
              </a:rPr>
              <a:t>away</a:t>
            </a:r>
            <a:r>
              <a:rPr lang="en" sz="1300" i="1">
                <a:solidFill>
                  <a:schemeClr val="dk2"/>
                </a:solidFill>
                <a:latin typeface="Playfair Display"/>
                <a:ea typeface="Playfair Display"/>
                <a:cs typeface="Playfair Display"/>
                <a:sym typeface="Playfair Display"/>
              </a:rPr>
              <a:t> </a:t>
            </a:r>
            <a:r>
              <a:rPr lang="en" sz="1300">
                <a:solidFill>
                  <a:schemeClr val="dk2"/>
                </a:solidFill>
                <a:latin typeface="Playfair Display"/>
                <a:ea typeface="Playfair Display"/>
                <a:cs typeface="Playfair Display"/>
                <a:sym typeface="Playfair Display"/>
              </a:rPr>
              <a:t>from kidneys </a:t>
            </a:r>
            <a:endParaRPr/>
          </a:p>
        </p:txBody>
      </p:sp>
      <p:sp>
        <p:nvSpPr>
          <p:cNvPr id="531" name="Shape 531"/>
          <p:cNvSpPr txBox="1"/>
          <p:nvPr/>
        </p:nvSpPr>
        <p:spPr>
          <a:xfrm>
            <a:off x="530375" y="8789675"/>
            <a:ext cx="5607000" cy="852300"/>
          </a:xfrm>
          <a:prstGeom prst="rect">
            <a:avLst/>
          </a:prstGeom>
          <a:noFill/>
          <a:ln>
            <a:noFill/>
          </a:ln>
        </p:spPr>
        <p:txBody>
          <a:bodyPr spcFirstLastPara="1" wrap="square" lIns="91425" tIns="91425" rIns="91425" bIns="91425" anchor="t" anchorCtr="0">
            <a:noAutofit/>
          </a:bodyPr>
          <a:lstStyle/>
          <a:p>
            <a:pPr marL="457200" lvl="0" indent="-311150" rtl="0">
              <a:lnSpc>
                <a:spcPct val="90000"/>
              </a:lnSpc>
              <a:spcBef>
                <a:spcPts val="700"/>
              </a:spcBef>
              <a:spcAft>
                <a:spcPts val="0"/>
              </a:spcAft>
              <a:buSzPts val="1300"/>
              <a:buFont typeface="Playfair Display"/>
              <a:buChar char="●"/>
            </a:pPr>
            <a:r>
              <a:rPr lang="en" sz="1300">
                <a:solidFill>
                  <a:schemeClr val="dk2"/>
                </a:solidFill>
                <a:latin typeface="Playfair Display"/>
                <a:ea typeface="Playfair Display"/>
                <a:cs typeface="Playfair Display"/>
                <a:sym typeface="Playfair Display"/>
              </a:rPr>
              <a:t>The sympathetic nervous system also stimulates the</a:t>
            </a:r>
            <a:r>
              <a:rPr lang="en" sz="1300">
                <a:solidFill>
                  <a:schemeClr val="dk1"/>
                </a:solidFill>
                <a:latin typeface="Playfair Display"/>
                <a:ea typeface="Playfair Display"/>
                <a:cs typeface="Playfair Display"/>
                <a:sym typeface="Playfair Display"/>
              </a:rPr>
              <a:t> </a:t>
            </a:r>
            <a:r>
              <a:rPr lang="en" sz="1300">
                <a:solidFill>
                  <a:srgbClr val="FF0066"/>
                </a:solidFill>
                <a:latin typeface="Playfair Display"/>
                <a:ea typeface="Playfair Display"/>
                <a:cs typeface="Playfair Display"/>
                <a:sym typeface="Playfair Display"/>
              </a:rPr>
              <a:t>renin-angiotensin</a:t>
            </a:r>
            <a:r>
              <a:rPr lang="en" sz="1300">
                <a:solidFill>
                  <a:srgbClr val="FF0000"/>
                </a:solidFill>
                <a:latin typeface="Playfair Display"/>
                <a:ea typeface="Playfair Display"/>
                <a:cs typeface="Playfair Display"/>
                <a:sym typeface="Playfair Display"/>
              </a:rPr>
              <a:t> </a:t>
            </a:r>
            <a:r>
              <a:rPr lang="en" sz="1300">
                <a:solidFill>
                  <a:schemeClr val="dk2"/>
                </a:solidFill>
                <a:latin typeface="Playfair Display"/>
                <a:ea typeface="Playfair Display"/>
                <a:cs typeface="Playfair Display"/>
                <a:sym typeface="Playfair Display"/>
              </a:rPr>
              <a:t>mechanism. This induces vasoconstriction of</a:t>
            </a:r>
            <a:r>
              <a:rPr lang="en" sz="1300">
                <a:solidFill>
                  <a:schemeClr val="dk1"/>
                </a:solidFill>
                <a:latin typeface="Playfair Display"/>
                <a:ea typeface="Playfair Display"/>
                <a:cs typeface="Playfair Display"/>
                <a:sym typeface="Playfair Display"/>
              </a:rPr>
              <a:t> </a:t>
            </a:r>
            <a:r>
              <a:rPr lang="en" sz="1300">
                <a:solidFill>
                  <a:srgbClr val="0000CC"/>
                </a:solidFill>
                <a:latin typeface="Playfair Display"/>
                <a:ea typeface="Playfair Display"/>
                <a:cs typeface="Playfair Display"/>
                <a:sym typeface="Playfair Display"/>
              </a:rPr>
              <a:t>efferent arteriole.</a:t>
            </a:r>
            <a:endParaRPr sz="1300">
              <a:solidFill>
                <a:srgbClr val="0000CC"/>
              </a:solidFill>
              <a:latin typeface="Playfair Display"/>
              <a:ea typeface="Playfair Display"/>
              <a:cs typeface="Playfair Display"/>
              <a:sym typeface="Playfair Display"/>
            </a:endParaRPr>
          </a:p>
          <a:p>
            <a:pPr marL="0" lvl="0" indent="0">
              <a:spcBef>
                <a:spcPts val="0"/>
              </a:spcBef>
              <a:spcAft>
                <a:spcPts val="0"/>
              </a:spcAft>
              <a:buNone/>
            </a:pPr>
            <a:endParaRPr/>
          </a:p>
        </p:txBody>
      </p:sp>
      <p:cxnSp>
        <p:nvCxnSpPr>
          <p:cNvPr id="532" name="Shape 532"/>
          <p:cNvCxnSpPr>
            <a:stCxn id="528" idx="2"/>
            <a:endCxn id="529" idx="0"/>
          </p:cNvCxnSpPr>
          <p:nvPr/>
        </p:nvCxnSpPr>
        <p:spPr>
          <a:xfrm rot="5400000">
            <a:off x="2596550" y="4955550"/>
            <a:ext cx="458400" cy="1957500"/>
          </a:xfrm>
          <a:prstGeom prst="bentConnector3">
            <a:avLst>
              <a:gd name="adj1" fmla="val 50011"/>
            </a:avLst>
          </a:prstGeom>
          <a:noFill/>
          <a:ln w="9525" cap="flat" cmpd="sng">
            <a:solidFill>
              <a:schemeClr val="dk2"/>
            </a:solidFill>
            <a:prstDash val="solid"/>
            <a:round/>
            <a:headEnd type="none" w="med" len="med"/>
            <a:tailEnd type="none" w="med" len="med"/>
          </a:ln>
        </p:spPr>
      </p:cxnSp>
      <p:cxnSp>
        <p:nvCxnSpPr>
          <p:cNvPr id="533" name="Shape 533"/>
          <p:cNvCxnSpPr>
            <a:stCxn id="528" idx="2"/>
            <a:endCxn id="530" idx="0"/>
          </p:cNvCxnSpPr>
          <p:nvPr/>
        </p:nvCxnSpPr>
        <p:spPr>
          <a:xfrm rot="-5400000" flipH="1">
            <a:off x="4566950" y="4942650"/>
            <a:ext cx="458400" cy="1983300"/>
          </a:xfrm>
          <a:prstGeom prst="bentConnector3">
            <a:avLst>
              <a:gd name="adj1" fmla="val 50011"/>
            </a:avLst>
          </a:prstGeom>
          <a:noFill/>
          <a:ln w="9525" cap="flat" cmpd="sng">
            <a:solidFill>
              <a:schemeClr val="dk2"/>
            </a:solidFill>
            <a:prstDash val="solid"/>
            <a:round/>
            <a:headEnd type="none" w="med" len="med"/>
            <a:tailEnd type="none" w="med" len="med"/>
          </a:ln>
        </p:spPr>
      </p:cxnSp>
      <p:cxnSp>
        <p:nvCxnSpPr>
          <p:cNvPr id="534" name="Shape 534"/>
          <p:cNvCxnSpPr>
            <a:stCxn id="524" idx="3"/>
            <a:endCxn id="526" idx="3"/>
          </p:cNvCxnSpPr>
          <p:nvPr/>
        </p:nvCxnSpPr>
        <p:spPr>
          <a:xfrm rot="10800000" flipH="1">
            <a:off x="5846900" y="1780013"/>
            <a:ext cx="378900" cy="2008200"/>
          </a:xfrm>
          <a:prstGeom prst="bentConnector3">
            <a:avLst>
              <a:gd name="adj1" fmla="val 162863"/>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p:nvPr/>
        </p:nvSpPr>
        <p:spPr>
          <a:xfrm>
            <a:off x="88350" y="5086000"/>
            <a:ext cx="7579800" cy="4726500"/>
          </a:xfrm>
          <a:prstGeom prst="rect">
            <a:avLst/>
          </a:prstGeom>
          <a:noFill/>
          <a:ln w="952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999999"/>
              </a:solidFill>
            </a:endParaRPr>
          </a:p>
        </p:txBody>
      </p:sp>
      <p:sp>
        <p:nvSpPr>
          <p:cNvPr id="540" name="Shape 540"/>
          <p:cNvSpPr txBox="1">
            <a:spLocks noGrp="1"/>
          </p:cNvSpPr>
          <p:nvPr>
            <p:ph type="title"/>
          </p:nvPr>
        </p:nvSpPr>
        <p:spPr>
          <a:xfrm>
            <a:off x="178050" y="4960050"/>
            <a:ext cx="7416300" cy="6987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Summary of neurohumoral control of GFR and RBF:</a:t>
            </a:r>
            <a:endParaRPr sz="2400" b="1">
              <a:latin typeface="Playfair Display"/>
              <a:ea typeface="Playfair Display"/>
              <a:cs typeface="Playfair Display"/>
              <a:sym typeface="Playfair Display"/>
            </a:endParaRPr>
          </a:p>
        </p:txBody>
      </p:sp>
      <p:sp>
        <p:nvSpPr>
          <p:cNvPr id="541" name="Shape 541"/>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29</a:t>
            </a:fld>
            <a:endParaRPr/>
          </a:p>
        </p:txBody>
      </p:sp>
      <p:pic>
        <p:nvPicPr>
          <p:cNvPr id="542" name="Shape 542"/>
          <p:cNvPicPr preferRelativeResize="0"/>
          <p:nvPr/>
        </p:nvPicPr>
        <p:blipFill>
          <a:blip r:embed="rId3">
            <a:alphaModFix/>
          </a:blip>
          <a:stretch>
            <a:fillRect/>
          </a:stretch>
        </p:blipFill>
        <p:spPr>
          <a:xfrm>
            <a:off x="1116129" y="5889275"/>
            <a:ext cx="5540134" cy="3923225"/>
          </a:xfrm>
          <a:prstGeom prst="rect">
            <a:avLst/>
          </a:prstGeom>
          <a:noFill/>
          <a:ln>
            <a:noFill/>
          </a:ln>
        </p:spPr>
      </p:pic>
      <p:sp>
        <p:nvSpPr>
          <p:cNvPr id="543" name="Shape 543"/>
          <p:cNvSpPr txBox="1"/>
          <p:nvPr/>
        </p:nvSpPr>
        <p:spPr>
          <a:xfrm>
            <a:off x="178050" y="2886100"/>
            <a:ext cx="3034800" cy="15444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457200" lvl="0" indent="-317500" rtl="0">
              <a:lnSpc>
                <a:spcPct val="90000"/>
              </a:lnSpc>
              <a:spcBef>
                <a:spcPts val="700"/>
              </a:spcBef>
              <a:spcAft>
                <a:spcPts val="0"/>
              </a:spcAft>
              <a:buSzPts val="1400"/>
              <a:buFont typeface="Playfair Display"/>
              <a:buChar char="●"/>
            </a:pPr>
            <a:r>
              <a:rPr lang="en">
                <a:solidFill>
                  <a:srgbClr val="FF0066"/>
                </a:solidFill>
                <a:latin typeface="Playfair Display"/>
                <a:ea typeface="Playfair Display"/>
                <a:cs typeface="Playfair Display"/>
                <a:sym typeface="Playfair Display"/>
              </a:rPr>
              <a:t>Cardiovascular shock:</a:t>
            </a:r>
            <a:endParaRPr>
              <a:solidFill>
                <a:srgbClr val="FF0066"/>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a:solidFill>
                  <a:srgbClr val="93A299"/>
                </a:solidFill>
                <a:latin typeface="Playfair Display"/>
                <a:ea typeface="Playfair Display"/>
                <a:cs typeface="Playfair Display"/>
                <a:sym typeface="Playfair Display"/>
              </a:rPr>
              <a:t>     - </a:t>
            </a:r>
            <a:r>
              <a:rPr lang="en" b="1">
                <a:solidFill>
                  <a:srgbClr val="93A299"/>
                </a:solidFill>
                <a:latin typeface="Playfair Display"/>
                <a:ea typeface="Playfair Display"/>
                <a:cs typeface="Playfair Display"/>
                <a:sym typeface="Playfair Display"/>
              </a:rPr>
              <a:t>Decrease</a:t>
            </a:r>
            <a:r>
              <a:rPr lang="en">
                <a:solidFill>
                  <a:srgbClr val="93A299"/>
                </a:solidFill>
                <a:latin typeface="Playfair Display"/>
                <a:ea typeface="Playfair Display"/>
                <a:cs typeface="Playfair Display"/>
                <a:sym typeface="Playfair Display"/>
              </a:rPr>
              <a:t> </a:t>
            </a:r>
            <a:r>
              <a:rPr lang="en">
                <a:solidFill>
                  <a:schemeClr val="dk2"/>
                </a:solidFill>
                <a:latin typeface="Playfair Display"/>
                <a:ea typeface="Playfair Display"/>
                <a:cs typeface="Playfair Display"/>
                <a:sym typeface="Playfair Display"/>
              </a:rPr>
              <a:t>glomerular capillary </a:t>
            </a:r>
            <a:endParaRPr>
              <a:solidFill>
                <a:schemeClr val="dk2"/>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a:solidFill>
                  <a:schemeClr val="dk2"/>
                </a:solidFill>
                <a:latin typeface="Playfair Display"/>
                <a:ea typeface="Playfair Display"/>
                <a:cs typeface="Playfair Display"/>
                <a:sym typeface="Playfair Display"/>
              </a:rPr>
              <a:t>        hydrostatic pressure.</a:t>
            </a:r>
            <a:endParaRPr>
              <a:solidFill>
                <a:schemeClr val="dk2"/>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a:solidFill>
                  <a:srgbClr val="93A299"/>
                </a:solidFill>
                <a:latin typeface="Playfair Display"/>
                <a:ea typeface="Playfair Display"/>
                <a:cs typeface="Playfair Display"/>
                <a:sym typeface="Playfair Display"/>
              </a:rPr>
              <a:t>     - </a:t>
            </a:r>
            <a:r>
              <a:rPr lang="en" b="1">
                <a:solidFill>
                  <a:srgbClr val="93A299"/>
                </a:solidFill>
                <a:latin typeface="Playfair Display"/>
                <a:ea typeface="Playfair Display"/>
                <a:cs typeface="Playfair Display"/>
                <a:sym typeface="Playfair Display"/>
              </a:rPr>
              <a:t>Decrease</a:t>
            </a:r>
            <a:r>
              <a:rPr lang="en">
                <a:solidFill>
                  <a:srgbClr val="292934"/>
                </a:solidFill>
                <a:latin typeface="Playfair Display"/>
                <a:ea typeface="Playfair Display"/>
                <a:cs typeface="Playfair Display"/>
                <a:sym typeface="Playfair Display"/>
              </a:rPr>
              <a:t> </a:t>
            </a:r>
            <a:r>
              <a:rPr lang="en">
                <a:solidFill>
                  <a:schemeClr val="dk2"/>
                </a:solidFill>
                <a:latin typeface="Playfair Display"/>
                <a:ea typeface="Playfair Display"/>
                <a:cs typeface="Playfair Display"/>
                <a:sym typeface="Playfair Display"/>
              </a:rPr>
              <a:t>urine output.</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endParaRPr/>
          </a:p>
        </p:txBody>
      </p:sp>
      <p:pic>
        <p:nvPicPr>
          <p:cNvPr id="544" name="Shape 544"/>
          <p:cNvPicPr preferRelativeResize="0"/>
          <p:nvPr/>
        </p:nvPicPr>
        <p:blipFill>
          <a:blip r:embed="rId4">
            <a:alphaModFix/>
          </a:blip>
          <a:stretch>
            <a:fillRect/>
          </a:stretch>
        </p:blipFill>
        <p:spPr>
          <a:xfrm>
            <a:off x="3706370" y="233550"/>
            <a:ext cx="3624155" cy="4726500"/>
          </a:xfrm>
          <a:prstGeom prst="rect">
            <a:avLst/>
          </a:prstGeom>
          <a:noFill/>
          <a:ln>
            <a:noFill/>
          </a:ln>
        </p:spPr>
      </p:pic>
      <p:sp>
        <p:nvSpPr>
          <p:cNvPr id="545" name="Shape 545"/>
          <p:cNvSpPr txBox="1"/>
          <p:nvPr/>
        </p:nvSpPr>
        <p:spPr>
          <a:xfrm>
            <a:off x="178050" y="893150"/>
            <a:ext cx="3034800" cy="1463400"/>
          </a:xfrm>
          <a:prstGeom prst="rect">
            <a:avLst/>
          </a:prstGeom>
          <a:solidFill>
            <a:schemeClr val="accent1"/>
          </a:solidFill>
          <a:ln w="9525" cap="flat" cmpd="sng">
            <a:solidFill>
              <a:schemeClr val="dk2"/>
            </a:solidFill>
            <a:prstDash val="dashDot"/>
            <a:round/>
            <a:headEnd type="none" w="sm" len="sm"/>
            <a:tailEnd type="none" w="sm" len="sm"/>
          </a:ln>
        </p:spPr>
        <p:txBody>
          <a:bodyPr spcFirstLastPara="1" wrap="square" lIns="91425" tIns="91425" rIns="91425" bIns="91425" anchor="t" anchorCtr="0">
            <a:noAutofit/>
          </a:bodyPr>
          <a:lstStyle/>
          <a:p>
            <a:pPr marL="457200" lvl="0" indent="-317500" rtl="0">
              <a:lnSpc>
                <a:spcPct val="90000"/>
              </a:lnSpc>
              <a:spcBef>
                <a:spcPts val="700"/>
              </a:spcBef>
              <a:spcAft>
                <a:spcPts val="0"/>
              </a:spcAft>
              <a:buSzPts val="1400"/>
              <a:buFont typeface="Playfair Display"/>
              <a:buChar char="●"/>
            </a:pPr>
            <a:r>
              <a:rPr lang="en">
                <a:solidFill>
                  <a:srgbClr val="FF0066"/>
                </a:solidFill>
                <a:latin typeface="Playfair Display"/>
                <a:ea typeface="Playfair Display"/>
                <a:cs typeface="Playfair Display"/>
                <a:sym typeface="Playfair Display"/>
              </a:rPr>
              <a:t>Stimulates vasoconstriction of afferent arterioles:</a:t>
            </a:r>
            <a:endParaRPr>
              <a:solidFill>
                <a:srgbClr val="FF0066"/>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a:solidFill>
                  <a:schemeClr val="accent4"/>
                </a:solidFill>
                <a:latin typeface="Playfair Display"/>
                <a:ea typeface="Playfair Display"/>
                <a:cs typeface="Playfair Display"/>
                <a:sym typeface="Playfair Display"/>
              </a:rPr>
              <a:t>     - </a:t>
            </a:r>
            <a:r>
              <a:rPr lang="en" b="1">
                <a:solidFill>
                  <a:schemeClr val="accent4"/>
                </a:solidFill>
                <a:latin typeface="Playfair Display"/>
                <a:ea typeface="Playfair Display"/>
                <a:cs typeface="Playfair Display"/>
                <a:sym typeface="Playfair Display"/>
              </a:rPr>
              <a:t>Preserves blood volume to </a:t>
            </a:r>
            <a:endParaRPr b="1">
              <a:solidFill>
                <a:schemeClr val="accent4"/>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r>
              <a:rPr lang="en" b="1">
                <a:solidFill>
                  <a:schemeClr val="accent4"/>
                </a:solidFill>
                <a:latin typeface="Playfair Display"/>
                <a:ea typeface="Playfair Display"/>
                <a:cs typeface="Playfair Display"/>
                <a:sym typeface="Playfair Display"/>
              </a:rPr>
              <a:t>         muscles and heart.</a:t>
            </a:r>
            <a:r>
              <a:rPr lang="en" b="1">
                <a:solidFill>
                  <a:srgbClr val="0DB7C4"/>
                </a:solidFill>
                <a:latin typeface="Playfair Display"/>
                <a:ea typeface="Playfair Display"/>
                <a:cs typeface="Playfair Display"/>
                <a:sym typeface="Playfair Display"/>
              </a:rPr>
              <a:t> </a:t>
            </a:r>
            <a:endParaRPr>
              <a:solidFill>
                <a:srgbClr val="0DB7C4"/>
              </a:solidFill>
              <a:latin typeface="Playfair Display"/>
              <a:ea typeface="Playfair Display"/>
              <a:cs typeface="Playfair Display"/>
              <a:sym typeface="Playfair Display"/>
            </a:endParaRPr>
          </a:p>
          <a:p>
            <a:pPr marL="0" lvl="0" indent="0" rtl="0">
              <a:spcBef>
                <a:spcPts val="0"/>
              </a:spcBef>
              <a:spcAft>
                <a:spcPts val="0"/>
              </a:spcAft>
              <a:buNone/>
            </a:pPr>
            <a:endParaRPr sz="1500"/>
          </a:p>
        </p:txBody>
      </p:sp>
      <p:sp>
        <p:nvSpPr>
          <p:cNvPr id="546" name="Shape 546"/>
          <p:cNvSpPr txBox="1"/>
          <p:nvPr/>
        </p:nvSpPr>
        <p:spPr>
          <a:xfrm>
            <a:off x="247150" y="7420750"/>
            <a:ext cx="813000" cy="2037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1000" b="1">
                <a:solidFill>
                  <a:srgbClr val="FF0000"/>
                </a:solidFill>
                <a:latin typeface="Playfair Display"/>
                <a:ea typeface="Playfair Display"/>
                <a:cs typeface="Playfair Display"/>
                <a:sym typeface="Playfair Display"/>
              </a:rPr>
              <a:t>Important</a:t>
            </a:r>
            <a:endParaRPr sz="600" b="1">
              <a:solidFill>
                <a:srgbClr val="FF0000"/>
              </a:solidFill>
              <a:latin typeface="Playfair Display"/>
              <a:ea typeface="Playfair Display"/>
              <a:cs typeface="Playfair Display"/>
              <a:sym typeface="Playfair Display"/>
            </a:endParaRPr>
          </a:p>
        </p:txBody>
      </p:sp>
      <p:sp>
        <p:nvSpPr>
          <p:cNvPr id="547" name="Shape 547"/>
          <p:cNvSpPr/>
          <p:nvPr/>
        </p:nvSpPr>
        <p:spPr>
          <a:xfrm>
            <a:off x="2996400" y="5548783"/>
            <a:ext cx="1779600" cy="340500"/>
          </a:xfrm>
          <a:prstGeom prst="roundRect">
            <a:avLst>
              <a:gd name="adj" fmla="val 16667"/>
            </a:avLst>
          </a:prstGeom>
          <a:solidFill>
            <a:srgbClr val="0DB7C4">
              <a:alpha val="36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male slides</a:t>
            </a:r>
            <a:endParaRPr>
              <a:solidFill>
                <a:srgbClr val="FFFFFF"/>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p:nvPr/>
        </p:nvSpPr>
        <p:spPr>
          <a:xfrm>
            <a:off x="57075" y="2330763"/>
            <a:ext cx="7659000" cy="2471100"/>
          </a:xfrm>
          <a:prstGeom prst="rect">
            <a:avLst/>
          </a:prstGeom>
          <a:noFill/>
          <a:ln w="952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92" name="Shape 92"/>
          <p:cNvCxnSpPr/>
          <p:nvPr/>
        </p:nvCxnSpPr>
        <p:spPr>
          <a:xfrm rot="10800000" flipH="1">
            <a:off x="-178388" y="2271838"/>
            <a:ext cx="8058600" cy="900"/>
          </a:xfrm>
          <a:prstGeom prst="straightConnector1">
            <a:avLst/>
          </a:prstGeom>
          <a:noFill/>
          <a:ln w="9525" cap="flat" cmpd="sng">
            <a:solidFill>
              <a:schemeClr val="dk2"/>
            </a:solidFill>
            <a:prstDash val="dash"/>
            <a:round/>
            <a:headEnd type="none" w="med" len="med"/>
            <a:tailEnd type="none" w="med" len="med"/>
          </a:ln>
        </p:spPr>
      </p:cxnSp>
      <p:sp>
        <p:nvSpPr>
          <p:cNvPr id="93" name="Shape 93"/>
          <p:cNvSpPr/>
          <p:nvPr/>
        </p:nvSpPr>
        <p:spPr>
          <a:xfrm>
            <a:off x="1445725" y="1798600"/>
            <a:ext cx="2556300" cy="348300"/>
          </a:xfrm>
          <a:prstGeom prst="roundRect">
            <a:avLst>
              <a:gd name="adj" fmla="val 50000"/>
            </a:avLst>
          </a:prstGeom>
          <a:gradFill>
            <a:gsLst>
              <a:gs pos="0">
                <a:srgbClr val="FFF6DB"/>
              </a:gs>
              <a:gs pos="100000">
                <a:srgbClr val="FAD25C"/>
              </a:gs>
            </a:gsLst>
            <a:lin ang="5400012" scaled="0"/>
          </a:gradFill>
          <a:ln w="9525" cap="flat" cmpd="sng">
            <a:solidFill>
              <a:srgbClr val="FFD966"/>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00695C"/>
                </a:solidFill>
                <a:latin typeface="Playfair Display"/>
                <a:ea typeface="Playfair Display"/>
                <a:cs typeface="Playfair Display"/>
                <a:sym typeface="Playfair Display"/>
              </a:rPr>
              <a:t>5-</a:t>
            </a:r>
            <a:r>
              <a:rPr lang="en" sz="1800">
                <a:solidFill>
                  <a:schemeClr val="dk2"/>
                </a:solidFill>
                <a:latin typeface="Playfair Display"/>
                <a:ea typeface="Playfair Display"/>
                <a:cs typeface="Playfair Display"/>
                <a:sym typeface="Playfair Display"/>
              </a:rPr>
              <a:t>Synthetic Function</a:t>
            </a:r>
            <a:endParaRPr sz="1800">
              <a:solidFill>
                <a:srgbClr val="00695C"/>
              </a:solidFill>
              <a:latin typeface="Playfair Display"/>
              <a:ea typeface="Playfair Display"/>
              <a:cs typeface="Playfair Display"/>
              <a:sym typeface="Playfair Display"/>
            </a:endParaRPr>
          </a:p>
        </p:txBody>
      </p:sp>
      <p:sp>
        <p:nvSpPr>
          <p:cNvPr id="94" name="Shape 94"/>
          <p:cNvSpPr/>
          <p:nvPr/>
        </p:nvSpPr>
        <p:spPr>
          <a:xfrm>
            <a:off x="2815064" y="1414513"/>
            <a:ext cx="1748700" cy="348300"/>
          </a:xfrm>
          <a:prstGeom prst="roundRect">
            <a:avLst>
              <a:gd name="adj" fmla="val 50000"/>
            </a:avLst>
          </a:prstGeom>
          <a:gradFill>
            <a:gsLst>
              <a:gs pos="0">
                <a:srgbClr val="FDECDB"/>
              </a:gs>
              <a:gs pos="100000">
                <a:srgbClr val="F0A963"/>
              </a:gs>
            </a:gsLst>
            <a:lin ang="5400012" scaled="0"/>
          </a:grad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00695C"/>
                </a:solidFill>
                <a:latin typeface="Playfair Display"/>
                <a:ea typeface="Playfair Display"/>
                <a:cs typeface="Playfair Display"/>
                <a:sym typeface="Playfair Display"/>
              </a:rPr>
              <a:t>4-Excretion</a:t>
            </a:r>
            <a:endParaRPr sz="1800">
              <a:solidFill>
                <a:srgbClr val="00695C"/>
              </a:solidFill>
              <a:latin typeface="Playfair Display"/>
              <a:ea typeface="Playfair Display"/>
              <a:cs typeface="Playfair Display"/>
              <a:sym typeface="Playfair Display"/>
            </a:endParaRPr>
          </a:p>
        </p:txBody>
      </p:sp>
      <p:sp>
        <p:nvSpPr>
          <p:cNvPr id="95" name="Shape 95"/>
          <p:cNvSpPr txBox="1"/>
          <p:nvPr/>
        </p:nvSpPr>
        <p:spPr>
          <a:xfrm>
            <a:off x="0" y="-70650"/>
            <a:ext cx="3116400" cy="8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26A69A"/>
                </a:solidFill>
                <a:latin typeface="Playfair Display"/>
                <a:ea typeface="Playfair Display"/>
                <a:cs typeface="Playfair Display"/>
                <a:sym typeface="Playfair Display"/>
              </a:rPr>
              <a:t>Kidney Functions:</a:t>
            </a:r>
            <a:endParaRPr sz="2400">
              <a:solidFill>
                <a:srgbClr val="26A69A"/>
              </a:solidFill>
              <a:latin typeface="Playfair Display"/>
              <a:ea typeface="Playfair Display"/>
              <a:cs typeface="Playfair Display"/>
              <a:sym typeface="Playfair Display"/>
            </a:endParaRPr>
          </a:p>
        </p:txBody>
      </p:sp>
      <p:sp>
        <p:nvSpPr>
          <p:cNvPr id="96" name="Shape 96"/>
          <p:cNvSpPr/>
          <p:nvPr/>
        </p:nvSpPr>
        <p:spPr>
          <a:xfrm>
            <a:off x="1066386" y="1414513"/>
            <a:ext cx="1748700" cy="348300"/>
          </a:xfrm>
          <a:prstGeom prst="roundRect">
            <a:avLst>
              <a:gd name="adj" fmla="val 50000"/>
            </a:avLst>
          </a:prstGeom>
          <a:gradFill>
            <a:gsLst>
              <a:gs pos="0">
                <a:srgbClr val="DCECD5"/>
              </a:gs>
              <a:gs pos="100000">
                <a:srgbClr val="93BC81"/>
              </a:gs>
            </a:gsLst>
            <a:lin ang="5400012" scaled="0"/>
          </a:grad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a:solidFill>
                  <a:srgbClr val="00695C"/>
                </a:solidFill>
                <a:latin typeface="Playfair Display"/>
                <a:ea typeface="Playfair Display"/>
                <a:cs typeface="Playfair Display"/>
                <a:sym typeface="Playfair Display"/>
              </a:rPr>
              <a:t>3-Regulation</a:t>
            </a:r>
            <a:endParaRPr sz="1800" b="1">
              <a:solidFill>
                <a:srgbClr val="381563"/>
              </a:solidFill>
              <a:latin typeface="Playfair Display"/>
              <a:ea typeface="Playfair Display"/>
              <a:cs typeface="Playfair Display"/>
              <a:sym typeface="Playfair Display"/>
            </a:endParaRPr>
          </a:p>
        </p:txBody>
      </p:sp>
      <p:sp>
        <p:nvSpPr>
          <p:cNvPr id="97" name="Shape 97"/>
          <p:cNvSpPr/>
          <p:nvPr/>
        </p:nvSpPr>
        <p:spPr>
          <a:xfrm>
            <a:off x="999043" y="1014842"/>
            <a:ext cx="3632100" cy="363900"/>
          </a:xfrm>
          <a:prstGeom prst="roundRect">
            <a:avLst>
              <a:gd name="adj" fmla="val 50000"/>
            </a:avLst>
          </a:prstGeom>
          <a:gradFill>
            <a:gsLst>
              <a:gs pos="0">
                <a:srgbClr val="AFDEDA"/>
              </a:gs>
              <a:gs pos="100000">
                <a:srgbClr val="5AB1A8"/>
              </a:gs>
            </a:gsLst>
            <a:lin ang="5400012" scaled="0"/>
          </a:gradFill>
          <a:ln w="9525" cap="flat" cmpd="sng">
            <a:solidFill>
              <a:srgbClr val="76A5AF"/>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a:solidFill>
                  <a:srgbClr val="00695C"/>
                </a:solidFill>
                <a:latin typeface="Playfair Display"/>
                <a:ea typeface="Playfair Display"/>
                <a:cs typeface="Playfair Display"/>
                <a:sym typeface="Playfair Display"/>
              </a:rPr>
              <a:t>2-Regulation of blood pressure</a:t>
            </a:r>
            <a:endParaRPr sz="2400" b="1">
              <a:solidFill>
                <a:srgbClr val="381563"/>
              </a:solidFill>
              <a:latin typeface="Playfair Display"/>
              <a:ea typeface="Playfair Display"/>
              <a:cs typeface="Playfair Display"/>
              <a:sym typeface="Playfair Display"/>
            </a:endParaRPr>
          </a:p>
        </p:txBody>
      </p:sp>
      <p:pic>
        <p:nvPicPr>
          <p:cNvPr id="98" name="Shape 98"/>
          <p:cNvPicPr preferRelativeResize="0"/>
          <p:nvPr/>
        </p:nvPicPr>
        <p:blipFill rotWithShape="1">
          <a:blip r:embed="rId3">
            <a:alphaModFix/>
          </a:blip>
          <a:srcRect l="20217"/>
          <a:stretch/>
        </p:blipFill>
        <p:spPr>
          <a:xfrm>
            <a:off x="5018731" y="316710"/>
            <a:ext cx="1769201" cy="1855275"/>
          </a:xfrm>
          <a:prstGeom prst="rect">
            <a:avLst/>
          </a:prstGeom>
          <a:noFill/>
          <a:ln>
            <a:noFill/>
          </a:ln>
        </p:spPr>
      </p:pic>
      <p:sp>
        <p:nvSpPr>
          <p:cNvPr id="99" name="Shape 99"/>
          <p:cNvSpPr/>
          <p:nvPr/>
        </p:nvSpPr>
        <p:spPr>
          <a:xfrm>
            <a:off x="121713" y="3541375"/>
            <a:ext cx="3632100" cy="348300"/>
          </a:xfrm>
          <a:prstGeom prst="roundRect">
            <a:avLst>
              <a:gd name="adj" fmla="val 50000"/>
            </a:avLst>
          </a:prstGeom>
          <a:gradFill>
            <a:gsLst>
              <a:gs pos="0">
                <a:srgbClr val="AFDEDA"/>
              </a:gs>
              <a:gs pos="100000">
                <a:srgbClr val="5AB1A8"/>
              </a:gs>
            </a:gsLst>
            <a:path path="circle">
              <a:fillToRect l="50000" t="50000" r="50000" b="50000"/>
            </a:path>
            <a:tileRect/>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a:solidFill>
                  <a:srgbClr val="00695C"/>
                </a:solidFill>
                <a:latin typeface="Playfair Display"/>
                <a:ea typeface="Playfair Display"/>
                <a:cs typeface="Playfair Display"/>
                <a:sym typeface="Playfair Display"/>
              </a:rPr>
              <a:t>2-Regulation of blood pressure</a:t>
            </a:r>
            <a:r>
              <a:rPr lang="en" sz="1800" b="1">
                <a:solidFill>
                  <a:srgbClr val="381563"/>
                </a:solidFill>
                <a:latin typeface="Playfair Display"/>
                <a:ea typeface="Playfair Display"/>
                <a:cs typeface="Playfair Display"/>
                <a:sym typeface="Playfair Display"/>
              </a:rPr>
              <a:t>  </a:t>
            </a:r>
            <a:endParaRPr sz="1800" b="1">
              <a:solidFill>
                <a:srgbClr val="381563"/>
              </a:solidFill>
              <a:latin typeface="Playfair Display"/>
              <a:ea typeface="Playfair Display"/>
              <a:cs typeface="Playfair Display"/>
              <a:sym typeface="Playfair Display"/>
            </a:endParaRPr>
          </a:p>
        </p:txBody>
      </p:sp>
      <p:sp>
        <p:nvSpPr>
          <p:cNvPr id="100" name="Shape 100"/>
          <p:cNvSpPr/>
          <p:nvPr/>
        </p:nvSpPr>
        <p:spPr>
          <a:xfrm>
            <a:off x="121725" y="4838525"/>
            <a:ext cx="1883400" cy="348300"/>
          </a:xfrm>
          <a:prstGeom prst="roundRect">
            <a:avLst>
              <a:gd name="adj" fmla="val 50000"/>
            </a:avLst>
          </a:prstGeom>
          <a:gradFill>
            <a:gsLst>
              <a:gs pos="0">
                <a:srgbClr val="DCECD5"/>
              </a:gs>
              <a:gs pos="100000">
                <a:srgbClr val="93BC81"/>
              </a:gs>
            </a:gsLst>
            <a:path path="circle">
              <a:fillToRect l="50000" t="50000" r="50000" b="50000"/>
            </a:path>
            <a:tileRect/>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a:solidFill>
                  <a:srgbClr val="00695C"/>
                </a:solidFill>
                <a:latin typeface="Playfair Display"/>
                <a:ea typeface="Playfair Display"/>
                <a:cs typeface="Playfair Display"/>
                <a:sym typeface="Playfair Display"/>
              </a:rPr>
              <a:t>3-Regulation</a:t>
            </a:r>
            <a:endParaRPr sz="1800" b="1">
              <a:solidFill>
                <a:srgbClr val="381563"/>
              </a:solidFill>
            </a:endParaRPr>
          </a:p>
        </p:txBody>
      </p:sp>
      <p:sp>
        <p:nvSpPr>
          <p:cNvPr id="101" name="Shape 101"/>
          <p:cNvSpPr/>
          <p:nvPr/>
        </p:nvSpPr>
        <p:spPr>
          <a:xfrm>
            <a:off x="121715" y="2420147"/>
            <a:ext cx="1769100" cy="363900"/>
          </a:xfrm>
          <a:prstGeom prst="roundRect">
            <a:avLst>
              <a:gd name="adj" fmla="val 50000"/>
            </a:avLst>
          </a:prstGeom>
          <a:solidFill>
            <a:srgbClr val="D0E0E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381563"/>
                </a:solidFill>
                <a:latin typeface="Playfair Display"/>
                <a:ea typeface="Playfair Display"/>
                <a:cs typeface="Playfair Display"/>
                <a:sym typeface="Playfair Display"/>
              </a:rPr>
              <a:t> </a:t>
            </a:r>
            <a:r>
              <a:rPr lang="en" sz="1800">
                <a:solidFill>
                  <a:srgbClr val="00695C"/>
                </a:solidFill>
                <a:latin typeface="Playfair Display"/>
                <a:ea typeface="Playfair Display"/>
                <a:cs typeface="Playfair Display"/>
                <a:sym typeface="Playfair Display"/>
              </a:rPr>
              <a:t>1-Filtration</a:t>
            </a:r>
            <a:endParaRPr sz="1800">
              <a:solidFill>
                <a:srgbClr val="00695C"/>
              </a:solidFill>
              <a:latin typeface="Playfair Display"/>
              <a:ea typeface="Playfair Display"/>
              <a:cs typeface="Playfair Display"/>
              <a:sym typeface="Playfair Display"/>
            </a:endParaRPr>
          </a:p>
        </p:txBody>
      </p:sp>
      <p:sp>
        <p:nvSpPr>
          <p:cNvPr id="102" name="Shape 102"/>
          <p:cNvSpPr/>
          <p:nvPr/>
        </p:nvSpPr>
        <p:spPr>
          <a:xfrm>
            <a:off x="121725" y="2874900"/>
            <a:ext cx="7533900" cy="587700"/>
          </a:xfrm>
          <a:prstGeom prst="rect">
            <a:avLst/>
          </a:prstGeom>
          <a:solidFill>
            <a:schemeClr val="accent1"/>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8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200 liters of blood daily, allowing toxins, metabolic wastes, and excess ions to leave the body in urine.</a:t>
            </a:r>
            <a:endParaRPr>
              <a:solidFill>
                <a:schemeClr val="dk2"/>
              </a:solidFill>
              <a:latin typeface="Playfair Display"/>
              <a:ea typeface="Playfair Display"/>
              <a:cs typeface="Playfair Display"/>
              <a:sym typeface="Playfair Display"/>
            </a:endParaRPr>
          </a:p>
        </p:txBody>
      </p:sp>
      <p:sp>
        <p:nvSpPr>
          <p:cNvPr id="103" name="Shape 103"/>
          <p:cNvSpPr/>
          <p:nvPr/>
        </p:nvSpPr>
        <p:spPr>
          <a:xfrm>
            <a:off x="121725" y="3968425"/>
            <a:ext cx="7533900" cy="788400"/>
          </a:xfrm>
          <a:prstGeom prst="rect">
            <a:avLst/>
          </a:prstGeom>
          <a:solidFill>
            <a:schemeClr val="accent1"/>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a:solidFill>
                  <a:schemeClr val="dk2"/>
                </a:solidFill>
                <a:latin typeface="Playfair Display"/>
                <a:ea typeface="Playfair Display"/>
                <a:cs typeface="Playfair Display"/>
                <a:sym typeface="Playfair Display"/>
              </a:rPr>
              <a:t>By controlling the rate at which water is excreted in the urine -&gt; regulate plasma volume -&gt; total blood volume </a:t>
            </a:r>
            <a:r>
              <a:rPr lang="en" b="1">
                <a:solidFill>
                  <a:schemeClr val="dk2"/>
                </a:solidFill>
                <a:latin typeface="Playfair Display"/>
                <a:ea typeface="Playfair Display"/>
                <a:cs typeface="Playfair Display"/>
                <a:sym typeface="Playfair Display"/>
              </a:rPr>
              <a:t>-&gt;</a:t>
            </a:r>
            <a:r>
              <a:rPr lang="en">
                <a:solidFill>
                  <a:schemeClr val="dk2"/>
                </a:solidFill>
                <a:latin typeface="Playfair Display"/>
                <a:ea typeface="Playfair Display"/>
                <a:cs typeface="Playfair Display"/>
                <a:sym typeface="Playfair Display"/>
              </a:rPr>
              <a:t> blood pressure.</a:t>
            </a:r>
            <a:endParaRPr>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r>
              <a:rPr lang="en">
                <a:solidFill>
                  <a:schemeClr val="dk2"/>
                </a:solidFill>
                <a:latin typeface="Playfair Display"/>
                <a:ea typeface="Playfair Display"/>
                <a:cs typeface="Playfair Display"/>
                <a:sym typeface="Playfair Display"/>
              </a:rPr>
              <a:t>By release of renin -&gt; vasoactive agents.</a:t>
            </a:r>
            <a:r>
              <a:rPr lang="en" b="1">
                <a:solidFill>
                  <a:schemeClr val="dk2"/>
                </a:solidFill>
                <a:latin typeface="Playfair Display"/>
                <a:ea typeface="Playfair Display"/>
                <a:cs typeface="Playfair Display"/>
                <a:sym typeface="Playfair Display"/>
              </a:rPr>
              <a:t>        </a:t>
            </a:r>
            <a:endParaRPr>
              <a:solidFill>
                <a:schemeClr val="dk2"/>
              </a:solidFill>
              <a:latin typeface="Playfair Display"/>
              <a:ea typeface="Playfair Display"/>
              <a:cs typeface="Playfair Display"/>
              <a:sym typeface="Playfair Display"/>
            </a:endParaRPr>
          </a:p>
        </p:txBody>
      </p:sp>
      <p:sp>
        <p:nvSpPr>
          <p:cNvPr id="104" name="Shape 104"/>
          <p:cNvSpPr/>
          <p:nvPr/>
        </p:nvSpPr>
        <p:spPr>
          <a:xfrm>
            <a:off x="121725" y="5268550"/>
            <a:ext cx="7533900" cy="1662600"/>
          </a:xfrm>
          <a:prstGeom prst="rect">
            <a:avLst/>
          </a:prstGeom>
          <a:solidFill>
            <a:schemeClr val="accent1"/>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0"/>
              </a:spcBef>
              <a:spcAft>
                <a:spcPts val="0"/>
              </a:spcAft>
              <a:buClr>
                <a:schemeClr val="dk1"/>
              </a:buClr>
              <a:buSzPts val="1100"/>
              <a:buFont typeface="Arial"/>
              <a:buNone/>
            </a:pPr>
            <a:r>
              <a:rPr lang="en" b="1">
                <a:solidFill>
                  <a:schemeClr val="dk2"/>
                </a:solidFill>
                <a:latin typeface="Playfair Display"/>
                <a:ea typeface="Playfair Display"/>
                <a:cs typeface="Playfair Display"/>
                <a:sym typeface="Playfair Display"/>
              </a:rPr>
              <a:t>1-water and electrolyte balance:</a:t>
            </a:r>
            <a:r>
              <a:rPr lang="en">
                <a:solidFill>
                  <a:schemeClr val="dk2"/>
                </a:solidFill>
                <a:latin typeface="Playfair Display"/>
                <a:ea typeface="Playfair Display"/>
                <a:cs typeface="Playfair Display"/>
                <a:sym typeface="Playfair Display"/>
              </a:rPr>
              <a:t> Maintain the proper balance between water and salts, and acids and bases.</a:t>
            </a:r>
            <a:endParaRPr>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By ↑ or ↓ the excretion of specific ions in the urine, the kidneys regulate the concentration of the following ions in the plasma:</a:t>
            </a:r>
            <a:endParaRPr>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Na</a:t>
            </a:r>
            <a:r>
              <a:rPr lang="en" baseline="30000">
                <a:solidFill>
                  <a:schemeClr val="dk2"/>
                </a:solidFill>
                <a:latin typeface="Playfair Display"/>
                <a:ea typeface="Playfair Display"/>
                <a:cs typeface="Playfair Display"/>
                <a:sym typeface="Playfair Display"/>
              </a:rPr>
              <a:t>+</a:t>
            </a:r>
            <a:r>
              <a:rPr lang="en">
                <a:solidFill>
                  <a:schemeClr val="dk2"/>
                </a:solidFill>
                <a:latin typeface="Playfair Display"/>
                <a:ea typeface="Playfair Display"/>
                <a:cs typeface="Playfair Display"/>
                <a:sym typeface="Playfair Display"/>
              </a:rPr>
              <a:t>, K</a:t>
            </a:r>
            <a:r>
              <a:rPr lang="en" baseline="30000">
                <a:solidFill>
                  <a:schemeClr val="dk2"/>
                </a:solidFill>
                <a:latin typeface="Playfair Display"/>
                <a:ea typeface="Playfair Display"/>
                <a:cs typeface="Playfair Display"/>
                <a:sym typeface="Playfair Display"/>
              </a:rPr>
              <a:t>+</a:t>
            </a:r>
            <a:r>
              <a:rPr lang="en">
                <a:solidFill>
                  <a:schemeClr val="dk2"/>
                </a:solidFill>
                <a:latin typeface="Playfair Display"/>
                <a:ea typeface="Playfair Display"/>
                <a:cs typeface="Playfair Display"/>
                <a:sym typeface="Playfair Display"/>
              </a:rPr>
              <a:t>, Ca</a:t>
            </a:r>
            <a:r>
              <a:rPr lang="en" baseline="30000">
                <a:solidFill>
                  <a:schemeClr val="dk2"/>
                </a:solidFill>
                <a:latin typeface="Playfair Display"/>
                <a:ea typeface="Playfair Display"/>
                <a:cs typeface="Playfair Display"/>
                <a:sym typeface="Playfair Display"/>
              </a:rPr>
              <a:t>2+</a:t>
            </a:r>
            <a:r>
              <a:rPr lang="en">
                <a:solidFill>
                  <a:schemeClr val="dk2"/>
                </a:solidFill>
                <a:latin typeface="Playfair Display"/>
                <a:ea typeface="Playfair Display"/>
                <a:cs typeface="Playfair Display"/>
                <a:sym typeface="Playfair Display"/>
              </a:rPr>
              <a:t>, Mg</a:t>
            </a:r>
            <a:r>
              <a:rPr lang="en" baseline="30000">
                <a:solidFill>
                  <a:schemeClr val="dk2"/>
                </a:solidFill>
                <a:latin typeface="Playfair Display"/>
                <a:ea typeface="Playfair Display"/>
                <a:cs typeface="Playfair Display"/>
                <a:sym typeface="Playfair Display"/>
              </a:rPr>
              <a:t>2+</a:t>
            </a:r>
            <a:r>
              <a:rPr lang="en">
                <a:solidFill>
                  <a:schemeClr val="dk2"/>
                </a:solidFill>
                <a:latin typeface="Playfair Display"/>
                <a:ea typeface="Playfair Display"/>
                <a:cs typeface="Playfair Display"/>
                <a:sym typeface="Playfair Display"/>
              </a:rPr>
              <a:t>, Cl</a:t>
            </a:r>
            <a:r>
              <a:rPr lang="en" baseline="30000">
                <a:solidFill>
                  <a:schemeClr val="dk2"/>
                </a:solidFill>
                <a:latin typeface="Playfair Display"/>
                <a:ea typeface="Playfair Display"/>
                <a:cs typeface="Playfair Display"/>
                <a:sym typeface="Playfair Display"/>
              </a:rPr>
              <a:t>-</a:t>
            </a:r>
            <a:r>
              <a:rPr lang="en">
                <a:solidFill>
                  <a:schemeClr val="dk2"/>
                </a:solidFill>
                <a:latin typeface="Playfair Display"/>
                <a:ea typeface="Playfair Display"/>
                <a:cs typeface="Playfair Display"/>
                <a:sym typeface="Playfair Display"/>
              </a:rPr>
              <a:t>, HCO</a:t>
            </a:r>
            <a:r>
              <a:rPr lang="en" baseline="-25000">
                <a:solidFill>
                  <a:schemeClr val="dk2"/>
                </a:solidFill>
                <a:latin typeface="Playfair Display"/>
                <a:ea typeface="Playfair Display"/>
                <a:cs typeface="Playfair Display"/>
                <a:sym typeface="Playfair Display"/>
              </a:rPr>
              <a:t>3</a:t>
            </a:r>
            <a:r>
              <a:rPr lang="en" baseline="30000">
                <a:solidFill>
                  <a:schemeClr val="dk2"/>
                </a:solidFill>
                <a:latin typeface="Playfair Display"/>
                <a:ea typeface="Playfair Display"/>
                <a:cs typeface="Playfair Display"/>
                <a:sym typeface="Playfair Display"/>
              </a:rPr>
              <a:t>-</a:t>
            </a:r>
            <a:r>
              <a:rPr lang="en">
                <a:solidFill>
                  <a:schemeClr val="dk2"/>
                </a:solidFill>
                <a:latin typeface="Playfair Display"/>
                <a:ea typeface="Playfair Display"/>
                <a:cs typeface="Playfair Display"/>
                <a:sym typeface="Playfair Display"/>
              </a:rPr>
              <a:t>, H</a:t>
            </a:r>
            <a:r>
              <a:rPr lang="en" baseline="30000">
                <a:solidFill>
                  <a:schemeClr val="dk2"/>
                </a:solidFill>
                <a:latin typeface="Playfair Display"/>
                <a:ea typeface="Playfair Display"/>
                <a:cs typeface="Playfair Display"/>
                <a:sym typeface="Playfair Display"/>
              </a:rPr>
              <a:t>+</a:t>
            </a:r>
            <a:r>
              <a:rPr lang="en">
                <a:solidFill>
                  <a:schemeClr val="dk2"/>
                </a:solidFill>
                <a:latin typeface="Playfair Display"/>
                <a:ea typeface="Playfair Display"/>
                <a:cs typeface="Playfair Display"/>
                <a:sym typeface="Playfair Display"/>
              </a:rPr>
              <a:t> and phosphates.</a:t>
            </a:r>
            <a:endParaRPr>
              <a:solidFill>
                <a:schemeClr val="dk2"/>
              </a:solidFill>
              <a:latin typeface="Playfair Display"/>
              <a:ea typeface="Playfair Display"/>
              <a:cs typeface="Playfair Display"/>
              <a:sym typeface="Playfair Display"/>
            </a:endParaRPr>
          </a:p>
          <a:p>
            <a:pPr marL="0" lvl="0" indent="0" rtl="0">
              <a:lnSpc>
                <a:spcPct val="115000"/>
              </a:lnSpc>
              <a:spcBef>
                <a:spcPts val="0"/>
              </a:spcBef>
              <a:spcAft>
                <a:spcPts val="0"/>
              </a:spcAft>
              <a:buNone/>
            </a:pPr>
            <a:r>
              <a:rPr lang="en" b="1">
                <a:solidFill>
                  <a:schemeClr val="dk2"/>
                </a:solidFill>
                <a:latin typeface="Playfair Display"/>
                <a:ea typeface="Playfair Display"/>
                <a:cs typeface="Playfair Display"/>
                <a:sym typeface="Playfair Display"/>
              </a:rPr>
              <a:t>2-RBC production by bone marrow</a:t>
            </a:r>
            <a:r>
              <a:rPr lang="en">
                <a:solidFill>
                  <a:schemeClr val="dk2"/>
                </a:solidFill>
                <a:latin typeface="Playfair Display"/>
                <a:ea typeface="Playfair Display"/>
                <a:cs typeface="Playfair Display"/>
                <a:sym typeface="Playfair Display"/>
              </a:rPr>
              <a:t> by </a:t>
            </a:r>
            <a:r>
              <a:rPr lang="en">
                <a:solidFill>
                  <a:srgbClr val="FF0000"/>
                </a:solidFill>
                <a:latin typeface="Playfair Display"/>
                <a:ea typeface="Playfair Display"/>
                <a:cs typeface="Playfair Display"/>
                <a:sym typeface="Playfair Display"/>
              </a:rPr>
              <a:t>controlling </a:t>
            </a:r>
            <a:r>
              <a:rPr lang="en" b="1">
                <a:solidFill>
                  <a:srgbClr val="FF0000"/>
                </a:solidFill>
                <a:latin typeface="Playfair Display"/>
                <a:ea typeface="Playfair Display"/>
                <a:cs typeface="Playfair Display"/>
                <a:sym typeface="Playfair Display"/>
              </a:rPr>
              <a:t>erythropoietin </a:t>
            </a:r>
            <a:r>
              <a:rPr lang="en">
                <a:solidFill>
                  <a:srgbClr val="FF0000"/>
                </a:solidFill>
                <a:latin typeface="Playfair Display"/>
                <a:ea typeface="Playfair Display"/>
                <a:cs typeface="Playfair Display"/>
                <a:sym typeface="Playfair Display"/>
              </a:rPr>
              <a:t>hormone levels</a:t>
            </a:r>
            <a:r>
              <a:rPr lang="en">
                <a:solidFill>
                  <a:schemeClr val="dk2"/>
                </a:solidFill>
                <a:latin typeface="Playfair Display"/>
                <a:ea typeface="Playfair Display"/>
                <a:cs typeface="Playfair Display"/>
                <a:sym typeface="Playfair Display"/>
              </a:rPr>
              <a:t>.</a:t>
            </a:r>
            <a:endParaRPr>
              <a:solidFill>
                <a:schemeClr val="dk2"/>
              </a:solidFill>
              <a:latin typeface="Playfair Display"/>
              <a:ea typeface="Playfair Display"/>
              <a:cs typeface="Playfair Display"/>
              <a:sym typeface="Playfair Display"/>
            </a:endParaRPr>
          </a:p>
        </p:txBody>
      </p:sp>
      <p:sp>
        <p:nvSpPr>
          <p:cNvPr id="105" name="Shape 105"/>
          <p:cNvSpPr/>
          <p:nvPr/>
        </p:nvSpPr>
        <p:spPr>
          <a:xfrm>
            <a:off x="135290" y="7004742"/>
            <a:ext cx="1883400" cy="363900"/>
          </a:xfrm>
          <a:prstGeom prst="roundRect">
            <a:avLst>
              <a:gd name="adj" fmla="val 50000"/>
            </a:avLst>
          </a:prstGeom>
          <a:gradFill>
            <a:gsLst>
              <a:gs pos="0">
                <a:srgbClr val="FDECDB"/>
              </a:gs>
              <a:gs pos="100000">
                <a:srgbClr val="F0A963"/>
              </a:gs>
            </a:gsLst>
            <a:path path="circle">
              <a:fillToRect l="50000" t="50000" r="50000" b="50000"/>
            </a:path>
            <a:tileRect/>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00695C"/>
                </a:solidFill>
                <a:latin typeface="Playfair Display"/>
                <a:ea typeface="Playfair Display"/>
                <a:cs typeface="Playfair Display"/>
                <a:sym typeface="Playfair Display"/>
              </a:rPr>
              <a:t>4-Excretion</a:t>
            </a:r>
            <a:endParaRPr sz="1800">
              <a:solidFill>
                <a:srgbClr val="00695C"/>
              </a:solidFill>
              <a:latin typeface="Playfair Display"/>
              <a:ea typeface="Playfair Display"/>
              <a:cs typeface="Playfair Display"/>
              <a:sym typeface="Playfair Display"/>
            </a:endParaRPr>
          </a:p>
        </p:txBody>
      </p:sp>
      <p:sp>
        <p:nvSpPr>
          <p:cNvPr id="106" name="Shape 106"/>
          <p:cNvSpPr/>
          <p:nvPr/>
        </p:nvSpPr>
        <p:spPr>
          <a:xfrm>
            <a:off x="121725" y="7442250"/>
            <a:ext cx="7533900" cy="788400"/>
          </a:xfrm>
          <a:prstGeom prst="rect">
            <a:avLst/>
          </a:prstGeom>
          <a:solidFill>
            <a:schemeClr val="accent1"/>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800"/>
              </a:spcBef>
              <a:spcAft>
                <a:spcPts val="0"/>
              </a:spcAft>
              <a:buNone/>
            </a:pPr>
            <a:r>
              <a:rPr lang="en">
                <a:solidFill>
                  <a:schemeClr val="accent4"/>
                </a:solidFill>
                <a:latin typeface="Playfair Display"/>
                <a:ea typeface="Playfair Display"/>
                <a:cs typeface="Playfair Display"/>
                <a:sym typeface="Playfair Display"/>
              </a:rPr>
              <a:t>Excretion of bioactive substances (hormones and many foreign substances</a:t>
            </a:r>
            <a:r>
              <a:rPr lang="en">
                <a:solidFill>
                  <a:schemeClr val="dk2"/>
                </a:solidFill>
                <a:latin typeface="Playfair Display"/>
                <a:ea typeface="Playfair Display"/>
                <a:cs typeface="Playfair Display"/>
                <a:sym typeface="Playfair Display"/>
              </a:rPr>
              <a:t>, such as: metabolic waste products: </a:t>
            </a:r>
            <a:r>
              <a:rPr lang="en">
                <a:solidFill>
                  <a:schemeClr val="accent6"/>
                </a:solidFill>
                <a:latin typeface="Playfair Display"/>
                <a:ea typeface="Playfair Display"/>
                <a:cs typeface="Playfair Display"/>
                <a:sym typeface="Playfair Display"/>
              </a:rPr>
              <a:t>Urea, Creatinine, Uric acid, Bilirubin</a:t>
            </a:r>
            <a:r>
              <a:rPr lang="en">
                <a:solidFill>
                  <a:schemeClr val="dk2"/>
                </a:solidFill>
                <a:latin typeface="Playfair Display"/>
                <a:ea typeface="Playfair Display"/>
                <a:cs typeface="Playfair Display"/>
                <a:sym typeface="Playfair Display"/>
              </a:rPr>
              <a:t>, drugs and Pesticides that affect body function.</a:t>
            </a:r>
            <a:r>
              <a:rPr lang="en" b="1">
                <a:solidFill>
                  <a:schemeClr val="dk2"/>
                </a:solidFill>
                <a:latin typeface="Playfair Display"/>
                <a:ea typeface="Playfair Display"/>
                <a:cs typeface="Playfair Display"/>
                <a:sym typeface="Playfair Display"/>
              </a:rPr>
              <a:t>           </a:t>
            </a:r>
            <a:endParaRPr>
              <a:solidFill>
                <a:schemeClr val="dk2"/>
              </a:solidFill>
              <a:latin typeface="Playfair Display"/>
              <a:ea typeface="Playfair Display"/>
              <a:cs typeface="Playfair Display"/>
              <a:sym typeface="Playfair Display"/>
            </a:endParaRPr>
          </a:p>
        </p:txBody>
      </p:sp>
      <p:sp>
        <p:nvSpPr>
          <p:cNvPr id="107" name="Shape 107"/>
          <p:cNvSpPr/>
          <p:nvPr/>
        </p:nvSpPr>
        <p:spPr>
          <a:xfrm>
            <a:off x="135300" y="8304250"/>
            <a:ext cx="2556300" cy="363900"/>
          </a:xfrm>
          <a:prstGeom prst="roundRect">
            <a:avLst>
              <a:gd name="adj" fmla="val 50000"/>
            </a:avLst>
          </a:prstGeom>
          <a:gradFill>
            <a:gsLst>
              <a:gs pos="0">
                <a:srgbClr val="FFF6DB"/>
              </a:gs>
              <a:gs pos="100000">
                <a:srgbClr val="FAD25C"/>
              </a:gs>
            </a:gsLst>
            <a:path path="circle">
              <a:fillToRect l="50000" t="50000" r="50000" b="50000"/>
            </a:path>
            <a:tileRect/>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a:solidFill>
                  <a:schemeClr val="dk2"/>
                </a:solidFill>
                <a:latin typeface="Playfair Display"/>
                <a:ea typeface="Playfair Display"/>
                <a:cs typeface="Playfair Display"/>
                <a:sym typeface="Playfair Display"/>
              </a:rPr>
              <a:t>5-Synthetic Function</a:t>
            </a:r>
            <a:endParaRPr sz="1800">
              <a:solidFill>
                <a:schemeClr val="dk2"/>
              </a:solidFill>
            </a:endParaRPr>
          </a:p>
        </p:txBody>
      </p:sp>
      <p:sp>
        <p:nvSpPr>
          <p:cNvPr id="108" name="Shape 108"/>
          <p:cNvSpPr/>
          <p:nvPr/>
        </p:nvSpPr>
        <p:spPr>
          <a:xfrm>
            <a:off x="121725" y="8741750"/>
            <a:ext cx="7533900" cy="1122300"/>
          </a:xfrm>
          <a:prstGeom prst="rect">
            <a:avLst/>
          </a:prstGeom>
          <a:solidFill>
            <a:schemeClr val="accent1"/>
          </a:solidFill>
          <a:ln w="9525" cap="flat" cmpd="sng">
            <a:solidFill>
              <a:schemeClr val="dk2"/>
            </a:solidFill>
            <a:prstDash val="lgDash"/>
            <a:round/>
            <a:headEnd type="none" w="sm" len="sm"/>
            <a:tailEnd type="none" w="sm" len="sm"/>
          </a:ln>
        </p:spPr>
        <p:txBody>
          <a:bodyPr spcFirstLastPara="1" wrap="square" lIns="91425" tIns="91425" rIns="91425" bIns="91425" anchor="b" anchorCtr="0">
            <a:noAutofit/>
          </a:bodyPr>
          <a:lstStyle/>
          <a:p>
            <a:pPr marL="457200" lvl="0" indent="-317500" rtl="0">
              <a:lnSpc>
                <a:spcPct val="115000"/>
              </a:lnSpc>
              <a:spcBef>
                <a:spcPts val="700"/>
              </a:spcBef>
              <a:spcAft>
                <a:spcPts val="0"/>
              </a:spcAft>
              <a:buClr>
                <a:schemeClr val="accent6"/>
              </a:buClr>
              <a:buSzPts val="1400"/>
              <a:buFont typeface="Playfair Display"/>
              <a:buAutoNum type="arabicPeriod"/>
            </a:pPr>
            <a:r>
              <a:rPr lang="en">
                <a:solidFill>
                  <a:schemeClr val="accent6"/>
                </a:solidFill>
                <a:latin typeface="Playfair Display"/>
                <a:ea typeface="Playfair Display"/>
                <a:cs typeface="Playfair Display"/>
                <a:sym typeface="Playfair Display"/>
              </a:rPr>
              <a:t>active form of vit D (D3)= 1,25 dihydroxycholecalciferol.</a:t>
            </a:r>
            <a:endParaRPr>
              <a:solidFill>
                <a:schemeClr val="accent6"/>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rgbClr val="FF0000"/>
              </a:buClr>
              <a:buSzPts val="1400"/>
              <a:buFont typeface="Playfair Display"/>
              <a:buAutoNum type="arabicPeriod"/>
            </a:pPr>
            <a:r>
              <a:rPr lang="en">
                <a:solidFill>
                  <a:srgbClr val="FF0000"/>
                </a:solidFill>
                <a:latin typeface="Playfair Display"/>
                <a:ea typeface="Playfair Display"/>
                <a:cs typeface="Playfair Display"/>
                <a:sym typeface="Playfair Display"/>
              </a:rPr>
              <a:t>Erythropoietin production.</a:t>
            </a:r>
            <a:endParaRPr>
              <a:solidFill>
                <a:srgbClr val="FF0000"/>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AutoNum type="arabicPeriod"/>
            </a:pPr>
            <a:r>
              <a:rPr lang="en">
                <a:solidFill>
                  <a:schemeClr val="dk2"/>
                </a:solidFill>
                <a:latin typeface="Playfair Display"/>
                <a:ea typeface="Playfair Display"/>
                <a:cs typeface="Playfair Display"/>
                <a:sym typeface="Playfair Display"/>
              </a:rPr>
              <a:t>Renin formation.</a:t>
            </a:r>
            <a:endParaRPr>
              <a:solidFill>
                <a:schemeClr val="dk2"/>
              </a:solidFill>
              <a:latin typeface="Playfair Display"/>
              <a:ea typeface="Playfair Display"/>
              <a:cs typeface="Playfair Display"/>
              <a:sym typeface="Playfair Display"/>
            </a:endParaRPr>
          </a:p>
          <a:p>
            <a:pPr marL="457200" lvl="0" indent="-317500" rtl="0">
              <a:spcBef>
                <a:spcPts val="0"/>
              </a:spcBef>
              <a:spcAft>
                <a:spcPts val="0"/>
              </a:spcAft>
              <a:buClr>
                <a:schemeClr val="dk2"/>
              </a:buClr>
              <a:buSzPts val="1400"/>
              <a:buFont typeface="Playfair Display"/>
              <a:buAutoNum type="arabicPeriod"/>
            </a:pPr>
            <a:r>
              <a:rPr lang="en">
                <a:solidFill>
                  <a:schemeClr val="dk2"/>
                </a:solidFill>
                <a:latin typeface="Playfair Display"/>
                <a:ea typeface="Playfair Display"/>
                <a:cs typeface="Playfair Display"/>
                <a:sym typeface="Playfair Display"/>
              </a:rPr>
              <a:t>Synthesis of </a:t>
            </a:r>
            <a:r>
              <a:rPr lang="en" u="sng">
                <a:solidFill>
                  <a:schemeClr val="dk2"/>
                </a:solidFill>
                <a:latin typeface="Playfair Display"/>
                <a:ea typeface="Playfair Display"/>
                <a:cs typeface="Playfair Display"/>
                <a:sym typeface="Playfair Display"/>
              </a:rPr>
              <a:t>glucose</a:t>
            </a:r>
            <a:r>
              <a:rPr lang="en">
                <a:solidFill>
                  <a:schemeClr val="dk2"/>
                </a:solidFill>
                <a:latin typeface="Playfair Display"/>
                <a:ea typeface="Playfair Display"/>
                <a:cs typeface="Playfair Display"/>
                <a:sym typeface="Playfair Display"/>
              </a:rPr>
              <a:t> from </a:t>
            </a:r>
            <a:r>
              <a:rPr lang="en">
                <a:solidFill>
                  <a:srgbClr val="FF0000"/>
                </a:solidFill>
                <a:latin typeface="Playfair Display"/>
                <a:ea typeface="Playfair Display"/>
                <a:cs typeface="Playfair Display"/>
                <a:sym typeface="Playfair Display"/>
              </a:rPr>
              <a:t>amino acids and glycerol </a:t>
            </a:r>
            <a:r>
              <a:rPr lang="en">
                <a:solidFill>
                  <a:schemeClr val="dk2"/>
                </a:solidFill>
                <a:latin typeface="Playfair Display"/>
                <a:ea typeface="Playfair Display"/>
                <a:cs typeface="Playfair Display"/>
                <a:sym typeface="Playfair Display"/>
              </a:rPr>
              <a:t>during prolonged fasting</a:t>
            </a:r>
            <a:endParaRPr/>
          </a:p>
        </p:txBody>
      </p:sp>
      <p:sp>
        <p:nvSpPr>
          <p:cNvPr id="109" name="Shape 109"/>
          <p:cNvSpPr/>
          <p:nvPr/>
        </p:nvSpPr>
        <p:spPr>
          <a:xfrm>
            <a:off x="1930545" y="615179"/>
            <a:ext cx="1769100" cy="363900"/>
          </a:xfrm>
          <a:prstGeom prst="roundRect">
            <a:avLst>
              <a:gd name="adj" fmla="val 50000"/>
            </a:avLst>
          </a:prstGeom>
          <a:solidFill>
            <a:srgbClr val="D0E0E3"/>
          </a:solid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381563"/>
                </a:solidFill>
                <a:latin typeface="Playfair Display"/>
                <a:ea typeface="Playfair Display"/>
                <a:cs typeface="Playfair Display"/>
                <a:sym typeface="Playfair Display"/>
              </a:rPr>
              <a:t> </a:t>
            </a:r>
            <a:r>
              <a:rPr lang="en" sz="1800">
                <a:solidFill>
                  <a:srgbClr val="00695C"/>
                </a:solidFill>
                <a:latin typeface="Playfair Display"/>
                <a:ea typeface="Playfair Display"/>
                <a:cs typeface="Playfair Display"/>
                <a:sym typeface="Playfair Display"/>
              </a:rPr>
              <a:t>1-Filtration</a:t>
            </a:r>
            <a:endParaRPr sz="1800">
              <a:solidFill>
                <a:srgbClr val="00695C"/>
              </a:solidFill>
              <a:latin typeface="Playfair Display"/>
              <a:ea typeface="Playfair Display"/>
              <a:cs typeface="Playfair Display"/>
              <a:sym typeface="Playfair Display"/>
            </a:endParaRPr>
          </a:p>
        </p:txBody>
      </p:sp>
      <p:sp>
        <p:nvSpPr>
          <p:cNvPr id="110" name="Shape 110"/>
          <p:cNvSpPr/>
          <p:nvPr/>
        </p:nvSpPr>
        <p:spPr>
          <a:xfrm>
            <a:off x="5848118" y="2382095"/>
            <a:ext cx="1807500" cy="442500"/>
          </a:xfrm>
          <a:prstGeom prst="roundRect">
            <a:avLst>
              <a:gd name="adj" fmla="val 16667"/>
            </a:avLst>
          </a:prstGeom>
          <a:solidFill>
            <a:srgbClr val="0DB7C4">
              <a:alpha val="36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male slides</a:t>
            </a:r>
            <a:endParaRPr>
              <a:solidFill>
                <a:srgbClr val="FFFFFF"/>
              </a:solidFill>
              <a:latin typeface="Source Sans Pro"/>
              <a:ea typeface="Source Sans Pro"/>
              <a:cs typeface="Source Sans Pro"/>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p:nvPr/>
        </p:nvSpPr>
        <p:spPr>
          <a:xfrm>
            <a:off x="180100" y="4923950"/>
            <a:ext cx="7488000" cy="4888500"/>
          </a:xfrm>
          <a:prstGeom prst="rect">
            <a:avLst/>
          </a:prstGeom>
          <a:noFill/>
          <a:ln w="952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999999"/>
              </a:solidFill>
            </a:endParaRPr>
          </a:p>
        </p:txBody>
      </p:sp>
      <p:sp>
        <p:nvSpPr>
          <p:cNvPr id="553" name="Shape 553"/>
          <p:cNvSpPr txBox="1">
            <a:spLocks noGrp="1"/>
          </p:cNvSpPr>
          <p:nvPr>
            <p:ph type="title"/>
          </p:nvPr>
        </p:nvSpPr>
        <p:spPr>
          <a:xfrm>
            <a:off x="264900" y="4923949"/>
            <a:ext cx="7242600" cy="769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chemeClr val="lt2"/>
                </a:solidFill>
                <a:latin typeface="Playfair Display"/>
                <a:ea typeface="Playfair Display"/>
                <a:cs typeface="Playfair Display"/>
                <a:sym typeface="Playfair Display"/>
              </a:rPr>
              <a:t>-How does a high protein diet affect, if any, GFR?</a:t>
            </a:r>
            <a:endParaRPr sz="2400">
              <a:solidFill>
                <a:schemeClr val="lt2"/>
              </a:solidFill>
              <a:latin typeface="Playfair Display"/>
              <a:ea typeface="Playfair Display"/>
              <a:cs typeface="Playfair Display"/>
              <a:sym typeface="Playfair Display"/>
            </a:endParaRPr>
          </a:p>
          <a:p>
            <a:pPr marL="0" lvl="0" indent="0">
              <a:spcBef>
                <a:spcPts val="0"/>
              </a:spcBef>
              <a:spcAft>
                <a:spcPts val="0"/>
              </a:spcAft>
              <a:buNone/>
            </a:pPr>
            <a:endParaRPr/>
          </a:p>
        </p:txBody>
      </p:sp>
      <p:sp>
        <p:nvSpPr>
          <p:cNvPr id="554" name="Shape 55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30</a:t>
            </a:fld>
            <a:endParaRPr/>
          </a:p>
        </p:txBody>
      </p:sp>
      <p:sp>
        <p:nvSpPr>
          <p:cNvPr id="555" name="Shape 555"/>
          <p:cNvSpPr txBox="1"/>
          <p:nvPr/>
        </p:nvSpPr>
        <p:spPr>
          <a:xfrm>
            <a:off x="492200" y="5913275"/>
            <a:ext cx="3000000" cy="1109100"/>
          </a:xfrm>
          <a:prstGeom prst="rect">
            <a:avLst/>
          </a:prstGeom>
          <a:solidFill>
            <a:schemeClr val="accent1"/>
          </a:solidFill>
          <a:ln w="9525" cap="flat" cmpd="sng">
            <a:solidFill>
              <a:srgbClr val="000000"/>
            </a:solidFill>
            <a:prstDash val="dashDot"/>
            <a:round/>
            <a:headEnd type="none" w="sm" len="sm"/>
            <a:tailEnd type="none" w="sm" len="sm"/>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solidFill>
                  <a:schemeClr val="dk2"/>
                </a:solidFill>
                <a:latin typeface="Playfair Display"/>
                <a:ea typeface="Playfair Display"/>
                <a:cs typeface="Playfair Display"/>
                <a:sym typeface="Playfair Display"/>
              </a:rPr>
              <a:t>-Possible role of macula densa feedback in increasing GFR after a high protein meal.</a:t>
            </a:r>
            <a:endParaRPr>
              <a:solidFill>
                <a:schemeClr val="dk2"/>
              </a:solidFill>
              <a:latin typeface="Playfair Display"/>
              <a:ea typeface="Playfair Display"/>
              <a:cs typeface="Playfair Display"/>
              <a:sym typeface="Playfair Display"/>
            </a:endParaRPr>
          </a:p>
        </p:txBody>
      </p:sp>
      <p:pic>
        <p:nvPicPr>
          <p:cNvPr id="556" name="Shape 556"/>
          <p:cNvPicPr preferRelativeResize="0"/>
          <p:nvPr/>
        </p:nvPicPr>
        <p:blipFill>
          <a:blip r:embed="rId3">
            <a:alphaModFix/>
          </a:blip>
          <a:stretch>
            <a:fillRect/>
          </a:stretch>
        </p:blipFill>
        <p:spPr>
          <a:xfrm>
            <a:off x="4301292" y="5802825"/>
            <a:ext cx="2559391" cy="3660525"/>
          </a:xfrm>
          <a:prstGeom prst="rect">
            <a:avLst/>
          </a:prstGeom>
          <a:noFill/>
          <a:ln>
            <a:noFill/>
          </a:ln>
        </p:spPr>
      </p:pic>
      <p:sp>
        <p:nvSpPr>
          <p:cNvPr id="557" name="Shape 557"/>
          <p:cNvSpPr txBox="1">
            <a:spLocks noGrp="1"/>
          </p:cNvSpPr>
          <p:nvPr>
            <p:ph type="body" idx="1"/>
          </p:nvPr>
        </p:nvSpPr>
        <p:spPr>
          <a:xfrm>
            <a:off x="151250" y="302200"/>
            <a:ext cx="4243200" cy="8913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2400">
                <a:solidFill>
                  <a:schemeClr val="lt2"/>
                </a:solidFill>
                <a:latin typeface="Playfair Display"/>
                <a:ea typeface="Playfair Display"/>
                <a:cs typeface="Playfair Display"/>
                <a:sym typeface="Playfair Display"/>
              </a:rPr>
              <a:t>3-Hormonal Control of GFR:</a:t>
            </a:r>
            <a:endParaRPr sz="2400">
              <a:solidFill>
                <a:schemeClr val="lt2"/>
              </a:solidFill>
              <a:latin typeface="Playfair Display"/>
              <a:ea typeface="Playfair Display"/>
              <a:cs typeface="Playfair Display"/>
              <a:sym typeface="Playfair Display"/>
            </a:endParaRPr>
          </a:p>
        </p:txBody>
      </p:sp>
      <p:pic>
        <p:nvPicPr>
          <p:cNvPr id="558" name="Shape 558"/>
          <p:cNvPicPr preferRelativeResize="0"/>
          <p:nvPr/>
        </p:nvPicPr>
        <p:blipFill>
          <a:blip r:embed="rId4">
            <a:alphaModFix/>
          </a:blip>
          <a:stretch>
            <a:fillRect/>
          </a:stretch>
        </p:blipFill>
        <p:spPr>
          <a:xfrm>
            <a:off x="0" y="1814004"/>
            <a:ext cx="4139901" cy="2755621"/>
          </a:xfrm>
          <a:prstGeom prst="rect">
            <a:avLst/>
          </a:prstGeom>
          <a:noFill/>
          <a:ln>
            <a:noFill/>
          </a:ln>
        </p:spPr>
      </p:pic>
      <p:pic>
        <p:nvPicPr>
          <p:cNvPr id="559" name="Shape 559"/>
          <p:cNvPicPr preferRelativeResize="0"/>
          <p:nvPr/>
        </p:nvPicPr>
        <p:blipFill>
          <a:blip r:embed="rId5">
            <a:alphaModFix/>
          </a:blip>
          <a:stretch>
            <a:fillRect/>
          </a:stretch>
        </p:blipFill>
        <p:spPr>
          <a:xfrm>
            <a:off x="4024439" y="1568747"/>
            <a:ext cx="3747960" cy="3246141"/>
          </a:xfrm>
          <a:prstGeom prst="rect">
            <a:avLst/>
          </a:prstGeom>
          <a:noFill/>
          <a:ln>
            <a:noFill/>
          </a:ln>
        </p:spPr>
      </p:pic>
      <p:sp>
        <p:nvSpPr>
          <p:cNvPr id="560" name="Shape 560"/>
          <p:cNvSpPr/>
          <p:nvPr/>
        </p:nvSpPr>
        <p:spPr>
          <a:xfrm rot="5400000">
            <a:off x="6514600" y="5737050"/>
            <a:ext cx="1840500" cy="340500"/>
          </a:xfrm>
          <a:prstGeom prst="roundRect">
            <a:avLst>
              <a:gd name="adj" fmla="val 16667"/>
            </a:avLst>
          </a:prstGeom>
          <a:solidFill>
            <a:srgbClr val="0DB7C4">
              <a:alpha val="36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male slides</a:t>
            </a:r>
            <a:endParaRPr>
              <a:solidFill>
                <a:srgbClr val="FFFFFF"/>
              </a:solidFill>
              <a:latin typeface="Source Sans Pro"/>
              <a:ea typeface="Source Sans Pro"/>
              <a:cs typeface="Source Sans Pro"/>
              <a:sym typeface="Source Sans Pr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txBox="1">
            <a:spLocks noGrp="1"/>
          </p:cNvSpPr>
          <p:nvPr>
            <p:ph type="title"/>
          </p:nvPr>
        </p:nvSpPr>
        <p:spPr>
          <a:xfrm>
            <a:off x="264895" y="254821"/>
            <a:ext cx="7242600" cy="1199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solidFill>
                  <a:schemeClr val="lt2"/>
                </a:solidFill>
                <a:latin typeface="Playfair Display"/>
                <a:ea typeface="Playfair Display"/>
                <a:cs typeface="Playfair Display"/>
                <a:sym typeface="Playfair Display"/>
              </a:rPr>
              <a:t>Quiz </a:t>
            </a:r>
            <a:endParaRPr sz="2400">
              <a:solidFill>
                <a:schemeClr val="lt2"/>
              </a:solidFill>
              <a:latin typeface="Playfair Display"/>
              <a:ea typeface="Playfair Display"/>
              <a:cs typeface="Playfair Display"/>
              <a:sym typeface="Playfair Display"/>
            </a:endParaRPr>
          </a:p>
        </p:txBody>
      </p:sp>
      <p:sp>
        <p:nvSpPr>
          <p:cNvPr id="566" name="Shape 566"/>
          <p:cNvSpPr txBox="1"/>
          <p:nvPr/>
        </p:nvSpPr>
        <p:spPr>
          <a:xfrm>
            <a:off x="264900" y="1453925"/>
            <a:ext cx="3229500" cy="212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chemeClr val="dk2"/>
                </a:solidFill>
                <a:latin typeface="Playfair Display"/>
                <a:ea typeface="Playfair Display"/>
                <a:cs typeface="Playfair Display"/>
                <a:sym typeface="Playfair Display"/>
              </a:rPr>
              <a:t>1- The juxtaglomerular apparatus is a part of :</a:t>
            </a:r>
            <a:endParaRPr b="1">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A. The efferent arteriole</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B. The distal convoluted tubule </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C. The Afferent arteriole</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r>
              <a:rPr lang="en">
                <a:solidFill>
                  <a:schemeClr val="dk2"/>
                </a:solidFill>
                <a:latin typeface="Playfair Display"/>
                <a:ea typeface="Playfair Display"/>
                <a:cs typeface="Playfair Display"/>
                <a:sym typeface="Playfair Display"/>
              </a:rPr>
              <a:t>D. Both C and B</a:t>
            </a:r>
            <a:endParaRPr>
              <a:solidFill>
                <a:schemeClr val="dk2"/>
              </a:solidFill>
              <a:latin typeface="Playfair Display"/>
              <a:ea typeface="Playfair Display"/>
              <a:cs typeface="Playfair Display"/>
              <a:sym typeface="Playfair Display"/>
            </a:endParaRPr>
          </a:p>
        </p:txBody>
      </p:sp>
      <p:sp>
        <p:nvSpPr>
          <p:cNvPr id="567" name="Shape 567"/>
          <p:cNvSpPr txBox="1"/>
          <p:nvPr/>
        </p:nvSpPr>
        <p:spPr>
          <a:xfrm>
            <a:off x="264900" y="3529200"/>
            <a:ext cx="3229500" cy="212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chemeClr val="dk2"/>
                </a:solidFill>
                <a:latin typeface="Playfair Display"/>
                <a:ea typeface="Playfair Display"/>
                <a:cs typeface="Playfair Display"/>
                <a:sym typeface="Playfair Display"/>
              </a:rPr>
              <a:t>2- When the sympathetic nervous system is stimulated:</a:t>
            </a:r>
            <a:endParaRPr b="1">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A. Renin angiotensin mechanisms dilate Afferent arterioles</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B. Renal blood flow is elevated </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C. Norepinephrine is released from adrenal medulla</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r>
              <a:rPr lang="en">
                <a:solidFill>
                  <a:schemeClr val="dk2"/>
                </a:solidFill>
                <a:latin typeface="Playfair Display"/>
                <a:ea typeface="Playfair Display"/>
                <a:cs typeface="Playfair Display"/>
                <a:sym typeface="Playfair Display"/>
              </a:rPr>
              <a:t>D. Afferent arterioles are constricted to decrease GFR</a:t>
            </a:r>
            <a:endParaRPr>
              <a:solidFill>
                <a:schemeClr val="dk2"/>
              </a:solidFill>
              <a:latin typeface="Playfair Display"/>
              <a:ea typeface="Playfair Display"/>
              <a:cs typeface="Playfair Display"/>
              <a:sym typeface="Playfair Display"/>
            </a:endParaRPr>
          </a:p>
        </p:txBody>
      </p:sp>
      <p:sp>
        <p:nvSpPr>
          <p:cNvPr id="568" name="Shape 568"/>
          <p:cNvSpPr txBox="1"/>
          <p:nvPr/>
        </p:nvSpPr>
        <p:spPr>
          <a:xfrm>
            <a:off x="264900" y="5891225"/>
            <a:ext cx="3229500" cy="212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chemeClr val="dk2"/>
                </a:solidFill>
                <a:latin typeface="Playfair Display"/>
                <a:ea typeface="Playfair Display"/>
                <a:cs typeface="Playfair Display"/>
                <a:sym typeface="Playfair Display"/>
              </a:rPr>
              <a:t>3- Increased glomerular filtration leads to:</a:t>
            </a:r>
            <a:endParaRPr b="1">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 A. Fluid flows through tubules too rapidly to be absorbed</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B. Fluid flows through tubules slowly to be absorbed</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C. None of the above</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r>
              <a:rPr lang="en">
                <a:solidFill>
                  <a:schemeClr val="dk2"/>
                </a:solidFill>
                <a:latin typeface="Playfair Display"/>
                <a:ea typeface="Playfair Display"/>
                <a:cs typeface="Playfair Display"/>
                <a:sym typeface="Playfair Display"/>
              </a:rPr>
              <a:t>D. Both A and B </a:t>
            </a:r>
            <a:endParaRPr>
              <a:solidFill>
                <a:schemeClr val="dk2"/>
              </a:solidFill>
              <a:latin typeface="Playfair Display"/>
              <a:ea typeface="Playfair Display"/>
              <a:cs typeface="Playfair Display"/>
              <a:sym typeface="Playfair Display"/>
            </a:endParaRPr>
          </a:p>
        </p:txBody>
      </p:sp>
      <p:sp>
        <p:nvSpPr>
          <p:cNvPr id="569" name="Shape 569"/>
          <p:cNvSpPr txBox="1"/>
          <p:nvPr/>
        </p:nvSpPr>
        <p:spPr>
          <a:xfrm>
            <a:off x="4278000" y="1427750"/>
            <a:ext cx="3229500" cy="212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chemeClr val="dk2"/>
                </a:solidFill>
                <a:latin typeface="Playfair Display"/>
                <a:ea typeface="Playfair Display"/>
                <a:cs typeface="Playfair Display"/>
                <a:sym typeface="Playfair Display"/>
              </a:rPr>
              <a:t> 4- Autoregulation can only response when systemic pressure is: </a:t>
            </a:r>
            <a:endParaRPr b="1">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A. Between 100 - 200 mmHg</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B. Between 80- 180 mmHg</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C. Between 120-60 mmHg</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r>
              <a:rPr lang="en">
                <a:solidFill>
                  <a:schemeClr val="dk2"/>
                </a:solidFill>
                <a:latin typeface="Playfair Display"/>
                <a:ea typeface="Playfair Display"/>
                <a:cs typeface="Playfair Display"/>
                <a:sym typeface="Playfair Display"/>
              </a:rPr>
              <a:t>D. None of the above</a:t>
            </a:r>
            <a:endParaRPr>
              <a:solidFill>
                <a:schemeClr val="dk2"/>
              </a:solidFill>
              <a:latin typeface="Playfair Display"/>
              <a:ea typeface="Playfair Display"/>
              <a:cs typeface="Playfair Display"/>
              <a:sym typeface="Playfair Display"/>
            </a:endParaRPr>
          </a:p>
        </p:txBody>
      </p:sp>
      <p:sp>
        <p:nvSpPr>
          <p:cNvPr id="570" name="Shape 570"/>
          <p:cNvSpPr txBox="1"/>
          <p:nvPr/>
        </p:nvSpPr>
        <p:spPr>
          <a:xfrm>
            <a:off x="4278000" y="3503025"/>
            <a:ext cx="3229500" cy="212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chemeClr val="dk2"/>
                </a:solidFill>
                <a:latin typeface="Playfair Display"/>
                <a:ea typeface="Playfair Display"/>
                <a:cs typeface="Playfair Display"/>
                <a:sym typeface="Playfair Display"/>
              </a:rPr>
              <a:t>5-If an increase in ABP, which one of these mechanism will occur?</a:t>
            </a:r>
            <a:endParaRPr b="1">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 A. a decrease in resistance of the afferent arterioles </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B. Secrete angiotensin II </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C. decrease in renin release</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r>
              <a:rPr lang="en">
                <a:solidFill>
                  <a:schemeClr val="dk2"/>
                </a:solidFill>
                <a:latin typeface="Playfair Display"/>
                <a:ea typeface="Playfair Display"/>
                <a:cs typeface="Playfair Display"/>
                <a:sym typeface="Playfair Display"/>
              </a:rPr>
              <a:t>D. constrict efferent arteriole </a:t>
            </a:r>
            <a:endParaRPr>
              <a:solidFill>
                <a:schemeClr val="dk2"/>
              </a:solidFill>
              <a:latin typeface="Playfair Display"/>
              <a:ea typeface="Playfair Display"/>
              <a:cs typeface="Playfair Display"/>
              <a:sym typeface="Playfair Display"/>
            </a:endParaRPr>
          </a:p>
        </p:txBody>
      </p:sp>
      <p:sp>
        <p:nvSpPr>
          <p:cNvPr id="571" name="Shape 571"/>
          <p:cNvSpPr txBox="1"/>
          <p:nvPr/>
        </p:nvSpPr>
        <p:spPr>
          <a:xfrm>
            <a:off x="4392750" y="5891225"/>
            <a:ext cx="3000000" cy="212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chemeClr val="dk2"/>
                </a:solidFill>
                <a:latin typeface="Playfair Display"/>
                <a:ea typeface="Playfair Display"/>
                <a:cs typeface="Playfair Display"/>
                <a:sym typeface="Playfair Display"/>
              </a:rPr>
              <a:t>6- When a patient is treated with an aldosterone antagonist, there is likely to be a fall in:</a:t>
            </a:r>
            <a:endParaRPr b="1">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 A. Urine volume</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 B. Plasma potassium concentration </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None/>
            </a:pPr>
            <a:r>
              <a:rPr lang="en">
                <a:solidFill>
                  <a:schemeClr val="dk2"/>
                </a:solidFill>
                <a:latin typeface="Playfair Display"/>
                <a:ea typeface="Playfair Display"/>
                <a:cs typeface="Playfair Display"/>
                <a:sym typeface="Playfair Display"/>
              </a:rPr>
              <a:t>C. Blood viscosity </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r>
              <a:rPr lang="en">
                <a:solidFill>
                  <a:schemeClr val="dk2"/>
                </a:solidFill>
                <a:latin typeface="Playfair Display"/>
                <a:ea typeface="Playfair Display"/>
                <a:cs typeface="Playfair Display"/>
                <a:sym typeface="Playfair Display"/>
              </a:rPr>
              <a:t>D. Blood volume </a:t>
            </a:r>
            <a:endParaRPr>
              <a:solidFill>
                <a:schemeClr val="dk2"/>
              </a:solidFill>
              <a:latin typeface="Playfair Display"/>
              <a:ea typeface="Playfair Display"/>
              <a:cs typeface="Playfair Display"/>
              <a:sym typeface="Playfair Display"/>
            </a:endParaRPr>
          </a:p>
        </p:txBody>
      </p:sp>
      <p:sp>
        <p:nvSpPr>
          <p:cNvPr id="572" name="Shape 572"/>
          <p:cNvSpPr txBox="1"/>
          <p:nvPr/>
        </p:nvSpPr>
        <p:spPr>
          <a:xfrm>
            <a:off x="0" y="9540600"/>
            <a:ext cx="7772400" cy="517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000">
                <a:solidFill>
                  <a:schemeClr val="accent4"/>
                </a:solidFill>
                <a:latin typeface="Playfair Display"/>
                <a:ea typeface="Playfair Display"/>
                <a:cs typeface="Playfair Display"/>
                <a:sym typeface="Playfair Display"/>
              </a:rPr>
              <a:t>1- D        2-   D     3-  A    4- B       5-  C    6-D</a:t>
            </a:r>
            <a:endParaRPr sz="1000">
              <a:solidFill>
                <a:schemeClr val="accent4"/>
              </a:solidFill>
              <a:latin typeface="Playfair Display"/>
              <a:ea typeface="Playfair Display"/>
              <a:cs typeface="Playfair Display"/>
              <a:sym typeface="Playfair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313200" y="210475"/>
            <a:ext cx="7146000" cy="11055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lt2"/>
                </a:solidFill>
                <a:latin typeface="Playfair Display"/>
                <a:ea typeface="Playfair Display"/>
                <a:cs typeface="Playfair Display"/>
                <a:sym typeface="Playfair Display"/>
              </a:rPr>
              <a:t>Thank you for checking our work</a:t>
            </a:r>
            <a:endParaRPr sz="3600">
              <a:solidFill>
                <a:schemeClr val="lt2"/>
              </a:solidFill>
              <a:latin typeface="Playfair Display"/>
              <a:ea typeface="Playfair Display"/>
              <a:cs typeface="Playfair Display"/>
              <a:sym typeface="Playfair Display"/>
            </a:endParaRPr>
          </a:p>
        </p:txBody>
      </p:sp>
      <p:sp>
        <p:nvSpPr>
          <p:cNvPr id="578" name="Shape 578"/>
          <p:cNvSpPr txBox="1">
            <a:spLocks noGrp="1"/>
          </p:cNvSpPr>
          <p:nvPr>
            <p:ph type="body" idx="1"/>
          </p:nvPr>
        </p:nvSpPr>
        <p:spPr>
          <a:xfrm>
            <a:off x="4766900" y="8383845"/>
            <a:ext cx="2724000" cy="1463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u="sng">
                <a:solidFill>
                  <a:schemeClr val="hlink"/>
                </a:solidFill>
                <a:hlinkClick r:id="rId3"/>
              </a:rPr>
              <a:t>@physio437</a:t>
            </a:r>
            <a:endParaRPr sz="1400"/>
          </a:p>
          <a:p>
            <a:pPr marL="0" lvl="0" indent="0" rtl="0">
              <a:spcBef>
                <a:spcPts val="1600"/>
              </a:spcBef>
              <a:spcAft>
                <a:spcPts val="1600"/>
              </a:spcAft>
              <a:buNone/>
            </a:pPr>
            <a:r>
              <a:rPr lang="en" sz="1400" u="sng">
                <a:solidFill>
                  <a:schemeClr val="hlink"/>
                </a:solidFill>
                <a:hlinkClick r:id="rId4"/>
              </a:rPr>
              <a:t>physiologyteam437@gmail.com</a:t>
            </a:r>
            <a:endParaRPr sz="1400"/>
          </a:p>
        </p:txBody>
      </p:sp>
      <p:sp>
        <p:nvSpPr>
          <p:cNvPr id="579" name="Shape 579"/>
          <p:cNvSpPr txBox="1"/>
          <p:nvPr/>
        </p:nvSpPr>
        <p:spPr>
          <a:xfrm>
            <a:off x="433050" y="5427077"/>
            <a:ext cx="3971400" cy="774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415665"/>
                </a:solidFill>
                <a:latin typeface="Source Sans Pro"/>
                <a:ea typeface="Source Sans Pro"/>
                <a:cs typeface="Source Sans Pro"/>
                <a:sym typeface="Source Sans Pro"/>
              </a:rPr>
              <a:t>Team Leaders:</a:t>
            </a:r>
            <a:endParaRPr sz="1800">
              <a:solidFill>
                <a:srgbClr val="415665"/>
              </a:solidFill>
              <a:latin typeface="Source Sans Pro"/>
              <a:ea typeface="Source Sans Pro"/>
              <a:cs typeface="Source Sans Pro"/>
              <a:sym typeface="Source Sans Pro"/>
            </a:endParaRPr>
          </a:p>
          <a:p>
            <a:pPr marL="0" lvl="0" indent="0" rtl="1">
              <a:spcBef>
                <a:spcPts val="0"/>
              </a:spcBef>
              <a:spcAft>
                <a:spcPts val="0"/>
              </a:spcAft>
              <a:buNone/>
            </a:pPr>
            <a:r>
              <a:rPr lang="en" sz="2400">
                <a:solidFill>
                  <a:srgbClr val="415665"/>
                </a:solidFill>
                <a:latin typeface="Amiri"/>
                <a:ea typeface="Amiri"/>
                <a:cs typeface="Amiri"/>
                <a:sym typeface="Amiri"/>
              </a:rPr>
              <a:t>عبدالمجيد الوردي ~ ساره البليهد</a:t>
            </a:r>
            <a:endParaRPr sz="2400">
              <a:solidFill>
                <a:srgbClr val="415665"/>
              </a:solidFill>
              <a:latin typeface="Amiri"/>
              <a:ea typeface="Amiri"/>
              <a:cs typeface="Amiri"/>
              <a:sym typeface="Amiri"/>
            </a:endParaRPr>
          </a:p>
        </p:txBody>
      </p:sp>
      <p:sp>
        <p:nvSpPr>
          <p:cNvPr id="580" name="Shape 580"/>
          <p:cNvSpPr txBox="1"/>
          <p:nvPr/>
        </p:nvSpPr>
        <p:spPr>
          <a:xfrm>
            <a:off x="1612494" y="2296750"/>
            <a:ext cx="1612500" cy="3384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أنس السويداء </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أنس السيف</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خالد شويل</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ريان الموسى</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سعد الهداب</a:t>
            </a:r>
            <a:endParaRPr>
              <a:solidFill>
                <a:srgbClr val="415665"/>
              </a:solidFill>
              <a:latin typeface="Amiri"/>
              <a:ea typeface="Amiri"/>
              <a:cs typeface="Amiri"/>
              <a:sym typeface="Amiri"/>
            </a:endParaRPr>
          </a:p>
          <a:p>
            <a:pPr marL="0" lvl="0" indent="0" algn="r" rtl="1">
              <a:lnSpc>
                <a:spcPct val="115000"/>
              </a:lnSpc>
              <a:spcBef>
                <a:spcPts val="0"/>
              </a:spcBef>
              <a:spcAft>
                <a:spcPts val="0"/>
              </a:spcAft>
              <a:buNone/>
            </a:pPr>
            <a:r>
              <a:rPr lang="en">
                <a:solidFill>
                  <a:srgbClr val="415665"/>
                </a:solidFill>
                <a:latin typeface="Amiri"/>
                <a:ea typeface="Amiri"/>
                <a:cs typeface="Amiri"/>
                <a:sym typeface="Amiri"/>
              </a:rPr>
              <a:t>سلطان الناصر</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سعود العطوي</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سيف المشاري</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عبدالجبار اليماني</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عبدالرحمن آل دحيم</a:t>
            </a:r>
            <a:endParaRPr>
              <a:solidFill>
                <a:srgbClr val="415665"/>
              </a:solidFill>
              <a:latin typeface="Amiri"/>
              <a:ea typeface="Amiri"/>
              <a:cs typeface="Amiri"/>
              <a:sym typeface="Amiri"/>
            </a:endParaRPr>
          </a:p>
          <a:p>
            <a:pPr marL="0" lvl="0" indent="0" algn="r" rtl="1">
              <a:lnSpc>
                <a:spcPct val="115000"/>
              </a:lnSpc>
              <a:spcBef>
                <a:spcPts val="0"/>
              </a:spcBef>
              <a:spcAft>
                <a:spcPts val="0"/>
              </a:spcAft>
              <a:buNone/>
            </a:pPr>
            <a:r>
              <a:rPr lang="en">
                <a:solidFill>
                  <a:srgbClr val="415665"/>
                </a:solidFill>
                <a:latin typeface="Amiri"/>
                <a:ea typeface="Amiri"/>
                <a:cs typeface="Amiri"/>
                <a:sym typeface="Amiri"/>
              </a:rPr>
              <a:t>هشام الموسى</a:t>
            </a:r>
            <a:endParaRPr>
              <a:solidFill>
                <a:srgbClr val="415665"/>
              </a:solidFill>
              <a:latin typeface="Amiri"/>
              <a:ea typeface="Amiri"/>
              <a:cs typeface="Amiri"/>
              <a:sym typeface="Amiri"/>
            </a:endParaRPr>
          </a:p>
          <a:p>
            <a:pPr marL="0" lvl="0" indent="0" algn="r" rtl="1">
              <a:lnSpc>
                <a:spcPct val="115000"/>
              </a:lnSpc>
              <a:spcBef>
                <a:spcPts val="0"/>
              </a:spcBef>
              <a:spcAft>
                <a:spcPts val="0"/>
              </a:spcAft>
              <a:buNone/>
            </a:pPr>
            <a:endParaRPr sz="1800">
              <a:solidFill>
                <a:srgbClr val="415665"/>
              </a:solidFill>
              <a:latin typeface="Amiri"/>
              <a:ea typeface="Amiri"/>
              <a:cs typeface="Amiri"/>
              <a:sym typeface="Amiri"/>
            </a:endParaRPr>
          </a:p>
        </p:txBody>
      </p:sp>
      <p:sp>
        <p:nvSpPr>
          <p:cNvPr id="581" name="Shape 581"/>
          <p:cNvSpPr txBox="1"/>
          <p:nvPr/>
        </p:nvSpPr>
        <p:spPr>
          <a:xfrm>
            <a:off x="5498000" y="2229303"/>
            <a:ext cx="1261800" cy="3083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endParaRPr sz="1800">
              <a:solidFill>
                <a:srgbClr val="415665"/>
              </a:solidFill>
              <a:latin typeface="Source Sans Pro"/>
              <a:ea typeface="Source Sans Pro"/>
              <a:cs typeface="Source Sans Pro"/>
              <a:sym typeface="Source Sans Pro"/>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آلاء الصويّغ</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رناد المقرن</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رهف الشنيبر</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روان مشعل</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ريم القرني</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نورة بنت حسن</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endParaRPr>
              <a:solidFill>
                <a:srgbClr val="415665"/>
              </a:solidFill>
              <a:latin typeface="Amiri"/>
              <a:ea typeface="Amiri"/>
              <a:cs typeface="Amiri"/>
              <a:sym typeface="Amiri"/>
            </a:endParaRPr>
          </a:p>
          <a:p>
            <a:pPr marL="0" lvl="0" indent="0" algn="r" rtl="0">
              <a:spcBef>
                <a:spcPts val="0"/>
              </a:spcBef>
              <a:spcAft>
                <a:spcPts val="0"/>
              </a:spcAft>
              <a:buNone/>
            </a:pPr>
            <a:endParaRPr>
              <a:solidFill>
                <a:srgbClr val="415665"/>
              </a:solidFill>
              <a:latin typeface="Amiri"/>
              <a:ea typeface="Amiri"/>
              <a:cs typeface="Amiri"/>
              <a:sym typeface="Amiri"/>
            </a:endParaRPr>
          </a:p>
        </p:txBody>
      </p:sp>
      <p:sp>
        <p:nvSpPr>
          <p:cNvPr id="582" name="Shape 582"/>
          <p:cNvSpPr txBox="1"/>
          <p:nvPr/>
        </p:nvSpPr>
        <p:spPr>
          <a:xfrm>
            <a:off x="0" y="2229300"/>
            <a:ext cx="1612500" cy="30831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en">
                <a:solidFill>
                  <a:srgbClr val="415665"/>
                </a:solidFill>
                <a:latin typeface="Amiri"/>
                <a:ea typeface="Amiri"/>
                <a:cs typeface="Amiri"/>
                <a:sym typeface="Amiri"/>
              </a:rPr>
              <a:t>فهد الفايز</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خالد المطلق</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نواف الهلال</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هشام الشايع</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خالد العقيلي</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عبدالله الزيد</a:t>
            </a:r>
            <a:endParaRPr>
              <a:solidFill>
                <a:srgbClr val="415665"/>
              </a:solidFill>
              <a:latin typeface="Amiri"/>
              <a:ea typeface="Amiri"/>
              <a:cs typeface="Amiri"/>
              <a:sym typeface="Amiri"/>
            </a:endParaRPr>
          </a:p>
          <a:p>
            <a:pPr marL="0" lvl="0" indent="0" algn="r" rtl="1">
              <a:lnSpc>
                <a:spcPct val="115000"/>
              </a:lnSpc>
              <a:spcBef>
                <a:spcPts val="0"/>
              </a:spcBef>
              <a:spcAft>
                <a:spcPts val="0"/>
              </a:spcAft>
              <a:buNone/>
            </a:pPr>
            <a:r>
              <a:rPr lang="en">
                <a:solidFill>
                  <a:srgbClr val="415665"/>
                </a:solidFill>
                <a:latin typeface="Amiri"/>
                <a:ea typeface="Amiri"/>
                <a:cs typeface="Amiri"/>
                <a:sym typeface="Amiri"/>
              </a:rPr>
              <a:t>حسين علامي</a:t>
            </a:r>
            <a:endParaRPr>
              <a:solidFill>
                <a:srgbClr val="415665"/>
              </a:solidFill>
              <a:latin typeface="Amiri"/>
              <a:ea typeface="Amiri"/>
              <a:cs typeface="Amiri"/>
              <a:sym typeface="Amiri"/>
            </a:endParaRPr>
          </a:p>
          <a:p>
            <a:pPr marL="0" lvl="0" indent="0" algn="r" rtl="1">
              <a:lnSpc>
                <a:spcPct val="115000"/>
              </a:lnSpc>
              <a:spcBef>
                <a:spcPts val="0"/>
              </a:spcBef>
              <a:spcAft>
                <a:spcPts val="0"/>
              </a:spcAft>
              <a:buNone/>
            </a:pPr>
            <a:r>
              <a:rPr lang="en">
                <a:solidFill>
                  <a:srgbClr val="415665"/>
                </a:solidFill>
                <a:latin typeface="Amiri"/>
                <a:ea typeface="Amiri"/>
                <a:cs typeface="Amiri"/>
                <a:sym typeface="Amiri"/>
              </a:rPr>
              <a:t>سلطان الفهيد</a:t>
            </a:r>
            <a:endParaRPr>
              <a:solidFill>
                <a:srgbClr val="415665"/>
              </a:solidFill>
              <a:latin typeface="Amiri"/>
              <a:ea typeface="Amiri"/>
              <a:cs typeface="Amiri"/>
              <a:sym typeface="Amiri"/>
            </a:endParaRPr>
          </a:p>
          <a:p>
            <a:pPr marL="0" lvl="0" indent="0" algn="r" rtl="1">
              <a:lnSpc>
                <a:spcPct val="115000"/>
              </a:lnSpc>
              <a:spcBef>
                <a:spcPts val="0"/>
              </a:spcBef>
              <a:spcAft>
                <a:spcPts val="0"/>
              </a:spcAft>
              <a:buNone/>
            </a:pPr>
            <a:r>
              <a:rPr lang="en">
                <a:solidFill>
                  <a:srgbClr val="415665"/>
                </a:solidFill>
                <a:latin typeface="Amiri"/>
                <a:ea typeface="Amiri"/>
                <a:cs typeface="Amiri"/>
                <a:sym typeface="Amiri"/>
              </a:rPr>
              <a:t>خالد المطيري</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فهد النهابي</a:t>
            </a:r>
            <a:endParaRPr sz="1800">
              <a:solidFill>
                <a:srgbClr val="415665"/>
              </a:solidFill>
              <a:latin typeface="Amiri"/>
              <a:ea typeface="Amiri"/>
              <a:cs typeface="Amiri"/>
              <a:sym typeface="Amiri"/>
            </a:endParaRPr>
          </a:p>
          <a:p>
            <a:pPr marL="0" lvl="0" indent="0" algn="r" rtl="0">
              <a:lnSpc>
                <a:spcPct val="115000"/>
              </a:lnSpc>
              <a:spcBef>
                <a:spcPts val="0"/>
              </a:spcBef>
              <a:spcAft>
                <a:spcPts val="0"/>
              </a:spcAft>
              <a:buClr>
                <a:schemeClr val="dk1"/>
              </a:buClr>
              <a:buSzPts val="1100"/>
              <a:buFont typeface="Arial"/>
              <a:buNone/>
            </a:pPr>
            <a:r>
              <a:rPr lang="en">
                <a:solidFill>
                  <a:srgbClr val="415665"/>
                </a:solidFill>
                <a:latin typeface="Amiri"/>
                <a:ea typeface="Amiri"/>
                <a:cs typeface="Amiri"/>
                <a:sym typeface="Amiri"/>
              </a:rPr>
              <a:t>عمر اليابس</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endParaRPr>
              <a:solidFill>
                <a:srgbClr val="415665"/>
              </a:solidFill>
              <a:latin typeface="Amiri"/>
              <a:ea typeface="Amiri"/>
              <a:cs typeface="Amiri"/>
              <a:sym typeface="Amiri"/>
            </a:endParaRPr>
          </a:p>
          <a:p>
            <a:pPr marL="0" lvl="0" indent="0" algn="r" rtl="0">
              <a:spcBef>
                <a:spcPts val="0"/>
              </a:spcBef>
              <a:spcAft>
                <a:spcPts val="0"/>
              </a:spcAft>
              <a:buNone/>
            </a:pPr>
            <a:endParaRPr>
              <a:solidFill>
                <a:srgbClr val="415665"/>
              </a:solidFill>
              <a:latin typeface="Amiri"/>
              <a:ea typeface="Amiri"/>
              <a:cs typeface="Amiri"/>
              <a:sym typeface="Amiri"/>
            </a:endParaRPr>
          </a:p>
          <a:p>
            <a:pPr marL="0" lvl="0" indent="0" algn="r" rtl="0">
              <a:spcBef>
                <a:spcPts val="0"/>
              </a:spcBef>
              <a:spcAft>
                <a:spcPts val="0"/>
              </a:spcAft>
              <a:buNone/>
            </a:pPr>
            <a:endParaRPr sz="1800">
              <a:solidFill>
                <a:srgbClr val="415665"/>
              </a:solidFill>
              <a:latin typeface="Amiri"/>
              <a:ea typeface="Amiri"/>
              <a:cs typeface="Amiri"/>
              <a:sym typeface="Amiri"/>
            </a:endParaRPr>
          </a:p>
        </p:txBody>
      </p:sp>
      <p:sp>
        <p:nvSpPr>
          <p:cNvPr id="583" name="Shape 583"/>
          <p:cNvSpPr txBox="1"/>
          <p:nvPr/>
        </p:nvSpPr>
        <p:spPr>
          <a:xfrm>
            <a:off x="4236200" y="2229300"/>
            <a:ext cx="1261800" cy="2105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مها النهدي</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ريناد الغريبي</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عائشة الصباغ</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r>
              <a:rPr lang="en">
                <a:solidFill>
                  <a:srgbClr val="415665"/>
                </a:solidFill>
                <a:latin typeface="Amiri"/>
                <a:ea typeface="Amiri"/>
                <a:cs typeface="Amiri"/>
                <a:sym typeface="Amiri"/>
              </a:rPr>
              <a:t>ميعاد النفيعي</a:t>
            </a:r>
            <a:endParaRPr>
              <a:solidFill>
                <a:srgbClr val="415665"/>
              </a:solidFill>
              <a:latin typeface="Amiri"/>
              <a:ea typeface="Amiri"/>
              <a:cs typeface="Amiri"/>
              <a:sym typeface="Amiri"/>
            </a:endParaRPr>
          </a:p>
          <a:p>
            <a:pPr marL="0" lvl="0" indent="0" algn="r" rtl="0">
              <a:lnSpc>
                <a:spcPct val="115000"/>
              </a:lnSpc>
              <a:spcBef>
                <a:spcPts val="0"/>
              </a:spcBef>
              <a:spcAft>
                <a:spcPts val="0"/>
              </a:spcAft>
              <a:buNone/>
            </a:pPr>
            <a:endParaRPr>
              <a:solidFill>
                <a:srgbClr val="415665"/>
              </a:solidFill>
              <a:latin typeface="Amiri"/>
              <a:ea typeface="Amiri"/>
              <a:cs typeface="Amiri"/>
              <a:sym typeface="Amiri"/>
            </a:endParaRPr>
          </a:p>
          <a:p>
            <a:pPr marL="0" lvl="0" indent="0" algn="r" rtl="0">
              <a:spcBef>
                <a:spcPts val="0"/>
              </a:spcBef>
              <a:spcAft>
                <a:spcPts val="0"/>
              </a:spcAft>
              <a:buNone/>
            </a:pPr>
            <a:endParaRPr>
              <a:solidFill>
                <a:srgbClr val="415665"/>
              </a:solidFill>
              <a:latin typeface="Amiri"/>
              <a:ea typeface="Amiri"/>
              <a:cs typeface="Amiri"/>
              <a:sym typeface="Amiri"/>
            </a:endParaRPr>
          </a:p>
          <a:p>
            <a:pPr marL="0" lvl="0" indent="0" algn="r" rtl="0">
              <a:spcBef>
                <a:spcPts val="0"/>
              </a:spcBef>
              <a:spcAft>
                <a:spcPts val="0"/>
              </a:spcAft>
              <a:buNone/>
            </a:pPr>
            <a:endParaRPr>
              <a:solidFill>
                <a:srgbClr val="415665"/>
              </a:solidFill>
              <a:latin typeface="Amiri"/>
              <a:ea typeface="Amiri"/>
              <a:cs typeface="Amiri"/>
              <a:sym typeface="Amiri"/>
            </a:endParaRPr>
          </a:p>
        </p:txBody>
      </p:sp>
      <p:sp>
        <p:nvSpPr>
          <p:cNvPr id="584" name="Shape 584"/>
          <p:cNvSpPr txBox="1"/>
          <p:nvPr/>
        </p:nvSpPr>
        <p:spPr>
          <a:xfrm>
            <a:off x="189910" y="1830302"/>
            <a:ext cx="1612500" cy="5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latin typeface="Playfair Display"/>
                <a:ea typeface="Playfair Display"/>
                <a:cs typeface="Playfair Display"/>
                <a:sym typeface="Playfair Display"/>
              </a:rPr>
              <a:t>Male Team:</a:t>
            </a:r>
            <a:endParaRPr sz="1800">
              <a:solidFill>
                <a:schemeClr val="dk2"/>
              </a:solidFill>
              <a:latin typeface="Playfair Display"/>
              <a:ea typeface="Playfair Display"/>
              <a:cs typeface="Playfair Display"/>
              <a:sym typeface="Playfair Display"/>
            </a:endParaRPr>
          </a:p>
        </p:txBody>
      </p:sp>
      <p:sp>
        <p:nvSpPr>
          <p:cNvPr id="585" name="Shape 585"/>
          <p:cNvSpPr txBox="1"/>
          <p:nvPr/>
        </p:nvSpPr>
        <p:spPr>
          <a:xfrm>
            <a:off x="4236206" y="1830300"/>
            <a:ext cx="1612500" cy="5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latin typeface="Playfair Display"/>
                <a:ea typeface="Playfair Display"/>
                <a:cs typeface="Playfair Display"/>
                <a:sym typeface="Playfair Display"/>
              </a:rPr>
              <a:t>Female Team:</a:t>
            </a:r>
            <a:endParaRPr sz="1800">
              <a:solidFill>
                <a:schemeClr val="dk2"/>
              </a:solidFill>
              <a:latin typeface="Playfair Display"/>
              <a:ea typeface="Playfair Display"/>
              <a:cs typeface="Playfair Display"/>
              <a:sym typeface="Playfair Display"/>
            </a:endParaRPr>
          </a:p>
        </p:txBody>
      </p:sp>
      <p:pic>
        <p:nvPicPr>
          <p:cNvPr id="586" name="Shape 586"/>
          <p:cNvPicPr preferRelativeResize="0"/>
          <p:nvPr/>
        </p:nvPicPr>
        <p:blipFill>
          <a:blip r:embed="rId5">
            <a:alphaModFix/>
          </a:blip>
          <a:stretch>
            <a:fillRect/>
          </a:stretch>
        </p:blipFill>
        <p:spPr>
          <a:xfrm>
            <a:off x="690766" y="6316344"/>
            <a:ext cx="2293776" cy="2233633"/>
          </a:xfrm>
          <a:prstGeom prst="rect">
            <a:avLst/>
          </a:prstGeom>
          <a:noFill/>
          <a:ln>
            <a:noFill/>
          </a:ln>
        </p:spPr>
      </p:pic>
      <p:pic>
        <p:nvPicPr>
          <p:cNvPr id="587" name="Shape 587"/>
          <p:cNvPicPr preferRelativeResize="0"/>
          <p:nvPr/>
        </p:nvPicPr>
        <p:blipFill>
          <a:blip r:embed="rId6">
            <a:alphaModFix/>
          </a:blip>
          <a:stretch>
            <a:fillRect/>
          </a:stretch>
        </p:blipFill>
        <p:spPr>
          <a:xfrm>
            <a:off x="897222" y="6880404"/>
            <a:ext cx="1880897" cy="1105500"/>
          </a:xfrm>
          <a:prstGeom prst="rect">
            <a:avLst/>
          </a:prstGeom>
          <a:noFill/>
          <a:ln>
            <a:noFill/>
          </a:ln>
        </p:spPr>
      </p:pic>
      <p:pic>
        <p:nvPicPr>
          <p:cNvPr id="588" name="Shape 588"/>
          <p:cNvPicPr preferRelativeResize="0"/>
          <p:nvPr/>
        </p:nvPicPr>
        <p:blipFill>
          <a:blip r:embed="rId7">
            <a:alphaModFix/>
          </a:blip>
          <a:stretch>
            <a:fillRect/>
          </a:stretch>
        </p:blipFill>
        <p:spPr>
          <a:xfrm>
            <a:off x="2493404" y="7224669"/>
            <a:ext cx="1261800" cy="1795981"/>
          </a:xfrm>
          <a:prstGeom prst="rect">
            <a:avLst/>
          </a:prstGeom>
          <a:noFill/>
          <a:ln>
            <a:noFill/>
          </a:ln>
        </p:spPr>
      </p:pic>
      <p:pic>
        <p:nvPicPr>
          <p:cNvPr id="589" name="Shape 589"/>
          <p:cNvPicPr preferRelativeResize="0"/>
          <p:nvPr/>
        </p:nvPicPr>
        <p:blipFill>
          <a:blip r:embed="rId8">
            <a:alphaModFix/>
          </a:blip>
          <a:stretch>
            <a:fillRect/>
          </a:stretch>
        </p:blipFill>
        <p:spPr>
          <a:xfrm>
            <a:off x="3607500" y="8687300"/>
            <a:ext cx="365600" cy="548400"/>
          </a:xfrm>
          <a:prstGeom prst="rect">
            <a:avLst/>
          </a:prstGeom>
          <a:noFill/>
          <a:ln>
            <a:noFill/>
          </a:ln>
        </p:spPr>
      </p:pic>
      <p:pic>
        <p:nvPicPr>
          <p:cNvPr id="590" name="Shape 590"/>
          <p:cNvPicPr preferRelativeResize="0"/>
          <p:nvPr/>
        </p:nvPicPr>
        <p:blipFill>
          <a:blip r:embed="rId9">
            <a:alphaModFix/>
          </a:blip>
          <a:stretch>
            <a:fillRect/>
          </a:stretch>
        </p:blipFill>
        <p:spPr>
          <a:xfrm>
            <a:off x="4145924" y="8459036"/>
            <a:ext cx="365600" cy="372114"/>
          </a:xfrm>
          <a:prstGeom prst="rect">
            <a:avLst/>
          </a:prstGeom>
          <a:noFill/>
          <a:ln>
            <a:noFill/>
          </a:ln>
        </p:spPr>
      </p:pic>
      <p:pic>
        <p:nvPicPr>
          <p:cNvPr id="591" name="Shape 591"/>
          <p:cNvPicPr preferRelativeResize="0"/>
          <p:nvPr/>
        </p:nvPicPr>
        <p:blipFill>
          <a:blip r:embed="rId10">
            <a:alphaModFix/>
          </a:blip>
          <a:stretch>
            <a:fillRect/>
          </a:stretch>
        </p:blipFill>
        <p:spPr>
          <a:xfrm>
            <a:off x="4151847" y="8913925"/>
            <a:ext cx="436303" cy="403250"/>
          </a:xfrm>
          <a:prstGeom prst="rect">
            <a:avLst/>
          </a:prstGeom>
          <a:noFill/>
          <a:ln>
            <a:noFill/>
          </a:ln>
        </p:spPr>
      </p:pic>
      <p:pic>
        <p:nvPicPr>
          <p:cNvPr id="592" name="Shape 592"/>
          <p:cNvPicPr preferRelativeResize="0"/>
          <p:nvPr/>
        </p:nvPicPr>
        <p:blipFill>
          <a:blip r:embed="rId11">
            <a:alphaModFix/>
          </a:blip>
          <a:stretch>
            <a:fillRect/>
          </a:stretch>
        </p:blipFill>
        <p:spPr>
          <a:xfrm>
            <a:off x="5700208" y="5433203"/>
            <a:ext cx="1790700" cy="2552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Shape 115"/>
          <p:cNvPicPr preferRelativeResize="0"/>
          <p:nvPr/>
        </p:nvPicPr>
        <p:blipFill>
          <a:blip r:embed="rId3">
            <a:alphaModFix/>
          </a:blip>
          <a:stretch>
            <a:fillRect/>
          </a:stretch>
        </p:blipFill>
        <p:spPr>
          <a:xfrm>
            <a:off x="345160" y="4746300"/>
            <a:ext cx="1738100" cy="2559049"/>
          </a:xfrm>
          <a:prstGeom prst="rect">
            <a:avLst/>
          </a:prstGeom>
          <a:noFill/>
          <a:ln>
            <a:noFill/>
          </a:ln>
        </p:spPr>
      </p:pic>
      <p:sp>
        <p:nvSpPr>
          <p:cNvPr id="116" name="Shape 116"/>
          <p:cNvSpPr/>
          <p:nvPr/>
        </p:nvSpPr>
        <p:spPr>
          <a:xfrm>
            <a:off x="98375" y="124825"/>
            <a:ext cx="7616400" cy="3782100"/>
          </a:xfrm>
          <a:prstGeom prst="rect">
            <a:avLst/>
          </a:prstGeom>
          <a:noFill/>
          <a:ln w="9525" cap="flat" cmpd="sng">
            <a:solidFill>
              <a:schemeClr val="accent6"/>
            </a:solidFill>
            <a:prstDash val="lg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7" name="Shape 117"/>
          <p:cNvSpPr txBox="1">
            <a:spLocks noGrp="1"/>
          </p:cNvSpPr>
          <p:nvPr>
            <p:ph type="title"/>
          </p:nvPr>
        </p:nvSpPr>
        <p:spPr>
          <a:xfrm>
            <a:off x="98375" y="270248"/>
            <a:ext cx="7242600" cy="615600"/>
          </a:xfrm>
          <a:prstGeom prst="rect">
            <a:avLst/>
          </a:prstGeom>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chemeClr val="lt2"/>
                </a:solidFill>
                <a:latin typeface="Playfair Display"/>
                <a:ea typeface="Playfair Display"/>
                <a:cs typeface="Playfair Display"/>
                <a:sym typeface="Playfair Display"/>
              </a:rPr>
              <a:t>Nitrogenous Wastes:</a:t>
            </a:r>
            <a:endParaRPr sz="2400">
              <a:solidFill>
                <a:schemeClr val="lt2"/>
              </a:solidFill>
              <a:latin typeface="Playfair Display"/>
              <a:ea typeface="Playfair Display"/>
              <a:cs typeface="Playfair Display"/>
              <a:sym typeface="Playfair Display"/>
            </a:endParaRPr>
          </a:p>
        </p:txBody>
      </p:sp>
      <p:sp>
        <p:nvSpPr>
          <p:cNvPr id="118" name="Shape 11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a:t>
            </a:fld>
            <a:endParaRPr/>
          </a:p>
        </p:txBody>
      </p:sp>
      <p:sp>
        <p:nvSpPr>
          <p:cNvPr id="119" name="Shape 119"/>
          <p:cNvSpPr txBox="1"/>
          <p:nvPr/>
        </p:nvSpPr>
        <p:spPr>
          <a:xfrm>
            <a:off x="33675" y="985125"/>
            <a:ext cx="6080400" cy="1939500"/>
          </a:xfrm>
          <a:prstGeom prst="rect">
            <a:avLst/>
          </a:prstGeom>
          <a:noFill/>
          <a:ln>
            <a:noFill/>
          </a:ln>
        </p:spPr>
        <p:txBody>
          <a:bodyPr spcFirstLastPara="1" wrap="square" lIns="91425" tIns="91425" rIns="91425" bIns="91425" anchor="t" anchorCtr="0">
            <a:noAutofit/>
          </a:bodyPr>
          <a:lstStyle/>
          <a:p>
            <a:pPr marL="457200" lvl="0" indent="-317500" rtl="0">
              <a:lnSpc>
                <a:spcPct val="115000"/>
              </a:lnSpc>
              <a:spcBef>
                <a:spcPts val="7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Urea  : protein &gt; amino acids &gt; NH</a:t>
            </a:r>
            <a:r>
              <a:rPr lang="en" baseline="-25000">
                <a:solidFill>
                  <a:schemeClr val="dk2"/>
                </a:solidFill>
                <a:latin typeface="Playfair Display"/>
                <a:ea typeface="Playfair Display"/>
                <a:cs typeface="Playfair Display"/>
                <a:sym typeface="Playfair Display"/>
              </a:rPr>
              <a:t>2 </a:t>
            </a:r>
            <a:r>
              <a:rPr lang="en">
                <a:solidFill>
                  <a:schemeClr val="dk2"/>
                </a:solidFill>
                <a:latin typeface="Playfair Display"/>
                <a:ea typeface="Playfair Display"/>
                <a:cs typeface="Playfair Display"/>
                <a:sym typeface="Playfair Display"/>
              </a:rPr>
              <a:t>removed &gt; forms ammonia, liver converts to urea</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None/>
            </a:pP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6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Uric acid</a:t>
            </a:r>
            <a:endParaRPr>
              <a:solidFill>
                <a:schemeClr val="dk2"/>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endParaRPr>
              <a:solidFill>
                <a:schemeClr val="dk2"/>
              </a:solidFill>
              <a:latin typeface="Playfair Display"/>
              <a:ea typeface="Playfair Display"/>
              <a:cs typeface="Playfair Display"/>
              <a:sym typeface="Playfair Display"/>
            </a:endParaRPr>
          </a:p>
          <a:p>
            <a:pPr marL="0" lvl="0" indent="0" rtl="0">
              <a:lnSpc>
                <a:spcPct val="115000"/>
              </a:lnSpc>
              <a:spcBef>
                <a:spcPts val="600"/>
              </a:spcBef>
              <a:spcAft>
                <a:spcPts val="0"/>
              </a:spcAft>
              <a:buNone/>
            </a:pP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6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Creatinine </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endParaRPr>
              <a:solidFill>
                <a:schemeClr val="dk2"/>
              </a:solidFill>
            </a:endParaRPr>
          </a:p>
          <a:p>
            <a:pPr marL="0" lvl="0" indent="0" rtl="0">
              <a:spcBef>
                <a:spcPts val="0"/>
              </a:spcBef>
              <a:spcAft>
                <a:spcPts val="0"/>
              </a:spcAft>
              <a:buNone/>
            </a:pPr>
            <a:endParaRPr>
              <a:solidFill>
                <a:schemeClr val="dk2"/>
              </a:solidFill>
            </a:endParaRPr>
          </a:p>
        </p:txBody>
      </p:sp>
      <p:sp>
        <p:nvSpPr>
          <p:cNvPr id="120" name="Shape 120"/>
          <p:cNvSpPr/>
          <p:nvPr/>
        </p:nvSpPr>
        <p:spPr>
          <a:xfrm>
            <a:off x="5719475" y="188350"/>
            <a:ext cx="1921200" cy="4251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female slides </a:t>
            </a:r>
            <a:endParaRPr>
              <a:solidFill>
                <a:srgbClr val="FFFFFF"/>
              </a:solidFill>
              <a:latin typeface="Source Sans Pro"/>
              <a:ea typeface="Source Sans Pro"/>
              <a:cs typeface="Source Sans Pro"/>
              <a:sym typeface="Source Sans Pro"/>
            </a:endParaRPr>
          </a:p>
        </p:txBody>
      </p:sp>
      <p:pic>
        <p:nvPicPr>
          <p:cNvPr id="121" name="Shape 121"/>
          <p:cNvPicPr preferRelativeResize="0"/>
          <p:nvPr/>
        </p:nvPicPr>
        <p:blipFill>
          <a:blip r:embed="rId4">
            <a:alphaModFix/>
          </a:blip>
          <a:stretch>
            <a:fillRect/>
          </a:stretch>
        </p:blipFill>
        <p:spPr>
          <a:xfrm>
            <a:off x="6246336" y="985116"/>
            <a:ext cx="694369" cy="615596"/>
          </a:xfrm>
          <a:prstGeom prst="rect">
            <a:avLst/>
          </a:prstGeom>
          <a:noFill/>
          <a:ln>
            <a:noFill/>
          </a:ln>
        </p:spPr>
      </p:pic>
      <p:pic>
        <p:nvPicPr>
          <p:cNvPr id="122" name="Shape 122"/>
          <p:cNvPicPr preferRelativeResize="0"/>
          <p:nvPr/>
        </p:nvPicPr>
        <p:blipFill>
          <a:blip r:embed="rId5">
            <a:alphaModFix/>
          </a:blip>
          <a:stretch>
            <a:fillRect/>
          </a:stretch>
        </p:blipFill>
        <p:spPr>
          <a:xfrm>
            <a:off x="1544419" y="1771259"/>
            <a:ext cx="920090" cy="769800"/>
          </a:xfrm>
          <a:prstGeom prst="rect">
            <a:avLst/>
          </a:prstGeom>
          <a:noFill/>
          <a:ln>
            <a:noFill/>
          </a:ln>
        </p:spPr>
      </p:pic>
      <p:pic>
        <p:nvPicPr>
          <p:cNvPr id="123" name="Shape 123"/>
          <p:cNvPicPr preferRelativeResize="0"/>
          <p:nvPr/>
        </p:nvPicPr>
        <p:blipFill>
          <a:blip r:embed="rId6">
            <a:alphaModFix/>
          </a:blip>
          <a:stretch>
            <a:fillRect/>
          </a:stretch>
        </p:blipFill>
        <p:spPr>
          <a:xfrm>
            <a:off x="1657280" y="2856878"/>
            <a:ext cx="694375" cy="829943"/>
          </a:xfrm>
          <a:prstGeom prst="rect">
            <a:avLst/>
          </a:prstGeom>
          <a:noFill/>
          <a:ln>
            <a:noFill/>
          </a:ln>
        </p:spPr>
      </p:pic>
      <p:sp>
        <p:nvSpPr>
          <p:cNvPr id="124" name="Shape 124"/>
          <p:cNvSpPr txBox="1">
            <a:spLocks noGrp="1"/>
          </p:cNvSpPr>
          <p:nvPr>
            <p:ph type="title"/>
          </p:nvPr>
        </p:nvSpPr>
        <p:spPr>
          <a:xfrm>
            <a:off x="172476" y="4003192"/>
            <a:ext cx="7468200" cy="769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The Kidney Consists of Three Distinct Regions:</a:t>
            </a:r>
            <a:endParaRPr sz="2400">
              <a:solidFill>
                <a:schemeClr val="lt2"/>
              </a:solidFill>
              <a:latin typeface="Playfair Display"/>
              <a:ea typeface="Playfair Display"/>
              <a:cs typeface="Playfair Display"/>
              <a:sym typeface="Playfair Display"/>
            </a:endParaRPr>
          </a:p>
          <a:p>
            <a:pPr marL="1371600" lvl="0" indent="0" rtl="0">
              <a:lnSpc>
                <a:spcPct val="115000"/>
              </a:lnSpc>
              <a:spcBef>
                <a:spcPts val="800"/>
              </a:spcBef>
              <a:spcAft>
                <a:spcPts val="0"/>
              </a:spcAft>
              <a:buNone/>
            </a:pPr>
            <a:endParaRPr sz="1400" b="1">
              <a:solidFill>
                <a:schemeClr val="dk2"/>
              </a:solidFill>
              <a:latin typeface="Playfair Display"/>
              <a:ea typeface="Playfair Display"/>
              <a:cs typeface="Playfair Display"/>
              <a:sym typeface="Playfair Display"/>
            </a:endParaRPr>
          </a:p>
          <a:p>
            <a:pPr marL="1371600" lvl="0" indent="0" rtl="0">
              <a:lnSpc>
                <a:spcPct val="115000"/>
              </a:lnSpc>
              <a:spcBef>
                <a:spcPts val="0"/>
              </a:spcBef>
              <a:spcAft>
                <a:spcPts val="0"/>
              </a:spcAft>
              <a:buNone/>
            </a:pPr>
            <a:endParaRPr sz="1400">
              <a:solidFill>
                <a:schemeClr val="dk2"/>
              </a:solidFill>
              <a:latin typeface="Playfair Display"/>
              <a:ea typeface="Playfair Display"/>
              <a:cs typeface="Playfair Display"/>
              <a:sym typeface="Playfair Display"/>
            </a:endParaRPr>
          </a:p>
          <a:p>
            <a:pPr marL="1371600" lvl="0" indent="0" rtl="0">
              <a:lnSpc>
                <a:spcPct val="115000"/>
              </a:lnSpc>
              <a:spcBef>
                <a:spcPts val="0"/>
              </a:spcBef>
              <a:spcAft>
                <a:spcPts val="0"/>
              </a:spcAft>
              <a:buClr>
                <a:schemeClr val="dk1"/>
              </a:buClr>
              <a:buSzPts val="1100"/>
              <a:buFont typeface="Arial"/>
              <a:buNone/>
            </a:pPr>
            <a:endParaRPr sz="2400">
              <a:latin typeface="Playfair Display"/>
              <a:ea typeface="Playfair Display"/>
              <a:cs typeface="Playfair Display"/>
              <a:sym typeface="Playfair Display"/>
            </a:endParaRPr>
          </a:p>
        </p:txBody>
      </p:sp>
      <p:sp>
        <p:nvSpPr>
          <p:cNvPr id="125" name="Shape 125"/>
          <p:cNvSpPr txBox="1"/>
          <p:nvPr/>
        </p:nvSpPr>
        <p:spPr>
          <a:xfrm>
            <a:off x="152100" y="7569600"/>
            <a:ext cx="7468200" cy="15495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sz="2400">
                <a:solidFill>
                  <a:schemeClr val="lt2"/>
                </a:solidFill>
                <a:latin typeface="Playfair Display"/>
                <a:ea typeface="Playfair Display"/>
                <a:cs typeface="Playfair Display"/>
                <a:sym typeface="Playfair Display"/>
              </a:rPr>
              <a:t>What is the Functional Unit of the Kidney?</a:t>
            </a:r>
            <a:endParaRPr sz="2400">
              <a:solidFill>
                <a:schemeClr val="lt2"/>
              </a:solidFill>
              <a:latin typeface="Playfair Display"/>
              <a:ea typeface="Playfair Display"/>
              <a:cs typeface="Playfair Display"/>
              <a:sym typeface="Playfair Display"/>
            </a:endParaRPr>
          </a:p>
          <a:p>
            <a:pPr marL="457200" lvl="0" indent="-317500" rtl="0">
              <a:lnSpc>
                <a:spcPct val="150000"/>
              </a:lnSpc>
              <a:spcBef>
                <a:spcPts val="7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The nephron is the functional and structural unit of the kidney.</a:t>
            </a:r>
            <a:endParaRPr>
              <a:solidFill>
                <a:schemeClr val="dk2"/>
              </a:solidFill>
              <a:latin typeface="Playfair Display"/>
              <a:ea typeface="Playfair Display"/>
              <a:cs typeface="Playfair Display"/>
              <a:sym typeface="Playfair Display"/>
            </a:endParaRPr>
          </a:p>
          <a:p>
            <a:pPr marL="457200" lvl="0" indent="-317500" rtl="0">
              <a:lnSpc>
                <a:spcPct val="150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Each kidney has 1 million nephrons, each nephron is capable of urine formation.</a:t>
            </a:r>
            <a:endParaRPr>
              <a:solidFill>
                <a:schemeClr val="dk2"/>
              </a:solidFill>
              <a:latin typeface="Playfair Display"/>
              <a:ea typeface="Playfair Display"/>
              <a:cs typeface="Playfair Display"/>
              <a:sym typeface="Playfair Display"/>
            </a:endParaRPr>
          </a:p>
          <a:p>
            <a:pPr marL="0" lvl="0" indent="0" rtl="0">
              <a:lnSpc>
                <a:spcPct val="150000"/>
              </a:lnSpc>
              <a:spcBef>
                <a:spcPts val="700"/>
              </a:spcBef>
              <a:spcAft>
                <a:spcPts val="0"/>
              </a:spcAft>
              <a:buNone/>
            </a:pPr>
            <a:endParaRPr sz="1300">
              <a:solidFill>
                <a:schemeClr val="lt2"/>
              </a:solidFill>
              <a:latin typeface="Playfair Display"/>
              <a:ea typeface="Playfair Display"/>
              <a:cs typeface="Playfair Display"/>
              <a:sym typeface="Playfair Display"/>
            </a:endParaRPr>
          </a:p>
          <a:p>
            <a:pPr marL="0" lvl="0" indent="0" rtl="0">
              <a:lnSpc>
                <a:spcPct val="150000"/>
              </a:lnSpc>
              <a:spcBef>
                <a:spcPts val="700"/>
              </a:spcBef>
              <a:spcAft>
                <a:spcPts val="0"/>
              </a:spcAft>
              <a:buNone/>
            </a:pPr>
            <a:endParaRPr b="1">
              <a:solidFill>
                <a:schemeClr val="lt2"/>
              </a:solidFill>
              <a:latin typeface="Playfair Display"/>
              <a:ea typeface="Playfair Display"/>
              <a:cs typeface="Playfair Display"/>
              <a:sym typeface="Playfair Display"/>
            </a:endParaRPr>
          </a:p>
        </p:txBody>
      </p:sp>
      <p:sp>
        <p:nvSpPr>
          <p:cNvPr id="126" name="Shape 126"/>
          <p:cNvSpPr txBox="1"/>
          <p:nvPr/>
        </p:nvSpPr>
        <p:spPr>
          <a:xfrm>
            <a:off x="981975" y="5056075"/>
            <a:ext cx="5132100" cy="1939500"/>
          </a:xfrm>
          <a:prstGeom prst="rect">
            <a:avLst/>
          </a:prstGeom>
          <a:noFill/>
          <a:ln>
            <a:noFill/>
          </a:ln>
        </p:spPr>
        <p:txBody>
          <a:bodyPr spcFirstLastPara="1" wrap="square" lIns="91425" tIns="91425" rIns="91425" bIns="91425" anchor="t" anchorCtr="0">
            <a:noAutofit/>
          </a:bodyPr>
          <a:lstStyle/>
          <a:p>
            <a:pPr marL="1371600" lvl="0" indent="0" rtl="0">
              <a:lnSpc>
                <a:spcPct val="200000"/>
              </a:lnSpc>
              <a:spcBef>
                <a:spcPts val="800"/>
              </a:spcBef>
              <a:spcAft>
                <a:spcPts val="0"/>
              </a:spcAft>
              <a:buClr>
                <a:schemeClr val="dk1"/>
              </a:buClr>
              <a:buSzPts val="1100"/>
              <a:buFont typeface="Arial"/>
              <a:buNone/>
            </a:pPr>
            <a:r>
              <a:rPr lang="en" b="1">
                <a:solidFill>
                  <a:schemeClr val="dk2"/>
                </a:solidFill>
                <a:latin typeface="Playfair Display"/>
                <a:ea typeface="Playfair Display"/>
                <a:cs typeface="Playfair Display"/>
                <a:sym typeface="Playfair Display"/>
              </a:rPr>
              <a:t>Cortex: </a:t>
            </a:r>
            <a:r>
              <a:rPr lang="en">
                <a:solidFill>
                  <a:schemeClr val="dk2"/>
                </a:solidFill>
                <a:latin typeface="Playfair Display"/>
                <a:ea typeface="Playfair Display"/>
                <a:cs typeface="Playfair Display"/>
                <a:sym typeface="Playfair Display"/>
              </a:rPr>
              <a:t>granular superficial region</a:t>
            </a:r>
            <a:br>
              <a:rPr lang="en">
                <a:solidFill>
                  <a:schemeClr val="dk2"/>
                </a:solidFill>
                <a:latin typeface="Playfair Display"/>
                <a:ea typeface="Playfair Display"/>
                <a:cs typeface="Playfair Display"/>
                <a:sym typeface="Playfair Display"/>
              </a:rPr>
            </a:br>
            <a:r>
              <a:rPr lang="en" b="1">
                <a:solidFill>
                  <a:schemeClr val="dk2"/>
                </a:solidFill>
                <a:latin typeface="Playfair Display"/>
                <a:ea typeface="Playfair Display"/>
                <a:cs typeface="Playfair Display"/>
                <a:sym typeface="Playfair Display"/>
              </a:rPr>
              <a:t>Medulla:</a:t>
            </a:r>
            <a:r>
              <a:rPr lang="en">
                <a:solidFill>
                  <a:schemeClr val="dk2"/>
                </a:solidFill>
                <a:latin typeface="Playfair Display"/>
                <a:ea typeface="Playfair Display"/>
                <a:cs typeface="Playfair Display"/>
                <a:sym typeface="Playfair Display"/>
              </a:rPr>
              <a:t> exhibits cone-shaped pyramids</a:t>
            </a:r>
            <a:endParaRPr>
              <a:solidFill>
                <a:schemeClr val="dk2"/>
              </a:solidFill>
              <a:latin typeface="Playfair Display"/>
              <a:ea typeface="Playfair Display"/>
              <a:cs typeface="Playfair Display"/>
              <a:sym typeface="Playfair Display"/>
            </a:endParaRPr>
          </a:p>
          <a:p>
            <a:pPr marL="1371600" lvl="0" indent="0" rtl="0">
              <a:lnSpc>
                <a:spcPct val="200000"/>
              </a:lnSpc>
              <a:spcBef>
                <a:spcPts val="0"/>
              </a:spcBef>
              <a:spcAft>
                <a:spcPts val="0"/>
              </a:spcAft>
              <a:buClr>
                <a:schemeClr val="dk1"/>
              </a:buClr>
              <a:buSzPts val="1100"/>
              <a:buFont typeface="Arial"/>
              <a:buNone/>
            </a:pPr>
            <a:r>
              <a:rPr lang="en" b="1">
                <a:solidFill>
                  <a:schemeClr val="dk2"/>
                </a:solidFill>
                <a:latin typeface="Playfair Display"/>
                <a:ea typeface="Playfair Display"/>
                <a:cs typeface="Playfair Display"/>
                <a:sym typeface="Playfair Display"/>
              </a:rPr>
              <a:t>Pyramids</a:t>
            </a:r>
            <a:r>
              <a:rPr lang="en">
                <a:solidFill>
                  <a:schemeClr val="dk2"/>
                </a:solidFill>
                <a:latin typeface="Playfair Display"/>
                <a:ea typeface="Playfair Display"/>
                <a:cs typeface="Playfair Display"/>
                <a:sym typeface="Playfair Display"/>
              </a:rPr>
              <a:t> are bundles of collecting tubules</a:t>
            </a:r>
            <a:endParaRPr b="1">
              <a:solidFill>
                <a:schemeClr val="dk2"/>
              </a:solidFill>
              <a:latin typeface="Playfair Display"/>
              <a:ea typeface="Playfair Display"/>
              <a:cs typeface="Playfair Display"/>
              <a:sym typeface="Playfair Display"/>
            </a:endParaRPr>
          </a:p>
          <a:p>
            <a:pPr marL="1371600" lvl="0" indent="0" rtl="0">
              <a:lnSpc>
                <a:spcPct val="200000"/>
              </a:lnSpc>
              <a:spcBef>
                <a:spcPts val="0"/>
              </a:spcBef>
              <a:spcAft>
                <a:spcPts val="0"/>
              </a:spcAft>
              <a:buClr>
                <a:schemeClr val="dk1"/>
              </a:buClr>
              <a:buSzPts val="1100"/>
              <a:buFont typeface="Arial"/>
              <a:buNone/>
            </a:pPr>
            <a:r>
              <a:rPr lang="en" b="1">
                <a:solidFill>
                  <a:schemeClr val="dk2"/>
                </a:solidFill>
                <a:latin typeface="Playfair Display"/>
                <a:ea typeface="Playfair Display"/>
                <a:cs typeface="Playfair Display"/>
                <a:sym typeface="Playfair Display"/>
              </a:rPr>
              <a:t>Renal pelvis: </a:t>
            </a:r>
            <a:r>
              <a:rPr lang="en">
                <a:solidFill>
                  <a:schemeClr val="dk2"/>
                </a:solidFill>
                <a:latin typeface="Playfair Display"/>
                <a:ea typeface="Playfair Display"/>
                <a:cs typeface="Playfair Display"/>
                <a:sym typeface="Playfair Display"/>
              </a:rPr>
              <a:t>flat, funnel-shaped tube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Shape 131"/>
          <p:cNvPicPr preferRelativeResize="0"/>
          <p:nvPr/>
        </p:nvPicPr>
        <p:blipFill>
          <a:blip r:embed="rId3">
            <a:alphaModFix/>
          </a:blip>
          <a:stretch>
            <a:fillRect/>
          </a:stretch>
        </p:blipFill>
        <p:spPr>
          <a:xfrm>
            <a:off x="4931762" y="7961989"/>
            <a:ext cx="2840326" cy="1848128"/>
          </a:xfrm>
          <a:prstGeom prst="rect">
            <a:avLst/>
          </a:prstGeom>
          <a:noFill/>
          <a:ln>
            <a:noFill/>
          </a:ln>
        </p:spPr>
      </p:pic>
      <p:pic>
        <p:nvPicPr>
          <p:cNvPr id="132" name="Shape 132"/>
          <p:cNvPicPr preferRelativeResize="0"/>
          <p:nvPr/>
        </p:nvPicPr>
        <p:blipFill rotWithShape="1">
          <a:blip r:embed="rId4">
            <a:alphaModFix/>
          </a:blip>
          <a:srcRect l="2620" r="6396"/>
          <a:stretch/>
        </p:blipFill>
        <p:spPr>
          <a:xfrm>
            <a:off x="3931325" y="4571326"/>
            <a:ext cx="3841075" cy="3166558"/>
          </a:xfrm>
          <a:prstGeom prst="rect">
            <a:avLst/>
          </a:prstGeom>
          <a:noFill/>
          <a:ln>
            <a:noFill/>
          </a:ln>
        </p:spPr>
      </p:pic>
      <p:sp>
        <p:nvSpPr>
          <p:cNvPr id="133" name="Shape 133"/>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5</a:t>
            </a:fld>
            <a:endParaRPr/>
          </a:p>
        </p:txBody>
      </p:sp>
      <p:sp>
        <p:nvSpPr>
          <p:cNvPr id="134" name="Shape 134"/>
          <p:cNvSpPr txBox="1"/>
          <p:nvPr/>
        </p:nvSpPr>
        <p:spPr>
          <a:xfrm>
            <a:off x="164775" y="7962000"/>
            <a:ext cx="4915800" cy="20964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sz="2400">
                <a:solidFill>
                  <a:schemeClr val="lt2"/>
                </a:solidFill>
                <a:latin typeface="Playfair Display"/>
                <a:ea typeface="Playfair Display"/>
                <a:cs typeface="Playfair Display"/>
                <a:sym typeface="Playfair Display"/>
              </a:rPr>
              <a:t>The Glomerulus</a:t>
            </a:r>
            <a:endParaRPr sz="1300">
              <a:solidFill>
                <a:schemeClr val="lt2"/>
              </a:solidFill>
              <a:latin typeface="Playfair Display"/>
              <a:ea typeface="Playfair Display"/>
              <a:cs typeface="Playfair Display"/>
              <a:sym typeface="Playfair Display"/>
            </a:endParaRPr>
          </a:p>
          <a:p>
            <a:pPr marL="457200" lvl="0" indent="-317500" rtl="0">
              <a:lnSpc>
                <a:spcPct val="150000"/>
              </a:lnSpc>
              <a:spcBef>
                <a:spcPts val="7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Glomerular filtrate collects in capsular space, flows into renal tubule.</a:t>
            </a:r>
            <a:endParaRPr>
              <a:solidFill>
                <a:schemeClr val="dk2"/>
              </a:solidFill>
              <a:latin typeface="Playfair Display"/>
              <a:ea typeface="Playfair Display"/>
              <a:cs typeface="Playfair Display"/>
              <a:sym typeface="Playfair Display"/>
            </a:endParaRPr>
          </a:p>
          <a:p>
            <a:pPr marL="457200" lvl="0" indent="-317500" rtl="0">
              <a:lnSpc>
                <a:spcPct val="150000"/>
              </a:lnSpc>
              <a:spcBef>
                <a:spcPts val="0"/>
              </a:spcBef>
              <a:spcAft>
                <a:spcPts val="0"/>
              </a:spcAft>
              <a:buClr>
                <a:schemeClr val="dk2"/>
              </a:buClr>
              <a:buSzPts val="1400"/>
              <a:buFont typeface="Playfair Display"/>
              <a:buChar char="●"/>
            </a:pPr>
            <a:r>
              <a:rPr lang="en" b="1">
                <a:solidFill>
                  <a:schemeClr val="dk2"/>
                </a:solidFill>
                <a:latin typeface="Playfair Display"/>
                <a:ea typeface="Playfair Display"/>
                <a:cs typeface="Playfair Display"/>
                <a:sym typeface="Playfair Display"/>
              </a:rPr>
              <a:t>Glomerulus: </a:t>
            </a:r>
            <a:r>
              <a:rPr lang="en">
                <a:solidFill>
                  <a:schemeClr val="dk2"/>
                </a:solidFill>
                <a:latin typeface="Playfair Display"/>
                <a:ea typeface="Playfair Display"/>
                <a:cs typeface="Playfair Display"/>
                <a:sym typeface="Playfair Display"/>
              </a:rPr>
              <a:t>A tuft of capillaries associated with a renal tubule.</a:t>
            </a:r>
            <a:endParaRPr/>
          </a:p>
        </p:txBody>
      </p:sp>
      <p:sp>
        <p:nvSpPr>
          <p:cNvPr id="135" name="Shape 135"/>
          <p:cNvSpPr txBox="1"/>
          <p:nvPr/>
        </p:nvSpPr>
        <p:spPr>
          <a:xfrm>
            <a:off x="74825" y="4571325"/>
            <a:ext cx="3841200" cy="3390600"/>
          </a:xfrm>
          <a:prstGeom prst="rect">
            <a:avLst/>
          </a:prstGeom>
          <a:noFill/>
          <a:ln w="9525" cap="flat" cmpd="sng">
            <a:solidFill>
              <a:schemeClr val="accent6"/>
            </a:solidFill>
            <a:prstDash val="dash"/>
            <a:round/>
            <a:headEnd type="none" w="sm" len="sm"/>
            <a:tailEnd type="none" w="sm" len="sm"/>
          </a:ln>
        </p:spPr>
        <p:txBody>
          <a:bodyPr spcFirstLastPara="1" wrap="square" lIns="91425" tIns="91425" rIns="91425" bIns="91425" anchor="b" anchorCtr="0">
            <a:noAutofit/>
          </a:bodyPr>
          <a:lstStyle/>
          <a:p>
            <a:pPr marL="0" lvl="0" indent="0" rtl="0">
              <a:lnSpc>
                <a:spcPct val="150000"/>
              </a:lnSpc>
              <a:spcBef>
                <a:spcPts val="70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Structure of Nephron:</a:t>
            </a:r>
            <a:endParaRPr sz="2400">
              <a:solidFill>
                <a:schemeClr val="lt2"/>
              </a:solidFill>
              <a:latin typeface="Playfair Display"/>
              <a:ea typeface="Playfair Display"/>
              <a:cs typeface="Playfair Display"/>
              <a:sym typeface="Playfair Display"/>
            </a:endParaRPr>
          </a:p>
          <a:p>
            <a:pPr marL="457200" lvl="0" indent="-317500" rtl="0">
              <a:lnSpc>
                <a:spcPct val="150000"/>
              </a:lnSpc>
              <a:spcBef>
                <a:spcPts val="7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The </a:t>
            </a:r>
            <a:r>
              <a:rPr lang="en" b="1">
                <a:solidFill>
                  <a:srgbClr val="980000"/>
                </a:solidFill>
                <a:latin typeface="Playfair Display"/>
                <a:ea typeface="Playfair Display"/>
                <a:cs typeface="Playfair Display"/>
                <a:sym typeface="Playfair Display"/>
              </a:rPr>
              <a:t>Glomerulus</a:t>
            </a:r>
            <a:r>
              <a:rPr lang="en">
                <a:solidFill>
                  <a:schemeClr val="dk2"/>
                </a:solidFill>
                <a:latin typeface="Playfair Display"/>
                <a:ea typeface="Playfair Display"/>
                <a:cs typeface="Playfair Display"/>
                <a:sym typeface="Playfair Display"/>
              </a:rPr>
              <a:t>: capillary tuft: in which large  amount of fluid is filtered from blood.</a:t>
            </a:r>
            <a:endParaRPr>
              <a:solidFill>
                <a:schemeClr val="dk2"/>
              </a:solidFill>
              <a:latin typeface="Playfair Display"/>
              <a:ea typeface="Playfair Display"/>
              <a:cs typeface="Playfair Display"/>
              <a:sym typeface="Playfair Display"/>
            </a:endParaRPr>
          </a:p>
          <a:p>
            <a:pPr marL="457200" lvl="0" indent="-317500" rtl="0">
              <a:lnSpc>
                <a:spcPct val="150000"/>
              </a:lnSpc>
              <a:spcBef>
                <a:spcPts val="0"/>
              </a:spcBef>
              <a:spcAft>
                <a:spcPts val="0"/>
              </a:spcAft>
              <a:buClr>
                <a:schemeClr val="dk2"/>
              </a:buClr>
              <a:buSzPts val="1400"/>
              <a:buFont typeface="Playfair Display"/>
              <a:buChar char="●"/>
            </a:pPr>
            <a:r>
              <a:rPr lang="en" b="1">
                <a:solidFill>
                  <a:srgbClr val="980000"/>
                </a:solidFill>
                <a:latin typeface="Playfair Display"/>
                <a:ea typeface="Playfair Display"/>
                <a:cs typeface="Playfair Display"/>
                <a:sym typeface="Playfair Display"/>
              </a:rPr>
              <a:t>Bowman's capsule</a:t>
            </a:r>
            <a:r>
              <a:rPr lang="en">
                <a:solidFill>
                  <a:schemeClr val="dk2"/>
                </a:solidFill>
                <a:latin typeface="Playfair Display"/>
                <a:ea typeface="Playfair Display"/>
                <a:cs typeface="Playfair Display"/>
                <a:sym typeface="Playfair Display"/>
              </a:rPr>
              <a:t>: </a:t>
            </a:r>
            <a:r>
              <a:rPr lang="en">
                <a:solidFill>
                  <a:srgbClr val="FF0000"/>
                </a:solidFill>
                <a:latin typeface="Playfair Display"/>
                <a:ea typeface="Playfair Display"/>
                <a:cs typeface="Playfair Display"/>
                <a:sym typeface="Playfair Display"/>
              </a:rPr>
              <a:t>Blind end</a:t>
            </a:r>
            <a:r>
              <a:rPr lang="en">
                <a:solidFill>
                  <a:schemeClr val="dk2"/>
                </a:solidFill>
                <a:latin typeface="Playfair Display"/>
                <a:ea typeface="Playfair Display"/>
                <a:cs typeface="Playfair Display"/>
                <a:sym typeface="Playfair Display"/>
              </a:rPr>
              <a:t> of the tubule completely surrounds glomerulus and receives the filtrate.</a:t>
            </a:r>
            <a:endParaRPr>
              <a:solidFill>
                <a:schemeClr val="dk2"/>
              </a:solidFill>
              <a:latin typeface="Playfair Display"/>
              <a:ea typeface="Playfair Display"/>
              <a:cs typeface="Playfair Display"/>
              <a:sym typeface="Playfair Display"/>
            </a:endParaRPr>
          </a:p>
          <a:p>
            <a:pPr marL="457200" lvl="0" indent="-317500" rtl="0">
              <a:lnSpc>
                <a:spcPct val="150000"/>
              </a:lnSpc>
              <a:spcBef>
                <a:spcPts val="0"/>
              </a:spcBef>
              <a:spcAft>
                <a:spcPts val="0"/>
              </a:spcAft>
              <a:buClr>
                <a:schemeClr val="dk2"/>
              </a:buClr>
              <a:buSzPts val="1400"/>
              <a:buFont typeface="Playfair Display"/>
              <a:buChar char="●"/>
            </a:pPr>
            <a:r>
              <a:rPr lang="en" b="1">
                <a:solidFill>
                  <a:srgbClr val="980000"/>
                </a:solidFill>
                <a:latin typeface="Playfair Display"/>
                <a:ea typeface="Playfair Display"/>
                <a:cs typeface="Playfair Display"/>
                <a:sym typeface="Playfair Display"/>
              </a:rPr>
              <a:t>Tubules</a:t>
            </a:r>
            <a:r>
              <a:rPr lang="en">
                <a:solidFill>
                  <a:schemeClr val="dk2"/>
                </a:solidFill>
                <a:latin typeface="Playfair Display"/>
                <a:ea typeface="Playfair Display"/>
                <a:cs typeface="Playfair Display"/>
                <a:sym typeface="Playfair Display"/>
              </a:rPr>
              <a:t>: in which filtered fluid eventually is converted into urine.</a:t>
            </a:r>
            <a:endParaRPr/>
          </a:p>
        </p:txBody>
      </p:sp>
      <p:pic>
        <p:nvPicPr>
          <p:cNvPr id="136" name="Shape 136"/>
          <p:cNvPicPr preferRelativeResize="0"/>
          <p:nvPr/>
        </p:nvPicPr>
        <p:blipFill>
          <a:blip r:embed="rId5">
            <a:alphaModFix/>
          </a:blip>
          <a:stretch>
            <a:fillRect/>
          </a:stretch>
        </p:blipFill>
        <p:spPr>
          <a:xfrm>
            <a:off x="283085" y="2470687"/>
            <a:ext cx="3099240" cy="1848125"/>
          </a:xfrm>
          <a:prstGeom prst="rect">
            <a:avLst/>
          </a:prstGeom>
          <a:noFill/>
          <a:ln>
            <a:noFill/>
          </a:ln>
        </p:spPr>
      </p:pic>
      <p:sp>
        <p:nvSpPr>
          <p:cNvPr id="137" name="Shape 137"/>
          <p:cNvSpPr/>
          <p:nvPr/>
        </p:nvSpPr>
        <p:spPr>
          <a:xfrm>
            <a:off x="2492329" y="754450"/>
            <a:ext cx="1305600" cy="4203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1300">
                <a:solidFill>
                  <a:schemeClr val="dk2"/>
                </a:solidFill>
                <a:latin typeface="Playfair Display"/>
                <a:ea typeface="Playfair Display"/>
                <a:cs typeface="Playfair Display"/>
                <a:sym typeface="Playfair Display"/>
              </a:rPr>
              <a:t>Nephron</a:t>
            </a:r>
            <a:endParaRPr sz="1300">
              <a:solidFill>
                <a:schemeClr val="dk2"/>
              </a:solidFill>
              <a:latin typeface="Playfair Display"/>
              <a:ea typeface="Playfair Display"/>
              <a:cs typeface="Playfair Display"/>
              <a:sym typeface="Playfair Display"/>
            </a:endParaRPr>
          </a:p>
        </p:txBody>
      </p:sp>
      <p:sp>
        <p:nvSpPr>
          <p:cNvPr id="138" name="Shape 138"/>
          <p:cNvSpPr/>
          <p:nvPr/>
        </p:nvSpPr>
        <p:spPr>
          <a:xfrm>
            <a:off x="853563" y="1166186"/>
            <a:ext cx="1305600" cy="4203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2"/>
                </a:solidFill>
                <a:latin typeface="Playfair Display"/>
                <a:ea typeface="Playfair Display"/>
                <a:cs typeface="Playfair Display"/>
                <a:sym typeface="Playfair Display"/>
              </a:rPr>
              <a:t>Renal Corpuscle</a:t>
            </a:r>
            <a:endParaRPr sz="1100">
              <a:solidFill>
                <a:schemeClr val="dk2"/>
              </a:solidFill>
              <a:latin typeface="Playfair Display"/>
              <a:ea typeface="Playfair Display"/>
              <a:cs typeface="Playfair Display"/>
              <a:sym typeface="Playfair Display"/>
            </a:endParaRPr>
          </a:p>
        </p:txBody>
      </p:sp>
      <p:sp>
        <p:nvSpPr>
          <p:cNvPr id="139" name="Shape 139"/>
          <p:cNvSpPr/>
          <p:nvPr/>
        </p:nvSpPr>
        <p:spPr>
          <a:xfrm>
            <a:off x="4131095" y="1140603"/>
            <a:ext cx="1305600" cy="4203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Playfair Display"/>
                <a:ea typeface="Playfair Display"/>
                <a:cs typeface="Playfair Display"/>
                <a:sym typeface="Playfair Display"/>
              </a:rPr>
              <a:t>Renal Tubules</a:t>
            </a:r>
            <a:endParaRPr sz="1200">
              <a:solidFill>
                <a:schemeClr val="dk2"/>
              </a:solidFill>
              <a:latin typeface="Playfair Display"/>
              <a:ea typeface="Playfair Display"/>
              <a:cs typeface="Playfair Display"/>
              <a:sym typeface="Playfair Display"/>
            </a:endParaRPr>
          </a:p>
        </p:txBody>
      </p:sp>
      <p:sp>
        <p:nvSpPr>
          <p:cNvPr id="140" name="Shape 140"/>
          <p:cNvSpPr/>
          <p:nvPr/>
        </p:nvSpPr>
        <p:spPr>
          <a:xfrm>
            <a:off x="4784024" y="2769722"/>
            <a:ext cx="1305600" cy="4203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2"/>
                </a:solidFill>
                <a:latin typeface="Playfair Display"/>
                <a:ea typeface="Playfair Display"/>
                <a:cs typeface="Playfair Display"/>
                <a:sym typeface="Playfair Display"/>
              </a:rPr>
              <a:t>Connecting Tubules</a:t>
            </a:r>
            <a:endParaRPr sz="1100">
              <a:solidFill>
                <a:schemeClr val="dk2"/>
              </a:solidFill>
              <a:latin typeface="Playfair Display"/>
              <a:ea typeface="Playfair Display"/>
              <a:cs typeface="Playfair Display"/>
              <a:sym typeface="Playfair Display"/>
            </a:endParaRPr>
          </a:p>
        </p:txBody>
      </p:sp>
      <p:sp>
        <p:nvSpPr>
          <p:cNvPr id="141" name="Shape 141"/>
          <p:cNvSpPr/>
          <p:nvPr/>
        </p:nvSpPr>
        <p:spPr>
          <a:xfrm>
            <a:off x="3037075" y="2369400"/>
            <a:ext cx="1305600" cy="3297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Playfair Display"/>
                <a:ea typeface="Playfair Display"/>
                <a:cs typeface="Playfair Display"/>
                <a:sym typeface="Playfair Display"/>
              </a:rPr>
              <a:t>Proximal</a:t>
            </a:r>
            <a:endParaRPr sz="900">
              <a:solidFill>
                <a:schemeClr val="dk2"/>
              </a:solidFill>
              <a:latin typeface="Playfair Display"/>
              <a:ea typeface="Playfair Display"/>
              <a:cs typeface="Playfair Display"/>
              <a:sym typeface="Playfair Display"/>
            </a:endParaRPr>
          </a:p>
          <a:p>
            <a:pPr marL="0" lvl="0" indent="0" algn="ctr" rtl="0">
              <a:spcBef>
                <a:spcPts val="0"/>
              </a:spcBef>
              <a:spcAft>
                <a:spcPts val="0"/>
              </a:spcAft>
              <a:buNone/>
            </a:pPr>
            <a:r>
              <a:rPr lang="en" sz="900">
                <a:solidFill>
                  <a:schemeClr val="dk2"/>
                </a:solidFill>
                <a:latin typeface="Playfair Display"/>
                <a:ea typeface="Playfair Display"/>
                <a:cs typeface="Playfair Display"/>
                <a:sym typeface="Playfair Display"/>
              </a:rPr>
              <a:t>Convoluted Tubules</a:t>
            </a:r>
            <a:endParaRPr sz="900">
              <a:solidFill>
                <a:schemeClr val="dk2"/>
              </a:solidFill>
              <a:latin typeface="Playfair Display"/>
              <a:ea typeface="Playfair Display"/>
              <a:cs typeface="Playfair Display"/>
              <a:sym typeface="Playfair Display"/>
            </a:endParaRPr>
          </a:p>
        </p:txBody>
      </p:sp>
      <p:sp>
        <p:nvSpPr>
          <p:cNvPr id="142" name="Shape 142"/>
          <p:cNvSpPr/>
          <p:nvPr/>
        </p:nvSpPr>
        <p:spPr>
          <a:xfrm>
            <a:off x="5699125" y="2369400"/>
            <a:ext cx="1305600" cy="3297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Playfair Display"/>
                <a:ea typeface="Playfair Display"/>
                <a:cs typeface="Playfair Display"/>
                <a:sym typeface="Playfair Display"/>
              </a:rPr>
              <a:t>Distal</a:t>
            </a:r>
            <a:endParaRPr sz="900">
              <a:solidFill>
                <a:schemeClr val="dk2"/>
              </a:solidFill>
              <a:latin typeface="Playfair Display"/>
              <a:ea typeface="Playfair Display"/>
              <a:cs typeface="Playfair Display"/>
              <a:sym typeface="Playfair Display"/>
            </a:endParaRPr>
          </a:p>
          <a:p>
            <a:pPr marL="0" lvl="0" indent="0" algn="ctr" rtl="0">
              <a:spcBef>
                <a:spcPts val="0"/>
              </a:spcBef>
              <a:spcAft>
                <a:spcPts val="0"/>
              </a:spcAft>
              <a:buNone/>
            </a:pPr>
            <a:r>
              <a:rPr lang="en" sz="900">
                <a:solidFill>
                  <a:schemeClr val="dk2"/>
                </a:solidFill>
                <a:latin typeface="Playfair Display"/>
                <a:ea typeface="Playfair Display"/>
                <a:cs typeface="Playfair Display"/>
                <a:sym typeface="Playfair Display"/>
              </a:rPr>
              <a:t>Convoluted Tubules</a:t>
            </a:r>
            <a:endParaRPr sz="900">
              <a:solidFill>
                <a:schemeClr val="dk2"/>
              </a:solidFill>
              <a:latin typeface="Playfair Display"/>
              <a:ea typeface="Playfair Display"/>
              <a:cs typeface="Playfair Display"/>
              <a:sym typeface="Playfair Display"/>
            </a:endParaRPr>
          </a:p>
        </p:txBody>
      </p:sp>
      <p:sp>
        <p:nvSpPr>
          <p:cNvPr id="143" name="Shape 143"/>
          <p:cNvSpPr/>
          <p:nvPr/>
        </p:nvSpPr>
        <p:spPr>
          <a:xfrm>
            <a:off x="5989159" y="1509429"/>
            <a:ext cx="1305600" cy="4203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2"/>
                </a:solidFill>
                <a:latin typeface="Playfair Display"/>
                <a:ea typeface="Playfair Display"/>
                <a:cs typeface="Playfair Display"/>
                <a:sym typeface="Playfair Display"/>
              </a:rPr>
              <a:t>Loop of Henle</a:t>
            </a:r>
            <a:endParaRPr sz="1100">
              <a:solidFill>
                <a:schemeClr val="dk2"/>
              </a:solidFill>
              <a:latin typeface="Playfair Display"/>
              <a:ea typeface="Playfair Display"/>
              <a:cs typeface="Playfair Display"/>
              <a:sym typeface="Playfair Display"/>
            </a:endParaRPr>
          </a:p>
        </p:txBody>
      </p:sp>
      <p:sp>
        <p:nvSpPr>
          <p:cNvPr id="144" name="Shape 144"/>
          <p:cNvSpPr/>
          <p:nvPr/>
        </p:nvSpPr>
        <p:spPr>
          <a:xfrm>
            <a:off x="1506297" y="2103606"/>
            <a:ext cx="1305600" cy="4203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2"/>
                </a:solidFill>
                <a:latin typeface="Playfair Display"/>
                <a:ea typeface="Playfair Display"/>
                <a:cs typeface="Playfair Display"/>
                <a:sym typeface="Playfair Display"/>
              </a:rPr>
              <a:t>Bowman’s Capsule</a:t>
            </a:r>
            <a:endParaRPr sz="1100">
              <a:solidFill>
                <a:schemeClr val="dk2"/>
              </a:solidFill>
              <a:latin typeface="Playfair Display"/>
              <a:ea typeface="Playfair Display"/>
              <a:cs typeface="Playfair Display"/>
              <a:sym typeface="Playfair Display"/>
            </a:endParaRPr>
          </a:p>
        </p:txBody>
      </p:sp>
      <p:sp>
        <p:nvSpPr>
          <p:cNvPr id="145" name="Shape 145"/>
          <p:cNvSpPr/>
          <p:nvPr/>
        </p:nvSpPr>
        <p:spPr>
          <a:xfrm>
            <a:off x="164775" y="2103618"/>
            <a:ext cx="1305600" cy="4203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Playfair Display"/>
                <a:ea typeface="Playfair Display"/>
                <a:cs typeface="Playfair Display"/>
                <a:sym typeface="Playfair Display"/>
              </a:rPr>
              <a:t>Glomerulus</a:t>
            </a:r>
            <a:endParaRPr sz="1300">
              <a:solidFill>
                <a:schemeClr val="dk2"/>
              </a:solidFill>
              <a:latin typeface="Playfair Display"/>
              <a:ea typeface="Playfair Display"/>
              <a:cs typeface="Playfair Display"/>
              <a:sym typeface="Playfair Display"/>
            </a:endParaRPr>
          </a:p>
        </p:txBody>
      </p:sp>
      <p:cxnSp>
        <p:nvCxnSpPr>
          <p:cNvPr id="146" name="Shape 146"/>
          <p:cNvCxnSpPr>
            <a:stCxn id="139" idx="0"/>
            <a:endCxn id="137" idx="2"/>
          </p:cNvCxnSpPr>
          <p:nvPr/>
        </p:nvCxnSpPr>
        <p:spPr>
          <a:xfrm rot="5400000">
            <a:off x="3947345" y="338253"/>
            <a:ext cx="34200" cy="1638900"/>
          </a:xfrm>
          <a:prstGeom prst="curvedConnector5">
            <a:avLst>
              <a:gd name="adj1" fmla="val -684267"/>
              <a:gd name="adj2" fmla="val 49997"/>
              <a:gd name="adj3" fmla="val 784447"/>
            </a:avLst>
          </a:prstGeom>
          <a:noFill/>
          <a:ln w="9525" cap="flat" cmpd="sng">
            <a:solidFill>
              <a:schemeClr val="dk2"/>
            </a:solidFill>
            <a:prstDash val="solid"/>
            <a:round/>
            <a:headEnd type="none" w="med" len="med"/>
            <a:tailEnd type="none" w="med" len="med"/>
          </a:ln>
        </p:spPr>
      </p:cxnSp>
      <p:cxnSp>
        <p:nvCxnSpPr>
          <p:cNvPr id="147" name="Shape 147"/>
          <p:cNvCxnSpPr>
            <a:stCxn id="141" idx="0"/>
            <a:endCxn id="139" idx="2"/>
          </p:cNvCxnSpPr>
          <p:nvPr/>
        </p:nvCxnSpPr>
        <p:spPr>
          <a:xfrm rot="-5400000">
            <a:off x="3832675" y="1418100"/>
            <a:ext cx="808500" cy="10941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148" name="Shape 148"/>
          <p:cNvCxnSpPr>
            <a:stCxn id="143" idx="0"/>
            <a:endCxn id="139" idx="2"/>
          </p:cNvCxnSpPr>
          <p:nvPr/>
        </p:nvCxnSpPr>
        <p:spPr>
          <a:xfrm rot="5400000">
            <a:off x="5687059" y="606129"/>
            <a:ext cx="51600" cy="1858200"/>
          </a:xfrm>
          <a:prstGeom prst="curvedConnector5">
            <a:avLst>
              <a:gd name="adj1" fmla="val -461483"/>
              <a:gd name="adj2" fmla="val 49996"/>
              <a:gd name="adj3" fmla="val 561237"/>
            </a:avLst>
          </a:prstGeom>
          <a:noFill/>
          <a:ln w="9525" cap="flat" cmpd="sng">
            <a:solidFill>
              <a:schemeClr val="dk2"/>
            </a:solidFill>
            <a:prstDash val="solid"/>
            <a:round/>
            <a:headEnd type="none" w="med" len="med"/>
            <a:tailEnd type="none" w="med" len="med"/>
          </a:ln>
        </p:spPr>
      </p:cxnSp>
      <p:cxnSp>
        <p:nvCxnSpPr>
          <p:cNvPr id="149" name="Shape 149"/>
          <p:cNvCxnSpPr>
            <a:stCxn id="142" idx="0"/>
            <a:endCxn id="139" idx="2"/>
          </p:cNvCxnSpPr>
          <p:nvPr/>
        </p:nvCxnSpPr>
        <p:spPr>
          <a:xfrm rot="5400000" flipH="1">
            <a:off x="5163625" y="1181100"/>
            <a:ext cx="808500" cy="15681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150" name="Shape 150"/>
          <p:cNvCxnSpPr>
            <a:stCxn id="140" idx="0"/>
            <a:endCxn id="139" idx="2"/>
          </p:cNvCxnSpPr>
          <p:nvPr/>
        </p:nvCxnSpPr>
        <p:spPr>
          <a:xfrm rot="5400000" flipH="1">
            <a:off x="4506074" y="1838972"/>
            <a:ext cx="1208700" cy="652800"/>
          </a:xfrm>
          <a:prstGeom prst="curvedConnector3">
            <a:avLst>
              <a:gd name="adj1" fmla="val 50005"/>
            </a:avLst>
          </a:prstGeom>
          <a:noFill/>
          <a:ln w="9525" cap="flat" cmpd="sng">
            <a:solidFill>
              <a:schemeClr val="dk2"/>
            </a:solidFill>
            <a:prstDash val="solid"/>
            <a:round/>
            <a:headEnd type="none" w="med" len="med"/>
            <a:tailEnd type="none" w="med" len="med"/>
          </a:ln>
        </p:spPr>
      </p:cxnSp>
      <p:cxnSp>
        <p:nvCxnSpPr>
          <p:cNvPr id="151" name="Shape 151"/>
          <p:cNvCxnSpPr>
            <a:stCxn id="138" idx="0"/>
            <a:endCxn id="137" idx="2"/>
          </p:cNvCxnSpPr>
          <p:nvPr/>
        </p:nvCxnSpPr>
        <p:spPr>
          <a:xfrm rot="-5400000" flipH="1">
            <a:off x="2321463" y="351086"/>
            <a:ext cx="8700" cy="1638900"/>
          </a:xfrm>
          <a:prstGeom prst="curvedConnector5">
            <a:avLst>
              <a:gd name="adj1" fmla="val -2737069"/>
              <a:gd name="adj2" fmla="val 49997"/>
              <a:gd name="adj3" fmla="val 2838793"/>
            </a:avLst>
          </a:prstGeom>
          <a:noFill/>
          <a:ln w="9525" cap="flat" cmpd="sng">
            <a:solidFill>
              <a:schemeClr val="dk2"/>
            </a:solidFill>
            <a:prstDash val="solid"/>
            <a:round/>
            <a:headEnd type="none" w="med" len="med"/>
            <a:tailEnd type="none" w="med" len="med"/>
          </a:ln>
        </p:spPr>
      </p:cxnSp>
      <p:cxnSp>
        <p:nvCxnSpPr>
          <p:cNvPr id="152" name="Shape 152"/>
          <p:cNvCxnSpPr>
            <a:stCxn id="145" idx="0"/>
            <a:endCxn id="138" idx="2"/>
          </p:cNvCxnSpPr>
          <p:nvPr/>
        </p:nvCxnSpPr>
        <p:spPr>
          <a:xfrm rot="-5400000">
            <a:off x="903375" y="1500618"/>
            <a:ext cx="517200" cy="688800"/>
          </a:xfrm>
          <a:prstGeom prst="curvedConnector3">
            <a:avLst>
              <a:gd name="adj1" fmla="val 50007"/>
            </a:avLst>
          </a:prstGeom>
          <a:noFill/>
          <a:ln w="9525" cap="flat" cmpd="sng">
            <a:solidFill>
              <a:schemeClr val="dk2"/>
            </a:solidFill>
            <a:prstDash val="solid"/>
            <a:round/>
            <a:headEnd type="none" w="med" len="med"/>
            <a:tailEnd type="none" w="med" len="med"/>
          </a:ln>
        </p:spPr>
      </p:cxnSp>
      <p:cxnSp>
        <p:nvCxnSpPr>
          <p:cNvPr id="153" name="Shape 153"/>
          <p:cNvCxnSpPr>
            <a:stCxn id="144" idx="0"/>
            <a:endCxn id="138" idx="2"/>
          </p:cNvCxnSpPr>
          <p:nvPr/>
        </p:nvCxnSpPr>
        <p:spPr>
          <a:xfrm rot="5400000" flipH="1">
            <a:off x="1574097" y="1518606"/>
            <a:ext cx="517200" cy="652800"/>
          </a:xfrm>
          <a:prstGeom prst="curvedConnector3">
            <a:avLst>
              <a:gd name="adj1" fmla="val 50006"/>
            </a:avLst>
          </a:prstGeom>
          <a:noFill/>
          <a:ln w="9525" cap="flat" cmpd="sng">
            <a:solidFill>
              <a:schemeClr val="dk2"/>
            </a:solidFill>
            <a:prstDash val="solid"/>
            <a:round/>
            <a:headEnd type="none" w="med" len="med"/>
            <a:tailEnd type="none" w="med" len="med"/>
          </a:ln>
        </p:spPr>
      </p:cxnSp>
      <p:sp>
        <p:nvSpPr>
          <p:cNvPr id="154" name="Shape 154"/>
          <p:cNvSpPr txBox="1"/>
          <p:nvPr/>
        </p:nvSpPr>
        <p:spPr>
          <a:xfrm>
            <a:off x="0" y="32350"/>
            <a:ext cx="6454500" cy="9123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700"/>
              </a:spcBef>
              <a:spcAft>
                <a:spcPts val="0"/>
              </a:spcAft>
              <a:buNone/>
            </a:pPr>
            <a:r>
              <a:rPr lang="en" sz="2400">
                <a:solidFill>
                  <a:schemeClr val="lt2"/>
                </a:solidFill>
                <a:latin typeface="Playfair Display"/>
                <a:ea typeface="Playfair Display"/>
                <a:cs typeface="Playfair Display"/>
                <a:sym typeface="Playfair Display"/>
              </a:rPr>
              <a:t>Nephron: The Functional Unit of The Kidney</a:t>
            </a:r>
            <a:endParaRPr/>
          </a:p>
        </p:txBody>
      </p:sp>
      <p:sp>
        <p:nvSpPr>
          <p:cNvPr id="155" name="Shape 155"/>
          <p:cNvSpPr/>
          <p:nvPr/>
        </p:nvSpPr>
        <p:spPr>
          <a:xfrm>
            <a:off x="5487563" y="3802750"/>
            <a:ext cx="1305600" cy="4203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2"/>
                </a:solidFill>
                <a:latin typeface="Playfair Display"/>
                <a:ea typeface="Playfair Display"/>
                <a:cs typeface="Playfair Display"/>
                <a:sym typeface="Playfair Display"/>
              </a:rPr>
              <a:t>Intercalated cells</a:t>
            </a:r>
            <a:endParaRPr sz="1100">
              <a:solidFill>
                <a:schemeClr val="dk2"/>
              </a:solidFill>
              <a:latin typeface="Playfair Display"/>
              <a:ea typeface="Playfair Display"/>
              <a:cs typeface="Playfair Display"/>
              <a:sym typeface="Playfair Display"/>
            </a:endParaRPr>
          </a:p>
        </p:txBody>
      </p:sp>
      <p:sp>
        <p:nvSpPr>
          <p:cNvPr id="156" name="Shape 156"/>
          <p:cNvSpPr/>
          <p:nvPr/>
        </p:nvSpPr>
        <p:spPr>
          <a:xfrm>
            <a:off x="4080475" y="3802755"/>
            <a:ext cx="1305600" cy="420300"/>
          </a:xfrm>
          <a:prstGeom prst="flowChartAlternateProcess">
            <a:avLst/>
          </a:prstGeom>
          <a:solidFill>
            <a:srgbClr val="EFEFE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2"/>
                </a:solidFill>
                <a:latin typeface="Playfair Display"/>
                <a:ea typeface="Playfair Display"/>
                <a:cs typeface="Playfair Display"/>
                <a:sym typeface="Playfair Display"/>
              </a:rPr>
              <a:t>Peripheral cells </a:t>
            </a:r>
            <a:endParaRPr sz="1100">
              <a:solidFill>
                <a:schemeClr val="dk2"/>
              </a:solidFill>
              <a:latin typeface="Playfair Display"/>
              <a:ea typeface="Playfair Display"/>
              <a:cs typeface="Playfair Display"/>
              <a:sym typeface="Playfair Display"/>
            </a:endParaRPr>
          </a:p>
        </p:txBody>
      </p:sp>
      <p:cxnSp>
        <p:nvCxnSpPr>
          <p:cNvPr id="157" name="Shape 157"/>
          <p:cNvCxnSpPr>
            <a:stCxn id="156" idx="0"/>
            <a:endCxn id="140" idx="2"/>
          </p:cNvCxnSpPr>
          <p:nvPr/>
        </p:nvCxnSpPr>
        <p:spPr>
          <a:xfrm rot="-5400000">
            <a:off x="4778725" y="3144705"/>
            <a:ext cx="612600" cy="703500"/>
          </a:xfrm>
          <a:prstGeom prst="curvedConnector3">
            <a:avLst>
              <a:gd name="adj1" fmla="val 50011"/>
            </a:avLst>
          </a:prstGeom>
          <a:noFill/>
          <a:ln w="9525" cap="flat" cmpd="sng">
            <a:solidFill>
              <a:schemeClr val="dk2"/>
            </a:solidFill>
            <a:prstDash val="solid"/>
            <a:round/>
            <a:headEnd type="none" w="med" len="med"/>
            <a:tailEnd type="none" w="med" len="med"/>
          </a:ln>
        </p:spPr>
      </p:cxnSp>
      <p:cxnSp>
        <p:nvCxnSpPr>
          <p:cNvPr id="158" name="Shape 158"/>
          <p:cNvCxnSpPr>
            <a:stCxn id="155" idx="0"/>
            <a:endCxn id="140" idx="2"/>
          </p:cNvCxnSpPr>
          <p:nvPr/>
        </p:nvCxnSpPr>
        <p:spPr>
          <a:xfrm rot="5400000" flipH="1">
            <a:off x="5482313" y="3144700"/>
            <a:ext cx="612600" cy="703500"/>
          </a:xfrm>
          <a:prstGeom prst="curvedConnector3">
            <a:avLst>
              <a:gd name="adj1" fmla="val 50010"/>
            </a:avLst>
          </a:prstGeom>
          <a:noFill/>
          <a:ln w="9525" cap="flat" cmpd="sng">
            <a:solidFill>
              <a:schemeClr val="dk2"/>
            </a:solidFill>
            <a:prstDash val="solid"/>
            <a:round/>
            <a:headEnd type="none" w="med" len="med"/>
            <a:tailEnd type="none" w="med" len="med"/>
          </a:ln>
        </p:spPr>
      </p:cxnSp>
      <p:sp>
        <p:nvSpPr>
          <p:cNvPr id="159" name="Shape 159"/>
          <p:cNvSpPr/>
          <p:nvPr/>
        </p:nvSpPr>
        <p:spPr>
          <a:xfrm rot="5400517">
            <a:off x="2966800" y="6719932"/>
            <a:ext cx="1995300" cy="4887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female slides </a:t>
            </a:r>
            <a:endParaRPr>
              <a:solidFill>
                <a:srgbClr val="FFFFFF"/>
              </a:solidFill>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p:nvPr/>
        </p:nvSpPr>
        <p:spPr>
          <a:xfrm>
            <a:off x="115350" y="2313525"/>
            <a:ext cx="7541700" cy="1985400"/>
          </a:xfrm>
          <a:prstGeom prst="rect">
            <a:avLst/>
          </a:prstGeom>
          <a:noFill/>
          <a:ln>
            <a:noFill/>
          </a:ln>
        </p:spPr>
        <p:txBody>
          <a:bodyPr spcFirstLastPara="1" wrap="square" lIns="91425" tIns="91425" rIns="91425" bIns="91425" anchor="b" anchorCtr="0">
            <a:noAutofit/>
          </a:bodyPr>
          <a:lstStyle/>
          <a:p>
            <a:pPr marL="0" lvl="0" indent="0" rtl="0">
              <a:lnSpc>
                <a:spcPct val="115000"/>
              </a:lnSpc>
              <a:spcBef>
                <a:spcPts val="700"/>
              </a:spcBef>
              <a:spcAft>
                <a:spcPts val="0"/>
              </a:spcAft>
              <a:buNone/>
            </a:pPr>
            <a:r>
              <a:rPr lang="en">
                <a:solidFill>
                  <a:schemeClr val="dk2"/>
                </a:solidFill>
                <a:latin typeface="Playfair Display"/>
                <a:ea typeface="Playfair Display"/>
                <a:cs typeface="Playfair Display"/>
                <a:sym typeface="Playfair Display"/>
              </a:rPr>
              <a:t>The </a:t>
            </a:r>
            <a:r>
              <a:rPr lang="en" b="1">
                <a:solidFill>
                  <a:schemeClr val="dk2"/>
                </a:solidFill>
                <a:latin typeface="Playfair Display"/>
                <a:ea typeface="Playfair Display"/>
                <a:cs typeface="Playfair Display"/>
                <a:sym typeface="Playfair Display"/>
              </a:rPr>
              <a:t>renal tubule</a:t>
            </a:r>
            <a:r>
              <a:rPr lang="en">
                <a:solidFill>
                  <a:schemeClr val="dk2"/>
                </a:solidFill>
                <a:latin typeface="Playfair Display"/>
                <a:ea typeface="Playfair Display"/>
                <a:cs typeface="Playfair Display"/>
                <a:sym typeface="Playfair Display"/>
              </a:rPr>
              <a:t> is divided into different sections with different structural and functional characteristics:</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70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Proximal tubules (in the cortex).</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Loop of Henle.</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Distal tubule (in the renal cortex).</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Connecting tubule, cortical collecting, and the cortical collecting ducts, which run downward in the medulla and become: Medullary collecting ducts.</a:t>
            </a:r>
            <a:endParaRPr>
              <a:solidFill>
                <a:schemeClr val="dk2"/>
              </a:solidFill>
            </a:endParaRPr>
          </a:p>
        </p:txBody>
      </p:sp>
      <p:sp>
        <p:nvSpPr>
          <p:cNvPr id="165" name="Shape 165"/>
          <p:cNvSpPr/>
          <p:nvPr/>
        </p:nvSpPr>
        <p:spPr>
          <a:xfrm>
            <a:off x="115350" y="2313525"/>
            <a:ext cx="7541700" cy="1923900"/>
          </a:xfrm>
          <a:prstGeom prst="rect">
            <a:avLst/>
          </a:prstGeom>
          <a:noFill/>
          <a:ln w="952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126450" y="95200"/>
            <a:ext cx="3905400" cy="2218200"/>
          </a:xfrm>
          <a:prstGeom prst="rect">
            <a:avLst/>
          </a:prstGeom>
          <a:noFill/>
          <a:ln w="952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txBox="1"/>
          <p:nvPr/>
        </p:nvSpPr>
        <p:spPr>
          <a:xfrm>
            <a:off x="115350" y="491400"/>
            <a:ext cx="3534300" cy="1659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8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The</a:t>
            </a:r>
            <a:r>
              <a:rPr lang="en" b="1">
                <a:solidFill>
                  <a:schemeClr val="dk2"/>
                </a:solidFill>
                <a:latin typeface="Playfair Display"/>
                <a:ea typeface="Playfair Display"/>
                <a:cs typeface="Playfair Display"/>
                <a:sym typeface="Playfair Display"/>
              </a:rPr>
              <a:t> Nephron</a:t>
            </a:r>
            <a:r>
              <a:rPr lang="en">
                <a:solidFill>
                  <a:schemeClr val="dk2"/>
                </a:solidFill>
                <a:latin typeface="Playfair Display"/>
                <a:ea typeface="Playfair Display"/>
                <a:cs typeface="Playfair Display"/>
                <a:sym typeface="Playfair Display"/>
              </a:rPr>
              <a:t> consist of :</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Bowman’s capsule</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PCT</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Loop of Henle.</a:t>
            </a:r>
            <a:endParaRPr>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DCT</a:t>
            </a:r>
            <a:endParaRPr>
              <a:solidFill>
                <a:schemeClr val="dk2"/>
              </a:solidFill>
              <a:latin typeface="Playfair Display"/>
              <a:ea typeface="Playfair Display"/>
              <a:cs typeface="Playfair Display"/>
              <a:sym typeface="Playfair Display"/>
            </a:endParaRPr>
          </a:p>
          <a:p>
            <a:pPr marL="457200" lvl="0" indent="-317500" rtl="0">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Collecting tubules and ducts</a:t>
            </a:r>
            <a:endParaRPr>
              <a:solidFill>
                <a:schemeClr val="dk2"/>
              </a:solidFill>
              <a:latin typeface="Playfair Display"/>
              <a:ea typeface="Playfair Display"/>
              <a:cs typeface="Playfair Display"/>
              <a:sym typeface="Playfair Display"/>
            </a:endParaRPr>
          </a:p>
        </p:txBody>
      </p:sp>
      <p:sp>
        <p:nvSpPr>
          <p:cNvPr id="168" name="Shape 168"/>
          <p:cNvSpPr txBox="1"/>
          <p:nvPr/>
        </p:nvSpPr>
        <p:spPr>
          <a:xfrm>
            <a:off x="126450" y="4462484"/>
            <a:ext cx="2906400" cy="769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Types of Nephrons:</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endParaRPr>
              <a:latin typeface="Playfair Display"/>
              <a:ea typeface="Playfair Display"/>
              <a:cs typeface="Playfair Display"/>
              <a:sym typeface="Playfair Display"/>
            </a:endParaRPr>
          </a:p>
        </p:txBody>
      </p:sp>
      <p:pic>
        <p:nvPicPr>
          <p:cNvPr id="169" name="Shape 169"/>
          <p:cNvPicPr preferRelativeResize="0"/>
          <p:nvPr/>
        </p:nvPicPr>
        <p:blipFill>
          <a:blip r:embed="rId3">
            <a:alphaModFix/>
          </a:blip>
          <a:stretch>
            <a:fillRect/>
          </a:stretch>
        </p:blipFill>
        <p:spPr>
          <a:xfrm>
            <a:off x="4288625" y="0"/>
            <a:ext cx="3045800" cy="2278287"/>
          </a:xfrm>
          <a:prstGeom prst="rect">
            <a:avLst/>
          </a:prstGeom>
          <a:noFill/>
          <a:ln>
            <a:noFill/>
          </a:ln>
        </p:spPr>
      </p:pic>
      <p:pic>
        <p:nvPicPr>
          <p:cNvPr id="170" name="Shape 170"/>
          <p:cNvPicPr preferRelativeResize="0"/>
          <p:nvPr/>
        </p:nvPicPr>
        <p:blipFill rotWithShape="1">
          <a:blip r:embed="rId4">
            <a:alphaModFix/>
          </a:blip>
          <a:srcRect b="2419"/>
          <a:stretch/>
        </p:blipFill>
        <p:spPr>
          <a:xfrm>
            <a:off x="4827025" y="5372000"/>
            <a:ext cx="2507399" cy="2909051"/>
          </a:xfrm>
          <a:prstGeom prst="rect">
            <a:avLst/>
          </a:prstGeom>
          <a:noFill/>
          <a:ln>
            <a:noFill/>
          </a:ln>
        </p:spPr>
      </p:pic>
      <p:pic>
        <p:nvPicPr>
          <p:cNvPr id="171" name="Shape 171"/>
          <p:cNvPicPr preferRelativeResize="0"/>
          <p:nvPr/>
        </p:nvPicPr>
        <p:blipFill>
          <a:blip r:embed="rId5">
            <a:alphaModFix/>
          </a:blip>
          <a:stretch>
            <a:fillRect/>
          </a:stretch>
        </p:blipFill>
        <p:spPr>
          <a:xfrm>
            <a:off x="7305904" y="5486345"/>
            <a:ext cx="466500" cy="1520445"/>
          </a:xfrm>
          <a:prstGeom prst="rect">
            <a:avLst/>
          </a:prstGeom>
          <a:noFill/>
          <a:ln>
            <a:noFill/>
          </a:ln>
        </p:spPr>
      </p:pic>
      <p:pic>
        <p:nvPicPr>
          <p:cNvPr id="172" name="Shape 172"/>
          <p:cNvPicPr preferRelativeResize="0"/>
          <p:nvPr/>
        </p:nvPicPr>
        <p:blipFill>
          <a:blip r:embed="rId6">
            <a:alphaModFix/>
          </a:blip>
          <a:stretch>
            <a:fillRect/>
          </a:stretch>
        </p:blipFill>
        <p:spPr>
          <a:xfrm>
            <a:off x="7305902" y="7083538"/>
            <a:ext cx="466498" cy="1511800"/>
          </a:xfrm>
          <a:prstGeom prst="rect">
            <a:avLst/>
          </a:prstGeom>
          <a:noFill/>
          <a:ln>
            <a:noFill/>
          </a:ln>
        </p:spPr>
      </p:pic>
      <p:pic>
        <p:nvPicPr>
          <p:cNvPr id="173" name="Shape 173"/>
          <p:cNvPicPr preferRelativeResize="0"/>
          <p:nvPr/>
        </p:nvPicPr>
        <p:blipFill>
          <a:blip r:embed="rId7">
            <a:alphaModFix/>
          </a:blip>
          <a:stretch>
            <a:fillRect/>
          </a:stretch>
        </p:blipFill>
        <p:spPr>
          <a:xfrm flipH="1">
            <a:off x="6014998" y="9028894"/>
            <a:ext cx="720300" cy="467222"/>
          </a:xfrm>
          <a:prstGeom prst="rect">
            <a:avLst/>
          </a:prstGeom>
          <a:noFill/>
          <a:ln>
            <a:noFill/>
          </a:ln>
        </p:spPr>
      </p:pic>
      <p:sp>
        <p:nvSpPr>
          <p:cNvPr id="174" name="Shape 17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a:p>
        </p:txBody>
      </p:sp>
      <p:graphicFrame>
        <p:nvGraphicFramePr>
          <p:cNvPr id="175" name="Shape 175"/>
          <p:cNvGraphicFramePr/>
          <p:nvPr/>
        </p:nvGraphicFramePr>
        <p:xfrm>
          <a:off x="115375" y="5146793"/>
          <a:ext cx="3000000" cy="3000000"/>
        </p:xfrm>
        <a:graphic>
          <a:graphicData uri="http://schemas.openxmlformats.org/drawingml/2006/table">
            <a:tbl>
              <a:tblPr>
                <a:noFill/>
                <a:tableStyleId>{AF0A726C-1BF6-47C9-A569-492A81718DB6}</a:tableStyleId>
              </a:tblPr>
              <a:tblGrid>
                <a:gridCol w="1159900">
                  <a:extLst>
                    <a:ext uri="{9D8B030D-6E8A-4147-A177-3AD203B41FA5}">
                      <a16:colId xmlns:a16="http://schemas.microsoft.com/office/drawing/2014/main" val="20000"/>
                    </a:ext>
                  </a:extLst>
                </a:gridCol>
                <a:gridCol w="1006475">
                  <a:extLst>
                    <a:ext uri="{9D8B030D-6E8A-4147-A177-3AD203B41FA5}">
                      <a16:colId xmlns:a16="http://schemas.microsoft.com/office/drawing/2014/main" val="20001"/>
                    </a:ext>
                  </a:extLst>
                </a:gridCol>
                <a:gridCol w="1313325">
                  <a:extLst>
                    <a:ext uri="{9D8B030D-6E8A-4147-A177-3AD203B41FA5}">
                      <a16:colId xmlns:a16="http://schemas.microsoft.com/office/drawing/2014/main" val="20002"/>
                    </a:ext>
                  </a:extLst>
                </a:gridCol>
                <a:gridCol w="1159900">
                  <a:extLst>
                    <a:ext uri="{9D8B030D-6E8A-4147-A177-3AD203B41FA5}">
                      <a16:colId xmlns:a16="http://schemas.microsoft.com/office/drawing/2014/main" val="20003"/>
                    </a:ext>
                  </a:extLst>
                </a:gridCol>
              </a:tblGrid>
              <a:tr h="646125">
                <a:tc gridSpan="2">
                  <a:txBody>
                    <a:bodyPr/>
                    <a:lstStyle/>
                    <a:p>
                      <a:pPr marL="0" lvl="0" indent="0" rtl="0">
                        <a:spcBef>
                          <a:spcPts val="0"/>
                        </a:spcBef>
                        <a:spcAft>
                          <a:spcPts val="0"/>
                        </a:spcAft>
                        <a:buNone/>
                      </a:pPr>
                      <a:r>
                        <a:rPr lang="en" sz="1000" b="1">
                          <a:solidFill>
                            <a:srgbClr val="980000"/>
                          </a:solidFill>
                          <a:latin typeface="Playfair Display"/>
                          <a:ea typeface="Playfair Display"/>
                          <a:cs typeface="Playfair Display"/>
                          <a:sym typeface="Playfair Display"/>
                        </a:rPr>
                        <a:t>Cortical Nephrons</a:t>
                      </a:r>
                      <a:r>
                        <a:rPr lang="en" sz="1000">
                          <a:solidFill>
                            <a:schemeClr val="dk2"/>
                          </a:solidFill>
                          <a:latin typeface="Playfair Display"/>
                          <a:ea typeface="Playfair Display"/>
                          <a:cs typeface="Playfair Display"/>
                          <a:sym typeface="Playfair Display"/>
                        </a:rPr>
                        <a:t> </a:t>
                      </a:r>
                      <a:endParaRPr sz="1000">
                        <a:solidFill>
                          <a:schemeClr val="dk2"/>
                        </a:solidFill>
                        <a:latin typeface="Playfair Display"/>
                        <a:ea typeface="Playfair Display"/>
                        <a:cs typeface="Playfair Display"/>
                        <a:sym typeface="Playfair Display"/>
                      </a:endParaRPr>
                    </a:p>
                  </a:txBody>
                  <a:tcPr marL="77700" marR="77700" marT="134100" marB="13410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38100" cap="flat" cmpd="sng">
                      <a:solidFill>
                        <a:srgbClr val="0A95B0"/>
                      </a:solidFill>
                      <a:prstDash val="solid"/>
                      <a:round/>
                      <a:headEnd type="none" w="sm" len="sm"/>
                      <a:tailEnd type="none" w="sm" len="sm"/>
                    </a:lnB>
                    <a:solidFill>
                      <a:srgbClr val="000000">
                        <a:alpha val="3460"/>
                      </a:srgbClr>
                    </a:solidFill>
                  </a:tcPr>
                </a:tc>
                <a:tc hMerge="1">
                  <a:txBody>
                    <a:bodyPr/>
                    <a:lstStyle/>
                    <a:p>
                      <a:endParaRPr lang="ar-SA"/>
                    </a:p>
                  </a:txBody>
                  <a:tcPr/>
                </a:tc>
                <a:tc gridSpan="2">
                  <a:txBody>
                    <a:bodyPr/>
                    <a:lstStyle/>
                    <a:p>
                      <a:pPr marL="0" lvl="0" indent="0" rtl="0">
                        <a:spcBef>
                          <a:spcPts val="0"/>
                        </a:spcBef>
                        <a:spcAft>
                          <a:spcPts val="0"/>
                        </a:spcAft>
                        <a:buNone/>
                      </a:pPr>
                      <a:r>
                        <a:rPr lang="en" sz="1000" b="1">
                          <a:solidFill>
                            <a:srgbClr val="980000"/>
                          </a:solidFill>
                          <a:latin typeface="Playfair Display"/>
                          <a:ea typeface="Playfair Display"/>
                          <a:cs typeface="Playfair Display"/>
                          <a:sym typeface="Playfair Display"/>
                        </a:rPr>
                        <a:t>Juxtamedullary Nephrons</a:t>
                      </a:r>
                      <a:r>
                        <a:rPr lang="en" sz="1000">
                          <a:solidFill>
                            <a:schemeClr val="dk2"/>
                          </a:solidFill>
                          <a:latin typeface="Playfair Display"/>
                          <a:ea typeface="Playfair Display"/>
                          <a:cs typeface="Playfair Display"/>
                          <a:sym typeface="Playfair Display"/>
                        </a:rPr>
                        <a:t>: (15%)</a:t>
                      </a:r>
                      <a:endParaRPr sz="1000">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endParaRPr sz="1000">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r>
                        <a:rPr lang="en" sz="1000">
                          <a:solidFill>
                            <a:schemeClr val="dk2"/>
                          </a:solidFill>
                          <a:latin typeface="Playfair Display"/>
                          <a:ea typeface="Playfair Display"/>
                          <a:cs typeface="Playfair Display"/>
                          <a:sym typeface="Playfair Display"/>
                        </a:rPr>
                        <a:t>1-2% of Blood Flows Through Them</a:t>
                      </a:r>
                      <a:endParaRPr sz="1000">
                        <a:solidFill>
                          <a:schemeClr val="dk2"/>
                        </a:solidFill>
                        <a:latin typeface="Playfair Display"/>
                        <a:ea typeface="Playfair Display"/>
                        <a:cs typeface="Playfair Display"/>
                        <a:sym typeface="Playfair Display"/>
                      </a:endParaRPr>
                    </a:p>
                  </a:txBody>
                  <a:tcPr marL="77700" marR="77700" marT="134100" marB="13410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38100" cap="flat" cmpd="sng">
                      <a:solidFill>
                        <a:srgbClr val="0A95B0"/>
                      </a:solidFill>
                      <a:prstDash val="solid"/>
                      <a:round/>
                      <a:headEnd type="none" w="sm" len="sm"/>
                      <a:tailEnd type="none" w="sm" len="sm"/>
                    </a:lnB>
                    <a:solidFill>
                      <a:srgbClr val="000000">
                        <a:alpha val="3460"/>
                      </a:srgbClr>
                    </a:solidFill>
                  </a:tcPr>
                </a:tc>
                <a:tc hMerge="1">
                  <a:txBody>
                    <a:bodyPr/>
                    <a:lstStyle/>
                    <a:p>
                      <a:endParaRPr lang="ar-SA"/>
                    </a:p>
                  </a:txBody>
                  <a:tcPr/>
                </a:tc>
                <a:extLst>
                  <a:ext uri="{0D108BD9-81ED-4DB2-BD59-A6C34878D82A}">
                    <a16:rowId xmlns:a16="http://schemas.microsoft.com/office/drawing/2014/main" val="10000"/>
                  </a:ext>
                </a:extLst>
              </a:tr>
              <a:tr h="650850">
                <a:tc gridSpan="2">
                  <a:txBody>
                    <a:bodyPr/>
                    <a:lstStyle/>
                    <a:p>
                      <a:pPr marL="0" lvl="0" indent="0" rtl="0">
                        <a:spcBef>
                          <a:spcPts val="0"/>
                        </a:spcBef>
                        <a:spcAft>
                          <a:spcPts val="0"/>
                        </a:spcAft>
                        <a:buNone/>
                      </a:pPr>
                      <a:r>
                        <a:rPr lang="en" sz="1000">
                          <a:solidFill>
                            <a:schemeClr val="dk2"/>
                          </a:solidFill>
                          <a:latin typeface="Playfair Display"/>
                          <a:ea typeface="Playfair Display"/>
                          <a:cs typeface="Playfair Display"/>
                          <a:sym typeface="Playfair Display"/>
                        </a:rPr>
                        <a:t>Their glomeruli in the outer portion of cortex</a:t>
                      </a:r>
                      <a:endParaRPr sz="1000">
                        <a:solidFill>
                          <a:schemeClr val="dk2"/>
                        </a:solidFill>
                        <a:latin typeface="Playfair Display"/>
                        <a:ea typeface="Playfair Display"/>
                        <a:cs typeface="Playfair Display"/>
                        <a:sym typeface="Playfair Display"/>
                      </a:endParaRPr>
                    </a:p>
                  </a:txBody>
                  <a:tcPr marL="77700" marR="77700" marT="134100" marB="13410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38100" cap="flat" cmpd="sng">
                      <a:solidFill>
                        <a:srgbClr val="0A95B0"/>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hMerge="1">
                  <a:txBody>
                    <a:bodyPr/>
                    <a:lstStyle/>
                    <a:p>
                      <a:endParaRPr lang="ar-SA"/>
                    </a:p>
                  </a:txBody>
                  <a:tcPr/>
                </a:tc>
                <a:tc gridSpan="2">
                  <a:txBody>
                    <a:bodyPr/>
                    <a:lstStyle/>
                    <a:p>
                      <a:pPr marL="0" lvl="0" indent="0" rtl="0">
                        <a:spcBef>
                          <a:spcPts val="0"/>
                        </a:spcBef>
                        <a:spcAft>
                          <a:spcPts val="0"/>
                        </a:spcAft>
                        <a:buNone/>
                      </a:pPr>
                      <a:r>
                        <a:rPr lang="en" sz="1000">
                          <a:solidFill>
                            <a:schemeClr val="accent6"/>
                          </a:solidFill>
                          <a:latin typeface="Playfair Display"/>
                          <a:ea typeface="Playfair Display"/>
                          <a:cs typeface="Playfair Display"/>
                          <a:sym typeface="Playfair Display"/>
                        </a:rPr>
                        <a:t>Located at the Cortex-medulla junction</a:t>
                      </a:r>
                      <a:endParaRPr sz="1000">
                        <a:solidFill>
                          <a:schemeClr val="accent6"/>
                        </a:solidFill>
                        <a:latin typeface="Playfair Display"/>
                        <a:ea typeface="Playfair Display"/>
                        <a:cs typeface="Playfair Display"/>
                        <a:sym typeface="Playfair Display"/>
                      </a:endParaRPr>
                    </a:p>
                    <a:p>
                      <a:pPr marL="0" lvl="0" indent="0" rtl="0">
                        <a:spcBef>
                          <a:spcPts val="0"/>
                        </a:spcBef>
                        <a:spcAft>
                          <a:spcPts val="0"/>
                        </a:spcAft>
                        <a:buNone/>
                      </a:pPr>
                      <a:r>
                        <a:rPr lang="en" sz="1000">
                          <a:solidFill>
                            <a:srgbClr val="B7B7B7"/>
                          </a:solidFill>
                          <a:latin typeface="Playfair Display"/>
                          <a:ea typeface="Playfair Display"/>
                          <a:cs typeface="Playfair Display"/>
                          <a:sym typeface="Playfair Display"/>
                        </a:rPr>
                        <a:t>They’re located in the cortex within the border of the medulla.</a:t>
                      </a:r>
                      <a:endParaRPr sz="1000">
                        <a:solidFill>
                          <a:srgbClr val="B7B7B7"/>
                        </a:solidFill>
                        <a:latin typeface="Playfair Display"/>
                        <a:ea typeface="Playfair Display"/>
                        <a:cs typeface="Playfair Display"/>
                        <a:sym typeface="Playfair Display"/>
                      </a:endParaRPr>
                    </a:p>
                    <a:p>
                      <a:pPr marL="0" lvl="0" indent="0" rtl="0">
                        <a:spcBef>
                          <a:spcPts val="0"/>
                        </a:spcBef>
                        <a:spcAft>
                          <a:spcPts val="0"/>
                        </a:spcAft>
                        <a:buNone/>
                      </a:pPr>
                      <a:r>
                        <a:rPr lang="en" sz="1000">
                          <a:solidFill>
                            <a:srgbClr val="B7B7B7"/>
                          </a:solidFill>
                          <a:latin typeface="Playfair Display"/>
                          <a:ea typeface="Playfair Display"/>
                          <a:cs typeface="Playfair Display"/>
                          <a:sym typeface="Playfair Display"/>
                        </a:rPr>
                        <a:t>Only loop of Henle extend to the medulla.</a:t>
                      </a:r>
                      <a:endParaRPr sz="1000">
                        <a:solidFill>
                          <a:srgbClr val="B7B7B7"/>
                        </a:solidFill>
                        <a:latin typeface="Playfair Display"/>
                        <a:ea typeface="Playfair Display"/>
                        <a:cs typeface="Playfair Display"/>
                        <a:sym typeface="Playfair Display"/>
                      </a:endParaRPr>
                    </a:p>
                  </a:txBody>
                  <a:tcPr marL="77700" marR="77700" marT="134100" marB="13410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38100" cap="flat" cmpd="sng">
                      <a:solidFill>
                        <a:srgbClr val="0A95B0"/>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hMerge="1">
                  <a:txBody>
                    <a:bodyPr/>
                    <a:lstStyle/>
                    <a:p>
                      <a:endParaRPr lang="ar-SA"/>
                    </a:p>
                  </a:txBody>
                  <a:tcPr/>
                </a:tc>
                <a:extLst>
                  <a:ext uri="{0D108BD9-81ED-4DB2-BD59-A6C34878D82A}">
                    <a16:rowId xmlns:a16="http://schemas.microsoft.com/office/drawing/2014/main" val="10001"/>
                  </a:ext>
                </a:extLst>
              </a:tr>
              <a:tr h="370775">
                <a:tc gridSpan="2">
                  <a:txBody>
                    <a:bodyPr/>
                    <a:lstStyle/>
                    <a:p>
                      <a:pPr marL="0" lvl="0" indent="0" rtl="0">
                        <a:spcBef>
                          <a:spcPts val="0"/>
                        </a:spcBef>
                        <a:spcAft>
                          <a:spcPts val="0"/>
                        </a:spcAft>
                        <a:buNone/>
                      </a:pPr>
                      <a:r>
                        <a:rPr lang="en" sz="1000">
                          <a:solidFill>
                            <a:schemeClr val="lt2"/>
                          </a:solidFill>
                          <a:latin typeface="Playfair Display"/>
                          <a:ea typeface="Playfair Display"/>
                          <a:cs typeface="Playfair Display"/>
                          <a:sym typeface="Playfair Display"/>
                        </a:rPr>
                        <a:t>---</a:t>
                      </a:r>
                      <a:endParaRPr sz="1000">
                        <a:solidFill>
                          <a:schemeClr val="lt2"/>
                        </a:solidFill>
                        <a:latin typeface="Playfair Display"/>
                        <a:ea typeface="Playfair Display"/>
                        <a:cs typeface="Playfair Display"/>
                        <a:sym typeface="Playfair Display"/>
                      </a:endParaRPr>
                    </a:p>
                  </a:txBody>
                  <a:tcPr marL="77700" marR="77700" marT="134100" marB="13410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000000">
                        <a:alpha val="3460"/>
                      </a:srgbClr>
                    </a:solidFill>
                  </a:tcPr>
                </a:tc>
                <a:tc hMerge="1">
                  <a:txBody>
                    <a:bodyPr/>
                    <a:lstStyle/>
                    <a:p>
                      <a:endParaRPr lang="ar-SA"/>
                    </a:p>
                  </a:txBody>
                  <a:tcPr/>
                </a:tc>
                <a:tc gridSpan="2">
                  <a:txBody>
                    <a:bodyPr/>
                    <a:lstStyle/>
                    <a:p>
                      <a:pPr marL="0" lvl="0" indent="0" rtl="0">
                        <a:spcBef>
                          <a:spcPts val="0"/>
                        </a:spcBef>
                        <a:spcAft>
                          <a:spcPts val="0"/>
                        </a:spcAft>
                        <a:buNone/>
                      </a:pPr>
                      <a:r>
                        <a:rPr lang="en" sz="1000">
                          <a:solidFill>
                            <a:schemeClr val="accent6"/>
                          </a:solidFill>
                          <a:latin typeface="Playfair Display"/>
                          <a:ea typeface="Playfair Display"/>
                          <a:cs typeface="Playfair Display"/>
                          <a:sym typeface="Playfair Display"/>
                        </a:rPr>
                        <a:t>Maintain salt gradient, helps conserve water</a:t>
                      </a:r>
                      <a:endParaRPr sz="1000">
                        <a:solidFill>
                          <a:schemeClr val="accent6"/>
                        </a:solidFill>
                        <a:latin typeface="Playfair Display"/>
                        <a:ea typeface="Playfair Display"/>
                        <a:cs typeface="Playfair Display"/>
                        <a:sym typeface="Playfair Display"/>
                      </a:endParaRPr>
                    </a:p>
                  </a:txBody>
                  <a:tcPr marL="77700" marR="77700" marT="134100" marB="13410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000000">
                        <a:alpha val="3460"/>
                      </a:srgbClr>
                    </a:solidFill>
                  </a:tcPr>
                </a:tc>
                <a:tc hMerge="1">
                  <a:txBody>
                    <a:bodyPr/>
                    <a:lstStyle/>
                    <a:p>
                      <a:endParaRPr lang="ar-SA"/>
                    </a:p>
                  </a:txBody>
                  <a:tcPr/>
                </a:tc>
                <a:extLst>
                  <a:ext uri="{0D108BD9-81ED-4DB2-BD59-A6C34878D82A}">
                    <a16:rowId xmlns:a16="http://schemas.microsoft.com/office/drawing/2014/main" val="10002"/>
                  </a:ext>
                </a:extLst>
              </a:tr>
              <a:tr h="595975">
                <a:tc gridSpan="2">
                  <a:txBody>
                    <a:bodyPr/>
                    <a:lstStyle/>
                    <a:p>
                      <a:pPr marL="0" lvl="0" indent="0" rtl="0">
                        <a:spcBef>
                          <a:spcPts val="0"/>
                        </a:spcBef>
                        <a:spcAft>
                          <a:spcPts val="0"/>
                        </a:spcAft>
                        <a:buNone/>
                      </a:pPr>
                      <a:r>
                        <a:rPr lang="en" sz="1000">
                          <a:solidFill>
                            <a:schemeClr val="dk2"/>
                          </a:solidFill>
                          <a:latin typeface="Playfair Display"/>
                          <a:ea typeface="Playfair Display"/>
                          <a:cs typeface="Playfair Display"/>
                          <a:sym typeface="Playfair Display"/>
                        </a:rPr>
                        <a:t>Have short loops of Henle</a:t>
                      </a:r>
                      <a:endParaRPr sz="1000">
                        <a:solidFill>
                          <a:schemeClr val="dk2"/>
                        </a:solidFill>
                        <a:latin typeface="Playfair Display"/>
                        <a:ea typeface="Playfair Display"/>
                        <a:cs typeface="Playfair Display"/>
                        <a:sym typeface="Playfair Display"/>
                      </a:endParaRPr>
                    </a:p>
                  </a:txBody>
                  <a:tcPr marL="77700" marR="77700" marT="134100" marB="13410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hMerge="1">
                  <a:txBody>
                    <a:bodyPr/>
                    <a:lstStyle/>
                    <a:p>
                      <a:endParaRPr lang="ar-SA"/>
                    </a:p>
                  </a:txBody>
                  <a:tcPr/>
                </a:tc>
                <a:tc gridSpan="2">
                  <a:txBody>
                    <a:bodyPr/>
                    <a:lstStyle/>
                    <a:p>
                      <a:pPr marL="0" lvl="0" indent="0" rtl="0">
                        <a:spcBef>
                          <a:spcPts val="0"/>
                        </a:spcBef>
                        <a:spcAft>
                          <a:spcPts val="0"/>
                        </a:spcAft>
                        <a:buNone/>
                      </a:pPr>
                      <a:r>
                        <a:rPr lang="en" sz="1000">
                          <a:solidFill>
                            <a:schemeClr val="dk2"/>
                          </a:solidFill>
                          <a:latin typeface="Playfair Display"/>
                          <a:ea typeface="Playfair Display"/>
                          <a:cs typeface="Playfair Display"/>
                          <a:sym typeface="Playfair Display"/>
                        </a:rPr>
                        <a:t>Have long loops extended into the medulla with extensive thin segments.</a:t>
                      </a:r>
                      <a:endParaRPr sz="1000">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r>
                        <a:rPr lang="en" sz="1000">
                          <a:solidFill>
                            <a:schemeClr val="dk2"/>
                          </a:solidFill>
                          <a:latin typeface="Playfair Display"/>
                          <a:ea typeface="Playfair Display"/>
                          <a:cs typeface="Playfair Display"/>
                          <a:sym typeface="Playfair Display"/>
                        </a:rPr>
                        <a:t>are involved in the production of </a:t>
                      </a:r>
                      <a:r>
                        <a:rPr lang="en" sz="1000" b="1" u="sng">
                          <a:solidFill>
                            <a:schemeClr val="dk2"/>
                          </a:solidFill>
                          <a:latin typeface="Playfair Display"/>
                          <a:ea typeface="Playfair Display"/>
                          <a:cs typeface="Playfair Display"/>
                          <a:sym typeface="Playfair Display"/>
                        </a:rPr>
                        <a:t>concentrated urine.</a:t>
                      </a:r>
                      <a:endParaRPr sz="1000" b="1" u="sng">
                        <a:solidFill>
                          <a:schemeClr val="dk2"/>
                        </a:solidFill>
                        <a:latin typeface="Playfair Display"/>
                        <a:ea typeface="Playfair Display"/>
                        <a:cs typeface="Playfair Display"/>
                        <a:sym typeface="Playfair Display"/>
                      </a:endParaRPr>
                    </a:p>
                  </a:txBody>
                  <a:tcPr marL="77700" marR="77700" marT="134100" marB="13410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FFFFFF"/>
                    </a:solidFill>
                  </a:tcPr>
                </a:tc>
                <a:tc hMerge="1">
                  <a:txBody>
                    <a:bodyPr/>
                    <a:lstStyle/>
                    <a:p>
                      <a:endParaRPr lang="ar-SA"/>
                    </a:p>
                  </a:txBody>
                  <a:tcPr/>
                </a:tc>
                <a:extLst>
                  <a:ext uri="{0D108BD9-81ED-4DB2-BD59-A6C34878D82A}">
                    <a16:rowId xmlns:a16="http://schemas.microsoft.com/office/drawing/2014/main" val="10003"/>
                  </a:ext>
                </a:extLst>
              </a:tr>
              <a:tr h="334475">
                <a:tc gridSpan="2">
                  <a:txBody>
                    <a:bodyPr/>
                    <a:lstStyle/>
                    <a:p>
                      <a:pPr marL="0" lvl="0" indent="0" rtl="0">
                        <a:spcBef>
                          <a:spcPts val="0"/>
                        </a:spcBef>
                        <a:spcAft>
                          <a:spcPts val="0"/>
                        </a:spcAft>
                        <a:buNone/>
                      </a:pPr>
                      <a:r>
                        <a:rPr lang="en" sz="1000">
                          <a:solidFill>
                            <a:srgbClr val="999999"/>
                          </a:solidFill>
                          <a:latin typeface="Playfair Display"/>
                          <a:ea typeface="Playfair Display"/>
                          <a:cs typeface="Playfair Display"/>
                          <a:sym typeface="Playfair Display"/>
                        </a:rPr>
                        <a:t>Continues from efferent as</a:t>
                      </a:r>
                      <a:r>
                        <a:rPr lang="en" sz="1000">
                          <a:solidFill>
                            <a:srgbClr val="D9D9D9"/>
                          </a:solidFill>
                          <a:latin typeface="Playfair Display"/>
                          <a:ea typeface="Playfair Display"/>
                          <a:cs typeface="Playfair Display"/>
                          <a:sym typeface="Playfair Display"/>
                        </a:rPr>
                        <a:t> </a:t>
                      </a:r>
                      <a:r>
                        <a:rPr lang="en" sz="1000">
                          <a:solidFill>
                            <a:schemeClr val="accent6"/>
                          </a:solidFill>
                          <a:latin typeface="Playfair Display"/>
                          <a:ea typeface="Playfair Display"/>
                          <a:cs typeface="Playfair Display"/>
                          <a:sym typeface="Playfair Display"/>
                        </a:rPr>
                        <a:t>Peritubular capillaries</a:t>
                      </a:r>
                      <a:endParaRPr sz="1000">
                        <a:solidFill>
                          <a:schemeClr val="accent6"/>
                        </a:solidFill>
                        <a:latin typeface="Playfair Display"/>
                        <a:ea typeface="Playfair Display"/>
                        <a:cs typeface="Playfair Display"/>
                        <a:sym typeface="Playfair Display"/>
                      </a:endParaRPr>
                    </a:p>
                  </a:txBody>
                  <a:tcPr marL="77700" marR="77700" marT="134100" marB="13410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000000">
                        <a:alpha val="3460"/>
                      </a:srgbClr>
                    </a:solidFill>
                  </a:tcPr>
                </a:tc>
                <a:tc hMerge="1">
                  <a:txBody>
                    <a:bodyPr/>
                    <a:lstStyle/>
                    <a:p>
                      <a:endParaRPr lang="ar-SA"/>
                    </a:p>
                  </a:txBody>
                  <a:tcPr/>
                </a:tc>
                <a:tc gridSpan="2">
                  <a:txBody>
                    <a:bodyPr/>
                    <a:lstStyle/>
                    <a:p>
                      <a:pPr marL="0" lvl="0" indent="0" rtl="0">
                        <a:spcBef>
                          <a:spcPts val="0"/>
                        </a:spcBef>
                        <a:spcAft>
                          <a:spcPts val="0"/>
                        </a:spcAft>
                        <a:buClr>
                          <a:schemeClr val="dk1"/>
                        </a:buClr>
                        <a:buSzPts val="1100"/>
                        <a:buFont typeface="Arial"/>
                        <a:buNone/>
                      </a:pPr>
                      <a:r>
                        <a:rPr lang="en" sz="1000">
                          <a:solidFill>
                            <a:srgbClr val="999999"/>
                          </a:solidFill>
                          <a:latin typeface="Playfair Display"/>
                          <a:ea typeface="Playfair Display"/>
                          <a:cs typeface="Playfair Display"/>
                          <a:sym typeface="Playfair Display"/>
                        </a:rPr>
                        <a:t>Continues from efferent as </a:t>
                      </a:r>
                      <a:r>
                        <a:rPr lang="en" sz="1000">
                          <a:solidFill>
                            <a:schemeClr val="accent6"/>
                          </a:solidFill>
                          <a:latin typeface="Playfair Display"/>
                          <a:ea typeface="Playfair Display"/>
                          <a:cs typeface="Playfair Display"/>
                          <a:sym typeface="Playfair Display"/>
                        </a:rPr>
                        <a:t>Vasa recta</a:t>
                      </a:r>
                      <a:endParaRPr sz="1000">
                        <a:solidFill>
                          <a:schemeClr val="accent6"/>
                        </a:solidFill>
                        <a:latin typeface="Playfair Display"/>
                        <a:ea typeface="Playfair Display"/>
                        <a:cs typeface="Playfair Display"/>
                        <a:sym typeface="Playfair Display"/>
                      </a:endParaRPr>
                    </a:p>
                  </a:txBody>
                  <a:tcPr marL="77700" marR="77700" marT="134100" marB="13410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000000">
                        <a:alpha val="3460"/>
                      </a:srgbClr>
                    </a:solidFill>
                  </a:tcPr>
                </a:tc>
                <a:tc hMerge="1">
                  <a:txBody>
                    <a:bodyPr/>
                    <a:lstStyle/>
                    <a:p>
                      <a:endParaRPr lang="ar-SA"/>
                    </a:p>
                  </a:txBody>
                  <a:tcPr/>
                </a:tc>
                <a:extLst>
                  <a:ext uri="{0D108BD9-81ED-4DB2-BD59-A6C34878D82A}">
                    <a16:rowId xmlns:a16="http://schemas.microsoft.com/office/drawing/2014/main" val="10004"/>
                  </a:ext>
                </a:extLst>
              </a:tr>
            </a:tbl>
          </a:graphicData>
        </a:graphic>
      </p:graphicFrame>
      <p:sp>
        <p:nvSpPr>
          <p:cNvPr id="176" name="Shape 176"/>
          <p:cNvSpPr txBox="1"/>
          <p:nvPr/>
        </p:nvSpPr>
        <p:spPr>
          <a:xfrm>
            <a:off x="0" y="8964175"/>
            <a:ext cx="6015000" cy="8532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999999"/>
              </a:buClr>
              <a:buSzPts val="1400"/>
              <a:buFont typeface="Playfair Display"/>
              <a:buChar char="-"/>
            </a:pPr>
            <a:r>
              <a:rPr lang="en">
                <a:solidFill>
                  <a:srgbClr val="999999"/>
                </a:solidFill>
                <a:latin typeface="Playfair Display"/>
                <a:ea typeface="Playfair Display"/>
                <a:cs typeface="Playfair Display"/>
                <a:sym typeface="Playfair Display"/>
              </a:rPr>
              <a:t>Juxtamedullary nephrons are counter current in structure like this:       Allowing more water reabsorption.</a:t>
            </a:r>
            <a:endParaRPr>
              <a:solidFill>
                <a:srgbClr val="999999"/>
              </a:solidFill>
              <a:latin typeface="Playfair Display"/>
              <a:ea typeface="Playfair Display"/>
              <a:cs typeface="Playfair Display"/>
              <a:sym typeface="Playfair Display"/>
            </a:endParaRPr>
          </a:p>
          <a:p>
            <a:pPr marL="457200" lvl="0" indent="-317500">
              <a:spcBef>
                <a:spcPts val="0"/>
              </a:spcBef>
              <a:spcAft>
                <a:spcPts val="0"/>
              </a:spcAft>
              <a:buClr>
                <a:srgbClr val="999999"/>
              </a:buClr>
              <a:buSzPts val="1400"/>
              <a:buFont typeface="Playfair Display"/>
              <a:buChar char="-"/>
            </a:pPr>
            <a:r>
              <a:rPr lang="en">
                <a:solidFill>
                  <a:srgbClr val="999999"/>
                </a:solidFill>
                <a:latin typeface="Playfair Display"/>
                <a:ea typeface="Playfair Display"/>
                <a:cs typeface="Playfair Display"/>
                <a:sym typeface="Playfair Display"/>
              </a:rPr>
              <a:t>Juxtamedullary nephrons work during prolonged fasting.</a:t>
            </a:r>
            <a:endParaRPr>
              <a:solidFill>
                <a:srgbClr val="999999"/>
              </a:solidFill>
              <a:latin typeface="Playfair Display"/>
              <a:ea typeface="Playfair Display"/>
              <a:cs typeface="Playfair Display"/>
              <a:sym typeface="Playfair Display"/>
            </a:endParaRPr>
          </a:p>
        </p:txBody>
      </p:sp>
      <p:sp>
        <p:nvSpPr>
          <p:cNvPr id="177" name="Shape 177"/>
          <p:cNvSpPr/>
          <p:nvPr/>
        </p:nvSpPr>
        <p:spPr>
          <a:xfrm>
            <a:off x="224950" y="155951"/>
            <a:ext cx="1995300" cy="3354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female slides </a:t>
            </a:r>
            <a:endParaRPr>
              <a:solidFill>
                <a:srgbClr val="FFFFFF"/>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p:nvPr/>
        </p:nvSpPr>
        <p:spPr>
          <a:xfrm>
            <a:off x="46050" y="482700"/>
            <a:ext cx="7689300" cy="9274200"/>
          </a:xfrm>
          <a:prstGeom prst="rect">
            <a:avLst/>
          </a:prstGeom>
          <a:noFill/>
          <a:ln w="9525" cap="flat" cmpd="sng">
            <a:solidFill>
              <a:srgbClr val="E06666"/>
            </a:solidFill>
            <a:prstDash val="lg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Shape 183"/>
          <p:cNvSpPr txBox="1">
            <a:spLocks noGrp="1"/>
          </p:cNvSpPr>
          <p:nvPr>
            <p:ph type="title"/>
          </p:nvPr>
        </p:nvSpPr>
        <p:spPr>
          <a:xfrm>
            <a:off x="154800" y="527875"/>
            <a:ext cx="4242600" cy="769800"/>
          </a:xfrm>
          <a:prstGeom prst="rect">
            <a:avLst/>
          </a:prstGeom>
          <a:ln>
            <a:noFill/>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Glomerular Membrane</a:t>
            </a:r>
            <a:endParaRPr sz="2400">
              <a:solidFill>
                <a:schemeClr val="lt2"/>
              </a:solidFill>
              <a:latin typeface="Playfair Display"/>
              <a:ea typeface="Playfair Display"/>
              <a:cs typeface="Playfair Display"/>
              <a:sym typeface="Playfair Display"/>
            </a:endParaRPr>
          </a:p>
        </p:txBody>
      </p:sp>
      <p:sp>
        <p:nvSpPr>
          <p:cNvPr id="184" name="Shape 18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7</a:t>
            </a:fld>
            <a:endParaRPr/>
          </a:p>
        </p:txBody>
      </p:sp>
      <p:sp>
        <p:nvSpPr>
          <p:cNvPr id="185" name="Shape 185"/>
          <p:cNvSpPr txBox="1"/>
          <p:nvPr/>
        </p:nvSpPr>
        <p:spPr>
          <a:xfrm>
            <a:off x="178500" y="1056925"/>
            <a:ext cx="7415400" cy="2508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a:solidFill>
                  <a:schemeClr val="dk2"/>
                </a:solidFill>
                <a:latin typeface="Playfair Display"/>
                <a:ea typeface="Playfair Display"/>
                <a:cs typeface="Playfair Display"/>
                <a:sym typeface="Playfair Display"/>
              </a:rPr>
              <a:t>Blood in the glomerulus is separated from the fluid in the Bowman’s space by a filtration barrier (glomerular membrane) consisting of three layers:</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b="1">
                <a:solidFill>
                  <a:schemeClr val="dk2"/>
                </a:solidFill>
                <a:latin typeface="Playfair Display"/>
                <a:ea typeface="Playfair Display"/>
                <a:cs typeface="Playfair Display"/>
                <a:sym typeface="Playfair Display"/>
              </a:rPr>
              <a:t>1-</a:t>
            </a:r>
            <a:r>
              <a:rPr lang="en">
                <a:solidFill>
                  <a:schemeClr val="dk2"/>
                </a:solidFill>
                <a:latin typeface="Playfair Display"/>
                <a:ea typeface="Playfair Display"/>
                <a:cs typeface="Playfair Display"/>
                <a:sym typeface="Playfair Display"/>
              </a:rPr>
              <a:t>  Single epithelial lining of Bowman’s capsule (Podocytes) During filtration the fluid moves between their foot processes (pseudopodia).</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b="1">
                <a:solidFill>
                  <a:schemeClr val="dk2"/>
                </a:solidFill>
                <a:latin typeface="Playfair Display"/>
                <a:ea typeface="Playfair Display"/>
                <a:cs typeface="Playfair Display"/>
                <a:sym typeface="Playfair Display"/>
              </a:rPr>
              <a:t>2-</a:t>
            </a:r>
            <a:r>
              <a:rPr lang="en">
                <a:solidFill>
                  <a:schemeClr val="dk2"/>
                </a:solidFill>
                <a:latin typeface="Playfair Display"/>
                <a:ea typeface="Playfair Display"/>
                <a:cs typeface="Playfair Display"/>
                <a:sym typeface="Playfair Display"/>
              </a:rPr>
              <a:t> Basement membrane between endothelium and epithelium.</a:t>
            </a:r>
            <a:endParaRPr>
              <a:solidFill>
                <a:schemeClr val="dk2"/>
              </a:solidFill>
              <a:latin typeface="Playfair Display"/>
              <a:ea typeface="Playfair Display"/>
              <a:cs typeface="Playfair Display"/>
              <a:sym typeface="Playfair Display"/>
            </a:endParaRPr>
          </a:p>
          <a:p>
            <a:pPr marL="0" lvl="0" indent="0" rtl="0">
              <a:lnSpc>
                <a:spcPct val="115000"/>
              </a:lnSpc>
              <a:spcBef>
                <a:spcPts val="700"/>
              </a:spcBef>
              <a:spcAft>
                <a:spcPts val="0"/>
              </a:spcAft>
              <a:buClr>
                <a:schemeClr val="dk1"/>
              </a:buClr>
              <a:buSzPts val="1100"/>
              <a:buFont typeface="Arial"/>
              <a:buNone/>
            </a:pPr>
            <a:r>
              <a:rPr lang="en" b="1">
                <a:solidFill>
                  <a:schemeClr val="dk2"/>
                </a:solidFill>
                <a:latin typeface="Playfair Display"/>
                <a:ea typeface="Playfair Display"/>
                <a:cs typeface="Playfair Display"/>
                <a:sym typeface="Playfair Display"/>
              </a:rPr>
              <a:t>3-</a:t>
            </a:r>
            <a:r>
              <a:rPr lang="en">
                <a:solidFill>
                  <a:schemeClr val="dk2"/>
                </a:solidFill>
                <a:latin typeface="Playfair Display"/>
                <a:ea typeface="Playfair Display"/>
                <a:cs typeface="Playfair Display"/>
                <a:sym typeface="Playfair Display"/>
              </a:rPr>
              <a:t> Single layer of capillary endothelium.</a:t>
            </a:r>
            <a:endParaRPr>
              <a:solidFill>
                <a:schemeClr val="dk2"/>
              </a:solidFill>
              <a:latin typeface="Playfair Display"/>
              <a:ea typeface="Playfair Display"/>
              <a:cs typeface="Playfair Display"/>
              <a:sym typeface="Playfair Display"/>
            </a:endParaRPr>
          </a:p>
          <a:p>
            <a:pPr marL="0" lvl="0" indent="0">
              <a:spcBef>
                <a:spcPts val="0"/>
              </a:spcBef>
              <a:spcAft>
                <a:spcPts val="0"/>
              </a:spcAft>
              <a:buClr>
                <a:schemeClr val="dk1"/>
              </a:buClr>
              <a:buSzPts val="1100"/>
              <a:buFont typeface="Arial"/>
              <a:buNone/>
            </a:pPr>
            <a:endParaRPr>
              <a:solidFill>
                <a:schemeClr val="dk2"/>
              </a:solidFill>
            </a:endParaRPr>
          </a:p>
          <a:p>
            <a:pPr marL="0" lvl="0" indent="0">
              <a:spcBef>
                <a:spcPts val="0"/>
              </a:spcBef>
              <a:spcAft>
                <a:spcPts val="0"/>
              </a:spcAft>
              <a:buNone/>
            </a:pPr>
            <a:endParaRPr>
              <a:solidFill>
                <a:schemeClr val="dk2"/>
              </a:solidFill>
            </a:endParaRPr>
          </a:p>
        </p:txBody>
      </p:sp>
      <p:pic>
        <p:nvPicPr>
          <p:cNvPr id="186" name="Shape 186"/>
          <p:cNvPicPr preferRelativeResize="0"/>
          <p:nvPr/>
        </p:nvPicPr>
        <p:blipFill>
          <a:blip r:embed="rId3">
            <a:alphaModFix/>
          </a:blip>
          <a:stretch>
            <a:fillRect/>
          </a:stretch>
        </p:blipFill>
        <p:spPr>
          <a:xfrm>
            <a:off x="3965153" y="3163525"/>
            <a:ext cx="1696798" cy="1502625"/>
          </a:xfrm>
          <a:prstGeom prst="rect">
            <a:avLst/>
          </a:prstGeom>
          <a:noFill/>
          <a:ln>
            <a:noFill/>
          </a:ln>
        </p:spPr>
      </p:pic>
      <p:pic>
        <p:nvPicPr>
          <p:cNvPr id="187" name="Shape 187"/>
          <p:cNvPicPr preferRelativeResize="0"/>
          <p:nvPr/>
        </p:nvPicPr>
        <p:blipFill>
          <a:blip r:embed="rId4">
            <a:alphaModFix/>
          </a:blip>
          <a:stretch>
            <a:fillRect/>
          </a:stretch>
        </p:blipFill>
        <p:spPr>
          <a:xfrm>
            <a:off x="55150" y="3151225"/>
            <a:ext cx="1696800" cy="1502625"/>
          </a:xfrm>
          <a:prstGeom prst="rect">
            <a:avLst/>
          </a:prstGeom>
          <a:noFill/>
          <a:ln>
            <a:noFill/>
          </a:ln>
        </p:spPr>
      </p:pic>
      <p:pic>
        <p:nvPicPr>
          <p:cNvPr id="188" name="Shape 188"/>
          <p:cNvPicPr preferRelativeResize="0"/>
          <p:nvPr/>
        </p:nvPicPr>
        <p:blipFill>
          <a:blip r:embed="rId5">
            <a:alphaModFix/>
          </a:blip>
          <a:stretch>
            <a:fillRect/>
          </a:stretch>
        </p:blipFill>
        <p:spPr>
          <a:xfrm>
            <a:off x="1825500" y="3163525"/>
            <a:ext cx="2066100" cy="1502625"/>
          </a:xfrm>
          <a:prstGeom prst="rect">
            <a:avLst/>
          </a:prstGeom>
          <a:noFill/>
          <a:ln>
            <a:noFill/>
          </a:ln>
        </p:spPr>
      </p:pic>
      <p:sp>
        <p:nvSpPr>
          <p:cNvPr id="189" name="Shape 189"/>
          <p:cNvSpPr txBox="1"/>
          <p:nvPr/>
        </p:nvSpPr>
        <p:spPr>
          <a:xfrm>
            <a:off x="4741043" y="4777858"/>
            <a:ext cx="2066100" cy="301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00" b="1">
                <a:solidFill>
                  <a:srgbClr val="EA9999"/>
                </a:solidFill>
                <a:latin typeface="Playfair Display"/>
                <a:ea typeface="Playfair Display"/>
                <a:cs typeface="Playfair Display"/>
                <a:sym typeface="Playfair Display"/>
              </a:rPr>
              <a:t>Capillary Endothelium</a:t>
            </a:r>
            <a:endParaRPr sz="1300" b="1">
              <a:solidFill>
                <a:srgbClr val="EA9999"/>
              </a:solidFill>
              <a:latin typeface="Playfair Display"/>
              <a:ea typeface="Playfair Display"/>
              <a:cs typeface="Playfair Display"/>
              <a:sym typeface="Playfair Display"/>
            </a:endParaRPr>
          </a:p>
        </p:txBody>
      </p:sp>
      <p:sp>
        <p:nvSpPr>
          <p:cNvPr id="190" name="Shape 190"/>
          <p:cNvSpPr txBox="1"/>
          <p:nvPr/>
        </p:nvSpPr>
        <p:spPr>
          <a:xfrm>
            <a:off x="-129500" y="4624950"/>
            <a:ext cx="2066100" cy="581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b="1">
                <a:solidFill>
                  <a:srgbClr val="F9CB9C"/>
                </a:solidFill>
                <a:latin typeface="Playfair Display"/>
                <a:ea typeface="Playfair Display"/>
                <a:cs typeface="Playfair Display"/>
                <a:sym typeface="Playfair Display"/>
              </a:rPr>
              <a:t>Podocytes</a:t>
            </a:r>
            <a:endParaRPr sz="1200" b="1">
              <a:solidFill>
                <a:srgbClr val="F9CB9C"/>
              </a:solidFill>
              <a:latin typeface="Playfair Display"/>
              <a:ea typeface="Playfair Display"/>
              <a:cs typeface="Playfair Display"/>
              <a:sym typeface="Playfair Display"/>
            </a:endParaRPr>
          </a:p>
          <a:p>
            <a:pPr marL="0" lvl="0" indent="0" algn="ctr" rtl="0">
              <a:lnSpc>
                <a:spcPct val="115000"/>
              </a:lnSpc>
              <a:spcBef>
                <a:spcPts val="0"/>
              </a:spcBef>
              <a:spcAft>
                <a:spcPts val="0"/>
              </a:spcAft>
              <a:buClr>
                <a:schemeClr val="dk1"/>
              </a:buClr>
              <a:buSzPts val="1100"/>
              <a:buFont typeface="Arial"/>
              <a:buNone/>
            </a:pPr>
            <a:r>
              <a:rPr lang="en" sz="1200" b="1">
                <a:solidFill>
                  <a:srgbClr val="F9CB9C"/>
                </a:solidFill>
                <a:latin typeface="Playfair Display"/>
                <a:ea typeface="Playfair Display"/>
                <a:cs typeface="Playfair Display"/>
                <a:sym typeface="Playfair Display"/>
              </a:rPr>
              <a:t>(cell body with nucleus)</a:t>
            </a:r>
            <a:endParaRPr sz="1200" b="1">
              <a:solidFill>
                <a:srgbClr val="F9CB9C"/>
              </a:solidFill>
              <a:latin typeface="Playfair Display"/>
              <a:ea typeface="Playfair Display"/>
              <a:cs typeface="Playfair Display"/>
              <a:sym typeface="Playfair Display"/>
            </a:endParaRPr>
          </a:p>
          <a:p>
            <a:pPr marL="0" lvl="0" indent="0" algn="ctr" rtl="0">
              <a:spcBef>
                <a:spcPts val="0"/>
              </a:spcBef>
              <a:spcAft>
                <a:spcPts val="0"/>
              </a:spcAft>
              <a:buNone/>
            </a:pPr>
            <a:endParaRPr sz="1300">
              <a:latin typeface="Playfair Display"/>
              <a:ea typeface="Playfair Display"/>
              <a:cs typeface="Playfair Display"/>
              <a:sym typeface="Playfair Display"/>
            </a:endParaRPr>
          </a:p>
        </p:txBody>
      </p:sp>
      <p:sp>
        <p:nvSpPr>
          <p:cNvPr id="191" name="Shape 191"/>
          <p:cNvSpPr txBox="1"/>
          <p:nvPr/>
        </p:nvSpPr>
        <p:spPr>
          <a:xfrm>
            <a:off x="1876638" y="4734588"/>
            <a:ext cx="1963800" cy="361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300" b="1">
                <a:solidFill>
                  <a:schemeClr val="dk2"/>
                </a:solidFill>
                <a:latin typeface="Playfair Display"/>
                <a:ea typeface="Playfair Display"/>
                <a:cs typeface="Playfair Display"/>
                <a:sym typeface="Playfair Display"/>
              </a:rPr>
              <a:t>Basement Membrane</a:t>
            </a:r>
            <a:endParaRPr>
              <a:latin typeface="Playfair Display"/>
              <a:ea typeface="Playfair Display"/>
              <a:cs typeface="Playfair Display"/>
              <a:sym typeface="Playfair Display"/>
            </a:endParaRPr>
          </a:p>
        </p:txBody>
      </p:sp>
      <p:sp>
        <p:nvSpPr>
          <p:cNvPr id="192" name="Shape 192"/>
          <p:cNvSpPr txBox="1">
            <a:spLocks noGrp="1"/>
          </p:cNvSpPr>
          <p:nvPr>
            <p:ph type="title"/>
          </p:nvPr>
        </p:nvSpPr>
        <p:spPr>
          <a:xfrm>
            <a:off x="46050" y="6507400"/>
            <a:ext cx="6761100" cy="1739100"/>
          </a:xfrm>
          <a:prstGeom prst="rect">
            <a:avLst/>
          </a:prstGeom>
          <a:noFill/>
          <a:ln>
            <a:noFill/>
          </a:ln>
        </p:spPr>
        <p:txBody>
          <a:bodyPr spcFirstLastPara="1" wrap="square" lIns="91425" tIns="91425" rIns="91425" bIns="91425" anchor="t" anchorCtr="0">
            <a:noAutofit/>
          </a:bodyPr>
          <a:lstStyle/>
          <a:p>
            <a:pPr marL="457200" lvl="0" indent="-317500" rtl="0">
              <a:lnSpc>
                <a:spcPct val="115000"/>
              </a:lnSpc>
              <a:spcBef>
                <a:spcPts val="700"/>
              </a:spcBef>
              <a:spcAft>
                <a:spcPts val="0"/>
              </a:spcAft>
              <a:buClr>
                <a:schemeClr val="dk2"/>
              </a:buClr>
              <a:buSzPts val="1400"/>
              <a:buFont typeface="Playfair Display"/>
              <a:buChar char="●"/>
            </a:pPr>
            <a:r>
              <a:rPr lang="en" sz="1400">
                <a:solidFill>
                  <a:schemeClr val="dk2"/>
                </a:solidFill>
                <a:latin typeface="Playfair Display"/>
                <a:ea typeface="Playfair Display"/>
                <a:cs typeface="Playfair Display"/>
                <a:sym typeface="Playfair Display"/>
              </a:rPr>
              <a:t>Allow passage of molecules up to 70,000 D.</a:t>
            </a:r>
            <a:br>
              <a:rPr lang="en" sz="1400">
                <a:solidFill>
                  <a:schemeClr val="dk2"/>
                </a:solidFill>
                <a:latin typeface="Playfair Display"/>
                <a:ea typeface="Playfair Display"/>
                <a:cs typeface="Playfair Display"/>
                <a:sym typeface="Playfair Display"/>
              </a:rPr>
            </a:br>
            <a:endParaRPr sz="1400">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sz="1400">
                <a:solidFill>
                  <a:schemeClr val="dk2"/>
                </a:solidFill>
                <a:latin typeface="Playfair Display"/>
                <a:ea typeface="Playfair Display"/>
                <a:cs typeface="Playfair Display"/>
                <a:sym typeface="Playfair Display"/>
              </a:rPr>
              <a:t>Albumin does not normally pass as they are repelled by the negative charge of the </a:t>
            </a:r>
            <a:r>
              <a:rPr lang="en" sz="1400" b="1">
                <a:solidFill>
                  <a:schemeClr val="dk2"/>
                </a:solidFill>
                <a:latin typeface="Playfair Display"/>
                <a:ea typeface="Playfair Display"/>
                <a:cs typeface="Playfair Display"/>
                <a:sym typeface="Playfair Display"/>
              </a:rPr>
              <a:t>glycoproteins </a:t>
            </a:r>
            <a:r>
              <a:rPr lang="en" sz="1400">
                <a:solidFill>
                  <a:schemeClr val="dk2"/>
                </a:solidFill>
                <a:latin typeface="Playfair Display"/>
                <a:ea typeface="Playfair Display"/>
                <a:cs typeface="Playfair Display"/>
                <a:sym typeface="Playfair Display"/>
              </a:rPr>
              <a:t>material of basement membrane.</a:t>
            </a:r>
            <a:br>
              <a:rPr lang="en" sz="1400">
                <a:solidFill>
                  <a:schemeClr val="dk2"/>
                </a:solidFill>
                <a:latin typeface="Playfair Display"/>
                <a:ea typeface="Playfair Display"/>
                <a:cs typeface="Playfair Display"/>
                <a:sym typeface="Playfair Display"/>
              </a:rPr>
            </a:br>
            <a:endParaRPr sz="1400">
              <a:solidFill>
                <a:schemeClr val="dk2"/>
              </a:solidFill>
              <a:latin typeface="Playfair Display"/>
              <a:ea typeface="Playfair Display"/>
              <a:cs typeface="Playfair Display"/>
              <a:sym typeface="Playfair Display"/>
            </a:endParaRPr>
          </a:p>
          <a:p>
            <a:pPr marL="457200" lvl="0" indent="-317500" rtl="0">
              <a:lnSpc>
                <a:spcPct val="115000"/>
              </a:lnSpc>
              <a:spcBef>
                <a:spcPts val="0"/>
              </a:spcBef>
              <a:spcAft>
                <a:spcPts val="0"/>
              </a:spcAft>
              <a:buClr>
                <a:schemeClr val="dk2"/>
              </a:buClr>
              <a:buSzPts val="1400"/>
              <a:buFont typeface="Playfair Display"/>
              <a:buChar char="●"/>
            </a:pPr>
            <a:r>
              <a:rPr lang="en" sz="1400">
                <a:solidFill>
                  <a:schemeClr val="dk2"/>
                </a:solidFill>
                <a:latin typeface="Playfair Display"/>
                <a:ea typeface="Playfair Display"/>
                <a:cs typeface="Playfair Display"/>
                <a:sym typeface="Playfair Display"/>
              </a:rPr>
              <a:t>Blood cells do not normally pass through the membrane.</a:t>
            </a:r>
            <a:endParaRPr sz="1400">
              <a:solidFill>
                <a:schemeClr val="dk2"/>
              </a:solidFill>
            </a:endParaRPr>
          </a:p>
        </p:txBody>
      </p:sp>
      <p:sp>
        <p:nvSpPr>
          <p:cNvPr id="193" name="Shape 193"/>
          <p:cNvSpPr/>
          <p:nvPr/>
        </p:nvSpPr>
        <p:spPr>
          <a:xfrm>
            <a:off x="5816100" y="574203"/>
            <a:ext cx="1851900" cy="3618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female slides </a:t>
            </a:r>
            <a:endParaRPr>
              <a:solidFill>
                <a:srgbClr val="FFFFFF"/>
              </a:solidFill>
              <a:latin typeface="Source Sans Pro"/>
              <a:ea typeface="Source Sans Pro"/>
              <a:cs typeface="Source Sans Pro"/>
              <a:sym typeface="Source Sans Pro"/>
            </a:endParaRPr>
          </a:p>
        </p:txBody>
      </p:sp>
      <p:sp>
        <p:nvSpPr>
          <p:cNvPr id="194" name="Shape 194">
            <a:hlinkClick r:id="rId6"/>
          </p:cNvPr>
          <p:cNvSpPr/>
          <p:nvPr/>
        </p:nvSpPr>
        <p:spPr>
          <a:xfrm>
            <a:off x="155600" y="8929975"/>
            <a:ext cx="2466600" cy="769800"/>
          </a:xfrm>
          <a:prstGeom prst="roundRect">
            <a:avLst>
              <a:gd name="adj" fmla="val 16667"/>
            </a:avLst>
          </a:prstGeom>
          <a:solidFill>
            <a:srgbClr val="0A95B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3F3F3"/>
                </a:solidFill>
                <a:uFill>
                  <a:noFill/>
                </a:uFill>
                <a:latin typeface="Source Sans Pro"/>
                <a:ea typeface="Source Sans Pro"/>
                <a:cs typeface="Source Sans Pro"/>
                <a:sym typeface="Source Sans Pro"/>
                <a:hlinkClick r:id="rId7"/>
              </a:rPr>
              <a:t>Video of overview of histology of glomerular and GFR,  Duration 7 mins</a:t>
            </a:r>
            <a:endParaRPr>
              <a:solidFill>
                <a:srgbClr val="F3F3F3"/>
              </a:solidFill>
              <a:latin typeface="Source Sans Pro"/>
              <a:ea typeface="Source Sans Pro"/>
              <a:cs typeface="Source Sans Pro"/>
              <a:sym typeface="Source Sans Pro"/>
            </a:endParaRPr>
          </a:p>
        </p:txBody>
      </p:sp>
      <p:sp>
        <p:nvSpPr>
          <p:cNvPr id="195" name="Shape 195"/>
          <p:cNvSpPr txBox="1"/>
          <p:nvPr/>
        </p:nvSpPr>
        <p:spPr>
          <a:xfrm>
            <a:off x="154800" y="5956900"/>
            <a:ext cx="7290000" cy="581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700"/>
              </a:spcBef>
              <a:spcAft>
                <a:spcPts val="0"/>
              </a:spcAft>
              <a:buClr>
                <a:schemeClr val="dk1"/>
              </a:buClr>
              <a:buSzPts val="1100"/>
              <a:buFont typeface="Arial"/>
              <a:buNone/>
            </a:pPr>
            <a:r>
              <a:rPr lang="en" sz="2400">
                <a:solidFill>
                  <a:schemeClr val="lt2"/>
                </a:solidFill>
                <a:latin typeface="Playfair Display"/>
                <a:ea typeface="Playfair Display"/>
                <a:cs typeface="Playfair Display"/>
                <a:sym typeface="Playfair Display"/>
              </a:rPr>
              <a:t>Characteristics of Glomerular Membrane:</a:t>
            </a:r>
            <a:endParaRPr>
              <a:solidFill>
                <a:schemeClr val="lt2"/>
              </a:solidFill>
            </a:endParaRPr>
          </a:p>
        </p:txBody>
      </p:sp>
      <p:pic>
        <p:nvPicPr>
          <p:cNvPr id="196" name="Shape 196"/>
          <p:cNvPicPr preferRelativeResize="0"/>
          <p:nvPr/>
        </p:nvPicPr>
        <p:blipFill rotWithShape="1">
          <a:blip r:embed="rId8">
            <a:alphaModFix/>
          </a:blip>
          <a:srcRect l="4949" r="1303" b="3166"/>
          <a:stretch/>
        </p:blipFill>
        <p:spPr>
          <a:xfrm>
            <a:off x="5688425" y="3163525"/>
            <a:ext cx="2000173" cy="1502625"/>
          </a:xfrm>
          <a:prstGeom prst="rect">
            <a:avLst/>
          </a:prstGeom>
          <a:noFill/>
          <a:ln>
            <a:noFill/>
          </a:ln>
        </p:spPr>
      </p:pic>
      <p:sp>
        <p:nvSpPr>
          <p:cNvPr id="197" name="Shape 197"/>
          <p:cNvSpPr/>
          <p:nvPr/>
        </p:nvSpPr>
        <p:spPr>
          <a:xfrm>
            <a:off x="5512907" y="5190745"/>
            <a:ext cx="365400" cy="486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1</a:t>
            </a:r>
            <a:endParaRPr>
              <a:solidFill>
                <a:schemeClr val="lt1"/>
              </a:solidFill>
            </a:endParaRPr>
          </a:p>
        </p:txBody>
      </p:sp>
      <p:sp>
        <p:nvSpPr>
          <p:cNvPr id="198" name="Shape 198"/>
          <p:cNvSpPr/>
          <p:nvPr/>
        </p:nvSpPr>
        <p:spPr>
          <a:xfrm>
            <a:off x="2773605" y="5227650"/>
            <a:ext cx="365400" cy="486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2</a:t>
            </a:r>
            <a:endParaRPr>
              <a:solidFill>
                <a:schemeClr val="lt1"/>
              </a:solidFill>
            </a:endParaRPr>
          </a:p>
        </p:txBody>
      </p:sp>
      <p:sp>
        <p:nvSpPr>
          <p:cNvPr id="199" name="Shape 199"/>
          <p:cNvSpPr/>
          <p:nvPr/>
        </p:nvSpPr>
        <p:spPr>
          <a:xfrm>
            <a:off x="720860" y="5227650"/>
            <a:ext cx="365400" cy="486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3</a:t>
            </a:r>
            <a:endParaRPr>
              <a:solidFill>
                <a:schemeClr val="lt1"/>
              </a:solidFill>
            </a:endParaRPr>
          </a:p>
        </p:txBody>
      </p:sp>
      <p:pic>
        <p:nvPicPr>
          <p:cNvPr id="200" name="Shape 200"/>
          <p:cNvPicPr preferRelativeResize="0"/>
          <p:nvPr/>
        </p:nvPicPr>
        <p:blipFill>
          <a:blip r:embed="rId9">
            <a:alphaModFix/>
          </a:blip>
          <a:stretch>
            <a:fillRect/>
          </a:stretch>
        </p:blipFill>
        <p:spPr>
          <a:xfrm>
            <a:off x="3312925" y="8247323"/>
            <a:ext cx="3780402" cy="1418440"/>
          </a:xfrm>
          <a:prstGeom prst="rect">
            <a:avLst/>
          </a:prstGeom>
          <a:noFill/>
          <a:ln>
            <a:noFill/>
          </a:ln>
        </p:spPr>
      </p:pic>
      <p:sp>
        <p:nvSpPr>
          <p:cNvPr id="201" name="Shape 201"/>
          <p:cNvSpPr txBox="1"/>
          <p:nvPr/>
        </p:nvSpPr>
        <p:spPr>
          <a:xfrm>
            <a:off x="777300" y="71216"/>
            <a:ext cx="6217800" cy="361800"/>
          </a:xfrm>
          <a:prstGeom prst="rect">
            <a:avLst/>
          </a:prstGeom>
          <a:solidFill>
            <a:schemeClr val="accent1"/>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a:spcBef>
                <a:spcPts val="0"/>
              </a:spcBef>
              <a:spcAft>
                <a:spcPts val="0"/>
              </a:spcAft>
              <a:buNone/>
            </a:pPr>
            <a:r>
              <a:rPr lang="en">
                <a:solidFill>
                  <a:schemeClr val="dk2"/>
                </a:solidFill>
                <a:latin typeface="Playfair Display"/>
                <a:ea typeface="Playfair Display"/>
                <a:cs typeface="Playfair Display"/>
                <a:sym typeface="Playfair Display"/>
              </a:rPr>
              <a:t>Filter that lies between the blood and the interior of glomerular capsule.</a:t>
            </a:r>
            <a:endParaRPr>
              <a:solidFill>
                <a:schemeClr val="dk2"/>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cxnSp>
        <p:nvCxnSpPr>
          <p:cNvPr id="207" name="Shape 207"/>
          <p:cNvCxnSpPr/>
          <p:nvPr/>
        </p:nvCxnSpPr>
        <p:spPr>
          <a:xfrm rot="10800000" flipH="1">
            <a:off x="98800" y="4658457"/>
            <a:ext cx="7278000" cy="16500"/>
          </a:xfrm>
          <a:prstGeom prst="straightConnector1">
            <a:avLst/>
          </a:prstGeom>
          <a:noFill/>
          <a:ln w="9525" cap="flat" cmpd="sng">
            <a:solidFill>
              <a:schemeClr val="dk2"/>
            </a:solidFill>
            <a:prstDash val="lgDashDot"/>
            <a:round/>
            <a:headEnd type="diamond" w="med" len="med"/>
            <a:tailEnd type="diamond" w="med" len="med"/>
          </a:ln>
        </p:spPr>
      </p:cxnSp>
      <p:pic>
        <p:nvPicPr>
          <p:cNvPr id="208" name="Shape 208"/>
          <p:cNvPicPr preferRelativeResize="0"/>
          <p:nvPr/>
        </p:nvPicPr>
        <p:blipFill>
          <a:blip r:embed="rId3">
            <a:alphaModFix/>
          </a:blip>
          <a:stretch>
            <a:fillRect/>
          </a:stretch>
        </p:blipFill>
        <p:spPr>
          <a:xfrm>
            <a:off x="1156700" y="5078550"/>
            <a:ext cx="5459001" cy="4040624"/>
          </a:xfrm>
          <a:prstGeom prst="rect">
            <a:avLst/>
          </a:prstGeom>
          <a:noFill/>
          <a:ln>
            <a:noFill/>
          </a:ln>
        </p:spPr>
      </p:pic>
      <p:pic>
        <p:nvPicPr>
          <p:cNvPr id="209" name="Shape 209"/>
          <p:cNvPicPr preferRelativeResize="0"/>
          <p:nvPr/>
        </p:nvPicPr>
        <p:blipFill>
          <a:blip r:embed="rId4">
            <a:alphaModFix/>
          </a:blip>
          <a:stretch>
            <a:fillRect/>
          </a:stretch>
        </p:blipFill>
        <p:spPr>
          <a:xfrm>
            <a:off x="1485025" y="216300"/>
            <a:ext cx="6287376" cy="3537356"/>
          </a:xfrm>
          <a:prstGeom prst="rect">
            <a:avLst/>
          </a:prstGeom>
          <a:noFill/>
          <a:ln>
            <a:noFill/>
          </a:ln>
        </p:spPr>
      </p:pic>
      <p:sp>
        <p:nvSpPr>
          <p:cNvPr id="210" name="Shape 210"/>
          <p:cNvSpPr txBox="1"/>
          <p:nvPr/>
        </p:nvSpPr>
        <p:spPr>
          <a:xfrm>
            <a:off x="0" y="1680500"/>
            <a:ext cx="3357000" cy="2918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dk2"/>
                </a:solidFill>
                <a:latin typeface="Playfair Display"/>
                <a:ea typeface="Playfair Display"/>
                <a:cs typeface="Playfair Display"/>
                <a:sym typeface="Playfair Display"/>
              </a:rPr>
              <a:t>Composed of 3 layers:</a:t>
            </a:r>
            <a:endParaRPr>
              <a:solidFill>
                <a:schemeClr val="dk2"/>
              </a:solidFill>
              <a:latin typeface="Playfair Display"/>
              <a:ea typeface="Playfair Display"/>
              <a:cs typeface="Playfair Display"/>
              <a:sym typeface="Playfair Display"/>
            </a:endParaRPr>
          </a:p>
          <a:p>
            <a:pPr marL="0" lvl="0" indent="0" rtl="0">
              <a:spcBef>
                <a:spcPts val="0"/>
              </a:spcBef>
              <a:spcAft>
                <a:spcPts val="0"/>
              </a:spcAft>
              <a:buNone/>
            </a:pPr>
            <a:endParaRPr>
              <a:solidFill>
                <a:schemeClr val="dk2"/>
              </a:solidFill>
              <a:latin typeface="Playfair Display"/>
              <a:ea typeface="Playfair Display"/>
              <a:cs typeface="Playfair Display"/>
              <a:sym typeface="Playfair Display"/>
            </a:endParaRPr>
          </a:p>
          <a:p>
            <a:pPr marL="457200" lvl="0" indent="-317500">
              <a:spcBef>
                <a:spcPts val="0"/>
              </a:spcBef>
              <a:spcAft>
                <a:spcPts val="0"/>
              </a:spcAft>
              <a:buClr>
                <a:schemeClr val="dk2"/>
              </a:buClr>
              <a:buSzPts val="1400"/>
              <a:buFont typeface="Playfair Display"/>
              <a:buAutoNum type="arabicPeriod"/>
            </a:pPr>
            <a:r>
              <a:rPr lang="en">
                <a:solidFill>
                  <a:schemeClr val="dk2"/>
                </a:solidFill>
                <a:latin typeface="Playfair Display"/>
                <a:ea typeface="Playfair Display"/>
                <a:cs typeface="Playfair Display"/>
                <a:sym typeface="Playfair Display"/>
              </a:rPr>
              <a:t>Fenestration (pore) of glomerular endothelial cell: </a:t>
            </a:r>
            <a:r>
              <a:rPr lang="en">
                <a:solidFill>
                  <a:srgbClr val="FF0000"/>
                </a:solidFill>
                <a:latin typeface="Playfair Display"/>
                <a:ea typeface="Playfair Display"/>
                <a:cs typeface="Playfair Display"/>
                <a:sym typeface="Playfair Display"/>
              </a:rPr>
              <a:t>prevents filtration of blood cells but allows all components of blood plasma to pass through.</a:t>
            </a:r>
            <a:endParaRPr>
              <a:solidFill>
                <a:srgbClr val="FF0000"/>
              </a:solidFill>
              <a:latin typeface="Playfair Display"/>
              <a:ea typeface="Playfair Display"/>
              <a:cs typeface="Playfair Display"/>
              <a:sym typeface="Playfair Display"/>
            </a:endParaRPr>
          </a:p>
          <a:p>
            <a:pPr marL="457200" lvl="0" indent="-317500" rtl="0">
              <a:spcBef>
                <a:spcPts val="0"/>
              </a:spcBef>
              <a:spcAft>
                <a:spcPts val="0"/>
              </a:spcAft>
              <a:buClr>
                <a:schemeClr val="dk2"/>
              </a:buClr>
              <a:buSzPts val="1400"/>
              <a:buFont typeface="Playfair Display"/>
              <a:buAutoNum type="arabicPeriod"/>
            </a:pPr>
            <a:r>
              <a:rPr lang="en">
                <a:solidFill>
                  <a:schemeClr val="dk2"/>
                </a:solidFill>
                <a:latin typeface="Playfair Display"/>
                <a:ea typeface="Playfair Display"/>
                <a:cs typeface="Playfair Display"/>
                <a:sym typeface="Playfair Display"/>
              </a:rPr>
              <a:t>Basal lamina of glomerulus: </a:t>
            </a:r>
            <a:r>
              <a:rPr lang="en">
                <a:solidFill>
                  <a:srgbClr val="FF0000"/>
                </a:solidFill>
                <a:latin typeface="Playfair Display"/>
                <a:ea typeface="Playfair Display"/>
                <a:cs typeface="Playfair Display"/>
                <a:sym typeface="Playfair Display"/>
              </a:rPr>
              <a:t>prevents filtration of larger proteins.</a:t>
            </a:r>
            <a:endParaRPr>
              <a:solidFill>
                <a:srgbClr val="FF0000"/>
              </a:solidFill>
              <a:latin typeface="Playfair Display"/>
              <a:ea typeface="Playfair Display"/>
              <a:cs typeface="Playfair Display"/>
              <a:sym typeface="Playfair Display"/>
            </a:endParaRPr>
          </a:p>
          <a:p>
            <a:pPr marL="457200" lvl="0" indent="-317500" rtl="0">
              <a:spcBef>
                <a:spcPts val="0"/>
              </a:spcBef>
              <a:spcAft>
                <a:spcPts val="0"/>
              </a:spcAft>
              <a:buClr>
                <a:schemeClr val="dk2"/>
              </a:buClr>
              <a:buSzPts val="1400"/>
              <a:buFont typeface="Playfair Display"/>
              <a:buAutoNum type="arabicPeriod"/>
            </a:pPr>
            <a:r>
              <a:rPr lang="en">
                <a:solidFill>
                  <a:schemeClr val="dk2"/>
                </a:solidFill>
                <a:latin typeface="Playfair Display"/>
                <a:ea typeface="Playfair Display"/>
                <a:cs typeface="Playfair Display"/>
                <a:sym typeface="Playfair Display"/>
              </a:rPr>
              <a:t>Slit membrane between pedicels: prevents filtration of medium-sized proteins.</a:t>
            </a:r>
            <a:endParaRPr>
              <a:solidFill>
                <a:schemeClr val="dk2"/>
              </a:solidFill>
              <a:latin typeface="Playfair Display"/>
              <a:ea typeface="Playfair Display"/>
              <a:cs typeface="Playfair Display"/>
              <a:sym typeface="Playfair Display"/>
            </a:endParaRPr>
          </a:p>
        </p:txBody>
      </p:sp>
      <p:sp>
        <p:nvSpPr>
          <p:cNvPr id="211" name="Shape 211"/>
          <p:cNvSpPr/>
          <p:nvPr/>
        </p:nvSpPr>
        <p:spPr>
          <a:xfrm>
            <a:off x="3390394" y="1888896"/>
            <a:ext cx="365400" cy="486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a:solidFill>
                  <a:schemeClr val="lt1"/>
                </a:solidFill>
              </a:rPr>
              <a:t>1</a:t>
            </a:r>
            <a:endParaRPr>
              <a:solidFill>
                <a:schemeClr val="lt1"/>
              </a:solidFill>
            </a:endParaRPr>
          </a:p>
        </p:txBody>
      </p:sp>
      <p:sp>
        <p:nvSpPr>
          <p:cNvPr id="212" name="Shape 212"/>
          <p:cNvSpPr/>
          <p:nvPr/>
        </p:nvSpPr>
        <p:spPr>
          <a:xfrm>
            <a:off x="3390405" y="2539300"/>
            <a:ext cx="365400" cy="486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2</a:t>
            </a:r>
            <a:endParaRPr>
              <a:solidFill>
                <a:schemeClr val="lt1"/>
              </a:solidFill>
            </a:endParaRPr>
          </a:p>
        </p:txBody>
      </p:sp>
      <p:sp>
        <p:nvSpPr>
          <p:cNvPr id="213" name="Shape 213"/>
          <p:cNvSpPr/>
          <p:nvPr/>
        </p:nvSpPr>
        <p:spPr>
          <a:xfrm>
            <a:off x="3390400" y="3088975"/>
            <a:ext cx="365400" cy="486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3</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pic>
        <p:nvPicPr>
          <p:cNvPr id="219" name="Shape 219"/>
          <p:cNvPicPr preferRelativeResize="0"/>
          <p:nvPr/>
        </p:nvPicPr>
        <p:blipFill>
          <a:blip r:embed="rId3">
            <a:alphaModFix/>
          </a:blip>
          <a:stretch>
            <a:fillRect/>
          </a:stretch>
        </p:blipFill>
        <p:spPr>
          <a:xfrm>
            <a:off x="890276" y="118025"/>
            <a:ext cx="5991849" cy="4484801"/>
          </a:xfrm>
          <a:prstGeom prst="rect">
            <a:avLst/>
          </a:prstGeom>
          <a:noFill/>
          <a:ln>
            <a:noFill/>
          </a:ln>
        </p:spPr>
      </p:pic>
      <p:pic>
        <p:nvPicPr>
          <p:cNvPr id="220" name="Shape 220"/>
          <p:cNvPicPr preferRelativeResize="0"/>
          <p:nvPr/>
        </p:nvPicPr>
        <p:blipFill>
          <a:blip r:embed="rId4">
            <a:alphaModFix/>
          </a:blip>
          <a:stretch>
            <a:fillRect/>
          </a:stretch>
        </p:blipFill>
        <p:spPr>
          <a:xfrm>
            <a:off x="554759" y="4878075"/>
            <a:ext cx="6662879" cy="4864650"/>
          </a:xfrm>
          <a:prstGeom prst="rect">
            <a:avLst/>
          </a:prstGeom>
          <a:noFill/>
          <a:ln>
            <a:noFill/>
          </a:ln>
        </p:spPr>
      </p:pic>
      <p:cxnSp>
        <p:nvCxnSpPr>
          <p:cNvPr id="221" name="Shape 221"/>
          <p:cNvCxnSpPr/>
          <p:nvPr/>
        </p:nvCxnSpPr>
        <p:spPr>
          <a:xfrm rot="10800000" flipH="1">
            <a:off x="247200" y="4732188"/>
            <a:ext cx="7278000" cy="16500"/>
          </a:xfrm>
          <a:prstGeom prst="straightConnector1">
            <a:avLst/>
          </a:prstGeom>
          <a:noFill/>
          <a:ln w="9525" cap="flat" cmpd="sng">
            <a:solidFill>
              <a:schemeClr val="dk2"/>
            </a:solidFill>
            <a:prstDash val="lgDashDot"/>
            <a:round/>
            <a:headEnd type="diamond" w="med" len="med"/>
            <a:tailEnd type="diamond" w="med" len="med"/>
          </a:ln>
        </p:spPr>
      </p:cxnSp>
      <p:sp>
        <p:nvSpPr>
          <p:cNvPr id="222" name="Shape 222"/>
          <p:cNvSpPr/>
          <p:nvPr/>
        </p:nvSpPr>
        <p:spPr>
          <a:xfrm>
            <a:off x="6430350" y="4165975"/>
            <a:ext cx="350400" cy="1884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3" name="Shape 223"/>
          <p:cNvSpPr/>
          <p:nvPr/>
        </p:nvSpPr>
        <p:spPr>
          <a:xfrm rot="5400000">
            <a:off x="6647400" y="682500"/>
            <a:ext cx="1807500" cy="442500"/>
          </a:xfrm>
          <a:prstGeom prst="roundRect">
            <a:avLst>
              <a:gd name="adj" fmla="val 16667"/>
            </a:avLst>
          </a:prstGeom>
          <a:solidFill>
            <a:srgbClr val="0DB7C4">
              <a:alpha val="365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Source Sans Pro"/>
                <a:ea typeface="Source Sans Pro"/>
                <a:cs typeface="Source Sans Pro"/>
                <a:sym typeface="Source Sans Pro"/>
              </a:rPr>
              <a:t>ONLY in male slides</a:t>
            </a:r>
            <a:endParaRPr>
              <a:solidFill>
                <a:srgbClr val="FFFFFF"/>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مخصص</PresentationFormat>
  <Slides>32</Slides>
  <Notes>32</Notes>
  <HiddenSlides>0</HiddenSlides>
  <ScaleCrop>false</ScaleCrop>
  <HeadingPairs>
    <vt:vector size="4" baseType="variant">
      <vt:variant>
        <vt:lpstr>نسق</vt:lpstr>
      </vt:variant>
      <vt:variant>
        <vt:i4>1</vt:i4>
      </vt:variant>
      <vt:variant>
        <vt:lpstr>عناوين الشرائح</vt:lpstr>
      </vt:variant>
      <vt:variant>
        <vt:i4>32</vt:i4>
      </vt:variant>
    </vt:vector>
  </HeadingPairs>
  <TitlesOfParts>
    <vt:vector size="33" baseType="lpstr">
      <vt:lpstr>Paperback</vt:lpstr>
      <vt:lpstr>Glomerular Filtration</vt:lpstr>
      <vt:lpstr>Urinary System:  </vt:lpstr>
      <vt:lpstr>عرض تقديمي في PowerPoint</vt:lpstr>
      <vt:lpstr>Nitrogenous Wastes:</vt:lpstr>
      <vt:lpstr>عرض تقديمي في PowerPoint</vt:lpstr>
      <vt:lpstr>عرض تقديمي في PowerPoint</vt:lpstr>
      <vt:lpstr>Glomerular Membrane</vt:lpstr>
      <vt:lpstr>عرض تقديمي في PowerPoint</vt:lpstr>
      <vt:lpstr>عرض تقديمي في PowerPoint</vt:lpstr>
      <vt:lpstr>عرض تقديمي في PowerPoint</vt:lpstr>
      <vt:lpstr>Macula Densa:</vt:lpstr>
      <vt:lpstr>Innervation of the Kidney</vt:lpstr>
      <vt:lpstr>RENAL BLOOD VESSELS</vt:lpstr>
      <vt:lpstr>Capillary Beds of the Nephron:</vt:lpstr>
      <vt:lpstr>Glomerular filtration rate (GFR) The first step in urine formation is glomerular filtration. It is the filtration of fluid from the glomerular capillaries into the renal tubules. It contains all substances present in plasma except proteins. GFR is normally 125 ml/min = 20% renal plasma flow.</vt:lpstr>
      <vt:lpstr>عرض تقديمي في PowerPoint</vt:lpstr>
      <vt:lpstr>Net Filtration Pressure (NFP):</vt:lpstr>
      <vt:lpstr>عرض تقديمي في PowerPoint</vt:lpstr>
      <vt:lpstr>Control of GFR:</vt:lpstr>
      <vt:lpstr>Effect of Arterial blood pressure on GFR:  ↑↑ABP →  ↑↑GFR. However, the body maintains constant GFR                                                                           over an ABP range of 75-160 mmHg. Why? And how?  </vt:lpstr>
      <vt:lpstr>The net filtration pressure is the sum of: 1. glomerular hydrostatic pressure (= 60 mmHg). It promotes filtration. 2. hydrostatic pressure in Bowman’s capsule (= 18 mmHg). It opposes filtration. 3. colloid osmotic pressure of glomerular plasma proteins  (= 32 mmHg). It opposes filtration. So, net filtration pressure = 60-18-32= 10 mmHg. </vt:lpstr>
      <vt:lpstr>How changes in Forces determining GFR affect GFR? </vt:lpstr>
      <vt:lpstr>Constriction/dilation of afferent/efferent arterioles &amp; GFR:</vt:lpstr>
      <vt:lpstr>Substances Used to Measure GFR:</vt:lpstr>
      <vt:lpstr>1- Autoregulation of GFR:  GFR remains constant over a large range of values of BP 75-160 mmHg (80-180 mmHg)   </vt:lpstr>
      <vt:lpstr>عرض تقديمي في PowerPoint</vt:lpstr>
      <vt:lpstr>عرض تقديمي في PowerPoint</vt:lpstr>
      <vt:lpstr>Example of autoregulation</vt:lpstr>
      <vt:lpstr>Summary of neurohumoral control of GFR and RBF:</vt:lpstr>
      <vt:lpstr>-How does a high protein diet affect, if any, GFR? </vt:lpstr>
      <vt:lpstr>Quiz </vt:lpstr>
      <vt:lpstr>Thank you for checking our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Glomerular Filtration</dc:title>
  <cp:revision>2</cp:revision>
  <dcterms:modified xsi:type="dcterms:W3CDTF">2018-04-10T20:01:14Z</dcterms:modified>
</cp:coreProperties>
</file>