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76" r:id="rId2"/>
    <p:sldId id="27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77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66" autoAdjust="0"/>
    <p:restoredTop sz="93348" autoAdjust="0"/>
  </p:normalViewPr>
  <p:slideViewPr>
    <p:cSldViewPr>
      <p:cViewPr>
        <p:scale>
          <a:sx n="125" d="100"/>
          <a:sy n="125" d="100"/>
        </p:scale>
        <p:origin x="-3144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16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76E5E4D-CEA2-470E-BA05-6FA70A56940A}" type="datetimeFigureOut">
              <a:rPr lang="ar-SA" smtClean="0"/>
              <a:t>12/08/39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2362A0A-CDCF-44D9-9F6E-3AC7CCC7511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25584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EB38CB-43B6-4BC1-A7F2-024A3D6D710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6FB3A-D9E9-43B8-B997-F89DFF827C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39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49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3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5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0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66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6FB3A-D9E9-43B8-B997-F89DFF827CE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14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2356A-3431-4AE3-B619-402D523C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E9F21D-EA46-4925-A0F6-2A142444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3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4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088660-1360-4AAB-9A69-E9D35CB9C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4082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2356A-3431-4AE3-B619-402D523C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E9F21D-EA46-4925-A0F6-2A142444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3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4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088660-1360-4AAB-9A69-E9D35CB9C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39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32356A-3431-4AE3-B619-402D523C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E9F21D-EA46-4925-A0F6-2A14244455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1" indent="0" algn="ctr">
              <a:buNone/>
              <a:defRPr sz="2000"/>
            </a:lvl2pPr>
            <a:lvl3pPr marL="914342" indent="0" algn="ctr">
              <a:buNone/>
              <a:defRPr sz="1800"/>
            </a:lvl3pPr>
            <a:lvl4pPr marL="1371513" indent="0" algn="ctr">
              <a:buNone/>
              <a:defRPr sz="1600"/>
            </a:lvl4pPr>
            <a:lvl5pPr marL="1828683" indent="0" algn="ctr">
              <a:buNone/>
              <a:defRPr sz="1600"/>
            </a:lvl5pPr>
            <a:lvl6pPr marL="2285853" indent="0" algn="ctr">
              <a:buNone/>
              <a:defRPr sz="1600"/>
            </a:lvl6pPr>
            <a:lvl7pPr marL="2743024" indent="0" algn="ctr">
              <a:buNone/>
              <a:defRPr sz="1600"/>
            </a:lvl7pPr>
            <a:lvl8pPr marL="3200195" indent="0" algn="ctr">
              <a:buNone/>
              <a:defRPr sz="1600"/>
            </a:lvl8pPr>
            <a:lvl9pPr marL="365736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31088660-1360-4AAB-9A69-E9D35CB9CE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591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982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3806E3-6790-4D51-9C6D-A7484C14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255670-2DD0-47EC-B172-4C4636FA8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3BFFAAA-901D-4685-ACB0-97A9AFA3F013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1C818BD-2A84-41CA-A817-77CD7592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AC6CCC5-29E9-4B2F-B9CA-7BF41B9805A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05475593-F649-411C-A3B1-827DD73B7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/>
              <a:t>Radiology team 437 | MSK block | lecture one (Spine)</a:t>
            </a:r>
          </a:p>
        </p:txBody>
      </p:sp>
    </p:spTree>
    <p:extLst>
      <p:ext uri="{BB962C8B-B14F-4D97-AF65-F5344CB8AC3E}">
        <p14:creationId xmlns:p14="http://schemas.microsoft.com/office/powerpoint/2010/main" val="404006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8229600" cy="4324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586537" y="612775"/>
            <a:ext cx="957263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EF8F2-BCB4-4382-AD5C-033A43A66DBD}" type="datetimeFigureOut">
              <a:rPr lang="en-US" altLang="ar-SA"/>
              <a:pPr>
                <a:defRPr/>
              </a:pPr>
              <a:t>4/27/2018</a:t>
            </a:fld>
            <a:endParaRPr lang="en-US" altLang="ar-S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174831" y="1588"/>
            <a:ext cx="762000" cy="3667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B8D97F-FDF5-47DA-B4F6-467073939387}" type="slidenum">
              <a:rPr lang="en-US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2892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16052BB-B789-41A8-8206-83C8104EB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BA57CC-9F60-4D61-8278-D9041E9F3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gency FB" panose="020B0503020202020204" pitchFamily="34" charset="0"/>
              </a:defRPr>
            </a:lvl1pPr>
          </a:lstStyle>
          <a:p>
            <a:endParaRPr lang="ar-S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55086648-242B-40D3-AB63-9A962CCF5223}"/>
              </a:ext>
            </a:extLst>
          </p:cNvPr>
          <p:cNvGrpSpPr/>
          <p:nvPr/>
        </p:nvGrpSpPr>
        <p:grpSpPr>
          <a:xfrm>
            <a:off x="65066" y="6161123"/>
            <a:ext cx="806624" cy="696877"/>
            <a:chOff x="-827408" y="-657363"/>
            <a:chExt cx="2792191" cy="1635491"/>
          </a:xfrm>
        </p:grpSpPr>
        <p:sp>
          <p:nvSpPr>
            <p:cNvPr id="16" name="Text Box 7">
              <a:extLst>
                <a:ext uri="{FF2B5EF4-FFF2-40B4-BE49-F238E27FC236}">
                  <a16:creationId xmlns:a16="http://schemas.microsoft.com/office/drawing/2014/main" xmlns="" id="{170CD0A3-F867-42E2-8DD8-C36DEBA450C6}"/>
                </a:ext>
              </a:extLst>
            </p:cNvPr>
            <p:cNvSpPr txBox="1"/>
            <p:nvPr userDrawn="1"/>
          </p:nvSpPr>
          <p:spPr>
            <a:xfrm>
              <a:off x="-782380" y="-657363"/>
              <a:ext cx="2747163" cy="163549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0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Radiology</a:t>
              </a:r>
              <a:br>
                <a:rPr lang="en-US" sz="10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</a:br>
              <a:r>
                <a:rPr lang="en-US" sz="1000" dirty="0">
                  <a:effectLst/>
                  <a:latin typeface="Agency FB" panose="020B0503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Team 437</a:t>
              </a:r>
              <a:endPara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320362A-A641-4262-BD34-1B4BAFDAD0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7408" y="-60423"/>
              <a:ext cx="448309" cy="896619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EBD8941-A1AE-4800-8D41-D2E061596586}"/>
              </a:ext>
            </a:extLst>
          </p:cNvPr>
          <p:cNvGrpSpPr/>
          <p:nvPr/>
        </p:nvGrpSpPr>
        <p:grpSpPr>
          <a:xfrm>
            <a:off x="8857802" y="44624"/>
            <a:ext cx="251992" cy="3360629"/>
            <a:chOff x="11141911" y="-57919"/>
            <a:chExt cx="843764" cy="68219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CF2C718-0680-4F0E-ABA0-0C224AC47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25" y="4069954"/>
              <a:ext cx="836250" cy="1317442"/>
            </a:xfrm>
            <a:prstGeom prst="rect">
              <a:avLst/>
            </a:prstGeom>
            <a:ln w="28575">
              <a:solidFill>
                <a:schemeClr val="accent4"/>
              </a:solidFill>
              <a:prstDash val="lgDash"/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CDE740C-31D8-4D04-B769-32F2B51C6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25" y="-57919"/>
              <a:ext cx="836250" cy="1317442"/>
            </a:xfrm>
            <a:prstGeom prst="rect">
              <a:avLst/>
            </a:prstGeom>
            <a:ln w="28575">
              <a:solidFill>
                <a:schemeClr val="accent6"/>
              </a:solidFill>
              <a:prstDash val="lgDash"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A4803E0-E290-4135-ACDF-BBB45FD1D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25" y="2699081"/>
              <a:ext cx="836250" cy="1317442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lgDash"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A9C3146A-12D6-43B8-AED0-00344AF82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25" y="1325343"/>
              <a:ext cx="836249" cy="1317442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lgDash"/>
            </a:ln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AA00F6B-0FC1-4A09-8A3E-0C3EA63F9A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1911" y="5446540"/>
              <a:ext cx="836250" cy="1317442"/>
            </a:xfrm>
            <a:prstGeom prst="rect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"/>
            </a:ln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EBD8941-A1AE-4800-8D41-D2E061596586}"/>
              </a:ext>
            </a:extLst>
          </p:cNvPr>
          <p:cNvGrpSpPr/>
          <p:nvPr/>
        </p:nvGrpSpPr>
        <p:grpSpPr>
          <a:xfrm>
            <a:off x="8853468" y="3439458"/>
            <a:ext cx="260764" cy="3351421"/>
            <a:chOff x="11112539" y="-17629"/>
            <a:chExt cx="873135" cy="6803209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7CF2C718-0680-4F0E-ABA0-0C224AC47C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4575" y="4090661"/>
              <a:ext cx="836249" cy="1317442"/>
            </a:xfrm>
            <a:prstGeom prst="rect">
              <a:avLst/>
            </a:prstGeom>
            <a:ln w="28575">
              <a:solidFill>
                <a:schemeClr val="accent4"/>
              </a:solidFill>
              <a:prstDash val="lgDash"/>
            </a:ln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FCDE740C-31D8-4D04-B769-32F2B51C6E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18" y="-17629"/>
              <a:ext cx="836250" cy="1317442"/>
            </a:xfrm>
            <a:prstGeom prst="rect">
              <a:avLst/>
            </a:prstGeom>
            <a:ln w="28575">
              <a:solidFill>
                <a:schemeClr val="accent6"/>
              </a:solidFill>
              <a:prstDash val="lgDash"/>
            </a:ln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BA4803E0-E290-4135-ACDF-BBB45FD1D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9544" y="2699081"/>
              <a:ext cx="836250" cy="1317442"/>
            </a:xfrm>
            <a:prstGeom prst="rect">
              <a:avLst/>
            </a:prstGeom>
            <a:ln w="28575">
              <a:solidFill>
                <a:schemeClr val="accent2">
                  <a:lumMod val="75000"/>
                </a:schemeClr>
              </a:solidFill>
              <a:prstDash val="lgDash"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A9C3146A-12D6-43B8-AED0-00344AF82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9425" y="1325343"/>
              <a:ext cx="836249" cy="1317442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lgDash"/>
            </a:ln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AA00F6B-0FC1-4A09-8A3E-0C3EA63F9A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2539" y="5468138"/>
              <a:ext cx="836249" cy="1317442"/>
            </a:xfrm>
            <a:prstGeom prst="rect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prstDash val="lgDash"/>
            </a:ln>
          </p:spPr>
        </p:pic>
      </p:grpSp>
    </p:spTree>
    <p:extLst>
      <p:ext uri="{BB962C8B-B14F-4D97-AF65-F5344CB8AC3E}">
        <p14:creationId xmlns:p14="http://schemas.microsoft.com/office/powerpoint/2010/main" val="403711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342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r" defTabSz="914342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6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7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8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8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9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0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1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1" indent="-228585" algn="r" defTabSz="914342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2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3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3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3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4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5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6" algn="r" defTabSz="914342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tiff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tiff"/><Relationship Id="rId5" Type="http://schemas.openxmlformats.org/officeDocument/2006/relationships/image" Target="../media/image37.jpeg"/><Relationship Id="rId4" Type="http://schemas.openxmlformats.org/officeDocument/2006/relationships/image" Target="../media/image3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96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Radiology</a:t>
            </a:r>
            <a:endParaRPr lang="ar-SA" sz="96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1" y="3573016"/>
            <a:ext cx="6858000" cy="1655762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Radiology of the renal system</a:t>
            </a:r>
            <a:endParaRPr lang="ar-SA" sz="36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1026" name="Picture 2" descr="C:\Users\Assas\Desktop\Ksu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8828" cy="1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sas\Desktop\MED4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867"/>
            <a:ext cx="1638301" cy="15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1128" y="1714148"/>
            <a:ext cx="1295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Team 437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7" name="Double Bracket 6"/>
          <p:cNvSpPr/>
          <p:nvPr/>
        </p:nvSpPr>
        <p:spPr>
          <a:xfrm>
            <a:off x="2601128" y="4581128"/>
            <a:ext cx="3915088" cy="1728192"/>
          </a:xfrm>
          <a:prstGeom prst="bracketPair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7"/>
          <p:cNvSpPr txBox="1"/>
          <p:nvPr/>
        </p:nvSpPr>
        <p:spPr>
          <a:xfrm>
            <a:off x="3226524" y="4364508"/>
            <a:ext cx="266429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36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Colour Code</a:t>
            </a:r>
            <a:endParaRPr lang="ar-SA" sz="36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218" y="5085184"/>
            <a:ext cx="211090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FF0000"/>
                </a:solidFill>
              </a:rPr>
              <a:t>Important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>
                <a:solidFill>
                  <a:srgbClr val="92D050"/>
                </a:solidFill>
              </a:rPr>
              <a:t>Doctor’s notes</a:t>
            </a:r>
            <a:r>
              <a:rPr lang="en-GB" sz="2000" b="1" dirty="0" smtClean="0"/>
              <a:t/>
            </a:r>
            <a:br>
              <a:rPr lang="en-GB" sz="2000" b="1" dirty="0" smtClean="0"/>
            </a:br>
            <a:r>
              <a:rPr lang="en-GB" sz="2000" b="1" dirty="0" smtClean="0">
                <a:solidFill>
                  <a:schemeClr val="bg1">
                    <a:lumMod val="50000"/>
                  </a:schemeClr>
                </a:solidFill>
              </a:rPr>
              <a:t>Extra explanation</a:t>
            </a:r>
            <a:endParaRPr lang="ar-SA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55976" y="254714"/>
            <a:ext cx="168897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000" dirty="0">
                <a:solidFill>
                  <a:schemeClr val="accent6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Renal Block</a:t>
            </a:r>
            <a:endParaRPr lang="ar-SA" sz="2000" dirty="0">
              <a:solidFill>
                <a:schemeClr val="accent6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78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sas\Desktop\2018-04-07-PHOTO-000000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3426588" cy="496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104" y="562470"/>
            <a:ext cx="3131245" cy="4508923"/>
          </a:xfrm>
        </p:spPr>
      </p:pic>
      <p:sp>
        <p:nvSpPr>
          <p:cNvPr id="8" name="Right Brace 7"/>
          <p:cNvSpPr/>
          <p:nvPr/>
        </p:nvSpPr>
        <p:spPr>
          <a:xfrm>
            <a:off x="3835886" y="1052736"/>
            <a:ext cx="402252" cy="1800200"/>
          </a:xfrm>
          <a:prstGeom prst="righ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>
            <a:off x="4225507" y="1952836"/>
            <a:ext cx="667444" cy="720080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>
            <a:off x="4892951" y="692696"/>
            <a:ext cx="419417" cy="3960440"/>
          </a:xfrm>
          <a:prstGeom prst="leftBrac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499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7" t="29375" r="15433" b="9792"/>
          <a:stretch>
            <a:fillRect/>
          </a:stretch>
        </p:blipFill>
        <p:spPr bwMode="auto">
          <a:xfrm>
            <a:off x="240506" y="332656"/>
            <a:ext cx="8526066" cy="601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7144" y="5394326"/>
            <a:ext cx="1395413" cy="1235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ar-SA" altLang="ar-SA" sz="1800" smtClean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6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8708"/>
            <a:ext cx="3966140" cy="332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339752" y="188640"/>
            <a:ext cx="4032448" cy="576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ar-SA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Urinary bladder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0557" y="836712"/>
            <a:ext cx="4040846" cy="334829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flipH="1">
            <a:off x="4499992" y="836712"/>
            <a:ext cx="36004" cy="602128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0660" y="4653135"/>
            <a:ext cx="3010956" cy="830997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-Black in Ultrasound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  <a:t>(because it’s fluid)</a:t>
            </a:r>
            <a:br>
              <a:rPr lang="en-US" sz="1200" b="1" dirty="0" smtClean="0">
                <a:solidFill>
                  <a:schemeClr val="bg1">
                    <a:lumMod val="50000"/>
                  </a:schemeClr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-We use it to asses the amount of urine in bladder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96136" y="2852936"/>
            <a:ext cx="648072" cy="432048"/>
          </a:xfrm>
          <a:prstGeom prst="straightConnector1">
            <a:avLst/>
          </a:prstGeom>
          <a:ln w="127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6469856" y="2793206"/>
            <a:ext cx="102394" cy="76200"/>
          </a:xfrm>
          <a:custGeom>
            <a:avLst/>
            <a:gdLst>
              <a:gd name="connsiteX0" fmla="*/ 0 w 102394"/>
              <a:gd name="connsiteY0" fmla="*/ 0 h 76200"/>
              <a:gd name="connsiteX1" fmla="*/ 26194 w 102394"/>
              <a:gd name="connsiteY1" fmla="*/ 14288 h 76200"/>
              <a:gd name="connsiteX2" fmla="*/ 33338 w 102394"/>
              <a:gd name="connsiteY2" fmla="*/ 19050 h 76200"/>
              <a:gd name="connsiteX3" fmla="*/ 38100 w 102394"/>
              <a:gd name="connsiteY3" fmla="*/ 26194 h 76200"/>
              <a:gd name="connsiteX4" fmla="*/ 59532 w 102394"/>
              <a:gd name="connsiteY4" fmla="*/ 42863 h 76200"/>
              <a:gd name="connsiteX5" fmla="*/ 66675 w 102394"/>
              <a:gd name="connsiteY5" fmla="*/ 47625 h 76200"/>
              <a:gd name="connsiteX6" fmla="*/ 83344 w 102394"/>
              <a:gd name="connsiteY6" fmla="*/ 64294 h 76200"/>
              <a:gd name="connsiteX7" fmla="*/ 90488 w 102394"/>
              <a:gd name="connsiteY7" fmla="*/ 69057 h 76200"/>
              <a:gd name="connsiteX8" fmla="*/ 97632 w 102394"/>
              <a:gd name="connsiteY8" fmla="*/ 71438 h 76200"/>
              <a:gd name="connsiteX9" fmla="*/ 102394 w 102394"/>
              <a:gd name="connsiteY9" fmla="*/ 7620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2394" h="76200">
                <a:moveTo>
                  <a:pt x="0" y="0"/>
                </a:moveTo>
                <a:cubicBezTo>
                  <a:pt x="17223" y="6890"/>
                  <a:pt x="8348" y="2391"/>
                  <a:pt x="26194" y="14288"/>
                </a:cubicBezTo>
                <a:lnTo>
                  <a:pt x="33338" y="19050"/>
                </a:lnTo>
                <a:cubicBezTo>
                  <a:pt x="34925" y="21431"/>
                  <a:pt x="36268" y="23995"/>
                  <a:pt x="38100" y="26194"/>
                </a:cubicBezTo>
                <a:cubicBezTo>
                  <a:pt x="45094" y="34587"/>
                  <a:pt x="49576" y="36226"/>
                  <a:pt x="59532" y="42863"/>
                </a:cubicBezTo>
                <a:lnTo>
                  <a:pt x="66675" y="47625"/>
                </a:lnTo>
                <a:cubicBezTo>
                  <a:pt x="77592" y="64002"/>
                  <a:pt x="70770" y="60103"/>
                  <a:pt x="83344" y="64294"/>
                </a:cubicBezTo>
                <a:cubicBezTo>
                  <a:pt x="85725" y="65882"/>
                  <a:pt x="87928" y="67777"/>
                  <a:pt x="90488" y="69057"/>
                </a:cubicBezTo>
                <a:cubicBezTo>
                  <a:pt x="92733" y="70180"/>
                  <a:pt x="95480" y="70147"/>
                  <a:pt x="97632" y="71438"/>
                </a:cubicBezTo>
                <a:cubicBezTo>
                  <a:pt x="99557" y="72593"/>
                  <a:pt x="100807" y="74613"/>
                  <a:pt x="102394" y="76200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Freeform 15"/>
          <p:cNvSpPr/>
          <p:nvPr/>
        </p:nvSpPr>
        <p:spPr>
          <a:xfrm>
            <a:off x="6453188" y="2838450"/>
            <a:ext cx="85725" cy="54769"/>
          </a:xfrm>
          <a:custGeom>
            <a:avLst/>
            <a:gdLst>
              <a:gd name="connsiteX0" fmla="*/ 0 w 85725"/>
              <a:gd name="connsiteY0" fmla="*/ 0 h 54769"/>
              <a:gd name="connsiteX1" fmla="*/ 19050 w 85725"/>
              <a:gd name="connsiteY1" fmla="*/ 4763 h 54769"/>
              <a:gd name="connsiteX2" fmla="*/ 26193 w 85725"/>
              <a:gd name="connsiteY2" fmla="*/ 9525 h 54769"/>
              <a:gd name="connsiteX3" fmla="*/ 42862 w 85725"/>
              <a:gd name="connsiteY3" fmla="*/ 28575 h 54769"/>
              <a:gd name="connsiteX4" fmla="*/ 52387 w 85725"/>
              <a:gd name="connsiteY4" fmla="*/ 38100 h 54769"/>
              <a:gd name="connsiteX5" fmla="*/ 57150 w 85725"/>
              <a:gd name="connsiteY5" fmla="*/ 45244 h 54769"/>
              <a:gd name="connsiteX6" fmla="*/ 66675 w 85725"/>
              <a:gd name="connsiteY6" fmla="*/ 47625 h 54769"/>
              <a:gd name="connsiteX7" fmla="*/ 85725 w 85725"/>
              <a:gd name="connsiteY7" fmla="*/ 54769 h 54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725" h="54769">
                <a:moveTo>
                  <a:pt x="0" y="0"/>
                </a:moveTo>
                <a:cubicBezTo>
                  <a:pt x="4534" y="907"/>
                  <a:pt x="14165" y="2320"/>
                  <a:pt x="19050" y="4763"/>
                </a:cubicBezTo>
                <a:cubicBezTo>
                  <a:pt x="21609" y="6043"/>
                  <a:pt x="23812" y="7938"/>
                  <a:pt x="26193" y="9525"/>
                </a:cubicBezTo>
                <a:cubicBezTo>
                  <a:pt x="37305" y="26194"/>
                  <a:pt x="30955" y="20638"/>
                  <a:pt x="42862" y="28575"/>
                </a:cubicBezTo>
                <a:cubicBezTo>
                  <a:pt x="48057" y="44161"/>
                  <a:pt x="40842" y="28864"/>
                  <a:pt x="52387" y="38100"/>
                </a:cubicBezTo>
                <a:cubicBezTo>
                  <a:pt x="54622" y="39888"/>
                  <a:pt x="54769" y="43656"/>
                  <a:pt x="57150" y="45244"/>
                </a:cubicBezTo>
                <a:cubicBezTo>
                  <a:pt x="59873" y="47059"/>
                  <a:pt x="63540" y="46685"/>
                  <a:pt x="66675" y="47625"/>
                </a:cubicBezTo>
                <a:cubicBezTo>
                  <a:pt x="79980" y="51617"/>
                  <a:pt x="77414" y="50615"/>
                  <a:pt x="85725" y="54769"/>
                </a:cubicBezTo>
              </a:path>
            </a:pathLst>
          </a:cu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extBox 18"/>
          <p:cNvSpPr txBox="1"/>
          <p:nvPr/>
        </p:nvSpPr>
        <p:spPr>
          <a:xfrm>
            <a:off x="5185502" y="4658070"/>
            <a:ext cx="3010956" cy="646331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-Smooth muscle of the bladder</a:t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T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umors will cause irregularities 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8F6D7-44C9-4AB2-BEE4-C6E4C5A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766219"/>
            <a:ext cx="890451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ar-SA" sz="6000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Common Kidney Pathologies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04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75656" y="260648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Cysts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959353"/>
            <a:ext cx="561662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  It is benign, common </a:t>
            </a:r>
            <a:r>
              <a:rPr lang="en-US" b="1" dirty="0" smtClean="0">
                <a:solidFill>
                  <a:srgbClr val="387025"/>
                </a:solidFill>
                <a:cs typeface="Calibri"/>
              </a:rPr>
              <a:t>and </a:t>
            </a:r>
            <a:r>
              <a:rPr lang="en-US" b="1" dirty="0">
                <a:solidFill>
                  <a:srgbClr val="387025"/>
                </a:solidFill>
                <a:cs typeface="Calibri"/>
              </a:rPr>
              <a:t>predominantly </a:t>
            </a:r>
            <a:r>
              <a:rPr lang="en-US" b="1" dirty="0" smtClean="0">
                <a:solidFill>
                  <a:srgbClr val="387025"/>
                </a:solidFill>
                <a:cs typeface="Calibri"/>
              </a:rPr>
              <a:t>incidental.</a:t>
            </a:r>
            <a:endParaRPr lang="ar-SA" b="1" dirty="0">
              <a:solidFill>
                <a:srgbClr val="387025"/>
              </a:solidFill>
              <a:cs typeface="Calibri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91216" cy="3608388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3960440" cy="3608388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7584" y="5877272"/>
            <a:ext cx="3312368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-Here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it’s cyst not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tumor,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why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?</a:t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Because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it has well demarcated fluid inside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  <a:p>
            <a:endParaRPr lang="ar-SA" dirty="0"/>
          </a:p>
        </p:txBody>
      </p:sp>
      <p:sp>
        <p:nvSpPr>
          <p:cNvPr id="9" name="Oval 8"/>
          <p:cNvSpPr/>
          <p:nvPr/>
        </p:nvSpPr>
        <p:spPr>
          <a:xfrm>
            <a:off x="2195736" y="2204864"/>
            <a:ext cx="1584176" cy="151216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535996" y="1556792"/>
            <a:ext cx="18002" cy="530120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208456" y="5285138"/>
            <a:ext cx="448254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ar-SA" dirty="0" smtClean="0"/>
              <a:t>Anechoic </a:t>
            </a:r>
            <a:r>
              <a:rPr lang="en-US" altLang="ar-SA" dirty="0"/>
              <a:t>circular mass , clear </a:t>
            </a:r>
            <a:r>
              <a:rPr lang="en-US" altLang="ar-SA" dirty="0" smtClean="0"/>
              <a:t>borders.</a:t>
            </a:r>
            <a:endParaRPr lang="en-US" altLang="ar-SA" dirty="0"/>
          </a:p>
          <a:p>
            <a:endParaRPr lang="ar-SA" dirty="0"/>
          </a:p>
        </p:txBody>
      </p:sp>
      <p:sp>
        <p:nvSpPr>
          <p:cNvPr id="14" name="Oval 13"/>
          <p:cNvSpPr/>
          <p:nvPr/>
        </p:nvSpPr>
        <p:spPr>
          <a:xfrm>
            <a:off x="5947828" y="3645024"/>
            <a:ext cx="352364" cy="36004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60357" y="5469804"/>
            <a:ext cx="29277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ar-SA" dirty="0"/>
              <a:t>Hypo-dense clear border mass in right </a:t>
            </a:r>
            <a:r>
              <a:rPr lang="en-US" altLang="ar-SA" dirty="0" smtClean="0"/>
              <a:t>kidney.</a:t>
            </a:r>
            <a:endParaRPr lang="en-US" altLang="ar-SA" dirty="0"/>
          </a:p>
          <a:p>
            <a:endParaRPr lang="ar-SA" dirty="0"/>
          </a:p>
        </p:txBody>
      </p:sp>
      <p:sp>
        <p:nvSpPr>
          <p:cNvPr id="16" name="TextBox 15"/>
          <p:cNvSpPr txBox="1"/>
          <p:nvPr/>
        </p:nvSpPr>
        <p:spPr>
          <a:xfrm>
            <a:off x="2681790" y="360403"/>
            <a:ext cx="21962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800" b="1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GB" sz="8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GB" sz="800" b="1" dirty="0" smtClean="0">
                <a:solidFill>
                  <a:schemeClr val="bg1">
                    <a:lumMod val="65000"/>
                  </a:schemeClr>
                </a:solidFill>
              </a:rPr>
              <a:t>Cysts</a:t>
            </a:r>
            <a:r>
              <a:rPr lang="en-GB" sz="800" dirty="0" smtClean="0">
                <a:solidFill>
                  <a:schemeClr val="bg1">
                    <a:lumMod val="65000"/>
                  </a:schemeClr>
                </a:solidFill>
              </a:rPr>
              <a:t>: are </a:t>
            </a:r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sac-like structures that may be filled with gas, liquid, or solid materials.</a:t>
            </a:r>
            <a:endParaRPr lang="ar-SA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1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920" y="18864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Stones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5BFDDBF-6DB8-4AA7-9E28-15D55480782F}"/>
              </a:ext>
            </a:extLst>
          </p:cNvPr>
          <p:cNvSpPr txBox="1">
            <a:spLocks/>
          </p:cNvSpPr>
          <p:nvPr/>
        </p:nvSpPr>
        <p:spPr>
          <a:xfrm>
            <a:off x="-396552" y="1127989"/>
            <a:ext cx="6012160" cy="3093099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 rtl="0"/>
            <a:r>
              <a:rPr lang="en-US" altLang="ar-SA" sz="2000" b="1" dirty="0" smtClean="0"/>
              <a:t>Radio-opaque (calcium , struvite)</a:t>
            </a:r>
          </a:p>
          <a:p>
            <a:pPr marL="457171" lvl="1" indent="0" algn="l" rtl="0">
              <a:buNone/>
            </a:pPr>
            <a:r>
              <a:rPr lang="en-US" altLang="ar-SA" sz="2000" b="1" dirty="0" smtClean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ar-SA" sz="1800" b="1" dirty="0" smtClean="0">
                <a:solidFill>
                  <a:schemeClr val="bg1">
                    <a:lumMod val="75000"/>
                  </a:schemeClr>
                </a:solidFill>
              </a:rPr>
              <a:t>can be seen in X-RAY</a:t>
            </a:r>
            <a:r>
              <a:rPr lang="en-US" altLang="ar-SA" sz="20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marL="457171" lvl="1" indent="0" algn="l" rtl="0">
              <a:buNone/>
            </a:pPr>
            <a:endParaRPr lang="en-US" altLang="ar-SA" sz="2000" b="1" dirty="0"/>
          </a:p>
          <a:p>
            <a:pPr lvl="1" algn="l" rtl="0"/>
            <a:r>
              <a:rPr lang="en-US" altLang="ar-SA" sz="2000" b="1" dirty="0"/>
              <a:t>Radio-lucent (uric </a:t>
            </a:r>
            <a:r>
              <a:rPr lang="en-US" altLang="ar-SA" sz="2000" b="1" dirty="0" smtClean="0"/>
              <a:t>acid , </a:t>
            </a:r>
            <a:r>
              <a:rPr lang="en-US" altLang="ar-SA" sz="2000" b="1" dirty="0"/>
              <a:t>c</a:t>
            </a:r>
            <a:r>
              <a:rPr lang="en-US" altLang="ar-SA" sz="2000" b="1" dirty="0" smtClean="0"/>
              <a:t>ysteine)</a:t>
            </a:r>
            <a:endParaRPr lang="en-US" altLang="ar-SA" sz="2000" b="1" dirty="0"/>
          </a:p>
          <a:p>
            <a:pPr marL="457171" lvl="1" indent="0" algn="l" rtl="0">
              <a:buNone/>
            </a:pPr>
            <a:r>
              <a:rPr lang="en-US" altLang="ar-SA" sz="1600" b="1" dirty="0">
                <a:solidFill>
                  <a:schemeClr val="bg1">
                    <a:lumMod val="65000"/>
                  </a:schemeClr>
                </a:solidFill>
              </a:rPr>
              <a:t>(</a:t>
            </a:r>
            <a:r>
              <a:rPr lang="en-US" altLang="ar-SA" sz="1800" b="1" dirty="0">
                <a:solidFill>
                  <a:schemeClr val="bg1">
                    <a:lumMod val="75000"/>
                  </a:schemeClr>
                </a:solidFill>
              </a:rPr>
              <a:t>can’t be seen in X-RAY</a:t>
            </a:r>
            <a:r>
              <a:rPr lang="en-US" altLang="ar-SA" sz="16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endParaRPr lang="en-US" altLang="ar-SA" sz="1800" dirty="0" smtClean="0"/>
          </a:p>
          <a:p>
            <a:pPr lvl="1" algn="l" rtl="0"/>
            <a:endParaRPr lang="en-US" altLang="ar-SA" sz="1800" dirty="0"/>
          </a:p>
        </p:txBody>
      </p: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C3FD47E4-3331-4E80-8820-3D462788F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76" y="910705"/>
            <a:ext cx="2930358" cy="2697973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683568" y="3717032"/>
            <a:ext cx="7992888" cy="72008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180966" y="4005063"/>
            <a:ext cx="554461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l" rtl="1" eaLnBrk="1" hangingPunct="1"/>
            <a:r>
              <a:rPr lang="en-US" altLang="ar-SA" sz="2400" b="1" dirty="0">
                <a:latin typeface="Arial" pitchFamily="34" charset="0"/>
              </a:rPr>
              <a:t>The best modality </a:t>
            </a:r>
            <a:r>
              <a:rPr lang="en-US" altLang="ar-SA" sz="2400" b="1" dirty="0" smtClean="0">
                <a:latin typeface="Arial" pitchFamily="34" charset="0"/>
              </a:rPr>
              <a:t>for the diagnosis </a:t>
            </a:r>
            <a:r>
              <a:rPr lang="en-US" altLang="ar-SA" sz="2400" b="1" dirty="0">
                <a:latin typeface="Arial" pitchFamily="34" charset="0"/>
              </a:rPr>
              <a:t>of renal stones is </a:t>
            </a:r>
            <a:r>
              <a:rPr lang="en-US" altLang="ar-SA" sz="2400" b="1" dirty="0">
                <a:solidFill>
                  <a:srgbClr val="FF0000"/>
                </a:solidFill>
                <a:latin typeface="Arial" pitchFamily="34" charset="0"/>
              </a:rPr>
              <a:t>non-contrast CT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5816" y="1412776"/>
            <a:ext cx="237626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/>
            <a:r>
              <a:rPr lang="en-GB" sz="800" b="1" dirty="0" smtClean="0">
                <a:solidFill>
                  <a:schemeClr val="bg1">
                    <a:lumMod val="75000"/>
                  </a:schemeClr>
                </a:solidFill>
              </a:rPr>
              <a:t>Struvite: (magnesium </a:t>
            </a:r>
            <a:r>
              <a:rPr lang="en-GB" sz="800" b="1" dirty="0">
                <a:solidFill>
                  <a:schemeClr val="bg1">
                    <a:lumMod val="75000"/>
                  </a:schemeClr>
                </a:solidFill>
              </a:rPr>
              <a:t>ammonium phosphate)</a:t>
            </a:r>
            <a:endParaRPr lang="en-US" altLang="ar-SA" sz="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ar-SA" sz="800" dirty="0"/>
          </a:p>
        </p:txBody>
      </p:sp>
      <p:sp>
        <p:nvSpPr>
          <p:cNvPr id="17" name="TextBox 16"/>
          <p:cNvSpPr txBox="1"/>
          <p:nvPr/>
        </p:nvSpPr>
        <p:spPr>
          <a:xfrm>
            <a:off x="1649780" y="4934119"/>
            <a:ext cx="3030232" cy="138499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-Contrast CT will mask the stones because </a:t>
            </a:r>
            <a:r>
              <a:rPr lang="ar-SA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ar-SA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the whole area will become bright</a:t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-In the other hand non-contrast CT will only make the stones appear bright as you can see in the picture.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pic>
        <p:nvPicPr>
          <p:cNvPr id="1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3973769"/>
            <a:ext cx="2828886" cy="2616868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6300192" y="5517232"/>
            <a:ext cx="204407" cy="201790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80312" y="5373216"/>
            <a:ext cx="288032" cy="244911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4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097" y="2513330"/>
            <a:ext cx="3836017" cy="3816424"/>
          </a:xfrm>
          <a:ln w="19050">
            <a:solidFill>
              <a:schemeClr val="accent4">
                <a:lumMod val="50000"/>
              </a:schemeClr>
            </a:solidFill>
          </a:ln>
        </p:spPr>
      </p:pic>
      <p:pic>
        <p:nvPicPr>
          <p:cNvPr id="286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92896"/>
            <a:ext cx="3299123" cy="3873545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Box 1"/>
          <p:cNvSpPr txBox="1">
            <a:spLocks noChangeArrowheads="1"/>
          </p:cNvSpPr>
          <p:nvPr/>
        </p:nvSpPr>
        <p:spPr bwMode="auto">
          <a:xfrm>
            <a:off x="4823281" y="1081653"/>
            <a:ext cx="27609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l" rtl="1" eaLnBrk="1" hangingPunct="1"/>
            <a:r>
              <a:rPr lang="en-US" altLang="ar-SA" sz="1100" b="1" dirty="0" smtClean="0">
                <a:latin typeface="Arial" pitchFamily="34" charset="0"/>
              </a:rPr>
              <a:t>Pelvic </a:t>
            </a:r>
            <a:r>
              <a:rPr lang="en-US" altLang="ar-SA" sz="1100" b="1" dirty="0">
                <a:latin typeface="Arial" pitchFamily="34" charset="0"/>
              </a:rPr>
              <a:t>brim junction: intersection of iliac arteries and ureter</a:t>
            </a:r>
          </a:p>
        </p:txBody>
      </p:sp>
      <p:sp>
        <p:nvSpPr>
          <p:cNvPr id="28678" name="TextBox 2"/>
          <p:cNvSpPr txBox="1">
            <a:spLocks noChangeArrowheads="1"/>
          </p:cNvSpPr>
          <p:nvPr/>
        </p:nvSpPr>
        <p:spPr bwMode="auto">
          <a:xfrm>
            <a:off x="179512" y="884562"/>
            <a:ext cx="2952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Georgia" pitchFamily="18" charset="0"/>
                <a:ea typeface="MS PGothic" pitchFamily="34" charset="-128"/>
              </a:defRPr>
            </a:lvl1pPr>
            <a:lvl2pPr marL="742950" indent="-285750">
              <a:defRPr sz="2600">
                <a:solidFill>
                  <a:schemeClr val="accent2"/>
                </a:solidFill>
                <a:latin typeface="Georgia" pitchFamily="18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3pPr>
            <a:lvl4pPr marL="1600200" indent="-228600">
              <a:defRPr sz="2200">
                <a:solidFill>
                  <a:schemeClr val="accent1"/>
                </a:solidFill>
                <a:latin typeface="Georgia" pitchFamily="18" charset="0"/>
                <a:ea typeface="MS PGothic" pitchFamily="34" charset="-128"/>
              </a:defRPr>
            </a:lvl4pPr>
            <a:lvl5pPr marL="2057400" indent="-228600"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  <a:ea typeface="MS PGothic" pitchFamily="34" charset="-128"/>
              </a:defRPr>
            </a:lvl9pPr>
          </a:lstStyle>
          <a:p>
            <a:pPr algn="l" rtl="1" eaLnBrk="1" hangingPunct="1"/>
            <a:r>
              <a:rPr lang="en-US" altLang="ar-SA" sz="1800" b="1" dirty="0" smtClean="0">
                <a:latin typeface="Arial" pitchFamily="34" charset="0"/>
              </a:rPr>
              <a:t>Uretropelvic junction.</a:t>
            </a:r>
            <a:endParaRPr lang="en-US" altLang="ar-SA" sz="1800" b="1" dirty="0"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572000" y="764704"/>
            <a:ext cx="72008" cy="6093296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51920" y="77016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Stones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04248" y="4293096"/>
            <a:ext cx="360040" cy="4320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31840" y="3789040"/>
            <a:ext cx="360040" cy="504056"/>
          </a:xfrm>
          <a:prstGeom prst="straightConnector1">
            <a:avLst/>
          </a:prstGeom>
          <a:ln w="381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4932" y="1591915"/>
            <a:ext cx="2532072" cy="46166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-Here we have a stone in the Uretropelvic junction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1344" y="1822748"/>
            <a:ext cx="2532072" cy="46166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-Here we have a stone in the Pelvic brim junction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A919F84-8746-4DA0-BAFA-EAE37FA9C8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80"/>
            <a:ext cx="1280192" cy="175780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740352" y="1090509"/>
            <a:ext cx="432048" cy="4320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Assas\Desktop\Radiology Team\Radiology Lecture's\UJO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99876"/>
            <a:ext cx="1746348" cy="138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22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979" y="-19050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ar-SA" sz="28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Hydronephrosis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113" y="1268760"/>
            <a:ext cx="3816424" cy="138499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-A block in the drainage of the renal system which causes the urine to accumulate in the renal pelvis.</a:t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>-When there is a complete obstruction to the ureter by a stone , the kidney eventually fills with urine and become swollen along the ureter</a:t>
            </a:r>
          </a:p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 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41" y="2745400"/>
            <a:ext cx="2484276" cy="184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578104"/>
            <a:ext cx="3686150" cy="2279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60032" y="44624"/>
            <a:ext cx="4433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ar-SA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Pyelonephritis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11960" y="976165"/>
            <a:ext cx="4755356" cy="4324350"/>
          </a:xfrm>
        </p:spPr>
        <p:txBody>
          <a:bodyPr/>
          <a:lstStyle/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It is the infection of the kidney.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Acute pyelonephritis results from bacterial invasion of the renal parenchyma. Bacteria usually reach the kidney by ascending from the lower urinary tract.</a:t>
            </a:r>
          </a:p>
          <a:p>
            <a:pPr lvl="1" algn="l" rtl="0" eaLnBrk="1" hangingPunct="1">
              <a:lnSpc>
                <a:spcPct val="90000"/>
              </a:lnSpc>
            </a:pPr>
            <a:r>
              <a:rPr lang="en-US" altLang="ar-SA" sz="2000" dirty="0" smtClean="0"/>
              <a:t>CT scan for a patient with pyelonephritis, we do it only if the patient doesn't </a:t>
            </a:r>
            <a:r>
              <a:rPr lang="en-US" altLang="ja-JP" sz="2000" dirty="0" smtClean="0"/>
              <a:t>respond to the treatment or he had a recurrent pyelonephritis.</a:t>
            </a:r>
          </a:p>
          <a:p>
            <a:pPr algn="l" rtl="0" eaLnBrk="1" hangingPunct="1">
              <a:lnSpc>
                <a:spcPct val="90000"/>
              </a:lnSpc>
              <a:buFont typeface="Georgia" pitchFamily="18" charset="0"/>
              <a:buNone/>
            </a:pPr>
            <a:endParaRPr lang="en-US" altLang="ar-SA" sz="2000" dirty="0" smtClean="0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589" y="4221088"/>
            <a:ext cx="3984690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>
            <a:off x="4499992" y="0"/>
            <a:ext cx="72008" cy="68580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5710" y="3113092"/>
            <a:ext cx="1720538" cy="1107996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100" b="1" dirty="0" smtClean="0">
                <a:solidFill>
                  <a:srgbClr val="387025"/>
                </a:solidFill>
                <a:cs typeface="Calibri"/>
              </a:rPr>
              <a:t>-</a:t>
            </a:r>
            <a:r>
              <a:rPr lang="en-US" sz="1100" b="1" dirty="0">
                <a:solidFill>
                  <a:srgbClr val="387025"/>
                </a:solidFill>
                <a:cs typeface="Calibri"/>
              </a:rPr>
              <a:t>You can notice how the kidney pelvis is dilated or extended if you compare it to the normal ultrasound</a:t>
            </a:r>
          </a:p>
          <a:p>
            <a:pPr algn="l"/>
            <a:endParaRPr lang="ar-SA" sz="1100" b="1" dirty="0">
              <a:solidFill>
                <a:srgbClr val="387025"/>
              </a:solidFill>
              <a:cs typeface="Calibri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619672" y="3590438"/>
            <a:ext cx="288032" cy="34261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39C52F0-1B32-4CAA-B91B-88502D75C8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79" y="510694"/>
            <a:ext cx="2545901" cy="7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20" y="3068960"/>
            <a:ext cx="3912868" cy="3360569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204" y="44625"/>
            <a:ext cx="3997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End-stage renal disease (ESRD)</a:t>
            </a:r>
          </a:p>
        </p:txBody>
      </p:sp>
      <p:sp>
        <p:nvSpPr>
          <p:cNvPr id="9" name="Oval 8"/>
          <p:cNvSpPr/>
          <p:nvPr/>
        </p:nvSpPr>
        <p:spPr>
          <a:xfrm>
            <a:off x="3059832" y="4480202"/>
            <a:ext cx="576064" cy="69383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5792" y="1368064"/>
            <a:ext cx="2532072" cy="1569660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-ESRD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causes Kidney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atrophy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ar-SA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ar-SA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-In the picture below we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can see atrophy in the left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kidney</a:t>
            </a:r>
            <a:r>
              <a:rPr lang="ar-SA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ar-SA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-The right kidney is trying to compensate, that’s why it’s hypertrophied 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24128" y="116632"/>
            <a:ext cx="3997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Tumors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90758" y="707902"/>
            <a:ext cx="270388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l" rtl="0"/>
            <a:r>
              <a:rPr lang="en-US" b="1" dirty="0" smtClean="0"/>
              <a:t>1-</a:t>
            </a:r>
            <a:r>
              <a:rPr lang="en-US" altLang="ar-SA" b="1" dirty="0" smtClean="0">
                <a:ea typeface="MS PGothic" charset="-128"/>
              </a:rPr>
              <a:t>Benign</a:t>
            </a:r>
            <a:endParaRPr lang="ar-SA" altLang="ar-SA" b="1" dirty="0">
              <a:ea typeface="MS PGothic" charset="-128"/>
            </a:endParaRPr>
          </a:p>
          <a:p>
            <a:pPr marL="0" lvl="1" algn="l" rtl="0"/>
            <a:r>
              <a:rPr lang="en-US" altLang="ar-SA" b="1" dirty="0">
                <a:ea typeface="MS PGothic" charset="-128"/>
              </a:rPr>
              <a:t>most common </a:t>
            </a:r>
            <a:r>
              <a:rPr lang="en-US" altLang="ar-SA" b="1" dirty="0" smtClean="0">
                <a:ea typeface="MS PGothic" charset="-128"/>
              </a:rPr>
              <a:t>type </a:t>
            </a:r>
            <a:r>
              <a:rPr lang="en-US" altLang="ar-SA" b="1" dirty="0">
                <a:ea typeface="MS PGothic" charset="-128"/>
              </a:rPr>
              <a:t>is </a:t>
            </a:r>
            <a:r>
              <a:rPr lang="en-US" altLang="ar-SA" b="1" dirty="0">
                <a:solidFill>
                  <a:srgbClr val="FF0000"/>
                </a:solidFill>
                <a:ea typeface="MS PGothic" charset="-128"/>
              </a:rPr>
              <a:t>angiomyolipoma</a:t>
            </a:r>
            <a:r>
              <a:rPr lang="en-US" altLang="ar-SA" b="1" dirty="0">
                <a:ea typeface="MS PGothic" charset="-128"/>
              </a:rPr>
              <a:t>.</a:t>
            </a:r>
            <a:endParaRPr lang="en-US" altLang="ar-SA" b="1" dirty="0">
              <a:solidFill>
                <a:srgbClr val="FF0000"/>
              </a:solidFill>
              <a:ea typeface="MS PGothic" charset="-128"/>
            </a:endParaRPr>
          </a:p>
          <a:p>
            <a:endParaRPr lang="ar-SA" b="1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282" y="1628800"/>
            <a:ext cx="3240360" cy="2201171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846267" y="3933056"/>
            <a:ext cx="3686173" cy="0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90758" y="3933056"/>
            <a:ext cx="230425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1" algn="l" rtl="0"/>
            <a:r>
              <a:rPr lang="en-US" altLang="ar-SA" b="1" dirty="0" smtClean="0">
                <a:ea typeface="MS PGothic" charset="-128"/>
              </a:rPr>
              <a:t>2-Malignant</a:t>
            </a:r>
            <a:endParaRPr lang="en-US" altLang="ar-SA" b="1" dirty="0">
              <a:ea typeface="MS PGothic" charset="-128"/>
            </a:endParaRPr>
          </a:p>
          <a:p>
            <a:pPr marL="0" lvl="1" algn="l" rtl="0"/>
            <a:r>
              <a:rPr lang="en-US" altLang="ar-SA" b="1" dirty="0">
                <a:ea typeface="MS PGothic" charset="-128"/>
              </a:rPr>
              <a:t> most common type is</a:t>
            </a:r>
          </a:p>
          <a:p>
            <a:pPr marL="0" lvl="1" algn="l" rtl="0"/>
            <a:r>
              <a:rPr lang="en-US" altLang="ar-SA" b="1" dirty="0">
                <a:solidFill>
                  <a:srgbClr val="0070C0"/>
                </a:solidFill>
                <a:ea typeface="MS PGothic" charset="-128"/>
              </a:rPr>
              <a:t> </a:t>
            </a:r>
            <a:r>
              <a:rPr lang="en-US" altLang="ar-SA" b="1" dirty="0">
                <a:solidFill>
                  <a:srgbClr val="FF0000"/>
                </a:solidFill>
                <a:ea typeface="MS PGothic" charset="-128"/>
              </a:rPr>
              <a:t>renal cell </a:t>
            </a:r>
            <a:r>
              <a:rPr lang="en-US" altLang="ar-SA" b="1" dirty="0" smtClean="0">
                <a:solidFill>
                  <a:srgbClr val="FF0000"/>
                </a:solidFill>
                <a:ea typeface="MS PGothic" charset="-128"/>
              </a:rPr>
              <a:t>carcinoma</a:t>
            </a:r>
            <a:r>
              <a:rPr lang="en-US" altLang="ar-SA" sz="1600" b="1" dirty="0">
                <a:ea typeface="MS PGothic" charset="-128"/>
              </a:rPr>
              <a:t>.</a:t>
            </a:r>
            <a:endParaRPr lang="en-US" altLang="ar-SA" b="1" dirty="0">
              <a:ea typeface="MS PGothic" charset="-128"/>
            </a:endParaRPr>
          </a:p>
          <a:p>
            <a:endParaRPr lang="ar-SA" dirty="0"/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54" y="4827119"/>
            <a:ext cx="2950464" cy="1912407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6876256" y="5445225"/>
            <a:ext cx="846750" cy="82256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164288" y="2852936"/>
            <a:ext cx="504056" cy="5040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499992" y="0"/>
            <a:ext cx="72008" cy="6858000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6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485323"/>
              </p:ext>
            </p:extLst>
          </p:nvPr>
        </p:nvGraphicFramePr>
        <p:xfrm>
          <a:off x="179511" y="1397000"/>
          <a:ext cx="8424937" cy="4912320"/>
        </p:xfrm>
        <a:graphic>
          <a:graphicData uri="http://schemas.openxmlformats.org/drawingml/2006/table">
            <a:tbl>
              <a:tblPr firstCol="1">
                <a:tableStyleId>{1E171933-4619-4E11-9A3F-F7608DF75F80}</a:tableStyleId>
              </a:tblPr>
              <a:tblGrid>
                <a:gridCol w="1943418"/>
                <a:gridCol w="3887632"/>
                <a:gridCol w="2593887"/>
              </a:tblGrid>
              <a:tr h="1684773">
                <a:tc>
                  <a:txBody>
                    <a:bodyPr/>
                    <a:lstStyle/>
                    <a:p>
                      <a:pPr algn="l" rtl="0" eaLnBrk="1" hangingPunct="1">
                        <a:spcBef>
                          <a:spcPct val="0"/>
                        </a:spcBef>
                        <a:buClrTx/>
                        <a:buFontTx/>
                        <a:buNone/>
                      </a:pPr>
                      <a:r>
                        <a:rPr lang="en-US" altLang="ar-SA" sz="1800" dirty="0" smtClean="0"/>
                        <a:t/>
                      </a:r>
                      <a:br>
                        <a:rPr lang="en-US" altLang="ar-SA" sz="1800" dirty="0" smtClean="0"/>
                      </a:br>
                      <a:r>
                        <a:rPr lang="en-US" altLang="ar-SA" sz="1800" dirty="0" smtClean="0"/>
                        <a:t/>
                      </a:r>
                      <a:br>
                        <a:rPr lang="en-US" altLang="ar-SA" sz="1800" dirty="0" smtClean="0"/>
                      </a:br>
                      <a:r>
                        <a:rPr lang="en-US" altLang="ar-SA" sz="1800" dirty="0" smtClean="0"/>
                        <a:t>Horseshoe Kidney</a:t>
                      </a:r>
                      <a:endParaRPr lang="ar-SA" alt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</a:tr>
              <a:tr h="1684773">
                <a:tc>
                  <a:txBody>
                    <a:bodyPr/>
                    <a:lstStyle/>
                    <a:p>
                      <a:pPr marL="0" marR="0" indent="0" algn="just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dirty="0" smtClean="0"/>
                        <a:t/>
                      </a:r>
                      <a:br>
                        <a:rPr lang="en-US" altLang="ar-SA" sz="1800" dirty="0" smtClean="0"/>
                      </a:br>
                      <a:r>
                        <a:rPr lang="en-US" altLang="ar-SA" sz="1800" dirty="0" smtClean="0"/>
                        <a:t/>
                      </a:r>
                      <a:br>
                        <a:rPr lang="en-US" altLang="ar-SA" sz="1800" dirty="0" smtClean="0"/>
                      </a:br>
                      <a:r>
                        <a:rPr lang="en-US" altLang="ar-SA" sz="1800" dirty="0" smtClean="0"/>
                        <a:t>Ectopic Kidney</a:t>
                      </a:r>
                      <a:endParaRPr lang="ar-SA" altLang="ar-SA" sz="1800" dirty="0" smtClean="0"/>
                    </a:p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</a:tr>
              <a:tr h="1542774">
                <a:tc>
                  <a:txBody>
                    <a:bodyPr/>
                    <a:lstStyle/>
                    <a:p>
                      <a:pPr marL="0" marR="0" indent="0" algn="l" defTabSz="9143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dirty="0" smtClean="0"/>
                        <a:t/>
                      </a:r>
                      <a:br>
                        <a:rPr lang="en-US" altLang="ar-SA" sz="1800" dirty="0" smtClean="0"/>
                      </a:br>
                      <a:r>
                        <a:rPr lang="en-US" altLang="ar-SA" sz="1800" dirty="0" smtClean="0"/>
                        <a:t>Polycystic Kidney Disease</a:t>
                      </a:r>
                      <a:endParaRPr lang="ar-SA" altLang="ar-SA" sz="1800" dirty="0" smtClean="0"/>
                    </a:p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42" rtl="0" eaLnBrk="1" latinLnBrk="0" hangingPunct="1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4" y="1530953"/>
            <a:ext cx="3429442" cy="1513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 Single Corner Rectangle 10"/>
          <p:cNvSpPr/>
          <p:nvPr/>
        </p:nvSpPr>
        <p:spPr>
          <a:xfrm>
            <a:off x="3200420" y="2042180"/>
            <a:ext cx="1944216" cy="648072"/>
          </a:xfrm>
          <a:prstGeom prst="round1Rect">
            <a:avLst>
              <a:gd name="adj" fmla="val 1382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401" y="1530953"/>
            <a:ext cx="2304256" cy="1458072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24" y="3205341"/>
            <a:ext cx="3429442" cy="1483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655" y="3186255"/>
            <a:ext cx="2325748" cy="150288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3804202" y="3947240"/>
            <a:ext cx="792088" cy="43204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37" y="4829585"/>
            <a:ext cx="3427377" cy="142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275856" y="5157191"/>
            <a:ext cx="720080" cy="522625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03948" y="5013176"/>
            <a:ext cx="900100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8879" y="4829585"/>
            <a:ext cx="2358848" cy="1407727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1531621" y="171540"/>
            <a:ext cx="6092002" cy="944031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Congenital kidney diseases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964447" y="1412776"/>
            <a:ext cx="14511" cy="489654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267744" y="1412776"/>
            <a:ext cx="14511" cy="4896544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Objectives:</a:t>
            </a:r>
            <a:endParaRPr lang="ar-SA" sz="40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5576" y="1628800"/>
            <a:ext cx="10972800" cy="432435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256032" algn="l" rtl="0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Modality used for assessment of the urinary system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X-ray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US 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CT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MRI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Nuclear</a:t>
            </a:r>
          </a:p>
          <a:p>
            <a:pPr marL="365760" indent="-256032" algn="l" rtl="0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Normal anatomy </a:t>
            </a:r>
          </a:p>
          <a:p>
            <a:pPr marL="365760" indent="-256032" algn="l" rtl="0">
              <a:buClr>
                <a:schemeClr val="accent3"/>
              </a:buClr>
              <a:buFont typeface="Georgia"/>
              <a:buChar char="•"/>
              <a:defRPr/>
            </a:pPr>
            <a:r>
              <a:rPr lang="en-US" dirty="0" smtClean="0"/>
              <a:t>Common pathologies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Kidney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Ureter 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Bladder </a:t>
            </a:r>
          </a:p>
          <a:p>
            <a:pPr marL="658368" lvl="1" indent="-246888" algn="l" rtl="0">
              <a:buFont typeface="Georgia"/>
              <a:buChar char="▫"/>
              <a:defRPr/>
            </a:pPr>
            <a:r>
              <a:rPr lang="en-US" dirty="0" smtClean="0"/>
              <a:t>Urethra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3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5F8F6D7-44C9-4AB2-BEE4-C6E4C5A026EB}"/>
              </a:ext>
            </a:extLst>
          </p:cNvPr>
          <p:cNvSpPr txBox="1">
            <a:spLocks/>
          </p:cNvSpPr>
          <p:nvPr/>
        </p:nvSpPr>
        <p:spPr>
          <a:xfrm>
            <a:off x="107504" y="2796857"/>
            <a:ext cx="8904515" cy="1325563"/>
          </a:xfrm>
          <a:prstGeom prst="rect">
            <a:avLst/>
          </a:prstGeom>
        </p:spPr>
        <p:txBody>
          <a:bodyPr vert="horz" lIns="91423" tIns="45712" rIns="91423" bIns="45712" rtlCol="0" anchor="ctr">
            <a:normAutofit lnSpcReduction="10000"/>
          </a:bodyPr>
          <a:lstStyle>
            <a:lvl1pPr algn="l" defTabSz="914342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ar-SA" sz="4800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Common Ureter and Urinary bladder Pathologies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52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908720"/>
            <a:ext cx="6976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ar-SA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vesicoureteral reflux disease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99" y="3573016"/>
            <a:ext cx="3829050" cy="2808312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3572996"/>
            <a:ext cx="3745803" cy="2932923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64185" y="2204864"/>
            <a:ext cx="4032448" cy="1015663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algn="l" defTabSz="914400" rtl="1" eaLnBrk="1" latinLnBrk="0" hangingPunct="1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-This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disease characterized by backflow of the urine</a:t>
            </a:r>
          </a:p>
          <a:p>
            <a:pPr marL="0" algn="l" defTabSz="914400" rtl="1" eaLnBrk="1" latinLnBrk="0" hangingPunct="1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-How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do we diagnose it ?</a:t>
            </a:r>
          </a:p>
          <a:p>
            <a:pPr algn="l"/>
            <a:r>
              <a:rPr lang="en-US" sz="1200" b="1" dirty="0">
                <a:solidFill>
                  <a:srgbClr val="387025"/>
                </a:solidFill>
                <a:cs typeface="Calibri"/>
              </a:rPr>
              <a:t>By giving the patient contrast , after that we will see it go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from the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ureter back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to kidney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8768"/>
            <a:ext cx="223224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Ureter pathology</a:t>
            </a:r>
            <a:endParaRPr lang="ar-SA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572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18864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Cystitis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4535996" y="620688"/>
            <a:ext cx="36004" cy="623731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7504" y="896526"/>
            <a:ext cx="42124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 algn="l"/>
            <a:r>
              <a:rPr lang="en-US" altLang="ar-SA" b="1" dirty="0"/>
              <a:t>Image 1: an inflamed urinary bladder (thick surrounding walls</a:t>
            </a:r>
            <a:r>
              <a:rPr lang="en-US" altLang="ar-SA" b="1" dirty="0" smtClean="0"/>
              <a:t>).</a:t>
            </a:r>
            <a:endParaRPr lang="en-US" altLang="ar-SA" b="1" dirty="0"/>
          </a:p>
          <a:p>
            <a:endParaRPr lang="ar-SA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3456384" cy="2304256"/>
          </a:xfrm>
          <a:prstGeom prst="rect">
            <a:avLst/>
          </a:prstGeom>
          <a:noFill/>
          <a:ln w="190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>
          <a:xfrm>
            <a:off x="2700338" y="2133600"/>
            <a:ext cx="126206" cy="381000"/>
          </a:xfrm>
          <a:custGeom>
            <a:avLst/>
            <a:gdLst>
              <a:gd name="connsiteX0" fmla="*/ 0 w 126206"/>
              <a:gd name="connsiteY0" fmla="*/ 0 h 381000"/>
              <a:gd name="connsiteX1" fmla="*/ 4762 w 126206"/>
              <a:gd name="connsiteY1" fmla="*/ 11906 h 381000"/>
              <a:gd name="connsiteX2" fmla="*/ 11906 w 126206"/>
              <a:gd name="connsiteY2" fmla="*/ 19050 h 381000"/>
              <a:gd name="connsiteX3" fmla="*/ 21431 w 126206"/>
              <a:gd name="connsiteY3" fmla="*/ 33338 h 381000"/>
              <a:gd name="connsiteX4" fmla="*/ 30956 w 126206"/>
              <a:gd name="connsiteY4" fmla="*/ 47625 h 381000"/>
              <a:gd name="connsiteX5" fmla="*/ 38100 w 126206"/>
              <a:gd name="connsiteY5" fmla="*/ 50006 h 381000"/>
              <a:gd name="connsiteX6" fmla="*/ 40481 w 126206"/>
              <a:gd name="connsiteY6" fmla="*/ 57150 h 381000"/>
              <a:gd name="connsiteX7" fmla="*/ 50006 w 126206"/>
              <a:gd name="connsiteY7" fmla="*/ 71438 h 381000"/>
              <a:gd name="connsiteX8" fmla="*/ 57150 w 126206"/>
              <a:gd name="connsiteY8" fmla="*/ 85725 h 381000"/>
              <a:gd name="connsiteX9" fmla="*/ 59531 w 126206"/>
              <a:gd name="connsiteY9" fmla="*/ 92869 h 381000"/>
              <a:gd name="connsiteX10" fmla="*/ 66675 w 126206"/>
              <a:gd name="connsiteY10" fmla="*/ 97631 h 381000"/>
              <a:gd name="connsiteX11" fmla="*/ 73818 w 126206"/>
              <a:gd name="connsiteY11" fmla="*/ 114300 h 381000"/>
              <a:gd name="connsiteX12" fmla="*/ 76200 w 126206"/>
              <a:gd name="connsiteY12" fmla="*/ 121444 h 381000"/>
              <a:gd name="connsiteX13" fmla="*/ 80962 w 126206"/>
              <a:gd name="connsiteY13" fmla="*/ 128588 h 381000"/>
              <a:gd name="connsiteX14" fmla="*/ 88106 w 126206"/>
              <a:gd name="connsiteY14" fmla="*/ 150019 h 381000"/>
              <a:gd name="connsiteX15" fmla="*/ 90487 w 126206"/>
              <a:gd name="connsiteY15" fmla="*/ 157163 h 381000"/>
              <a:gd name="connsiteX16" fmla="*/ 95250 w 126206"/>
              <a:gd name="connsiteY16" fmla="*/ 164306 h 381000"/>
              <a:gd name="connsiteX17" fmla="*/ 100012 w 126206"/>
              <a:gd name="connsiteY17" fmla="*/ 178594 h 381000"/>
              <a:gd name="connsiteX18" fmla="*/ 102393 w 126206"/>
              <a:gd name="connsiteY18" fmla="*/ 185738 h 381000"/>
              <a:gd name="connsiteX19" fmla="*/ 104775 w 126206"/>
              <a:gd name="connsiteY19" fmla="*/ 200025 h 381000"/>
              <a:gd name="connsiteX20" fmla="*/ 109537 w 126206"/>
              <a:gd name="connsiteY20" fmla="*/ 228600 h 381000"/>
              <a:gd name="connsiteX21" fmla="*/ 111918 w 126206"/>
              <a:gd name="connsiteY21" fmla="*/ 247650 h 381000"/>
              <a:gd name="connsiteX22" fmla="*/ 116681 w 126206"/>
              <a:gd name="connsiteY22" fmla="*/ 266700 h 381000"/>
              <a:gd name="connsiteX23" fmla="*/ 119062 w 126206"/>
              <a:gd name="connsiteY23" fmla="*/ 292894 h 381000"/>
              <a:gd name="connsiteX24" fmla="*/ 121443 w 126206"/>
              <a:gd name="connsiteY24" fmla="*/ 302419 h 381000"/>
              <a:gd name="connsiteX25" fmla="*/ 123825 w 126206"/>
              <a:gd name="connsiteY25" fmla="*/ 316706 h 381000"/>
              <a:gd name="connsiteX26" fmla="*/ 126206 w 126206"/>
              <a:gd name="connsiteY26" fmla="*/ 342900 h 381000"/>
              <a:gd name="connsiteX27" fmla="*/ 123825 w 126206"/>
              <a:gd name="connsiteY27" fmla="*/ 3810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6206" h="381000">
                <a:moveTo>
                  <a:pt x="0" y="0"/>
                </a:moveTo>
                <a:cubicBezTo>
                  <a:pt x="1587" y="3969"/>
                  <a:pt x="2497" y="8281"/>
                  <a:pt x="4762" y="11906"/>
                </a:cubicBezTo>
                <a:cubicBezTo>
                  <a:pt x="6547" y="14762"/>
                  <a:pt x="9838" y="16392"/>
                  <a:pt x="11906" y="19050"/>
                </a:cubicBezTo>
                <a:cubicBezTo>
                  <a:pt x="15420" y="23568"/>
                  <a:pt x="18256" y="28575"/>
                  <a:pt x="21431" y="33338"/>
                </a:cubicBezTo>
                <a:cubicBezTo>
                  <a:pt x="21432" y="33339"/>
                  <a:pt x="30955" y="47625"/>
                  <a:pt x="30956" y="47625"/>
                </a:cubicBezTo>
                <a:lnTo>
                  <a:pt x="38100" y="50006"/>
                </a:lnTo>
                <a:cubicBezTo>
                  <a:pt x="38894" y="52387"/>
                  <a:pt x="39262" y="54956"/>
                  <a:pt x="40481" y="57150"/>
                </a:cubicBezTo>
                <a:cubicBezTo>
                  <a:pt x="43261" y="62154"/>
                  <a:pt x="50006" y="71438"/>
                  <a:pt x="50006" y="71438"/>
                </a:cubicBezTo>
                <a:cubicBezTo>
                  <a:pt x="55991" y="89394"/>
                  <a:pt x="47916" y="67258"/>
                  <a:pt x="57150" y="85725"/>
                </a:cubicBezTo>
                <a:cubicBezTo>
                  <a:pt x="58273" y="87970"/>
                  <a:pt x="57963" y="90909"/>
                  <a:pt x="59531" y="92869"/>
                </a:cubicBezTo>
                <a:cubicBezTo>
                  <a:pt x="61319" y="95104"/>
                  <a:pt x="64294" y="96044"/>
                  <a:pt x="66675" y="97631"/>
                </a:cubicBezTo>
                <a:cubicBezTo>
                  <a:pt x="71629" y="117450"/>
                  <a:pt x="65598" y="97859"/>
                  <a:pt x="73818" y="114300"/>
                </a:cubicBezTo>
                <a:cubicBezTo>
                  <a:pt x="74941" y="116545"/>
                  <a:pt x="75077" y="119199"/>
                  <a:pt x="76200" y="121444"/>
                </a:cubicBezTo>
                <a:cubicBezTo>
                  <a:pt x="77480" y="124004"/>
                  <a:pt x="79800" y="125973"/>
                  <a:pt x="80962" y="128588"/>
                </a:cubicBezTo>
                <a:cubicBezTo>
                  <a:pt x="80968" y="128602"/>
                  <a:pt x="86913" y="146440"/>
                  <a:pt x="88106" y="150019"/>
                </a:cubicBezTo>
                <a:cubicBezTo>
                  <a:pt x="88900" y="152400"/>
                  <a:pt x="89094" y="155075"/>
                  <a:pt x="90487" y="157163"/>
                </a:cubicBezTo>
                <a:lnTo>
                  <a:pt x="95250" y="164306"/>
                </a:lnTo>
                <a:lnTo>
                  <a:pt x="100012" y="178594"/>
                </a:lnTo>
                <a:cubicBezTo>
                  <a:pt x="100806" y="180975"/>
                  <a:pt x="101980" y="183262"/>
                  <a:pt x="102393" y="185738"/>
                </a:cubicBezTo>
                <a:cubicBezTo>
                  <a:pt x="103187" y="190500"/>
                  <a:pt x="104137" y="195239"/>
                  <a:pt x="104775" y="200025"/>
                </a:cubicBezTo>
                <a:cubicBezTo>
                  <a:pt x="108321" y="226613"/>
                  <a:pt x="104573" y="213707"/>
                  <a:pt x="109537" y="228600"/>
                </a:cubicBezTo>
                <a:cubicBezTo>
                  <a:pt x="110331" y="234950"/>
                  <a:pt x="110739" y="241360"/>
                  <a:pt x="111918" y="247650"/>
                </a:cubicBezTo>
                <a:cubicBezTo>
                  <a:pt x="113124" y="254083"/>
                  <a:pt x="116681" y="266700"/>
                  <a:pt x="116681" y="266700"/>
                </a:cubicBezTo>
                <a:cubicBezTo>
                  <a:pt x="117475" y="275431"/>
                  <a:pt x="117903" y="284204"/>
                  <a:pt x="119062" y="292894"/>
                </a:cubicBezTo>
                <a:cubicBezTo>
                  <a:pt x="119494" y="296138"/>
                  <a:pt x="120801" y="299210"/>
                  <a:pt x="121443" y="302419"/>
                </a:cubicBezTo>
                <a:cubicBezTo>
                  <a:pt x="122390" y="307153"/>
                  <a:pt x="123261" y="311911"/>
                  <a:pt x="123825" y="316706"/>
                </a:cubicBezTo>
                <a:cubicBezTo>
                  <a:pt x="124849" y="325413"/>
                  <a:pt x="125412" y="334169"/>
                  <a:pt x="126206" y="342900"/>
                </a:cubicBezTo>
                <a:cubicBezTo>
                  <a:pt x="123466" y="373046"/>
                  <a:pt x="123825" y="360327"/>
                  <a:pt x="123825" y="381000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Freeform 14"/>
          <p:cNvSpPr/>
          <p:nvPr/>
        </p:nvSpPr>
        <p:spPr>
          <a:xfrm>
            <a:off x="2597944" y="2219325"/>
            <a:ext cx="116977" cy="333375"/>
          </a:xfrm>
          <a:custGeom>
            <a:avLst/>
            <a:gdLst>
              <a:gd name="connsiteX0" fmla="*/ 0 w 116977"/>
              <a:gd name="connsiteY0" fmla="*/ 0 h 333375"/>
              <a:gd name="connsiteX1" fmla="*/ 19050 w 116977"/>
              <a:gd name="connsiteY1" fmla="*/ 23813 h 333375"/>
              <a:gd name="connsiteX2" fmla="*/ 30956 w 116977"/>
              <a:gd name="connsiteY2" fmla="*/ 38100 h 333375"/>
              <a:gd name="connsiteX3" fmla="*/ 33337 w 116977"/>
              <a:gd name="connsiteY3" fmla="*/ 45244 h 333375"/>
              <a:gd name="connsiteX4" fmla="*/ 42862 w 116977"/>
              <a:gd name="connsiteY4" fmla="*/ 59531 h 333375"/>
              <a:gd name="connsiteX5" fmla="*/ 47625 w 116977"/>
              <a:gd name="connsiteY5" fmla="*/ 73819 h 333375"/>
              <a:gd name="connsiteX6" fmla="*/ 52387 w 116977"/>
              <a:gd name="connsiteY6" fmla="*/ 80963 h 333375"/>
              <a:gd name="connsiteX7" fmla="*/ 59531 w 116977"/>
              <a:gd name="connsiteY7" fmla="*/ 104775 h 333375"/>
              <a:gd name="connsiteX8" fmla="*/ 61912 w 116977"/>
              <a:gd name="connsiteY8" fmla="*/ 111919 h 333375"/>
              <a:gd name="connsiteX9" fmla="*/ 64294 w 116977"/>
              <a:gd name="connsiteY9" fmla="*/ 123825 h 333375"/>
              <a:gd name="connsiteX10" fmla="*/ 71437 w 116977"/>
              <a:gd name="connsiteY10" fmla="*/ 145256 h 333375"/>
              <a:gd name="connsiteX11" fmla="*/ 83344 w 116977"/>
              <a:gd name="connsiteY11" fmla="*/ 180975 h 333375"/>
              <a:gd name="connsiteX12" fmla="*/ 88106 w 116977"/>
              <a:gd name="connsiteY12" fmla="*/ 195263 h 333375"/>
              <a:gd name="connsiteX13" fmla="*/ 90487 w 116977"/>
              <a:gd name="connsiteY13" fmla="*/ 202406 h 333375"/>
              <a:gd name="connsiteX14" fmla="*/ 92869 w 116977"/>
              <a:gd name="connsiteY14" fmla="*/ 214313 h 333375"/>
              <a:gd name="connsiteX15" fmla="*/ 97631 w 116977"/>
              <a:gd name="connsiteY15" fmla="*/ 228600 h 333375"/>
              <a:gd name="connsiteX16" fmla="*/ 100012 w 116977"/>
              <a:gd name="connsiteY16" fmla="*/ 238125 h 333375"/>
              <a:gd name="connsiteX17" fmla="*/ 104775 w 116977"/>
              <a:gd name="connsiteY17" fmla="*/ 252413 h 333375"/>
              <a:gd name="connsiteX18" fmla="*/ 107156 w 116977"/>
              <a:gd name="connsiteY18" fmla="*/ 264319 h 333375"/>
              <a:gd name="connsiteX19" fmla="*/ 111919 w 116977"/>
              <a:gd name="connsiteY19" fmla="*/ 278606 h 333375"/>
              <a:gd name="connsiteX20" fmla="*/ 114300 w 116977"/>
              <a:gd name="connsiteY20" fmla="*/ 288131 h 333375"/>
              <a:gd name="connsiteX21" fmla="*/ 116681 w 116977"/>
              <a:gd name="connsiteY21" fmla="*/ 295275 h 333375"/>
              <a:gd name="connsiteX22" fmla="*/ 116681 w 116977"/>
              <a:gd name="connsiteY22" fmla="*/ 333375 h 33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6977" h="333375">
                <a:moveTo>
                  <a:pt x="0" y="0"/>
                </a:moveTo>
                <a:cubicBezTo>
                  <a:pt x="6350" y="7938"/>
                  <a:pt x="11862" y="16626"/>
                  <a:pt x="19050" y="23813"/>
                </a:cubicBezTo>
                <a:cubicBezTo>
                  <a:pt x="24318" y="29081"/>
                  <a:pt x="27640" y="31467"/>
                  <a:pt x="30956" y="38100"/>
                </a:cubicBezTo>
                <a:cubicBezTo>
                  <a:pt x="32078" y="40345"/>
                  <a:pt x="32118" y="43050"/>
                  <a:pt x="33337" y="45244"/>
                </a:cubicBezTo>
                <a:cubicBezTo>
                  <a:pt x="36117" y="50247"/>
                  <a:pt x="41052" y="54101"/>
                  <a:pt x="42862" y="59531"/>
                </a:cubicBezTo>
                <a:cubicBezTo>
                  <a:pt x="44450" y="64294"/>
                  <a:pt x="44840" y="69642"/>
                  <a:pt x="47625" y="73819"/>
                </a:cubicBezTo>
                <a:cubicBezTo>
                  <a:pt x="49212" y="76200"/>
                  <a:pt x="51225" y="78348"/>
                  <a:pt x="52387" y="80963"/>
                </a:cubicBezTo>
                <a:cubicBezTo>
                  <a:pt x="56916" y="91154"/>
                  <a:pt x="56760" y="95074"/>
                  <a:pt x="59531" y="104775"/>
                </a:cubicBezTo>
                <a:cubicBezTo>
                  <a:pt x="60221" y="107189"/>
                  <a:pt x="61303" y="109484"/>
                  <a:pt x="61912" y="111919"/>
                </a:cubicBezTo>
                <a:cubicBezTo>
                  <a:pt x="62894" y="115845"/>
                  <a:pt x="63229" y="119920"/>
                  <a:pt x="64294" y="123825"/>
                </a:cubicBezTo>
                <a:cubicBezTo>
                  <a:pt x="64296" y="123832"/>
                  <a:pt x="70245" y="141680"/>
                  <a:pt x="71437" y="145256"/>
                </a:cubicBezTo>
                <a:lnTo>
                  <a:pt x="83344" y="180975"/>
                </a:lnTo>
                <a:lnTo>
                  <a:pt x="88106" y="195263"/>
                </a:lnTo>
                <a:cubicBezTo>
                  <a:pt x="88900" y="197644"/>
                  <a:pt x="89995" y="199945"/>
                  <a:pt x="90487" y="202406"/>
                </a:cubicBezTo>
                <a:cubicBezTo>
                  <a:pt x="91281" y="206375"/>
                  <a:pt x="91804" y="210408"/>
                  <a:pt x="92869" y="214313"/>
                </a:cubicBezTo>
                <a:cubicBezTo>
                  <a:pt x="94190" y="219156"/>
                  <a:pt x="96414" y="223730"/>
                  <a:pt x="97631" y="228600"/>
                </a:cubicBezTo>
                <a:cubicBezTo>
                  <a:pt x="98425" y="231775"/>
                  <a:pt x="99072" y="234990"/>
                  <a:pt x="100012" y="238125"/>
                </a:cubicBezTo>
                <a:cubicBezTo>
                  <a:pt x="101455" y="242934"/>
                  <a:pt x="103791" y="247490"/>
                  <a:pt x="104775" y="252413"/>
                </a:cubicBezTo>
                <a:cubicBezTo>
                  <a:pt x="105569" y="256382"/>
                  <a:pt x="106091" y="260414"/>
                  <a:pt x="107156" y="264319"/>
                </a:cubicBezTo>
                <a:cubicBezTo>
                  <a:pt x="108477" y="269162"/>
                  <a:pt x="110702" y="273736"/>
                  <a:pt x="111919" y="278606"/>
                </a:cubicBezTo>
                <a:cubicBezTo>
                  <a:pt x="112713" y="281781"/>
                  <a:pt x="113401" y="284984"/>
                  <a:pt x="114300" y="288131"/>
                </a:cubicBezTo>
                <a:cubicBezTo>
                  <a:pt x="114990" y="290545"/>
                  <a:pt x="116549" y="292768"/>
                  <a:pt x="116681" y="295275"/>
                </a:cubicBezTo>
                <a:cubicBezTo>
                  <a:pt x="117348" y="307957"/>
                  <a:pt x="116681" y="320675"/>
                  <a:pt x="116681" y="333375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427357" y="3919754"/>
            <a:ext cx="3686173" cy="0"/>
          </a:xfrm>
          <a:prstGeom prst="line">
            <a:avLst/>
          </a:prstGeom>
          <a:ln w="95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-175084" y="3964614"/>
            <a:ext cx="45005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lvl="2"/>
            <a:r>
              <a:rPr lang="en-US" altLang="ar-SA" b="1" dirty="0"/>
              <a:t>Image 2: This bladder has gas bubbles that could be due to inflammation or infection from </a:t>
            </a:r>
            <a:r>
              <a:rPr lang="ja-JP" altLang="en-US" b="1" dirty="0"/>
              <a:t>‘</a:t>
            </a:r>
            <a:r>
              <a:rPr lang="en-US" altLang="ja-JP" b="1" dirty="0"/>
              <a:t>gas producing</a:t>
            </a:r>
            <a:r>
              <a:rPr lang="ja-JP" altLang="en-US" b="1" dirty="0"/>
              <a:t>’</a:t>
            </a:r>
            <a:r>
              <a:rPr lang="en-US" altLang="ja-JP" b="1" dirty="0"/>
              <a:t> bacteria. </a:t>
            </a:r>
            <a:endParaRPr lang="en-US" altLang="ar-SA" b="1" dirty="0"/>
          </a:p>
          <a:p>
            <a:endParaRPr lang="ar-SA" dirty="0"/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1" y="4941168"/>
            <a:ext cx="3553761" cy="185917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1996380" y="5373216"/>
            <a:ext cx="252028" cy="252028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972356" y="5759613"/>
            <a:ext cx="439404" cy="126014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796136" y="188640"/>
            <a:ext cx="44594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altLang="ar-SA" sz="28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Benign Prostate Hypertrophy</a:t>
            </a:r>
            <a:endParaRPr lang="en-US" altLang="ar-SA" sz="28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7012"/>
            <a:ext cx="3241253" cy="423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Freeform 38"/>
          <p:cNvSpPr/>
          <p:nvPr/>
        </p:nvSpPr>
        <p:spPr>
          <a:xfrm>
            <a:off x="6553200" y="4793456"/>
            <a:ext cx="526760" cy="300038"/>
          </a:xfrm>
          <a:custGeom>
            <a:avLst/>
            <a:gdLst>
              <a:gd name="connsiteX0" fmla="*/ 0 w 526760"/>
              <a:gd name="connsiteY0" fmla="*/ 300038 h 300038"/>
              <a:gd name="connsiteX1" fmla="*/ 33338 w 526760"/>
              <a:gd name="connsiteY1" fmla="*/ 288132 h 300038"/>
              <a:gd name="connsiteX2" fmla="*/ 40481 w 526760"/>
              <a:gd name="connsiteY2" fmla="*/ 285750 h 300038"/>
              <a:gd name="connsiteX3" fmla="*/ 54769 w 526760"/>
              <a:gd name="connsiteY3" fmla="*/ 276225 h 300038"/>
              <a:gd name="connsiteX4" fmla="*/ 61913 w 526760"/>
              <a:gd name="connsiteY4" fmla="*/ 271463 h 300038"/>
              <a:gd name="connsiteX5" fmla="*/ 69056 w 526760"/>
              <a:gd name="connsiteY5" fmla="*/ 266700 h 300038"/>
              <a:gd name="connsiteX6" fmla="*/ 76200 w 526760"/>
              <a:gd name="connsiteY6" fmla="*/ 264319 h 300038"/>
              <a:gd name="connsiteX7" fmla="*/ 80963 w 526760"/>
              <a:gd name="connsiteY7" fmla="*/ 257175 h 300038"/>
              <a:gd name="connsiteX8" fmla="*/ 95250 w 526760"/>
              <a:gd name="connsiteY8" fmla="*/ 252413 h 300038"/>
              <a:gd name="connsiteX9" fmla="*/ 109538 w 526760"/>
              <a:gd name="connsiteY9" fmla="*/ 242888 h 300038"/>
              <a:gd name="connsiteX10" fmla="*/ 123825 w 526760"/>
              <a:gd name="connsiteY10" fmla="*/ 233363 h 300038"/>
              <a:gd name="connsiteX11" fmla="*/ 138113 w 526760"/>
              <a:gd name="connsiteY11" fmla="*/ 223838 h 300038"/>
              <a:gd name="connsiteX12" fmla="*/ 145256 w 526760"/>
              <a:gd name="connsiteY12" fmla="*/ 219075 h 300038"/>
              <a:gd name="connsiteX13" fmla="*/ 159544 w 526760"/>
              <a:gd name="connsiteY13" fmla="*/ 207169 h 300038"/>
              <a:gd name="connsiteX14" fmla="*/ 164306 w 526760"/>
              <a:gd name="connsiteY14" fmla="*/ 200025 h 300038"/>
              <a:gd name="connsiteX15" fmla="*/ 171450 w 526760"/>
              <a:gd name="connsiteY15" fmla="*/ 197644 h 300038"/>
              <a:gd name="connsiteX16" fmla="*/ 180975 w 526760"/>
              <a:gd name="connsiteY16" fmla="*/ 183357 h 300038"/>
              <a:gd name="connsiteX17" fmla="*/ 185738 w 526760"/>
              <a:gd name="connsiteY17" fmla="*/ 176213 h 300038"/>
              <a:gd name="connsiteX18" fmla="*/ 192881 w 526760"/>
              <a:gd name="connsiteY18" fmla="*/ 169069 h 300038"/>
              <a:gd name="connsiteX19" fmla="*/ 202406 w 526760"/>
              <a:gd name="connsiteY19" fmla="*/ 154782 h 300038"/>
              <a:gd name="connsiteX20" fmla="*/ 207169 w 526760"/>
              <a:gd name="connsiteY20" fmla="*/ 147638 h 300038"/>
              <a:gd name="connsiteX21" fmla="*/ 221456 w 526760"/>
              <a:gd name="connsiteY21" fmla="*/ 119063 h 300038"/>
              <a:gd name="connsiteX22" fmla="*/ 226219 w 526760"/>
              <a:gd name="connsiteY22" fmla="*/ 111919 h 300038"/>
              <a:gd name="connsiteX23" fmla="*/ 235744 w 526760"/>
              <a:gd name="connsiteY23" fmla="*/ 100013 h 300038"/>
              <a:gd name="connsiteX24" fmla="*/ 238125 w 526760"/>
              <a:gd name="connsiteY24" fmla="*/ 92869 h 300038"/>
              <a:gd name="connsiteX25" fmla="*/ 261938 w 526760"/>
              <a:gd name="connsiteY25" fmla="*/ 64294 h 300038"/>
              <a:gd name="connsiteX26" fmla="*/ 269081 w 526760"/>
              <a:gd name="connsiteY26" fmla="*/ 61913 h 300038"/>
              <a:gd name="connsiteX27" fmla="*/ 283369 w 526760"/>
              <a:gd name="connsiteY27" fmla="*/ 52388 h 300038"/>
              <a:gd name="connsiteX28" fmla="*/ 342900 w 526760"/>
              <a:gd name="connsiteY28" fmla="*/ 47625 h 300038"/>
              <a:gd name="connsiteX29" fmla="*/ 404813 w 526760"/>
              <a:gd name="connsiteY29" fmla="*/ 52388 h 300038"/>
              <a:gd name="connsiteX30" fmla="*/ 419100 w 526760"/>
              <a:gd name="connsiteY30" fmla="*/ 57150 h 300038"/>
              <a:gd name="connsiteX31" fmla="*/ 438150 w 526760"/>
              <a:gd name="connsiteY31" fmla="*/ 61913 h 300038"/>
              <a:gd name="connsiteX32" fmla="*/ 476250 w 526760"/>
              <a:gd name="connsiteY32" fmla="*/ 59532 h 300038"/>
              <a:gd name="connsiteX33" fmla="*/ 490538 w 526760"/>
              <a:gd name="connsiteY33" fmla="*/ 54769 h 300038"/>
              <a:gd name="connsiteX34" fmla="*/ 504825 w 526760"/>
              <a:gd name="connsiteY34" fmla="*/ 45244 h 300038"/>
              <a:gd name="connsiteX35" fmla="*/ 519113 w 526760"/>
              <a:gd name="connsiteY35" fmla="*/ 33338 h 300038"/>
              <a:gd name="connsiteX36" fmla="*/ 521494 w 526760"/>
              <a:gd name="connsiteY36" fmla="*/ 26194 h 300038"/>
              <a:gd name="connsiteX37" fmla="*/ 526256 w 526760"/>
              <a:gd name="connsiteY37" fmla="*/ 19050 h 300038"/>
              <a:gd name="connsiteX38" fmla="*/ 526256 w 526760"/>
              <a:gd name="connsiteY38" fmla="*/ 0 h 30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526760" h="300038">
                <a:moveTo>
                  <a:pt x="0" y="300038"/>
                </a:moveTo>
                <a:cubicBezTo>
                  <a:pt x="49149" y="285293"/>
                  <a:pt x="7005" y="299419"/>
                  <a:pt x="33338" y="288132"/>
                </a:cubicBezTo>
                <a:cubicBezTo>
                  <a:pt x="35645" y="287143"/>
                  <a:pt x="38287" y="286969"/>
                  <a:pt x="40481" y="285750"/>
                </a:cubicBezTo>
                <a:cubicBezTo>
                  <a:pt x="45485" y="282970"/>
                  <a:pt x="50006" y="279400"/>
                  <a:pt x="54769" y="276225"/>
                </a:cubicBezTo>
                <a:lnTo>
                  <a:pt x="61913" y="271463"/>
                </a:lnTo>
                <a:cubicBezTo>
                  <a:pt x="64294" y="269876"/>
                  <a:pt x="66341" y="267605"/>
                  <a:pt x="69056" y="266700"/>
                </a:cubicBezTo>
                <a:lnTo>
                  <a:pt x="76200" y="264319"/>
                </a:lnTo>
                <a:cubicBezTo>
                  <a:pt x="77788" y="261938"/>
                  <a:pt x="78536" y="258692"/>
                  <a:pt x="80963" y="257175"/>
                </a:cubicBezTo>
                <a:cubicBezTo>
                  <a:pt x="85220" y="254514"/>
                  <a:pt x="95250" y="252413"/>
                  <a:pt x="95250" y="252413"/>
                </a:cubicBezTo>
                <a:cubicBezTo>
                  <a:pt x="100013" y="249238"/>
                  <a:pt x="105491" y="246936"/>
                  <a:pt x="109538" y="242888"/>
                </a:cubicBezTo>
                <a:cubicBezTo>
                  <a:pt x="118456" y="233969"/>
                  <a:pt x="113486" y="236809"/>
                  <a:pt x="123825" y="233363"/>
                </a:cubicBezTo>
                <a:lnTo>
                  <a:pt x="138113" y="223838"/>
                </a:lnTo>
                <a:cubicBezTo>
                  <a:pt x="140494" y="222251"/>
                  <a:pt x="143232" y="221098"/>
                  <a:pt x="145256" y="219075"/>
                </a:cubicBezTo>
                <a:cubicBezTo>
                  <a:pt x="154424" y="209908"/>
                  <a:pt x="149598" y="213800"/>
                  <a:pt x="159544" y="207169"/>
                </a:cubicBezTo>
                <a:cubicBezTo>
                  <a:pt x="161131" y="204788"/>
                  <a:pt x="162071" y="201813"/>
                  <a:pt x="164306" y="200025"/>
                </a:cubicBezTo>
                <a:cubicBezTo>
                  <a:pt x="166266" y="198457"/>
                  <a:pt x="169675" y="199419"/>
                  <a:pt x="171450" y="197644"/>
                </a:cubicBezTo>
                <a:cubicBezTo>
                  <a:pt x="175497" y="193597"/>
                  <a:pt x="177800" y="188119"/>
                  <a:pt x="180975" y="183357"/>
                </a:cubicBezTo>
                <a:cubicBezTo>
                  <a:pt x="182563" y="180976"/>
                  <a:pt x="183714" y="178237"/>
                  <a:pt x="185738" y="176213"/>
                </a:cubicBezTo>
                <a:cubicBezTo>
                  <a:pt x="188119" y="173832"/>
                  <a:pt x="190814" y="171727"/>
                  <a:pt x="192881" y="169069"/>
                </a:cubicBezTo>
                <a:cubicBezTo>
                  <a:pt x="196395" y="164551"/>
                  <a:pt x="199231" y="159544"/>
                  <a:pt x="202406" y="154782"/>
                </a:cubicBezTo>
                <a:lnTo>
                  <a:pt x="207169" y="147638"/>
                </a:lnTo>
                <a:cubicBezTo>
                  <a:pt x="213741" y="127920"/>
                  <a:pt x="209146" y="137527"/>
                  <a:pt x="221456" y="119063"/>
                </a:cubicBezTo>
                <a:lnTo>
                  <a:pt x="226219" y="111919"/>
                </a:lnTo>
                <a:cubicBezTo>
                  <a:pt x="232204" y="93962"/>
                  <a:pt x="223434" y="115400"/>
                  <a:pt x="235744" y="100013"/>
                </a:cubicBezTo>
                <a:cubicBezTo>
                  <a:pt x="237312" y="98053"/>
                  <a:pt x="236906" y="95063"/>
                  <a:pt x="238125" y="92869"/>
                </a:cubicBezTo>
                <a:cubicBezTo>
                  <a:pt x="241591" y="86630"/>
                  <a:pt x="255130" y="66563"/>
                  <a:pt x="261938" y="64294"/>
                </a:cubicBezTo>
                <a:lnTo>
                  <a:pt x="269081" y="61913"/>
                </a:lnTo>
                <a:cubicBezTo>
                  <a:pt x="274487" y="56507"/>
                  <a:pt x="275649" y="53215"/>
                  <a:pt x="283369" y="52388"/>
                </a:cubicBezTo>
                <a:cubicBezTo>
                  <a:pt x="303163" y="50267"/>
                  <a:pt x="342900" y="47625"/>
                  <a:pt x="342900" y="47625"/>
                </a:cubicBezTo>
                <a:cubicBezTo>
                  <a:pt x="351755" y="48091"/>
                  <a:pt x="388800" y="48693"/>
                  <a:pt x="404813" y="52388"/>
                </a:cubicBezTo>
                <a:cubicBezTo>
                  <a:pt x="409704" y="53517"/>
                  <a:pt x="414178" y="56165"/>
                  <a:pt x="419100" y="57150"/>
                </a:cubicBezTo>
                <a:cubicBezTo>
                  <a:pt x="433467" y="60024"/>
                  <a:pt x="427166" y="58252"/>
                  <a:pt x="438150" y="61913"/>
                </a:cubicBezTo>
                <a:cubicBezTo>
                  <a:pt x="450850" y="61119"/>
                  <a:pt x="463642" y="61251"/>
                  <a:pt x="476250" y="59532"/>
                </a:cubicBezTo>
                <a:cubicBezTo>
                  <a:pt x="481224" y="58854"/>
                  <a:pt x="490538" y="54769"/>
                  <a:pt x="490538" y="54769"/>
                </a:cubicBezTo>
                <a:cubicBezTo>
                  <a:pt x="495300" y="51594"/>
                  <a:pt x="500778" y="49291"/>
                  <a:pt x="504825" y="45244"/>
                </a:cubicBezTo>
                <a:cubicBezTo>
                  <a:pt x="513993" y="36076"/>
                  <a:pt x="509167" y="39968"/>
                  <a:pt x="519113" y="33338"/>
                </a:cubicBezTo>
                <a:cubicBezTo>
                  <a:pt x="519907" y="30957"/>
                  <a:pt x="520372" y="28439"/>
                  <a:pt x="521494" y="26194"/>
                </a:cubicBezTo>
                <a:cubicBezTo>
                  <a:pt x="522774" y="23634"/>
                  <a:pt x="525744" y="21866"/>
                  <a:pt x="526256" y="19050"/>
                </a:cubicBezTo>
                <a:cubicBezTo>
                  <a:pt x="527392" y="12802"/>
                  <a:pt x="526256" y="6350"/>
                  <a:pt x="526256" y="0"/>
                </a:cubicBez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TextBox 39"/>
          <p:cNvSpPr txBox="1"/>
          <p:nvPr/>
        </p:nvSpPr>
        <p:spPr>
          <a:xfrm>
            <a:off x="6478584" y="4653309"/>
            <a:ext cx="576064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b="1" dirty="0" smtClean="0"/>
              <a:t>Bladder</a:t>
            </a:r>
            <a:endParaRPr lang="ar-SA" sz="8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444208" y="4970383"/>
            <a:ext cx="767436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800" b="1" dirty="0" smtClean="0"/>
              <a:t>Prostate</a:t>
            </a:r>
            <a:endParaRPr lang="ar-SA" sz="8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5220518" y="5949280"/>
            <a:ext cx="2952328" cy="46166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-Hypertrophied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prostate causing the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bladder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to be compressed</a:t>
            </a:r>
            <a:endParaRPr lang="ar-SA" sz="1200" b="1" dirty="0">
              <a:solidFill>
                <a:srgbClr val="387025"/>
              </a:solidFill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7864" y="116632"/>
            <a:ext cx="223224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Urinary bladder pathologies</a:t>
            </a:r>
            <a:endParaRPr lang="ar-SA" sz="16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983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763688" y="44624"/>
            <a:ext cx="6092002" cy="944031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ar-SA" sz="4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	</a:t>
            </a:r>
            <a:r>
              <a:rPr lang="en-US" altLang="ar-SA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Quiz</a:t>
            </a:r>
            <a:endParaRPr lang="en-US" altLang="ar-SA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0465" y="836712"/>
            <a:ext cx="6358448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1200" b="1" dirty="0" smtClean="0"/>
              <a:t>1)What modality is cheap and with no Ionized radiation?</a:t>
            </a:r>
            <a:br>
              <a:rPr lang="en-GB" sz="1200" b="1" dirty="0" smtClean="0"/>
            </a:br>
            <a:r>
              <a:rPr lang="en-GB" sz="1200" b="1" dirty="0" smtClean="0"/>
              <a:t>A- Ultrasound</a:t>
            </a:r>
            <a:br>
              <a:rPr lang="en-GB" sz="1200" b="1" dirty="0" smtClean="0"/>
            </a:br>
            <a:r>
              <a:rPr lang="en-GB" sz="1200" b="1" dirty="0" smtClean="0"/>
              <a:t>B- X-ray</a:t>
            </a:r>
            <a:br>
              <a:rPr lang="en-GB" sz="1200" b="1" dirty="0" smtClean="0"/>
            </a:br>
            <a:r>
              <a:rPr lang="en-GB" sz="1200" b="1" dirty="0" smtClean="0"/>
              <a:t>C- CT-scan</a:t>
            </a:r>
            <a:br>
              <a:rPr lang="en-GB" sz="1200" b="1" dirty="0" smtClean="0"/>
            </a:br>
            <a:r>
              <a:rPr lang="en-GB" sz="1200" b="1" dirty="0" smtClean="0"/>
              <a:t>D- MRI</a:t>
            </a:r>
            <a:br>
              <a:rPr lang="en-GB" sz="12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2)What modality is used to assess the function?</a:t>
            </a:r>
            <a:br>
              <a:rPr lang="en-GB" sz="1200" b="1" dirty="0" smtClean="0"/>
            </a:br>
            <a:r>
              <a:rPr lang="en-GB" sz="1200" b="1" dirty="0" smtClean="0"/>
              <a:t>A- Nuclear scan</a:t>
            </a:r>
            <a:br>
              <a:rPr lang="en-GB" sz="1200" b="1" dirty="0" smtClean="0"/>
            </a:br>
            <a:r>
              <a:rPr lang="en-GB" sz="1200" b="1" dirty="0" smtClean="0"/>
              <a:t>B- X-ray</a:t>
            </a:r>
            <a:br>
              <a:rPr lang="en-GB" sz="1200" b="1" dirty="0" smtClean="0"/>
            </a:br>
            <a:r>
              <a:rPr lang="en-GB" sz="1200" b="1" dirty="0" smtClean="0"/>
              <a:t>C- MRI</a:t>
            </a:r>
            <a:br>
              <a:rPr lang="en-GB" sz="1200" b="1" dirty="0" smtClean="0"/>
            </a:br>
            <a:r>
              <a:rPr lang="en-GB" sz="1200" b="1" dirty="0" smtClean="0"/>
              <a:t>D- CT scan</a:t>
            </a:r>
            <a:br>
              <a:rPr lang="en-GB" sz="12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3)What modality is used with a lot of information and no Ionized radiation?</a:t>
            </a:r>
            <a:br>
              <a:rPr lang="en-GB" sz="1200" b="1" dirty="0" smtClean="0"/>
            </a:br>
            <a:r>
              <a:rPr lang="en-GB" sz="1200" b="1" dirty="0" smtClean="0"/>
              <a:t>A- X-ray</a:t>
            </a:r>
            <a:br>
              <a:rPr lang="en-GB" sz="1200" b="1" dirty="0" smtClean="0"/>
            </a:br>
            <a:r>
              <a:rPr lang="en-GB" sz="1200" b="1" dirty="0" smtClean="0"/>
              <a:t>B- Ultrasound</a:t>
            </a:r>
            <a:br>
              <a:rPr lang="en-GB" sz="1200" b="1" dirty="0" smtClean="0"/>
            </a:br>
            <a:r>
              <a:rPr lang="en-GB" sz="1200" b="1" dirty="0" smtClean="0"/>
              <a:t>C- MRI</a:t>
            </a:r>
            <a:br>
              <a:rPr lang="en-GB" sz="1200" b="1" dirty="0" smtClean="0"/>
            </a:br>
            <a:r>
              <a:rPr lang="en-GB" sz="1200" b="1" dirty="0" smtClean="0"/>
              <a:t>D- CT scan</a:t>
            </a:r>
            <a:br>
              <a:rPr lang="en-GB" sz="12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4)What type of stones we can see under X-ray?</a:t>
            </a:r>
            <a:br>
              <a:rPr lang="en-GB" sz="1200" b="1" dirty="0" smtClean="0"/>
            </a:br>
            <a:r>
              <a:rPr lang="en-GB" sz="1200" b="1" dirty="0" smtClean="0"/>
              <a:t>A- Radio-opaque</a:t>
            </a:r>
            <a:br>
              <a:rPr lang="en-GB" sz="1200" b="1" dirty="0" smtClean="0"/>
            </a:br>
            <a:r>
              <a:rPr lang="en-GB" sz="1200" b="1" dirty="0" smtClean="0"/>
              <a:t>B- Radio-lucent</a:t>
            </a:r>
            <a:br>
              <a:rPr lang="en-GB" sz="12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5)What is the best modality used to diagnose renal stones?</a:t>
            </a:r>
            <a:br>
              <a:rPr lang="en-GB" sz="1200" b="1" dirty="0" smtClean="0"/>
            </a:br>
            <a:r>
              <a:rPr lang="en-GB" sz="1200" b="1" dirty="0" smtClean="0"/>
              <a:t>A- Contrast CT</a:t>
            </a:r>
            <a:br>
              <a:rPr lang="en-GB" sz="1200" b="1" dirty="0" smtClean="0"/>
            </a:br>
            <a:r>
              <a:rPr lang="en-GB" sz="1200" b="1" dirty="0" smtClean="0"/>
              <a:t>B- Non-Contrast CT</a:t>
            </a:r>
            <a:br>
              <a:rPr lang="en-GB" sz="1200" b="1" dirty="0" smtClean="0"/>
            </a:br>
            <a:r>
              <a:rPr lang="en-GB" sz="1200" b="1" dirty="0" smtClean="0"/>
              <a:t/>
            </a:r>
            <a:br>
              <a:rPr lang="en-GB" sz="1200" b="1" dirty="0" smtClean="0"/>
            </a:br>
            <a:r>
              <a:rPr lang="en-GB" sz="1200" b="1" dirty="0" smtClean="0"/>
              <a:t>6)What is the most common type of benign and malignant kidney tumors?</a:t>
            </a:r>
            <a:br>
              <a:rPr lang="en-GB" sz="1200" b="1" dirty="0" smtClean="0"/>
            </a:br>
            <a:r>
              <a:rPr lang="en-GB" sz="1200" b="1" dirty="0" smtClean="0"/>
              <a:t>A- Transitional cell carcinoma/Renal cell carcinoma</a:t>
            </a:r>
            <a:br>
              <a:rPr lang="en-GB" sz="1200" b="1" dirty="0" smtClean="0"/>
            </a:br>
            <a:r>
              <a:rPr lang="en-GB" sz="1200" b="1" dirty="0" smtClean="0"/>
              <a:t>B- Angiomyolipoma/Renal cell carcinoma  </a:t>
            </a:r>
            <a:endParaRPr lang="ar-SA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6639679"/>
            <a:ext cx="2880320" cy="21544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1-A 2-A 3-C 4-A 5-B 6-B</a:t>
            </a:r>
            <a:endParaRPr lang="ar-SA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6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67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THANK YOU</a:t>
            </a:r>
            <a:endParaRPr lang="ar-SA" sz="67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 descr="C:\Users\Assas\Desktop\twit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451" y="1927008"/>
            <a:ext cx="37461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sas\Desktop\Gm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68" y="1881714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18416" y="1083733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Contact us on: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934632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@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Radiology437</a:t>
            </a:r>
            <a:endParaRPr lang="ar-S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3100" y="1902366"/>
            <a:ext cx="273362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Radiology437@gmail.com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5152" y="2438400"/>
            <a:ext cx="1752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Team Leaders: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5152" y="3509665"/>
            <a:ext cx="172296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Team members: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2047" y="3048000"/>
            <a:ext cx="2057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Faisal Al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q</a:t>
            </a:r>
            <a:r>
              <a:rPr lang="en-GB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usaiyer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2377" y="3048000"/>
            <a:ext cx="16764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Rawan Alharbi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3971330"/>
            <a:ext cx="2514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Abdullah alsergani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Abdullah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Alomar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Mohannad alamri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63304" y="5157192"/>
            <a:ext cx="25241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Afnan almustafa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5047" y="541867"/>
            <a:ext cx="1828800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For checking our work.</a:t>
            </a:r>
            <a:endParaRPr lang="ar-SA" sz="16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1900" y="5618854"/>
            <a:ext cx="15856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Revised by:</a:t>
            </a:r>
            <a:endParaRPr lang="ar-SA" sz="24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78568" y="6150498"/>
            <a:ext cx="20468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Homoud al zaid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3984" y="6165304"/>
            <a:ext cx="17039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Adel alzahrani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4753" y="3971330"/>
            <a:ext cx="25250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Mohammad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alasqah</a:t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Abdulrahaman Altalasi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/>
            </a:r>
            <a:b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Abdullah Almeaither</a:t>
            </a:r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algn="l"/>
            <a:endParaRPr lang="ar-SA" sz="2400" b="1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67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F8F6D7-44C9-4AB2-BEE4-C6E4C5A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766219"/>
            <a:ext cx="8904515" cy="1325563"/>
          </a:xfrm>
        </p:spPr>
        <p:txBody>
          <a:bodyPr>
            <a:normAutofit/>
          </a:bodyPr>
          <a:lstStyle/>
          <a:p>
            <a:pPr algn="ctr"/>
            <a:r>
              <a:rPr lang="en-US" altLang="ar-SA" sz="6000" dirty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Modalities used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35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332656"/>
            <a:ext cx="4032448" cy="576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Ultrasound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34320" y="5157192"/>
            <a:ext cx="352839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Image Key:</a:t>
            </a:r>
          </a:p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White = stones </a:t>
            </a:r>
            <a:r>
              <a:rPr lang="en-US" altLang="ar-SA" sz="1400" b="1" dirty="0" smtClean="0">
                <a:latin typeface="Georgia" pitchFamily="18" charset="0"/>
              </a:rPr>
              <a:t>and calcification</a:t>
            </a:r>
            <a:r>
              <a:rPr lang="en-US" altLang="ar-SA" sz="1400" b="1" dirty="0">
                <a:latin typeface="Georgia" pitchFamily="18" charset="0"/>
              </a:rPr>
              <a:t>.</a:t>
            </a:r>
          </a:p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Grey = soft tissue.</a:t>
            </a:r>
          </a:p>
          <a:p>
            <a:pPr algn="l" eaLnBrk="1" hangingPunct="1"/>
            <a:r>
              <a:rPr lang="en-US" altLang="ar-SA" sz="1400" b="1" dirty="0" smtClean="0">
                <a:latin typeface="Georgia" pitchFamily="18" charset="0"/>
              </a:rPr>
              <a:t>Black </a:t>
            </a:r>
            <a:r>
              <a:rPr lang="en-US" altLang="ar-SA" sz="1400" b="1" dirty="0">
                <a:latin typeface="Georgia" pitchFamily="18" charset="0"/>
              </a:rPr>
              <a:t>= fluid.</a:t>
            </a:r>
            <a:endParaRPr lang="ar-SA" altLang="ar-SA" sz="1400" b="1" dirty="0">
              <a:latin typeface="Georgi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770433"/>
              </p:ext>
            </p:extLst>
          </p:nvPr>
        </p:nvGraphicFramePr>
        <p:xfrm>
          <a:off x="107504" y="1473184"/>
          <a:ext cx="3088680" cy="14630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Pros</a:t>
                      </a:r>
                      <a:r>
                        <a:rPr lang="en-US" baseline="0" dirty="0" smtClean="0"/>
                        <a:t> (Advantages)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Portable</a:t>
                      </a:r>
                      <a:endParaRPr lang="ar-SA" b="1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Inexpensive</a:t>
                      </a:r>
                      <a:endParaRPr lang="ar-SA" b="1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No ionizing radiation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78865"/>
              </p:ext>
            </p:extLst>
          </p:nvPr>
        </p:nvGraphicFramePr>
        <p:xfrm>
          <a:off x="107504" y="3212976"/>
          <a:ext cx="3096344" cy="1567324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96344"/>
              </a:tblGrid>
              <a:tr h="149736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Cons (Disadvantages)</a:t>
                      </a:r>
                      <a:endParaRPr lang="ar-SA" dirty="0"/>
                    </a:p>
                  </a:txBody>
                  <a:tcPr/>
                </a:tc>
              </a:tr>
              <a:tr h="441003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Time consuming</a:t>
                      </a:r>
                      <a:endParaRPr lang="ar-SA" b="1" dirty="0"/>
                    </a:p>
                  </a:txBody>
                  <a:tcPr/>
                </a:tc>
              </a:tr>
              <a:tr h="760561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Operator</a:t>
                      </a:r>
                      <a:r>
                        <a:rPr lang="en-US" b="1" baseline="0" dirty="0" smtClean="0"/>
                        <a:t> dependent</a:t>
                      </a:r>
                      <a:r>
                        <a:rPr lang="en-US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(depends on the skill of the operator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8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800" b="1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95936" y="5373216"/>
            <a:ext cx="4248472" cy="1323439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227965" indent="-227965" algn="l" rtl="0"/>
            <a:r>
              <a:rPr lang="en-US" altLang="ar-SA" sz="1100" b="1" dirty="0">
                <a:solidFill>
                  <a:srgbClr val="0B9B74"/>
                </a:solidFill>
                <a:cs typeface="Calibri"/>
              </a:rPr>
              <a:t>-</a:t>
            </a:r>
            <a:r>
              <a:rPr lang="en-US" altLang="ar-SA" sz="1400" b="1" dirty="0">
                <a:solidFill>
                  <a:srgbClr val="0B9B74"/>
                </a:solidFill>
                <a:cs typeface="Calibri"/>
              </a:rPr>
              <a:t>Ultrasound</a:t>
            </a:r>
            <a:r>
              <a:rPr lang="en-US" altLang="ar-SA" sz="1100" b="1" dirty="0">
                <a:solidFill>
                  <a:srgbClr val="0B9B74"/>
                </a:solidFill>
                <a:cs typeface="Calibri"/>
              </a:rPr>
              <a:t>: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Sound waves that reflect </a:t>
            </a:r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off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dense surfaces, giving us a hyper–echoic view of the surface.</a:t>
            </a:r>
            <a:endParaRPr lang="en-US" sz="1100" dirty="0">
              <a:solidFill>
                <a:srgbClr val="0B9B74"/>
              </a:solidFill>
              <a:cs typeface="Calibri"/>
            </a:endParaRPr>
          </a:p>
          <a:p>
            <a:pPr algn="l"/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/>
            </a:r>
            <a:br>
              <a:rPr lang="en-US" altLang="ar-SA" sz="1100" dirty="0" smtClean="0">
                <a:solidFill>
                  <a:srgbClr val="0B9B74"/>
                </a:solidFill>
                <a:cs typeface="Calibri"/>
              </a:rPr>
            </a:br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-Objects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with less density appear in gray such </a:t>
            </a:r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as sub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tissue</a:t>
            </a:r>
          </a:p>
          <a:p>
            <a:pPr algn="l"/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-Fluids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such as water and urine will not reflect the sound wave</a:t>
            </a:r>
          </a:p>
          <a:p>
            <a:pPr algn="l"/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-The </a:t>
            </a:r>
            <a:r>
              <a:rPr lang="en-US" altLang="ar-SA" sz="1100" dirty="0">
                <a:solidFill>
                  <a:srgbClr val="0B9B74"/>
                </a:solidFill>
                <a:cs typeface="Calibri"/>
              </a:rPr>
              <a:t>renal pelvis appears white because it is filled with </a:t>
            </a:r>
            <a:r>
              <a:rPr lang="en-US" altLang="ar-SA" sz="1100" dirty="0" smtClean="0">
                <a:solidFill>
                  <a:srgbClr val="0B9B74"/>
                </a:solidFill>
                <a:cs typeface="Calibri"/>
              </a:rPr>
              <a:t>fat</a:t>
            </a:r>
            <a:endParaRPr lang="en-US" altLang="ar-SA" sz="1100" dirty="0">
              <a:solidFill>
                <a:srgbClr val="0B9B74"/>
              </a:solidFill>
              <a:cs typeface="Calibri"/>
            </a:endParaRPr>
          </a:p>
          <a:p>
            <a:pPr marL="227965" indent="-227965" algn="l" rtl="0"/>
            <a:endParaRPr lang="en-US" altLang="ar-SA" sz="1100" b="1" dirty="0">
              <a:solidFill>
                <a:srgbClr val="0B9B74"/>
              </a:solidFill>
              <a:cs typeface="Calibri"/>
            </a:endParaRPr>
          </a:p>
        </p:txBody>
      </p:sp>
      <p:pic>
        <p:nvPicPr>
          <p:cNvPr id="2" name="Picture 2" descr="C:\Users\Assas\Desktop\Timed!\بدون عنوان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252" y="1370893"/>
            <a:ext cx="5400600" cy="3745661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95736" y="332656"/>
            <a:ext cx="4032448" cy="576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X-RAY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53053" y="2924944"/>
            <a:ext cx="2237122" cy="371962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98" y="2924944"/>
            <a:ext cx="2588147" cy="380437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171881"/>
              </p:ext>
            </p:extLst>
          </p:nvPr>
        </p:nvGraphicFramePr>
        <p:xfrm>
          <a:off x="1043608" y="1556792"/>
          <a:ext cx="3088680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Pros</a:t>
                      </a:r>
                      <a:r>
                        <a:rPr lang="en-US" baseline="0" dirty="0" smtClean="0"/>
                        <a:t> (Advantages)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Inexpensive</a:t>
                      </a:r>
                      <a:endParaRPr lang="ar-SA" b="1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Quick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94566"/>
              </p:ext>
            </p:extLst>
          </p:nvPr>
        </p:nvGraphicFramePr>
        <p:xfrm>
          <a:off x="4716016" y="1556792"/>
          <a:ext cx="3088680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354160">
                <a:tc>
                  <a:txBody>
                    <a:bodyPr/>
                    <a:lstStyle/>
                    <a:p>
                      <a:pPr algn="ctr" rtl="1"/>
                      <a:r>
                        <a:rPr lang="en-US" baseline="0" dirty="0" smtClean="0"/>
                        <a:t>Cons (Disadvantages)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Ionizing radiation</a:t>
                      </a:r>
                      <a:endParaRPr lang="ar-SA" b="1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Not</a:t>
                      </a:r>
                      <a:r>
                        <a:rPr lang="en-US" b="1" baseline="0" dirty="0" smtClean="0"/>
                        <a:t> definitive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9504" y="3861048"/>
            <a:ext cx="3168352" cy="2308324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i="1" u="sng" dirty="0">
                <a:cs typeface="Calibri"/>
              </a:rPr>
              <a:t>IVP</a:t>
            </a:r>
            <a:br>
              <a:rPr lang="en-US" sz="1200" b="1" i="1" u="sng" dirty="0"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>-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Intravenous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pyelogram commonly used on the renal system</a:t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-patient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is given contrast which appears bright after entering the renal system</a:t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-you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can tell if there is any stone or obstruction in the ureter</a:t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>
                <a:solidFill>
                  <a:srgbClr val="387025"/>
                </a:solidFill>
                <a:cs typeface="Calibri"/>
              </a:rPr>
              <a:t/>
            </a:r>
            <a:br>
              <a:rPr lang="en-US" sz="1200" b="1" dirty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-contrast 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is given </a:t>
            </a: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Intravenously</a:t>
            </a:r>
            <a:r>
              <a:rPr lang="en-US" sz="1200" b="1" dirty="0">
                <a:solidFill>
                  <a:srgbClr val="387025"/>
                </a:solidFill>
                <a:cs typeface="Calibri"/>
              </a:rPr>
              <a:t>, and it ends up being excreted by the kidneys</a:t>
            </a:r>
            <a:endParaRPr lang="ar-SA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359" y="855108"/>
            <a:ext cx="460851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ar-SA" sz="1200" b="1" dirty="0">
                <a:solidFill>
                  <a:srgbClr val="387025"/>
                </a:solidFill>
                <a:cs typeface="Calibri"/>
              </a:rPr>
              <a:t>Not commonly used on the renal </a:t>
            </a: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system.</a:t>
            </a:r>
            <a:endParaRPr lang="en-US" altLang="ar-SA" sz="1200" b="1" dirty="0">
              <a:solidFill>
                <a:srgbClr val="387025"/>
              </a:solidFill>
              <a:cs typeface="Calibri"/>
            </a:endParaRPr>
          </a:p>
          <a:p>
            <a:endParaRPr lang="ar-SA" dirty="0"/>
          </a:p>
        </p:txBody>
      </p:sp>
      <p:sp>
        <p:nvSpPr>
          <p:cNvPr id="11" name="Right Arrow 10"/>
          <p:cNvSpPr/>
          <p:nvPr/>
        </p:nvSpPr>
        <p:spPr>
          <a:xfrm>
            <a:off x="5508104" y="4437112"/>
            <a:ext cx="864096" cy="86409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5269702" y="4684494"/>
            <a:ext cx="8640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IVP</a:t>
            </a:r>
            <a:endParaRPr lang="ar-SA" sz="2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67544" y="2780927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Image Key:</a:t>
            </a:r>
          </a:p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White = bone and calcification.</a:t>
            </a:r>
          </a:p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Grey = soft tissue.</a:t>
            </a:r>
          </a:p>
          <a:p>
            <a:pPr algn="l" eaLnBrk="1" hangingPunct="1"/>
            <a:r>
              <a:rPr lang="en-US" altLang="ar-SA" sz="1400" b="1" dirty="0">
                <a:latin typeface="Georgia" pitchFamily="18" charset="0"/>
              </a:rPr>
              <a:t>Black = air.</a:t>
            </a:r>
            <a:endParaRPr lang="ar-SA" altLang="ar-SA" sz="1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14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4499992" y="188640"/>
            <a:ext cx="72008" cy="6408712"/>
          </a:xfrm>
          <a:prstGeom prst="line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9512" y="260648"/>
            <a:ext cx="4032448" cy="576064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CT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788024" y="188640"/>
            <a:ext cx="4032448" cy="576064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MRI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684352"/>
            <a:ext cx="4608512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Stands for (</a:t>
            </a:r>
            <a:r>
              <a:rPr lang="en-US" altLang="ar-SA" sz="1200" b="1" u="sng" dirty="0" smtClean="0">
                <a:solidFill>
                  <a:srgbClr val="387025"/>
                </a:solidFill>
                <a:cs typeface="Calibri"/>
              </a:rPr>
              <a:t>M</a:t>
            </a: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agnetic </a:t>
            </a:r>
            <a:r>
              <a:rPr lang="en-US" altLang="ar-SA" sz="1200" b="1" u="sng" dirty="0" smtClean="0">
                <a:solidFill>
                  <a:srgbClr val="387025"/>
                </a:solidFill>
                <a:cs typeface="Calibri"/>
              </a:rPr>
              <a:t>R</a:t>
            </a: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esonance </a:t>
            </a:r>
            <a:r>
              <a:rPr lang="en-US" altLang="ar-SA" sz="1200" b="1" u="sng" dirty="0">
                <a:solidFill>
                  <a:srgbClr val="387025"/>
                </a:solidFill>
                <a:cs typeface="Calibri"/>
              </a:rPr>
              <a:t>I</a:t>
            </a: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maging)</a:t>
            </a:r>
            <a:endParaRPr lang="en-US" altLang="ar-SA" sz="1200" b="1" dirty="0">
              <a:solidFill>
                <a:srgbClr val="387025"/>
              </a:solidFill>
              <a:cs typeface="Calibri"/>
            </a:endParaRPr>
          </a:p>
          <a:p>
            <a:endParaRPr lang="ar-SA" dirty="0"/>
          </a:p>
        </p:txBody>
      </p:sp>
      <p:sp>
        <p:nvSpPr>
          <p:cNvPr id="10" name="Rectangle 9"/>
          <p:cNvSpPr/>
          <p:nvPr/>
        </p:nvSpPr>
        <p:spPr>
          <a:xfrm>
            <a:off x="323528" y="782817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855" algn="l"/>
            <a:r>
              <a:rPr lang="en-US" altLang="ar-SA" sz="1200" b="1" dirty="0">
                <a:solidFill>
                  <a:srgbClr val="387025"/>
                </a:solidFill>
                <a:cs typeface="Calibri"/>
              </a:rPr>
              <a:t>Multi leveled X ray, which gives a more definitive and clearer images.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940703"/>
              </p:ext>
            </p:extLst>
          </p:nvPr>
        </p:nvGraphicFramePr>
        <p:xfrm>
          <a:off x="687400" y="1244482"/>
          <a:ext cx="3088680" cy="137160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Pros</a:t>
                      </a:r>
                      <a:r>
                        <a:rPr lang="en-US" baseline="0" dirty="0" smtClean="0"/>
                        <a:t> (Advantages)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ctr" defTabSz="91434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Quick</a:t>
                      </a:r>
                      <a:endParaRPr lang="ar-SA" b="1" dirty="0" smtClean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 lot of information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 view</a:t>
                      </a:r>
                      <a:r>
                        <a:rPr lang="en-US" altLang="ar-SA" sz="1800" dirty="0" smtClean="0">
                          <a:solidFill>
                            <a:srgbClr val="387025"/>
                          </a:solidFill>
                          <a:cs typeface="Calibri"/>
                        </a:rPr>
                        <a:t> </a:t>
                      </a:r>
                      <a:r>
                        <a:rPr lang="en-US" alt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ar-SA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small structures in the kidney</a:t>
                      </a:r>
                      <a:endParaRPr lang="ar-SA" sz="1800" kern="1200" baseline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895285"/>
              </p:ext>
            </p:extLst>
          </p:nvPr>
        </p:nvGraphicFramePr>
        <p:xfrm>
          <a:off x="687400" y="2649860"/>
          <a:ext cx="3088680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354160">
                <a:tc>
                  <a:txBody>
                    <a:bodyPr/>
                    <a:lstStyle/>
                    <a:p>
                      <a:pPr algn="ctr" rtl="1"/>
                      <a:r>
                        <a:rPr lang="en-US" baseline="0" dirty="0" smtClean="0"/>
                        <a:t>Cons (Disadvantages)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Ionizing radiation</a:t>
                      </a:r>
                      <a:endParaRPr lang="ar-SA" b="1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Expensive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xmlns="" id="{1B87D2B2-A2BF-4EFE-A6C4-0C4A2BD55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3645024"/>
            <a:ext cx="19442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 algn="r" rtl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1pPr>
            <a:lvl2pPr marL="742950" indent="-285750" algn="r" rtl="1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2pPr>
            <a:lvl3pPr marL="1143000" indent="-228600" algn="r" rtl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3pPr>
            <a:lvl4pPr marL="1600200" indent="-228600" algn="r" rtl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4pPr>
            <a:lvl5pPr marL="2057400" indent="-228600" algn="r" rtl="1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5pPr>
            <a:lvl6pPr marL="2514600" indent="-228600" algn="r" rtl="1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6pPr>
            <a:lvl7pPr marL="2971800" indent="-228600" algn="r" rtl="1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7pPr>
            <a:lvl8pPr marL="3429000" indent="-228600" algn="r" rtl="1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8pPr>
            <a:lvl9pPr marL="3886200" indent="-228600" algn="r" rtl="1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  <a:ea typeface="MS PGothic" panose="020B0600070205080204" pitchFamily="34" charset="-128"/>
              </a:defRPr>
            </a:lvl9pPr>
          </a:lstStyle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endParaRPr lang="ar-SA" altLang="ar-SA" sz="800" dirty="0"/>
          </a:p>
          <a:p>
            <a:pPr algn="l" rtl="0">
              <a:spcBef>
                <a:spcPct val="0"/>
              </a:spcBef>
              <a:buClrTx/>
              <a:buNone/>
            </a:pPr>
            <a:r>
              <a:rPr lang="en-US" altLang="ar-SA" sz="800" b="1" dirty="0"/>
              <a:t>Image key: same as X ray</a:t>
            </a:r>
          </a:p>
          <a:p>
            <a:pPr algn="l" rtl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ar-SA" sz="800" b="1" dirty="0"/>
              <a:t>White = bones and calcification. </a:t>
            </a:r>
          </a:p>
          <a:p>
            <a:pPr algn="l" rtl="0">
              <a:spcBef>
                <a:spcPct val="0"/>
              </a:spcBef>
              <a:buClrTx/>
              <a:buNone/>
            </a:pPr>
            <a:r>
              <a:rPr lang="en-US" altLang="ar-SA" sz="800" b="1" dirty="0"/>
              <a:t>Grey = soft tissue. </a:t>
            </a:r>
          </a:p>
          <a:p>
            <a:pPr algn="l" rtl="0">
              <a:spcBef>
                <a:spcPct val="0"/>
              </a:spcBef>
              <a:buClrTx/>
              <a:buNone/>
            </a:pPr>
            <a:r>
              <a:rPr lang="en-US" altLang="ar-SA" sz="800" b="1" dirty="0"/>
              <a:t>Black = air. </a:t>
            </a:r>
            <a:endParaRPr lang="ar-SA" altLang="ar-SA" sz="800" b="1" dirty="0"/>
          </a:p>
        </p:txBody>
      </p:sp>
      <p:pic>
        <p:nvPicPr>
          <p:cNvPr id="14" name="Picture 10" descr="A picture containing indoor, sitting&#10;&#10;Description generated with high confidence">
            <a:extLst>
              <a:ext uri="{FF2B5EF4-FFF2-40B4-BE49-F238E27FC236}">
                <a16:creationId xmlns:a16="http://schemas.microsoft.com/office/drawing/2014/main" xmlns="" id="{44F2B7F1-3E1F-42A1-81D0-2F3895B24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735" y="4352910"/>
            <a:ext cx="3002967" cy="247075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396882"/>
              </p:ext>
            </p:extLst>
          </p:nvPr>
        </p:nvGraphicFramePr>
        <p:xfrm>
          <a:off x="5011712" y="1238350"/>
          <a:ext cx="3088680" cy="16459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Pros</a:t>
                      </a:r>
                      <a:r>
                        <a:rPr lang="en-US" baseline="0" dirty="0" smtClean="0"/>
                        <a:t> (Advantages)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ctr" defTabSz="91434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dirty="0" smtClean="0">
                          <a:solidFill>
                            <a:srgbClr val="FF0000"/>
                          </a:solidFill>
                        </a:rPr>
                        <a:t>No ionizing radiation</a:t>
                      </a:r>
                      <a:r>
                        <a:rPr lang="en-US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(uses magnetic fields)</a:t>
                      </a:r>
                      <a:r>
                        <a:rPr lang="en-US" alt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SA" sz="1800" kern="1200" baseline="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A lot of information</a:t>
                      </a:r>
                      <a:r>
                        <a:rPr lang="en-US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altLang="ar-SA" sz="18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can be used in pregnancy)</a:t>
                      </a:r>
                      <a:r>
                        <a:rPr lang="en-US" altLang="ar-SA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ar-SA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97943"/>
              </p:ext>
            </p:extLst>
          </p:nvPr>
        </p:nvGraphicFramePr>
        <p:xfrm>
          <a:off x="4991868" y="2996952"/>
          <a:ext cx="3088680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354160">
                <a:tc>
                  <a:txBody>
                    <a:bodyPr/>
                    <a:lstStyle/>
                    <a:p>
                      <a:pPr algn="ctr" rtl="1"/>
                      <a:r>
                        <a:rPr lang="en-US" baseline="0" dirty="0" smtClean="0"/>
                        <a:t>Cons (Disadvantages)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ctr" defTabSz="91434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Time consuming</a:t>
                      </a:r>
                      <a:endParaRPr lang="ar-SA" b="1" dirty="0" smtClean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b="1" dirty="0" smtClean="0"/>
                        <a:t>Expensive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66485D0E-E4C6-449B-97BB-45F16FD4B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2664296" cy="2036857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36096" y="4154309"/>
            <a:ext cx="18722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ct val="0"/>
              </a:spcBef>
            </a:pPr>
            <a:r>
              <a:rPr lang="en-US" altLang="ar-SA" sz="800" b="1" dirty="0" smtClean="0">
                <a:latin typeface="Georgia" panose="02040502050405020303" pitchFamily="18" charset="0"/>
                <a:ea typeface="MS PGothic" panose="020B0600070205080204" pitchFamily="34" charset="-128"/>
              </a:rPr>
              <a:t>Image </a:t>
            </a:r>
            <a:r>
              <a:rPr lang="en-US" altLang="ar-SA" sz="800" b="1" dirty="0">
                <a:latin typeface="Georgia" panose="02040502050405020303" pitchFamily="18" charset="0"/>
                <a:ea typeface="MS PGothic" panose="020B0600070205080204" pitchFamily="34" charset="-128"/>
              </a:rPr>
              <a:t>key:</a:t>
            </a:r>
          </a:p>
          <a:p>
            <a:pPr algn="l" rtl="0">
              <a:spcBef>
                <a:spcPct val="0"/>
              </a:spcBef>
            </a:pPr>
            <a:r>
              <a:rPr lang="en-US" altLang="ar-SA" sz="800" b="1" dirty="0">
                <a:latin typeface="Georgia" panose="02040502050405020303" pitchFamily="18" charset="0"/>
                <a:ea typeface="MS PGothic" panose="020B0600070205080204" pitchFamily="34" charset="-128"/>
              </a:rPr>
              <a:t>White = high intensity. </a:t>
            </a:r>
            <a:br>
              <a:rPr lang="en-US" altLang="ar-SA" sz="800" b="1" dirty="0">
                <a:latin typeface="Georgia" panose="02040502050405020303" pitchFamily="18" charset="0"/>
                <a:ea typeface="MS PGothic" panose="020B0600070205080204" pitchFamily="34" charset="-128"/>
              </a:rPr>
            </a:br>
            <a:r>
              <a:rPr lang="en-US" altLang="ar-SA" sz="800" b="1" dirty="0">
                <a:latin typeface="Georgia" panose="02040502050405020303" pitchFamily="18" charset="0"/>
                <a:ea typeface="MS PGothic" panose="020B0600070205080204" pitchFamily="34" charset="-128"/>
              </a:rPr>
              <a:t>Grey to black = low intensity.</a:t>
            </a:r>
            <a:endParaRPr lang="ar-SA" sz="800" b="1" dirty="0">
              <a:latin typeface="Georgia" panose="02040502050405020303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448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411760" y="277456"/>
            <a:ext cx="4032448" cy="576064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Nuclear scans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507220"/>
            <a:ext cx="3672408" cy="1200329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-The </a:t>
            </a:r>
            <a:r>
              <a:rPr lang="en-US" altLang="ar-SA" sz="1200" b="1" dirty="0">
                <a:solidFill>
                  <a:srgbClr val="387025"/>
                </a:solidFill>
                <a:cs typeface="Calibri"/>
              </a:rPr>
              <a:t>patient is given radioactive materials which give off gamma rays, these rays can be detected by special </a:t>
            </a:r>
            <a:r>
              <a:rPr lang="ar-SA" altLang="ar-SA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ar-SA" altLang="ar-SA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cameras.</a:t>
            </a:r>
            <a:endParaRPr lang="en-US" altLang="ar-SA" sz="1200" b="1" dirty="0">
              <a:solidFill>
                <a:srgbClr val="387025"/>
              </a:solidFill>
              <a:cs typeface="Calibri"/>
            </a:endParaRPr>
          </a:p>
          <a:p>
            <a:pPr algn="l"/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/>
            </a:r>
            <a:br>
              <a:rPr lang="en-US" altLang="ar-SA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-This </a:t>
            </a:r>
            <a:r>
              <a:rPr lang="en-US" altLang="ar-SA" sz="1200" b="1" dirty="0">
                <a:solidFill>
                  <a:srgbClr val="387025"/>
                </a:solidFill>
                <a:cs typeface="Calibri"/>
              </a:rPr>
              <a:t>picture shows that the right kidney filtered the radioactive material while the left one did </a:t>
            </a:r>
            <a:r>
              <a:rPr lang="en-US" altLang="ar-SA" sz="1200" b="1" dirty="0" smtClean="0">
                <a:solidFill>
                  <a:srgbClr val="387025"/>
                </a:solidFill>
                <a:cs typeface="Calibri"/>
              </a:rPr>
              <a:t>not.</a:t>
            </a:r>
            <a:endParaRPr lang="en-US" altLang="ar-SA" sz="1200" b="1" dirty="0">
              <a:solidFill>
                <a:srgbClr val="387025"/>
              </a:solidFill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5965566"/>
              </p:ext>
            </p:extLst>
          </p:nvPr>
        </p:nvGraphicFramePr>
        <p:xfrm>
          <a:off x="467544" y="1556792"/>
          <a:ext cx="3088680" cy="73152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/>
                        <a:t>Pros</a:t>
                      </a:r>
                      <a:r>
                        <a:rPr lang="en-US" baseline="0" dirty="0" smtClean="0"/>
                        <a:t> (Advantages)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ctr" defTabSz="91434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assess the function </a:t>
                      </a:r>
                      <a:endParaRPr lang="ar-SA" sz="18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028427"/>
              </p:ext>
            </p:extLst>
          </p:nvPr>
        </p:nvGraphicFramePr>
        <p:xfrm>
          <a:off x="467544" y="2852936"/>
          <a:ext cx="3088680" cy="109728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3088680"/>
              </a:tblGrid>
              <a:tr h="354160">
                <a:tc>
                  <a:txBody>
                    <a:bodyPr/>
                    <a:lstStyle/>
                    <a:p>
                      <a:pPr algn="ctr" rtl="1"/>
                      <a:r>
                        <a:rPr lang="en-US" baseline="0" dirty="0" smtClean="0"/>
                        <a:t>Cons (Disadvantages)</a:t>
                      </a:r>
                      <a:endParaRPr lang="ar-SA" dirty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marL="0" marR="0" indent="0" algn="ctr" defTabSz="914342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Time consuming</a:t>
                      </a:r>
                      <a:endParaRPr lang="ar-SA" b="1" dirty="0" smtClean="0"/>
                    </a:p>
                  </a:txBody>
                  <a:tcPr/>
                </a:tc>
              </a:tr>
              <a:tr h="363984">
                <a:tc>
                  <a:txBody>
                    <a:bodyPr/>
                    <a:lstStyle/>
                    <a:p>
                      <a:pPr algn="ctr" rtl="1"/>
                      <a:r>
                        <a:rPr lang="en-US" altLang="ar-SA" sz="1800" b="1" dirty="0" smtClean="0">
                          <a:solidFill>
                            <a:srgbClr val="FF0000"/>
                          </a:solidFill>
                        </a:rPr>
                        <a:t>radioactive materials</a:t>
                      </a:r>
                      <a:r>
                        <a:rPr lang="en-US" altLang="ar-SA" sz="1800" dirty="0" smtClean="0"/>
                        <a:t> </a:t>
                      </a:r>
                      <a:endParaRPr lang="ar-SA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A close up of a white wall&#10;&#10;Description generated with high confidence">
            <a:extLst>
              <a:ext uri="{FF2B5EF4-FFF2-40B4-BE49-F238E27FC236}">
                <a16:creationId xmlns:a16="http://schemas.microsoft.com/office/drawing/2014/main" xmlns="" id="{39221297-9A91-42A4-B591-A190FD651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28800"/>
            <a:ext cx="4460076" cy="4570126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05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32292" r="18126" b="23334"/>
          <a:stretch>
            <a:fillRect/>
          </a:stretch>
        </p:blipFill>
        <p:spPr bwMode="auto">
          <a:xfrm>
            <a:off x="345232" y="829824"/>
            <a:ext cx="8335342" cy="4896544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555776" y="116632"/>
            <a:ext cx="4032448" cy="576064"/>
          </a:xfrm>
          <a:prstGeom prst="rect">
            <a:avLst/>
          </a:prstGeom>
        </p:spPr>
        <p:txBody>
          <a:bodyPr/>
          <a:lstStyle>
            <a:lvl1pPr marL="228585" indent="-228585" algn="r" defTabSz="914342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6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27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9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68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39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10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8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51" indent="-228585" algn="r" defTabSz="914342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ar-SA" sz="4000" b="1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Summary</a:t>
            </a:r>
            <a:endParaRPr lang="en-US" altLang="ar-SA" sz="4000" b="1" dirty="0">
              <a:solidFill>
                <a:schemeClr val="accent3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1985" y="6021288"/>
            <a:ext cx="6158407" cy="461665"/>
          </a:xfrm>
          <a:prstGeom prst="rect">
            <a:avLst/>
          </a:prstGeom>
          <a:noFill/>
          <a:ln w="12700">
            <a:solidFill>
              <a:schemeClr val="accent4">
                <a:lumMod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-Ultrasound and MRI are the only ones with no ionizing radiation</a:t>
            </a:r>
            <a:br>
              <a:rPr lang="en-US" sz="1200" b="1" dirty="0" smtClean="0">
                <a:solidFill>
                  <a:srgbClr val="387025"/>
                </a:solidFill>
                <a:cs typeface="Calibri"/>
              </a:rPr>
            </a:br>
            <a:r>
              <a:rPr lang="en-US" sz="1200" b="1" dirty="0" smtClean="0">
                <a:solidFill>
                  <a:srgbClr val="387025"/>
                </a:solidFill>
                <a:cs typeface="Calibri"/>
              </a:rPr>
              <a:t>-Nuclear scan is the only one that can asses the function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(not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only the anatomic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structure)</a:t>
            </a:r>
            <a:endParaRPr lang="ar-SA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F8F6D7-44C9-4AB2-BEE4-C6E4C5A0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3" y="2766219"/>
            <a:ext cx="8904515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3">
                    <a:lumMod val="50000"/>
                  </a:schemeClr>
                </a:solidFill>
                <a:latin typeface="Agency FB" panose="020B0503020202020204" pitchFamily="34" charset="0"/>
              </a:rPr>
              <a:t>Urinary System Anatomy</a:t>
            </a:r>
            <a:endParaRPr lang="en-US" sz="6000" dirty="0">
              <a:solidFill>
                <a:schemeClr val="accent3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4499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220</TotalTime>
  <Words>704</Words>
  <Application>Microsoft Office PowerPoint</Application>
  <PresentationFormat>On-screen Show (4:3)</PresentationFormat>
  <Paragraphs>166</Paragraphs>
  <Slides>24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Template</vt:lpstr>
      <vt:lpstr>Radiology</vt:lpstr>
      <vt:lpstr>Objectives:</vt:lpstr>
      <vt:lpstr>Modalities used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Urinary System Anatomy</vt:lpstr>
      <vt:lpstr>PowerPoint Presentation</vt:lpstr>
      <vt:lpstr>PowerPoint Presentation</vt:lpstr>
      <vt:lpstr>PowerPoint Presentation</vt:lpstr>
      <vt:lpstr>Common Kidney Pathologies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فيصل القصير</dc:creator>
  <cp:lastModifiedBy>فيصل القصير</cp:lastModifiedBy>
  <cp:revision>47</cp:revision>
  <dcterms:created xsi:type="dcterms:W3CDTF">2018-04-02T20:55:16Z</dcterms:created>
  <dcterms:modified xsi:type="dcterms:W3CDTF">2018-04-26T22:40:49Z</dcterms:modified>
</cp:coreProperties>
</file>