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58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2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0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5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1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9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E637D-E0DE-4AF6-B7C3-E1052B546E70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1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495800" cy="1828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to Anatomy and Skeletal System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 l="3922" t="1149" r="3922" b="4598"/>
          <a:stretch>
            <a:fillRect/>
          </a:stretch>
        </p:blipFill>
        <p:spPr>
          <a:xfrm>
            <a:off x="4572000" y="228600"/>
            <a:ext cx="4343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76200"/>
            <a:ext cx="3048000" cy="1219199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skelet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52400"/>
            <a:ext cx="5562600" cy="6477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2362199"/>
            <a:ext cx="3200400" cy="16002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Includes: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Joints: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articulations between bones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 OF BONE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825625"/>
            <a:ext cx="8229600" cy="41179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Support: </a:t>
            </a:r>
            <a:r>
              <a:rPr lang="en-US" sz="32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body.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Storage: </a:t>
            </a:r>
            <a:r>
              <a:rPr lang="en-US" sz="32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fat and minerals e.g. calcium and phosphorus.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Protection: </a:t>
            </a:r>
            <a:r>
              <a:rPr lang="en-US" sz="32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soft body organs.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Attachment: </a:t>
            </a:r>
            <a:r>
              <a:rPr lang="en-US" sz="32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muscles.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Movement: </a:t>
            </a:r>
            <a:r>
              <a:rPr lang="en-US" sz="32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 as a whole, or of the body parts.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Blood cell formation.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84" y="152401"/>
            <a:ext cx="8822216" cy="6858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OF BONE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BONE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5413" t="2382" r="4299" b="2020"/>
          <a:stretch/>
        </p:blipFill>
        <p:spPr bwMode="auto">
          <a:xfrm>
            <a:off x="169384" y="2286000"/>
            <a:ext cx="5317016" cy="336434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2600" y="990600"/>
            <a:ext cx="3429000" cy="5715000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3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are classified on the bases of their:</a:t>
            </a:r>
          </a:p>
          <a:p>
            <a:pPr>
              <a:defRPr/>
            </a:pPr>
            <a:r>
              <a:rPr lang="en-US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</a:p>
          <a:p>
            <a:pPr>
              <a:defRPr/>
            </a:pPr>
            <a:r>
              <a:rPr lang="en-US" sz="3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Long, </a:t>
            </a:r>
          </a:p>
          <a:p>
            <a:pPr>
              <a:defRPr/>
            </a:pPr>
            <a:r>
              <a:rPr lang="en-US" sz="3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Short, </a:t>
            </a:r>
          </a:p>
          <a:p>
            <a:pPr>
              <a:defRPr/>
            </a:pPr>
            <a:r>
              <a:rPr lang="en-US" sz="3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Flat,</a:t>
            </a:r>
          </a:p>
          <a:p>
            <a:pPr>
              <a:defRPr/>
            </a:pPr>
            <a:r>
              <a:rPr lang="en-US" sz="3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Irregular.</a:t>
            </a:r>
          </a:p>
          <a:p>
            <a:pPr>
              <a:defRPr/>
            </a:pPr>
            <a:r>
              <a:rPr lang="en-US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Structure:</a:t>
            </a:r>
          </a:p>
          <a:p>
            <a:pPr>
              <a:defRPr/>
            </a:pPr>
            <a:r>
              <a:rPr lang="en-US" sz="3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Compact,</a:t>
            </a:r>
          </a:p>
          <a:p>
            <a:pPr>
              <a:defRPr/>
            </a:pPr>
            <a:r>
              <a:rPr lang="en-US" sz="3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Spongy.</a:t>
            </a:r>
          </a:p>
          <a:p>
            <a:pPr>
              <a:defRPr/>
            </a:pPr>
            <a:r>
              <a:rPr lang="en-US" sz="3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Development:</a:t>
            </a:r>
          </a:p>
          <a:p>
            <a:pPr>
              <a:defRPr/>
            </a:pPr>
            <a:r>
              <a:rPr lang="en-US" sz="3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Membrane,</a:t>
            </a:r>
          </a:p>
          <a:p>
            <a:pPr>
              <a:defRPr/>
            </a:pPr>
            <a:r>
              <a:rPr lang="en-US" sz="3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Cartilage.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599"/>
            <a:ext cx="8763000" cy="68580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SKELETON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user1\My Documents\My Pictures\BONE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990600"/>
            <a:ext cx="4800600" cy="5715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81600" y="2285999"/>
            <a:ext cx="3810000" cy="2819401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206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Axial skeleton: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Bones forming the trunk (longitudinal axis) of body.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2. Appendicular skeleton: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ones forming the girdles &amp; limbs.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9144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Documents and Settings\user1\My Documents\My Pictures\bone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8" y="1219200"/>
            <a:ext cx="5693281" cy="5334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143000"/>
            <a:ext cx="3124200" cy="5562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SKULL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Consists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Cranium: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enclosing brain: F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rontal,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Occipital,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Parietal,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Temporal.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Facial bones: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of face: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axilla,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Nasal,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Zygomatic,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Mandible.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3820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dirty="0"/>
          </a:p>
        </p:txBody>
      </p:sp>
      <p:pic>
        <p:nvPicPr>
          <p:cNvPr id="10242" name="Picture 2" descr="C:\Documents and Settings\user1\My Documents\My Pictures\bone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3352800" cy="5715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81400" cy="510540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vertebrae.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protects spinal cord and supports the body.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cervical vertebrae.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lumbar vertebrae.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sacral vertebrae fused to form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sacrum.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coccygeal vertebrae fused to form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coccyx.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1"/>
            <a:ext cx="8686800" cy="609599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dirty="0"/>
          </a:p>
        </p:txBody>
      </p:sp>
      <p:pic>
        <p:nvPicPr>
          <p:cNvPr id="11266" name="Picture 2" descr="C:\Documents and Settings\user1\My Documents\My Pictures\bone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990600"/>
            <a:ext cx="5638800" cy="5715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838200"/>
            <a:ext cx="3048000" cy="5867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STERNUM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Has 3 parts: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Manubrium,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Body &amp;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Xiphoid process.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RIBS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pairs: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articulate with vertebrae.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upper 7 pairs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articulate with sternum,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(true ribs).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,9</a:t>
            </a:r>
            <a:r>
              <a:rPr lang="en-US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10</a:t>
            </a:r>
            <a:r>
              <a:rPr lang="en-US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false ribs.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12</a:t>
            </a:r>
            <a:r>
              <a:rPr lang="en-US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floating ribs.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1"/>
            <a:ext cx="8839200" cy="7620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sz="3200" dirty="0"/>
          </a:p>
        </p:txBody>
      </p:sp>
      <p:pic>
        <p:nvPicPr>
          <p:cNvPr id="12290" name="Picture 2" descr="C:\Documents and Settings\user1\My Documents\My Pictures\bone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3733800" cy="291084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143000"/>
            <a:ext cx="3581401" cy="5029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PECTORAL GIRDLE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axial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lavicle &amp;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Scapula.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bones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each side)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PELVIC GIRDLE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axial skeleton.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Hip bone,</a:t>
            </a:r>
          </a:p>
          <a:p>
            <a:pPr>
              <a:buFont typeface="Wingdings" pitchFamily="2" charset="2"/>
              <a:buChar char="q"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only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each side).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C:\Documents and Settings\user1\My Documents\My Pictures\bon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5105400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76201"/>
            <a:ext cx="8762999" cy="6858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dirty="0"/>
          </a:p>
        </p:txBody>
      </p:sp>
      <p:pic>
        <p:nvPicPr>
          <p:cNvPr id="13314" name="Picture 2" descr="C:\Documents and Settings\user1\My Documents\My Pictures\bone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990600"/>
            <a:ext cx="4724399" cy="5715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219199"/>
            <a:ext cx="3276599" cy="502920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arm: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Humerus.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forearm: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adius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lna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the hand: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carpal bones.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metacarpal bones.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for thumb &amp;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for each of medial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fingers.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365"/>
            <a:ext cx="8763000" cy="846036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dirty="0"/>
          </a:p>
        </p:txBody>
      </p:sp>
      <p:pic>
        <p:nvPicPr>
          <p:cNvPr id="14338" name="Picture 2" descr="C:\Documents and Settings\user1\My Documents\My Pictures\bone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3657600" cy="5608536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4038600" cy="5486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thigh: </a:t>
            </a:r>
          </a:p>
          <a:p>
            <a:pPr>
              <a:buFont typeface="Wingdings" pitchFamily="2" charset="2"/>
              <a:buChar char="q"/>
            </a:pPr>
            <a:r>
              <a:rPr lang="en-US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emur.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leg: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ibula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ibia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Patella.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foot: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tarsal bones.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metatarsal bones.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for big toe &amp; 3 for each of lateral 4 toes.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7"/>
            <a:ext cx="8610600" cy="777874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38862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the end of the lecture, you should be able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Define the word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“Anatomy”.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Enumerate the different anatomical fields.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Describe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anatomical position.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Describe different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terms of position &amp; movements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 well different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Classify bones according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shape, structure &amp; development.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Enumerate different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both axial &amp; appendicular skeleton.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52400"/>
            <a:ext cx="3733800" cy="83820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 BONES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Documents and Settings\user1\My Documents\My Pictures\BONE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3962400" cy="65532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191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shaft (diaphysis):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compact bone.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Two ends (epiphysis):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spongy bone. 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etaphysis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This is the region of contact between epiphysis &amp; diaphysis.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metaphysis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contains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epiphyseal plate of cartilage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responsible for </a:t>
            </a:r>
            <a:r>
              <a:rPr lang="en-US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linear bone growth.</a:t>
            </a:r>
            <a:endParaRPr lang="en-US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447800"/>
            <a:ext cx="7886700" cy="1219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3124199"/>
            <a:ext cx="7886700" cy="30527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 bone of the axial skeleton?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Humerus.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609600"/>
            <a:ext cx="6856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TEST YOURSELF!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an example of an irregular bone?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Vertebra.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planes divides the body into superior &amp; inferior parts?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Frontal (coronal) plane.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Sagittal (median) plane.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Parasagittal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Paramedian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Transverse plane.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4592637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 AND GOOD LUCK</a:t>
            </a:r>
            <a:b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416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6858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ANATOMY?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102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200" b="1" dirty="0" smtClean="0"/>
              <a:t>The word </a:t>
            </a:r>
            <a:r>
              <a:rPr lang="en-US" sz="3200" b="1" dirty="0" err="1" smtClean="0"/>
              <a:t>anatome</a:t>
            </a:r>
            <a:r>
              <a:rPr lang="en-US" sz="3200" b="1" dirty="0" smtClean="0"/>
              <a:t> </a:t>
            </a:r>
            <a:r>
              <a:rPr lang="en-US" sz="3200" dirty="0" smtClean="0"/>
              <a:t>is of </a:t>
            </a:r>
            <a:r>
              <a:rPr lang="en-US" sz="3200" b="1" dirty="0" smtClean="0">
                <a:solidFill>
                  <a:srgbClr val="FF0000"/>
                </a:solidFill>
              </a:rPr>
              <a:t>Greek</a:t>
            </a:r>
            <a:r>
              <a:rPr lang="en-US" sz="3200" dirty="0" smtClean="0"/>
              <a:t> origin meaning cutting up (</a:t>
            </a:r>
            <a:r>
              <a:rPr lang="en-US" sz="3200" dirty="0" err="1" smtClean="0"/>
              <a:t>ana</a:t>
            </a:r>
            <a:r>
              <a:rPr lang="en-US" sz="3200" dirty="0" smtClean="0"/>
              <a:t>= up; tome= cutting).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Gross (macroscopic) anatomy: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human body with naked eye.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Microscopic anatomy; (Histology):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fine structure (cells &amp; tissues) of the human body with the help of microscope.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Developmental anatomy; ( Embryology).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Radiological anatomy.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Applied anatomy.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Surface anatomy.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Surgical anatomy.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3"/>
            <a:ext cx="7886700" cy="84137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POSITION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89566"/>
            <a:ext cx="5029200" cy="503983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standard position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which the body assume to describe its parts.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 is erect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Arms hanging by the side</a:t>
            </a:r>
          </a:p>
          <a:p>
            <a:pPr algn="ctr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Palm facing forward</a:t>
            </a: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Feet are parallel</a:t>
            </a:r>
          </a:p>
        </p:txBody>
      </p:sp>
      <p:pic>
        <p:nvPicPr>
          <p:cNvPr id="1026" name="Picture 2" descr="C:\Documents and Settings\user1\My Documents\My Pictures\POSI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32626" y="1825625"/>
            <a:ext cx="1679248" cy="4351338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001655" y="2698989"/>
            <a:ext cx="1828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3200400"/>
            <a:ext cx="13716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5800" y="4341813"/>
            <a:ext cx="13716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01655" y="5867400"/>
            <a:ext cx="2322945" cy="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8763000" cy="7620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2401" y="990600"/>
            <a:ext cx="4267199" cy="609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TERMS OF POSITION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terminology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3448" b="2703"/>
          <a:stretch/>
        </p:blipFill>
        <p:spPr bwMode="auto">
          <a:xfrm>
            <a:off x="4648200" y="990600"/>
            <a:ext cx="4267200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52401" y="1752600"/>
            <a:ext cx="4267199" cy="4876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(cranial):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head.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 (caudal):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head.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(ventral):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front.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(dorsal):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back.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Medial: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median plane.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trunk.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Distal: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trunk.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Superficial: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skin (surface).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Deep: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skin.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6858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4572000" cy="609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TERMS OF MOVEMENT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Desktop\terminology\terminlology 00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15254" t="3226"/>
          <a:stretch/>
        </p:blipFill>
        <p:spPr bwMode="auto">
          <a:xfrm>
            <a:off x="4800600" y="1371600"/>
            <a:ext cx="4191000" cy="510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152400" y="2057400"/>
            <a:ext cx="4572000" cy="46482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approximation of 2 parts (decreasing the angle between 2 parts).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Extension: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straightening (increasing the angle between 2 parts).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Abduction: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away from median plane.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Adduction: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toward median plane.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rotation: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rotation away from median plane.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rotation: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rotation toward median plane.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Circumduction: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combined movements of flexion, extension, abduction &amp; adduction.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7" y="76201"/>
            <a:ext cx="8912273" cy="7620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 &amp; SECTIONS</a:t>
            </a:r>
            <a:endParaRPr lang="en-US" dirty="0"/>
          </a:p>
        </p:txBody>
      </p:sp>
      <p:pic>
        <p:nvPicPr>
          <p:cNvPr id="4098" name="Picture 2" descr="C:\Documents and Settings\user1\My Documents\My Pictures\TERMINOLOGY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527" y="990600"/>
            <a:ext cx="4721273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4038600" cy="5105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Sagittal (median):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2 equal halves (right &amp; left).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Parasagittal (paramedian):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2 unequal parts (right &amp; left).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Frontal (coronal):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anterior &amp; posterior parts.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Transverse (cross):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superior &amp; inferior .parts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76201"/>
            <a:ext cx="8915400" cy="99060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PLANES, TERMS OF POSITION &amp; TERMS OF MOVEMENT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Books\Gray 39\1 Anatomical nomenclature\F71683-001-f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5397" b="1513"/>
          <a:stretch/>
        </p:blipFill>
        <p:spPr bwMode="auto">
          <a:xfrm>
            <a:off x="1447800" y="1143000"/>
            <a:ext cx="556259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9" y="152400"/>
            <a:ext cx="8809191" cy="76200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BODY CAVITIES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TERMINOLOGY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9" y="1905000"/>
            <a:ext cx="4770591" cy="3657599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143000"/>
            <a:ext cx="3962400" cy="54864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Ventral body cavity: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by diaphragm into: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cavity: </a:t>
            </a:r>
            <a:r>
              <a:rPr lang="en-US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diaphragm, contains heart &amp; lungs.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Abdominal cavity: </a:t>
            </a:r>
            <a:r>
              <a:rPr lang="en-US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inferior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diaphragm, contains stomach, intestine, liver, urinary bladder, etc…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Dorsal body cavity: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2 parts </a:t>
            </a:r>
            <a:r>
              <a:rPr lang="en-US" sz="24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continuous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each other: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Cranial cavity: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space inside skull, contains brain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Spinal cavity: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space inside vertebral column, contains spinal cord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964</Words>
  <Application>Microsoft Office PowerPoint</Application>
  <PresentationFormat>On-screen Show (4:3)</PresentationFormat>
  <Paragraphs>197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Introduction to Anatomy and Skeletal System </vt:lpstr>
      <vt:lpstr>OBJECTIVES</vt:lpstr>
      <vt:lpstr>WHAT IS ANATOMY?</vt:lpstr>
      <vt:lpstr>ANATOMICAL POSITION</vt:lpstr>
      <vt:lpstr>ANATOMICAL TERMINOLOGY </vt:lpstr>
      <vt:lpstr>ANATOMICAL TERMINOLOGY </vt:lpstr>
      <vt:lpstr>ANATOMICAL PLANES &amp; SECTIONS</vt:lpstr>
      <vt:lpstr>PLANES, TERMS OF POSITION &amp; TERMS OF MOVEMENT</vt:lpstr>
      <vt:lpstr>BODY CAVITIES</vt:lpstr>
      <vt:lpstr>SKELETAL SYSTEM</vt:lpstr>
      <vt:lpstr>FUNCTIONS OF BONE</vt:lpstr>
      <vt:lpstr>CLASSIFICATION OF BONE</vt:lpstr>
      <vt:lpstr>THE SKELETON</vt:lpstr>
      <vt:lpstr>BONES OF AXIAL SKELETON</vt:lpstr>
      <vt:lpstr>BONES OF AXIAL SKELETON</vt:lpstr>
      <vt:lpstr>BONES OF AXIAL SKELETON</vt:lpstr>
      <vt:lpstr>BONES OF APPENDICULAR SKELETON</vt:lpstr>
      <vt:lpstr>BONES OF APPENDICULAR SKELETON</vt:lpstr>
      <vt:lpstr>BONES OF APPENDICULAR SKELETON</vt:lpstr>
      <vt:lpstr>LONG BONES</vt:lpstr>
      <vt:lpstr> QUESTION 1</vt:lpstr>
      <vt:lpstr>QUESTION 2</vt:lpstr>
      <vt:lpstr>QUESTION 3</vt:lpstr>
      <vt:lpstr>THANK YOU AND GOOD LUCK 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Terminology and skeletal system</dc:title>
  <dc:creator>Prof. Saeed Abuel Makarem</dc:creator>
  <cp:keywords>skeleton</cp:keywords>
  <cp:lastModifiedBy>Tahani Almatrafi</cp:lastModifiedBy>
  <cp:revision>53</cp:revision>
  <dcterms:created xsi:type="dcterms:W3CDTF">2011-09-07T11:50:38Z</dcterms:created>
  <dcterms:modified xsi:type="dcterms:W3CDTF">2018-09-02T07:50:20Z</dcterms:modified>
</cp:coreProperties>
</file>