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9" r:id="rId1"/>
  </p:sldMasterIdLst>
  <p:notesMasterIdLst>
    <p:notesMasterId r:id="rId20"/>
  </p:notesMasterIdLst>
  <p:sldIdLst>
    <p:sldId id="257" r:id="rId2"/>
    <p:sldId id="344" r:id="rId3"/>
    <p:sldId id="348" r:id="rId4"/>
    <p:sldId id="336" r:id="rId5"/>
    <p:sldId id="323" r:id="rId6"/>
    <p:sldId id="325" r:id="rId7"/>
    <p:sldId id="345" r:id="rId8"/>
    <p:sldId id="335" r:id="rId9"/>
    <p:sldId id="327" r:id="rId10"/>
    <p:sldId id="328" r:id="rId11"/>
    <p:sldId id="338" r:id="rId12"/>
    <p:sldId id="330" r:id="rId13"/>
    <p:sldId id="340" r:id="rId14"/>
    <p:sldId id="332" r:id="rId15"/>
    <p:sldId id="333" r:id="rId16"/>
    <p:sldId id="346" r:id="rId17"/>
    <p:sldId id="343" r:id="rId18"/>
    <p:sldId id="34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DFF"/>
    <a:srgbClr val="FCC8DF"/>
    <a:srgbClr val="FF9933"/>
    <a:srgbClr val="006666"/>
    <a:srgbClr val="FFFFFF"/>
    <a:srgbClr val="FF3300"/>
    <a:srgbClr val="FF9900"/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1" autoAdjust="0"/>
    <p:restoredTop sz="90934"/>
  </p:normalViewPr>
  <p:slideViewPr>
    <p:cSldViewPr>
      <p:cViewPr varScale="1">
        <p:scale>
          <a:sx n="110" d="100"/>
          <a:sy n="110" d="100"/>
        </p:scale>
        <p:origin x="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CF0ECCC-02B2-C84E-9C71-26F7417226A9}" type="datetimeFigureOut">
              <a:rPr lang="en-US"/>
              <a:pPr>
                <a:defRPr/>
              </a:pPr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60C647E-A5E7-EC42-81F8-B04CE0F68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30DB984E-5857-6E49-90DC-733B1AA31AA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081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0F63C3AF-CFEC-0142-B8B8-96D19B3F1091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401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1832-F6F9-2843-B79F-0B4422FBB120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10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55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2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6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7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945E-C2D6-174A-A28E-1188F7F54F1F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7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24F8-5EBC-7343-A6A6-E8132A030BE2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9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2B7C-C63E-3C47-823E-91031409F888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B6AB4-DECB-3142-812F-16C5178EC6C5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71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0CAC3-05B8-C94A-B338-99891B4994FD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58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F62-4D0F-CE4A-9E6F-D2F7C190A9FC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50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7FA2-29D9-4644-8182-AAD913CED467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9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F933-DC3B-3744-B0CB-40C41C0FBA29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7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9C6F-D035-A942-A446-397E8410A5E3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9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0DF8-C6B4-7840-AA48-E8BAE1EB7C90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3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E439D0C-39D1-854C-9DDE-1B2F4B8BD434}" type="slidenum">
              <a:rPr lang="ar-SA" altLang="en-US" smtClean="0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772400" cy="1905000"/>
          </a:xfrm>
          <a:noFill/>
          <a:ln w="2857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Oxidative Decarboxylation and Krebs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(1)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459" name="Picture 2" descr="D:\Arun-Backup\project\Ferrier\Image_Bank\image_bank\images\jpg\figure_9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56951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457200" y="2926140"/>
            <a:ext cx="504404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just"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of </a:t>
            </a:r>
            <a:r>
              <a:rPr lang="el-GR" altLang="en-US" sz="2000" b="1" dirty="0">
                <a:solidFill>
                  <a:schemeClr val="tx1">
                    <a:lumMod val="95000"/>
                  </a:schemeClr>
                </a:solidFill>
              </a:rPr>
              <a:t>α-</a:t>
            </a: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ketoglutarate from acetyl coenzyme A (CoA) and </a:t>
            </a:r>
            <a:r>
              <a:rPr lang="en-US" altLang="en-US" sz="2000" b="1" dirty="0" smtClean="0">
                <a:solidFill>
                  <a:schemeClr val="tx1">
                    <a:lumMod val="95000"/>
                  </a:schemeClr>
                </a:solidFill>
              </a:rPr>
              <a:t>oxaloacetate.</a:t>
            </a:r>
            <a:endParaRPr lang="ar-SA" altLang="en-US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en-US" altLang="en-US" sz="2000" dirty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endParaRPr lang="ar-SA" alt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NAD(H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Nicotinamide adenine dinucleotide.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8382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(2)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2971800" y="2743200"/>
            <a:ext cx="2819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Succinate </a:t>
            </a:r>
            <a:r>
              <a:rPr lang="en-US" altLang="en-US" sz="2000" dirty="0" err="1">
                <a:solidFill>
                  <a:srgbClr val="00FDFF"/>
                </a:solidFill>
                <a:latin typeface="Times New Roman" charset="0"/>
              </a:rPr>
              <a:t>Thiokinase</a:t>
            </a:r>
            <a:endParaRPr lang="en-US" altLang="en-US" sz="2000" baseline="30000" dirty="0">
              <a:solidFill>
                <a:srgbClr val="00FDFF"/>
              </a:solidFill>
              <a:latin typeface="Times New Roman" charset="0"/>
            </a:endParaRPr>
          </a:p>
        </p:txBody>
      </p:sp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3124200" y="35052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  <a:latin typeface="Times New Roman" charset="0"/>
              </a:rPr>
              <a:t>Substrate-Level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FF99"/>
                </a:solidFill>
                <a:latin typeface="Times New Roman" charset="0"/>
              </a:rPr>
              <a:t>Phosphorylation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600" y="3246438"/>
            <a:ext cx="395288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0486" name="Picture 2" descr="D:\Arun-Backup\project\Ferrier\Image_Bank\image_bank\images\jpg\figure_9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1" y="1093800"/>
            <a:ext cx="2714530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228600" y="4844296"/>
            <a:ext cx="538732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of malate from </a:t>
            </a:r>
            <a:r>
              <a:rPr lang="el-GR" altLang="en-US" sz="2000" b="1" dirty="0">
                <a:solidFill>
                  <a:schemeClr val="tx1">
                    <a:lumMod val="95000"/>
                  </a:schemeClr>
                </a:solidFill>
              </a:rPr>
              <a:t>α-</a:t>
            </a: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ketoglutarate.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eaLnBrk="1" hangingPunct="1"/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NAD(H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nicotinamide adenine </a:t>
            </a:r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dinucleotide</a:t>
            </a:r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GDP 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= guanosine diphosphate;</a:t>
            </a:r>
          </a:p>
          <a:p>
            <a:pPr eaLnBrk="1" hangingPunct="1"/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P = </a:t>
            </a:r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phosphate</a:t>
            </a:r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FAD(H</a:t>
            </a:r>
            <a:r>
              <a:rPr lang="en-US" altLang="en-US" sz="1800" baseline="-25000" dirty="0" smtClean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tx1">
                    <a:lumMod val="95000"/>
                  </a:schemeClr>
                </a:solidFill>
              </a:rPr>
              <a:t>flavin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 adenine dinucleotide.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 Reactions (3)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507" name="Picture 2" descr="D:\Arun-Backup\project\Ferrier\Image_Bank\image_bank\images\jpg\figure_9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4" y="1524000"/>
            <a:ext cx="4127185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52400" y="5827693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Formation (regeneration) of oxaloacetate from malate.</a:t>
            </a:r>
          </a:p>
          <a:p>
            <a:pPr eaLnBrk="1" hangingPunct="1"/>
            <a:endParaRPr lang="ar-SA" alt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>
                    <a:lumMod val="95000"/>
                  </a:schemeClr>
                </a:solidFill>
              </a:rPr>
              <a:t>NAD(H</a:t>
            </a:r>
            <a:r>
              <a:rPr lang="en-US" altLang="en-US" sz="1800" dirty="0">
                <a:solidFill>
                  <a:schemeClr val="tx1">
                    <a:lumMod val="95000"/>
                  </a:schemeClr>
                </a:solidFill>
              </a:rPr>
              <a:t>) = nicotinamide adenine dinucleotide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Cycle: Energy Yield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0195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228600" y="5981700"/>
            <a:ext cx="937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>
                    <a:lumMod val="95000"/>
                  </a:schemeClr>
                </a:solidFill>
              </a:rPr>
              <a:t>Number of ATP molecules produced from the oxidation of one molecule of acetyl coenzyme A (CoA) using both substrate-level and oxidative phosphorylation.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954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Cycle: Energy Yield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555" name="Picture 2" descr="D:\Arun-Backup\project\Ferrier\Image_Bank\image_bank\images\jpg\figure_9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7" y="1785938"/>
            <a:ext cx="524986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8600" y="5981700"/>
            <a:ext cx="937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</a:rPr>
              <a:t>Number of ATP molecules produced from the oxidation of one molecule of acetyl coenzyme A (CoA) using both substrate-level and oxidative phosphorylation.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447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Net ATP Production by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Complete Glucose Oxidation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1000" y="2884944"/>
            <a:ext cx="838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Aerobic glycolysis: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8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Oxidative decarboxylation: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</a:t>
            </a:r>
            <a:r>
              <a:rPr lang="en-US" alt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 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2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X 3 = 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6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99"/>
                </a:solidFill>
                <a:latin typeface="Times New Roman" charset="0"/>
              </a:rPr>
              <a:t>Krebs cycle: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2 X 12 =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24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FDFF"/>
                </a:solidFill>
                <a:latin typeface="Times New Roman" charset="0"/>
              </a:rPr>
              <a:t>Net:</a:t>
            </a: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						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                  38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ATP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5029200"/>
            <a:ext cx="8305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325563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Regulation of Oxidative Decarboxylation and Krebs Cycle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381000" y="2310348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350838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8038" indent="-350838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PDH complex and the TCA cycle are both </a:t>
            </a:r>
            <a:r>
              <a:rPr lang="en-US" altLang="en-US" b="1" dirty="0">
                <a:solidFill>
                  <a:srgbClr val="FFFF99"/>
                </a:solidFill>
              </a:rPr>
              <a:t>up-regulated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in response to a </a:t>
            </a:r>
            <a:r>
              <a:rPr lang="en-US" altLang="en-US" b="1" dirty="0">
                <a:solidFill>
                  <a:srgbClr val="FFFF99"/>
                </a:solidFill>
              </a:rPr>
              <a:t>decrease in the ratio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 of 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ATP:ADP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NADH:NAD</a:t>
            </a:r>
            <a:r>
              <a:rPr lang="en-US" altLang="en-US" baseline="30000" dirty="0">
                <a:solidFill>
                  <a:schemeClr val="tx1">
                    <a:lumMod val="95000"/>
                  </a:schemeClr>
                </a:solidFill>
              </a:rPr>
              <a:t>+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TCA cycle activators are: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ADP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Ca</a:t>
            </a:r>
            <a:r>
              <a:rPr lang="en-US" altLang="en-US" baseline="30000" dirty="0">
                <a:solidFill>
                  <a:schemeClr val="tx1">
                    <a:lumMod val="95000"/>
                  </a:schemeClr>
                </a:solidFill>
              </a:rPr>
              <a:t>2+ 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TCA cycle inhibitors are: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ATP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</a:rPr>
              <a:t>NADH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82001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 Home Message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381001" y="1901825"/>
            <a:ext cx="8382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Pyruvate is oxidatively decarboxylated by PDH </a:t>
            </a: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acetyl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CoA inside the mitochondria</a:t>
            </a: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Krebs cycle: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 pathway for the oxidation of carbohydrates, fatty acids and amino acids 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Occurs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mitochondria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Aerobic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Mainly catabolic, with some anabolic reactions</a:t>
            </a:r>
          </a:p>
          <a:p>
            <a:pPr marL="800100" lvl="1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endParaRPr 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complete oxidation of one glucose molecule results in a net production of 38 ATP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1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381001" y="174942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Lippincott Illustrated Review of Biochemistry, 6</a:t>
            </a:r>
            <a:r>
              <a:rPr lang="en-US" baseline="30000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th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 edition, 2014, Unit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2,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Chapter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9,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Pages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itchFamily="26" charset="0"/>
                <a:cs typeface="Times New Roman" pitchFamily="26" charset="0"/>
              </a:rPr>
              <a:t>109-116.</a:t>
            </a:r>
            <a:endParaRPr 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Objectives: Oxidative Decarboxylation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81000" y="2193191"/>
            <a:ext cx="8229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en-US" sz="2800" b="1" i="1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this lecture, students are expected to:</a:t>
            </a:r>
            <a:endParaRPr lang="en-US" sz="2800" b="1" dirty="0">
              <a:solidFill>
                <a:srgbClr val="FFFF99"/>
              </a:solidFill>
              <a:latin typeface="Times New Roman" pitchFamily="26" charset="0"/>
              <a:ea typeface="+mn-ea"/>
              <a:cs typeface="Times New Roman" pitchFamily="26" charset="0"/>
            </a:endParaRP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various fates of pyruvate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Define the conversion of  pyruvate to acetyl CoA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Discuss the major regulatory mechanisms for PDH complex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clinical consequence of abnormal oxidative decarboxylation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Objectives: Krebs Cycle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2193191"/>
            <a:ext cx="838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1800"/>
              </a:spcAft>
              <a:buClr>
                <a:srgbClr val="C00000"/>
              </a:buClr>
              <a:defRPr/>
            </a:pPr>
            <a:r>
              <a:rPr lang="en-US" sz="2800" b="1" i="1" dirty="0">
                <a:solidFill>
                  <a:srgbClr val="FFFF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end of this lecture, students are expected to: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Recognize the importance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Identify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various reactions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Define the regulatory mechanisms of Krebs cycle</a:t>
            </a:r>
          </a:p>
          <a:p>
            <a:pPr marL="457200" indent="-457200" algn="just" eaLnBrk="1" hangingPunct="1">
              <a:spcAft>
                <a:spcPts val="18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Assess the energy yield of PDH reaction and Krebs cycle’s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Arun-Backup\project\Ferrier\Image_Bank\image_bank\images\jpg\figure_8.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6" y="304800"/>
            <a:ext cx="241160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47244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Fates of Pyruvate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09799" y="2514600"/>
            <a:ext cx="4495801" cy="1314450"/>
            <a:chOff x="1296" y="1476"/>
            <a:chExt cx="2832" cy="828"/>
          </a:xfrm>
        </p:grpSpPr>
        <p:sp>
          <p:nvSpPr>
            <p:cNvPr id="11270" name="Line 9"/>
            <p:cNvSpPr>
              <a:spLocks noChangeShapeType="1"/>
            </p:cNvSpPr>
            <p:nvPr/>
          </p:nvSpPr>
          <p:spPr bwMode="auto">
            <a:xfrm flipH="1">
              <a:off x="1920" y="1728"/>
              <a:ext cx="22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AutoShape 10"/>
            <p:cNvSpPr>
              <a:spLocks noChangeArrowheads="1"/>
            </p:cNvSpPr>
            <p:nvPr/>
          </p:nvSpPr>
          <p:spPr bwMode="auto">
            <a:xfrm flipH="1">
              <a:off x="2256" y="1737"/>
              <a:ext cx="1056" cy="336"/>
            </a:xfrm>
            <a:prstGeom prst="curvedDownArrow">
              <a:avLst>
                <a:gd name="adj1" fmla="val 62857"/>
                <a:gd name="adj2" fmla="val 12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11272" name="Text Box 11"/>
            <p:cNvSpPr txBox="1">
              <a:spLocks noChangeArrowheads="1"/>
            </p:cNvSpPr>
            <p:nvPr/>
          </p:nvSpPr>
          <p:spPr bwMode="auto">
            <a:xfrm>
              <a:off x="2798" y="2052"/>
              <a:ext cx="8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accent2"/>
                  </a:solidFill>
                  <a:latin typeface="Times New Roman" charset="0"/>
                </a:rPr>
                <a:t>Glutamate</a:t>
              </a:r>
            </a:p>
          </p:txBody>
        </p:sp>
        <p:sp>
          <p:nvSpPr>
            <p:cNvPr id="11273" name="Text Box 12"/>
            <p:cNvSpPr txBox="1">
              <a:spLocks noChangeArrowheads="1"/>
            </p:cNvSpPr>
            <p:nvPr/>
          </p:nvSpPr>
          <p:spPr bwMode="auto">
            <a:xfrm>
              <a:off x="2231" y="2052"/>
              <a:ext cx="4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CC8DF"/>
                  </a:solidFill>
                  <a:latin typeface="Times New Roman" charset="0"/>
                </a:rPr>
                <a:t>αKG</a:t>
              </a:r>
            </a:p>
          </p:txBody>
        </p:sp>
        <p:sp>
          <p:nvSpPr>
            <p:cNvPr id="11274" name="Text Box 13"/>
            <p:cNvSpPr txBox="1">
              <a:spLocks noChangeArrowheads="1"/>
            </p:cNvSpPr>
            <p:nvPr/>
          </p:nvSpPr>
          <p:spPr bwMode="auto">
            <a:xfrm>
              <a:off x="2637" y="1476"/>
              <a:ext cx="4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FFFF99"/>
                  </a:solidFill>
                  <a:latin typeface="Times New Roman" charset="0"/>
                </a:rPr>
                <a:t>ALT</a:t>
              </a:r>
            </a:p>
          </p:txBody>
        </p:sp>
        <p:sp>
          <p:nvSpPr>
            <p:cNvPr id="11275" name="Text Box 14"/>
            <p:cNvSpPr txBox="1">
              <a:spLocks noChangeArrowheads="1"/>
            </p:cNvSpPr>
            <p:nvPr/>
          </p:nvSpPr>
          <p:spPr bwMode="auto">
            <a:xfrm>
              <a:off x="1296" y="1572"/>
              <a:ext cx="65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tx1">
                      <a:lumMod val="95000"/>
                    </a:schemeClr>
                  </a:solidFill>
                  <a:latin typeface="Times New Roman" charset="0"/>
                </a:rPr>
                <a:t>Alanine</a:t>
              </a:r>
            </a:p>
          </p:txBody>
        </p:sp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2650" y="1802"/>
              <a:ext cx="4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charset="2"/>
                <a:buChar char=""/>
                <a:defRPr sz="2600">
                  <a:solidFill>
                    <a:schemeClr val="tx1"/>
                  </a:solidFill>
                  <a:latin typeface="Perpetua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charset="2"/>
                <a:buChar char=""/>
                <a:defRPr sz="2400">
                  <a:solidFill>
                    <a:schemeClr val="tx1"/>
                  </a:solidFill>
                  <a:latin typeface="Perpetua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charset="2"/>
                <a:buChar char=""/>
                <a:defRPr sz="2000">
                  <a:solidFill>
                    <a:schemeClr val="tx1"/>
                  </a:solidFill>
                  <a:latin typeface="Perpetua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charset="0"/>
                </a:rPr>
                <a:t>PLP</a:t>
              </a:r>
            </a:p>
          </p:txBody>
        </p:sp>
      </p:grp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458788" y="6153090"/>
            <a:ext cx="3201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</a:rPr>
              <a:t>PLP = Pyridoxal 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Oxidative Decarboxylation of Pyruvate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8" y="2205600"/>
            <a:ext cx="3701952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5436" y="4419600"/>
            <a:ext cx="11977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Allosteric</a:t>
            </a: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Regulation</a:t>
            </a:r>
          </a:p>
        </p:txBody>
      </p:sp>
      <p:sp>
        <p:nvSpPr>
          <p:cNvPr id="5" name="Curved Up Arrow 4"/>
          <p:cNvSpPr>
            <a:spLocks noChangeAspect="1"/>
          </p:cNvSpPr>
          <p:nvPr/>
        </p:nvSpPr>
        <p:spPr>
          <a:xfrm>
            <a:off x="2292000" y="5029200"/>
            <a:ext cx="756000" cy="5400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475527" y="533400"/>
            <a:ext cx="8305800" cy="1066800"/>
          </a:xfrm>
          <a:noFill/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PDH Complex: Covalent Regulation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2" descr="D:\Arun-Backup\project\Ferrier\Image_Bank\image_bank\images\jpg\figure_9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64" y="2133600"/>
            <a:ext cx="420052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1" y="533400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PDH Reaction: Clinical application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1" y="2209800"/>
            <a:ext cx="8382000" cy="4648200"/>
          </a:xfrm>
        </p:spPr>
        <p:txBody>
          <a:bodyPr>
            <a:normAutofit lnSpcReduction="10000"/>
          </a:bodyPr>
          <a:lstStyle/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Deficiencies of thiamine or niacin can cause serious CNS problems. 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WHY</a:t>
            </a:r>
            <a:r>
              <a:rPr lang="en-US" altLang="en-US" b="1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33338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b="1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Brain cells are unable to produce sufficient ATP if the PDH complex is inactive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42900" lvl="1" indent="0">
              <a:lnSpc>
                <a:spcPct val="11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b="1" dirty="0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Wernicke-</a:t>
            </a:r>
            <a:r>
              <a:rPr lang="en-US" altLang="en-US" b="1" dirty="0" err="1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Korsakoff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(encephalopathy-psychosis syndrome) due to thiamine deficiency, may be seen especially with alcohol abuse.</a:t>
            </a: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endParaRPr lang="en-US" altLang="en-US" dirty="0">
              <a:solidFill>
                <a:schemeClr val="tx1">
                  <a:lumMod val="9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47688" indent="-514350">
              <a:lnSpc>
                <a:spcPct val="110000"/>
              </a:lnSpc>
              <a:spcBef>
                <a:spcPct val="0"/>
              </a:spcBef>
              <a:buFont typeface="Franklin Gothic Book" charset="0"/>
              <a:buAutoNum type="arabicPeriod"/>
            </a:pPr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PDH complex deficiency is the most common biochemical cause of</a:t>
            </a:r>
            <a:r>
              <a:rPr lang="en-US" altLang="en-US" b="1" dirty="0">
                <a:solidFill>
                  <a:schemeClr val="tx1">
                    <a:lumMod val="9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>
                <a:solidFill>
                  <a:srgbClr val="FFFF99"/>
                </a:solidFill>
                <a:latin typeface="Times New Roman" charset="0"/>
                <a:ea typeface="Times New Roman" charset="0"/>
                <a:cs typeface="Times New Roman" charset="0"/>
              </a:rPr>
              <a:t>congenital lactic acidosis.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1295400" y="1190625"/>
            <a:ext cx="3886200" cy="9906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Krebs Cycle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387" name="Picture 3" descr="Roundabout_night_T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81225"/>
            <a:ext cx="3886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D:\Arun-Backup\project\Ferrier\Image_Bank\image_bank\images\jpg\figure_9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1226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152400" y="4668838"/>
            <a:ext cx="5562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The tricarboxylic acid cycle (Krebs) shown as a part of the essential pathways of energy metabolism. </a:t>
            </a:r>
          </a:p>
          <a:p>
            <a:pPr eaLnBrk="1" hangingPunct="1"/>
            <a:r>
              <a:rPr lang="en-US" altLang="en-US" sz="1800" dirty="0"/>
              <a:t>CoA = coenzyme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11430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Tricarboxylic Acid Cycle: Krebs Cycle</a:t>
            </a:r>
            <a:endParaRPr lang="en-US" altLang="en-US" sz="3600" b="1" baseline="30000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81000" y="2247305"/>
            <a:ext cx="8382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  <a:defRPr sz="2600">
                <a:solidFill>
                  <a:schemeClr val="tx1"/>
                </a:solidFill>
                <a:latin typeface="Perpetua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charset="2"/>
              <a:buChar char=""/>
              <a:defRPr sz="2400">
                <a:solidFill>
                  <a:schemeClr val="tx1"/>
                </a:solidFill>
                <a:latin typeface="Perpetua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charset="2"/>
              <a:buChar char=""/>
              <a:defRPr sz="2000">
                <a:solidFill>
                  <a:schemeClr val="tx1"/>
                </a:solidFill>
                <a:latin typeface="Perpetua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ar-SA" altLang="en-US" sz="2400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Final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common pathway for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oxidation</a:t>
            </a:r>
            <a:endParaRPr lang="ar-SA" altLang="en-US" sz="2400" dirty="0" smtClean="0">
              <a:solidFill>
                <a:schemeClr val="tx1">
                  <a:lumMod val="95000"/>
                </a:schemeClr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ar-SA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</a:t>
            </a: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Exclusively 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in mitochondria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Major source for ATP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Mainly catabolic with some anabolic features</a:t>
            </a:r>
          </a:p>
          <a:p>
            <a:pPr eaLnBrk="1" hangingPunct="1">
              <a:spcBef>
                <a:spcPct val="0"/>
              </a:spcBef>
              <a:buClr>
                <a:srgbClr val="A50021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Times New Roman" charset="0"/>
              </a:rPr>
              <a:t> Synthetic reactions (anabolic features):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Times New Roman" charset="0"/>
              </a:rPr>
              <a:t>	</a:t>
            </a: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Glucose from amino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Nonessential amino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Fatty acids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FDFF"/>
                </a:solidFill>
                <a:latin typeface="Times New Roman" charset="0"/>
              </a:rPr>
              <a:t>	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2479</TotalTime>
  <Words>529</Words>
  <Application>Microsoft Macintosh PowerPoint</Application>
  <PresentationFormat>On-screen Show (4:3)</PresentationFormat>
  <Paragraphs>107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Corbel</vt:lpstr>
      <vt:lpstr>Franklin Gothic Book</vt:lpstr>
      <vt:lpstr>Arial</vt:lpstr>
      <vt:lpstr>Times New Roman</vt:lpstr>
      <vt:lpstr>Depth</vt:lpstr>
      <vt:lpstr>Oxidative Decarboxylation and Krebs Cycle</vt:lpstr>
      <vt:lpstr>Objectives: Oxidative Decarboxylation</vt:lpstr>
      <vt:lpstr>Objectives: Krebs Cycle</vt:lpstr>
      <vt:lpstr>Fates of Pyruvate</vt:lpstr>
      <vt:lpstr>Oxidative Decarboxylation of Pyruvate</vt:lpstr>
      <vt:lpstr>PDH Complex: Covalent Regulation</vt:lpstr>
      <vt:lpstr>PDH Reaction: Clinical application</vt:lpstr>
      <vt:lpstr>Krebs Cycle</vt:lpstr>
      <vt:lpstr>Tricarboxylic Acid Cycle: Krebs Cycle</vt:lpstr>
      <vt:lpstr>Krebs Cycle Reactions (1)</vt:lpstr>
      <vt:lpstr>Krebs Cycle Reactions (2)</vt:lpstr>
      <vt:lpstr>Krebs Cycle Reactions (3)</vt:lpstr>
      <vt:lpstr>Krebs Cycle: Energy Yield</vt:lpstr>
      <vt:lpstr>Krebs Cycle: Energy Yield</vt:lpstr>
      <vt:lpstr>Net ATP Production by Complete Glucose Oxidation</vt:lpstr>
      <vt:lpstr>Regulation of Oxidative Decarboxylation and Krebs Cycle</vt:lpstr>
      <vt:lpstr>Take Home Message</vt:lpstr>
      <vt:lpstr>Reference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Khalid Akkour</cp:lastModifiedBy>
  <cp:revision>96</cp:revision>
  <dcterms:created xsi:type="dcterms:W3CDTF">1601-01-01T00:00:00Z</dcterms:created>
  <dcterms:modified xsi:type="dcterms:W3CDTF">2016-10-25T15:35:07Z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