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4" r:id="rId4"/>
    <p:sldId id="276" r:id="rId5"/>
    <p:sldId id="277" r:id="rId6"/>
    <p:sldId id="266" r:id="rId7"/>
    <p:sldId id="258" r:id="rId8"/>
    <p:sldId id="267" r:id="rId9"/>
    <p:sldId id="268" r:id="rId10"/>
    <p:sldId id="269" r:id="rId11"/>
    <p:sldId id="270" r:id="rId12"/>
    <p:sldId id="271" r:id="rId13"/>
    <p:sldId id="278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E00"/>
    <a:srgbClr val="DE7400"/>
    <a:srgbClr val="4E863A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2"/>
    <p:restoredTop sz="96159"/>
  </p:normalViewPr>
  <p:slideViewPr>
    <p:cSldViewPr>
      <p:cViewPr varScale="1">
        <p:scale>
          <a:sx n="75" d="100"/>
          <a:sy n="75" d="100"/>
        </p:scale>
        <p:origin x="104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066800"/>
            <a:ext cx="8182570" cy="1221640"/>
          </a:xfrm>
        </p:spPr>
        <p:txBody>
          <a:bodyPr>
            <a:normAutofit/>
          </a:bodyPr>
          <a:lstStyle>
            <a:lvl1pPr algn="ctr">
              <a:defRPr sz="54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Your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286000"/>
            <a:ext cx="6400800" cy="91623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443836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biologynotes.com/southern-blotting-principle-procedure-application/" TargetMode="External"/><Relationship Id="rId2" Type="http://schemas.openxmlformats.org/officeDocument/2006/relationships/hyperlink" Target="https://www.ncbi.nlm.nih.gov/probe/docs/techrfl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mNw6CWtN5k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830" y="2054960"/>
            <a:ext cx="8182570" cy="122164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DNA Extraction and Purification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072E3B-5B81-F44D-9EFE-B51165C1E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823F61BC-044B-CB4A-9E1D-C391B5E47EB0}"/>
              </a:ext>
            </a:extLst>
          </p:cNvPr>
          <p:cNvSpPr txBox="1">
            <a:spLocks/>
          </p:cNvSpPr>
          <p:nvPr/>
        </p:nvSpPr>
        <p:spPr>
          <a:xfrm>
            <a:off x="762000" y="1600200"/>
            <a:ext cx="83820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tx2"/>
              </a:buClr>
              <a:buSzPct val="120000"/>
              <a:buFont typeface="Arial" pitchFamily="34" charset="0"/>
              <a:buChar char="•"/>
              <a:defRPr/>
            </a:pPr>
            <a:endParaRPr lang="en-US" altLang="en-US" b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lvl="1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Measure the Absorbance at </a:t>
            </a:r>
            <a:r>
              <a:rPr lang="en-US" altLang="en-US" sz="20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260nm</a:t>
            </a:r>
            <a: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and at </a:t>
            </a:r>
            <a:r>
              <a:rPr lang="en-US" altLang="en-US" sz="20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280nm</a:t>
            </a:r>
            <a: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  <a:endParaRPr lang="en-US" altLang="en-US" sz="2000" b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  <a:buClr>
                <a:schemeClr val="tx2"/>
              </a:buClr>
              <a:buSzPct val="120000"/>
              <a:buFont typeface="Arial" pitchFamily="34" charset="0"/>
              <a:buChar char="•"/>
              <a:defRPr/>
            </a:pPr>
            <a:r>
              <a:rPr lang="en-US" altLang="en-US" sz="20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Assess the DNA purity:</a:t>
            </a:r>
            <a: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260/280 ratio </a:t>
            </a:r>
          </a:p>
          <a:p>
            <a:pPr lvl="1" algn="ctr">
              <a:buClr>
                <a:schemeClr val="tx2"/>
              </a:buClr>
              <a:buSzPct val="120000"/>
              <a:buFont typeface="Verdana" panose="020B0604030504040204" pitchFamily="34" charset="0"/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(Accepted ratio: </a:t>
            </a:r>
            <a:r>
              <a:rPr lang="en-US" altLang="en-US" sz="20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1.7 - 1.9</a:t>
            </a:r>
            <a: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</a:p>
          <a:p>
            <a:pPr lvl="1">
              <a:lnSpc>
                <a:spcPct val="150000"/>
              </a:lnSpc>
              <a:buClr>
                <a:schemeClr val="tx2"/>
              </a:buClr>
              <a:buSzPct val="120000"/>
              <a:buFont typeface="Arial" pitchFamily="34" charset="0"/>
              <a:buChar char="•"/>
              <a:defRPr/>
            </a:pPr>
            <a:r>
              <a:rPr lang="en-US" altLang="en-US" sz="20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Calculate DNA Conc.:</a:t>
            </a:r>
            <a: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Provided A260 = 1.0, DNA is 50 </a:t>
            </a:r>
            <a:r>
              <a:rPr lang="en-US" altLang="en-US" sz="20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μg</a:t>
            </a:r>
            <a: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/ml, unknown DNA Conc. can be calculated by cross multiplication</a:t>
            </a:r>
          </a:p>
          <a:p>
            <a:pPr lvl="2">
              <a:buFont typeface="Monotype Sorts" pitchFamily="2" charset="2"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A260 = 1.0 		DNA conc. = 50 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μg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/ml</a:t>
            </a:r>
          </a:p>
          <a:p>
            <a:pPr lvl="2">
              <a:buFont typeface="Monotype Sorts" pitchFamily="2" charset="2"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A260 = 0.5 		DNA conc. ?</a:t>
            </a:r>
          </a:p>
          <a:p>
            <a:pPr lvl="2">
              <a:buFont typeface="Monotype Sorts" pitchFamily="2" charset="2"/>
              <a:buNone/>
              <a:defRPr/>
            </a:pPr>
            <a:endParaRPr lang="en-US" altLang="en-US" i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lvl="2">
              <a:buFont typeface="Monotype Sorts" pitchFamily="2" charset="2"/>
              <a:buNone/>
              <a:defRPr/>
            </a:pPr>
            <a:endParaRPr lang="en-US" altLang="en-US" i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1604963" lvl="2" indent="-742950" algn="just">
              <a:buFont typeface="Wingdings 2" pitchFamily="2" charset="2"/>
              <a:buNone/>
              <a:defRPr/>
            </a:pPr>
            <a:r>
              <a:rPr lang="en-US" altLang="en-US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Note: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case of diluting the eluted sample, multiplies the final concentration by the dilution factor.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can be adjusted by the spectrophotometer.</a:t>
            </a:r>
          </a:p>
        </p:txBody>
      </p:sp>
      <p:sp>
        <p:nvSpPr>
          <p:cNvPr id="5" name="Left Brace 3">
            <a:extLst>
              <a:ext uri="{FF2B5EF4-FFF2-40B4-BE49-F238E27FC236}">
                <a16:creationId xmlns="" xmlns:a16="http://schemas.microsoft.com/office/drawing/2014/main" id="{CC43A5ED-591F-454B-A914-9028C883A1A3}"/>
              </a:ext>
            </a:extLst>
          </p:cNvPr>
          <p:cNvSpPr>
            <a:spLocks/>
          </p:cNvSpPr>
          <p:nvPr/>
        </p:nvSpPr>
        <p:spPr bwMode="auto">
          <a:xfrm>
            <a:off x="695325" y="2057400"/>
            <a:ext cx="828675" cy="2895600"/>
          </a:xfrm>
          <a:prstGeom prst="leftBrace">
            <a:avLst>
              <a:gd name="adj1" fmla="val 83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" name="TextBox 4">
            <a:extLst>
              <a:ext uri="{FF2B5EF4-FFF2-40B4-BE49-F238E27FC236}">
                <a16:creationId xmlns="" xmlns:a16="http://schemas.microsoft.com/office/drawing/2014/main" id="{24B501F6-13D8-4140-A31D-0D2CD1E4324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616640" y="3156065"/>
            <a:ext cx="20201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 dirty="0"/>
              <a:t>Done by</a:t>
            </a:r>
          </a:p>
          <a:p>
            <a:pPr algn="ctr"/>
            <a:r>
              <a:rPr lang="en-US" altLang="en-US" sz="1600" dirty="0"/>
              <a:t>the spectrophotometer</a:t>
            </a:r>
          </a:p>
        </p:txBody>
      </p:sp>
    </p:spTree>
    <p:extLst>
      <p:ext uri="{BB962C8B-B14F-4D97-AF65-F5344CB8AC3E}">
        <p14:creationId xmlns:p14="http://schemas.microsoft.com/office/powerpoint/2010/main" val="194634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072E3B-5B81-F44D-9EFE-B51165C1E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Yield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823F61BC-044B-CB4A-9E1D-C391B5E47EB0}"/>
              </a:ext>
            </a:extLst>
          </p:cNvPr>
          <p:cNvSpPr txBox="1">
            <a:spLocks/>
          </p:cNvSpPr>
          <p:nvPr/>
        </p:nvSpPr>
        <p:spPr>
          <a:xfrm>
            <a:off x="762000" y="1600200"/>
            <a:ext cx="83820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lvl="1" indent="0" algn="ctr">
              <a:lnSpc>
                <a:spcPct val="120000"/>
              </a:lnSpc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DNA Yield =</a:t>
            </a:r>
            <a:r>
              <a:rPr lang="en-US" altLang="en-US" dirty="0">
                <a:ea typeface="ＭＳ Ｐゴシック" panose="020B0600070205080204" pitchFamily="34" charset="-128"/>
              </a:rPr>
              <a:t> DNA Volume x final DNA Conc.</a:t>
            </a:r>
          </a:p>
          <a:p>
            <a:pPr marL="403225" lvl="1" indent="0">
              <a:lnSpc>
                <a:spcPct val="120000"/>
              </a:lnSpc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403225" lvl="1" indent="0">
              <a:lnSpc>
                <a:spcPct val="120000"/>
              </a:lnSpc>
              <a:buNone/>
            </a:pPr>
            <a:r>
              <a:rPr lang="en-US" altLang="en-US" sz="2000" b="1" u="sng" dirty="0">
                <a:ea typeface="ＭＳ Ｐゴシック" panose="020B0600070205080204" pitchFamily="34" charset="-128"/>
              </a:rPr>
              <a:t>Example: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403225" lvl="1" indent="0">
              <a:lnSpc>
                <a:spcPct val="120000"/>
              </a:lnSpc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   If you have</a:t>
            </a:r>
            <a:endParaRPr lang="en-US" altLang="en-US" sz="2000" b="1" dirty="0">
              <a:ea typeface="ＭＳ Ｐゴシック" panose="020B0600070205080204" pitchFamily="34" charset="-128"/>
            </a:endParaRPr>
          </a:p>
          <a:p>
            <a:pPr marL="403225" lvl="1" indent="0">
              <a:lnSpc>
                <a:spcPct val="120000"/>
              </a:lnSpc>
              <a:buNone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                Volume of DNA solution: </a:t>
            </a:r>
            <a:r>
              <a:rPr lang="en-US" altLang="en-US" sz="2000" dirty="0">
                <a:ea typeface="ＭＳ Ｐゴシック" panose="020B0600070205080204" pitchFamily="34" charset="-128"/>
              </a:rPr>
              <a:t>200μl (0.2 ml)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</a:p>
          <a:p>
            <a:pPr marL="403225" lvl="1" indent="0">
              <a:lnSpc>
                <a:spcPct val="120000"/>
              </a:lnSpc>
              <a:buNone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                Final DNA Conc.: </a:t>
            </a:r>
            <a:r>
              <a:rPr lang="en-US" altLang="en-US" sz="2000" dirty="0">
                <a:ea typeface="ＭＳ Ｐゴシック" panose="020B0600070205080204" pitchFamily="34" charset="-128"/>
              </a:rPr>
              <a:t>30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μg</a:t>
            </a:r>
            <a:r>
              <a:rPr lang="en-US" altLang="en-US" sz="2000" dirty="0">
                <a:ea typeface="ＭＳ Ｐゴシック" panose="020B0600070205080204" pitchFamily="34" charset="-128"/>
              </a:rPr>
              <a:t>/ml</a:t>
            </a:r>
          </a:p>
          <a:p>
            <a:pPr marL="403225" lvl="1" indent="0">
              <a:lnSpc>
                <a:spcPct val="120000"/>
              </a:lnSpc>
              <a:buNone/>
            </a:pPr>
            <a:endParaRPr lang="en-US" altLang="en-US" sz="2000" b="1" dirty="0">
              <a:ea typeface="ＭＳ Ｐゴシック" panose="020B0600070205080204" pitchFamily="34" charset="-128"/>
            </a:endParaRPr>
          </a:p>
          <a:p>
            <a:pPr marL="403225" lvl="1" indent="0">
              <a:lnSpc>
                <a:spcPct val="120000"/>
              </a:lnSpc>
              <a:buNone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      Then, the yield 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μg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) = 0.2 ml x 30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μg</a:t>
            </a:r>
            <a:r>
              <a:rPr lang="en-US" altLang="en-US" sz="2000" dirty="0">
                <a:ea typeface="ＭＳ Ｐゴシック" panose="020B0600070205080204" pitchFamily="34" charset="-128"/>
              </a:rPr>
              <a:t>/ml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</a:p>
          <a:p>
            <a:pPr marL="403225" lvl="1" indent="0">
              <a:lnSpc>
                <a:spcPct val="120000"/>
              </a:lnSpc>
              <a:buNone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		            	       = 6.0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μ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g</a:t>
            </a:r>
            <a:endParaRPr lang="en-US" altLang="en-US" sz="2000" b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485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DE4117E0-B5B5-384A-85E8-1DD076C6F26A}"/>
              </a:ext>
            </a:extLst>
          </p:cNvPr>
          <p:cNvSpPr txBox="1">
            <a:spLocks/>
          </p:cNvSpPr>
          <p:nvPr/>
        </p:nvSpPr>
        <p:spPr>
          <a:xfrm>
            <a:off x="1266230" y="1978760"/>
            <a:ext cx="8182570" cy="1221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itchFamily="34" charset="0"/>
                <a:ea typeface="Microsoft Himalaya" pitchFamily="2" charset="0"/>
                <a:cs typeface="Microsoft New Tai Lue" pitchFamily="34" charset="0"/>
              </a:defRPr>
            </a:lvl1pPr>
          </a:lstStyle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Molecular Techniques and Applications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1188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4171A6F-D610-804E-8F77-FAFEF8414D84}"/>
              </a:ext>
            </a:extLst>
          </p:cNvPr>
          <p:cNvSpPr/>
          <p:nvPr/>
        </p:nvSpPr>
        <p:spPr>
          <a:xfrm>
            <a:off x="1143000" y="2590800"/>
            <a:ext cx="76962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Note:</a:t>
            </a:r>
          </a:p>
          <a:p>
            <a:pPr algn="ctr"/>
            <a:endParaRPr lang="en-US" altLang="en-US" sz="1400" i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 sz="2800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Almost all molecular biology techniques can be utilized for diagnosis and research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163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072E3B-5B81-F44D-9EFE-B51165C1E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52827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a. Amplification techniques:</a:t>
            </a:r>
            <a:b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 </a:t>
            </a:r>
            <a:r>
              <a:rPr lang="en-US" altLang="en-US" sz="2000" dirty="0">
                <a:ea typeface="ＭＳ Ｐゴシック" panose="020B0600070205080204" pitchFamily="34" charset="-128"/>
              </a:rPr>
              <a:t>e.g. Polymerase Chain Reaction (PCR)</a:t>
            </a:r>
            <a:endParaRPr lang="ar-SA" altLang="en-US" sz="2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A0B07B1-5BD1-B74D-ACEF-DD800901A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813" y="1524000"/>
            <a:ext cx="7811587" cy="4114800"/>
          </a:xfrm>
          <a:prstGeom prst="rect">
            <a:avLst/>
          </a:prstGeom>
        </p:spPr>
      </p:pic>
      <p:pic>
        <p:nvPicPr>
          <p:cNvPr id="4" name="Picture 2" descr="C:\Users\UOS\Desktop\abi9700_1.jpg">
            <a:extLst>
              <a:ext uri="{FF2B5EF4-FFF2-40B4-BE49-F238E27FC236}">
                <a16:creationId xmlns="" xmlns:a16="http://schemas.microsoft.com/office/drawing/2014/main" id="{F88BF53B-AA3C-2F44-ABD9-2D8055789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26280"/>
            <a:ext cx="2042286" cy="21031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47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823F61BC-044B-CB4A-9E1D-C391B5E47EB0}"/>
              </a:ext>
            </a:extLst>
          </p:cNvPr>
          <p:cNvSpPr txBox="1">
            <a:spLocks/>
          </p:cNvSpPr>
          <p:nvPr/>
        </p:nvSpPr>
        <p:spPr>
          <a:xfrm>
            <a:off x="762000" y="2209800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325" indent="22225" algn="just">
              <a:lnSpc>
                <a:spcPct val="120000"/>
              </a:lnSpc>
              <a:buNone/>
              <a:defRPr/>
            </a:pPr>
            <a:r>
              <a:rPr lang="en-US" altLang="en-US" sz="2000" b="1" i="1" dirty="0">
                <a:ea typeface="ＭＳ Ｐゴシック" panose="020B0600070205080204" pitchFamily="34" charset="-128"/>
              </a:rPr>
              <a:t>Applications of PCR:</a:t>
            </a:r>
          </a:p>
          <a:p>
            <a:pPr marL="60325" indent="22225" algn="just">
              <a:lnSpc>
                <a:spcPct val="120000"/>
              </a:lnSpc>
              <a:buNone/>
              <a:defRPr/>
            </a:pPr>
            <a:endParaRPr lang="en-US" altLang="en-US" sz="2000" b="1" i="1" dirty="0">
              <a:ea typeface="ＭＳ Ｐゴシック" panose="020B0600070205080204" pitchFamily="34" charset="-128"/>
            </a:endParaRPr>
          </a:p>
          <a:p>
            <a:pPr marL="403225" algn="just">
              <a:lnSpc>
                <a:spcPct val="120000"/>
              </a:lnSpc>
              <a:buFontTx/>
              <a:buChar char="-"/>
              <a:defRPr/>
            </a:pPr>
            <a:r>
              <a:rPr lang="en-US" altLang="en-US" sz="2000" i="1" dirty="0">
                <a:ea typeface="ＭＳ Ｐゴシック" panose="020B0600070205080204" pitchFamily="34" charset="-128"/>
              </a:rPr>
              <a:t>Comparison of a normal gene with a mutant form of the gene.</a:t>
            </a:r>
          </a:p>
          <a:p>
            <a:pPr marL="403225" algn="just">
              <a:lnSpc>
                <a:spcPct val="120000"/>
              </a:lnSpc>
              <a:buFontTx/>
              <a:buChar char="-"/>
              <a:defRPr/>
            </a:pPr>
            <a:r>
              <a:rPr lang="en-US" altLang="en-US" sz="2000" i="1" dirty="0">
                <a:ea typeface="ＭＳ Ｐゴシック" panose="020B0600070205080204" pitchFamily="34" charset="-128"/>
              </a:rPr>
              <a:t>Detection of low-abundance nucleic acid sequences.</a:t>
            </a:r>
          </a:p>
          <a:p>
            <a:pPr marL="403225" algn="just">
              <a:lnSpc>
                <a:spcPct val="120000"/>
              </a:lnSpc>
              <a:buFontTx/>
              <a:buChar char="-"/>
              <a:defRPr/>
            </a:pPr>
            <a:r>
              <a:rPr lang="en-US" altLang="en-US" sz="2000" i="1" dirty="0">
                <a:ea typeface="ＭＳ Ｐゴシック" panose="020B0600070205080204" pitchFamily="34" charset="-128"/>
              </a:rPr>
              <a:t>Forensic analysis of DNA samples.</a:t>
            </a:r>
          </a:p>
          <a:p>
            <a:pPr marL="403225" algn="just">
              <a:lnSpc>
                <a:spcPct val="120000"/>
              </a:lnSpc>
              <a:buFontTx/>
              <a:buChar char="-"/>
              <a:defRPr/>
            </a:pPr>
            <a:r>
              <a:rPr lang="en-US" altLang="en-US" sz="2000" i="1" dirty="0">
                <a:ea typeface="ＭＳ Ｐゴシック" panose="020B0600070205080204" pitchFamily="34" charset="-128"/>
              </a:rPr>
              <a:t>Prenatal diagnosis.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81EAD8A9-EFE9-1543-87D8-7FA724793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Continued …</a:t>
            </a:r>
          </a:p>
        </p:txBody>
      </p:sp>
    </p:spTree>
    <p:extLst>
      <p:ext uri="{BB962C8B-B14F-4D97-AF65-F5344CB8AC3E}">
        <p14:creationId xmlns:p14="http://schemas.microsoft.com/office/powerpoint/2010/main" val="400730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072E3B-5B81-F44D-9EFE-B51165C1E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52827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Other examples of molecular techniques:</a:t>
            </a:r>
            <a:b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endParaRPr lang="ar-SA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823F61BC-044B-CB4A-9E1D-C391B5E47EB0}"/>
              </a:ext>
            </a:extLst>
          </p:cNvPr>
          <p:cNvSpPr txBox="1">
            <a:spLocks/>
          </p:cNvSpPr>
          <p:nvPr/>
        </p:nvSpPr>
        <p:spPr>
          <a:xfrm>
            <a:off x="762000" y="1828800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5875" algn="just">
              <a:lnSpc>
                <a:spcPct val="120000"/>
              </a:lnSpc>
              <a:buNone/>
              <a:defRPr/>
            </a:pPr>
            <a:endParaRPr lang="en-US" altLang="en-US" sz="2000" b="1" i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862013" indent="-534988" algn="just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Restriction Fragment length polymorphism (RFLP).</a:t>
            </a:r>
          </a:p>
          <a:p>
            <a:pPr marL="327025" indent="0" algn="just">
              <a:lnSpc>
                <a:spcPct val="120000"/>
              </a:lnSpc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https://www.ncbi.nlm.nih.gov/probe/docs/techrflp/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27025" indent="0" algn="just">
              <a:lnSpc>
                <a:spcPct val="120000"/>
              </a:lnSpc>
              <a:buNone/>
              <a:defRPr/>
            </a:pPr>
            <a:endParaRPr lang="en-US" altLang="en-US" sz="2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27025" indent="0" algn="just">
              <a:lnSpc>
                <a:spcPct val="120000"/>
              </a:lnSpc>
              <a:buNone/>
              <a:defRPr/>
            </a:pPr>
            <a:endParaRPr lang="en-US" altLang="en-US" sz="2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784225" indent="-457200" algn="just">
              <a:lnSpc>
                <a:spcPct val="120000"/>
              </a:lnSpc>
              <a:buFont typeface="+mj-lt"/>
              <a:buAutoNum type="arabicPeriod" startAt="2"/>
              <a:defRPr/>
            </a:pPr>
            <a: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Southern blotting.</a:t>
            </a:r>
          </a:p>
          <a:p>
            <a:pPr marL="873125" indent="-546100" algn="just">
              <a:lnSpc>
                <a:spcPct val="120000"/>
              </a:lnSpc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http://www.onlinebiologynotes.com/southern-blotting-principle-procedure-application/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327025" indent="0" algn="just">
              <a:lnSpc>
                <a:spcPct val="120000"/>
              </a:lnSpc>
              <a:buNone/>
              <a:defRPr/>
            </a:pPr>
            <a:endParaRPr lang="en-US" altLang="en-US" sz="2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D3C4049-4E3A-DA47-8ABD-6EBF7F0FA4B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0" t="27298" r="31680" b="55840"/>
          <a:stretch/>
        </p:blipFill>
        <p:spPr bwMode="auto">
          <a:xfrm>
            <a:off x="7086600" y="1981200"/>
            <a:ext cx="635635" cy="676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2DDADD9-ECEC-E24F-A39D-CB19F02A8551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6" t="27044" r="29648" b="51522"/>
          <a:stretch/>
        </p:blipFill>
        <p:spPr bwMode="auto">
          <a:xfrm>
            <a:off x="3581400" y="3653155"/>
            <a:ext cx="662940" cy="694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44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Lab Equipment</a:t>
            </a:r>
          </a:p>
        </p:txBody>
      </p:sp>
      <p:grpSp>
        <p:nvGrpSpPr>
          <p:cNvPr id="7" name="Group 16">
            <a:extLst>
              <a:ext uri="{FF2B5EF4-FFF2-40B4-BE49-F238E27FC236}">
                <a16:creationId xmlns="" xmlns:a16="http://schemas.microsoft.com/office/drawing/2014/main" id="{535E244C-5EC0-3043-BFA5-1378C08A6C20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497013"/>
            <a:ext cx="3238500" cy="1552575"/>
            <a:chOff x="395536" y="1340768"/>
            <a:chExt cx="3238723" cy="1552575"/>
          </a:xfrm>
        </p:grpSpPr>
        <p:pic>
          <p:nvPicPr>
            <p:cNvPr id="8" name="Picture 2">
              <a:extLst>
                <a:ext uri="{FF2B5EF4-FFF2-40B4-BE49-F238E27FC236}">
                  <a16:creationId xmlns="" xmlns:a16="http://schemas.microsoft.com/office/drawing/2014/main" id="{BD773ADF-FF17-5C4A-93F2-2A385BC0B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1340768"/>
              <a:ext cx="1006475" cy="155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9368FC3A-1777-4940-8471-501C3A75F50F}"/>
                </a:ext>
              </a:extLst>
            </p:cNvPr>
            <p:cNvSpPr/>
            <p:nvPr/>
          </p:nvSpPr>
          <p:spPr>
            <a:xfrm>
              <a:off x="395536" y="1701130"/>
              <a:ext cx="2484609" cy="3683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457200" indent="-457200" algn="r" rtl="1" fontAlgn="auto">
                <a:spcBef>
                  <a:spcPct val="20000"/>
                </a:spcBef>
                <a:spcAft>
                  <a:spcPts val="0"/>
                </a:spcAft>
                <a:buClr>
                  <a:srgbClr val="FFCC00"/>
                </a:buClr>
                <a:defRPr/>
              </a:pPr>
              <a:r>
                <a:rPr kumimoji="1" lang="en-US" kern="0" dirty="0">
                  <a:solidFill>
                    <a:srgbClr val="000000"/>
                  </a:solidFill>
                  <a:latin typeface="Microsoft New Tai Lue" panose="020B0502040204020203" pitchFamily="34" charset="0"/>
                  <a:cs typeface="Microsoft New Tai Lue" panose="020B0502040204020203" pitchFamily="34" charset="0"/>
                </a:rPr>
                <a:t>Automatic pipettes</a:t>
              </a:r>
            </a:p>
          </p:txBody>
        </p:sp>
      </p:grpSp>
      <p:grpSp>
        <p:nvGrpSpPr>
          <p:cNvPr id="10" name="Group 15">
            <a:extLst>
              <a:ext uri="{FF2B5EF4-FFF2-40B4-BE49-F238E27FC236}">
                <a16:creationId xmlns="" xmlns:a16="http://schemas.microsoft.com/office/drawing/2014/main" id="{95BDAC73-DD05-294E-A32E-01C421F39FE3}"/>
              </a:ext>
            </a:extLst>
          </p:cNvPr>
          <p:cNvGrpSpPr>
            <a:grpSpLocks/>
          </p:cNvGrpSpPr>
          <p:nvPr/>
        </p:nvGrpSpPr>
        <p:grpSpPr bwMode="auto">
          <a:xfrm>
            <a:off x="5149850" y="2222500"/>
            <a:ext cx="3384550" cy="2220913"/>
            <a:chOff x="1496077" y="2420893"/>
            <a:chExt cx="3362237" cy="1679015"/>
          </a:xfrm>
        </p:grpSpPr>
        <p:pic>
          <p:nvPicPr>
            <p:cNvPr id="11" name="Picture 6">
              <a:extLst>
                <a:ext uri="{FF2B5EF4-FFF2-40B4-BE49-F238E27FC236}">
                  <a16:creationId xmlns="" xmlns:a16="http://schemas.microsoft.com/office/drawing/2014/main" id="{D702033D-012F-194D-8AB6-4A869D4B82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9112" y="2420893"/>
              <a:ext cx="1359202" cy="1679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509C9969-0B5F-354E-AF79-14172BFF4A48}"/>
                </a:ext>
              </a:extLst>
            </p:cNvPr>
            <p:cNvSpPr/>
            <p:nvPr/>
          </p:nvSpPr>
          <p:spPr>
            <a:xfrm>
              <a:off x="1496077" y="3212994"/>
              <a:ext cx="2158960" cy="2792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457200" indent="-457200" algn="r" rtl="1" fontAlgn="auto">
                <a:spcBef>
                  <a:spcPct val="20000"/>
                </a:spcBef>
                <a:spcAft>
                  <a:spcPts val="0"/>
                </a:spcAft>
                <a:buClr>
                  <a:srgbClr val="FFCC00"/>
                </a:buClr>
                <a:defRPr/>
              </a:pPr>
              <a:r>
                <a:rPr kumimoji="1" lang="en-US" kern="0" dirty="0" err="1">
                  <a:solidFill>
                    <a:srgbClr val="000000"/>
                  </a:solidFill>
                  <a:latin typeface="Microsoft New Tai Lue" panose="020B0502040204020203" pitchFamily="34" charset="0"/>
                  <a:cs typeface="Microsoft New Tai Lue" panose="020B0502040204020203" pitchFamily="34" charset="0"/>
                </a:rPr>
                <a:t>Microcentrifuge</a:t>
              </a:r>
              <a:endParaRPr kumimoji="1" lang="en-US" kern="0" dirty="0">
                <a:solidFill>
                  <a:srgbClr val="000000"/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endParaRPr>
            </a:p>
          </p:txBody>
        </p:sp>
      </p:grpSp>
      <p:grpSp>
        <p:nvGrpSpPr>
          <p:cNvPr id="13" name="Group 14">
            <a:extLst>
              <a:ext uri="{FF2B5EF4-FFF2-40B4-BE49-F238E27FC236}">
                <a16:creationId xmlns="" xmlns:a16="http://schemas.microsoft.com/office/drawing/2014/main" id="{D6810027-B932-6D46-B25A-868EDA774062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914400"/>
            <a:ext cx="1896044" cy="1104900"/>
            <a:chOff x="6013059" y="2060848"/>
            <a:chExt cx="1896089" cy="1104900"/>
          </a:xfrm>
        </p:grpSpPr>
        <p:pic>
          <p:nvPicPr>
            <p:cNvPr id="14" name="Picture 5" descr="http://www.somatco.com/images/1887-176.JPEG">
              <a:extLst>
                <a:ext uri="{FF2B5EF4-FFF2-40B4-BE49-F238E27FC236}">
                  <a16:creationId xmlns="" xmlns:a16="http://schemas.microsoft.com/office/drawing/2014/main" id="{02046DB2-17ED-264A-9446-C67E6BE714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2060848"/>
              <a:ext cx="1104900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0528B3FF-C809-734C-AE05-66AC6AB15D5D}"/>
                </a:ext>
              </a:extLst>
            </p:cNvPr>
            <p:cNvSpPr/>
            <p:nvPr/>
          </p:nvSpPr>
          <p:spPr>
            <a:xfrm>
              <a:off x="6013059" y="2492648"/>
              <a:ext cx="8467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 algn="r" rtl="1" fontAlgn="auto">
                <a:spcBef>
                  <a:spcPct val="20000"/>
                </a:spcBef>
                <a:spcAft>
                  <a:spcPts val="0"/>
                </a:spcAft>
                <a:buClr>
                  <a:srgbClr val="FFCC00"/>
                </a:buClr>
                <a:defRPr/>
              </a:pPr>
              <a:r>
                <a:rPr kumimoji="1" lang="en-US" kern="0" dirty="0">
                  <a:solidFill>
                    <a:srgbClr val="000000"/>
                  </a:solidFill>
                  <a:latin typeface="Microsoft New Tai Lue" panose="020B0502040204020203" pitchFamily="34" charset="0"/>
                  <a:cs typeface="Microsoft New Tai Lue" panose="020B0502040204020203" pitchFamily="34" charset="0"/>
                </a:rPr>
                <a:t>Vortex</a:t>
              </a:r>
            </a:p>
          </p:txBody>
        </p:sp>
      </p:grpSp>
      <p:grpSp>
        <p:nvGrpSpPr>
          <p:cNvPr id="16" name="Group 17">
            <a:extLst>
              <a:ext uri="{FF2B5EF4-FFF2-40B4-BE49-F238E27FC236}">
                <a16:creationId xmlns="" xmlns:a16="http://schemas.microsoft.com/office/drawing/2014/main" id="{7CAB5BAB-00B2-A14E-8777-D904ED891DD4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439081"/>
            <a:ext cx="2039350" cy="1666319"/>
            <a:chOff x="1043608" y="2852936"/>
            <a:chExt cx="2038878" cy="1665520"/>
          </a:xfrm>
        </p:grpSpPr>
        <p:pic>
          <p:nvPicPr>
            <p:cNvPr id="17" name="Picture 3">
              <a:extLst>
                <a:ext uri="{FF2B5EF4-FFF2-40B4-BE49-F238E27FC236}">
                  <a16:creationId xmlns="" xmlns:a16="http://schemas.microsoft.com/office/drawing/2014/main" id="{9708A14D-8C87-F543-8457-6E39F1CC7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852936"/>
              <a:ext cx="2038878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A827BF10-394F-3B45-9336-9EE21C831AB5}"/>
                </a:ext>
              </a:extLst>
            </p:cNvPr>
            <p:cNvSpPr/>
            <p:nvPr/>
          </p:nvSpPr>
          <p:spPr>
            <a:xfrm>
              <a:off x="1352116" y="4149301"/>
              <a:ext cx="1320890" cy="369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 algn="r" rtl="1" fontAlgn="auto">
                <a:spcBef>
                  <a:spcPct val="20000"/>
                </a:spcBef>
                <a:spcAft>
                  <a:spcPts val="0"/>
                </a:spcAft>
                <a:buClr>
                  <a:srgbClr val="FFCC00"/>
                </a:buClr>
                <a:defRPr/>
              </a:pPr>
              <a:r>
                <a:rPr kumimoji="1" lang="en-US" kern="0" dirty="0">
                  <a:solidFill>
                    <a:srgbClr val="000000"/>
                  </a:solidFill>
                  <a:latin typeface="Microsoft New Tai Lue" panose="020B0502040204020203" pitchFamily="34" charset="0"/>
                  <a:cs typeface="Microsoft New Tai Lue" panose="020B0502040204020203" pitchFamily="34" charset="0"/>
                </a:rPr>
                <a:t>Water bath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8196FFA-E5AF-8648-82D2-7C289C72454A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045075"/>
            <a:ext cx="6465888" cy="1584325"/>
            <a:chOff x="3530824" y="5805264"/>
            <a:chExt cx="6465446" cy="1584176"/>
          </a:xfrm>
        </p:grpSpPr>
        <p:pic>
          <p:nvPicPr>
            <p:cNvPr id="20" name="Picture 3" descr="spectrophotometer">
              <a:extLst>
                <a:ext uri="{FF2B5EF4-FFF2-40B4-BE49-F238E27FC236}">
                  <a16:creationId xmlns="" xmlns:a16="http://schemas.microsoft.com/office/drawing/2014/main" id="{BEC6C4FC-E576-7C41-9C58-00D8013E8A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5805264"/>
              <a:ext cx="2687966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D02F9C8B-526A-114C-A915-CD0BB02AFFDE}"/>
                </a:ext>
              </a:extLst>
            </p:cNvPr>
            <p:cNvSpPr/>
            <p:nvPr/>
          </p:nvSpPr>
          <p:spPr>
            <a:xfrm>
              <a:off x="3530824" y="6470364"/>
              <a:ext cx="3565281" cy="3692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457200" indent="-457200" algn="r" rtl="1" fontAlgn="auto">
                <a:spcBef>
                  <a:spcPct val="20000"/>
                </a:spcBef>
                <a:spcAft>
                  <a:spcPts val="0"/>
                </a:spcAft>
                <a:buClr>
                  <a:srgbClr val="FFCC00"/>
                </a:buClr>
                <a:defRPr/>
              </a:pPr>
              <a:r>
                <a:rPr kumimoji="1" lang="en-US" kern="0" dirty="0">
                  <a:solidFill>
                    <a:srgbClr val="000000"/>
                  </a:solidFill>
                  <a:latin typeface="Microsoft New Tai Lue" panose="020B0502040204020203" pitchFamily="34" charset="0"/>
                  <a:cs typeface="Microsoft New Tai Lue" panose="020B0502040204020203" pitchFamily="34" charset="0"/>
                </a:rPr>
                <a:t>UV-spectrophotometer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Continued …</a:t>
            </a:r>
          </a:p>
        </p:txBody>
      </p:sp>
      <p:sp>
        <p:nvSpPr>
          <p:cNvPr id="24" name="TextBox 7">
            <a:extLst>
              <a:ext uri="{FF2B5EF4-FFF2-40B4-BE49-F238E27FC236}">
                <a16:creationId xmlns="" xmlns:a16="http://schemas.microsoft.com/office/drawing/2014/main" id="{35AEF9FD-6ED7-F44B-9415-219D47027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052935"/>
            <a:ext cx="2308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Eppendorf tube</a:t>
            </a:r>
          </a:p>
        </p:txBody>
      </p:sp>
      <p:pic>
        <p:nvPicPr>
          <p:cNvPr id="25" name="Picture 6" descr="C:\Documents and Settings\sumbul\My Documents\My Pictures\cuvette-3.gif">
            <a:extLst>
              <a:ext uri="{FF2B5EF4-FFF2-40B4-BE49-F238E27FC236}">
                <a16:creationId xmlns="" xmlns:a16="http://schemas.microsoft.com/office/drawing/2014/main" id="{2CCCC470-E161-9B42-AAF3-93EB053EF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22066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C:\Documents and Settings\sumbul\My Documents\My Pictures\eppendorftips2_4.jpg">
            <a:extLst>
              <a:ext uri="{FF2B5EF4-FFF2-40B4-BE49-F238E27FC236}">
                <a16:creationId xmlns="" xmlns:a16="http://schemas.microsoft.com/office/drawing/2014/main" id="{116F32E2-B3B2-3941-8396-574FB7933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2935287"/>
            <a:ext cx="3313112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C:\Documents and Settings\sumbul\My Documents\My Pictures\71rWEvord-L._SL1500_.jpg">
            <a:extLst>
              <a:ext uri="{FF2B5EF4-FFF2-40B4-BE49-F238E27FC236}">
                <a16:creationId xmlns="" xmlns:a16="http://schemas.microsoft.com/office/drawing/2014/main" id="{834400A4-8717-BF46-87DF-A6B7423B2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657600"/>
            <a:ext cx="219075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9" descr="C:\Documents and Settings\sumbul\My Documents\My Pictures\799px-Eppendorf_tubes_rack_1.jpg">
            <a:extLst>
              <a:ext uri="{FF2B5EF4-FFF2-40B4-BE49-F238E27FC236}">
                <a16:creationId xmlns="" xmlns:a16="http://schemas.microsoft.com/office/drawing/2014/main" id="{005B73D9-0636-5C49-ACA5-A8F136EAE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" t="14896" r="8334" b="18069"/>
          <a:stretch>
            <a:fillRect/>
          </a:stretch>
        </p:blipFill>
        <p:spPr bwMode="auto">
          <a:xfrm>
            <a:off x="6324600" y="5594648"/>
            <a:ext cx="2087563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12">
            <a:extLst>
              <a:ext uri="{FF2B5EF4-FFF2-40B4-BE49-F238E27FC236}">
                <a16:creationId xmlns="" xmlns:a16="http://schemas.microsoft.com/office/drawing/2014/main" id="{67B37565-1DAD-5146-B91B-F0A542DCC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129135"/>
            <a:ext cx="1356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Cuvettes</a:t>
            </a:r>
          </a:p>
        </p:txBody>
      </p:sp>
      <p:sp>
        <p:nvSpPr>
          <p:cNvPr id="30" name="TextBox 13">
            <a:extLst>
              <a:ext uri="{FF2B5EF4-FFF2-40B4-BE49-F238E27FC236}">
                <a16:creationId xmlns="" xmlns:a16="http://schemas.microsoft.com/office/drawing/2014/main" id="{FD157DA2-09D3-DA4A-AE46-319F7C9C1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558135"/>
            <a:ext cx="732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Tips</a:t>
            </a:r>
          </a:p>
        </p:txBody>
      </p:sp>
      <p:sp>
        <p:nvSpPr>
          <p:cNvPr id="31" name="TextBox 14">
            <a:extLst>
              <a:ext uri="{FF2B5EF4-FFF2-40B4-BE49-F238E27FC236}">
                <a16:creationId xmlns="" xmlns:a16="http://schemas.microsoft.com/office/drawing/2014/main" id="{215F70A3-0900-6544-AA11-058E6D08C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737" y="4110335"/>
            <a:ext cx="2233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Rack- test tube</a:t>
            </a:r>
          </a:p>
        </p:txBody>
      </p:sp>
      <p:sp>
        <p:nvSpPr>
          <p:cNvPr id="32" name="TextBox 15">
            <a:extLst>
              <a:ext uri="{FF2B5EF4-FFF2-40B4-BE49-F238E27FC236}">
                <a16:creationId xmlns="" xmlns:a16="http://schemas.microsoft.com/office/drawing/2014/main" id="{8133697F-B040-D142-B07A-2C375E8D1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8" y="6243935"/>
            <a:ext cx="3158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Rack- eppendorf tube</a:t>
            </a:r>
          </a:p>
        </p:txBody>
      </p:sp>
      <p:pic>
        <p:nvPicPr>
          <p:cNvPr id="23" name="Picture 5" descr="C:\Documents and Settings\sumbul\My Documents\My Pictures\thv_Microcentrifuge-PCR-tubes-T330-6&amp;-7.jpg">
            <a:extLst>
              <a:ext uri="{FF2B5EF4-FFF2-40B4-BE49-F238E27FC236}">
                <a16:creationId xmlns="" xmlns:a16="http://schemas.microsoft.com/office/drawing/2014/main" id="{905E9862-022C-5949-A2EF-2311B1B3E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7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823F61BC-044B-CB4A-9E1D-C391B5E47EB0}"/>
              </a:ext>
            </a:extLst>
          </p:cNvPr>
          <p:cNvSpPr txBox="1">
            <a:spLocks/>
          </p:cNvSpPr>
          <p:nvPr/>
        </p:nvSpPr>
        <p:spPr>
          <a:xfrm>
            <a:off x="762000" y="2209800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indent="0">
              <a:buFont typeface="Wingdings 2" charset="0"/>
              <a:buNone/>
              <a:defRPr/>
            </a:pPr>
            <a:r>
              <a:rPr lang="en-US" sz="2400" b="1" dirty="0"/>
              <a:t>Principle:</a:t>
            </a:r>
          </a:p>
          <a:p>
            <a:pPr marL="82550" indent="0">
              <a:lnSpc>
                <a:spcPct val="50000"/>
              </a:lnSpc>
              <a:buFont typeface="Wingdings 2" charset="0"/>
              <a:buNone/>
              <a:defRPr/>
            </a:pPr>
            <a:endParaRPr lang="en-US" sz="2400" b="1" dirty="0"/>
          </a:p>
          <a:p>
            <a:pPr marL="577850" indent="-341313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sz="2000" b="1" dirty="0"/>
              <a:t>Lysis of nucleated cells.</a:t>
            </a:r>
          </a:p>
          <a:p>
            <a:pPr marL="577850" indent="-341313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sz="2000" b="1" dirty="0"/>
              <a:t>Removal of contaminants: </a:t>
            </a:r>
            <a:r>
              <a:rPr lang="en-US" sz="2000" dirty="0"/>
              <a:t>Any substance other than DNA, e.g., proteins.</a:t>
            </a:r>
          </a:p>
          <a:p>
            <a:pPr marL="577850" indent="-341313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sz="2000" b="1" dirty="0"/>
              <a:t>Measurements:</a:t>
            </a:r>
            <a:r>
              <a:rPr lang="en-US" sz="2000" dirty="0"/>
              <a:t> UV absorbance at 260nm and 280nm </a:t>
            </a:r>
          </a:p>
          <a:p>
            <a:pPr>
              <a:lnSpc>
                <a:spcPct val="120000"/>
              </a:lnSpc>
              <a:buFont typeface="Monotype Sorts" charset="0"/>
              <a:buNone/>
              <a:defRPr/>
            </a:pPr>
            <a:r>
              <a:rPr lang="en-US" sz="2000" dirty="0"/>
              <a:t>	      </a:t>
            </a:r>
          </a:p>
          <a:p>
            <a:pPr algn="ctr">
              <a:lnSpc>
                <a:spcPct val="120000"/>
              </a:lnSpc>
              <a:buFont typeface="Monotype Sorts" charset="0"/>
              <a:buNone/>
              <a:defRPr/>
            </a:pPr>
            <a:r>
              <a:rPr lang="en-US" sz="2000" b="1" dirty="0"/>
              <a:t>Purity of DNA solution:</a:t>
            </a:r>
            <a:r>
              <a:rPr lang="en-US" sz="2000" dirty="0"/>
              <a:t> 260/280 ratio</a:t>
            </a:r>
          </a:p>
          <a:p>
            <a:pPr algn="ctr">
              <a:lnSpc>
                <a:spcPct val="120000"/>
              </a:lnSpc>
              <a:buFont typeface="Monotype Sorts" charset="0"/>
              <a:buNone/>
              <a:defRPr/>
            </a:pPr>
            <a:r>
              <a:rPr lang="en-US" sz="2000" b="1" dirty="0"/>
              <a:t>DNA concentration:</a:t>
            </a:r>
            <a:r>
              <a:rPr lang="en-US" sz="2000" dirty="0"/>
              <a:t> Absorbance at 260nm</a:t>
            </a:r>
          </a:p>
        </p:txBody>
      </p:sp>
      <p:sp>
        <p:nvSpPr>
          <p:cNvPr id="6" name="Title 3">
            <a:extLst>
              <a:ext uri="{FF2B5EF4-FFF2-40B4-BE49-F238E27FC236}">
                <a16:creationId xmlns="" xmlns:a16="http://schemas.microsoft.com/office/drawing/2014/main" id="{E294FCB9-B7E6-B94B-B8C9-C28657A3C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0" y="274638"/>
            <a:ext cx="6710784" cy="1143000"/>
          </a:xfrm>
        </p:spPr>
        <p:txBody>
          <a:bodyPr/>
          <a:lstStyle/>
          <a:p>
            <a:pPr algn="ctr"/>
            <a:r>
              <a:rPr lang="en-US" dirty="0"/>
              <a:t>DNA Extraction</a:t>
            </a:r>
          </a:p>
        </p:txBody>
      </p:sp>
    </p:spTree>
    <p:extLst>
      <p:ext uri="{BB962C8B-B14F-4D97-AF65-F5344CB8AC3E}">
        <p14:creationId xmlns:p14="http://schemas.microsoft.com/office/powerpoint/2010/main" val="161514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823F61BC-044B-CB4A-9E1D-C391B5E47EB0}"/>
              </a:ext>
            </a:extLst>
          </p:cNvPr>
          <p:cNvSpPr txBox="1">
            <a:spLocks/>
          </p:cNvSpPr>
          <p:nvPr/>
        </p:nvSpPr>
        <p:spPr>
          <a:xfrm>
            <a:off x="762000" y="2209800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>
              <a:lnSpc>
                <a:spcPct val="120000"/>
              </a:lnSpc>
              <a:buFont typeface="Wingdings 2" pitchFamily="2" charset="2"/>
              <a:buNone/>
            </a:pPr>
            <a:r>
              <a:rPr lang="en-US" altLang="en-US" sz="2600" b="1" dirty="0">
                <a:ea typeface="ＭＳ Ｐゴシック" panose="020B0600070205080204" pitchFamily="34" charset="-128"/>
              </a:rPr>
              <a:t>Steps:</a:t>
            </a:r>
          </a:p>
          <a:p>
            <a:pPr marL="82550" indent="0">
              <a:lnSpc>
                <a:spcPct val="120000"/>
              </a:lnSpc>
              <a:buFont typeface="Wingdings 2" pitchFamily="2" charset="2"/>
              <a:buNone/>
            </a:pPr>
            <a:endParaRPr lang="en-US" altLang="en-US" sz="2600" b="1" dirty="0">
              <a:ea typeface="ＭＳ Ｐゴシック" panose="020B0600070205080204" pitchFamily="34" charset="-128"/>
            </a:endParaRPr>
          </a:p>
          <a:p>
            <a:pPr marL="577850" lvl="1" indent="-341313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Lysis</a:t>
            </a:r>
            <a:r>
              <a:rPr lang="en-US" altLang="en-US" sz="2000" dirty="0">
                <a:ea typeface="ＭＳ Ｐゴシック" panose="020B0600070205080204" pitchFamily="34" charset="-128"/>
              </a:rPr>
              <a:t> of nucleated cells using lysis buffer.</a:t>
            </a:r>
          </a:p>
          <a:p>
            <a:pPr marL="577850" lvl="1" indent="-341313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Binding</a:t>
            </a:r>
            <a:r>
              <a:rPr lang="en-US" altLang="en-US" sz="2000" dirty="0">
                <a:ea typeface="ＭＳ Ｐゴシック" panose="020B0600070205080204" pitchFamily="34" charset="-128"/>
              </a:rPr>
              <a:t> of DNA to the membrane of spin column.</a:t>
            </a:r>
          </a:p>
          <a:p>
            <a:pPr marL="577850" lvl="1" indent="-341313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Wash:</a:t>
            </a:r>
            <a:r>
              <a:rPr lang="en-US" altLang="en-US" sz="2000" dirty="0">
                <a:ea typeface="ＭＳ Ｐゴシック" panose="020B0600070205080204" pitchFamily="34" charset="-128"/>
              </a:rPr>
              <a:t> using wash buffer.</a:t>
            </a:r>
          </a:p>
          <a:p>
            <a:pPr marL="577850" lvl="1" indent="-341313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Elution</a:t>
            </a:r>
            <a:r>
              <a:rPr lang="en-US" altLang="en-US" sz="2000" dirty="0">
                <a:ea typeface="ＭＳ Ｐゴシック" panose="020B0600070205080204" pitchFamily="34" charset="-128"/>
              </a:rPr>
              <a:t> of pure DNA.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BC07A1A1-87A9-AD4F-B239-4CF4298B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Continued …</a:t>
            </a:r>
          </a:p>
        </p:txBody>
      </p:sp>
    </p:spTree>
    <p:extLst>
      <p:ext uri="{BB962C8B-B14F-4D97-AF65-F5344CB8AC3E}">
        <p14:creationId xmlns:p14="http://schemas.microsoft.com/office/powerpoint/2010/main" val="374301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DE4117E0-B5B5-384A-85E8-1DD076C6F26A}"/>
              </a:ext>
            </a:extLst>
          </p:cNvPr>
          <p:cNvSpPr txBox="1">
            <a:spLocks/>
          </p:cNvSpPr>
          <p:nvPr/>
        </p:nvSpPr>
        <p:spPr>
          <a:xfrm>
            <a:off x="1266230" y="1750160"/>
            <a:ext cx="8182570" cy="1221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itchFamily="34" charset="0"/>
                <a:ea typeface="Microsoft Himalaya" pitchFamily="2" charset="0"/>
                <a:cs typeface="Microsoft New Tai Lue" pitchFamily="34" charset="0"/>
              </a:defRPr>
            </a:lvl1pPr>
          </a:lstStyle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Spin Protocol</a:t>
            </a:r>
            <a:br>
              <a:rPr lang="en-US" altLang="en-US" sz="4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</a:br>
            <a:r>
              <a:rPr lang="en-US" altLang="en-US" sz="4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of</a:t>
            </a:r>
            <a:br>
              <a:rPr lang="en-US" altLang="en-US" sz="4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</a:br>
            <a:r>
              <a:rPr lang="en-US" altLang="en-US" sz="4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DNA Purification from Blood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8785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1.tiff">
            <a:extLst>
              <a:ext uri="{FF2B5EF4-FFF2-40B4-BE49-F238E27FC236}">
                <a16:creationId xmlns="" xmlns:a16="http://schemas.microsoft.com/office/drawing/2014/main" id="{CC72872B-B5FC-844E-859B-E0D6B1552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609600"/>
            <a:ext cx="7331994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8797A57-68B3-B344-9DEB-EB2E08B278D3}"/>
              </a:ext>
            </a:extLst>
          </p:cNvPr>
          <p:cNvGrpSpPr/>
          <p:nvPr/>
        </p:nvGrpSpPr>
        <p:grpSpPr>
          <a:xfrm>
            <a:off x="533400" y="1295400"/>
            <a:ext cx="1364615" cy="1750060"/>
            <a:chOff x="0" y="0"/>
            <a:chExt cx="1364673" cy="1750311"/>
          </a:xfrm>
        </p:grpSpPr>
        <p:sp>
          <p:nvSpPr>
            <p:cNvPr id="4" name="Text Box 13">
              <a:extLst>
                <a:ext uri="{FF2B5EF4-FFF2-40B4-BE49-F238E27FC236}">
                  <a16:creationId xmlns="" xmlns:a16="http://schemas.microsoft.com/office/drawing/2014/main" id="{BBBFBE32-E607-7E49-B052-200CB5E87CBC}"/>
                </a:ext>
              </a:extLst>
            </p:cNvPr>
            <p:cNvSpPr txBox="1"/>
            <p:nvPr/>
          </p:nvSpPr>
          <p:spPr>
            <a:xfrm>
              <a:off x="0" y="0"/>
              <a:ext cx="1364673" cy="175031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u="sng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Video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  <a:p>
              <a:pPr algn="ctr"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  <a:p>
              <a:pPr algn="ctr"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  <a:p>
              <a:pPr algn="ctr"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  <a:p>
              <a:pPr algn="ctr"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u="sng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hlinkClick r:id="rId3"/>
                </a:rPr>
                <a:t>https://www.youtube.com/watch?v=gmNw6CWtN5k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F6919249-18E7-224D-AA82-0BC00C6EC6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69" t="26242" r="31090" b="55329"/>
            <a:stretch/>
          </p:blipFill>
          <p:spPr bwMode="auto">
            <a:xfrm>
              <a:off x="360219" y="270164"/>
              <a:ext cx="695325" cy="7797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2.tiff">
            <a:extLst>
              <a:ext uri="{FF2B5EF4-FFF2-40B4-BE49-F238E27FC236}">
                <a16:creationId xmlns="" xmlns:a16="http://schemas.microsoft.com/office/drawing/2014/main" id="{151EE05D-D586-F844-B70B-871BEA60E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501" y="685800"/>
            <a:ext cx="721109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47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DE4117E0-B5B5-384A-85E8-1DD076C6F26A}"/>
              </a:ext>
            </a:extLst>
          </p:cNvPr>
          <p:cNvSpPr txBox="1">
            <a:spLocks/>
          </p:cNvSpPr>
          <p:nvPr/>
        </p:nvSpPr>
        <p:spPr>
          <a:xfrm>
            <a:off x="1266230" y="2588360"/>
            <a:ext cx="8182570" cy="1221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itchFamily="34" charset="0"/>
                <a:ea typeface="Microsoft Himalaya" pitchFamily="2" charset="0"/>
                <a:cs typeface="Microsoft New Tai Lue" pitchFamily="34" charset="0"/>
              </a:defRPr>
            </a:lvl1pPr>
          </a:lstStyle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Quantification of the purified DNA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956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23-microsof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20023-microsoft</Template>
  <TotalTime>160</TotalTime>
  <Words>274</Words>
  <Application>Microsoft Office PowerPoint</Application>
  <PresentationFormat>عرض على الشاشة (3:4)‏</PresentationFormat>
  <Paragraphs>81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6" baseType="lpstr">
      <vt:lpstr>ＭＳ Ｐゴシック</vt:lpstr>
      <vt:lpstr>Arial</vt:lpstr>
      <vt:lpstr>Calibri</vt:lpstr>
      <vt:lpstr>Microsoft Himalaya</vt:lpstr>
      <vt:lpstr>Microsoft New Tai Lue</vt:lpstr>
      <vt:lpstr>Monotype Sorts</vt:lpstr>
      <vt:lpstr>Times New Roman</vt:lpstr>
      <vt:lpstr>Verdana</vt:lpstr>
      <vt:lpstr>Wingdings 2</vt:lpstr>
      <vt:lpstr>20023-microsoft</vt:lpstr>
      <vt:lpstr>DNA Extraction and Purification</vt:lpstr>
      <vt:lpstr>Lab Equipment</vt:lpstr>
      <vt:lpstr>Continued …</vt:lpstr>
      <vt:lpstr>DNA Extraction</vt:lpstr>
      <vt:lpstr>Continued …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Measurements</vt:lpstr>
      <vt:lpstr>DNA Yield</vt:lpstr>
      <vt:lpstr>عرض تقديمي في PowerPoint</vt:lpstr>
      <vt:lpstr>عرض تقديمي في PowerPoint</vt:lpstr>
      <vt:lpstr>a. Amplification techniques:           e.g. Polymerase Chain Reaction (PCR)</vt:lpstr>
      <vt:lpstr>Continued …</vt:lpstr>
      <vt:lpstr>Other examples of molecular techniques: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Extraction and Purification</dc:title>
  <dc:creator>Ahmed Mujamammi</dc:creator>
  <cp:lastModifiedBy>Aljawharah Alkabbani</cp:lastModifiedBy>
  <cp:revision>32</cp:revision>
  <dcterms:created xsi:type="dcterms:W3CDTF">2018-07-30T06:26:47Z</dcterms:created>
  <dcterms:modified xsi:type="dcterms:W3CDTF">2018-09-25T10:34:01Z</dcterms:modified>
</cp:coreProperties>
</file>