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80" r:id="rId4"/>
    <p:sldId id="281" r:id="rId5"/>
    <p:sldId id="265" r:id="rId6"/>
    <p:sldId id="306" r:id="rId7"/>
    <p:sldId id="307" r:id="rId8"/>
    <p:sldId id="259" r:id="rId9"/>
    <p:sldId id="313" r:id="rId10"/>
    <p:sldId id="314" r:id="rId11"/>
    <p:sldId id="301" r:id="rId12"/>
    <p:sldId id="302" r:id="rId13"/>
    <p:sldId id="294" r:id="rId14"/>
    <p:sldId id="296" r:id="rId15"/>
    <p:sldId id="309" r:id="rId16"/>
    <p:sldId id="311" r:id="rId17"/>
    <p:sldId id="315" r:id="rId18"/>
    <p:sldId id="288" r:id="rId19"/>
    <p:sldId id="292" r:id="rId20"/>
    <p:sldId id="293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8BF5F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40" autoAdjust="0"/>
  </p:normalViewPr>
  <p:slideViewPr>
    <p:cSldViewPr>
      <p:cViewPr varScale="1">
        <p:scale>
          <a:sx n="107" d="100"/>
          <a:sy n="107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5029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C00000"/>
                </a:solidFill>
                <a:cs typeface="Times New Roman" pitchFamily="18" charset="0"/>
              </a:rPr>
              <a:t>(epitopes) </a:t>
            </a:r>
            <a:r>
              <a:rPr lang="en-US" sz="2800" dirty="0" smtClean="0">
                <a:cs typeface="Times New Roman" pitchFamily="18" charset="0"/>
              </a:rPr>
              <a:t>and perform protective 	functions by different 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antigen, </a:t>
            </a:r>
            <a:r>
              <a:rPr lang="en-US" sz="2800" u="sng" dirty="0" smtClean="0">
                <a:solidFill>
                  <a:srgbClr val="C00000"/>
                </a:solidFill>
                <a:cs typeface="Times New Roman" pitchFamily="18" charset="0"/>
              </a:rPr>
              <a:t>part of antibody interacting with the epitope on antigen is the </a:t>
            </a:r>
            <a:r>
              <a:rPr lang="en-US" sz="2800" u="sng" dirty="0" err="1" smtClean="0">
                <a:solidFill>
                  <a:srgbClr val="C00000"/>
                </a:solidFill>
                <a:cs typeface="Times New Roman" pitchFamily="18" charset="0"/>
              </a:rPr>
              <a:t>paratope</a:t>
            </a:r>
            <a:endParaRPr lang="en-US" sz="2800" u="sng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up of four polypeptides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chains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4" y="1828800"/>
            <a:ext cx="4950225" cy="42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638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2600" u="sng" dirty="0" err="1" smtClean="0">
                <a:solidFill>
                  <a:srgbClr val="C00000"/>
                </a:solidFill>
              </a:rPr>
              <a:t>Opsonisation</a:t>
            </a:r>
            <a:r>
              <a:rPr lang="en-US" sz="2600" u="sng" dirty="0" smtClean="0">
                <a:solidFill>
                  <a:srgbClr val="C00000"/>
                </a:solidFill>
              </a:rPr>
              <a:t> and phagocytosis</a:t>
            </a:r>
            <a:endParaRPr lang="en-US" sz="2600" u="sng" dirty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en-US" sz="2800" dirty="0"/>
              <a:t>Antibodies coat infecting </a:t>
            </a:r>
            <a:r>
              <a:rPr lang="en-US" sz="2800" dirty="0" smtClean="0"/>
              <a:t>cells and facilitate their </a:t>
            </a:r>
            <a:r>
              <a:rPr lang="en-US" sz="2800" dirty="0" err="1" smtClean="0"/>
              <a:t>phocytosis</a:t>
            </a:r>
            <a:r>
              <a:rPr lang="en-US" sz="2800" dirty="0" smtClean="0"/>
              <a:t> by cells possessing Fc Receptors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2600" u="sng" dirty="0" smtClean="0">
                <a:solidFill>
                  <a:srgbClr val="C00000"/>
                </a:solidFill>
              </a:rPr>
              <a:t>Complement activation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fr-FR" sz="2800" dirty="0" smtClean="0"/>
              <a:t> </a:t>
            </a:r>
            <a:r>
              <a:rPr lang="fr-FR" sz="2800" dirty="0" err="1" smtClean="0"/>
              <a:t>classical</a:t>
            </a:r>
            <a:r>
              <a:rPr lang="fr-FR" sz="2800" dirty="0" smtClean="0"/>
              <a:t> </a:t>
            </a:r>
            <a:r>
              <a:rPr lang="fr-FR" sz="2800" dirty="0" err="1" smtClean="0"/>
              <a:t>pathway</a:t>
            </a:r>
            <a:r>
              <a:rPr lang="fr-FR" sz="2800" dirty="0" smtClean="0"/>
              <a:t> ,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r>
              <a:rPr lang="fr-FR" sz="2800" dirty="0" err="1" smtClean="0"/>
              <a:t>binding</a:t>
            </a:r>
            <a:r>
              <a:rPr lang="fr-FR" sz="2800" dirty="0" smtClean="0"/>
              <a:t> to </a:t>
            </a:r>
            <a:r>
              <a:rPr lang="fr-FR" sz="2800" dirty="0" err="1" smtClean="0"/>
              <a:t>antigen</a:t>
            </a:r>
            <a:r>
              <a:rPr lang="fr-FR" sz="2800" dirty="0" smtClean="0"/>
              <a:t> 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fr-FR" sz="2800" dirty="0" err="1" smtClean="0"/>
              <a:t>IgM</a:t>
            </a:r>
            <a:r>
              <a:rPr lang="fr-FR" sz="2800" dirty="0"/>
              <a:t>+++, IgG1 &gt; IgG3 &gt; IgG2</a:t>
            </a:r>
            <a:endParaRPr lang="en-US" sz="2600" u="sng" dirty="0" smtClean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u="sng" dirty="0" err="1" smtClean="0">
                <a:solidFill>
                  <a:srgbClr val="C00000"/>
                </a:solidFill>
              </a:rPr>
              <a:t>Transplacentar</a:t>
            </a:r>
            <a:r>
              <a:rPr lang="en-US" sz="2600" u="sng" dirty="0" smtClean="0">
                <a:solidFill>
                  <a:srgbClr val="C00000"/>
                </a:solidFill>
              </a:rPr>
              <a:t> transfer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IgG</a:t>
            </a:r>
            <a:endParaRPr lang="en-US" sz="2600" dirty="0"/>
          </a:p>
          <a:p>
            <a:pPr lvl="0">
              <a:lnSpc>
                <a:spcPct val="90000"/>
              </a:lnSpc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endParaRPr lang="en-US" sz="2600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Reference</a:t>
            </a:r>
          </a:p>
          <a:p>
            <a:pPr algn="ctr"/>
            <a:r>
              <a:rPr lang="en-US" altLang="en-US" sz="2400" b="1" dirty="0" err="1"/>
              <a:t>Kuby</a:t>
            </a:r>
            <a:r>
              <a:rPr lang="en-US" altLang="en-US" sz="2400" b="1" dirty="0"/>
              <a:t> Immunology  7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Edition 2013</a:t>
            </a:r>
          </a:p>
          <a:p>
            <a:pPr algn="ctr"/>
            <a:r>
              <a:rPr lang="en-US" altLang="en-US" b="1" dirty="0"/>
              <a:t>Chapter </a:t>
            </a:r>
            <a:r>
              <a:rPr lang="en-US" altLang="en-US" b="1" dirty="0" smtClean="0"/>
              <a:t>13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416-423 </a:t>
            </a:r>
            <a:endParaRPr lang="en-US" altLang="en-US" b="1" dirty="0"/>
          </a:p>
          <a:p>
            <a:pPr algn="ctr"/>
            <a:r>
              <a:rPr lang="en-US" altLang="en-US" b="1" dirty="0"/>
              <a:t> Chapter </a:t>
            </a:r>
            <a:r>
              <a:rPr lang="en-US" altLang="en-US" b="1" dirty="0" smtClean="0"/>
              <a:t>3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80-90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3318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</a:t>
            </a:r>
            <a: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  <a:t>Antigen presenting cell </a:t>
            </a:r>
            <a:r>
              <a:rPr lang="en-US" dirty="0" smtClean="0">
                <a:cs typeface="Times New Roman" pitchFamily="18" charset="0"/>
              </a:rPr>
              <a:t>recognize antigen &amp; 	present it 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400050" lvl="1" indent="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lipopolysaccharides</a:t>
            </a:r>
            <a:r>
              <a:rPr lang="en-US" dirty="0" smtClean="0">
                <a:cs typeface="Times New Roman" pitchFamily="18" charset="0"/>
              </a:rPr>
              <a:t> with repeating 	subunits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(bacterial capsules).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</a:t>
            </a:r>
            <a: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  <a:t>Immune responses induce the production of </a:t>
            </a:r>
            <a:r>
              <a:rPr lang="en-US" u="sng" dirty="0" err="1" smtClean="0">
                <a:solidFill>
                  <a:srgbClr val="FF0000"/>
                </a:solidFill>
                <a:cs typeface="Times New Roman" pitchFamily="18" charset="0"/>
              </a:rPr>
              <a:t>IgM</a:t>
            </a:r>
            <a: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  <a:t> of low affinity for the antigen and no immunologic memory </a:t>
            </a:r>
            <a:endParaRPr lang="en-US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385</Words>
  <Application>Microsoft Office PowerPoint</Application>
  <PresentationFormat>On-screen Show (4:3)</PresentationFormat>
  <Paragraphs>108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 Antibody-mediated Immunity </vt:lpstr>
      <vt:lpstr>PowerPoint Presentation</vt:lpstr>
      <vt:lpstr>Objectives </vt:lpstr>
      <vt:lpstr>PowerPoint Presentation</vt:lpstr>
      <vt:lpstr>Nature of antigen determine type of response either     EXTRACELLULAR or INTERACELLUALR </vt:lpstr>
      <vt:lpstr>  Activation of B cells by antigens</vt:lpstr>
      <vt:lpstr>PowerPoint Presentation</vt:lpstr>
      <vt:lpstr>PowerPoint Presentation</vt:lpstr>
      <vt:lpstr>2. T- independent antigens </vt:lpstr>
      <vt:lpstr>PowerPoint Presentation</vt:lpstr>
      <vt:lpstr>   Protective functions of antibodies</vt:lpstr>
      <vt:lpstr>Electron micrographs of the effect of antibodies and complement upon bacteria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</dc:title>
  <dc:creator>Dr.Hazem</dc:creator>
  <cp:lastModifiedBy>Dr.Reem</cp:lastModifiedBy>
  <cp:revision>134</cp:revision>
  <dcterms:created xsi:type="dcterms:W3CDTF">2011-09-27T11:18:56Z</dcterms:created>
  <dcterms:modified xsi:type="dcterms:W3CDTF">2016-09-25T05:51:44Z</dcterms:modified>
</cp:coreProperties>
</file>