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715826-908E-48A8-9B8B-F7E3CBBE70D9}">
  <a:tblStyle styleId="{97715826-908E-48A8-9B8B-F7E3CBBE70D9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4475"/>
            <a:ext cx="4572300" cy="372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715125"/>
            <a:ext cx="54864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480"/>
              </a:spcBef>
              <a:spcAft>
                <a:spcPts val="0"/>
              </a:spcAft>
              <a:buSzPct val="70000"/>
              <a:defRPr sz="2400"/>
            </a:lvl1pPr>
            <a:lvl2pPr marL="742950" lvl="1" indent="-19685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3pPr>
            <a:lvl4pPr marL="1600200" lvl="3" indent="-157480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4pPr>
            <a:lvl5pPr marL="2057400" lvl="4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5pPr>
            <a:lvl6pPr marL="2514600" lvl="5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6pPr>
            <a:lvl7pPr marL="2971800" lvl="6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7pPr>
            <a:lvl8pPr marL="3429000" lvl="7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8pPr>
            <a:lvl9pPr marL="3886200" lvl="8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480"/>
              </a:spcBef>
              <a:spcAft>
                <a:spcPts val="0"/>
              </a:spcAft>
              <a:buSzPct val="70000"/>
              <a:defRPr sz="2400"/>
            </a:lvl1pPr>
            <a:lvl2pPr marL="742950" lvl="1" indent="-19685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3pPr>
            <a:lvl4pPr marL="1600200" lvl="3" indent="-157480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4pPr>
            <a:lvl5pPr marL="2057400" lvl="4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5pPr>
            <a:lvl6pPr marL="2514600" lvl="5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6pPr>
            <a:lvl7pPr marL="2971800" lvl="6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7pPr>
            <a:lvl8pPr marL="3429000" lvl="7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8pPr>
            <a:lvl9pPr marL="3886200" lvl="8" indent="-157479" algn="l" rtl="0">
              <a:spcBef>
                <a:spcPts val="320"/>
              </a:spcBef>
              <a:spcAft>
                <a:spcPts val="0"/>
              </a:spcAft>
              <a:buSzPct val="70000"/>
              <a:defRPr sz="16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None/>
              <a:defRPr sz="2000"/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None/>
              <a:defRPr sz="1800"/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None/>
              <a:defRPr sz="1600"/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5pPr>
            <a:lvl6pPr marL="2286000" lvl="5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6pPr>
            <a:lvl7pPr marL="2743200" lvl="6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7pPr>
            <a:lvl8pPr marL="3200400" lvl="7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8pPr>
            <a:lvl9pPr marL="3657600" lvl="8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Font typeface="Noto Sans Symbols"/>
              <a:buNone/>
              <a:defRPr/>
            </a:lvl1pPr>
            <a:lvl2pPr marL="742950" lvl="1" indent="-20574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2890" algn="l" rtl="0"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20574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8440" algn="l" rtl="0">
              <a:spcBef>
                <a:spcPts val="560"/>
              </a:spcBef>
              <a:spcAft>
                <a:spcPts val="0"/>
              </a:spcAft>
              <a:buSzPct val="70000"/>
              <a:defRPr sz="2800"/>
            </a:lvl1pPr>
            <a:lvl2pPr marL="742950" lvl="1" indent="-179069" algn="l" rtl="0">
              <a:spcBef>
                <a:spcPts val="480"/>
              </a:spcBef>
              <a:spcAft>
                <a:spcPts val="0"/>
              </a:spcAft>
              <a:buSzPct val="70000"/>
              <a:defRPr sz="2400"/>
            </a:lvl2pPr>
            <a:lvl3pPr marL="1143000" lvl="2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8440" algn="l" rtl="0">
              <a:spcBef>
                <a:spcPts val="560"/>
              </a:spcBef>
              <a:spcAft>
                <a:spcPts val="0"/>
              </a:spcAft>
              <a:buSzPct val="70000"/>
              <a:defRPr sz="2800"/>
            </a:lvl1pPr>
            <a:lvl2pPr marL="742950" lvl="1" indent="-179069" algn="l" rtl="0">
              <a:spcBef>
                <a:spcPts val="480"/>
              </a:spcBef>
              <a:spcAft>
                <a:spcPts val="0"/>
              </a:spcAft>
              <a:buSzPct val="70000"/>
              <a:defRPr sz="2400"/>
            </a:lvl2pPr>
            <a:lvl3pPr marL="1143000" lvl="2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buSzPct val="7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2890" algn="l" rtl="0"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20574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2890" algn="l" rtl="0"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20574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2890" algn="l" rtl="0">
              <a:spcBef>
                <a:spcPts val="360"/>
              </a:spcBef>
              <a:spcAft>
                <a:spcPts val="0"/>
              </a:spcAft>
              <a:defRPr/>
            </a:lvl1pPr>
            <a:lvl2pPr marL="742950" lvl="1" indent="-20574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lvl="2" indent="-148589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lvl="3" indent="-148589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lvl="4" indent="-148589" algn="l" rtl="0">
              <a:spcBef>
                <a:spcPts val="360"/>
              </a:spcBef>
              <a:spcAft>
                <a:spcPts val="0"/>
              </a:spcAft>
              <a:defRPr/>
            </a:lvl5pPr>
            <a:lvl6pPr marL="2514600" lvl="5" indent="-148589" algn="l" rtl="0">
              <a:spcBef>
                <a:spcPts val="360"/>
              </a:spcBef>
              <a:spcAft>
                <a:spcPts val="0"/>
              </a:spcAft>
              <a:defRPr/>
            </a:lvl6pPr>
            <a:lvl7pPr marL="2971800" lvl="6" indent="-148589" algn="l" rtl="0">
              <a:spcBef>
                <a:spcPts val="360"/>
              </a:spcBef>
              <a:spcAft>
                <a:spcPts val="0"/>
              </a:spcAft>
              <a:defRPr/>
            </a:lvl7pPr>
            <a:lvl8pPr marL="3429000" lvl="7" indent="-148590" algn="l" rtl="0">
              <a:spcBef>
                <a:spcPts val="360"/>
              </a:spcBef>
              <a:spcAft>
                <a:spcPts val="0"/>
              </a:spcAft>
              <a:defRPr/>
            </a:lvl8pPr>
            <a:lvl9pPr marL="3886200" lvl="8" indent="-148590" algn="l" rtl="0">
              <a:spcBef>
                <a:spcPts val="3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SzPct val="70000"/>
              <a:defRPr sz="3200"/>
            </a:lvl1pPr>
            <a:lvl2pPr marL="742950" lvl="1" indent="-161290" algn="l" rtl="0">
              <a:spcBef>
                <a:spcPts val="560"/>
              </a:spcBef>
              <a:spcAft>
                <a:spcPts val="0"/>
              </a:spcAft>
              <a:buSzPct val="70000"/>
              <a:defRPr sz="2800"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SzPct val="70000"/>
              <a:defRPr sz="2400"/>
            </a:lvl3pPr>
            <a:lvl4pPr marL="1600200" lvl="3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SzPct val="70000"/>
              <a:defRPr sz="20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None/>
              <a:defRPr sz="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Shape 8"/>
          <p:cNvGrpSpPr/>
          <p:nvPr/>
        </p:nvGrpSpPr>
        <p:grpSpPr>
          <a:xfrm>
            <a:off x="0" y="0"/>
            <a:ext cx="9140700" cy="6850175"/>
            <a:chOff x="0" y="0"/>
            <a:chExt cx="9140700" cy="6850175"/>
          </a:xfrm>
        </p:grpSpPr>
        <p:grpSp>
          <p:nvGrpSpPr>
            <p:cNvPr id="9" name="Shape 9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10" name="Shape 10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7145336" y="3678237"/>
                <a:ext cx="1981200" cy="855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</p:grpSp>
        <p:sp>
          <p:nvSpPr>
            <p:cNvPr id="15" name="Shape 15"/>
            <p:cNvSpPr/>
            <p:nvPr/>
          </p:nvSpPr>
          <p:spPr>
            <a:xfrm>
              <a:off x="5273675" y="2128836"/>
              <a:ext cx="2897100" cy="2439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0"/>
              <a:ext cx="9140700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0"/>
            <a:ext cx="9140700" cy="6850175"/>
            <a:chOff x="0" y="0"/>
            <a:chExt cx="9140700" cy="6850175"/>
          </a:xfrm>
        </p:grpSpPr>
        <p:grpSp>
          <p:nvGrpSpPr>
            <p:cNvPr id="95" name="Shape 95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7145336" y="3678237"/>
                <a:ext cx="1981200" cy="855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endParaRPr>
              </a:p>
            </p:txBody>
          </p:sp>
        </p:grpSp>
        <p:sp>
          <p:nvSpPr>
            <p:cNvPr id="101" name="Shape 101"/>
            <p:cNvSpPr/>
            <p:nvPr/>
          </p:nvSpPr>
          <p:spPr>
            <a:xfrm>
              <a:off x="5273675" y="2128836"/>
              <a:ext cx="2897100" cy="2439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0"/>
              <a:ext cx="9140700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2339975" y="5300662"/>
            <a:ext cx="51117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495800" y="4868862"/>
            <a:ext cx="38925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0" name="Shape 120"/>
          <p:cNvSpPr/>
          <p:nvPr/>
        </p:nvSpPr>
        <p:spPr>
          <a:xfrm>
            <a:off x="1258887" y="2133600"/>
            <a:ext cx="7777150" cy="1871650"/>
          </a:xfrm>
          <a:prstGeom prst="rect">
            <a:avLst/>
          </a:prstGeom>
          <a:gradFill>
            <a:gsLst>
              <a:gs pos="0">
                <a:srgbClr val="A603AB"/>
              </a:gs>
              <a:gs pos="11999">
                <a:srgbClr val="E81766"/>
              </a:gs>
              <a:gs pos="27000">
                <a:srgbClr val="EE3F17"/>
              </a:gs>
              <a:gs pos="47999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0"/>
          </a:gradFill>
          <a:ln w="12700" cap="flat" cmpd="sng" algn="ctr">
            <a:solidFill>
              <a:srgbClr val="EAEAEA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sng" cap="none">
                <a:latin typeface="Times New Roman"/>
              </a:rPr>
              <a:t>Pathogenesis of viral infection
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997200" y="4221162"/>
            <a:ext cx="4875300" cy="3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Rokkitt"/>
              <a:buNone/>
            </a:pPr>
            <a:r>
              <a:rPr lang="en-US" sz="1800" b="1" i="1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 ( Foundation  Block ,</a:t>
            </a:r>
            <a:r>
              <a:rPr lang="en-US" sz="1800" b="1" i="1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 Microbiology </a:t>
            </a:r>
            <a:r>
              <a:rPr lang="en-US" sz="1800" b="1" i="1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: 2018)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537075" y="4724400"/>
            <a:ext cx="4572000" cy="7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CF6"/>
              </a:buClr>
              <a:buSzPct val="25000"/>
              <a:buFont typeface="Rokkitt"/>
              <a:buNone/>
            </a:pPr>
            <a:r>
              <a:rPr lang="en-US" sz="1800" b="1" i="1" u="none">
                <a:solidFill>
                  <a:srgbClr val="FCCCF6"/>
                </a:solidFill>
                <a:latin typeface="Rokkitt"/>
                <a:ea typeface="Rokkitt"/>
                <a:cs typeface="Rokkitt"/>
                <a:sym typeface="Rokkitt"/>
              </a:rPr>
              <a:t>Dr.Malak M.  El-Hazmi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CCCF6"/>
              </a:buClr>
              <a:buSzPct val="25000"/>
              <a:buFont typeface="Rokkitt"/>
              <a:buNone/>
            </a:pPr>
            <a:r>
              <a:rPr lang="en-US" sz="1800" b="1" i="1" u="none">
                <a:solidFill>
                  <a:srgbClr val="FCCCF6"/>
                </a:solidFill>
                <a:latin typeface="Rokkitt"/>
                <a:ea typeface="Rokkitt"/>
                <a:cs typeface="Rokkitt"/>
                <a:sym typeface="Rokkitt"/>
              </a:rPr>
              <a:t>      </a:t>
            </a:r>
          </a:p>
        </p:txBody>
      </p:sp>
      <p:pic>
        <p:nvPicPr>
          <p:cNvPr id="123" name="Shape 123" descr="شـــــــــــموع روعــــــــــة       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209550"/>
            <a:ext cx="74676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643436" y="5202237"/>
            <a:ext cx="4176599" cy="15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Associate professor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Consultant Virologist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College of Medicine &amp;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King Saud University Medical City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FE8E9-0DF8-45A6-8593-6A5973DBC545}"/>
              </a:ext>
            </a:extLst>
          </p:cNvPr>
          <p:cNvSpPr/>
          <p:nvPr/>
        </p:nvSpPr>
        <p:spPr>
          <a:xfrm>
            <a:off x="3692592" y="3275112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Roboto"/>
              </a:rPr>
              <a:t>Allie Sherlock cover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8436000" cy="528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600" b="1" i="1" u="sng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Productive Infections:</a:t>
            </a:r>
            <a:r>
              <a:rPr lang="en-US" sz="32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	 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 Cytolytic Infections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2. Non-cytolytic infections </a:t>
            </a: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Viruses replicate &amp; produce progeny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released by cell budding &amp;  little or no CPE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15900" y="195262"/>
            <a:ext cx="8820000" cy="64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36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types of viral infections at cellular level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361950" y="692150"/>
            <a:ext cx="8531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18" name="Shape 218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8200" y="4292600"/>
            <a:ext cx="2592300" cy="18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0" y="981075"/>
            <a:ext cx="9036000" cy="561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32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3200" b="1" i="1" u="none">
                <a:solidFill>
                  <a:srgbClr val="FCCC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sng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Non-productive Infections:</a:t>
            </a: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infect cells that restrict or lack the machinery for transcribing  viral genes.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genome is found either integrated into cell DNA or as a circular episome or both</a:t>
            </a: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lang="en-US" sz="3200" b="1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Latent Infection:</a:t>
            </a: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Persistent inf b/c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there is limited expression of viral genes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HSV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en-US" sz="32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Transformation: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619250" y="115886"/>
            <a:ext cx="6481800" cy="6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cxnSp>
        <p:nvCxnSpPr>
          <p:cNvPr id="225" name="Shape 225"/>
          <p:cNvCxnSpPr/>
          <p:nvPr/>
        </p:nvCxnSpPr>
        <p:spPr>
          <a:xfrm>
            <a:off x="468312" y="836612"/>
            <a:ext cx="8136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6" name="Shape 226"/>
          <p:cNvSpPr txBox="1"/>
          <p:nvPr/>
        </p:nvSpPr>
        <p:spPr>
          <a:xfrm>
            <a:off x="179387" y="266700"/>
            <a:ext cx="8820000" cy="6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36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types of viral infections at cellular level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-323850" y="44450"/>
            <a:ext cx="6983400" cy="518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2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Transformation:</a:t>
            </a: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 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 ;  EBV, HPV and HTLV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 tumor in animals &amp; H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and can transform cell culture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ct val="70000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Shape 232" descr="1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6" y="188911"/>
            <a:ext cx="2881199" cy="317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>
            <a:off x="395286" y="62071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34" name="Shape 234" descr="Fig-46-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236" y="2633661"/>
            <a:ext cx="3851400" cy="42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3997325" y="4005262"/>
            <a:ext cx="5688000" cy="222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can stimulate uncontrolled cell growth causing Tf  by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alternating the balance between  growth activators &amp;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 suppressors gene products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143625" y="214312"/>
            <a:ext cx="214200" cy="357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250825" y="2605086"/>
            <a:ext cx="8436000" cy="39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Abortive 		      Vs not produced  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Productive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Cytolytic 			Vs 	Produced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Non-cytolytic		Vs	Produced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Non-productive                Vs not Produced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 		            Viral NA present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Transformation       	Viral NA present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-396875" y="0"/>
            <a:ext cx="8170800" cy="14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Cytopathogenesis: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types of viral infections at cellular level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23850" y="1700212"/>
            <a:ext cx="3168600" cy="82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effects on cells/   Type of Infection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643437" y="1819275"/>
            <a:ext cx="3168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 Production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250825" y="2565400"/>
            <a:ext cx="820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250825" y="1700212"/>
            <a:ext cx="820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684212" y="6597650"/>
            <a:ext cx="8208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1331912" y="692150"/>
            <a:ext cx="4464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49" name="Shape 249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6" y="115886"/>
            <a:ext cx="17289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850" y="1484312"/>
            <a:ext cx="1800300" cy="1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7411" y="2852736"/>
            <a:ext cx="1871700" cy="13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1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2950" y="4292600"/>
            <a:ext cx="2016000" cy="24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7164386" y="436562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7308850" y="292417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7308850" y="1484312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7451725" y="11747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6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 of the virus &amp; its entry into the host.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 of the virus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remain localized  or spread to other organs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shedding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immune response  as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 defense</a:t>
            </a:r>
          </a:p>
          <a:p>
            <a:pPr marL="914400" lvl="2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I</a:t>
            </a: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mmunopathogenesis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ct val="70000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755650" y="476250"/>
            <a:ext cx="7272300" cy="8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Pathogenesis at Host Level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1042987" y="1268412"/>
            <a:ext cx="6624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36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3600" b="1" i="1" u="none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Person to person</a:t>
            </a:r>
            <a:r>
              <a:rPr lang="en-US" sz="3600" b="0" i="0" u="none">
                <a:solidFill>
                  <a:srgbClr val="FCCC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75260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lphaLcParenR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transmission</a:t>
            </a:r>
          </a:p>
          <a:p>
            <a:pPr marL="220980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contact , Blood</a:t>
            </a:r>
          </a:p>
          <a:p>
            <a:pPr marL="220980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Respiratory route</a:t>
            </a:r>
          </a:p>
          <a:p>
            <a:pPr marL="220980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Fecal - oral route </a:t>
            </a:r>
          </a:p>
          <a:p>
            <a:pPr marL="220980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Genital contact </a:t>
            </a:r>
          </a:p>
          <a:p>
            <a:pPr marL="175260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lphaLcParenR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transmission </a:t>
            </a:r>
          </a:p>
          <a:p>
            <a:pPr marL="175260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3600" b="1" i="1" u="none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Animal to person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Reservoir                 Human (Rabies v. )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Reservoir     vector    Human (YFV)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3600" b="1" i="1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SzPct val="70000"/>
              <a:buNone/>
            </a:pPr>
            <a:endParaRPr sz="3600" b="1" i="1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11187" y="333375"/>
            <a:ext cx="62657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Transmission</a:t>
            </a:r>
            <a:r>
              <a:rPr lang="en-US" sz="4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70" name="Shape 270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1786" y="836612"/>
            <a:ext cx="1993800" cy="5814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Shape 271"/>
          <p:cNvCxnSpPr/>
          <p:nvPr/>
        </p:nvCxnSpPr>
        <p:spPr>
          <a:xfrm>
            <a:off x="757237" y="981075"/>
            <a:ext cx="3022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2" name="Shape 272"/>
          <p:cNvSpPr/>
          <p:nvPr/>
        </p:nvSpPr>
        <p:spPr>
          <a:xfrm>
            <a:off x="2268537" y="5732462"/>
            <a:ext cx="935100" cy="108000"/>
          </a:xfrm>
          <a:prstGeom prst="rightArrow">
            <a:avLst>
              <a:gd name="adj1" fmla="val 18272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2339975" y="6489700"/>
            <a:ext cx="936600" cy="108000"/>
          </a:xfrm>
          <a:prstGeom prst="rightArrow">
            <a:avLst>
              <a:gd name="adj1" fmla="val 18278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07950" y="-17145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Garamond"/>
              <a:buNone/>
            </a:pPr>
            <a:r>
              <a:rPr lang="en-US" sz="32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Mechanisms of spread of virus through the body</a:t>
            </a:r>
          </a:p>
        </p:txBody>
      </p:sp>
      <p:pic>
        <p:nvPicPr>
          <p:cNvPr id="279" name="Shape 279" descr="Fig-30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692150"/>
            <a:ext cx="6551699" cy="5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7235825" y="5516562"/>
            <a:ext cx="1547700" cy="790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1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kkitt"/>
                <a:ea typeface="Rokkitt"/>
                <a:cs typeface="Rokkitt"/>
                <a:sym typeface="Rokkitt"/>
              </a:rPr>
              <a:t>Virus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1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kkitt"/>
                <a:ea typeface="Rokkitt"/>
                <a:cs typeface="Rokkitt"/>
                <a:sym typeface="Rokkitt"/>
              </a:rPr>
              <a:t>shedding</a:t>
            </a:r>
          </a:p>
        </p:txBody>
      </p:sp>
      <p:cxnSp>
        <p:nvCxnSpPr>
          <p:cNvPr id="281" name="Shape 281"/>
          <p:cNvCxnSpPr/>
          <p:nvPr/>
        </p:nvCxnSpPr>
        <p:spPr>
          <a:xfrm>
            <a:off x="250825" y="620712"/>
            <a:ext cx="8351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073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32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Important features of Acute Viral Diseases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323850" y="1268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{97715826-908E-48A8-9B8B-F7E3CBBE70D9}</a:tableStyleId>
              </a:tblPr>
              <a:tblGrid>
                <a:gridCol w="26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endParaRPr sz="2000" b="1" i="1" u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Infections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endParaRPr sz="2000" b="1" i="1" u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Systemic Infections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Ex. of specific Disease</a:t>
                      </a:r>
                    </a:p>
                  </a:txBody>
                  <a:tcPr marL="0" marR="0" marT="0" marB="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Rhinovirus        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Measles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Site of Pathology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Portal of entry 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Distant site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Relatively short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Relatively long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Viremia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Absent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Duration of Immunity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Variable- may be short 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life long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Role of Secretory AB [IgA]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resistance </a:t>
                      </a:r>
                    </a:p>
                  </a:txBody>
                  <a:tcPr marL="0" marR="0" marT="0" marB="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Usually important </a:t>
                      </a: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1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not important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88" name="Shape 288"/>
          <p:cNvCxnSpPr/>
          <p:nvPr/>
        </p:nvCxnSpPr>
        <p:spPr>
          <a:xfrm>
            <a:off x="468312" y="1052512"/>
            <a:ext cx="72723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 descr="Humoral Immun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252537"/>
            <a:ext cx="7128000" cy="534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immune response to virus</a:t>
            </a:r>
          </a:p>
        </p:txBody>
      </p:sp>
      <p:cxnSp>
        <p:nvCxnSpPr>
          <p:cNvPr id="295" name="Shape 295"/>
          <p:cNvCxnSpPr/>
          <p:nvPr/>
        </p:nvCxnSpPr>
        <p:spPr>
          <a:xfrm>
            <a:off x="611187" y="908050"/>
            <a:ext cx="7848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Natural killer (</a:t>
            </a:r>
            <a:r>
              <a:rPr lang="en-US" sz="2800" b="0" i="0" u="none" strike="noStrike" cap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NK</a:t>
            </a:r>
            <a:r>
              <a:rPr lang="en-US" sz="2800" b="0" i="0" u="none" strike="noStrike" cap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 cells</a:t>
            </a:r>
            <a:r>
              <a:rPr lang="en-US"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lang="en-US"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Lysis of VICs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0" i="0" u="none" strike="noStrike" cap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acrophages</a:t>
            </a:r>
            <a:r>
              <a:rPr lang="en-US"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APC, Cytokines production</a:t>
            </a:r>
            <a:r>
              <a:rPr lang="en-US" sz="2400" b="0" i="0" u="none" strike="noStrike" cap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,</a:t>
            </a:r>
            <a:r>
              <a:rPr lang="en-US"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Phagocytosis </a:t>
            </a:r>
            <a:r>
              <a:rPr lang="en-US" sz="2400" b="0" i="0" u="none" strike="noStrike" cap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 strike="noStrike" cap="none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644900"/>
            <a:ext cx="4324200" cy="30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immune response to virus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611187" y="1196975"/>
            <a:ext cx="7848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04" name="Shape 304" descr="phagocytos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3644900"/>
            <a:ext cx="4032300" cy="30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 </a:t>
            </a:r>
            <a:br>
              <a:rPr lang="en-US" sz="4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</a:p>
        </p:txBody>
      </p:sp>
      <p:sp>
        <p:nvSpPr>
          <p:cNvPr id="130" name="Shape 130"/>
          <p:cNvSpPr/>
          <p:nvPr/>
        </p:nvSpPr>
        <p:spPr>
          <a:xfrm>
            <a:off x="762000" y="2133600"/>
            <a:ext cx="7943700" cy="329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and levels of viral pathogenesis.</a:t>
            </a:r>
          </a:p>
          <a:p>
            <a:pPr marL="3657600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cellular level. </a:t>
            </a:r>
          </a:p>
          <a:p>
            <a:pPr marL="3657600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 level.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immune response to viral infection.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stages of viral infection.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00000"/>
              <a:buFont typeface="Times New Roman"/>
              <a:buChar char="•"/>
            </a:pPr>
            <a:r>
              <a:rPr lang="en-US" sz="3200" b="1" i="1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types of viral infections at host level.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-36512" y="2420936"/>
            <a:ext cx="9648900" cy="481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❖"/>
            </a:pPr>
            <a:r>
              <a:rPr lang="en-US" sz="28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ytokines</a:t>
            </a: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Char char="➢"/>
            </a:pPr>
            <a:r>
              <a:rPr lang="en-US" sz="2400" b="0" i="0" u="none">
                <a:solidFill>
                  <a:srgbClr val="FCCC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Interferons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(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IFN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9060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, β IFN           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 viral translation</a:t>
            </a:r>
          </a:p>
          <a:p>
            <a:pPr marL="99060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 IFN	         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  phagocytosis and killing by  macrophage &amp; NK cells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916236" y="333375"/>
            <a:ext cx="3313200" cy="7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000" b="1" i="0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-242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immune response to virus</a:t>
            </a:r>
          </a:p>
        </p:txBody>
      </p:sp>
      <p:sp>
        <p:nvSpPr>
          <p:cNvPr id="312" name="Shape 312"/>
          <p:cNvSpPr/>
          <p:nvPr/>
        </p:nvSpPr>
        <p:spPr>
          <a:xfrm>
            <a:off x="1908175" y="6021387"/>
            <a:ext cx="576300" cy="10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kkitt"/>
              <a:buNone/>
            </a:pPr>
            <a:r>
              <a:rPr lang="en-US" sz="1800" b="0" i="0" u="sng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  <p:sp>
        <p:nvSpPr>
          <p:cNvPr id="313" name="Shape 313"/>
          <p:cNvSpPr/>
          <p:nvPr/>
        </p:nvSpPr>
        <p:spPr>
          <a:xfrm>
            <a:off x="2339975" y="5589587"/>
            <a:ext cx="576300" cy="10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cxnSp>
        <p:nvCxnSpPr>
          <p:cNvPr id="314" name="Shape 314"/>
          <p:cNvCxnSpPr/>
          <p:nvPr/>
        </p:nvCxnSpPr>
        <p:spPr>
          <a:xfrm>
            <a:off x="973137" y="620712"/>
            <a:ext cx="7199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15" name="Shape 315" descr="Fig-33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2852736"/>
            <a:ext cx="6265800" cy="23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34925" y="404811"/>
            <a:ext cx="8388300" cy="24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1800" b="0" i="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❖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Natural killer (</a:t>
            </a:r>
            <a:r>
              <a:rPr lang="en-US" sz="2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NK</a:t>
            </a:r>
            <a:r>
              <a:rPr lang="en-US" sz="2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 cells</a:t>
            </a: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Lysis of VICs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❖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acrophages</a:t>
            </a:r>
            <a:r>
              <a:rPr lang="en-US" sz="28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APC, Phagocytosis , Cytokines production</a:t>
            </a:r>
            <a:r>
              <a:rPr lang="en-US" sz="2400" b="0" i="0" u="none" strike="noStrike" cap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 descr="Humoral Immun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252537"/>
            <a:ext cx="7128000" cy="534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immune response to virus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611187" y="908050"/>
            <a:ext cx="7848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 descr="Fig-5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60350"/>
            <a:ext cx="7128000" cy="63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4925" y="1655761"/>
            <a:ext cx="7561200" cy="371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Noto Sans Symbols"/>
              <a:buChar char="❖"/>
            </a:pPr>
            <a:r>
              <a:rPr lang="en-US" sz="2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CMI: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against </a:t>
            </a: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intracellular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viruses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Lysis of virally infected cells 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by CTCs [CD8]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❖"/>
            </a:pPr>
            <a:r>
              <a:rPr lang="en-US" sz="2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Humoral Immunity: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on </a:t>
            </a: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extracellular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viruses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[viremia]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Neutralization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124075" y="333375"/>
            <a:ext cx="5040300" cy="7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immune response to virus</a:t>
            </a:r>
          </a:p>
        </p:txBody>
      </p:sp>
      <p:cxnSp>
        <p:nvCxnSpPr>
          <p:cNvPr id="336" name="Shape 336"/>
          <p:cNvCxnSpPr/>
          <p:nvPr/>
        </p:nvCxnSpPr>
        <p:spPr>
          <a:xfrm>
            <a:off x="828675" y="908050"/>
            <a:ext cx="7559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1" y="1412875"/>
            <a:ext cx="2736899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4581525"/>
            <a:ext cx="1873200" cy="2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386" y="4581525"/>
            <a:ext cx="1979700" cy="21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63100" cy="485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incubation period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Prodromal period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specific-illness period: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signs &amp; symptoms of viral diseases are the result of 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killing by: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Inhibition of cellular macromolecular synthesis</a:t>
            </a:r>
          </a:p>
          <a:p>
            <a:pPr marL="99060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B) Immunologic attack ( Immunopathogenesis)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Cytotoxic T cells e.g. Hepatitis (HAV, HBV,HCV)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recovery period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468312" y="546100"/>
            <a:ext cx="8424900" cy="7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0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stages of a typical viral infection:</a:t>
            </a:r>
          </a:p>
        </p:txBody>
      </p:sp>
      <p:cxnSp>
        <p:nvCxnSpPr>
          <p:cNvPr id="346" name="Shape 346"/>
          <p:cNvCxnSpPr/>
          <p:nvPr/>
        </p:nvCxnSpPr>
        <p:spPr>
          <a:xfrm>
            <a:off x="539750" y="1196975"/>
            <a:ext cx="7921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07950" y="1600200"/>
            <a:ext cx="8363100" cy="485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Asymptomatic infection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infection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AutoNum type="arabicPeriod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Persistant infection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complication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of acute infection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infection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infection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0" y="404812"/>
            <a:ext cx="9144000" cy="7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Types of viral infections at host level:</a:t>
            </a:r>
          </a:p>
        </p:txBody>
      </p:sp>
      <p:cxnSp>
        <p:nvCxnSpPr>
          <p:cNvPr id="353" name="Shape 353"/>
          <p:cNvCxnSpPr/>
          <p:nvPr/>
        </p:nvCxnSpPr>
        <p:spPr>
          <a:xfrm rot="10800000" flipH="1">
            <a:off x="107950" y="1052637"/>
            <a:ext cx="8604300" cy="7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1268412"/>
            <a:ext cx="4794300" cy="52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476250"/>
            <a:ext cx="8436000" cy="453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RSV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Respiratory syncytial virus</a:t>
            </a:r>
            <a:r>
              <a:rPr lang="en-US" sz="28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HAV</a:t>
            </a:r>
            <a:r>
              <a:rPr lang="en-US" sz="32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Hepatitis A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HBV </a:t>
            </a:r>
            <a:r>
              <a:rPr lang="en-US" sz="32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Hepatitis B virus</a:t>
            </a:r>
            <a:r>
              <a:rPr lang="en-US" sz="28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HCV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Hepatitis C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HIV </a:t>
            </a:r>
            <a:r>
              <a:rPr lang="en-US" sz="32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Human immunodeficiency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HPV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Human papillomavirus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HSV </a:t>
            </a: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Herpes simplex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HTLV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28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human T-lymphotropic (leukemia)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YFV </a:t>
            </a:r>
            <a:r>
              <a:rPr lang="en-US" sz="3200" b="1" i="1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Yellow Fever Virus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2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VZV </a:t>
            </a: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Varicella zoster virus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1">
              <a:solidFill>
                <a:schemeClr val="l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3200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6" name="Shape 366" descr="http://tameem.net/tm/wp-content/uploads/2011/09/Taleb3el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923100" cy="85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Questrial"/>
              <a:buNone/>
            </a:pPr>
            <a:r>
              <a:rPr lang="en-US" sz="4400" b="1" i="0" u="none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Reference books </a:t>
            </a:r>
            <a:br>
              <a:rPr lang="en-US" sz="4400" b="1" i="0" u="none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</a:br>
            <a:endParaRPr lang="en-US" sz="4400" b="1" i="0" u="none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179387" y="1600200"/>
            <a:ext cx="6840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	</a:t>
            </a:r>
          </a:p>
        </p:txBody>
      </p:sp>
      <p:pic>
        <p:nvPicPr>
          <p:cNvPr id="373" name="Shape 373" descr="http://bks7.books.google.com/books?id=RNNvQgAACAAJ&amp;printsec=frontcover&amp;img=1&amp;zoom=1&amp;h=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986" y="893762"/>
            <a:ext cx="3313200" cy="35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3136" y="3128961"/>
            <a:ext cx="2765399" cy="40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6" y="3128961"/>
            <a:ext cx="2867100" cy="37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2195511" y="3017836"/>
            <a:ext cx="5886450" cy="1706549"/>
          </a:xfrm>
          <a:prstGeom prst="rect">
            <a:avLst/>
          </a:prstGeom>
          <a:solidFill>
            <a:srgbClr val="E5E5FF">
              <a:alpha val="100000"/>
            </a:srgbClr>
          </a:solidFill>
          <a:ln cap="flat" cmpd="sng" algn="ctr">
            <a:solidFill>
              <a:srgbClr val="000000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sng" cap="none">
                <a:latin typeface="Harrington"/>
              </a:rPr>
              <a:t> Thank you
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308100"/>
            <a:ext cx="8229600" cy="50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lvl="0" indent="-533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❖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disease at the cellular level </a:t>
            </a:r>
          </a:p>
          <a:p>
            <a:pPr marL="533400" lvl="0" indent="-533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572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Cytopathogenesis</a:t>
            </a:r>
          </a:p>
          <a:p>
            <a:pPr marL="914400" lvl="1" indent="-4572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endParaRPr sz="2800" b="0" i="0" u="non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lvl="0" indent="-533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❖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Viral disease at the host level</a:t>
            </a:r>
          </a:p>
          <a:p>
            <a:pPr marL="533400" lvl="0" indent="-533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572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Mechanism of the disease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1187" y="188912"/>
            <a:ext cx="8137500" cy="8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Pathogenesis of viral infection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611187" y="908050"/>
            <a:ext cx="7705800" cy="7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50825" y="2605086"/>
            <a:ext cx="8436000" cy="39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Abortive 		      Vs not produced  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Productive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Cytolytic 			Vs Produced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Non-cytolytic		Vs Produced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➢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Non-productive                Vs not Produced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		            Viral NA present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▪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Transformation        	Viral NA present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-396875" y="0"/>
            <a:ext cx="8170800" cy="14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Cytopathogenesis: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types of viral infections at cellular level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23850" y="1700212"/>
            <a:ext cx="3168600" cy="82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effects on cells/   Type of Infection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643437" y="1819275"/>
            <a:ext cx="3168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 Production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250825" y="2565400"/>
            <a:ext cx="820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7" name="Shape 147"/>
          <p:cNvCxnSpPr/>
          <p:nvPr/>
        </p:nvCxnSpPr>
        <p:spPr>
          <a:xfrm>
            <a:off x="250825" y="1700212"/>
            <a:ext cx="820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684212" y="6597650"/>
            <a:ext cx="8208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9" name="Shape 149"/>
          <p:cNvCxnSpPr/>
          <p:nvPr/>
        </p:nvCxnSpPr>
        <p:spPr>
          <a:xfrm>
            <a:off x="1331912" y="692150"/>
            <a:ext cx="4464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0" name="Shape 150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6" y="115886"/>
            <a:ext cx="17289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850" y="1484312"/>
            <a:ext cx="1800300" cy="1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7411" y="2852736"/>
            <a:ext cx="1871700" cy="13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1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2950" y="4292600"/>
            <a:ext cx="2016000" cy="24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7164386" y="436562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308850" y="292417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7308850" y="1484312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451725" y="117475"/>
            <a:ext cx="1428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7950" y="1166812"/>
            <a:ext cx="8436000" cy="569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12800" lvl="0" indent="-812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0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  </a:t>
            </a:r>
            <a:r>
              <a:rPr lang="en-US" sz="2800" b="1" i="1" u="none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sng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Abortive Infections: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Viruses don’t complete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the replication cycle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mutation,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defective interfering particles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&amp; the action of IFNs</a:t>
            </a:r>
          </a:p>
          <a:p>
            <a:pPr marL="812800" lvl="0" indent="-812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800" b="0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800" b="0" i="1" u="none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i="1" u="sng">
                <a:solidFill>
                  <a:srgbClr val="FCCC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Productive Infections: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68400" lvl="1" indent="-711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rabicPeriod"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Cytolytic Infections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Viruses replicate 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&amp; produce progeny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death &amp; Cytopathic effects [CPE]</a:t>
            </a:r>
          </a:p>
          <a:p>
            <a:pPr marL="1524000" lvl="2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Char char="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Inhibition of cellular protein &amp; NA synthesis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79387" y="333375"/>
            <a:ext cx="8820000" cy="6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36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types of viral infections at cellular level</a:t>
            </a:r>
          </a:p>
        </p:txBody>
      </p:sp>
      <p:pic>
        <p:nvPicPr>
          <p:cNvPr id="164" name="Shape 164" descr="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1" y="3860800"/>
            <a:ext cx="3168599" cy="186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468312" y="908050"/>
            <a:ext cx="8351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66" name="Shape 166" descr="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161" y="1628775"/>
            <a:ext cx="3095699" cy="18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435600" y="1700212"/>
            <a:ext cx="288900" cy="36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Rokkitt"/>
              <a:buNone/>
            </a:pPr>
            <a:r>
              <a:rPr lang="en-US" sz="1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kkitt"/>
                <a:ea typeface="Rokkitt"/>
                <a:cs typeface="Rokkitt"/>
                <a:sym typeface="Rokkitt"/>
              </a:rPr>
              <a:t>A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435600" y="3932237"/>
            <a:ext cx="288900" cy="36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Rokkitt"/>
              <a:buNone/>
            </a:pPr>
            <a:r>
              <a:rPr lang="en-US" sz="18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kkitt"/>
                <a:ea typeface="Rokkitt"/>
                <a:cs typeface="Rokkitt"/>
                <a:sym typeface="Rokkitt"/>
              </a:rPr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8366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CPE can take several forms:  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rabicPeriod"/>
            </a:pPr>
            <a:r>
              <a:rPr lang="en-US" sz="32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lysis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rabicPeriod"/>
            </a:pPr>
            <a:r>
              <a:rPr lang="en-US" sz="32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rounding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rabicPeriod"/>
            </a:pPr>
            <a:r>
              <a:rPr lang="en-US" sz="32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Syncytium formation  </a:t>
            </a:r>
          </a:p>
          <a:p>
            <a:pPr marL="1371600" lvl="2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Noto Sans Symbols"/>
              <a:buAutoNum type="arabicPeriod"/>
            </a:pPr>
            <a:r>
              <a:rPr lang="en-US" sz="32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Inclusion bodies formation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762125" y="115886"/>
            <a:ext cx="4681500" cy="7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0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Cytopathic Effects  </a:t>
            </a:r>
          </a:p>
        </p:txBody>
      </p:sp>
      <p:pic>
        <p:nvPicPr>
          <p:cNvPr id="175" name="Shape 175" descr="1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00" y="836612"/>
            <a:ext cx="2568600" cy="2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Cytopathic Effec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987" y="3933825"/>
            <a:ext cx="7200900" cy="25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619250" y="6308725"/>
            <a:ext cx="1296900" cy="40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Uninfected cc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067175" y="6308725"/>
            <a:ext cx="1296900" cy="40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Cell rounding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443661" y="6308725"/>
            <a:ext cx="1296899" cy="40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Syncytium </a:t>
            </a:r>
          </a:p>
        </p:txBody>
      </p:sp>
      <p:cxnSp>
        <p:nvCxnSpPr>
          <p:cNvPr id="180" name="Shape 180"/>
          <p:cNvCxnSpPr/>
          <p:nvPr/>
        </p:nvCxnSpPr>
        <p:spPr>
          <a:xfrm>
            <a:off x="1765300" y="765175"/>
            <a:ext cx="374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-242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8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Syncytium formation </a:t>
            </a:r>
          </a:p>
        </p:txBody>
      </p:sp>
      <p:pic>
        <p:nvPicPr>
          <p:cNvPr id="186" name="Shape 186" descr="scan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6" y="908050"/>
            <a:ext cx="3816299" cy="33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1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6" y="908050"/>
            <a:ext cx="4179900" cy="3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571875" y="6310312"/>
            <a:ext cx="1928700" cy="4046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Syncytium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1908175" y="692150"/>
            <a:ext cx="554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0" name="Shape 190" descr="C:\Documents and Settings\Dr.Malak\Desktop\MALAK (E)\virology picture folders\CPE\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75" y="4303712"/>
            <a:ext cx="1928700" cy="19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07950" y="9810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❖"/>
            </a:pP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Site: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Intranuclear [Herpes V.]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Intracytoplasmic [Rabies V.]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❖"/>
            </a:pP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several forms: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➢"/>
            </a:pPr>
            <a:r>
              <a:rPr lang="en-US" sz="3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Small/large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➢"/>
            </a:pPr>
            <a:r>
              <a:rPr lang="en-US" sz="3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Single/multiple</a:t>
            </a:r>
          </a:p>
          <a:p>
            <a:pPr marL="1371600" lvl="2" indent="-4572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FFFF66"/>
              </a:buClr>
              <a:buSzPct val="70000"/>
              <a:buFont typeface="Noto Sans Symbols"/>
              <a:buChar char="➢"/>
            </a:pPr>
            <a:r>
              <a:rPr lang="en-US" sz="3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Round/irregular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07950" y="115886"/>
            <a:ext cx="6265800" cy="6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600" b="1" i="1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Inclusion bodies formation</a:t>
            </a:r>
          </a:p>
        </p:txBody>
      </p:sp>
      <p:pic>
        <p:nvPicPr>
          <p:cNvPr id="197" name="Shape 197" descr="scan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561" y="115886"/>
            <a:ext cx="3138599" cy="3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scan0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561" y="3644900"/>
            <a:ext cx="3138599" cy="317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>
            <a:off x="107950" y="765175"/>
            <a:ext cx="5327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68311" y="1557337"/>
            <a:ext cx="4038600" cy="504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Negri bodies caused by        Rabies virus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800" b="1" i="1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Owl’s eye inclusions caused by CMV</a:t>
            </a:r>
          </a:p>
        </p:txBody>
      </p:sp>
      <p:pic>
        <p:nvPicPr>
          <p:cNvPr id="206" name="Shape 206" descr="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1773237"/>
            <a:ext cx="3384600" cy="28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Fig-48-3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1773237"/>
            <a:ext cx="3673500" cy="28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Garamond"/>
              <a:buNone/>
            </a:pPr>
            <a:r>
              <a:rPr lang="en-US" sz="4400" b="1" i="1" u="none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Inclusion bodies formation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468312" y="1052512"/>
            <a:ext cx="655169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0" name="Shape 210"/>
          <p:cNvSpPr txBox="1"/>
          <p:nvPr/>
        </p:nvSpPr>
        <p:spPr>
          <a:xfrm>
            <a:off x="828675" y="5903912"/>
            <a:ext cx="7343700" cy="119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1" i="1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3200" b="1" i="1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1" i="1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On-screen Show (4:3)</PresentationFormat>
  <Paragraphs>247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Garamond</vt:lpstr>
      <vt:lpstr>Harrington</vt:lpstr>
      <vt:lpstr>Noto Sans Symbols</vt:lpstr>
      <vt:lpstr>Questrial</vt:lpstr>
      <vt:lpstr>Roboto</vt:lpstr>
      <vt:lpstr>Rokkitt</vt:lpstr>
      <vt:lpstr>Times New Roman</vt:lpstr>
      <vt:lpstr>Stream</vt:lpstr>
      <vt:lpstr>1_Stream</vt:lpstr>
      <vt:lpstr>PowerPoint Presentation</vt:lpstr>
      <vt:lpstr>  OBJECTIVES</vt:lpstr>
      <vt:lpstr>PowerPoint Presentation</vt:lpstr>
      <vt:lpstr>PowerPoint Presentation</vt:lpstr>
      <vt:lpstr>PowerPoint Presentation</vt:lpstr>
      <vt:lpstr>PowerPoint Presentation</vt:lpstr>
      <vt:lpstr>Syncytium formation </vt:lpstr>
      <vt:lpstr>PowerPoint Presentation</vt:lpstr>
      <vt:lpstr>Inclusion bodies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spread of virus through the body</vt:lpstr>
      <vt:lpstr>Important features of Acute Viral Diseases</vt:lpstr>
      <vt:lpstr>The immune response to virus</vt:lpstr>
      <vt:lpstr>The immune response to virus</vt:lpstr>
      <vt:lpstr>The immune response to virus</vt:lpstr>
      <vt:lpstr>The immune response to virus</vt:lpstr>
      <vt:lpstr>PowerPoint Presentation</vt:lpstr>
      <vt:lpstr>The immune response to virus</vt:lpstr>
      <vt:lpstr>PowerPoint Presentation</vt:lpstr>
      <vt:lpstr>PowerPoint Presentation</vt:lpstr>
      <vt:lpstr>PowerPoint Presentation</vt:lpstr>
      <vt:lpstr>PowerPoint Presentation</vt:lpstr>
      <vt:lpstr>Reference books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Allokie !</dc:creator>
  <cp:lastModifiedBy>Allokie !</cp:lastModifiedBy>
  <cp:revision>2</cp:revision>
  <dcterms:modified xsi:type="dcterms:W3CDTF">2018-10-11T04:24:53Z</dcterms:modified>
</cp:coreProperties>
</file>