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2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3884612" y="8685212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l">
              <a:spcBef>
                <a:spcPts val="0"/>
              </a:spcBef>
              <a:spcAft>
                <a:spcPts val="0"/>
              </a:spcAft>
              <a:buNone/>
              <a:defRPr b="1" sz="4000" cap="none"/>
            </a:lvl1pPr>
            <a:lvl2pPr indent="0" lvl="1" marL="0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457200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914400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1371600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1828800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 sz="2000">
                <a:solidFill>
                  <a:srgbClr val="888888"/>
                </a:solidFill>
              </a:defRPr>
            </a:lvl1pPr>
            <a:lvl2pPr indent="0" lvl="1" marL="4572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None/>
              <a:defRPr sz="1800">
                <a:solidFill>
                  <a:srgbClr val="888888"/>
                </a:solidFill>
              </a:defRPr>
            </a:lvl2pPr>
            <a:lvl3pPr indent="0" lvl="2" marL="9144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3pPr>
            <a:lvl4pPr indent="0" lvl="3" marL="1371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4pPr>
            <a:lvl5pPr indent="0" lvl="4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5pPr>
            <a:lvl6pPr indent="0" lvl="5" marL="2286000" rtl="0" algn="l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6pPr>
            <a:lvl7pPr indent="0" lvl="6" marL="2743200" rtl="0" algn="l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7pPr>
            <a:lvl8pPr indent="0" lvl="7" marL="3200400" rtl="0" algn="l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8pPr>
            <a:lvl9pPr indent="0" lvl="8" marL="3657600" rtl="0" algn="l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457200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914400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1371600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1828800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defRPr sz="2800"/>
            </a:lvl1pPr>
            <a:lvl2pPr indent="-1333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2pPr>
            <a:lvl3pPr indent="-101600" lvl="2" marL="1143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3pPr>
            <a:lvl4pPr indent="-114300" lvl="3" marL="1600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4pPr>
            <a:lvl5pPr indent="-114300" lvl="4" marL="2057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5pPr>
            <a:lvl6pPr indent="-114300" lvl="5" marL="2514600" rtl="0" algn="l">
              <a:spcBef>
                <a:spcPts val="360"/>
              </a:spcBef>
              <a:buClr>
                <a:schemeClr val="dk1"/>
              </a:buClr>
              <a:buSzPct val="100000"/>
              <a:defRPr sz="1800"/>
            </a:lvl6pPr>
            <a:lvl7pPr indent="-114300" lvl="6" marL="2971800" rtl="0" algn="l">
              <a:spcBef>
                <a:spcPts val="360"/>
              </a:spcBef>
              <a:buClr>
                <a:schemeClr val="dk1"/>
              </a:buClr>
              <a:buSzPct val="100000"/>
              <a:defRPr sz="1800"/>
            </a:lvl7pPr>
            <a:lvl8pPr indent="-114300" lvl="7" marL="3429000" rtl="0" algn="l">
              <a:spcBef>
                <a:spcPts val="360"/>
              </a:spcBef>
              <a:buClr>
                <a:schemeClr val="dk1"/>
              </a:buClr>
              <a:buSzPct val="100000"/>
              <a:defRPr sz="1800"/>
            </a:lvl8pPr>
            <a:lvl9pPr indent="-114300" lvl="8" marL="3886200" rtl="0" algn="l">
              <a:spcBef>
                <a:spcPts val="360"/>
              </a:spcBef>
              <a:buClr>
                <a:schemeClr val="dk1"/>
              </a:buClr>
              <a:buSzPct val="100000"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defRPr sz="2800"/>
            </a:lvl1pPr>
            <a:lvl2pPr indent="-1333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2pPr>
            <a:lvl3pPr indent="-101600" lvl="2" marL="1143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3pPr>
            <a:lvl4pPr indent="-114300" lvl="3" marL="1600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4pPr>
            <a:lvl5pPr indent="-114300" lvl="4" marL="2057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5pPr>
            <a:lvl6pPr indent="-114300" lvl="5" marL="2514600" rtl="0" algn="l">
              <a:spcBef>
                <a:spcPts val="360"/>
              </a:spcBef>
              <a:buClr>
                <a:schemeClr val="dk1"/>
              </a:buClr>
              <a:buSzPct val="100000"/>
              <a:defRPr sz="1800"/>
            </a:lvl6pPr>
            <a:lvl7pPr indent="-114300" lvl="6" marL="2971800" rtl="0" algn="l">
              <a:spcBef>
                <a:spcPts val="360"/>
              </a:spcBef>
              <a:buClr>
                <a:schemeClr val="dk1"/>
              </a:buClr>
              <a:buSzPct val="100000"/>
              <a:defRPr sz="1800"/>
            </a:lvl7pPr>
            <a:lvl8pPr indent="-114300" lvl="7" marL="3429000" rtl="0" algn="l">
              <a:spcBef>
                <a:spcPts val="360"/>
              </a:spcBef>
              <a:buClr>
                <a:schemeClr val="dk1"/>
              </a:buClr>
              <a:buSzPct val="100000"/>
              <a:defRPr sz="1800"/>
            </a:lvl8pPr>
            <a:lvl9pPr indent="-114300" lvl="8" marL="3886200" rtl="0" algn="l">
              <a:spcBef>
                <a:spcPts val="360"/>
              </a:spcBef>
              <a:buClr>
                <a:schemeClr val="dk1"/>
              </a:buClr>
              <a:buSzPct val="100000"/>
              <a:defRPr sz="1800"/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457200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914400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1371600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1828800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1pPr>
            <a:lvl2pPr indent="0" lvl="1" marL="45720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2pPr>
            <a:lvl3pPr indent="0" lvl="2" marL="91440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3pPr>
            <a:lvl4pPr indent="0" lvl="3" marL="137160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4pPr>
            <a:lvl5pPr indent="0" lvl="4" marL="182880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5pPr>
            <a:lvl6pPr indent="0" lvl="5" marL="2286000" rtl="0" algn="ctr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6pPr>
            <a:lvl7pPr indent="0" lvl="6" marL="2743200" rtl="0" algn="ctr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7pPr>
            <a:lvl8pPr indent="0" lvl="7" marL="3200400" rtl="0" algn="ctr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8pPr>
            <a:lvl9pPr indent="0" lvl="8" marL="3657600" rtl="0" algn="ctr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457200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914400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1371600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1828800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indent="-1714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indent="-114300" lvl="2" marL="1143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indent="-114300" lvl="3" marL="1600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indent="-114300" lvl="4" marL="2057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indent="-114300" lvl="5" marL="2514600" rtl="0" algn="l">
              <a:spcBef>
                <a:spcPts val="360"/>
              </a:spcBef>
              <a:buClr>
                <a:schemeClr val="dk1"/>
              </a:buClr>
              <a:defRPr/>
            </a:lvl6pPr>
            <a:lvl7pPr indent="-114300" lvl="6" marL="2971800" rtl="0" algn="l">
              <a:spcBef>
                <a:spcPts val="360"/>
              </a:spcBef>
              <a:buClr>
                <a:schemeClr val="dk1"/>
              </a:buClr>
              <a:defRPr/>
            </a:lvl7pPr>
            <a:lvl8pPr indent="-114300" lvl="7" marL="3429000" rtl="0" algn="l">
              <a:spcBef>
                <a:spcPts val="360"/>
              </a:spcBef>
              <a:buClr>
                <a:schemeClr val="dk1"/>
              </a:buClr>
              <a:defRPr/>
            </a:lvl8pPr>
            <a:lvl9pPr indent="-114300" lvl="8" marL="3886200" rtl="0" algn="l">
              <a:spcBef>
                <a:spcPts val="360"/>
              </a:spcBef>
              <a:buClr>
                <a:schemeClr val="dk1"/>
              </a:buClr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457200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914400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1371600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1828800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457200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914400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1371600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1828800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indent="-1714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indent="-114300" lvl="2" marL="1143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indent="-114300" lvl="3" marL="1600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indent="-114300" lvl="4" marL="2057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indent="-114300" lvl="5" marL="2514600" rtl="0" algn="l">
              <a:spcBef>
                <a:spcPts val="360"/>
              </a:spcBef>
              <a:buClr>
                <a:schemeClr val="dk1"/>
              </a:buClr>
              <a:defRPr/>
            </a:lvl6pPr>
            <a:lvl7pPr indent="-114300" lvl="6" marL="2971800" rtl="0" algn="l">
              <a:spcBef>
                <a:spcPts val="360"/>
              </a:spcBef>
              <a:buClr>
                <a:schemeClr val="dk1"/>
              </a:buClr>
              <a:defRPr/>
            </a:lvl7pPr>
            <a:lvl8pPr indent="-114300" lvl="7" marL="3429000" rtl="0" algn="l">
              <a:spcBef>
                <a:spcPts val="360"/>
              </a:spcBef>
              <a:buClr>
                <a:schemeClr val="dk1"/>
              </a:buClr>
              <a:defRPr/>
            </a:lvl8pPr>
            <a:lvl9pPr indent="-114300" lvl="8" marL="3886200" rtl="0" algn="l">
              <a:spcBef>
                <a:spcPts val="360"/>
              </a:spcBef>
              <a:buClr>
                <a:schemeClr val="dk1"/>
              </a:buClr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457200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914400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1371600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1828800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indent="-1714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indent="-114300" lvl="2" marL="1143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indent="-114300" lvl="3" marL="1600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indent="-114300" lvl="4" marL="2057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indent="-114300" lvl="5" marL="2514600" rtl="0" algn="l">
              <a:spcBef>
                <a:spcPts val="360"/>
              </a:spcBef>
              <a:buClr>
                <a:schemeClr val="dk1"/>
              </a:buClr>
              <a:defRPr/>
            </a:lvl6pPr>
            <a:lvl7pPr indent="-114300" lvl="6" marL="2971800" rtl="0" algn="l">
              <a:spcBef>
                <a:spcPts val="360"/>
              </a:spcBef>
              <a:buClr>
                <a:schemeClr val="dk1"/>
              </a:buClr>
              <a:defRPr/>
            </a:lvl7pPr>
            <a:lvl8pPr indent="-114300" lvl="7" marL="3429000" rtl="0" algn="l">
              <a:spcBef>
                <a:spcPts val="360"/>
              </a:spcBef>
              <a:buClr>
                <a:schemeClr val="dk1"/>
              </a:buClr>
              <a:defRPr/>
            </a:lvl8pPr>
            <a:lvl9pPr indent="-114300" lvl="8" marL="3886200" rtl="0" algn="l">
              <a:spcBef>
                <a:spcPts val="360"/>
              </a:spcBef>
              <a:buClr>
                <a:schemeClr val="dk1"/>
              </a:buClr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 algn="l">
              <a:spcBef>
                <a:spcPts val="0"/>
              </a:spcBef>
              <a:spcAft>
                <a:spcPts val="0"/>
              </a:spcAft>
              <a:buNone/>
              <a:defRPr b="1" sz="2000"/>
            </a:lvl1pPr>
            <a:lvl2pPr indent="0" lvl="1" marL="0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457200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914400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1371600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1828800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Shape 5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rm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None/>
              <a:defRPr sz="1400"/>
            </a:lvl1pPr>
            <a:lvl2pPr indent="0" lvl="1" marL="4572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None/>
              <a:defRPr sz="1200"/>
            </a:lvl2pPr>
            <a:lvl3pPr indent="0" lvl="2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None/>
              <a:defRPr sz="1000"/>
            </a:lvl3pPr>
            <a:lvl4pPr indent="0" lvl="3" marL="1371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4pPr>
            <a:lvl5pPr indent="0" lvl="4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5pPr>
            <a:lvl6pPr indent="0" lvl="5" marL="2286000" rtl="0" algn="l">
              <a:spcBef>
                <a:spcPts val="180"/>
              </a:spcBef>
              <a:buClr>
                <a:schemeClr val="dk1"/>
              </a:buClr>
              <a:buNone/>
              <a:defRPr sz="900"/>
            </a:lvl6pPr>
            <a:lvl7pPr indent="0" lvl="6" marL="2743200" rtl="0" algn="l">
              <a:spcBef>
                <a:spcPts val="180"/>
              </a:spcBef>
              <a:buClr>
                <a:schemeClr val="dk1"/>
              </a:buClr>
              <a:buNone/>
              <a:defRPr sz="900"/>
            </a:lvl7pPr>
            <a:lvl8pPr indent="0" lvl="7" marL="3200400" rtl="0" algn="l">
              <a:spcBef>
                <a:spcPts val="180"/>
              </a:spcBef>
              <a:buClr>
                <a:schemeClr val="dk1"/>
              </a:buClr>
              <a:buNone/>
              <a:defRPr sz="900"/>
            </a:lvl8pPr>
            <a:lvl9pPr indent="0" lvl="8" marL="3657600" rtl="0" algn="l">
              <a:spcBef>
                <a:spcPts val="180"/>
              </a:spcBef>
              <a:buClr>
                <a:schemeClr val="dk1"/>
              </a:buClr>
              <a:buNone/>
              <a:defRPr sz="900"/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 algn="l">
              <a:spcBef>
                <a:spcPts val="0"/>
              </a:spcBef>
              <a:spcAft>
                <a:spcPts val="0"/>
              </a:spcAft>
              <a:buNone/>
              <a:defRPr b="1" sz="2000"/>
            </a:lvl1pPr>
            <a:lvl2pPr indent="0" lvl="1" marL="0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457200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914400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1371600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1828800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defRPr sz="3200"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defRPr sz="2800"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SzPct val="100000"/>
              <a:defRPr sz="2000"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SzPct val="100000"/>
              <a:defRPr sz="2000"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SzPct val="100000"/>
              <a:defRPr sz="2000"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SzPct val="100000"/>
              <a:defRPr sz="2000"/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None/>
              <a:defRPr sz="1400"/>
            </a:lvl1pPr>
            <a:lvl2pPr indent="0" lvl="1" marL="4572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None/>
              <a:defRPr sz="1200"/>
            </a:lvl2pPr>
            <a:lvl3pPr indent="0" lvl="2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None/>
              <a:defRPr sz="1000"/>
            </a:lvl3pPr>
            <a:lvl4pPr indent="0" lvl="3" marL="1371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4pPr>
            <a:lvl5pPr indent="0" lvl="4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5pPr>
            <a:lvl6pPr indent="0" lvl="5" marL="2286000" rtl="0" algn="l">
              <a:spcBef>
                <a:spcPts val="180"/>
              </a:spcBef>
              <a:buClr>
                <a:schemeClr val="dk1"/>
              </a:buClr>
              <a:buNone/>
              <a:defRPr sz="900"/>
            </a:lvl6pPr>
            <a:lvl7pPr indent="0" lvl="6" marL="2743200" rtl="0" algn="l">
              <a:spcBef>
                <a:spcPts val="180"/>
              </a:spcBef>
              <a:buClr>
                <a:schemeClr val="dk1"/>
              </a:buClr>
              <a:buNone/>
              <a:defRPr sz="900"/>
            </a:lvl7pPr>
            <a:lvl8pPr indent="0" lvl="7" marL="3200400" rtl="0" algn="l">
              <a:spcBef>
                <a:spcPts val="180"/>
              </a:spcBef>
              <a:buClr>
                <a:schemeClr val="dk1"/>
              </a:buClr>
              <a:buNone/>
              <a:defRPr sz="900"/>
            </a:lvl8pPr>
            <a:lvl9pPr indent="0" lvl="8" marL="3657600" rtl="0" algn="l">
              <a:spcBef>
                <a:spcPts val="180"/>
              </a:spcBef>
              <a:buClr>
                <a:schemeClr val="dk1"/>
              </a:buClr>
              <a:buNone/>
              <a:defRPr sz="900"/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457200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914400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1371600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1828800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None/>
              <a:defRPr b="1" sz="2400"/>
            </a:lvl1pPr>
            <a:lvl2pPr indent="0" lvl="1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None/>
              <a:defRPr b="1" sz="2000"/>
            </a:lvl2pPr>
            <a:lvl3pPr indent="0" lvl="2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None/>
              <a:defRPr b="1" sz="1800"/>
            </a:lvl3pPr>
            <a:lvl4pPr indent="0" lvl="3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b="1" sz="1600"/>
            </a:lvl4pPr>
            <a:lvl5pPr indent="0" lvl="4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b="1" sz="1600"/>
            </a:lvl5pPr>
            <a:lvl6pPr indent="0" lvl="5" marL="2286000" rtl="0" algn="l">
              <a:spcBef>
                <a:spcPts val="320"/>
              </a:spcBef>
              <a:buClr>
                <a:schemeClr val="dk1"/>
              </a:buClr>
              <a:buNone/>
              <a:defRPr b="1" sz="1600"/>
            </a:lvl6pPr>
            <a:lvl7pPr indent="0" lvl="6" marL="2743200" rtl="0" algn="l">
              <a:spcBef>
                <a:spcPts val="320"/>
              </a:spcBef>
              <a:buClr>
                <a:schemeClr val="dk1"/>
              </a:buClr>
              <a:buNone/>
              <a:defRPr b="1" sz="1600"/>
            </a:lvl7pPr>
            <a:lvl8pPr indent="0" lvl="7" marL="3200400" rtl="0" algn="l">
              <a:spcBef>
                <a:spcPts val="320"/>
              </a:spcBef>
              <a:buClr>
                <a:schemeClr val="dk1"/>
              </a:buClr>
              <a:buNone/>
              <a:defRPr b="1" sz="1600"/>
            </a:lvl8pPr>
            <a:lvl9pPr indent="0" lvl="8" marL="3657600" rtl="0" algn="l">
              <a:spcBef>
                <a:spcPts val="320"/>
              </a:spcBef>
              <a:buClr>
                <a:schemeClr val="dk1"/>
              </a:buClr>
              <a:buNone/>
              <a:defRPr b="1" sz="1600"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1pPr>
            <a:lvl2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2pPr>
            <a:lvl3pPr indent="-114300" lvl="2" marL="1143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3pPr>
            <a:lvl4pPr indent="-127000" lvl="3" marL="1600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4pPr>
            <a:lvl5pPr indent="-127000" lvl="4" marL="2057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5pPr>
            <a:lvl6pPr indent="-127000" lvl="5" marL="2514600" rtl="0" algn="l">
              <a:spcBef>
                <a:spcPts val="320"/>
              </a:spcBef>
              <a:buClr>
                <a:schemeClr val="dk1"/>
              </a:buClr>
              <a:buSzPct val="100000"/>
              <a:defRPr sz="1600"/>
            </a:lvl6pPr>
            <a:lvl7pPr indent="-127000" lvl="6" marL="2971800" rtl="0" algn="l">
              <a:spcBef>
                <a:spcPts val="320"/>
              </a:spcBef>
              <a:buClr>
                <a:schemeClr val="dk1"/>
              </a:buClr>
              <a:buSzPct val="100000"/>
              <a:defRPr sz="1600"/>
            </a:lvl7pPr>
            <a:lvl8pPr indent="-127000" lvl="7" marL="3429000" rtl="0" algn="l">
              <a:spcBef>
                <a:spcPts val="320"/>
              </a:spcBef>
              <a:buClr>
                <a:schemeClr val="dk1"/>
              </a:buClr>
              <a:buSzPct val="100000"/>
              <a:defRPr sz="1600"/>
            </a:lvl8pPr>
            <a:lvl9pPr indent="-127000" lvl="8" marL="3886200" rtl="0" algn="l">
              <a:spcBef>
                <a:spcPts val="320"/>
              </a:spcBef>
              <a:buClr>
                <a:schemeClr val="dk1"/>
              </a:buClr>
              <a:buSzPct val="100000"/>
              <a:defRPr sz="1600"/>
            </a:lvl9pPr>
          </a:lstStyle>
          <a:p/>
        </p:txBody>
      </p:sp>
      <p:sp>
        <p:nvSpPr>
          <p:cNvPr id="66" name="Shape 66"/>
          <p:cNvSpPr txBox="1"/>
          <p:nvPr>
            <p:ph idx="3" type="body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None/>
              <a:defRPr b="1" sz="2400"/>
            </a:lvl1pPr>
            <a:lvl2pPr indent="0" lvl="1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None/>
              <a:defRPr b="1" sz="2000"/>
            </a:lvl2pPr>
            <a:lvl3pPr indent="0" lvl="2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None/>
              <a:defRPr b="1" sz="1800"/>
            </a:lvl3pPr>
            <a:lvl4pPr indent="0" lvl="3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b="1" sz="1600"/>
            </a:lvl4pPr>
            <a:lvl5pPr indent="0" lvl="4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b="1" sz="1600"/>
            </a:lvl5pPr>
            <a:lvl6pPr indent="0" lvl="5" marL="2286000" rtl="0" algn="l">
              <a:spcBef>
                <a:spcPts val="320"/>
              </a:spcBef>
              <a:buClr>
                <a:schemeClr val="dk1"/>
              </a:buClr>
              <a:buNone/>
              <a:defRPr b="1" sz="1600"/>
            </a:lvl6pPr>
            <a:lvl7pPr indent="0" lvl="6" marL="2743200" rtl="0" algn="l">
              <a:spcBef>
                <a:spcPts val="320"/>
              </a:spcBef>
              <a:buClr>
                <a:schemeClr val="dk1"/>
              </a:buClr>
              <a:buNone/>
              <a:defRPr b="1" sz="1600"/>
            </a:lvl7pPr>
            <a:lvl8pPr indent="0" lvl="7" marL="3200400" rtl="0" algn="l">
              <a:spcBef>
                <a:spcPts val="320"/>
              </a:spcBef>
              <a:buClr>
                <a:schemeClr val="dk1"/>
              </a:buClr>
              <a:buNone/>
              <a:defRPr b="1" sz="1600"/>
            </a:lvl8pPr>
            <a:lvl9pPr indent="0" lvl="8" marL="3657600" rtl="0" algn="l">
              <a:spcBef>
                <a:spcPts val="320"/>
              </a:spcBef>
              <a:buClr>
                <a:schemeClr val="dk1"/>
              </a:buClr>
              <a:buNone/>
              <a:defRPr b="1" sz="1600"/>
            </a:lvl9pPr>
          </a:lstStyle>
          <a:p/>
        </p:txBody>
      </p:sp>
      <p:sp>
        <p:nvSpPr>
          <p:cNvPr id="67" name="Shape 67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1pPr>
            <a:lvl2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2pPr>
            <a:lvl3pPr indent="-114300" lvl="2" marL="1143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3pPr>
            <a:lvl4pPr indent="-127000" lvl="3" marL="1600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4pPr>
            <a:lvl5pPr indent="-127000" lvl="4" marL="2057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5pPr>
            <a:lvl6pPr indent="-127000" lvl="5" marL="2514600" rtl="0" algn="l">
              <a:spcBef>
                <a:spcPts val="320"/>
              </a:spcBef>
              <a:buClr>
                <a:schemeClr val="dk1"/>
              </a:buClr>
              <a:buSzPct val="100000"/>
              <a:defRPr sz="1600"/>
            </a:lvl6pPr>
            <a:lvl7pPr indent="-127000" lvl="6" marL="2971800" rtl="0" algn="l">
              <a:spcBef>
                <a:spcPts val="320"/>
              </a:spcBef>
              <a:buClr>
                <a:schemeClr val="dk1"/>
              </a:buClr>
              <a:buSzPct val="100000"/>
              <a:defRPr sz="1600"/>
            </a:lvl7pPr>
            <a:lvl8pPr indent="-127000" lvl="7" marL="3429000" rtl="0" algn="l">
              <a:spcBef>
                <a:spcPts val="320"/>
              </a:spcBef>
              <a:buClr>
                <a:schemeClr val="dk1"/>
              </a:buClr>
              <a:buSzPct val="100000"/>
              <a:defRPr sz="1600"/>
            </a:lvl8pPr>
            <a:lvl9pPr indent="-127000" lvl="8" marL="3886200" rtl="0" algn="l">
              <a:spcBef>
                <a:spcPts val="320"/>
              </a:spcBef>
              <a:buClr>
                <a:schemeClr val="dk1"/>
              </a:buClr>
              <a:buSzPct val="100000"/>
              <a:defRPr sz="1600"/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PROF. HANAN HABIB</a:t>
            </a:r>
            <a:br>
              <a:rPr b="1" i="1" lang="en-US" sz="24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4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DEPARTMENT OF PATHOLOGY</a:t>
            </a:r>
            <a:br>
              <a:rPr b="1" i="1" lang="en-US" sz="24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4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COLLEGE OF MEDICINE, KSU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722312" y="2906711"/>
            <a:ext cx="7772400" cy="1500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25000"/>
              <a:buNone/>
            </a:pPr>
            <a:r>
              <a:rPr b="1" i="0" lang="en-US" sz="66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Normal Flora</a:t>
            </a:r>
          </a:p>
          <a:p>
            <a:pPr indent="0" lvl="0" marL="0" rtl="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ct val="25000"/>
              <a:buNone/>
            </a:pPr>
            <a:r>
              <a:t/>
            </a:r>
            <a:endParaRPr b="1" i="0" sz="6600" u="none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Documents and Settings\DRHANNAN\Desktop\ksu-logo[1].png"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5675" y="838200"/>
            <a:ext cx="2459100" cy="9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Beneficial Effects of Normal Flora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1- I</a:t>
            </a:r>
            <a:r>
              <a:rPr b="1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mmunostimulation</a:t>
            </a:r>
            <a:r>
              <a:rPr b="0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(</a:t>
            </a:r>
            <a:r>
              <a:rPr b="0" i="1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antibody production</a:t>
            </a:r>
            <a:r>
              <a:rPr b="0" i="0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2- </a:t>
            </a:r>
            <a:r>
              <a:rPr b="1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Exclusionary effect </a:t>
            </a:r>
            <a:r>
              <a:rPr b="0" i="0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(</a:t>
            </a:r>
            <a:r>
              <a:rPr b="0" i="1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vacuum effect </a:t>
            </a:r>
            <a:r>
              <a:rPr b="0" i="0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) and protection from external invaders.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3- </a:t>
            </a:r>
            <a:r>
              <a:rPr b="1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Antagonize</a:t>
            </a:r>
            <a:r>
              <a:rPr b="0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other bacteria through the production of substances (toxin) that inhibit or kill non-indigenous bacteria.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rgbClr val="0070C0"/>
                </a:solidFill>
                <a:latin typeface="Gentium Basic"/>
                <a:ea typeface="Gentium Basic"/>
                <a:cs typeface="Gentium Basic"/>
                <a:sym typeface="Gentium Basic"/>
              </a:rPr>
              <a:t> </a:t>
            </a:r>
            <a:r>
              <a:rPr b="0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4-</a:t>
            </a:r>
            <a:r>
              <a:rPr b="1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Production of essential nutrients </a:t>
            </a:r>
            <a:r>
              <a:rPr b="0" i="0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(Vitamin K &amp; B) by some normal intestinal flora eg. </a:t>
            </a:r>
            <a:r>
              <a:rPr b="0" i="1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Eschericia coli ( E.coli).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533400"/>
            <a:ext cx="79248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Facts About Normal Flora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May be a </a:t>
            </a:r>
            <a:r>
              <a:rPr b="1" i="0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source of </a:t>
            </a:r>
            <a:r>
              <a:rPr b="1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opportunistic infections </a:t>
            </a:r>
            <a:r>
              <a:rPr b="0" i="0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in patients with impaired defense mechanisms. eg. </a:t>
            </a:r>
            <a:r>
              <a:rPr b="0" i="1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Staphylococcus epidermidis </a:t>
            </a:r>
            <a:r>
              <a:rPr b="0" i="0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and</a:t>
            </a:r>
            <a:r>
              <a:rPr b="0" i="1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 E.coli</a:t>
            </a:r>
            <a:r>
              <a:rPr b="0" i="0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Some may </a:t>
            </a:r>
            <a:r>
              <a:rPr b="1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cross react with normal tissue </a:t>
            </a:r>
            <a:r>
              <a:rPr b="0" i="0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components ,eg. antibodies to various ABO group arise because of cross reaction between intestinal flora and the antigens of A &amp; B blood substances.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Facts About Normal Flora-cont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Production of Carcinogens: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0070C0"/>
                </a:solidFill>
                <a:latin typeface="Gentium Basic"/>
                <a:ea typeface="Gentium Basic"/>
                <a:cs typeface="Gentium Basic"/>
                <a:sym typeface="Gentium Basic"/>
              </a:rPr>
              <a:t>  </a:t>
            </a:r>
            <a:r>
              <a:rPr b="1" i="0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Some normal flora may modify through their enzymes chemicals in our diets into carcinogens. eg. artificial sweeteners may be enzymatically modified into bladder carcinogens</a:t>
            </a:r>
            <a:r>
              <a:rPr b="0" i="0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Affected by : </a:t>
            </a: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antibiotics, tissue damage, mechanical procedures and diet change.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rgbClr val="002060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Normal Flora </a:t>
            </a:r>
            <a:r>
              <a:rPr b="1" i="1" lang="en-US" sz="4400" u="non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vs</a:t>
            </a:r>
            <a:r>
              <a:rPr b="1" i="0" lang="en-US" sz="4400" u="non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 Pathogenic Flora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600200"/>
            <a:ext cx="71628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762000"/>
            <a:ext cx="7610400" cy="56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 of Normal Flora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Normal flora found on external body sites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Internal organs are sterile at health </a:t>
            </a: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(</a:t>
            </a:r>
            <a:r>
              <a:rPr b="1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except the Gastrointestinal tract</a:t>
            </a: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) 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/>
              <a:buChar char="•"/>
            </a:pPr>
            <a:r>
              <a:rPr b="1" i="0" lang="en-US" sz="3200" u="sng">
                <a:solidFill>
                  <a:srgbClr val="00B050"/>
                </a:solidFill>
                <a:latin typeface="Gentium Basic"/>
                <a:ea typeface="Gentium Basic"/>
                <a:cs typeface="Gentium Basic"/>
                <a:sym typeface="Gentium Basic"/>
              </a:rPr>
              <a:t>Sterility of internal organs maintained by </a:t>
            </a:r>
            <a:r>
              <a:rPr b="0" i="0" lang="en-US" sz="3200" u="none">
                <a:solidFill>
                  <a:srgbClr val="00B050"/>
                </a:solidFill>
                <a:latin typeface="Gentium Basic"/>
                <a:ea typeface="Gentium Basic"/>
                <a:cs typeface="Gentium Basic"/>
                <a:sym typeface="Gentium Basic"/>
              </a:rPr>
              <a:t>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rgbClr val="7030A0"/>
                </a:solidFill>
                <a:latin typeface="Gentium Basic"/>
                <a:ea typeface="Gentium Basic"/>
                <a:cs typeface="Gentium Basic"/>
                <a:sym typeface="Gentium Basic"/>
              </a:rPr>
              <a:t> - </a:t>
            </a:r>
            <a:r>
              <a:rPr b="0" i="0" lang="en-US" sz="24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Local defense mechanisms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  - Chemical substances in serum &amp; tissues eg. Complement and antibodies.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  -Phagocytic activity of Polymorphnuclear Monocytes</a:t>
            </a:r>
            <a:r>
              <a:rPr b="0" i="0" lang="en-US" sz="2400" u="none">
                <a:solidFill>
                  <a:srgbClr val="7030A0"/>
                </a:solidFill>
                <a:latin typeface="Gentium Basic"/>
                <a:ea typeface="Gentium Basic"/>
                <a:cs typeface="Gentium Basic"/>
                <a:sym typeface="Gentium Basic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نتيجة بحث الصور عن ‪image of normal bacterial flora‬‏"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533400"/>
            <a:ext cx="75438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 Sites With Normal Flora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All external body sites contain normal flora</a:t>
            </a: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Gastro intestinal tract (GIT)</a:t>
            </a: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:  mouth &amp; large colon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Urogenital tract</a:t>
            </a: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: vagina &amp; distal one third of the urethra.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Skin </a:t>
            </a: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( including external ear &amp; conjunctiva)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228600"/>
            <a:ext cx="6629400" cy="63819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 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Define the terms: </a:t>
            </a:r>
            <a:r>
              <a:rPr b="0" i="1" lang="en-US" sz="2400" u="none" cap="none" strike="noStrik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Normal Flora, Resident flora, Transient flora</a:t>
            </a:r>
            <a:r>
              <a:rPr b="0" i="0" lang="en-US" sz="2400" u="none" cap="none" strike="noStrik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 and carrier state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Know the origin of normal flora.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Know the effects and importance of normal flora eg.: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AutoNum type="alphaUcPeriod"/>
            </a:pPr>
            <a:r>
              <a:rPr b="0" i="0" lang="en-US" sz="2400" u="none" cap="none" strike="noStrik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Source of opportunistic infection.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AutoNum type="alphaUcPeriod"/>
            </a:pPr>
            <a:r>
              <a:rPr b="0" i="0" lang="en-US" sz="2400" u="none" cap="none" strike="noStrik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Immunostimulation.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AutoNum type="alphaUcPeriod"/>
            </a:pPr>
            <a:r>
              <a:rPr b="0" i="0" lang="en-US" sz="2400" u="none" cap="none" strike="noStrik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Nutrition: Vitamins production.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AutoNum type="alphaUcPeriod"/>
            </a:pPr>
            <a:r>
              <a:rPr b="0" i="0" lang="en-US" sz="2400" u="none" cap="none" strike="noStrik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Production of Carcinogens.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AutoNum type="alphaUcPeriod"/>
            </a:pPr>
            <a:r>
              <a:rPr b="0" i="0" lang="en-US" sz="2400" u="none" cap="none" strike="noStrik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Protection against external invaders.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choolbag.info/biology/microbiology/microbiology.files/image061.jpg"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52400"/>
            <a:ext cx="8077200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Flora Of The Respiratory Tract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Upper respiratory tract colonized by normal flora as in mouth &amp; nasopharynx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Lower respiratory tract is sterile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Nose Flora :    </a:t>
            </a: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- </a:t>
            </a:r>
            <a:r>
              <a:rPr b="0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Staphylococcus epidermidis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                          - Staphylococcus aureus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                          -Corynebacterium species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1" sz="3200" u="none">
              <a:solidFill>
                <a:srgbClr val="002060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Flora Of The Oropharynx 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n-US" sz="28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Viridans streptococci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Commensal neisseriae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Corynebacteria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Bacteroides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Fusobacteria , Veillonella, Actinomyces, Spirochaetes.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b="1" i="1" lang="en-US" sz="28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Heamophilus inflenzea &amp; Pneumcoccus </a:t>
            </a:r>
            <a:r>
              <a:rPr b="1" i="0" lang="en-US" sz="28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are potential pathogens</a:t>
            </a:r>
            <a:r>
              <a:rPr b="1" i="0" lang="en-US" sz="28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b="1" i="0" lang="en-US" sz="28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Less common potential pathogens : </a:t>
            </a:r>
            <a:r>
              <a:rPr b="1" i="1" lang="en-US" sz="28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Streptococcus pyogenes and  Niesseria meningitidis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1" sz="2800" u="none">
              <a:solidFill>
                <a:srgbClr val="C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Flora Of The GIT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Saliva contains 10</a:t>
            </a:r>
            <a:r>
              <a:rPr b="0" baseline="3000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8</a:t>
            </a: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 bacteria/ml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Gingival margin debris &amp; dental Plaque continually colonized by bacteria.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Oesophagus has normal flora similar to pharyngeal flora.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Empty stomach sterile due to gastric acid.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7030A0"/>
                </a:solidFill>
                <a:latin typeface="Gentium Basic"/>
                <a:ea typeface="Gentium Basic"/>
                <a:cs typeface="Gentium Basic"/>
                <a:sym typeface="Gentium Basic"/>
              </a:rPr>
              <a:t>Duodenum, jejunum&amp; upper ielium have scanty flora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Large intestine heavily colonized by bacteri</a:t>
            </a: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a.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rgbClr val="002060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Feces (Stool)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1/3 of feces weight is bacteria , mainly dead.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Living bacteria about 10</a:t>
            </a:r>
            <a:r>
              <a:rPr b="0" baseline="3000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10</a:t>
            </a: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/gm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99% anaerobes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Anaerobic environment maintained by aerobic bacteria utilizing free O2.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b="1" i="1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Bacteroides fragilis  </a:t>
            </a:r>
            <a:r>
              <a:rPr b="0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group</a:t>
            </a: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 is the dominant anaerobes, Bifidobacteria , Lactobacilli…etc.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Less common aerobics: </a:t>
            </a:r>
            <a:r>
              <a:rPr b="1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E.coli </a:t>
            </a:r>
            <a:r>
              <a:rPr b="0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,Proteus</a:t>
            </a: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,….etc.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rgbClr val="002060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Flora Of The Genital Tract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152400" y="18065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Female genital tract heavily colonized , why ?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10</a:t>
            </a:r>
            <a:r>
              <a:rPr b="0" baseline="3000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8</a:t>
            </a: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/ml flora in normal vaginal secretion.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In both sexes </a:t>
            </a:r>
            <a:r>
              <a:rPr b="1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Mycobacterium smegmatis </a:t>
            </a: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in secretions which contaminate urine and leads to confusion /misdiagnosis.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Male &amp; Female distal urethra: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        - </a:t>
            </a:r>
            <a:r>
              <a:rPr b="0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S.epidermidis   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        -Corynebacteria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        -Mycoplasma species                                                 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                                                 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Flora Of The Female Genital Tract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Vulva</a:t>
            </a: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 : </a:t>
            </a:r>
            <a:r>
              <a:rPr b="0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S</a:t>
            </a:r>
            <a:r>
              <a:rPr b="1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. epidermidis , Corynebacteria, E.coli </a:t>
            </a: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and other coliforms  &amp; </a:t>
            </a:r>
            <a:r>
              <a:rPr b="1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Enterococcus faecalis</a:t>
            </a: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Vagina :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-</a:t>
            </a: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Lactobacillus (Doderlein’s bacilli)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- </a:t>
            </a:r>
            <a:r>
              <a:rPr b="1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Bacteroides melaninogenicus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-Enterococcus faecalis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- Corynebacteria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-</a:t>
            </a:r>
            <a:r>
              <a:rPr b="1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Mycoplasma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- Yeasts.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Flora Of The Skin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Skin has rich resident bacterial flora(10</a:t>
            </a:r>
            <a:r>
              <a:rPr b="1" baseline="3000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4</a:t>
            </a: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/cm</a:t>
            </a:r>
            <a:r>
              <a:rPr b="1" baseline="3000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2</a:t>
            </a: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).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Exist as microcolonies.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Anaerobic organisms predominate in areas with sebaceous glands.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Moist skin often colonized by coliforms (Gram negative bacteria).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3200" u="none">
              <a:solidFill>
                <a:srgbClr val="002060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3525" y="1147762"/>
            <a:ext cx="6077100" cy="45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Skin Flora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Staphylococcus epidermidis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Propionibacterium acnes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Anaerobic cocci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Corynebacteria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Staphylococcus aureus  </a:t>
            </a: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(</a:t>
            </a:r>
            <a:r>
              <a:rPr b="1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potential pathogen</a:t>
            </a: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Coliforms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3200" u="none">
              <a:solidFill>
                <a:srgbClr val="002060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Objectives,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cont,.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AutoNum type="arabicPeriod" startAt="4"/>
            </a:pPr>
            <a:r>
              <a:rPr b="0" i="0" lang="en-US" sz="2400" u="none" cap="none" strike="noStrik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Know areas of the body with normal flora (gastrointestinal tract, urogenital tract, and skin) , most common types of organisms and its relation to pathogenicity.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AutoNum type="arabicPeriod" startAt="4"/>
            </a:pPr>
            <a:r>
              <a:rPr b="0" i="0" lang="en-US" sz="2400" u="none" cap="none" strike="noStrik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Know the sites of the body with no normal flora eg. sterile body sites and the importance of this fact in relation to interpretation of culture results.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Normal Flora Of The External Auditory Meatus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i="0" lang="en-US" sz="3200" u="sng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External ear has the following normal flora: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S. epidermidis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Corynebacteria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Acid fast bacilli (AFB)( occasionally in wax).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3200" u="none">
              <a:solidFill>
                <a:srgbClr val="00206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Middle and inner ear are sterile.</a:t>
            </a:r>
          </a:p>
          <a:p>
            <a:pPr indent="-3429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4400" u="none">
              <a:solidFill>
                <a:srgbClr val="C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Flora Of The Conjunctival Sac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i="0" lang="en-US" sz="3200" u="sng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Conjunctiva has normal flora eg.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Corynebacterium xerosis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1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Staphylococcus epidrmidis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1" sz="3200" u="none">
              <a:solidFill>
                <a:srgbClr val="0070C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en-US" sz="40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Internal eye is sterile</a:t>
            </a:r>
            <a:r>
              <a:rPr b="0" i="0" lang="en-US" sz="40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.</a:t>
            </a: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4000" u="none">
              <a:solidFill>
                <a:srgbClr val="C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 Book 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1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Sherris </a:t>
            </a:r>
            <a:r>
              <a:rPr b="1" i="0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 medical microbiology </a:t>
            </a: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,an introduction to infectious diseases.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Kenneth Ryan/George Ray. Latest edition . Publisher : McGrew Hill.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Normal flora  </a:t>
            </a: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are population of </a:t>
            </a: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microorganisms</a:t>
            </a: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 that are frequently found in the skin , mucous membrane and other particular sites in normal healthy individual.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Some are found in association with humans and animals. The Majority are bacteria.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Symbolic relationship (</a:t>
            </a: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symbiosis </a:t>
            </a: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): close association with the host.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Subject to constant changes.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Altered by antimicrobial agents.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rgbClr val="002060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Normal Flora 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Commensals:</a:t>
            </a:r>
            <a:r>
              <a:rPr b="0" i="0" lang="en-US" sz="3200" u="none">
                <a:solidFill>
                  <a:srgbClr val="0070C0"/>
                </a:solidFill>
                <a:latin typeface="Gentium Basic"/>
                <a:ea typeface="Gentium Basic"/>
                <a:cs typeface="Gentium Basic"/>
                <a:sym typeface="Gentium Basic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Microorganisms that have natural relationship with the host. Found in low number and has no benefit or harm . Mainly associated with the GIT.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Residents</a:t>
            </a:r>
            <a:r>
              <a:rPr b="0" i="1" lang="en-US" sz="3200" u="none">
                <a:solidFill>
                  <a:srgbClr val="0070C0"/>
                </a:solidFill>
                <a:latin typeface="Gentium Basic"/>
                <a:ea typeface="Gentium Basic"/>
                <a:cs typeface="Gentium Basic"/>
                <a:sym typeface="Gentium Basic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:</a:t>
            </a:r>
            <a:r>
              <a:rPr b="0" i="0" lang="en-US" sz="3200" u="none">
                <a:solidFill>
                  <a:srgbClr val="0070C0"/>
                </a:solidFill>
                <a:latin typeface="Gentium Basic"/>
                <a:ea typeface="Gentium Basic"/>
                <a:cs typeface="Gentium Basic"/>
                <a:sym typeface="Gentium Basic"/>
              </a:rPr>
              <a:t>  </a:t>
            </a:r>
            <a:r>
              <a:rPr b="0" i="0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Consist of relatively fixed types of microorganisms . Regularly found in a given area at invariable period. If disturbed promptly re-establish itself 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Normal Flora-cont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C00000"/>
                </a:solidFill>
                <a:latin typeface="Gentium Basic"/>
                <a:ea typeface="Gentium Basic"/>
                <a:cs typeface="Gentium Basic"/>
                <a:sym typeface="Gentium Basic"/>
              </a:rPr>
              <a:t>Transients</a:t>
            </a:r>
            <a:r>
              <a:rPr b="0" i="0" lang="en-US" sz="3200" u="none">
                <a:solidFill>
                  <a:srgbClr val="0070C0"/>
                </a:solidFill>
                <a:latin typeface="Gentium Basic"/>
                <a:ea typeface="Gentium Basic"/>
                <a:cs typeface="Gentium Basic"/>
                <a:sym typeface="Gentium Basic"/>
              </a:rPr>
              <a:t> : </a:t>
            </a: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Consist of </a:t>
            </a: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nonpathogenic</a:t>
            </a: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 or </a:t>
            </a:r>
            <a:r>
              <a:rPr b="1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potential pathogenic </a:t>
            </a: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microorganisms that inhabit the skin or mucous membrane for hours or days. </a:t>
            </a:r>
            <a:r>
              <a:rPr b="0" i="0" lang="en-US" sz="3200" u="none">
                <a:solidFill>
                  <a:srgbClr val="0070C0"/>
                </a:solidFill>
                <a:latin typeface="Gentium Basic"/>
                <a:ea typeface="Gentium Basic"/>
                <a:cs typeface="Gentium Basic"/>
                <a:sym typeface="Gentium Basic"/>
              </a:rPr>
              <a:t>The transient organisms living in the external environment are attracted to moist and warm body sites.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rgbClr val="002060"/>
                </a:solidFill>
                <a:latin typeface="Gentium Basic"/>
                <a:ea typeface="Gentium Basic"/>
                <a:cs typeface="Gentium Basic"/>
                <a:sym typeface="Gentium Basic"/>
              </a:rPr>
              <a:t>  Excluded by host defense or competition from resident flora.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Transient flora-  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cont.,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 temporarily for the following reasons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washed by hand wash or bathing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 by resident flora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Killed by substances produced by resident flora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not survive in acidic or alkaline PH of the body site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be flushed away by bodily secretions like tears, sweat, oil urine,feces,..etc.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Carrier state: 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Potentially pathogenic bacteria that are carried by the individual without causing disease. However, it is the source of infection to other susceptible (non-immune ) individual.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 </a:t>
            </a:r>
            <a:r>
              <a:rPr b="1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Neisseria meningitides 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Streptococcus pneumoniae 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throat of healthy individual 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 of Normal Flora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Newborn is sterile in uterus.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After birth , newborn is exposed to flora of mother’s genital tract, skin, respiratory tract flora of individuals handling him and the organisms in the environment.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