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9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A445EC-6420-44FF-ADC8-8535C5DEFBBA}">
  <a:tblStyle styleId="{B2A445EC-6420-44FF-ADC8-8535C5DEFBBA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21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3851275" y="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1587" y="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66812" y="1241425"/>
            <a:ext cx="4464000" cy="3349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3851275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587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GB" sz="1200" b="1" i="1" u="sng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lang="en-GB" sz="1200" b="1" i="1" u="sng" strike="noStrike" cap="none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  <p:sp>
        <p:nvSpPr>
          <p:cNvPr id="256" name="Shape 256"/>
          <p:cNvSpPr txBox="1"/>
          <p:nvPr/>
        </p:nvSpPr>
        <p:spPr>
          <a:xfrm>
            <a:off x="1587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GB" sz="1200" b="1" i="1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lang="en-GB" sz="1200" b="1" i="1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  <p:sp>
        <p:nvSpPr>
          <p:cNvPr id="440" name="Shape 440"/>
          <p:cNvSpPr txBox="1"/>
          <p:nvPr/>
        </p:nvSpPr>
        <p:spPr>
          <a:xfrm>
            <a:off x="1587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GB" sz="1200" b="1" i="1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lang="en-GB" sz="1200" b="1" i="1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9" name="Shape 449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7" name="Shape 477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SzPct val="25000"/>
              <a:buNone/>
            </a:pPr>
            <a:endParaRPr/>
          </a:p>
        </p:txBody>
      </p:sp>
      <p:sp>
        <p:nvSpPr>
          <p:cNvPr id="484" name="Shape 484"/>
          <p:cNvSpPr txBox="1"/>
          <p:nvPr/>
        </p:nvSpPr>
        <p:spPr>
          <a:xfrm>
            <a:off x="1587" y="9429750"/>
            <a:ext cx="2946300" cy="49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GB" sz="1200" b="1" i="1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fld>
            <a:endParaRPr lang="en-GB" sz="1200" b="1" i="1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1" name="Shape 491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5" name="Shape 575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0" name="Shape 580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5" name="Shape 595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3" name="Shape 60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1" name="Shape 611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6" name="Shape 626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9" name="Shape 639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6" name="Shape 646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79450" y="4778375"/>
            <a:ext cx="5438700" cy="3908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41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8885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5932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457200" lvl="5" indent="0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914400" lvl="6" indent="0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1371600" lvl="7" indent="0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1828800" lvl="8" indent="0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768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457200" lvl="5" indent="0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914400" lvl="6" indent="0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1371600" lvl="7" indent="0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1828800" lvl="8" indent="0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190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457200" lvl="5" indent="0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914400" lvl="6" indent="0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1371600" lvl="7" indent="0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1828800" lvl="8" indent="0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3"/>
          </p:nvPr>
        </p:nvSpPr>
        <p:spPr>
          <a:xfrm>
            <a:off x="457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4"/>
          </p:nvPr>
        </p:nvSpPr>
        <p:spPr>
          <a:xfrm>
            <a:off x="4648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376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457200" y="277813"/>
            <a:ext cx="8229600" cy="58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527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1"/>
          <a:lstStyle>
            <a:lvl1pPr marL="0" lvl="0" indent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457200" lvl="5" indent="0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914400" lvl="6" indent="0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1371600" lvl="7" indent="0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1828800" lvl="8" indent="0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2"/>
          </p:nvPr>
        </p:nvSpPr>
        <p:spPr>
          <a:xfrm>
            <a:off x="457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3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251459" algn="l" rtl="0">
              <a:spcBef>
                <a:spcPts val="360"/>
              </a:spcBef>
              <a:spcAft>
                <a:spcPts val="0"/>
              </a:spcAft>
              <a:defRPr/>
            </a:lvl1pPr>
            <a:lvl2pPr marL="742950" lvl="1" indent="-228600" algn="l" rtl="0">
              <a:spcBef>
                <a:spcPts val="360"/>
              </a:spcBef>
              <a:spcAft>
                <a:spcPts val="0"/>
              </a:spcAft>
              <a:defRPr/>
            </a:lvl2pPr>
            <a:lvl3pPr marL="1143000" lvl="2" indent="-114300" algn="l" rtl="0">
              <a:spcBef>
                <a:spcPts val="360"/>
              </a:spcBef>
              <a:spcAft>
                <a:spcPts val="0"/>
              </a:spcAft>
              <a:defRPr/>
            </a:lvl3pPr>
            <a:lvl4pPr marL="1600200" lvl="3" indent="-171450" algn="l" rtl="0">
              <a:spcBef>
                <a:spcPts val="360"/>
              </a:spcBef>
              <a:spcAft>
                <a:spcPts val="0"/>
              </a:spcAft>
              <a:defRPr/>
            </a:lvl4pPr>
            <a:lvl5pPr marL="2057400" lvl="4" indent="-114300" algn="l" rtl="0">
              <a:spcBef>
                <a:spcPts val="360"/>
              </a:spcBef>
              <a:spcAft>
                <a:spcPts val="0"/>
              </a:spcAft>
              <a:defRPr/>
            </a:lvl5pPr>
            <a:lvl6pPr marL="2514600" lvl="5" indent="-114300" algn="l" rtl="0">
              <a:spcBef>
                <a:spcPts val="360"/>
              </a:spcBef>
              <a:spcAft>
                <a:spcPts val="0"/>
              </a:spcAft>
              <a:defRPr/>
            </a:lvl6pPr>
            <a:lvl7pPr marL="2971800" lvl="6" indent="-114300" algn="l" rtl="0">
              <a:spcBef>
                <a:spcPts val="360"/>
              </a:spcBef>
              <a:spcAft>
                <a:spcPts val="0"/>
              </a:spcAft>
              <a:defRPr/>
            </a:lvl7pPr>
            <a:lvl8pPr marL="3429000" lvl="7" indent="-114300" algn="l" rtl="0">
              <a:spcBef>
                <a:spcPts val="360"/>
              </a:spcBef>
              <a:spcAft>
                <a:spcPts val="0"/>
              </a:spcAft>
              <a:defRPr/>
            </a:lvl8pPr>
            <a:lvl9pPr marL="3886200" lvl="8" indent="-114300" algn="l" rtl="0">
              <a:spcBef>
                <a:spcPts val="36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91440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37160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82880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228600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320040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457200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640080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977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438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9026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168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4052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966767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2108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99281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1016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-GB" sz="1400" b="0" i="0" u="none" smtClean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400" b="0" i="0" u="none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2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/>
        </p:nvSpPr>
        <p:spPr>
          <a:xfrm>
            <a:off x="3816350" y="4779962"/>
            <a:ext cx="4572000" cy="523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D2E"/>
              </a:buClr>
              <a:buSzPct val="25000"/>
              <a:buFont typeface="Times New Roman"/>
              <a:buNone/>
            </a:pPr>
            <a:r>
              <a:rPr lang="en-GB" sz="2800" b="1" i="1" u="sng">
                <a:solidFill>
                  <a:srgbClr val="001D2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By:  Dr.Malak El-Hazmi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539750" y="3411537"/>
            <a:ext cx="9793200" cy="95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Times New Roman"/>
              <a:buNone/>
            </a:pPr>
            <a:endParaRPr sz="2800" b="1" i="1" u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imes New Roman"/>
              <a:buNone/>
            </a:pPr>
            <a:r>
              <a:rPr lang="en-GB" sz="2800" b="1" i="1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 Foundation  Block ,</a:t>
            </a:r>
            <a:r>
              <a:rPr lang="en-GB" sz="2800" b="1" i="1" u="sng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800" b="1" i="1" u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Microbiology </a:t>
            </a:r>
            <a:r>
              <a:rPr lang="en-GB" sz="2800" b="1" i="1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2018) 	</a:t>
            </a:r>
          </a:p>
        </p:txBody>
      </p:sp>
      <p:sp>
        <p:nvSpPr>
          <p:cNvPr id="260" name="Shape 260"/>
          <p:cNvSpPr/>
          <p:nvPr/>
        </p:nvSpPr>
        <p:spPr>
          <a:xfrm>
            <a:off x="517525" y="1609725"/>
            <a:ext cx="8278800" cy="1992300"/>
          </a:xfrm>
          <a:prstGeom prst="rect">
            <a:avLst/>
          </a:prstGeom>
          <a:solidFill>
            <a:srgbClr val="0068AE">
              <a:alpha val="100000"/>
            </a:srgbClr>
          </a:solidFill>
        </p:spPr>
        <p:txBody>
          <a:bodyPr wrap="none" numCol="1" fromWordArt="1">
            <a:prstTxWarp prst="textPlain">
              <a:avLst>
                <a:gd name="adj" fmla="val 49769"/>
              </a:avLst>
            </a:prstTxWarp>
          </a:bodyPr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1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Arial" charset="0"/>
              </a:rPr>
              <a:t>Introduction to medical </a:t>
            </a:r>
            <a:r>
              <a:rPr kumimoji="0" lang="en-GB" sz="6000" b="1" i="1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rgbClr val="FF9966">
                      <a:alpha val="7215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Arial" charset="0"/>
              </a:rPr>
              <a:t>virology</a:t>
            </a:r>
            <a:r>
              <a:rPr kumimoji="0" lang="en-GB" sz="6000" b="1" i="1" u="sng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Arial" charset="0"/>
              </a:rPr>
              <a:t> </a:t>
            </a:r>
            <a:endParaRPr kumimoji="0" lang="en-US" sz="6000" b="1" i="1" u="sng" strike="noStrike" kern="10" cap="none" spc="0" normalizeH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ea typeface="+mn-ea"/>
              <a:cs typeface="Times New Roman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639762" y="92075"/>
            <a:ext cx="7053250" cy="1371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1" u="sng" strike="noStrike" kern="10" cap="none" spc="0" normalizeH="0" noProof="0" dirty="0">
                <a:ln w="41275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Diwani Bent"/>
              </a:rPr>
              <a:t>بسم الله الرحمن الرحيم</a:t>
            </a:r>
            <a:endParaRPr kumimoji="0" lang="en-US" sz="9600" b="1" i="1" u="sng" strike="noStrike" kern="10" cap="none" spc="0" normalizeH="0" noProof="0" dirty="0">
              <a:ln w="41275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+mn-ea"/>
              <a:cs typeface="Diwani Bent"/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5076825" y="5275261"/>
            <a:ext cx="4572000" cy="153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ct val="25000"/>
              <a:buFont typeface="Arial"/>
              <a:buNone/>
            </a:pPr>
            <a:r>
              <a:rPr lang="en-GB" sz="2000" b="0" i="1" u="none">
                <a:solidFill>
                  <a:srgbClr val="16161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Associate professor 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1616"/>
              </a:buClr>
              <a:buSzPct val="25000"/>
              <a:buFont typeface="Arial"/>
              <a:buNone/>
            </a:pPr>
            <a:r>
              <a:rPr lang="en-GB" sz="2000" b="0" i="1" u="none">
                <a:solidFill>
                  <a:srgbClr val="16161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Consultant Virologist 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1616"/>
              </a:buClr>
              <a:buSzPct val="25000"/>
              <a:buFont typeface="Arial"/>
              <a:buNone/>
            </a:pPr>
            <a:r>
              <a:rPr lang="en-GB" sz="2000" b="0" i="1" u="none">
                <a:solidFill>
                  <a:srgbClr val="16161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College of Medicine &amp; 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161616"/>
              </a:buClr>
              <a:buSzPct val="25000"/>
              <a:buFont typeface="Arial"/>
              <a:buNone/>
            </a:pPr>
            <a:r>
              <a:rPr lang="en-GB" sz="2000" b="0" i="1" u="none">
                <a:solidFill>
                  <a:srgbClr val="16161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King Saud University Medical City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lang="en-GB" sz="5400" b="1" i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Symmetry</a:t>
            </a:r>
            <a:br>
              <a:rPr lang="en-GB" sz="5400" b="1" i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3200" b="1" i="1" u="sng">
                <a:solidFill>
                  <a:schemeClr val="l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based on arrangement of capsomeres</a:t>
            </a: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2478086" y="1268412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1-Cubic symmetry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( Icosahedral )</a:t>
            </a:r>
          </a:p>
        </p:txBody>
      </p:sp>
      <p:sp>
        <p:nvSpPr>
          <p:cNvPr id="331" name="Shape 331"/>
          <p:cNvSpPr txBox="1">
            <a:spLocks noGrp="1"/>
          </p:cNvSpPr>
          <p:nvPr>
            <p:ph type="body" idx="2"/>
          </p:nvPr>
        </p:nvSpPr>
        <p:spPr>
          <a:xfrm>
            <a:off x="1763711" y="6453186"/>
            <a:ext cx="5688000" cy="360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Adenovirus                        Herpesvirus</a:t>
            </a:r>
          </a:p>
        </p:txBody>
      </p:sp>
      <p:pic>
        <p:nvPicPr>
          <p:cNvPr id="329" name="Shape 329" descr="Fig-23-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2275" y="2205037"/>
            <a:ext cx="2879700" cy="180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 descr="scan0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362" y="2205037"/>
            <a:ext cx="2663699" cy="180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 descr="scan00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9337" y="4149725"/>
            <a:ext cx="2806799" cy="23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 descr="~DESTscan00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9250" y="4149725"/>
            <a:ext cx="2881200" cy="230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lang="en-GB" sz="5400" b="1" i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Symmetry</a:t>
            </a:r>
            <a:br>
              <a:rPr lang="en-GB" sz="5400" b="1" i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3200" b="1" i="1" u="sng">
                <a:solidFill>
                  <a:schemeClr val="l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based on arrangement of capsomeres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539750" y="1341437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2- Helical symmetry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1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1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1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1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1" u="none" strike="noStrike" cap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1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Shape 340"/>
          <p:cNvSpPr txBox="1">
            <a:spLocks noGrp="1"/>
          </p:cNvSpPr>
          <p:nvPr>
            <p:ph type="body" idx="2"/>
          </p:nvPr>
        </p:nvSpPr>
        <p:spPr>
          <a:xfrm>
            <a:off x="457200" y="4625975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3- Complex symmetry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poxviruses</a:t>
            </a:r>
          </a:p>
        </p:txBody>
      </p:sp>
      <p:pic>
        <p:nvPicPr>
          <p:cNvPr id="341" name="Shape 341" descr="Fig-23-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87" y="1844675"/>
            <a:ext cx="2121000" cy="21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 descr="EM by of F.A. Mur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9475" y="1989137"/>
            <a:ext cx="2663700" cy="180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 descr="scan00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6325" y="1989137"/>
            <a:ext cx="2952600" cy="18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/>
          <p:nvPr/>
        </p:nvSpPr>
        <p:spPr>
          <a:xfrm>
            <a:off x="1238250" y="3152775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1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Shape 345"/>
          <p:cNvSpPr txBox="1"/>
          <p:nvPr/>
        </p:nvSpPr>
        <p:spPr>
          <a:xfrm>
            <a:off x="3132136" y="3860800"/>
            <a:ext cx="3078299" cy="822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Times New Roman"/>
              <a:buNone/>
            </a:pPr>
            <a:r>
              <a:rPr lang="en-GB" sz="2400" b="1" i="1" u="none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Elongated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Times New Roman"/>
              <a:buNone/>
            </a:pPr>
            <a:r>
              <a:rPr lang="en-GB" sz="2400" b="1" i="1" u="none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(filoviruses)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6659561" y="3860800"/>
            <a:ext cx="22335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Times New Roman"/>
              <a:buNone/>
            </a:pPr>
            <a:r>
              <a:rPr lang="en-GB" sz="2400" b="1" i="1" u="none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Pleomorphic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Times New Roman"/>
              <a:buNone/>
            </a:pPr>
            <a:r>
              <a:rPr lang="en-GB" sz="2400" b="1" i="1" u="none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( influenza v.)</a:t>
            </a: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6100" y="4987925"/>
            <a:ext cx="3084600" cy="17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-28575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6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structure</a:t>
            </a:r>
          </a:p>
        </p:txBody>
      </p:sp>
      <p:sp>
        <p:nvSpPr>
          <p:cNvPr id="353" name="Shape 353"/>
          <p:cNvSpPr txBox="1">
            <a:spLocks noGrp="1"/>
          </p:cNvSpPr>
          <p:nvPr>
            <p:ph idx="1"/>
          </p:nvPr>
        </p:nvSpPr>
        <p:spPr>
          <a:xfrm>
            <a:off x="323850" y="1125537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40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3-Envelope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Lipoprotein </a:t>
            </a:r>
            <a:r>
              <a:rPr lang="en-GB" sz="28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mb</a:t>
            </a:r>
            <a:endParaRPr lang="en-GB"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(host lipid ,virus specific protein 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ct val="60000"/>
              <a:buFont typeface="Noto Sans Symbols"/>
              <a:buChar char="➢"/>
            </a:pPr>
            <a:r>
              <a:rPr lang="en-GB" sz="40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Budding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9999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Envelope is derived from cell </a:t>
            </a:r>
            <a:r>
              <a:rPr lang="en-GB" sz="28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mb</a:t>
            </a:r>
            <a:endParaRPr lang="en-GB"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except  herpesviruses from nuclear </a:t>
            </a:r>
            <a:r>
              <a:rPr lang="en-GB" sz="28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mb</a:t>
            </a:r>
            <a:endParaRPr lang="en-GB"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9999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Enveloped Vs are more sensitive to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heat ,dry &amp; ether than nonenveloped Vs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9999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Glycoprotein attaches to host cell receptor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ct val="80000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Shape 354" descr="Fig-23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5061" y="1125537"/>
            <a:ext cx="2887799" cy="30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6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proteins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sz="half" idx="1"/>
          </p:nvPr>
        </p:nvSpPr>
        <p:spPr>
          <a:xfrm>
            <a:off x="250825" y="1412875"/>
            <a:ext cx="7129500" cy="504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80000"/>
              <a:buFont typeface="Noto Sans Symbols"/>
              <a:buChar char="❖"/>
            </a:pPr>
            <a:r>
              <a:rPr lang="en-GB" sz="32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The outer viral </a:t>
            </a:r>
            <a:r>
              <a:rPr lang="en-GB" sz="3200" b="1" i="1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ps</a:t>
            </a:r>
            <a:endParaRPr lang="en-GB" sz="3200" b="1" i="1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Mediate attachment to specific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Rs</a:t>
            </a:r>
            <a:endParaRPr lang="en-GB" sz="24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Induce neutralizing Abs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Target of Abs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0066"/>
              </a:buClr>
              <a:buSzPct val="91428"/>
              <a:buFont typeface="Noto Sans Symbols"/>
              <a:buChar char="❖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2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The internal viral </a:t>
            </a:r>
            <a:r>
              <a:rPr lang="en-GB" sz="3200" b="1" i="1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ps</a:t>
            </a:r>
            <a:endParaRPr lang="en-GB" sz="3200" b="1" i="1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Structural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ps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 capsid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ps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of enveloped Vs 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❖"/>
            </a:pP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Nonstructural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ps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 enzymes)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lang="en-GB" sz="20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ssRNA</a:t>
            </a:r>
            <a:r>
              <a:rPr lang="en-GB" sz="2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Vs (-) polarity have  transcriptase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25000"/>
              <a:buNone/>
            </a:pPr>
            <a:r>
              <a:rPr lang="en-GB" sz="2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 RNA dependent RNA polymerase)  inside virions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0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RetroVs</a:t>
            </a:r>
            <a:r>
              <a:rPr lang="en-GB" sz="2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&amp; HBV contain reverse transcriptase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ct val="80000"/>
              <a:buNone/>
            </a:pPr>
            <a:endParaRPr sz="24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Shape 361" descr="Fig-23-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9436" y="1428750"/>
            <a:ext cx="1938300" cy="42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6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Classification of viruses</a:t>
            </a:r>
          </a:p>
        </p:txBody>
      </p:sp>
      <p:sp>
        <p:nvSpPr>
          <p:cNvPr id="367" name="Shape 36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Type of NA*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no. of strand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polarity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GB" sz="3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of viral genome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The presence or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GB" sz="3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absence of envelope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Type of symmetry</a:t>
            </a:r>
          </a:p>
        </p:txBody>
      </p:sp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4700" y="1135062"/>
            <a:ext cx="4416300" cy="563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250825" y="44450"/>
            <a:ext cx="86868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5400" b="1" i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Medically Important Viruses</a:t>
            </a:r>
          </a:p>
        </p:txBody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2411537" y="4545062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1" i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Complex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Poxviridae</a:t>
            </a:r>
            <a:endParaRPr lang="en-GB" sz="24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Shape 375"/>
          <p:cNvSpPr txBox="1">
            <a:spLocks noGrp="1"/>
          </p:cNvSpPr>
          <p:nvPr>
            <p:ph type="body" idx="2"/>
          </p:nvPr>
        </p:nvSpPr>
        <p:spPr>
          <a:xfrm>
            <a:off x="4222346" y="4602248"/>
            <a:ext cx="4038600" cy="2187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1" i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Herpesviridae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Hepadnaviridae</a:t>
            </a:r>
            <a:endParaRPr lang="en-GB" sz="24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0" u="sng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body" idx="3"/>
          </p:nvPr>
        </p:nvSpPr>
        <p:spPr>
          <a:xfrm>
            <a:off x="6659561" y="4437062"/>
            <a:ext cx="4038600" cy="2187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1" i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000" b="1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Adenoviridae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0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Papillomaviridae</a:t>
            </a:r>
            <a:endParaRPr lang="en-GB" sz="20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0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Polyomaviridae</a:t>
            </a:r>
            <a:endParaRPr lang="en-GB" sz="20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3203575" y="3357562"/>
            <a:ext cx="2160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2800" b="1" i="1" u="none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Enveloped</a:t>
            </a:r>
          </a:p>
        </p:txBody>
      </p:sp>
      <p:sp>
        <p:nvSpPr>
          <p:cNvPr id="378" name="Shape 378"/>
          <p:cNvSpPr/>
          <p:nvPr/>
        </p:nvSpPr>
        <p:spPr>
          <a:xfrm>
            <a:off x="6528266" y="1628775"/>
            <a:ext cx="207612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3200" b="1" i="1" u="none">
                <a:latin typeface="Times New Roman"/>
                <a:ea typeface="Times New Roman"/>
                <a:cs typeface="Times New Roman"/>
                <a:sym typeface="Times New Roman"/>
              </a:rPr>
              <a:t>RNA</a:t>
            </a:r>
          </a:p>
        </p:txBody>
      </p:sp>
      <p:sp>
        <p:nvSpPr>
          <p:cNvPr id="379" name="Shape 379"/>
          <p:cNvSpPr/>
          <p:nvPr/>
        </p:nvSpPr>
        <p:spPr>
          <a:xfrm>
            <a:off x="2537708" y="1596260"/>
            <a:ext cx="2128375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3200" b="1" i="1" u="none" dirty="0">
                <a:latin typeface="Times New Roman"/>
                <a:ea typeface="Times New Roman"/>
                <a:cs typeface="Times New Roman"/>
                <a:sym typeface="Times New Roman"/>
              </a:rPr>
              <a:t>DNA</a:t>
            </a:r>
          </a:p>
        </p:txBody>
      </p:sp>
      <p:cxnSp>
        <p:nvCxnSpPr>
          <p:cNvPr id="380" name="Shape 380"/>
          <p:cNvCxnSpPr/>
          <p:nvPr/>
        </p:nvCxnSpPr>
        <p:spPr>
          <a:xfrm>
            <a:off x="3563937" y="981075"/>
            <a:ext cx="0" cy="719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381" name="Shape 381"/>
          <p:cNvSpPr/>
          <p:nvPr/>
        </p:nvSpPr>
        <p:spPr>
          <a:xfrm>
            <a:off x="6732586" y="3306762"/>
            <a:ext cx="2376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2800" b="1" i="1" u="none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Nonenveloped</a:t>
            </a:r>
          </a:p>
        </p:txBody>
      </p:sp>
      <p:cxnSp>
        <p:nvCxnSpPr>
          <p:cNvPr id="382" name="Shape 382"/>
          <p:cNvCxnSpPr/>
          <p:nvPr/>
        </p:nvCxnSpPr>
        <p:spPr>
          <a:xfrm flipH="1">
            <a:off x="2411537" y="2349500"/>
            <a:ext cx="720600" cy="5031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83" name="Shape 383"/>
          <p:cNvCxnSpPr/>
          <p:nvPr/>
        </p:nvCxnSpPr>
        <p:spPr>
          <a:xfrm>
            <a:off x="4283075" y="2420937"/>
            <a:ext cx="649200" cy="3603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84" name="Shape 384"/>
          <p:cNvCxnSpPr>
            <a:cxnSpLocks/>
          </p:cNvCxnSpPr>
          <p:nvPr/>
        </p:nvCxnSpPr>
        <p:spPr>
          <a:xfrm flipH="1">
            <a:off x="3850472" y="4291012"/>
            <a:ext cx="434190" cy="281138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85" name="Shape 385"/>
          <p:cNvCxnSpPr>
            <a:cxnSpLocks/>
          </p:cNvCxnSpPr>
          <p:nvPr/>
        </p:nvCxnSpPr>
        <p:spPr>
          <a:xfrm>
            <a:off x="4284662" y="4292600"/>
            <a:ext cx="381421" cy="309648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86" name="Shape 386"/>
          <p:cNvCxnSpPr/>
          <p:nvPr/>
        </p:nvCxnSpPr>
        <p:spPr>
          <a:xfrm flipH="1">
            <a:off x="7956637" y="4292600"/>
            <a:ext cx="1500" cy="2160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387" name="Shape 387"/>
          <p:cNvCxnSpPr/>
          <p:nvPr/>
        </p:nvCxnSpPr>
        <p:spPr>
          <a:xfrm>
            <a:off x="7812087" y="981075"/>
            <a:ext cx="0" cy="719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388" name="Shape 388"/>
          <p:cNvSpPr/>
          <p:nvPr/>
        </p:nvSpPr>
        <p:spPr>
          <a:xfrm>
            <a:off x="71437" y="2708275"/>
            <a:ext cx="2628900" cy="7923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lang="en-GB" sz="2800" b="1" i="1" u="none" dirty="0">
                <a:solidFill>
                  <a:srgbClr val="99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Single-stranded</a:t>
            </a:r>
          </a:p>
        </p:txBody>
      </p:sp>
      <p:sp>
        <p:nvSpPr>
          <p:cNvPr id="389" name="Shape 389"/>
          <p:cNvSpPr/>
          <p:nvPr/>
        </p:nvSpPr>
        <p:spPr>
          <a:xfrm>
            <a:off x="4500562" y="2636837"/>
            <a:ext cx="3024299" cy="936599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lang="en-GB" sz="2800" b="1" i="1" u="none">
                <a:solidFill>
                  <a:srgbClr val="99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double-stranded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100812" y="4580025"/>
            <a:ext cx="4038600" cy="2187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Arial"/>
              <a:buNone/>
            </a:pPr>
            <a:r>
              <a:rPr lang="en-GB" sz="2800" b="1" i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C0099"/>
              </a:buClr>
              <a:buSzPct val="25000"/>
              <a:buFont typeface="Arial"/>
              <a:buNone/>
            </a:pPr>
            <a:r>
              <a:rPr lang="en-GB" sz="2400" b="1" i="0" u="none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Parvoviridae</a:t>
            </a:r>
            <a:endParaRPr lang="en-GB" sz="2400" b="1" i="0" u="none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107950" y="3500437"/>
            <a:ext cx="2376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2800" b="1" i="1" u="none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Nonenveloped</a:t>
            </a:r>
          </a:p>
        </p:txBody>
      </p:sp>
      <p:cxnSp>
        <p:nvCxnSpPr>
          <p:cNvPr id="392" name="Shape 392"/>
          <p:cNvCxnSpPr/>
          <p:nvPr/>
        </p:nvCxnSpPr>
        <p:spPr>
          <a:xfrm flipH="1">
            <a:off x="1187537" y="4437062"/>
            <a:ext cx="1500" cy="2160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22" name="Shape 377">
            <a:extLst>
              <a:ext uri="{FF2B5EF4-FFF2-40B4-BE49-F238E27FC236}">
                <a16:creationId xmlns:a16="http://schemas.microsoft.com/office/drawing/2014/main" id="{ECBA42BD-86F4-4EBC-98EA-F7D77782C65D}"/>
              </a:ext>
            </a:extLst>
          </p:cNvPr>
          <p:cNvSpPr/>
          <p:nvPr/>
        </p:nvSpPr>
        <p:spPr>
          <a:xfrm>
            <a:off x="3202728" y="3363508"/>
            <a:ext cx="2160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2800" b="1" i="1" u="none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Enveloped</a:t>
            </a:r>
          </a:p>
        </p:txBody>
      </p:sp>
      <p:sp>
        <p:nvSpPr>
          <p:cNvPr id="23" name="Shape 388">
            <a:extLst>
              <a:ext uri="{FF2B5EF4-FFF2-40B4-BE49-F238E27FC236}">
                <a16:creationId xmlns:a16="http://schemas.microsoft.com/office/drawing/2014/main" id="{3746FD92-1850-44B9-9CFA-37C730FC956A}"/>
              </a:ext>
            </a:extLst>
          </p:cNvPr>
          <p:cNvSpPr/>
          <p:nvPr/>
        </p:nvSpPr>
        <p:spPr>
          <a:xfrm>
            <a:off x="70590" y="2714221"/>
            <a:ext cx="2628900" cy="7923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lang="en-GB" sz="2800" b="1" i="1" u="none" dirty="0">
                <a:solidFill>
                  <a:srgbClr val="99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Single-stranded</a:t>
            </a:r>
          </a:p>
        </p:txBody>
      </p:sp>
      <p:sp>
        <p:nvSpPr>
          <p:cNvPr id="24" name="Shape 389">
            <a:extLst>
              <a:ext uri="{FF2B5EF4-FFF2-40B4-BE49-F238E27FC236}">
                <a16:creationId xmlns:a16="http://schemas.microsoft.com/office/drawing/2014/main" id="{E2A6BA90-01D8-4C17-9DB0-1C97A8879D49}"/>
              </a:ext>
            </a:extLst>
          </p:cNvPr>
          <p:cNvSpPr/>
          <p:nvPr/>
        </p:nvSpPr>
        <p:spPr>
          <a:xfrm>
            <a:off x="4499715" y="2642783"/>
            <a:ext cx="3024299" cy="936599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lang="en-GB" sz="2800" b="1" i="1" u="none">
                <a:solidFill>
                  <a:srgbClr val="99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double-stranded</a:t>
            </a:r>
          </a:p>
        </p:txBody>
      </p:sp>
      <p:sp>
        <p:nvSpPr>
          <p:cNvPr id="25" name="Shape 391">
            <a:extLst>
              <a:ext uri="{FF2B5EF4-FFF2-40B4-BE49-F238E27FC236}">
                <a16:creationId xmlns:a16="http://schemas.microsoft.com/office/drawing/2014/main" id="{392F7599-733C-4D13-9007-A68E337330B3}"/>
              </a:ext>
            </a:extLst>
          </p:cNvPr>
          <p:cNvSpPr/>
          <p:nvPr/>
        </p:nvSpPr>
        <p:spPr>
          <a:xfrm>
            <a:off x="107103" y="3506383"/>
            <a:ext cx="23766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2800" b="1" i="1" u="none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Nonenveloped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107950" y="3429000"/>
            <a:ext cx="4110000" cy="324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1" i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Helical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Orthomyxoviridae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Paramyxoviridae</a:t>
            </a:r>
            <a:endParaRPr lang="en-GB" sz="24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Rhabdoviridae</a:t>
            </a:r>
            <a:endParaRPr lang="en-GB" sz="24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Filoviridae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Bunyaviridae</a:t>
            </a:r>
            <a:endParaRPr lang="en-GB" sz="24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Arenaviridae</a:t>
            </a:r>
            <a:endParaRPr lang="en-GB" sz="24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Shape 398"/>
          <p:cNvSpPr txBox="1">
            <a:spLocks noGrp="1"/>
          </p:cNvSpPr>
          <p:nvPr>
            <p:ph type="body" idx="2"/>
          </p:nvPr>
        </p:nvSpPr>
        <p:spPr>
          <a:xfrm>
            <a:off x="2987675" y="3933825"/>
            <a:ext cx="4038600" cy="2663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1" i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Helical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Coronaviridae</a:t>
            </a:r>
            <a:endParaRPr lang="en-GB" sz="24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1" i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Togaviridae</a:t>
            </a:r>
            <a:r>
              <a:rPr lang="en-GB" sz="2400" b="1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Flaviviridae</a:t>
            </a:r>
            <a:r>
              <a:rPr lang="en-GB" sz="2400" b="1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Retroviridae</a:t>
            </a:r>
            <a:endParaRPr lang="en-GB" sz="2400" b="1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Shape 399"/>
          <p:cNvSpPr txBox="1">
            <a:spLocks noGrp="1"/>
          </p:cNvSpPr>
          <p:nvPr>
            <p:ph type="body" idx="3"/>
          </p:nvPr>
        </p:nvSpPr>
        <p:spPr>
          <a:xfrm>
            <a:off x="7308850" y="3141661"/>
            <a:ext cx="2886000" cy="122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Reoviridae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1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1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400" b="1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0" y="2781300"/>
            <a:ext cx="2160600" cy="5763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2000" b="1" i="1" u="none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Enveloped</a:t>
            </a:r>
          </a:p>
        </p:txBody>
      </p:sp>
      <p:sp>
        <p:nvSpPr>
          <p:cNvPr id="401" name="Shape 401"/>
          <p:cNvSpPr/>
          <p:nvPr/>
        </p:nvSpPr>
        <p:spPr>
          <a:xfrm>
            <a:off x="4500561" y="981075"/>
            <a:ext cx="1894699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3200" b="1" i="1" u="none" dirty="0">
                <a:latin typeface="Times New Roman"/>
                <a:ea typeface="Times New Roman"/>
                <a:cs typeface="Times New Roman"/>
                <a:sym typeface="Times New Roman"/>
              </a:rPr>
              <a:t>RNA</a:t>
            </a:r>
          </a:p>
        </p:txBody>
      </p:sp>
      <p:cxnSp>
        <p:nvCxnSpPr>
          <p:cNvPr id="402" name="Shape 402"/>
          <p:cNvCxnSpPr/>
          <p:nvPr/>
        </p:nvCxnSpPr>
        <p:spPr>
          <a:xfrm>
            <a:off x="6443662" y="3933825"/>
            <a:ext cx="0" cy="5031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403" name="Shape 403"/>
          <p:cNvSpPr/>
          <p:nvPr/>
        </p:nvSpPr>
        <p:spPr>
          <a:xfrm>
            <a:off x="250824" y="981075"/>
            <a:ext cx="2497917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3200" b="1" i="1" u="none" dirty="0">
                <a:latin typeface="Times New Roman"/>
                <a:ea typeface="Times New Roman"/>
                <a:cs typeface="Times New Roman"/>
                <a:sym typeface="Times New Roman"/>
              </a:rPr>
              <a:t>DNA</a:t>
            </a:r>
          </a:p>
        </p:txBody>
      </p:sp>
      <p:sp>
        <p:nvSpPr>
          <p:cNvPr id="404" name="Shape 404"/>
          <p:cNvSpPr/>
          <p:nvPr/>
        </p:nvSpPr>
        <p:spPr>
          <a:xfrm>
            <a:off x="6588125" y="2420937"/>
            <a:ext cx="2448000" cy="5763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2000" b="1" i="1" u="none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Nonenveloped</a:t>
            </a:r>
          </a:p>
        </p:txBody>
      </p:sp>
      <p:cxnSp>
        <p:nvCxnSpPr>
          <p:cNvPr id="405" name="Shape 405"/>
          <p:cNvCxnSpPr/>
          <p:nvPr/>
        </p:nvCxnSpPr>
        <p:spPr>
          <a:xfrm flipH="1">
            <a:off x="8101099" y="2997200"/>
            <a:ext cx="1500" cy="2160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06" name="Shape 406"/>
          <p:cNvCxnSpPr/>
          <p:nvPr/>
        </p:nvCxnSpPr>
        <p:spPr>
          <a:xfrm flipH="1">
            <a:off x="5148349" y="765175"/>
            <a:ext cx="1500" cy="216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407" name="Shape 407"/>
          <p:cNvSpPr txBox="1"/>
          <p:nvPr/>
        </p:nvSpPr>
        <p:spPr>
          <a:xfrm>
            <a:off x="250825" y="-171450"/>
            <a:ext cx="86868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5400" b="1" i="1" u="sng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Medically Important Viruses</a:t>
            </a:r>
          </a:p>
        </p:txBody>
      </p:sp>
      <p:sp>
        <p:nvSpPr>
          <p:cNvPr id="408" name="Shape 408"/>
          <p:cNvSpPr/>
          <p:nvPr/>
        </p:nvSpPr>
        <p:spPr>
          <a:xfrm>
            <a:off x="6119811" y="1628775"/>
            <a:ext cx="3024299" cy="7923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lang="en-GB" sz="2000" b="1" i="1" u="none">
                <a:solidFill>
                  <a:srgbClr val="99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double-stranded</a:t>
            </a:r>
          </a:p>
        </p:txBody>
      </p:sp>
      <p:sp>
        <p:nvSpPr>
          <p:cNvPr id="409" name="Shape 409"/>
          <p:cNvSpPr/>
          <p:nvPr/>
        </p:nvSpPr>
        <p:spPr>
          <a:xfrm>
            <a:off x="1763712" y="1628775"/>
            <a:ext cx="2628899" cy="7923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CC"/>
              </a:buClr>
              <a:buSzPct val="25000"/>
              <a:buFont typeface="Times New Roman"/>
              <a:buNone/>
            </a:pPr>
            <a:r>
              <a:rPr lang="en-GB" sz="2400" b="1" i="1" u="none" dirty="0">
                <a:solidFill>
                  <a:srgbClr val="99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Single-stranded</a:t>
            </a:r>
            <a:endParaRPr lang="en-GB" sz="2800" b="1" i="1" u="none" dirty="0">
              <a:solidFill>
                <a:srgbClr val="99FF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4859337" y="3213100"/>
            <a:ext cx="2376599" cy="72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2000" b="1" i="1" u="none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Nonenveloped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5580061" y="4508500"/>
            <a:ext cx="4038599" cy="21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25000"/>
              <a:buFont typeface="Arial"/>
              <a:buNone/>
            </a:pPr>
            <a:r>
              <a:rPr lang="en-GB" sz="2800" b="1" i="1" u="sng" dirty="0">
                <a:solidFill>
                  <a:srgbClr val="FFCC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Icosahedral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b="1" i="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Picornaviridae</a:t>
            </a:r>
            <a:r>
              <a:rPr lang="en-GB" sz="2400" b="1" i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b="1" i="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Hepeviridae</a:t>
            </a:r>
            <a:r>
              <a:rPr lang="en-GB" sz="2400" b="1" i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b="1" i="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Caliciviridae</a:t>
            </a:r>
            <a:r>
              <a:rPr lang="en-GB" sz="2400" b="1" i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b="1" i="0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Astroviridae</a:t>
            </a:r>
            <a:r>
              <a:rPr lang="en-GB" sz="2400" b="1" i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12" name="Shape 412"/>
          <p:cNvSpPr/>
          <p:nvPr/>
        </p:nvSpPr>
        <p:spPr>
          <a:xfrm>
            <a:off x="3563937" y="2205037"/>
            <a:ext cx="2233500" cy="72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Times New Roman"/>
              <a:buNone/>
            </a:pPr>
            <a:r>
              <a:rPr lang="en-GB" sz="2000" b="1" i="1" u="none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Pos</a:t>
            </a:r>
            <a:r>
              <a:rPr lang="en-GB" sz="2000" b="1" i="1" u="none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- strand</a:t>
            </a:r>
          </a:p>
        </p:txBody>
      </p:sp>
      <p:sp>
        <p:nvSpPr>
          <p:cNvPr id="413" name="Shape 413"/>
          <p:cNvSpPr/>
          <p:nvPr/>
        </p:nvSpPr>
        <p:spPr>
          <a:xfrm>
            <a:off x="96082" y="2133600"/>
            <a:ext cx="2232000" cy="6477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Times New Roman"/>
              <a:buNone/>
            </a:pPr>
            <a:r>
              <a:rPr lang="en-GB" sz="2000" b="1" i="1" u="none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Neg - strand</a:t>
            </a:r>
          </a:p>
        </p:txBody>
      </p:sp>
      <p:sp>
        <p:nvSpPr>
          <p:cNvPr id="414" name="Shape 414"/>
          <p:cNvSpPr/>
          <p:nvPr/>
        </p:nvSpPr>
        <p:spPr>
          <a:xfrm>
            <a:off x="2555875" y="3235325"/>
            <a:ext cx="2160600" cy="698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2000" b="1" i="1" u="none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Enveloped</a:t>
            </a:r>
          </a:p>
        </p:txBody>
      </p:sp>
      <p:cxnSp>
        <p:nvCxnSpPr>
          <p:cNvPr id="415" name="Shape 415"/>
          <p:cNvCxnSpPr/>
          <p:nvPr/>
        </p:nvCxnSpPr>
        <p:spPr>
          <a:xfrm flipH="1">
            <a:off x="971637" y="765175"/>
            <a:ext cx="1500" cy="216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16" name="Shape 416"/>
          <p:cNvCxnSpPr/>
          <p:nvPr/>
        </p:nvCxnSpPr>
        <p:spPr>
          <a:xfrm>
            <a:off x="4716462" y="2924175"/>
            <a:ext cx="431700" cy="433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17" name="Shape 417"/>
          <p:cNvCxnSpPr/>
          <p:nvPr/>
        </p:nvCxnSpPr>
        <p:spPr>
          <a:xfrm flipH="1">
            <a:off x="4427562" y="2924175"/>
            <a:ext cx="288900" cy="433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18" name="Shape 418"/>
          <p:cNvCxnSpPr/>
          <p:nvPr/>
        </p:nvCxnSpPr>
        <p:spPr>
          <a:xfrm flipH="1">
            <a:off x="4354537" y="1700212"/>
            <a:ext cx="288900" cy="2874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419" name="Shape 419"/>
          <p:cNvCxnSpPr/>
          <p:nvPr/>
        </p:nvCxnSpPr>
        <p:spPr>
          <a:xfrm>
            <a:off x="5867400" y="1628775"/>
            <a:ext cx="288900" cy="3603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6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Replication  </a:t>
            </a:r>
          </a:p>
        </p:txBody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Adsorption (Attachment)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Penetration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Uncoating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Synthesis of viral components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GB" sz="2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mRNA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GB" sz="2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Viral proteins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GB" sz="2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NA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Assembly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Release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ct val="80000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Shape 426" descr="DR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79837" y="1412875"/>
            <a:ext cx="5113199" cy="46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 txBox="1"/>
          <p:nvPr/>
        </p:nvSpPr>
        <p:spPr>
          <a:xfrm>
            <a:off x="3924300" y="5862637"/>
            <a:ext cx="5040300" cy="80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lang="en-GB" sz="3200" b="1" i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growth cycle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GB" sz="6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6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Adsorption</a:t>
            </a:r>
            <a:r>
              <a:rPr lang="en-GB" sz="6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365862" y="2002933"/>
            <a:ext cx="6605700" cy="4870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Attachment site ; 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ex- glycoprotein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en-GB" sz="28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fiber</a:t>
            </a: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endParaRPr sz="28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endParaRPr sz="28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ct val="80000"/>
              <a:buNone/>
            </a:pPr>
            <a:endParaRPr sz="28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6588125" y="4437062"/>
            <a:ext cx="2304900" cy="151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1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5" name="Shape 435" descr="E:\Fig-23-8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7936" y="1857375"/>
            <a:ext cx="2714699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 descr="~DESTscan0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8712" y="2206625"/>
            <a:ext cx="1500300" cy="16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473694" y="548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6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Penetration</a:t>
            </a:r>
          </a:p>
        </p:txBody>
      </p:sp>
      <p:sp>
        <p:nvSpPr>
          <p:cNvPr id="443" name="Shape 443"/>
          <p:cNvSpPr txBox="1">
            <a:spLocks noGrp="1"/>
          </p:cNvSpPr>
          <p:nvPr>
            <p:ph sz="half" idx="1"/>
          </p:nvPr>
        </p:nvSpPr>
        <p:spPr>
          <a:xfrm>
            <a:off x="4648200" y="1125537"/>
            <a:ext cx="4038600" cy="197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3200" b="1" i="1" u="none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2-Endocytosis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4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Viral</a:t>
            </a:r>
            <a:r>
              <a:rPr lang="en-GB" sz="24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i="0" u="none" dirty="0">
                <a:solidFill>
                  <a:srgbClr val="99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envelope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fuses with endosome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mb</a:t>
            </a:r>
            <a:endParaRPr lang="en-GB" sz="24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0" i="0" u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Nonenveloped</a:t>
            </a:r>
            <a:r>
              <a:rPr lang="en-GB" sz="24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V.           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lysis ,pore</a:t>
            </a:r>
          </a:p>
        </p:txBody>
      </p:sp>
      <p:sp>
        <p:nvSpPr>
          <p:cNvPr id="444" name="Shape 444"/>
          <p:cNvSpPr txBox="1">
            <a:spLocks noGrp="1"/>
          </p:cNvSpPr>
          <p:nvPr>
            <p:ph sz="half" idx="2"/>
          </p:nvPr>
        </p:nvSpPr>
        <p:spPr>
          <a:xfrm>
            <a:off x="107950" y="1125537"/>
            <a:ext cx="41037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3200" b="1" i="1" u="none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1-Fusion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1" i="1" u="none" dirty="0">
              <a:solidFill>
                <a:srgbClr val="FFCC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1" i="1" u="none" dirty="0">
              <a:solidFill>
                <a:srgbClr val="FFCC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1" i="1" u="none" dirty="0">
              <a:solidFill>
                <a:srgbClr val="FFCC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1" i="1" u="none" dirty="0">
              <a:solidFill>
                <a:srgbClr val="FFCC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1" i="1" u="none" dirty="0">
              <a:solidFill>
                <a:srgbClr val="FFCC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1" i="1" u="none" dirty="0">
              <a:solidFill>
                <a:srgbClr val="FFCC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GB" sz="32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sz="3200" b="1" i="0" u="none" dirty="0">
                <a:solidFill>
                  <a:srgbClr val="99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enveloped</a:t>
            </a:r>
            <a:r>
              <a:rPr lang="en-GB" sz="32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Vs )</a:t>
            </a:r>
          </a:p>
        </p:txBody>
      </p:sp>
      <p:pic>
        <p:nvPicPr>
          <p:cNvPr id="445" name="Shape 445" descr="Fig-23-1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700213"/>
            <a:ext cx="2951163" cy="3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 descr="Fig-23-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100" y="1700211"/>
            <a:ext cx="3147900" cy="35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457200" y="4889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Times New Roman"/>
              <a:buNone/>
            </a:pPr>
            <a:r>
              <a:rPr lang="en-GB" sz="48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  <a:r>
              <a:rPr lang="en-GB" sz="4800" b="1" i="0" u="none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br>
              <a:rPr lang="en-GB" sz="4400" b="0" i="0" u="none">
                <a:solidFill>
                  <a:schemeClr val="l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endParaRPr lang="en-GB" sz="4400" b="0" i="0" u="none">
              <a:solidFill>
                <a:schemeClr val="l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2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Distinguish the viruses from other microorganisms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2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General characteristics of viruses.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2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Structure &amp; symmetry of viruses.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2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Classification of viruses.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2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Steps of virus replication 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2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laboratory diagnosis of viral infections.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6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Replication  </a:t>
            </a:r>
          </a:p>
        </p:txBody>
      </p:sp>
      <p:sp>
        <p:nvSpPr>
          <p:cNvPr id="452" name="Shape 452"/>
          <p:cNvSpPr txBox="1">
            <a:spLocks noGrp="1"/>
          </p:cNvSpPr>
          <p:nvPr>
            <p:ph idx="1"/>
          </p:nvPr>
        </p:nvSpPr>
        <p:spPr>
          <a:xfrm>
            <a:off x="457200" y="148431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Adsorption (Attachment)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Penetration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1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Uncoating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Release of viral genome  - cytoplasm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                 - nucleus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ct val="80000"/>
              <a:buNone/>
            </a:pPr>
            <a:endParaRPr sz="32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CC"/>
              </a:buClr>
              <a:buSzPct val="25000"/>
              <a:buFont typeface="Times New Roman"/>
              <a:buNone/>
            </a:pPr>
            <a:r>
              <a:rPr lang="en-GB" sz="44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Synthesis of viral components</a:t>
            </a:r>
          </a:p>
        </p:txBody>
      </p:sp>
      <p:sp>
        <p:nvSpPr>
          <p:cNvPr id="458" name="Shape 458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50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CC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mRNA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Viral genome    transcription               mRNA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  +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ssRNA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acts directly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CCCC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Viral proteins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mRNA            translation      viral proteins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cell ribosome       -  enzymes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                            - structural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ps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CCCC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replication of viral genome</a:t>
            </a:r>
          </a:p>
        </p:txBody>
      </p:sp>
      <p:sp>
        <p:nvSpPr>
          <p:cNvPr id="459" name="Shape 459"/>
          <p:cNvSpPr/>
          <p:nvPr/>
        </p:nvSpPr>
        <p:spPr>
          <a:xfrm rot="10800000" flipH="1">
            <a:off x="3786187" y="2571787"/>
            <a:ext cx="2643300" cy="71400"/>
          </a:xfrm>
          <a:prstGeom prst="rightArrow">
            <a:avLst>
              <a:gd name="adj1" fmla="val 18002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1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" name="Shape 460"/>
          <p:cNvSpPr/>
          <p:nvPr/>
        </p:nvSpPr>
        <p:spPr>
          <a:xfrm rot="10800000" flipH="1">
            <a:off x="3708400" y="4005299"/>
            <a:ext cx="1800300" cy="7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1" u="sng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6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Replication  </a:t>
            </a:r>
          </a:p>
        </p:txBody>
      </p:sp>
      <p:sp>
        <p:nvSpPr>
          <p:cNvPr id="466" name="Shape 466"/>
          <p:cNvSpPr txBox="1">
            <a:spLocks noGrp="1"/>
          </p:cNvSpPr>
          <p:nvPr>
            <p:ph idx="1"/>
          </p:nvPr>
        </p:nvSpPr>
        <p:spPr>
          <a:xfrm>
            <a:off x="457200" y="11969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Adsorption (Attachement)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Penetration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Uncoating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Synthesis of viral components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GB" sz="2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mRNA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GB" sz="2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Viral proteins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GB" sz="20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NA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4400" b="1" i="1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Assembly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SzPct val="25000"/>
              <a:buNone/>
            </a:pPr>
            <a:r>
              <a:rPr lang="en-GB" sz="4400" b="1" i="1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NA + V. proteins = Virions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Release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ct val="80000"/>
              <a:buNone/>
            </a:pPr>
            <a:endParaRPr sz="3200" b="0" i="0" u="none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lang="en-GB" sz="6000" b="1" i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Release </a:t>
            </a:r>
          </a:p>
        </p:txBody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0" i="0" u="none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1-Budding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(enveloped Vs)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-cell </a:t>
            </a:r>
            <a:r>
              <a:rPr lang="en-GB" sz="2400" b="0" i="0" u="none" dirty="0" err="1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mb</a:t>
            </a:r>
            <a:r>
              <a:rPr lang="en-GB" sz="24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*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-nuclear </a:t>
            </a:r>
            <a:r>
              <a:rPr lang="en-GB" sz="2400" b="0" i="0" u="none" dirty="0" err="1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mb</a:t>
            </a:r>
            <a:endParaRPr lang="en-GB" sz="24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sz="2400" b="0" i="0" u="none" dirty="0" err="1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herpesVs</a:t>
            </a:r>
            <a:r>
              <a:rPr lang="en-GB" sz="24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473" name="Shape 473"/>
          <p:cNvSpPr txBox="1">
            <a:spLocks noGrp="1"/>
          </p:cNvSpPr>
          <p:nvPr>
            <p:ph type="body" idx="2"/>
          </p:nvPr>
        </p:nvSpPr>
        <p:spPr>
          <a:xfrm>
            <a:off x="6149975" y="1700212"/>
            <a:ext cx="4038600" cy="2187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2- </a:t>
            </a:r>
            <a:r>
              <a:rPr lang="en-GB" sz="2400" b="0" i="0" u="none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Cell lysis</a:t>
            </a:r>
            <a:r>
              <a:rPr lang="en-GB" sz="24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or </a:t>
            </a:r>
            <a:r>
              <a:rPr lang="en-GB" sz="2400" b="0" i="0" u="none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rupture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(nonenveloped)</a:t>
            </a:r>
          </a:p>
        </p:txBody>
      </p:sp>
      <p:pic>
        <p:nvPicPr>
          <p:cNvPr id="474" name="Shape 4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9111" y="1538287"/>
            <a:ext cx="2565299" cy="52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472">
            <a:extLst>
              <a:ext uri="{FF2B5EF4-FFF2-40B4-BE49-F238E27FC236}">
                <a16:creationId xmlns:a16="http://schemas.microsoft.com/office/drawing/2014/main" id="{2B204EA3-C013-488D-9D9F-AEC2A030E8FC}"/>
              </a:ext>
            </a:extLst>
          </p:cNvPr>
          <p:cNvSpPr txBox="1">
            <a:spLocks/>
          </p:cNvSpPr>
          <p:nvPr/>
        </p:nvSpPr>
        <p:spPr>
          <a:xfrm>
            <a:off x="457200" y="1605742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lvl="0" indent="-251459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lvl="1" indent="-2286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lvl="2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lvl="3" indent="-17145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lvl="4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lvl="5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lvl="6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lvl="7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lvl="8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1-Budding</a:t>
            </a:r>
          </a:p>
          <a:p>
            <a:pPr indent="-342900">
              <a:lnSpc>
                <a:spcPct val="100000"/>
              </a:lnSpc>
              <a:spcBef>
                <a:spcPts val="480"/>
              </a:spcBef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(enveloped Vs)</a:t>
            </a:r>
          </a:p>
          <a:p>
            <a:pPr indent="-342900">
              <a:lnSpc>
                <a:spcPct val="100000"/>
              </a:lnSpc>
              <a:spcBef>
                <a:spcPts val="480"/>
              </a:spcBef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-cell mb*</a:t>
            </a:r>
          </a:p>
          <a:p>
            <a:pPr indent="-342900">
              <a:lnSpc>
                <a:spcPct val="100000"/>
              </a:lnSpc>
              <a:spcBef>
                <a:spcPts val="480"/>
              </a:spcBef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-nuclear mb</a:t>
            </a:r>
          </a:p>
          <a:p>
            <a:pPr indent="-342900">
              <a:lnSpc>
                <a:spcPct val="100000"/>
              </a:lnSpc>
              <a:spcBef>
                <a:spcPts val="480"/>
              </a:spcBef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(herpesVs)</a:t>
            </a:r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473">
            <a:extLst>
              <a:ext uri="{FF2B5EF4-FFF2-40B4-BE49-F238E27FC236}">
                <a16:creationId xmlns:a16="http://schemas.microsoft.com/office/drawing/2014/main" id="{5DECCCA6-B153-4DD8-8A41-04FC796B0E85}"/>
              </a:ext>
            </a:extLst>
          </p:cNvPr>
          <p:cNvSpPr txBox="1">
            <a:spLocks/>
          </p:cNvSpPr>
          <p:nvPr/>
        </p:nvSpPr>
        <p:spPr>
          <a:xfrm>
            <a:off x="6149975" y="1705754"/>
            <a:ext cx="4038600" cy="21875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lvl="0" indent="-251459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lvl="1" indent="-2286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lvl="2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lvl="3" indent="-17145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lvl="4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lvl="5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lvl="6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lvl="7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lvl="8" indent="-1143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90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2- Cell lysis </a:t>
            </a:r>
          </a:p>
          <a:p>
            <a:pPr indent="-342900">
              <a:lnSpc>
                <a:spcPct val="100000"/>
              </a:lnSpc>
              <a:spcBef>
                <a:spcPts val="480"/>
              </a:spcBef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or rupture</a:t>
            </a:r>
          </a:p>
          <a:p>
            <a:pPr indent="-342900">
              <a:lnSpc>
                <a:spcPct val="100000"/>
              </a:lnSpc>
              <a:spcBef>
                <a:spcPts val="480"/>
              </a:spcBef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(nonenveloped)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4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laboratory diagnosis of viral infections</a:t>
            </a:r>
          </a:p>
        </p:txBody>
      </p:sp>
      <p:sp>
        <p:nvSpPr>
          <p:cNvPr id="480" name="Shape 480"/>
          <p:cNvSpPr txBox="1">
            <a:spLocks noGrp="1"/>
          </p:cNvSpPr>
          <p:nvPr>
            <p:ph idx="1"/>
          </p:nvPr>
        </p:nvSpPr>
        <p:spPr>
          <a:xfrm>
            <a:off x="735012" y="21431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40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Microscopic examination.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40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Cell culture.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40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Serological tests 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40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Detection of viral  Ag.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40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Molecular method .</a:t>
            </a:r>
          </a:p>
          <a:p>
            <a:pPr marL="342900" lvl="0" indent="-342900" algn="l" rtl="0">
              <a:spcBef>
                <a:spcPts val="800"/>
              </a:spcBef>
              <a:spcAft>
                <a:spcPts val="0"/>
              </a:spcAft>
              <a:buSzPct val="80000"/>
              <a:buNone/>
            </a:pPr>
            <a:endParaRPr sz="4000" b="1" i="1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title"/>
          </p:nvPr>
        </p:nvSpPr>
        <p:spPr>
          <a:xfrm>
            <a:off x="179387" y="277811"/>
            <a:ext cx="85074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54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Microscopic examination</a:t>
            </a:r>
          </a:p>
        </p:txBody>
      </p:sp>
      <p:sp>
        <p:nvSpPr>
          <p:cNvPr id="487" name="Shape 487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5043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Light microscopy</a:t>
            </a:r>
            <a:r>
              <a:rPr lang="en-GB" sz="36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Histological appearance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Ex. Inclusion bodies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                                   </a:t>
            </a:r>
            <a:r>
              <a:rPr lang="en-GB" sz="2800" b="1" i="1" u="none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Owl’s eye</a:t>
            </a: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(CMV)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Electron microscopy;   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Morphology&amp; size of virions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Ex. 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25000"/>
              <a:buNone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Dx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of skin lesion caused by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herpesv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poxv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.   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It is replaced by Ag detection &amp; molecular tests</a:t>
            </a:r>
          </a:p>
        </p:txBody>
      </p:sp>
      <p:pic>
        <p:nvPicPr>
          <p:cNvPr id="488" name="Shape 488" descr="Cytomegalovirus%20CMV%20fig1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375" y="1500187"/>
            <a:ext cx="3487800" cy="18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631767"/>
            <a:ext cx="8229600" cy="612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Electron micrographs   </a:t>
            </a:r>
          </a:p>
        </p:txBody>
      </p:sp>
      <p:sp>
        <p:nvSpPr>
          <p:cNvPr id="494" name="Shape 494"/>
          <p:cNvSpPr/>
          <p:nvPr/>
        </p:nvSpPr>
        <p:spPr>
          <a:xfrm>
            <a:off x="1403350" y="3357562"/>
            <a:ext cx="2592300" cy="914400"/>
          </a:xfrm>
          <a:prstGeom prst="ellipse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1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5" name="Shape 495"/>
          <p:cNvSpPr/>
          <p:nvPr/>
        </p:nvSpPr>
        <p:spPr>
          <a:xfrm>
            <a:off x="2484437" y="3789362"/>
            <a:ext cx="914399" cy="914400"/>
          </a:xfrm>
          <a:prstGeom prst="ellipse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1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4781808" y="2759925"/>
            <a:ext cx="3973513" cy="769800"/>
          </a:xfrm>
          <a:prstGeom prst="ellipse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Poxvirus</a:t>
            </a:r>
          </a:p>
        </p:txBody>
      </p:sp>
      <p:sp>
        <p:nvSpPr>
          <p:cNvPr id="497" name="Shape 497"/>
          <p:cNvSpPr/>
          <p:nvPr/>
        </p:nvSpPr>
        <p:spPr>
          <a:xfrm>
            <a:off x="577574" y="1327150"/>
            <a:ext cx="4243852" cy="914400"/>
          </a:xfrm>
          <a:prstGeom prst="ellipse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40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Herpesvirus</a:t>
            </a:r>
          </a:p>
        </p:txBody>
      </p:sp>
      <p:pic>
        <p:nvPicPr>
          <p:cNvPr id="498" name="Shape 4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9875" y="2181225"/>
            <a:ext cx="2514600" cy="19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5148361" y="3573549"/>
            <a:ext cx="2984400" cy="190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8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Virus cultivation</a:t>
            </a:r>
          </a:p>
        </p:txBody>
      </p:sp>
      <p:sp>
        <p:nvSpPr>
          <p:cNvPr id="505" name="Shape 505"/>
          <p:cNvSpPr txBox="1">
            <a:spLocks noGrp="1"/>
          </p:cNvSpPr>
          <p:nvPr>
            <p:ph idx="1"/>
          </p:nvPr>
        </p:nvSpPr>
        <p:spPr>
          <a:xfrm>
            <a:off x="950912" y="1922461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Noto Sans Symbols"/>
              <a:buChar char="➢"/>
            </a:pPr>
            <a:r>
              <a:rPr lang="en-GB" sz="4000" b="1" i="1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Laboratory animal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Noto Sans Symbols"/>
              <a:buChar char="➢"/>
            </a:pPr>
            <a:r>
              <a:rPr lang="en-GB" sz="4000" b="1" i="1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Embryonated egg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00"/>
              </a:buClr>
              <a:buSzPct val="80000"/>
              <a:buFont typeface="Noto Sans Symbols"/>
              <a:buChar char="➢"/>
            </a:pPr>
            <a:r>
              <a:rPr lang="en-GB" sz="4000" b="1" i="1" u="none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Cell culture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/>
        </p:nvSpPr>
        <p:spPr>
          <a:xfrm>
            <a:off x="1090612" y="30162"/>
            <a:ext cx="7583475" cy="187165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sng" strike="noStrike" kern="10" cap="none" spc="0" normalizeH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Baskerville Old Face"/>
                <a:ea typeface="+mn-ea"/>
                <a:cs typeface="Arial" charset="0"/>
              </a:rPr>
              <a:t> Cell culture</a:t>
            </a:r>
          </a:p>
        </p:txBody>
      </p:sp>
      <p:pic>
        <p:nvPicPr>
          <p:cNvPr id="511" name="Shape 511" descr="scan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450" y="3789362"/>
            <a:ext cx="3587700" cy="24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 descr="scan0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6311" y="3767137"/>
            <a:ext cx="3614699" cy="23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 descr="C:\Documents and Settings\Dr.Malak\Desktop\MALAK (E)\virology picture folders\CPE\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0475" y="1785937"/>
            <a:ext cx="1542900" cy="198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/>
          <p:nvPr/>
        </p:nvSpPr>
        <p:spPr>
          <a:xfrm>
            <a:off x="2447925" y="2492375"/>
            <a:ext cx="4572000" cy="2477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GB" sz="2800" b="1" i="0" u="none" strike="noStrike" cap="none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1-Primary C/C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GB" sz="2800" b="1" i="0" u="none" strike="noStrike" cap="none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2-Diploid C/C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GB" sz="2800" b="1" i="0" u="none" strike="noStrike" cap="none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[semi continuous]</a:t>
            </a:r>
          </a:p>
          <a:p>
            <a: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GB" sz="2800" b="1" i="0" u="none" strike="noStrike" cap="none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3-Continuous cell line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Shape 519"/>
          <p:cNvSpPr txBox="1"/>
          <p:nvPr/>
        </p:nvSpPr>
        <p:spPr>
          <a:xfrm>
            <a:off x="3025775" y="1052512"/>
            <a:ext cx="3860700" cy="11387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Arial"/>
              <a:buNone/>
            </a:pPr>
            <a:r>
              <a:rPr lang="en-GB" sz="40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Cell culture </a:t>
            </a:r>
            <a:r>
              <a:rPr lang="en-GB" sz="2800" b="0" i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C/C)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dirty="0"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23850" y="-1714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4000" b="1" i="0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Properties of Microorganisms</a:t>
            </a:r>
          </a:p>
        </p:txBody>
      </p:sp>
      <p:graphicFrame>
        <p:nvGraphicFramePr>
          <p:cNvPr id="274" name="Shape 274"/>
          <p:cNvGraphicFramePr/>
          <p:nvPr>
            <p:extLst>
              <p:ext uri="{D42A27DB-BD31-4B8C-83A1-F6EECF244321}">
                <p14:modId xmlns:p14="http://schemas.microsoft.com/office/powerpoint/2010/main" val="772179566"/>
              </p:ext>
            </p:extLst>
          </p:nvPr>
        </p:nvGraphicFramePr>
        <p:xfrm>
          <a:off x="179386" y="819150"/>
          <a:ext cx="8640725" cy="5951500"/>
        </p:xfrm>
        <a:graphic>
          <a:graphicData uri="http://schemas.openxmlformats.org/drawingml/2006/table">
            <a:tbl>
              <a:tblPr>
                <a:noFill/>
                <a:tableStyleId>{B2A445EC-6420-44FF-ADC8-8535C5DEFBBA}</a:tableStyleId>
              </a:tblPr>
              <a:tblGrid>
                <a:gridCol w="230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66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700" b="1" i="1" u="none" strike="noStrike" cap="none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characteristic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700" b="1" i="1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Parasites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700" b="1" i="1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Fungi 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700" b="1" i="1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Bacteria</a:t>
                      </a:r>
                    </a:p>
                  </a:txBody>
                  <a:tcPr marL="91450" marR="91450" marT="43525" marB="435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700" b="1" i="1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Viruses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1" i="1" u="none" strike="noStrike" cap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Cell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000" b="0" i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Yes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000" b="0" i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0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000" b="0" i="0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2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1" i="1" u="none" strike="noStrike" cap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Type of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1" i="1" u="none" strike="noStrike" cap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nucleus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0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Eukaryotic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0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Eukaryotic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0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Prokaryotic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1" i="1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-----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1" i="1" u="none" strike="noStrike" cap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Nucleic acid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Both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DNA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RNA  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Both    DNA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RNA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Both DNA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54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&amp; RNA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DNA or RNA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1" i="1" u="none" strike="noStrike" cap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Ribosomes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Absent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1" i="1" u="none" strike="noStrike" cap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Mitochondria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Present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Absent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0" i="0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Absent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CCCC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1" i="1" u="none" strike="noStrike" cap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Replication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1800" b="1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Mitosis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1800" b="1" i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Budding or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38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1800" b="1" i="0" u="none" strike="noStrike" cap="non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mitosis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1800" b="1" i="0" u="none" strike="noStrike" cap="non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Binary fission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ct val="25000"/>
                        <a:buFont typeface="Times New Roman"/>
                        <a:buNone/>
                      </a:pPr>
                      <a:r>
                        <a:rPr lang="en-GB" sz="2400" b="1" i="1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special</a:t>
                      </a:r>
                    </a:p>
                  </a:txBody>
                  <a:tcPr marL="91450" marR="91450" marT="43525" marB="435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275" name="Shape 275"/>
          <p:cNvCxnSpPr/>
          <p:nvPr/>
        </p:nvCxnSpPr>
        <p:spPr>
          <a:xfrm>
            <a:off x="5940425" y="333375"/>
            <a:ext cx="2016000" cy="0"/>
          </a:xfrm>
          <a:prstGeom prst="straightConnector1">
            <a:avLst/>
          </a:prstGeom>
          <a:noFill/>
          <a:ln>
            <a:noFill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/>
        </p:nvSpPr>
        <p:spPr>
          <a:xfrm>
            <a:off x="2339975" y="5300662"/>
            <a:ext cx="5111700" cy="10156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1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5" name="Shape 525"/>
          <p:cNvSpPr txBox="1"/>
          <p:nvPr/>
        </p:nvSpPr>
        <p:spPr>
          <a:xfrm>
            <a:off x="900112" y="404812"/>
            <a:ext cx="7920000" cy="70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lang="en-GB" sz="2000" b="1" i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Variation in Sensitivity of cell cultures to infection by viruses commonly isolated in clinical virology laboratories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1331911" y="1706562"/>
            <a:ext cx="2170517" cy="4000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lang="en-GB" sz="2000" b="1" i="0" u="none">
                <a:latin typeface="Times New Roman"/>
                <a:ea typeface="Times New Roman"/>
                <a:cs typeface="Times New Roman"/>
                <a:sym typeface="Times New Roman"/>
              </a:rPr>
              <a:t>Virus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4356100" y="1484312"/>
            <a:ext cx="3168600" cy="39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lang="en-GB" sz="2000" b="1" i="0" u="none" dirty="0">
                <a:latin typeface="Times New Roman"/>
                <a:ea typeface="Times New Roman"/>
                <a:cs typeface="Times New Roman"/>
                <a:sym typeface="Times New Roman"/>
              </a:rPr>
              <a:t>Cell </a:t>
            </a:r>
            <a:r>
              <a:rPr lang="en-GB" sz="2000" b="1" i="0" u="none" dirty="0" err="1">
                <a:latin typeface="Times New Roman"/>
                <a:ea typeface="Times New Roman"/>
                <a:cs typeface="Times New Roman"/>
                <a:sym typeface="Times New Roman"/>
              </a:rPr>
              <a:t>culture</a:t>
            </a:r>
            <a:r>
              <a:rPr lang="en-GB" sz="2000" b="1" i="0" u="none" baseline="30000" dirty="0" err="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 lang="en-GB" sz="2000" b="1" i="0" u="none" baseline="30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8" name="Shape 528"/>
          <p:cNvSpPr txBox="1"/>
          <p:nvPr/>
        </p:nvSpPr>
        <p:spPr>
          <a:xfrm>
            <a:off x="3851275" y="1989137"/>
            <a:ext cx="4824300" cy="396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lang="en-GB" sz="2000" b="1" i="0" u="none">
                <a:latin typeface="Times New Roman"/>
                <a:ea typeface="Times New Roman"/>
                <a:cs typeface="Times New Roman"/>
                <a:sym typeface="Times New Roman"/>
              </a:rPr>
              <a:t>PMK          HDF           HEp-2           </a:t>
            </a:r>
          </a:p>
        </p:txBody>
      </p:sp>
      <p:cxnSp>
        <p:nvCxnSpPr>
          <p:cNvPr id="529" name="Shape 529"/>
          <p:cNvCxnSpPr/>
          <p:nvPr/>
        </p:nvCxnSpPr>
        <p:spPr>
          <a:xfrm>
            <a:off x="3851275" y="1916112"/>
            <a:ext cx="46815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30" name="Shape 530"/>
          <p:cNvCxnSpPr/>
          <p:nvPr/>
        </p:nvCxnSpPr>
        <p:spPr>
          <a:xfrm>
            <a:off x="1042987" y="1484312"/>
            <a:ext cx="7489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531" name="Shape 531"/>
          <p:cNvCxnSpPr/>
          <p:nvPr/>
        </p:nvCxnSpPr>
        <p:spPr>
          <a:xfrm>
            <a:off x="1042987" y="2420937"/>
            <a:ext cx="7489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32" name="Shape 532"/>
          <p:cNvSpPr txBox="1"/>
          <p:nvPr/>
        </p:nvSpPr>
        <p:spPr>
          <a:xfrm>
            <a:off x="1187450" y="2781300"/>
            <a:ext cx="18003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GB" sz="1800" b="0" i="0" u="none">
                <a:latin typeface="Times New Roman"/>
                <a:ea typeface="Times New Roman"/>
                <a:cs typeface="Times New Roman"/>
                <a:sym typeface="Times New Roman"/>
              </a:rPr>
              <a:t>RNA virus </a:t>
            </a:r>
          </a:p>
        </p:txBody>
      </p:sp>
      <p:sp>
        <p:nvSpPr>
          <p:cNvPr id="533" name="Shape 533"/>
          <p:cNvSpPr txBox="1"/>
          <p:nvPr/>
        </p:nvSpPr>
        <p:spPr>
          <a:xfrm>
            <a:off x="1187450" y="4430712"/>
            <a:ext cx="18003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GB" sz="1800" b="0" i="0" u="none">
                <a:latin typeface="Times New Roman"/>
                <a:ea typeface="Times New Roman"/>
                <a:cs typeface="Times New Roman"/>
                <a:sym typeface="Times New Roman"/>
              </a:rPr>
              <a:t>DNA virus </a:t>
            </a:r>
          </a:p>
        </p:txBody>
      </p:sp>
      <p:cxnSp>
        <p:nvCxnSpPr>
          <p:cNvPr id="534" name="Shape 534"/>
          <p:cNvCxnSpPr/>
          <p:nvPr/>
        </p:nvCxnSpPr>
        <p:spPr>
          <a:xfrm>
            <a:off x="1116012" y="6021387"/>
            <a:ext cx="7489800" cy="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35" name="Shape 535"/>
          <p:cNvSpPr txBox="1"/>
          <p:nvPr/>
        </p:nvSpPr>
        <p:spPr>
          <a:xfrm>
            <a:off x="1476375" y="3213100"/>
            <a:ext cx="1800300" cy="119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lang="en-GB" sz="1800" b="0" i="0" u="none">
                <a:latin typeface="Times New Roman"/>
                <a:ea typeface="Times New Roman"/>
                <a:cs typeface="Times New Roman"/>
                <a:sym typeface="Times New Roman"/>
              </a:rPr>
              <a:t>Enterovirus Rhinovirus Influenza virus RSV 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1403350" y="4759325"/>
            <a:ext cx="1800300" cy="1190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lang="en-GB" sz="1800" b="0" i="0" u="none">
                <a:latin typeface="Times New Roman"/>
                <a:ea typeface="Times New Roman"/>
                <a:cs typeface="Times New Roman"/>
                <a:sym typeface="Times New Roman"/>
              </a:rPr>
              <a:t>Adenovirus   HSV             VZV              CMV </a:t>
            </a:r>
          </a:p>
        </p:txBody>
      </p:sp>
      <p:sp>
        <p:nvSpPr>
          <p:cNvPr id="537" name="Shape 537"/>
          <p:cNvSpPr txBox="1"/>
          <p:nvPr/>
        </p:nvSpPr>
        <p:spPr>
          <a:xfrm>
            <a:off x="3851275" y="32131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38" name="Shape 538"/>
          <p:cNvSpPr txBox="1"/>
          <p:nvPr/>
        </p:nvSpPr>
        <p:spPr>
          <a:xfrm>
            <a:off x="4932362" y="32131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6300786" y="3206750"/>
            <a:ext cx="1007999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+/-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3851275" y="3500437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4932362" y="3494087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300786" y="3494087"/>
            <a:ext cx="1007999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3851275" y="37830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4932362" y="378936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6372225" y="378936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-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3851275" y="39989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47" name="Shape 547"/>
          <p:cNvSpPr txBox="1"/>
          <p:nvPr/>
        </p:nvSpPr>
        <p:spPr>
          <a:xfrm>
            <a:off x="4932362" y="39989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x="6372225" y="39989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49" name="Shape 549"/>
          <p:cNvSpPr txBox="1"/>
          <p:nvPr/>
        </p:nvSpPr>
        <p:spPr>
          <a:xfrm>
            <a:off x="3851275" y="47244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50" name="Shape 550"/>
          <p:cNvSpPr txBox="1"/>
          <p:nvPr/>
        </p:nvSpPr>
        <p:spPr>
          <a:xfrm>
            <a:off x="4932362" y="47244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51" name="Shape 551"/>
          <p:cNvSpPr txBox="1"/>
          <p:nvPr/>
        </p:nvSpPr>
        <p:spPr>
          <a:xfrm>
            <a:off x="6372225" y="4724400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52" name="Shape 552"/>
          <p:cNvSpPr txBox="1"/>
          <p:nvPr/>
        </p:nvSpPr>
        <p:spPr>
          <a:xfrm>
            <a:off x="3851275" y="508476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53" name="Shape 553"/>
          <p:cNvSpPr txBox="1"/>
          <p:nvPr/>
        </p:nvSpPr>
        <p:spPr>
          <a:xfrm>
            <a:off x="4932362" y="508476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54" name="Shape 554"/>
          <p:cNvSpPr txBox="1"/>
          <p:nvPr/>
        </p:nvSpPr>
        <p:spPr>
          <a:xfrm>
            <a:off x="6372225" y="5078412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</a:t>
            </a:r>
          </a:p>
        </p:txBody>
      </p:sp>
      <p:sp>
        <p:nvSpPr>
          <p:cNvPr id="555" name="Shape 555"/>
          <p:cNvSpPr txBox="1"/>
          <p:nvPr/>
        </p:nvSpPr>
        <p:spPr>
          <a:xfrm>
            <a:off x="3851275" y="5373687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</a:t>
            </a:r>
          </a:p>
        </p:txBody>
      </p:sp>
      <p:sp>
        <p:nvSpPr>
          <p:cNvPr id="556" name="Shape 556"/>
          <p:cNvSpPr txBox="1"/>
          <p:nvPr/>
        </p:nvSpPr>
        <p:spPr>
          <a:xfrm>
            <a:off x="4932362" y="5367337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6443661" y="5367337"/>
            <a:ext cx="1007999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-</a:t>
            </a:r>
          </a:p>
        </p:txBody>
      </p:sp>
      <p:sp>
        <p:nvSpPr>
          <p:cNvPr id="558" name="Shape 558"/>
          <p:cNvSpPr txBox="1"/>
          <p:nvPr/>
        </p:nvSpPr>
        <p:spPr>
          <a:xfrm>
            <a:off x="3851275" y="5661025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-</a:t>
            </a:r>
          </a:p>
        </p:txBody>
      </p:sp>
      <p:sp>
        <p:nvSpPr>
          <p:cNvPr id="559" name="Shape 559"/>
          <p:cNvSpPr txBox="1"/>
          <p:nvPr/>
        </p:nvSpPr>
        <p:spPr>
          <a:xfrm>
            <a:off x="4932362" y="5654675"/>
            <a:ext cx="1008000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+++</a:t>
            </a:r>
          </a:p>
        </p:txBody>
      </p:sp>
      <p:sp>
        <p:nvSpPr>
          <p:cNvPr id="560" name="Shape 560"/>
          <p:cNvSpPr txBox="1"/>
          <p:nvPr/>
        </p:nvSpPr>
        <p:spPr>
          <a:xfrm>
            <a:off x="6443661" y="5654675"/>
            <a:ext cx="1007999" cy="36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GB" sz="1800" b="1" i="0" u="none">
                <a:latin typeface="Verdana"/>
                <a:ea typeface="Verdana"/>
                <a:cs typeface="Verdana"/>
                <a:sym typeface="Verdana"/>
              </a:rPr>
              <a:t>-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1187450" y="6092825"/>
            <a:ext cx="7488300" cy="58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66"/>
              </a:buClr>
              <a:buSzPct val="25000"/>
              <a:buFont typeface="Times New Roman"/>
              <a:buNone/>
            </a:pPr>
            <a:r>
              <a:rPr lang="en-GB" sz="1600" b="1" i="1" u="none">
                <a:latin typeface="Times New Roman"/>
                <a:ea typeface="Times New Roman"/>
                <a:cs typeface="Times New Roman"/>
                <a:sym typeface="Times New Roman"/>
              </a:rPr>
              <a:t>PMK, primary MK. Degree of sensitivity: +++, highly sensitive;++, moderately sensitive; +, low sensitivity; +/-, variable; -, not sensitive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48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Detection of viral growth</a:t>
            </a:r>
          </a:p>
        </p:txBody>
      </p:sp>
      <p:sp>
        <p:nvSpPr>
          <p:cNvPr id="567" name="Shape 567"/>
          <p:cNvSpPr txBox="1">
            <a:spLocks noGrp="1"/>
          </p:cNvSpPr>
          <p:nvPr>
            <p:ph idx="1"/>
          </p:nvPr>
        </p:nvSpPr>
        <p:spPr>
          <a:xfrm>
            <a:off x="682624" y="1635145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Noto Sans Symbols"/>
              <a:buChar char="➢"/>
            </a:pPr>
            <a:r>
              <a:rPr lang="en-GB" sz="4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Cytopathic effects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25000"/>
              <a:buNone/>
            </a:pPr>
            <a:endParaRPr sz="40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25000"/>
              <a:buNone/>
            </a:pPr>
            <a:endParaRPr sz="40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25000"/>
              <a:buNone/>
            </a:pPr>
            <a:endParaRPr sz="40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25000"/>
              <a:buNone/>
            </a:pPr>
            <a:endParaRPr sz="40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Noto Sans Symbols"/>
              <a:buChar char="➢"/>
            </a:pPr>
            <a:r>
              <a:rPr lang="en-GB" sz="4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Others</a:t>
            </a:r>
          </a:p>
          <a:p>
            <a:pPr marL="342900" lvl="0" indent="-342900" algn="l" rtl="0">
              <a:spcBef>
                <a:spcPts val="800"/>
              </a:spcBef>
              <a:spcAft>
                <a:spcPts val="0"/>
              </a:spcAft>
              <a:buSzPct val="80000"/>
              <a:buNone/>
            </a:pPr>
            <a:endParaRPr sz="40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Shape 568" descr="Cytopathic Effec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812" y="2371725"/>
            <a:ext cx="5000700" cy="19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Shape 569"/>
          <p:cNvSpPr txBox="1"/>
          <p:nvPr/>
        </p:nvSpPr>
        <p:spPr>
          <a:xfrm>
            <a:off x="917575" y="4208462"/>
            <a:ext cx="1296900" cy="363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GB" sz="1600" b="0" i="0" u="none" dirty="0">
                <a:latin typeface="Garamond"/>
                <a:ea typeface="Garamond"/>
                <a:cs typeface="Garamond"/>
                <a:sym typeface="Garamond"/>
              </a:rPr>
              <a:t>Uninfected cc</a:t>
            </a:r>
          </a:p>
        </p:txBody>
      </p:sp>
      <p:sp>
        <p:nvSpPr>
          <p:cNvPr id="570" name="Shape 570"/>
          <p:cNvSpPr txBox="1"/>
          <p:nvPr/>
        </p:nvSpPr>
        <p:spPr>
          <a:xfrm>
            <a:off x="2632075" y="4214812"/>
            <a:ext cx="1296900" cy="404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GB" sz="1600" b="0" i="0" u="none">
                <a:latin typeface="Garamond"/>
                <a:ea typeface="Garamond"/>
                <a:cs typeface="Garamond"/>
                <a:sym typeface="Garamond"/>
              </a:rPr>
              <a:t>Cell rounding</a:t>
            </a:r>
          </a:p>
        </p:txBody>
      </p:sp>
      <p:sp>
        <p:nvSpPr>
          <p:cNvPr id="571" name="Shape 571"/>
          <p:cNvSpPr txBox="1"/>
          <p:nvPr/>
        </p:nvSpPr>
        <p:spPr>
          <a:xfrm>
            <a:off x="4346575" y="4167187"/>
            <a:ext cx="1296900" cy="404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Garamond"/>
              <a:buNone/>
            </a:pPr>
            <a:r>
              <a:rPr lang="en-GB" sz="1600" b="1" i="0" u="none">
                <a:latin typeface="Garamond"/>
                <a:ea typeface="Garamond"/>
                <a:cs typeface="Garamond"/>
                <a:sym typeface="Garamond"/>
              </a:rPr>
              <a:t>Syncytium </a:t>
            </a:r>
          </a:p>
        </p:txBody>
      </p:sp>
      <p:pic>
        <p:nvPicPr>
          <p:cNvPr id="572" name="Shape 572" descr="1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1400" y="2047875"/>
            <a:ext cx="2736900" cy="30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>
            <a:spLocks noGrp="1"/>
          </p:cNvSpPr>
          <p:nvPr>
            <p:ph idx="1"/>
          </p:nvPr>
        </p:nvSpPr>
        <p:spPr>
          <a:xfrm>
            <a:off x="457200" y="642937"/>
            <a:ext cx="8229600" cy="5738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45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Problems with cell culture </a:t>
            </a: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Long incubation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Sensitivity is variable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Susceptible to bacterial contamination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Some Vs do not grow in c/c ex. HCV 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ct val="80000"/>
              <a:buNone/>
            </a:pPr>
            <a:endParaRPr sz="32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lang="en-GB" sz="54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Rapid culture technique</a:t>
            </a:r>
          </a:p>
        </p:txBody>
      </p:sp>
      <p:sp>
        <p:nvSpPr>
          <p:cNvPr id="583" name="Shape 583"/>
          <p:cNvSpPr txBox="1">
            <a:spLocks noGrp="1"/>
          </p:cNvSpPr>
          <p:nvPr>
            <p:ph type="body" idx="1"/>
          </p:nvPr>
        </p:nvSpPr>
        <p:spPr>
          <a:xfrm>
            <a:off x="468311" y="1423987"/>
            <a:ext cx="439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6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Shell Vial Assay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6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Detect viral antigens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hlink"/>
              </a:buClr>
              <a:buSzPct val="79999"/>
              <a:buFont typeface="Noto Sans Symbols"/>
              <a:buChar char="➢"/>
            </a:pPr>
            <a:r>
              <a:rPr lang="en-GB" sz="36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1-3 days</a:t>
            </a:r>
          </a:p>
        </p:txBody>
      </p:sp>
      <p:pic>
        <p:nvPicPr>
          <p:cNvPr id="585" name="Shape 58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tretch/>
        </p:blipFill>
        <p:spPr>
          <a:xfrm>
            <a:off x="4952523" y="1600200"/>
            <a:ext cx="3429954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Shape 584" descr="scan0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4411" y="1484312"/>
            <a:ext cx="3708299" cy="28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>
            <a:spLocks noGrp="1"/>
          </p:cNvSpPr>
          <p:nvPr>
            <p:ph type="title"/>
          </p:nvPr>
        </p:nvSpPr>
        <p:spPr>
          <a:xfrm>
            <a:off x="457200" y="503236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lang="en-GB" sz="6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Serological test;</a:t>
            </a:r>
            <a:br>
              <a:rPr lang="en-GB" sz="6600" b="1" i="1" u="none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66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Antigen detection;</a:t>
            </a:r>
          </a:p>
        </p:txBody>
      </p:sp>
      <p:sp>
        <p:nvSpPr>
          <p:cNvPr id="591" name="Shape 591"/>
          <p:cNvSpPr txBox="1">
            <a:spLocks noGrp="1"/>
          </p:cNvSpPr>
          <p:nvPr>
            <p:ph idx="1"/>
          </p:nvPr>
        </p:nvSpPr>
        <p:spPr>
          <a:xfrm>
            <a:off x="144462" y="2260600"/>
            <a:ext cx="89280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4800" b="1" i="1" u="none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GB" sz="48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sample </a:t>
            </a:r>
            <a:r>
              <a:rPr lang="en-GB" sz="4800" b="1" i="1" u="none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      </a:t>
            </a:r>
            <a:r>
              <a:rPr lang="en-GB" sz="4800" b="1" i="1" u="sng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virus </a:t>
            </a:r>
            <a:r>
              <a:rPr lang="en-GB" sz="4800" b="1" i="1" u="none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en-GB" sz="4800" b="1" i="1" u="sng" dirty="0">
                <a:solidFill>
                  <a:srgbClr val="FF99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test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32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Skin  scrapings                  HSV                 IF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Blood                                 HBV(</a:t>
            </a:r>
            <a:r>
              <a:rPr lang="en-GB" sz="20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HBsAg</a:t>
            </a: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)     ELISA</a:t>
            </a:r>
          </a:p>
        </p:txBody>
      </p:sp>
      <p:sp>
        <p:nvSpPr>
          <p:cNvPr id="592" name="Shape 592"/>
          <p:cNvSpPr txBox="1"/>
          <p:nvPr/>
        </p:nvSpPr>
        <p:spPr>
          <a:xfrm>
            <a:off x="428625" y="285750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 i="1" u="sng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-100011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lang="en-GB" sz="5400" b="1" i="1" u="sng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Serological test;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323850" y="4724400"/>
            <a:ext cx="8820000" cy="171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rgbClr val="FF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Ex of techniques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8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Immunofluorescence  (IF)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8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Enzyme- linked immunosorbent assay  (ELISA)</a:t>
            </a:r>
          </a:p>
        </p:txBody>
      </p:sp>
      <p:sp>
        <p:nvSpPr>
          <p:cNvPr id="599" name="Shape 599"/>
          <p:cNvSpPr txBox="1">
            <a:spLocks noGrp="1"/>
          </p:cNvSpPr>
          <p:nvPr>
            <p:ph type="body" idx="2"/>
          </p:nvPr>
        </p:nvSpPr>
        <p:spPr>
          <a:xfrm>
            <a:off x="2184400" y="908050"/>
            <a:ext cx="7067700" cy="132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44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Antibody detection;</a:t>
            </a:r>
          </a:p>
        </p:txBody>
      </p:sp>
      <p:pic>
        <p:nvPicPr>
          <p:cNvPr id="600" name="Shape 600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76375" y="1773237"/>
            <a:ext cx="6023100" cy="261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title"/>
          </p:nvPr>
        </p:nvSpPr>
        <p:spPr>
          <a:xfrm>
            <a:off x="457200" y="2143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GB" sz="44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Immunofluorescence ; IF</a:t>
            </a:r>
            <a:br>
              <a:rPr lang="en-GB" sz="44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endParaRPr lang="en-GB" sz="4400" b="1" i="1" u="sng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Shape 606" descr="Fig 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43186" y="1571625"/>
            <a:ext cx="3571800" cy="441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Shape 607"/>
          <p:cNvSpPr txBox="1">
            <a:spLocks noGrp="1"/>
          </p:cNvSpPr>
          <p:nvPr>
            <p:ph type="body" idx="2"/>
          </p:nvPr>
        </p:nvSpPr>
        <p:spPr>
          <a:xfrm>
            <a:off x="6286500" y="1600200"/>
            <a:ext cx="28575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A- Direct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Ag  detection;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4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Sample (Ag)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B- Indirect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Ab detection;</a:t>
            </a:r>
          </a:p>
          <a:p>
            <a:pPr marL="742950" marR="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4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Sample (Ab)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Shape 608" descr="~DESTscan000100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50" y="1571625"/>
            <a:ext cx="2071800" cy="4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Shape 613" descr="~DESTscan000100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773237"/>
            <a:ext cx="4032300" cy="29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6" y="1779587"/>
            <a:ext cx="3857699" cy="292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>
            <a:spLocks noGrp="1"/>
          </p:cNvSpPr>
          <p:nvPr>
            <p:ph type="title"/>
          </p:nvPr>
        </p:nvSpPr>
        <p:spPr>
          <a:xfrm>
            <a:off x="428625" y="214312"/>
            <a:ext cx="87153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ELISA</a:t>
            </a:r>
            <a:b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Ab detection               Ag detection    </a:t>
            </a:r>
            <a:b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endParaRPr lang="en-GB" sz="3600" b="1" i="1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Shape 620" descr="Copy of Fig-18-38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0061" y="1214437"/>
            <a:ext cx="3935400" cy="27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4071938"/>
            <a:ext cx="4038600" cy="1785937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Shape 622"/>
          <p:cNvSpPr txBox="1"/>
          <p:nvPr/>
        </p:nvSpPr>
        <p:spPr>
          <a:xfrm>
            <a:off x="357187" y="5872162"/>
            <a:ext cx="7715400" cy="9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GB" sz="2400" b="0" i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Indirect  ELISA for  Ab detection ;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Times New Roman"/>
              <a:buNone/>
            </a:pPr>
            <a:r>
              <a:rPr lang="en-GB" sz="2400" b="0" i="0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coloured wells indicate reactivity</a:t>
            </a:r>
          </a:p>
        </p:txBody>
      </p:sp>
      <p:pic>
        <p:nvPicPr>
          <p:cNvPr id="623" name="Shape 623" descr="C:\Documents and Settings\Dr.Malak\Desktop\MALAK (E)\maram\Pictur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3500" y="1071562"/>
            <a:ext cx="3714900" cy="578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46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Molecular test;</a:t>
            </a:r>
          </a:p>
        </p:txBody>
      </p:sp>
      <p:sp>
        <p:nvSpPr>
          <p:cNvPr id="629" name="Shape 62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Polymerase chain reaction (PCR)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Amplification tech.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Viral genome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Uses;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8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Dx</a:t>
            </a:r>
            <a:endParaRPr lang="en-GB" sz="2800" b="0" i="0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Monitoring response to Rx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1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00"/>
              </a:buClr>
              <a:buSzPct val="25000"/>
              <a:buFont typeface="Times New Roman"/>
            </a:pPr>
            <a:r>
              <a:rPr lang="en-GB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  <a:sym typeface="Times New Roman"/>
              </a:rPr>
              <a:t>Characteristics of viruses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idx="1"/>
          </p:nvPr>
        </p:nvSpPr>
        <p:spPr>
          <a:xfrm>
            <a:off x="179387" y="186366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Acellular organisms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Tiny particles 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Internal core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Protein  coat</a:t>
            </a:r>
          </a:p>
          <a:p>
            <a:pPr marL="114300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Some Vs have lipoprotein </a:t>
            </a:r>
            <a:r>
              <a:rPr lang="en-GB" sz="24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mb</a:t>
            </a: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Obligate intracellular organisms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Replicate in a manner diff from cells       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GB" sz="32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( 1V           many Vs )</a:t>
            </a:r>
          </a:p>
        </p:txBody>
      </p:sp>
      <p:pic>
        <p:nvPicPr>
          <p:cNvPr id="282" name="Shape 282" descr="Fig-23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4386" y="1655761"/>
            <a:ext cx="1944600" cy="4941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Shape 283"/>
          <p:cNvCxnSpPr/>
          <p:nvPr/>
        </p:nvCxnSpPr>
        <p:spPr>
          <a:xfrm>
            <a:off x="2555875" y="5589587"/>
            <a:ext cx="86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>
              <a:solidFill>
                <a:schemeClr val="l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Shape 63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3200">
              <a:solidFill>
                <a:schemeClr val="l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Shape 636" descr="ÙØªÙØ¬Ø© Ø¨Ø­Ø« Ø§ÙØµÙØ± Ø¹Ù ÙÙ Ø³ÙÙ Ø·Ø±ÙÙØ§ ÙÙØªÙØ³ ÙÙÙ Ø¹ÙÙØ§ Ø³ÙÙ Ø§ÙÙÙ ÙÙ Ø¨Ù Ø·Ø±ÙÙØ§ Ø¥ÙÙ Ø§ÙØ¬ÙØ©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512" y="115887"/>
            <a:ext cx="8817000" cy="66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title"/>
          </p:nvPr>
        </p:nvSpPr>
        <p:spPr>
          <a:xfrm>
            <a:off x="457200" y="280986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Questrial"/>
              <a:buNone/>
            </a:pPr>
            <a:r>
              <a:rPr lang="en-GB" sz="42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estrial"/>
                <a:ea typeface="Questrial"/>
                <a:cs typeface="Questrial"/>
                <a:sym typeface="Questrial"/>
              </a:rPr>
              <a:t>Reference books</a:t>
            </a:r>
          </a:p>
        </p:txBody>
      </p:sp>
      <p:pic>
        <p:nvPicPr>
          <p:cNvPr id="642" name="Shape 6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2106611"/>
            <a:ext cx="3200400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Shape 6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0175" y="2106611"/>
            <a:ext cx="347670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/>
          <p:nvPr/>
        </p:nvSpPr>
        <p:spPr>
          <a:xfrm>
            <a:off x="1957386" y="2266950"/>
            <a:ext cx="6126150" cy="3030525"/>
          </a:xfrm>
          <a:prstGeom prst="rect">
            <a:avLst/>
          </a:prstGeom>
        </p:spPr>
        <p:txBody>
          <a:bodyPr wrap="none" numCol="1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>
            <a:defPPr lvl="0"/>
            <a:lvl1pPr lvl="0"/>
            <a:lvl2pPr lvl="1"/>
            <a:lvl3pPr lvl="2"/>
            <a:lvl4pPr lvl="3"/>
            <a:lvl5pPr lvl="4"/>
            <a:lvl6pPr lvl="5"/>
            <a:lvl7pPr lvl="6"/>
            <a:lvl8pPr lvl="7"/>
            <a:lvl9pPr lvl="8"/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sng" strike="noStrike" kern="10" cap="none" spc="0" normalizeH="0" noProof="0" dirty="0">
                <a:ln w="9525">
                  <a:round/>
                  <a:headEnd/>
                  <a:tailEnd/>
                </a:ln>
                <a:solidFill>
                  <a:schemeClr val="tx2"/>
                </a:solidFill>
                <a:effectLst/>
                <a:latin typeface="Harrington"/>
                <a:ea typeface="+mn-ea"/>
                <a:cs typeface="Arial" charset="0"/>
              </a:rPr>
              <a:t> Thank you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457200" y="277811"/>
            <a:ext cx="8229600" cy="115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GB" sz="4400" b="0" i="0" u="none">
                <a:solidFill>
                  <a:schemeClr val="l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Size ; 20-300 nm</a:t>
            </a:r>
          </a:p>
        </p:txBody>
      </p:sp>
      <p:pic>
        <p:nvPicPr>
          <p:cNvPr id="289" name="Shape 28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8625" y="1239837"/>
            <a:ext cx="8280300" cy="50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1">
            <a:noAutofit/>
          </a:bodyPr>
          <a:lstStyle/>
          <a:p>
            <a:pPr>
              <a:lnSpc>
                <a:spcPct val="100000"/>
              </a:lnSpc>
              <a:buClr>
                <a:srgbClr val="FFFF00"/>
              </a:buClr>
              <a:buSzPct val="25000"/>
              <a:buFont typeface="Times New Roman"/>
            </a:pPr>
            <a:r>
              <a:rPr lang="en-GB" sz="4000" b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  <a:sym typeface="Times New Roman"/>
              </a:rPr>
              <a:t>Viral Structure</a:t>
            </a:r>
            <a:br>
              <a:rPr lang="en-GB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  <a:sym typeface="Times New Roman"/>
              </a:rPr>
            </a:br>
            <a:endParaRPr lang="en-GB" sz="4000" b="1" u="sng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817563" y="2144424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1-Viral genome 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600" b="1" i="1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2-Capsid</a:t>
            </a:r>
            <a:endParaRPr sz="3600" b="1" i="1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3-Envelope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endParaRPr sz="3600" b="1" i="1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SzPct val="25000"/>
              <a:buNone/>
            </a:pPr>
            <a:r>
              <a:rPr lang="en-GB" sz="36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marL="342900" lvl="0" indent="-342900" algn="l" rtl="0">
              <a:spcBef>
                <a:spcPts val="720"/>
              </a:spcBef>
              <a:spcAft>
                <a:spcPts val="0"/>
              </a:spcAft>
              <a:buSzPct val="79999"/>
              <a:buNone/>
            </a:pPr>
            <a:endParaRPr sz="3600" b="1" i="1" u="none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Shape 296"/>
          <p:cNvSpPr txBox="1">
            <a:spLocks noGrp="1"/>
          </p:cNvSpPr>
          <p:nvPr>
            <p:ph type="body" idx="2"/>
          </p:nvPr>
        </p:nvSpPr>
        <p:spPr>
          <a:xfrm>
            <a:off x="4997450" y="1989136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3600" b="1" i="1" u="none" strike="noStrike" cap="none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297" name="Shape 297" descr="Fig-23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6461" y="1484312"/>
            <a:ext cx="3959099" cy="47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 descr="Fig-23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875" y="1500187"/>
            <a:ext cx="3959100" cy="47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Times New Roman"/>
              <a:buNone/>
            </a:pPr>
            <a:r>
              <a:rPr lang="en-GB" sz="6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Viral Structure</a:t>
            </a:r>
            <a:br>
              <a:rPr lang="en-GB" sz="60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4000" b="1" i="1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1-Viral genome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4854575" y="1773236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4000" b="1" i="1" u="none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  RNA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(Ribonucleic acid)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All RNA Vs have </a:t>
            </a:r>
            <a:r>
              <a:rPr lang="en-GB" sz="2800" b="0" i="0" u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ss</a:t>
            </a: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except Reoviruses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single / multiple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(+) polarity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(-) polarity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None/>
            </a:pPr>
            <a:endParaRPr sz="28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SzPct val="80000"/>
              <a:buNone/>
            </a:pPr>
            <a:endParaRPr sz="2800" b="0" i="0" u="none" dirty="0">
              <a:solidFill>
                <a:schemeClr val="l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 txBox="1">
            <a:spLocks noGrp="1"/>
          </p:cNvSpPr>
          <p:nvPr>
            <p:ph type="body" idx="2"/>
          </p:nvPr>
        </p:nvSpPr>
        <p:spPr>
          <a:xfrm>
            <a:off x="250825" y="184467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4000" b="1" i="1" u="none" strike="noStrike" cap="none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       DNA</a:t>
            </a:r>
            <a:r>
              <a:rPr lang="en-GB" sz="4000" b="1" i="1" u="none" strike="noStrike" cap="none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8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(Deoxyribonucleic acid)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All DNA Vs have ds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8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except Parvoviruses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Single molecule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4283075" y="2060575"/>
            <a:ext cx="720600" cy="554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Arial"/>
              <a:buNone/>
            </a:pPr>
            <a:r>
              <a:rPr lang="en-GB" sz="4000" b="0" i="0" u="none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827087" y="5734050"/>
            <a:ext cx="7632600" cy="6477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GB" sz="2400" b="1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All Vs are haploid ,except </a:t>
            </a:r>
            <a:r>
              <a:rPr lang="en-GB" sz="2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retroviruses</a:t>
            </a:r>
            <a:r>
              <a:rPr lang="en-GB" sz="2800" b="1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are</a:t>
            </a:r>
            <a:r>
              <a:rPr lang="en-GB" sz="2400" b="1" i="1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diploid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1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00"/>
              </a:buClr>
              <a:buSzPct val="25000"/>
              <a:buFont typeface="Times New Roman"/>
            </a:pPr>
            <a:r>
              <a:rPr lang="en-GB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  <a:sym typeface="Times New Roman"/>
              </a:rPr>
              <a:t>Viral structure</a:t>
            </a:r>
          </a:p>
        </p:txBody>
      </p:sp>
      <p:sp>
        <p:nvSpPr>
          <p:cNvPr id="313" name="Shape 31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4000" b="1" i="1" u="none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2-Capsid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3200" b="0" i="0" u="none" dirty="0">
                <a:solidFill>
                  <a:schemeClr val="l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 protein coat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Subunits (capsomeres)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Genome (NA) + capsid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            = nucleocapsid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8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Function;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Protects NA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50000"/>
              <a:buFont typeface="Noto Sans Symbols"/>
              <a:buChar char="●"/>
            </a:pPr>
            <a:r>
              <a:rPr lang="en-GB" sz="2400" b="0" i="0" u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Facilitates its entry into cell</a:t>
            </a:r>
          </a:p>
        </p:txBody>
      </p:sp>
      <p:pic>
        <p:nvPicPr>
          <p:cNvPr id="314" name="Shape 314" descr="scan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825" y="1700211"/>
            <a:ext cx="3816300" cy="36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25000"/>
              <a:buFont typeface="Times New Roman"/>
              <a:buNone/>
            </a:pPr>
            <a:r>
              <a:rPr lang="en-GB" sz="5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Symmetry</a:t>
            </a:r>
            <a:br>
              <a:rPr lang="en-GB" sz="54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GB" sz="3200" b="1" i="1" u="sng" dirty="0">
                <a:solidFill>
                  <a:schemeClr val="l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based on arrangement of capsomeres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2819400" y="1819275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Cubic symmetry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( </a:t>
            </a:r>
            <a:r>
              <a:rPr lang="en-GB" sz="2400" b="1" i="1" u="none" strike="noStrike" cap="none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Icosahederal</a:t>
            </a:r>
            <a:r>
              <a:rPr lang="en-GB" sz="24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) </a:t>
            </a:r>
          </a:p>
        </p:txBody>
      </p:sp>
      <p:sp>
        <p:nvSpPr>
          <p:cNvPr id="321" name="Shape 321"/>
          <p:cNvSpPr txBox="1">
            <a:spLocks noGrp="1"/>
          </p:cNvSpPr>
          <p:nvPr>
            <p:ph type="body" idx="2"/>
          </p:nvPr>
        </p:nvSpPr>
        <p:spPr>
          <a:xfrm>
            <a:off x="2819400" y="3043236"/>
            <a:ext cx="4038600" cy="21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Helical symmetry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lang="en-GB" sz="2400" b="0" i="0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    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3"/>
          </p:nvPr>
        </p:nvSpPr>
        <p:spPr>
          <a:xfrm>
            <a:off x="2819400" y="4000500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ans Symbols"/>
              <a:buChar char="➢"/>
            </a:pPr>
            <a:r>
              <a:rPr lang="en-GB" sz="2400" b="1" i="1" u="none" strike="noStrike" cap="none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Complex symmetry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</TotalTime>
  <Words>1022</Words>
  <Application>Microsoft Office PowerPoint</Application>
  <PresentationFormat>On-screen Show (4:3)</PresentationFormat>
  <Paragraphs>411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Baskerville Old Face</vt:lpstr>
      <vt:lpstr>Calibri</vt:lpstr>
      <vt:lpstr>Calibri Light</vt:lpstr>
      <vt:lpstr>Diwani Bent</vt:lpstr>
      <vt:lpstr>Garamond</vt:lpstr>
      <vt:lpstr>Harrington</vt:lpstr>
      <vt:lpstr>Noto Sans Symbols</vt:lpstr>
      <vt:lpstr>Questrial</vt:lpstr>
      <vt:lpstr>Times New Roman</vt:lpstr>
      <vt:lpstr>Verdana</vt:lpstr>
      <vt:lpstr>Retrospect</vt:lpstr>
      <vt:lpstr>PowerPoint Presentation</vt:lpstr>
      <vt:lpstr>OBJECTIVES  </vt:lpstr>
      <vt:lpstr> Properties of Microorganisms</vt:lpstr>
      <vt:lpstr>Characteristics of viruses</vt:lpstr>
      <vt:lpstr>Size ; 20-300 nm</vt:lpstr>
      <vt:lpstr>Viral Structure </vt:lpstr>
      <vt:lpstr>Viral Structure 1-Viral genome</vt:lpstr>
      <vt:lpstr>Viral structure</vt:lpstr>
      <vt:lpstr>Symmetry based on arrangement of capsomeres</vt:lpstr>
      <vt:lpstr>Symmetry based on arrangement of capsomeres</vt:lpstr>
      <vt:lpstr>Symmetry based on arrangement of capsomeres</vt:lpstr>
      <vt:lpstr>Viral structure</vt:lpstr>
      <vt:lpstr>Viral proteins</vt:lpstr>
      <vt:lpstr>Classification of viruses</vt:lpstr>
      <vt:lpstr>Medically Important Viruses</vt:lpstr>
      <vt:lpstr>PowerPoint Presentation</vt:lpstr>
      <vt:lpstr>Replication  </vt:lpstr>
      <vt:lpstr> Adsorption </vt:lpstr>
      <vt:lpstr>Penetration</vt:lpstr>
      <vt:lpstr>Replication  </vt:lpstr>
      <vt:lpstr>Synthesis of viral components</vt:lpstr>
      <vt:lpstr>Replication  </vt:lpstr>
      <vt:lpstr> Release </vt:lpstr>
      <vt:lpstr>laboratory diagnosis of viral infections</vt:lpstr>
      <vt:lpstr>Microscopic examination</vt:lpstr>
      <vt:lpstr>PowerPoint Presentation</vt:lpstr>
      <vt:lpstr>Virus cultivation</vt:lpstr>
      <vt:lpstr>PowerPoint Presentation</vt:lpstr>
      <vt:lpstr>PowerPoint Presentation</vt:lpstr>
      <vt:lpstr>PowerPoint Presentation</vt:lpstr>
      <vt:lpstr>Detection of viral growth</vt:lpstr>
      <vt:lpstr>PowerPoint Presentation</vt:lpstr>
      <vt:lpstr>Rapid culture technique</vt:lpstr>
      <vt:lpstr>Serological test; Antigen detection;</vt:lpstr>
      <vt:lpstr>Serological test;</vt:lpstr>
      <vt:lpstr>Immunofluorescence ; IF </vt:lpstr>
      <vt:lpstr>PowerPoint Presentation</vt:lpstr>
      <vt:lpstr> ELISA Ab detection               Ag detection     </vt:lpstr>
      <vt:lpstr>Molecular test;</vt:lpstr>
      <vt:lpstr>PowerPoint Presentation</vt:lpstr>
      <vt:lpstr>Reference books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Allokie !</dc:creator>
  <cp:lastModifiedBy>طرفة</cp:lastModifiedBy>
  <cp:revision>3</cp:revision>
  <dcterms:modified xsi:type="dcterms:W3CDTF">2018-10-01T20:19:36Z</dcterms:modified>
</cp:coreProperties>
</file>