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90" r:id="rId3"/>
    <p:sldId id="289" r:id="rId4"/>
    <p:sldId id="258" r:id="rId5"/>
    <p:sldId id="264" r:id="rId6"/>
    <p:sldId id="263" r:id="rId7"/>
    <p:sldId id="256" r:id="rId8"/>
    <p:sldId id="259" r:id="rId9"/>
    <p:sldId id="283" r:id="rId10"/>
    <p:sldId id="257" r:id="rId11"/>
    <p:sldId id="297" r:id="rId12"/>
    <p:sldId id="296" r:id="rId13"/>
    <p:sldId id="276" r:id="rId14"/>
    <p:sldId id="278" r:id="rId15"/>
    <p:sldId id="292" r:id="rId16"/>
    <p:sldId id="272" r:id="rId17"/>
    <p:sldId id="271" r:id="rId18"/>
    <p:sldId id="270" r:id="rId19"/>
    <p:sldId id="298" r:id="rId20"/>
    <p:sldId id="279" r:id="rId21"/>
    <p:sldId id="287" r:id="rId22"/>
    <p:sldId id="274" r:id="rId23"/>
    <p:sldId id="284" r:id="rId24"/>
    <p:sldId id="288" r:id="rId25"/>
    <p:sldId id="281" r:id="rId26"/>
    <p:sldId id="291" r:id="rId27"/>
    <p:sldId id="282" r:id="rId28"/>
    <p:sldId id="268" r:id="rId29"/>
    <p:sldId id="26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00"/>
    <a:srgbClr val="88C9CE"/>
    <a:srgbClr val="FF33CC"/>
    <a:srgbClr val="CCCCFF"/>
    <a:srgbClr val="CCE8E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926" autoAdjust="0"/>
  </p:normalViewPr>
  <p:slideViewPr>
    <p:cSldViewPr>
      <p:cViewPr varScale="1">
        <p:scale>
          <a:sx n="82" d="100"/>
          <a:sy n="82" d="100"/>
        </p:scale>
        <p:origin x="1050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EE0DE-F6A2-493F-84B8-1A8CADB989F2}" type="doc">
      <dgm:prSet loTypeId="urn:microsoft.com/office/officeart/2005/8/layout/bList2#3" loCatId="list" qsTypeId="urn:microsoft.com/office/officeart/2005/8/quickstyle/simple1" qsCatId="simple" csTypeId="urn:microsoft.com/office/officeart/2005/8/colors/accent1_2" csCatId="accent1" phldr="1"/>
      <dgm:spPr/>
    </dgm:pt>
    <dgm:pt modelId="{21723E50-B222-4CDB-B7E6-537D1BDE9547}">
      <dgm:prSet phldrT="[Text]"/>
      <dgm:spPr/>
      <dgm:t>
        <a:bodyPr/>
        <a:lstStyle/>
        <a:p>
          <a:r>
            <a:rPr lang="en-US" dirty="0"/>
            <a:t>Intestinal</a:t>
          </a:r>
        </a:p>
      </dgm:t>
    </dgm:pt>
    <dgm:pt modelId="{EA4E61E2-CCD8-4039-B839-10EC6C02C1BF}" type="parTrans" cxnId="{0E3E6ED1-2417-4924-ABBB-2C6874821626}">
      <dgm:prSet/>
      <dgm:spPr/>
      <dgm:t>
        <a:bodyPr/>
        <a:lstStyle/>
        <a:p>
          <a:endParaRPr lang="en-US"/>
        </a:p>
      </dgm:t>
    </dgm:pt>
    <dgm:pt modelId="{1118CB86-CE10-4356-9E49-A11BD771E95B}" type="sibTrans" cxnId="{0E3E6ED1-2417-4924-ABBB-2C6874821626}">
      <dgm:prSet/>
      <dgm:spPr/>
      <dgm:t>
        <a:bodyPr/>
        <a:lstStyle/>
        <a:p>
          <a:endParaRPr lang="en-US"/>
        </a:p>
      </dgm:t>
    </dgm:pt>
    <dgm:pt modelId="{4AF02C77-6663-428B-81AC-42A3A5986B53}">
      <dgm:prSet phldrT="[Text]"/>
      <dgm:spPr/>
      <dgm:t>
        <a:bodyPr/>
        <a:lstStyle/>
        <a:p>
          <a:pPr algn="ctr">
            <a:lnSpc>
              <a:spcPct val="150000"/>
            </a:lnSpc>
          </a:pPr>
          <a:r>
            <a:rPr lang="en-US" dirty="0"/>
            <a:t>Parasitic Protozoa</a:t>
          </a:r>
        </a:p>
      </dgm:t>
    </dgm:pt>
    <dgm:pt modelId="{5FC479C3-7E03-46DA-8BAF-12ED0D261EC8}" type="parTrans" cxnId="{68465E7D-1FDC-42C0-A123-71B8BE60FCF9}">
      <dgm:prSet/>
      <dgm:spPr/>
      <dgm:t>
        <a:bodyPr/>
        <a:lstStyle/>
        <a:p>
          <a:endParaRPr lang="en-US"/>
        </a:p>
      </dgm:t>
    </dgm:pt>
    <dgm:pt modelId="{7C2DF09F-5811-4ECB-85A8-D226787CF782}" type="sibTrans" cxnId="{68465E7D-1FDC-42C0-A123-71B8BE60FCF9}">
      <dgm:prSet/>
      <dgm:spPr/>
      <dgm:t>
        <a:bodyPr/>
        <a:lstStyle/>
        <a:p>
          <a:endParaRPr lang="en-US"/>
        </a:p>
      </dgm:t>
    </dgm:pt>
    <dgm:pt modelId="{1725F250-DFE3-4B98-8BBF-F34C4F9742F9}">
      <dgm:prSet phldrT="[Text]"/>
      <dgm:spPr/>
      <dgm:t>
        <a:bodyPr/>
        <a:lstStyle/>
        <a:p>
          <a:r>
            <a:rPr lang="en-US" dirty="0"/>
            <a:t>Blood and tissues</a:t>
          </a:r>
        </a:p>
      </dgm:t>
    </dgm:pt>
    <dgm:pt modelId="{17496A0F-F4F7-45E9-8D54-148BC4648958}" type="parTrans" cxnId="{6F7E2B31-2D75-47BA-B037-078C9944E27C}">
      <dgm:prSet/>
      <dgm:spPr/>
      <dgm:t>
        <a:bodyPr/>
        <a:lstStyle/>
        <a:p>
          <a:endParaRPr lang="en-US"/>
        </a:p>
      </dgm:t>
    </dgm:pt>
    <dgm:pt modelId="{229DB134-A52C-4373-B2F3-A2B94863BC18}" type="sibTrans" cxnId="{6F7E2B31-2D75-47BA-B037-078C9944E27C}">
      <dgm:prSet/>
      <dgm:spPr/>
      <dgm:t>
        <a:bodyPr/>
        <a:lstStyle/>
        <a:p>
          <a:endParaRPr lang="en-US"/>
        </a:p>
      </dgm:t>
    </dgm:pt>
    <dgm:pt modelId="{0116F714-9F5B-44AE-9C05-C32216F20CAA}" type="pres">
      <dgm:prSet presAssocID="{879EE0DE-F6A2-493F-84B8-1A8CADB989F2}" presName="diagram" presStyleCnt="0">
        <dgm:presLayoutVars>
          <dgm:dir/>
          <dgm:animLvl val="lvl"/>
          <dgm:resizeHandles val="exact"/>
        </dgm:presLayoutVars>
      </dgm:prSet>
      <dgm:spPr/>
    </dgm:pt>
    <dgm:pt modelId="{7B3581E9-87A8-49B6-A094-E5E6D156C9EE}" type="pres">
      <dgm:prSet presAssocID="{21723E50-B222-4CDB-B7E6-537D1BDE9547}" presName="compNode" presStyleCnt="0"/>
      <dgm:spPr/>
    </dgm:pt>
    <dgm:pt modelId="{5A8FAFF5-1562-4215-BBCD-68E761108D86}" type="pres">
      <dgm:prSet presAssocID="{21723E50-B222-4CDB-B7E6-537D1BDE9547}" presName="childRect" presStyleLbl="bgAcc1" presStyleIdx="0" presStyleCnt="3" custScaleX="120171" custLinFactY="5540" custLinFactNeighborX="-232" custLinFactNeighborY="100000">
        <dgm:presLayoutVars>
          <dgm:bulletEnabled val="1"/>
        </dgm:presLayoutVars>
      </dgm:prSet>
      <dgm:spPr/>
    </dgm:pt>
    <dgm:pt modelId="{51356F5B-55D8-470C-B0DF-3A115A2406C0}" type="pres">
      <dgm:prSet presAssocID="{21723E50-B222-4CDB-B7E6-537D1BDE954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1752F5E-C336-4E9D-9DC0-BF68E2745950}" type="pres">
      <dgm:prSet presAssocID="{21723E50-B222-4CDB-B7E6-537D1BDE9547}" presName="parentRect" presStyleLbl="alignNode1" presStyleIdx="0" presStyleCnt="3" custScaleX="119476" custScaleY="228833" custLinFactNeighborX="-3511" custLinFactNeighborY="78693"/>
      <dgm:spPr/>
    </dgm:pt>
    <dgm:pt modelId="{37462DA5-04EF-4A51-8200-AAC2C7BAB3F6}" type="pres">
      <dgm:prSet presAssocID="{21723E50-B222-4CDB-B7E6-537D1BDE9547}" presName="adorn" presStyleLbl="fgAccFollowNode1" presStyleIdx="0" presStyleCnt="3" custLinFactNeighborX="-9016" custLinFactNeighborY="-37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97383E-8EBE-40B4-B445-CA394D035E00}" type="pres">
      <dgm:prSet presAssocID="{1118CB86-CE10-4356-9E49-A11BD771E95B}" presName="sibTrans" presStyleLbl="sibTrans2D1" presStyleIdx="0" presStyleCnt="0"/>
      <dgm:spPr/>
    </dgm:pt>
    <dgm:pt modelId="{8A77C450-E660-4503-9C11-A3B3AE8B2F3D}" type="pres">
      <dgm:prSet presAssocID="{4AF02C77-6663-428B-81AC-42A3A5986B53}" presName="compNode" presStyleCnt="0"/>
      <dgm:spPr/>
    </dgm:pt>
    <dgm:pt modelId="{17FA509E-0EEC-416D-B3EA-FA70CE8B126D}" type="pres">
      <dgm:prSet presAssocID="{4AF02C77-6663-428B-81AC-42A3A5986B53}" presName="childRect" presStyleLbl="bgAcc1" presStyleIdx="1" presStyleCnt="3" custScaleX="122118" custLinFactY="-12438" custLinFactNeighborX="2742" custLinFactNeighborY="-100000">
        <dgm:presLayoutVars>
          <dgm:bulletEnabled val="1"/>
        </dgm:presLayoutVars>
      </dgm:prSet>
      <dgm:spPr/>
    </dgm:pt>
    <dgm:pt modelId="{74D1E853-E733-4D7A-8B7B-714D8C39EF52}" type="pres">
      <dgm:prSet presAssocID="{4AF02C77-6663-428B-81AC-42A3A5986B5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56F41EE-419C-4C52-B6BD-367AE0087DAC}" type="pres">
      <dgm:prSet presAssocID="{4AF02C77-6663-428B-81AC-42A3A5986B53}" presName="parentRect" presStyleLbl="alignNode1" presStyleIdx="1" presStyleCnt="3" custScaleX="166647" custScaleY="299293" custLinFactY="-121651" custLinFactNeighborX="3681" custLinFactNeighborY="-200000"/>
      <dgm:spPr/>
    </dgm:pt>
    <dgm:pt modelId="{BCE3DE0E-42FA-4337-94A5-62D5B3978A29}" type="pres">
      <dgm:prSet presAssocID="{4AF02C77-6663-428B-81AC-42A3A5986B53}" presName="adorn" presStyleLbl="fgAccFollowNode1" presStyleIdx="1" presStyleCnt="3" custScaleX="142976" custScaleY="143729" custLinFactY="-127571" custLinFactNeighborX="34703" custLinFactNeighborY="-200000"/>
      <dgm:spPr>
        <a:prstGeom prst="teardrop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5312C59-BBC4-4D59-BAB7-1A65CFF82465}" type="pres">
      <dgm:prSet presAssocID="{7C2DF09F-5811-4ECB-85A8-D226787CF782}" presName="sibTrans" presStyleLbl="sibTrans2D1" presStyleIdx="0" presStyleCnt="0"/>
      <dgm:spPr/>
    </dgm:pt>
    <dgm:pt modelId="{5BA67AB9-BCD4-4726-A26B-63637C313F69}" type="pres">
      <dgm:prSet presAssocID="{1725F250-DFE3-4B98-8BBF-F34C4F9742F9}" presName="compNode" presStyleCnt="0"/>
      <dgm:spPr/>
    </dgm:pt>
    <dgm:pt modelId="{6CE3DCAE-52F4-439F-8B6E-78C11681D645}" type="pres">
      <dgm:prSet presAssocID="{1725F250-DFE3-4B98-8BBF-F34C4F9742F9}" presName="childRect" presStyleLbl="bgAcc1" presStyleIdx="2" presStyleCnt="3" custScaleX="104623" custLinFactNeighborX="-2849" custLinFactNeighborY="99804">
        <dgm:presLayoutVars>
          <dgm:bulletEnabled val="1"/>
        </dgm:presLayoutVars>
      </dgm:prSet>
      <dgm:spPr/>
    </dgm:pt>
    <dgm:pt modelId="{52059E58-74C2-4C7C-82EA-130CA72B7150}" type="pres">
      <dgm:prSet presAssocID="{1725F250-DFE3-4B98-8BBF-F34C4F9742F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992BD39-D23C-4EC8-9674-82925AB98AB9}" type="pres">
      <dgm:prSet presAssocID="{1725F250-DFE3-4B98-8BBF-F34C4F9742F9}" presName="parentRect" presStyleLbl="alignNode1" presStyleIdx="2" presStyleCnt="3" custScaleX="110824" custScaleY="243040" custLinFactNeighborX="890" custLinFactNeighborY="80256"/>
      <dgm:spPr/>
    </dgm:pt>
    <dgm:pt modelId="{78227EC4-4303-4567-AFCC-6673BC7EFAD7}" type="pres">
      <dgm:prSet presAssocID="{1725F250-DFE3-4B98-8BBF-F34C4F9742F9}" presName="adorn" presStyleLbl="fgAccFollowNode1" presStyleIdx="2" presStyleCnt="3" custLinFactNeighborX="-50098" custLinFactNeighborY="276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DDBFB0B-DA2D-4236-8DC5-44E89B62ACAC}" type="presOf" srcId="{4AF02C77-6663-428B-81AC-42A3A5986B53}" destId="{74D1E853-E733-4D7A-8B7B-714D8C39EF52}" srcOrd="0" destOrd="0" presId="urn:microsoft.com/office/officeart/2005/8/layout/bList2#3"/>
    <dgm:cxn modelId="{C10A9116-018E-45B3-853A-9052364F4FD0}" type="presOf" srcId="{1118CB86-CE10-4356-9E49-A11BD771E95B}" destId="{4797383E-8EBE-40B4-B445-CA394D035E00}" srcOrd="0" destOrd="0" presId="urn:microsoft.com/office/officeart/2005/8/layout/bList2#3"/>
    <dgm:cxn modelId="{5A511A17-3E47-4C98-9A7E-16D7C124BCCC}" type="presOf" srcId="{1725F250-DFE3-4B98-8BBF-F34C4F9742F9}" destId="{52059E58-74C2-4C7C-82EA-130CA72B7150}" srcOrd="0" destOrd="0" presId="urn:microsoft.com/office/officeart/2005/8/layout/bList2#3"/>
    <dgm:cxn modelId="{6F7E2B31-2D75-47BA-B037-078C9944E27C}" srcId="{879EE0DE-F6A2-493F-84B8-1A8CADB989F2}" destId="{1725F250-DFE3-4B98-8BBF-F34C4F9742F9}" srcOrd="2" destOrd="0" parTransId="{17496A0F-F4F7-45E9-8D54-148BC4648958}" sibTransId="{229DB134-A52C-4373-B2F3-A2B94863BC18}"/>
    <dgm:cxn modelId="{4EF88D36-1A69-4F1F-A178-96726CDABEB2}" type="presOf" srcId="{7C2DF09F-5811-4ECB-85A8-D226787CF782}" destId="{05312C59-BBC4-4D59-BAB7-1A65CFF82465}" srcOrd="0" destOrd="0" presId="urn:microsoft.com/office/officeart/2005/8/layout/bList2#3"/>
    <dgm:cxn modelId="{0A2F8C37-0690-44E0-B9E0-718C9BD0620C}" type="presOf" srcId="{879EE0DE-F6A2-493F-84B8-1A8CADB989F2}" destId="{0116F714-9F5B-44AE-9C05-C32216F20CAA}" srcOrd="0" destOrd="0" presId="urn:microsoft.com/office/officeart/2005/8/layout/bList2#3"/>
    <dgm:cxn modelId="{7F37AA58-795E-4860-A157-20EBAA213E77}" type="presOf" srcId="{21723E50-B222-4CDB-B7E6-537D1BDE9547}" destId="{51356F5B-55D8-470C-B0DF-3A115A2406C0}" srcOrd="0" destOrd="0" presId="urn:microsoft.com/office/officeart/2005/8/layout/bList2#3"/>
    <dgm:cxn modelId="{68465E7D-1FDC-42C0-A123-71B8BE60FCF9}" srcId="{879EE0DE-F6A2-493F-84B8-1A8CADB989F2}" destId="{4AF02C77-6663-428B-81AC-42A3A5986B53}" srcOrd="1" destOrd="0" parTransId="{5FC479C3-7E03-46DA-8BAF-12ED0D261EC8}" sibTransId="{7C2DF09F-5811-4ECB-85A8-D226787CF782}"/>
    <dgm:cxn modelId="{97F51E92-A67F-43EE-8FB4-1259FF54E42F}" type="presOf" srcId="{4AF02C77-6663-428B-81AC-42A3A5986B53}" destId="{556F41EE-419C-4C52-B6BD-367AE0087DAC}" srcOrd="1" destOrd="0" presId="urn:microsoft.com/office/officeart/2005/8/layout/bList2#3"/>
    <dgm:cxn modelId="{BBB84095-611E-4EC1-B511-3083E844D5F6}" type="presOf" srcId="{1725F250-DFE3-4B98-8BBF-F34C4F9742F9}" destId="{3992BD39-D23C-4EC8-9674-82925AB98AB9}" srcOrd="1" destOrd="0" presId="urn:microsoft.com/office/officeart/2005/8/layout/bList2#3"/>
    <dgm:cxn modelId="{F9F101BD-8A27-427C-A54E-C360E18653D0}" type="presOf" srcId="{21723E50-B222-4CDB-B7E6-537D1BDE9547}" destId="{E1752F5E-C336-4E9D-9DC0-BF68E2745950}" srcOrd="1" destOrd="0" presId="urn:microsoft.com/office/officeart/2005/8/layout/bList2#3"/>
    <dgm:cxn modelId="{0E3E6ED1-2417-4924-ABBB-2C6874821626}" srcId="{879EE0DE-F6A2-493F-84B8-1A8CADB989F2}" destId="{21723E50-B222-4CDB-B7E6-537D1BDE9547}" srcOrd="0" destOrd="0" parTransId="{EA4E61E2-CCD8-4039-B839-10EC6C02C1BF}" sibTransId="{1118CB86-CE10-4356-9E49-A11BD771E95B}"/>
    <dgm:cxn modelId="{ED27ACA9-E67C-4F64-A714-BFCEDE63B746}" type="presParOf" srcId="{0116F714-9F5B-44AE-9C05-C32216F20CAA}" destId="{7B3581E9-87A8-49B6-A094-E5E6D156C9EE}" srcOrd="0" destOrd="0" presId="urn:microsoft.com/office/officeart/2005/8/layout/bList2#3"/>
    <dgm:cxn modelId="{DD428FF1-13D8-4894-863A-BF041889DB0E}" type="presParOf" srcId="{7B3581E9-87A8-49B6-A094-E5E6D156C9EE}" destId="{5A8FAFF5-1562-4215-BBCD-68E761108D86}" srcOrd="0" destOrd="0" presId="urn:microsoft.com/office/officeart/2005/8/layout/bList2#3"/>
    <dgm:cxn modelId="{E8DBD725-4C7F-4BEF-A6F8-B49676F96862}" type="presParOf" srcId="{7B3581E9-87A8-49B6-A094-E5E6D156C9EE}" destId="{51356F5B-55D8-470C-B0DF-3A115A2406C0}" srcOrd="1" destOrd="0" presId="urn:microsoft.com/office/officeart/2005/8/layout/bList2#3"/>
    <dgm:cxn modelId="{EA1A4549-EE0F-4E7D-8214-267F3309382B}" type="presParOf" srcId="{7B3581E9-87A8-49B6-A094-E5E6D156C9EE}" destId="{E1752F5E-C336-4E9D-9DC0-BF68E2745950}" srcOrd="2" destOrd="0" presId="urn:microsoft.com/office/officeart/2005/8/layout/bList2#3"/>
    <dgm:cxn modelId="{7B2F5017-BF4E-486B-BBFE-877AB8401406}" type="presParOf" srcId="{7B3581E9-87A8-49B6-A094-E5E6D156C9EE}" destId="{37462DA5-04EF-4A51-8200-AAC2C7BAB3F6}" srcOrd="3" destOrd="0" presId="urn:microsoft.com/office/officeart/2005/8/layout/bList2#3"/>
    <dgm:cxn modelId="{5D448BF9-B137-474D-BCB4-CD0A64D383FE}" type="presParOf" srcId="{0116F714-9F5B-44AE-9C05-C32216F20CAA}" destId="{4797383E-8EBE-40B4-B445-CA394D035E00}" srcOrd="1" destOrd="0" presId="urn:microsoft.com/office/officeart/2005/8/layout/bList2#3"/>
    <dgm:cxn modelId="{5AF36D1E-F8CB-469B-ABEA-FE0A03C1E836}" type="presParOf" srcId="{0116F714-9F5B-44AE-9C05-C32216F20CAA}" destId="{8A77C450-E660-4503-9C11-A3B3AE8B2F3D}" srcOrd="2" destOrd="0" presId="urn:microsoft.com/office/officeart/2005/8/layout/bList2#3"/>
    <dgm:cxn modelId="{63F7525D-F750-4032-8589-7B7FCBA1E34E}" type="presParOf" srcId="{8A77C450-E660-4503-9C11-A3B3AE8B2F3D}" destId="{17FA509E-0EEC-416D-B3EA-FA70CE8B126D}" srcOrd="0" destOrd="0" presId="urn:microsoft.com/office/officeart/2005/8/layout/bList2#3"/>
    <dgm:cxn modelId="{5D6F1B54-0439-45DD-8025-99025A6CDC03}" type="presParOf" srcId="{8A77C450-E660-4503-9C11-A3B3AE8B2F3D}" destId="{74D1E853-E733-4D7A-8B7B-714D8C39EF52}" srcOrd="1" destOrd="0" presId="urn:microsoft.com/office/officeart/2005/8/layout/bList2#3"/>
    <dgm:cxn modelId="{786B62AC-FF21-46F8-B58B-F7CE4F252C12}" type="presParOf" srcId="{8A77C450-E660-4503-9C11-A3B3AE8B2F3D}" destId="{556F41EE-419C-4C52-B6BD-367AE0087DAC}" srcOrd="2" destOrd="0" presId="urn:microsoft.com/office/officeart/2005/8/layout/bList2#3"/>
    <dgm:cxn modelId="{8049DC84-C23D-4379-AFD1-251914690271}" type="presParOf" srcId="{8A77C450-E660-4503-9C11-A3B3AE8B2F3D}" destId="{BCE3DE0E-42FA-4337-94A5-62D5B3978A29}" srcOrd="3" destOrd="0" presId="urn:microsoft.com/office/officeart/2005/8/layout/bList2#3"/>
    <dgm:cxn modelId="{5AD51194-089A-45A4-B6F1-679133587F7A}" type="presParOf" srcId="{0116F714-9F5B-44AE-9C05-C32216F20CAA}" destId="{05312C59-BBC4-4D59-BAB7-1A65CFF82465}" srcOrd="3" destOrd="0" presId="urn:microsoft.com/office/officeart/2005/8/layout/bList2#3"/>
    <dgm:cxn modelId="{D77539AF-6135-4303-A0D3-C9B276AB3801}" type="presParOf" srcId="{0116F714-9F5B-44AE-9C05-C32216F20CAA}" destId="{5BA67AB9-BCD4-4726-A26B-63637C313F69}" srcOrd="4" destOrd="0" presId="urn:microsoft.com/office/officeart/2005/8/layout/bList2#3"/>
    <dgm:cxn modelId="{41141DDB-520E-4F3D-89F0-B6ACC3435C64}" type="presParOf" srcId="{5BA67AB9-BCD4-4726-A26B-63637C313F69}" destId="{6CE3DCAE-52F4-439F-8B6E-78C11681D645}" srcOrd="0" destOrd="0" presId="urn:microsoft.com/office/officeart/2005/8/layout/bList2#3"/>
    <dgm:cxn modelId="{A5D42A8D-985E-493F-BAFF-BCB7943DE9C6}" type="presParOf" srcId="{5BA67AB9-BCD4-4726-A26B-63637C313F69}" destId="{52059E58-74C2-4C7C-82EA-130CA72B7150}" srcOrd="1" destOrd="0" presId="urn:microsoft.com/office/officeart/2005/8/layout/bList2#3"/>
    <dgm:cxn modelId="{8514B7A0-B416-4DC2-A9CB-BC549479EA1B}" type="presParOf" srcId="{5BA67AB9-BCD4-4726-A26B-63637C313F69}" destId="{3992BD39-D23C-4EC8-9674-82925AB98AB9}" srcOrd="2" destOrd="0" presId="urn:microsoft.com/office/officeart/2005/8/layout/bList2#3"/>
    <dgm:cxn modelId="{8515842A-A772-4419-B3F1-1F0099924AB4}" type="presParOf" srcId="{5BA67AB9-BCD4-4726-A26B-63637C313F69}" destId="{78227EC4-4303-4567-AFCC-6673BC7EFAD7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FAFF5-1562-4215-BBCD-68E761108D86}">
      <dsp:nvSpPr>
        <dsp:cNvPr id="0" name=""/>
        <dsp:cNvSpPr/>
      </dsp:nvSpPr>
      <dsp:spPr>
        <a:xfrm>
          <a:off x="0" y="2404543"/>
          <a:ext cx="2059047" cy="1279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52F5E-C336-4E9D-9DC0-BF68E2745950}">
      <dsp:nvSpPr>
        <dsp:cNvPr id="0" name=""/>
        <dsp:cNvSpPr/>
      </dsp:nvSpPr>
      <dsp:spPr>
        <a:xfrm>
          <a:off x="0" y="2412204"/>
          <a:ext cx="2047138" cy="1258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Intestinal</a:t>
          </a:r>
        </a:p>
      </dsp:txBody>
      <dsp:txXfrm>
        <a:off x="0" y="2412204"/>
        <a:ext cx="1441647" cy="1258552"/>
      </dsp:txXfrm>
    </dsp:sp>
    <dsp:sp modelId="{37462DA5-04EF-4A51-8200-AAC2C7BAB3F6}">
      <dsp:nvSpPr>
        <dsp:cNvPr id="0" name=""/>
        <dsp:cNvSpPr/>
      </dsp:nvSpPr>
      <dsp:spPr>
        <a:xfrm>
          <a:off x="1375692" y="2398736"/>
          <a:ext cx="599700" cy="599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A509E-0EEC-416D-B3EA-FA70CE8B126D}">
      <dsp:nvSpPr>
        <dsp:cNvPr id="0" name=""/>
        <dsp:cNvSpPr/>
      </dsp:nvSpPr>
      <dsp:spPr>
        <a:xfrm>
          <a:off x="2637930" y="0"/>
          <a:ext cx="2092407" cy="1279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F41EE-419C-4C52-B6BD-367AE0087DAC}">
      <dsp:nvSpPr>
        <dsp:cNvPr id="0" name=""/>
        <dsp:cNvSpPr/>
      </dsp:nvSpPr>
      <dsp:spPr>
        <a:xfrm>
          <a:off x="2272532" y="0"/>
          <a:ext cx="2855381" cy="1646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ctr" defTabSz="12001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Parasitic Protozoa</a:t>
          </a:r>
        </a:p>
      </dsp:txBody>
      <dsp:txXfrm>
        <a:off x="2272532" y="0"/>
        <a:ext cx="2010832" cy="1646073"/>
      </dsp:txXfrm>
    </dsp:sp>
    <dsp:sp modelId="{BCE3DE0E-42FA-4337-94A5-62D5B3978A29}">
      <dsp:nvSpPr>
        <dsp:cNvPr id="0" name=""/>
        <dsp:cNvSpPr/>
      </dsp:nvSpPr>
      <dsp:spPr>
        <a:xfrm>
          <a:off x="4114798" y="228597"/>
          <a:ext cx="857428" cy="861944"/>
        </a:xfrm>
        <a:prstGeom prst="teardrop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3DCAE-52F4-439F-8B6E-78C11681D645}">
      <dsp:nvSpPr>
        <dsp:cNvPr id="0" name=""/>
        <dsp:cNvSpPr/>
      </dsp:nvSpPr>
      <dsp:spPr>
        <a:xfrm>
          <a:off x="5217724" y="2311644"/>
          <a:ext cx="1792643" cy="1279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2BD39-D23C-4EC8-9674-82925AB98AB9}">
      <dsp:nvSpPr>
        <dsp:cNvPr id="0" name=""/>
        <dsp:cNvSpPr/>
      </dsp:nvSpPr>
      <dsp:spPr>
        <a:xfrm>
          <a:off x="5228664" y="2362197"/>
          <a:ext cx="1898892" cy="1336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Blood and tissues</a:t>
          </a:r>
        </a:p>
      </dsp:txBody>
      <dsp:txXfrm>
        <a:off x="5228664" y="2362197"/>
        <a:ext cx="1337248" cy="1336689"/>
      </dsp:txXfrm>
    </dsp:sp>
    <dsp:sp modelId="{78227EC4-4303-4567-AFCC-6673BC7EFAD7}">
      <dsp:nvSpPr>
        <dsp:cNvPr id="0" name=""/>
        <dsp:cNvSpPr/>
      </dsp:nvSpPr>
      <dsp:spPr>
        <a:xfrm>
          <a:off x="6260819" y="2567268"/>
          <a:ext cx="599700" cy="5997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1F8DC0-8B53-444F-9CE4-24E2B11EE4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173F-50BE-4C74-9D5A-C68B284375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B6AEB-E86C-4484-8D86-B8452EC188DC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56169C-CCAA-4378-9EE4-AFACF90168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7B9B0EC-88F7-49E0-BA61-B97115C9D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36225-F3FF-403C-B941-02CC8CC455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ED066-4E86-4434-A625-77E629986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CF8E02F-4B29-4BBB-82C9-E28FEB831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1F6821-630D-49F7-AA26-344253C4A3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1C67454-80C5-49DA-A203-73C24FEDB4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EC75DDF-1CD4-42D0-8571-3CC6D2A55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9BF574-5551-4CAD-B643-240A1CE2412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0A39C1F-54FD-4AC4-B326-23C334002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CC56953-2696-43FF-8BF4-5F0721FE0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13474C6-03CC-4F40-842D-E460920BE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16A58-0809-44BB-A2A3-9161551E5D9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CE346FF-B8E3-4F8D-9B9E-6CF4770B10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E90D395-0E9C-4BC6-BC68-6486650D73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5F32906-4859-4B8B-999F-1D9823669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71948-0FBA-43F4-BE0A-8FAE9E93694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D4F3D6-795C-4CB4-B285-3232E609E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FC3AAB-F376-48C2-B2B8-12E2D00BD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389A6A-25AF-44C5-982A-5CEF375F7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21CF-0753-437E-95B2-E5D4ED77A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04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2E10BD-56AD-4672-91BA-E0621C46A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DBFB32-4357-4AC9-AB4E-D22FECC81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675EC4-C89F-4F57-BEBE-209BC338A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345C8-DDF1-4FE7-8C72-A5D126F66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83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7EBC8E-4C4B-45CF-A802-7D3D873AE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923F85-2027-497D-AD21-4714A7E6F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3071C3-EF1C-4E18-8CB9-BB13842D4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9E116-978B-41B7-8010-E372E21DE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79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8BB73F-1E9E-4E51-B6BA-44DB04F21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0CB153-3614-4784-B744-782AEF366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806FEA-4C2B-459B-8D0D-318DA31E0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97819-C7D6-4291-A277-8FE1062EE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3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E28318-5D62-45ED-82F7-04AF8B483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D2971A-E438-4605-AFA3-DDF02C0B5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C7B493-FEBA-4CB6-920E-AC88F08E4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3FB2-FC46-4FBC-9F18-53B9DF0A8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48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A3AC72-CB6C-4E57-87DA-DD0FE6EC3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78677D-E282-4197-A68B-2D6ECFE15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A4C5C-9F7F-446E-9F6A-0C4A5910F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A55E4-0DBE-44AB-ACFB-6569A8B43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12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43449F-D975-49EE-A0ED-8DBBCBB50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BD2272-DA2E-4FFC-B3DB-E0B510A63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C1253D-4219-44FC-AE91-34E0458EF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28F6-2890-48A9-8512-D404DE959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93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17E79-594A-47BE-A52D-97038BD3F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57D73-C991-4962-8AF5-4FEFFF79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DFD1F-9765-4D91-A221-60F41003B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5CE2-D295-4313-B4B8-0919CF105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15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FF8565-24C7-4CF6-9C8A-96F2FD175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4B6D80-57DC-4274-8A5B-13E2EF7FD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E735E2-E0EF-4DB8-B185-F6F5A32D6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389D7-B0CF-4872-B59D-6D877E56E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35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0A0000-B58C-47B8-9BE9-F805981BF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9C6FCC-052E-4AFF-8685-D2EC55439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D7073F-ADB1-4A38-99B4-013545949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F8FF-9D4F-41CC-8303-57D8651FE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44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7CAAE6-EA4B-4B75-BBE4-860537BBC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233D4D-7AED-4D1C-9B80-C017ADEA0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r>
              <a:rPr lang="en-US"/>
              <a:t>Foundation Block, 2012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520A57-ABD1-48FA-A3E0-CD852AA38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DB9A17-4873-41FB-865B-567984D8F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CD41B-2539-415E-93EA-E811445D1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A43DDD-276D-45AF-A87B-EC2EB08CA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BCA09E-5720-460A-BAC0-541E40E5B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617E-42EA-409D-AD4C-6A44F1C33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82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8B85C-556E-4455-A1CB-E9EF53C29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CBD7D-FF2B-4D8B-B22E-82FA0CD61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F2992-BB23-40FB-8150-D7AAF72D8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47B05-B6B5-4C19-94CA-1D2DA1096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88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EF75CD-41E6-4914-8AD4-385FEDC66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F7A239-DEB2-4C52-8F3B-A1F4B7585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C2A4DE-33DD-4663-9FC2-B7ED8B2362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8DDB02-8DC5-498B-8F1B-70EF0E8DA5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9D79A1-9E40-4255-A3DA-84DA2CF294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B063E7B-5A78-4C90-AFD3-5DA1648F0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9" r:id="rId7"/>
    <p:sldLayoutId id="2147483793" r:id="rId8"/>
    <p:sldLayoutId id="2147483794" r:id="rId9"/>
    <p:sldLayoutId id="2147483795" r:id="rId10"/>
    <p:sldLayoutId id="214748379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6A5F0F3-EDFE-42EA-AF13-937B1077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48B8A5F-84BE-4871-A2FA-A6E659513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8BCF16-7E83-4E08-ADAD-ACF18CADEC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E6F44F-D2B2-4CEE-9D89-E4991DFA53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923ACD-2E1F-4356-9225-8896722FCB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BC1E613-F264-4F57-8C6E-2493E8D06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C3D6F03-6D42-4202-AD9A-0DC8875FC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Foundation Block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CF2F7F5C-DF20-4C14-99AA-4648899EB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800"/>
            <a:ext cx="6400800" cy="32004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Introduction to Parasitology </a:t>
            </a:r>
          </a:p>
        </p:txBody>
      </p:sp>
      <p:sp>
        <p:nvSpPr>
          <p:cNvPr id="5124" name="Footer Placeholder 3">
            <a:extLst>
              <a:ext uri="{FF2B5EF4-FFF2-40B4-BE49-F238E27FC236}">
                <a16:creationId xmlns:a16="http://schemas.microsoft.com/office/drawing/2014/main" id="{30C59AE9-AF85-4F3B-B7BE-EABF1FFD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2009</a:t>
            </a: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EADFEDE7-825E-4344-8A0D-44D23ABF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91CCB-A182-4A4F-91B3-995532438E42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126" name="TextBox 5">
            <a:extLst>
              <a:ext uri="{FF2B5EF4-FFF2-40B4-BE49-F238E27FC236}">
                <a16:creationId xmlns:a16="http://schemas.microsoft.com/office/drawing/2014/main" id="{57747827-EBE1-4D20-AF1D-C4D19632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150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Dr: MONA  BADR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>
            <a:extLst>
              <a:ext uri="{FF2B5EF4-FFF2-40B4-BE49-F238E27FC236}">
                <a16:creationId xmlns:a16="http://schemas.microsoft.com/office/drawing/2014/main" id="{A7AF2210-DF93-45FB-AA08-997F5E77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  <p:sp>
        <p:nvSpPr>
          <p:cNvPr id="15363" name="Slide Number Placeholder 2">
            <a:extLst>
              <a:ext uri="{FF2B5EF4-FFF2-40B4-BE49-F238E27FC236}">
                <a16:creationId xmlns:a16="http://schemas.microsoft.com/office/drawing/2014/main" id="{DAA77230-36DD-4199-B0FA-202068C0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DBE884-E897-49AC-A15C-33151C4E7E3B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81EAC358-C53F-4A80-BCB5-1D4BBA0BE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upload.wikimedia.org/wikipedia/commons/c/cd/Giardia_lamblia.png">
            <a:extLst>
              <a:ext uri="{FF2B5EF4-FFF2-40B4-BE49-F238E27FC236}">
                <a16:creationId xmlns:a16="http://schemas.microsoft.com/office/drawing/2014/main" id="{F474EE64-6152-4262-8D0F-469C121D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94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>
            <a:extLst>
              <a:ext uri="{FF2B5EF4-FFF2-40B4-BE49-F238E27FC236}">
                <a16:creationId xmlns:a16="http://schemas.microsoft.com/office/drawing/2014/main" id="{A8720544-6AC2-4E38-9C4D-7D30C191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5257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>
            <a:extLst>
              <a:ext uri="{FF2B5EF4-FFF2-40B4-BE49-F238E27FC236}">
                <a16:creationId xmlns:a16="http://schemas.microsoft.com/office/drawing/2014/main" id="{2D35A8D0-68FA-4CC6-96E9-DAF6893E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2009</a:t>
            </a:r>
          </a:p>
        </p:txBody>
      </p:sp>
      <p:sp>
        <p:nvSpPr>
          <p:cNvPr id="16387" name="Slide Number Placeholder 2">
            <a:extLst>
              <a:ext uri="{FF2B5EF4-FFF2-40B4-BE49-F238E27FC236}">
                <a16:creationId xmlns:a16="http://schemas.microsoft.com/office/drawing/2014/main" id="{3B165208-FFF0-4C90-80B6-FED373A5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CDD984-E8F7-4A20-BA93-FA2D4D87356B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D0084427-FE86-4D42-8225-53B0271E3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124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C275DF1E-46CE-4178-B044-3C3F6FC02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25527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>
            <a:extLst>
              <a:ext uri="{FF2B5EF4-FFF2-40B4-BE49-F238E27FC236}">
                <a16:creationId xmlns:a16="http://schemas.microsoft.com/office/drawing/2014/main" id="{02ACDB68-F518-44B3-B23A-45A5FD34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24860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732F87-CB1F-46BC-87AF-DFE9C8AF9FC2}"/>
              </a:ext>
            </a:extLst>
          </p:cNvPr>
          <p:cNvGraphicFramePr/>
          <p:nvPr/>
        </p:nvGraphicFramePr>
        <p:xfrm>
          <a:off x="990600" y="990600"/>
          <a:ext cx="71628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5E8295-1F71-4F25-B00C-C376F86AEE8D}"/>
              </a:ext>
            </a:extLst>
          </p:cNvPr>
          <p:cNvCxnSpPr/>
          <p:nvPr/>
        </p:nvCxnSpPr>
        <p:spPr>
          <a:xfrm rot="5400000">
            <a:off x="2533650" y="2495550"/>
            <a:ext cx="838200" cy="7239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EE01AC-DFDB-4061-871B-F5C51F729C5C}"/>
              </a:ext>
            </a:extLst>
          </p:cNvPr>
          <p:cNvCxnSpPr/>
          <p:nvPr/>
        </p:nvCxnSpPr>
        <p:spPr>
          <a:xfrm rot="16200000" flipH="1">
            <a:off x="5467350" y="2533650"/>
            <a:ext cx="838200" cy="6477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Slide Number Placeholder 7">
            <a:extLst>
              <a:ext uri="{FF2B5EF4-FFF2-40B4-BE49-F238E27FC236}">
                <a16:creationId xmlns:a16="http://schemas.microsoft.com/office/drawing/2014/main" id="{58D9C76E-2AEC-4E46-9340-918B58C3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293620-22A3-447B-83FB-1F3E18209CE8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Footer Placeholder 8">
            <a:extLst>
              <a:ext uri="{FF2B5EF4-FFF2-40B4-BE49-F238E27FC236}">
                <a16:creationId xmlns:a16="http://schemas.microsoft.com/office/drawing/2014/main" id="{7EED11E1-9614-45C5-8535-753BC640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>
            <a:extLst>
              <a:ext uri="{FF2B5EF4-FFF2-40B4-BE49-F238E27FC236}">
                <a16:creationId xmlns:a16="http://schemas.microsoft.com/office/drawing/2014/main" id="{1D73DA94-4E0F-4325-8DF9-4BC1BE8FF62A}"/>
              </a:ext>
            </a:extLst>
          </p:cNvPr>
          <p:cNvSpPr/>
          <p:nvPr/>
        </p:nvSpPr>
        <p:spPr>
          <a:xfrm>
            <a:off x="609600" y="2667000"/>
            <a:ext cx="3886200" cy="762000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Giardia</a:t>
            </a:r>
            <a:r>
              <a:rPr lang="en-US" sz="2400" dirty="0"/>
              <a:t> </a:t>
            </a:r>
            <a:r>
              <a:rPr lang="en-US" sz="2400" dirty="0" err="1"/>
              <a:t>lamblia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5A09E0-3C2B-4B28-88DB-4426D6A65745}"/>
              </a:ext>
            </a:extLst>
          </p:cNvPr>
          <p:cNvSpPr/>
          <p:nvPr/>
        </p:nvSpPr>
        <p:spPr>
          <a:xfrm>
            <a:off x="4800600" y="2514600"/>
            <a:ext cx="3581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giardiasis</a:t>
            </a:r>
            <a:endParaRPr lang="en-US" sz="2400" dirty="0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BB090EFD-0DF0-4A97-987B-36FBB9F1FCC3}"/>
              </a:ext>
            </a:extLst>
          </p:cNvPr>
          <p:cNvSpPr/>
          <p:nvPr/>
        </p:nvSpPr>
        <p:spPr>
          <a:xfrm>
            <a:off x="609600" y="4343400"/>
            <a:ext cx="3886200" cy="762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Entamoeba</a:t>
            </a:r>
            <a:r>
              <a:rPr lang="en-US" dirty="0"/>
              <a:t> </a:t>
            </a:r>
            <a:r>
              <a:rPr lang="en-US" sz="2400" dirty="0" err="1"/>
              <a:t>histolytica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A4CCB0-5E1F-49A1-88F3-79CF617D13BD}"/>
              </a:ext>
            </a:extLst>
          </p:cNvPr>
          <p:cNvSpPr/>
          <p:nvPr/>
        </p:nvSpPr>
        <p:spPr>
          <a:xfrm>
            <a:off x="4800600" y="4267200"/>
            <a:ext cx="3581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amoebiasis</a:t>
            </a:r>
            <a:endParaRPr lang="en-US" sz="2400" dirty="0"/>
          </a:p>
        </p:txBody>
      </p:sp>
      <p:sp>
        <p:nvSpPr>
          <p:cNvPr id="18440" name="TextBox 14">
            <a:extLst>
              <a:ext uri="{FF2B5EF4-FFF2-40B4-BE49-F238E27FC236}">
                <a16:creationId xmlns:a16="http://schemas.microsoft.com/office/drawing/2014/main" id="{FA89FDEF-8ACF-4215-9BBC-6AB90A5C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</a:p>
        </p:txBody>
      </p:sp>
      <p:sp>
        <p:nvSpPr>
          <p:cNvPr id="18441" name="TextBox 15">
            <a:extLst>
              <a:ext uri="{FF2B5EF4-FFF2-40B4-BE49-F238E27FC236}">
                <a16:creationId xmlns:a16="http://schemas.microsoft.com/office/drawing/2014/main" id="{19C9377E-F909-4701-B23B-EE40C536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</p:txBody>
      </p:sp>
      <p:sp>
        <p:nvSpPr>
          <p:cNvPr id="18442" name="TextBox 16">
            <a:extLst>
              <a:ext uri="{FF2B5EF4-FFF2-40B4-BE49-F238E27FC236}">
                <a16:creationId xmlns:a16="http://schemas.microsoft.com/office/drawing/2014/main" id="{CB0A403A-A040-4860-A3A0-2507347D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Examples of Diseases caused by Intestinal Protozoa</a:t>
            </a:r>
          </a:p>
        </p:txBody>
      </p:sp>
      <p:sp>
        <p:nvSpPr>
          <p:cNvPr id="18443" name="Slide Number Placeholder 11">
            <a:extLst>
              <a:ext uri="{FF2B5EF4-FFF2-40B4-BE49-F238E27FC236}">
                <a16:creationId xmlns:a16="http://schemas.microsoft.com/office/drawing/2014/main" id="{E9D2DCDF-ADAF-44A5-AECD-F20C7EA1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D3E4C5-B238-4656-8E90-D388B7B61FBD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4" name="Footer Placeholder 13">
            <a:extLst>
              <a:ext uri="{FF2B5EF4-FFF2-40B4-BE49-F238E27FC236}">
                <a16:creationId xmlns:a16="http://schemas.microsoft.com/office/drawing/2014/main" id="{B8162379-5E67-48E8-A8BA-6EEBB581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>
            <a:extLst>
              <a:ext uri="{FF2B5EF4-FFF2-40B4-BE49-F238E27FC236}">
                <a16:creationId xmlns:a16="http://schemas.microsoft.com/office/drawing/2014/main" id="{45122159-9799-4D8E-827A-6E4A8006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  <p:sp>
        <p:nvSpPr>
          <p:cNvPr id="19459" name="Slide Number Placeholder 2">
            <a:extLst>
              <a:ext uri="{FF2B5EF4-FFF2-40B4-BE49-F238E27FC236}">
                <a16:creationId xmlns:a16="http://schemas.microsoft.com/office/drawing/2014/main" id="{117E468F-0837-44DE-98FA-2B2F5904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30324B-3018-44D9-980E-B43ED0AD1752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292828D2-A1D7-4CC3-A3DD-49403D69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-1066800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upload.wikimedia.org/wikipedia/commons/c/cd/Giardia_lamblia.png">
            <a:extLst>
              <a:ext uri="{FF2B5EF4-FFF2-40B4-BE49-F238E27FC236}">
                <a16:creationId xmlns:a16="http://schemas.microsoft.com/office/drawing/2014/main" id="{C70C88D8-DF5F-4469-AE40-95610CCA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03D09796-C710-4D8C-BBE4-C60EE918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71800"/>
            <a:ext cx="5257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3D2114B-7D04-4AA3-A104-966E9FABD4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0058400" cy="2057400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solidFill>
                  <a:schemeClr val="bg1"/>
                </a:solidFill>
              </a:rPr>
              <a:t>Giadria lamblia  an example of </a:t>
            </a:r>
            <a:r>
              <a:rPr lang="en-US" altLang="en-US" sz="3200">
                <a:solidFill>
                  <a:schemeClr val="bg1"/>
                </a:solidFill>
              </a:rPr>
              <a:t>Intestinal  Protozoa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4A531F5C-1814-4489-A887-E5299165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F0271C-C210-4C09-8C30-AB4C14FFFB67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Footer Placeholder 5">
            <a:extLst>
              <a:ext uri="{FF2B5EF4-FFF2-40B4-BE49-F238E27FC236}">
                <a16:creationId xmlns:a16="http://schemas.microsoft.com/office/drawing/2014/main" id="{E5CEDA92-1141-469F-884E-3E96590E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>
            <a:extLst>
              <a:ext uri="{FF2B5EF4-FFF2-40B4-BE49-F238E27FC236}">
                <a16:creationId xmlns:a16="http://schemas.microsoft.com/office/drawing/2014/main" id="{5189E1A0-604F-436B-A7DE-0C7239DA4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038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Picture 8" descr="Giardia_l_cyst2_DPDx">
            <a:extLst>
              <a:ext uri="{FF2B5EF4-FFF2-40B4-BE49-F238E27FC236}">
                <a16:creationId xmlns:a16="http://schemas.microsoft.com/office/drawing/2014/main" id="{1AF60A60-2356-42B6-868F-1E8447AB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12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3">
            <a:extLst>
              <a:ext uri="{FF2B5EF4-FFF2-40B4-BE49-F238E27FC236}">
                <a16:creationId xmlns:a16="http://schemas.microsoft.com/office/drawing/2014/main" id="{D01A6B23-C824-4EFB-B716-143470F5A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panose="020B0604020202020204" pitchFamily="34" charset="0"/>
                <a:cs typeface="Arial" panose="020B0604020202020204" pitchFamily="34" charset="0"/>
              </a:rPr>
              <a:t>Giardia </a:t>
            </a: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 cyst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( infective stage)</a:t>
            </a:r>
          </a:p>
        </p:txBody>
      </p:sp>
      <p:pic>
        <p:nvPicPr>
          <p:cNvPr id="22533" name="Picture 8" descr="giardia-thumb.jpg">
            <a:extLst>
              <a:ext uri="{FF2B5EF4-FFF2-40B4-BE49-F238E27FC236}">
                <a16:creationId xmlns:a16="http://schemas.microsoft.com/office/drawing/2014/main" id="{F530045A-FFEF-4FDC-BE77-BE4961927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0386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Slide Number Placeholder 11">
            <a:extLst>
              <a:ext uri="{FF2B5EF4-FFF2-40B4-BE49-F238E27FC236}">
                <a16:creationId xmlns:a16="http://schemas.microsoft.com/office/drawing/2014/main" id="{CF2375A8-F7E7-45CE-84E3-6B3CF340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35EB2F-0AD6-4CA2-95C5-73111EEE7D08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Footer Placeholder 12">
            <a:extLst>
              <a:ext uri="{FF2B5EF4-FFF2-40B4-BE49-F238E27FC236}">
                <a16:creationId xmlns:a16="http://schemas.microsoft.com/office/drawing/2014/main" id="{2284A4EB-D36D-4013-A627-6482C724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  <p:sp>
        <p:nvSpPr>
          <p:cNvPr id="22536" name="Rectangle 13">
            <a:extLst>
              <a:ext uri="{FF2B5EF4-FFF2-40B4-BE49-F238E27FC236}">
                <a16:creationId xmlns:a16="http://schemas.microsoft.com/office/drawing/2014/main" id="{7E0367AD-D76C-4D17-AD21-A5D50C3FE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7526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panose="020B0604020202020204" pitchFamily="34" charset="0"/>
                <a:cs typeface="Arial" panose="020B0604020202020204" pitchFamily="34" charset="0"/>
              </a:rPr>
              <a:t>Giardia  </a:t>
            </a: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trophozoite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Giardia_LifeCycle">
            <a:extLst>
              <a:ext uri="{FF2B5EF4-FFF2-40B4-BE49-F238E27FC236}">
                <a16:creationId xmlns:a16="http://schemas.microsoft.com/office/drawing/2014/main" id="{689D7692-DD7A-47C9-826B-7AEF696B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027">
            <a:extLst>
              <a:ext uri="{FF2B5EF4-FFF2-40B4-BE49-F238E27FC236}">
                <a16:creationId xmlns:a16="http://schemas.microsoft.com/office/drawing/2014/main" id="{1080762A-0E1A-4599-86B0-257AE4E4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0"/>
            <a:ext cx="3276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Giardia lamblia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Can cause </a:t>
            </a:r>
            <a:r>
              <a:rPr lang="en-US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diarrhea </a:t>
            </a: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with poor absorption of the nutrient,loss of appetite,stomach  cramp,vomiting.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Giardia infect the cells of the duodenum and jejunum.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4FCEC57C-A42C-47E8-9BC9-98542A6C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13568E-DE86-451C-8030-1DBB0F5C0F50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Footer Placeholder 6">
            <a:extLst>
              <a:ext uri="{FF2B5EF4-FFF2-40B4-BE49-F238E27FC236}">
                <a16:creationId xmlns:a16="http://schemas.microsoft.com/office/drawing/2014/main" id="{8FE0AF3E-01E0-4210-9A99-1AEE5FFA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248400"/>
            <a:ext cx="2286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>
            <a:extLst>
              <a:ext uri="{FF2B5EF4-FFF2-40B4-BE49-F238E27FC236}">
                <a16:creationId xmlns:a16="http://schemas.microsoft.com/office/drawing/2014/main" id="{3252E234-9584-4F6B-A499-625D10FD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2009</a:t>
            </a:r>
          </a:p>
        </p:txBody>
      </p:sp>
      <p:sp>
        <p:nvSpPr>
          <p:cNvPr id="24579" name="Slide Number Placeholder 2">
            <a:extLst>
              <a:ext uri="{FF2B5EF4-FFF2-40B4-BE49-F238E27FC236}">
                <a16:creationId xmlns:a16="http://schemas.microsoft.com/office/drawing/2014/main" id="{52561183-09D8-4911-BB0C-54ACD7AD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D26C50-EEB7-41E8-91E2-94B35BBF449D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3A1F69-04DD-4D4D-8F38-D1FE17C7411E}"/>
              </a:ext>
            </a:extLst>
          </p:cNvPr>
          <p:cNvGraphicFramePr>
            <a:graphicFrameLocks noGrp="1"/>
          </p:cNvGraphicFramePr>
          <p:nvPr/>
        </p:nvGraphicFramePr>
        <p:xfrm>
          <a:off x="0" y="-228600"/>
          <a:ext cx="9144000" cy="7239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9000">
                <a:tc>
                  <a:txBody>
                    <a:bodyPr/>
                    <a:lstStyle/>
                    <a:p>
                      <a:pPr algn="ctr"/>
                      <a:b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</a:b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 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1-.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Giardia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333333"/>
                          </a:solidFill>
                          <a:latin typeface="Tahoma"/>
                        </a:rPr>
                        <a:t>cysts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are the infective stage of </a:t>
                      </a:r>
                      <a:r>
                        <a:rPr lang="en-US" sz="2000" i="1" dirty="0">
                          <a:solidFill>
                            <a:srgbClr val="333333"/>
                          </a:solidFill>
                          <a:latin typeface="Tahoma"/>
                        </a:rPr>
                        <a:t>G. </a:t>
                      </a:r>
                      <a:r>
                        <a:rPr lang="en-US" sz="2000" i="1" dirty="0" err="1">
                          <a:solidFill>
                            <a:srgbClr val="333333"/>
                          </a:solidFill>
                          <a:latin typeface="Tahoma"/>
                        </a:rPr>
                        <a:t>intestinalis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.  As few as 10 cysts can cause infection , These cysts are ingested by consuming contaminated food or water, or fecal-orally.  They can survive outside the body for several months, and are also relatively resistant to chlorination, UV exposure and freezing.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2_. When cysts are ingested, the low pH of the stomach ,the acidity produces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excystation</a:t>
                      </a:r>
                      <a:r>
                        <a:rPr lang="en-US" sz="2000" baseline="0" dirty="0">
                          <a:solidFill>
                            <a:srgbClr val="333333"/>
                          </a:solidFill>
                          <a:latin typeface="Tahoma"/>
                        </a:rPr>
                        <a:t> .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  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Excystation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means the releases of  </a:t>
                      </a:r>
                      <a:r>
                        <a:rPr lang="en-US" sz="2400" b="1" dirty="0" err="1">
                          <a:solidFill>
                            <a:srgbClr val="333333"/>
                          </a:solidFill>
                          <a:latin typeface="Tahoma"/>
                        </a:rPr>
                        <a:t>trophozoites</a:t>
                      </a:r>
                      <a:r>
                        <a:rPr lang="en-US" sz="2000" b="0" baseline="0" dirty="0">
                          <a:solidFill>
                            <a:srgbClr val="333333"/>
                          </a:solidFill>
                          <a:latin typeface="Tahoma"/>
                        </a:rPr>
                        <a:t> ,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 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3. Within the small intestine, the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trophozoites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reproduce asexually (longitudinal binary fission) and either float free or are attached to the mucosa of the lumen.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4. Some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trophozoites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then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encyst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in the small intestine, Both cysts and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trophozoites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are then passed in the feces, but</a:t>
                      </a:r>
                      <a:r>
                        <a:rPr lang="en-US" sz="2000" baseline="0" dirty="0">
                          <a:solidFill>
                            <a:srgbClr val="333333"/>
                          </a:solidFill>
                          <a:latin typeface="Tahoma"/>
                        </a:rPr>
                        <a:t> only the                          </a:t>
                      </a:r>
                      <a:r>
                        <a:rPr lang="en-US" sz="3200" b="1" baseline="0" dirty="0">
                          <a:solidFill>
                            <a:srgbClr val="333333"/>
                          </a:solidFill>
                          <a:latin typeface="Tahoma"/>
                        </a:rPr>
                        <a:t> cyst </a:t>
                      </a:r>
                      <a:r>
                        <a:rPr lang="en-US" sz="2000" baseline="0" dirty="0">
                          <a:solidFill>
                            <a:srgbClr val="333333"/>
                          </a:solidFill>
                          <a:latin typeface="Tahoma"/>
                        </a:rPr>
                        <a:t>is 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infectious ,  Person-to-person transmission is possible,  Animals can also be infected with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Giardia</a:t>
                      </a:r>
                      <a:r>
                        <a:rPr lang="en-US" sz="2000" baseline="0" dirty="0">
                          <a:solidFill>
                            <a:srgbClr val="333333"/>
                          </a:solidFill>
                          <a:latin typeface="Tahoma"/>
                        </a:rPr>
                        <a:t> . </a:t>
                      </a:r>
                    </a:p>
                    <a:p>
                      <a:pPr algn="ctr"/>
                      <a:endParaRPr lang="en-US" sz="2000" baseline="0" dirty="0">
                        <a:solidFill>
                          <a:srgbClr val="333333"/>
                        </a:solidFill>
                        <a:latin typeface="Tahoma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333333"/>
                        </a:solidFill>
                        <a:latin typeface="Tahoma"/>
                      </a:endParaRPr>
                    </a:p>
                    <a:p>
                      <a:pPr algn="ctr"/>
                      <a:r>
                        <a:rPr lang="en-US" sz="2000" baseline="0" dirty="0">
                          <a:solidFill>
                            <a:srgbClr val="333333"/>
                          </a:solidFill>
                          <a:latin typeface="Tahoma"/>
                        </a:rPr>
                        <a:t>                                                                  </a:t>
                      </a:r>
                      <a:endParaRPr lang="en-US" sz="2000" dirty="0">
                        <a:solidFill>
                          <a:srgbClr val="333333"/>
                        </a:solidFill>
                        <a:latin typeface="Tahoma"/>
                      </a:endParaRPr>
                    </a:p>
                  </a:txBody>
                  <a:tcPr marL="63500" marR="6350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>
            <a:extLst>
              <a:ext uri="{FF2B5EF4-FFF2-40B4-BE49-F238E27FC236}">
                <a16:creationId xmlns:a16="http://schemas.microsoft.com/office/drawing/2014/main" id="{3FA16501-F0FD-459A-94C5-1FA5F797B1DC}"/>
              </a:ext>
            </a:extLst>
          </p:cNvPr>
          <p:cNvSpPr/>
          <p:nvPr/>
        </p:nvSpPr>
        <p:spPr>
          <a:xfrm>
            <a:off x="609600" y="2667000"/>
            <a:ext cx="3886200" cy="762000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Plasmodium </a:t>
            </a:r>
            <a:r>
              <a:rPr lang="en-US" sz="2400" dirty="0" err="1"/>
              <a:t>spp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A7797-50C7-4007-9BEA-65B6EE7B2161}"/>
              </a:ext>
            </a:extLst>
          </p:cNvPr>
          <p:cNvSpPr/>
          <p:nvPr/>
        </p:nvSpPr>
        <p:spPr>
          <a:xfrm>
            <a:off x="4800600" y="2514600"/>
            <a:ext cx="3581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malaria</a:t>
            </a:r>
          </a:p>
        </p:txBody>
      </p:sp>
      <p:sp>
        <p:nvSpPr>
          <p:cNvPr id="25604" name="TextBox 14">
            <a:extLst>
              <a:ext uri="{FF2B5EF4-FFF2-40B4-BE49-F238E27FC236}">
                <a16:creationId xmlns:a16="http://schemas.microsoft.com/office/drawing/2014/main" id="{122EBD7F-E567-4DBC-B7D7-E9891370B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</a:p>
        </p:txBody>
      </p:sp>
      <p:sp>
        <p:nvSpPr>
          <p:cNvPr id="25605" name="TextBox 15">
            <a:extLst>
              <a:ext uri="{FF2B5EF4-FFF2-40B4-BE49-F238E27FC236}">
                <a16:creationId xmlns:a16="http://schemas.microsoft.com/office/drawing/2014/main" id="{98C2B9EB-C11C-4D53-B0BA-EBE2E5E6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</p:txBody>
      </p:sp>
      <p:sp>
        <p:nvSpPr>
          <p:cNvPr id="25606" name="TextBox 16">
            <a:extLst>
              <a:ext uri="{FF2B5EF4-FFF2-40B4-BE49-F238E27FC236}">
                <a16:creationId xmlns:a16="http://schemas.microsoft.com/office/drawing/2014/main" id="{98ECBC86-79B3-4DF2-A8BB-F6D485C7D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Examples of Diseases caused by Blood and Tissue Protozoa</a:t>
            </a:r>
          </a:p>
        </p:txBody>
      </p:sp>
      <p:sp>
        <p:nvSpPr>
          <p:cNvPr id="25607" name="Slide Number Placeholder 11">
            <a:extLst>
              <a:ext uri="{FF2B5EF4-FFF2-40B4-BE49-F238E27FC236}">
                <a16:creationId xmlns:a16="http://schemas.microsoft.com/office/drawing/2014/main" id="{2F245089-9D69-477E-9BF7-F9978787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84794-CDC4-4E0A-81E6-072446D68F5B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Footer Placeholder 13">
            <a:extLst>
              <a:ext uri="{FF2B5EF4-FFF2-40B4-BE49-F238E27FC236}">
                <a16:creationId xmlns:a16="http://schemas.microsoft.com/office/drawing/2014/main" id="{FAE6D552-2B12-49BA-A688-2977E203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>
            <a:extLst>
              <a:ext uri="{FF2B5EF4-FFF2-40B4-BE49-F238E27FC236}">
                <a16:creationId xmlns:a16="http://schemas.microsoft.com/office/drawing/2014/main" id="{B9B3CF06-8D78-4029-9177-C872C31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  <p:sp>
        <p:nvSpPr>
          <p:cNvPr id="7171" name="Slide Number Placeholder 2">
            <a:extLst>
              <a:ext uri="{FF2B5EF4-FFF2-40B4-BE49-F238E27FC236}">
                <a16:creationId xmlns:a16="http://schemas.microsoft.com/office/drawing/2014/main" id="{30D009D6-AAED-41EC-8359-A2F34F0D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7B191-42BC-46DB-84E7-F279608A11BC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5F66E3B-2D9D-4E5B-8FC2-06810F36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4582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By the end of this lecture the student should be able 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1. Define common terms describing host-parasite   relationship.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2. Outline the broad classification of parasites.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3. Name examples of protozoan parasites.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4. Describe the life-cycle of </a:t>
            </a:r>
            <a:r>
              <a:rPr lang="en-US" alt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Giadia lamblia 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as an example of intestinal protozoa.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5. Describe the main stages of the life-cycle of </a:t>
            </a:r>
            <a:r>
              <a:rPr lang="en-US" alt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Plasmodium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as an example of blood and tissue protozoa.</a:t>
            </a: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85BB7D67-361F-4FB6-9551-7E9CFB2DC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10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>
            <a:extLst>
              <a:ext uri="{FF2B5EF4-FFF2-40B4-BE49-F238E27FC236}">
                <a16:creationId xmlns:a16="http://schemas.microsoft.com/office/drawing/2014/main" id="{434972E8-0A56-4928-953E-C7C1D0A3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  <p:sp>
        <p:nvSpPr>
          <p:cNvPr id="26627" name="Slide Number Placeholder 2">
            <a:extLst>
              <a:ext uri="{FF2B5EF4-FFF2-40B4-BE49-F238E27FC236}">
                <a16:creationId xmlns:a16="http://schemas.microsoft.com/office/drawing/2014/main" id="{B638EB03-14ED-4B50-95A0-D7EC3E89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7822D3-0720-424D-B317-9E18CF53C270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8F0067-45A4-4041-A9FD-FB5BD7FE026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Malaria Species</a:t>
            </a:r>
            <a:endParaRPr lang="en-U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724FB700-1DAA-4A18-84A6-B4262FC5D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845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Four main species of malaria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Plasmodium falciparum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Plasmodium vivax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Plasmodium ovale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Plasmodium malariae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>
            <a:extLst>
              <a:ext uri="{FF2B5EF4-FFF2-40B4-BE49-F238E27FC236}">
                <a16:creationId xmlns:a16="http://schemas.microsoft.com/office/drawing/2014/main" id="{D1A8F1F3-E259-4827-80A3-A3FF4B9E02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505200"/>
          <a:ext cx="14716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8" name="Bitmap Image" r:id="rId5" imgW="1619476" imgH="3352381" progId="Paint.Picture">
                  <p:embed/>
                </p:oleObj>
              </mc:Choice>
              <mc:Fallback>
                <p:oleObj name="Bitmap Image" r:id="rId5" imgW="1619476" imgH="335238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05200"/>
                        <a:ext cx="147161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A60E0DED-11CF-474F-8085-40368F2B2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200400"/>
          <a:ext cx="373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9" name="Bitmap Image" r:id="rId7" imgW="2943636" imgH="1276190" progId="Paint.Picture">
                  <p:embed/>
                </p:oleObj>
              </mc:Choice>
              <mc:Fallback>
                <p:oleObj name="Bitmap Image" r:id="rId7" imgW="2943636" imgH="12761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373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26B46A74-404F-4EDF-94CE-756730B989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3200400"/>
          <a:ext cx="373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0" name="Bitmap Image" r:id="rId9" imgW="2943636" imgH="1276190" progId="Paint.Picture">
                  <p:embed/>
                </p:oleObj>
              </mc:Choice>
              <mc:Fallback>
                <p:oleObj name="Bitmap Image" r:id="rId9" imgW="2943636" imgH="12761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00400"/>
                        <a:ext cx="373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8BF1969D-0206-4719-BF09-E54BF6F393D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191000"/>
            <a:ext cx="1905000" cy="857250"/>
            <a:chOff x="2442" y="2969"/>
            <a:chExt cx="1083" cy="499"/>
          </a:xfrm>
        </p:grpSpPr>
        <p:grpSp>
          <p:nvGrpSpPr>
            <p:cNvPr id="27879" name="Group 7">
              <a:extLst>
                <a:ext uri="{FF2B5EF4-FFF2-40B4-BE49-F238E27FC236}">
                  <a16:creationId xmlns:a16="http://schemas.microsoft.com/office/drawing/2014/main" id="{9928B22A-D284-450E-84C1-4958C1AC4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1" y="3148"/>
              <a:ext cx="1044" cy="320"/>
              <a:chOff x="2481" y="3148"/>
              <a:chExt cx="1044" cy="320"/>
            </a:xfrm>
          </p:grpSpPr>
          <p:sp>
            <p:nvSpPr>
              <p:cNvPr id="27881" name="Oval 8">
                <a:extLst>
                  <a:ext uri="{FF2B5EF4-FFF2-40B4-BE49-F238E27FC236}">
                    <a16:creationId xmlns:a16="http://schemas.microsoft.com/office/drawing/2014/main" id="{CC978E57-20D9-4271-A7BC-05246AC71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3440"/>
                <a:ext cx="50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2" name="Oval 9">
                <a:extLst>
                  <a:ext uri="{FF2B5EF4-FFF2-40B4-BE49-F238E27FC236}">
                    <a16:creationId xmlns:a16="http://schemas.microsoft.com/office/drawing/2014/main" id="{A44311DB-8C5E-427D-B931-998CA8627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3380"/>
                <a:ext cx="5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3" name="Oval 10">
                <a:extLst>
                  <a:ext uri="{FF2B5EF4-FFF2-40B4-BE49-F238E27FC236}">
                    <a16:creationId xmlns:a16="http://schemas.microsoft.com/office/drawing/2014/main" id="{ED1C9622-5820-4787-BC3A-6AFCDF572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9" y="3308"/>
                <a:ext cx="58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4" name="Oval 11">
                <a:extLst>
                  <a:ext uri="{FF2B5EF4-FFF2-40B4-BE49-F238E27FC236}">
                    <a16:creationId xmlns:a16="http://schemas.microsoft.com/office/drawing/2014/main" id="{C783C7F8-A5A7-4D8E-AA60-4C69E9951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4" y="3209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5" name="Oval 12">
                <a:extLst>
                  <a:ext uri="{FF2B5EF4-FFF2-40B4-BE49-F238E27FC236}">
                    <a16:creationId xmlns:a16="http://schemas.microsoft.com/office/drawing/2014/main" id="{C5B7A21F-2F54-483D-8B0F-D60AE7439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" y="3192"/>
                <a:ext cx="50" cy="3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6" name="Oval 13">
                <a:extLst>
                  <a:ext uri="{FF2B5EF4-FFF2-40B4-BE49-F238E27FC236}">
                    <a16:creationId xmlns:a16="http://schemas.microsoft.com/office/drawing/2014/main" id="{FDB6A621-961B-403C-A2E1-67ACB0324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7" y="3230"/>
                <a:ext cx="61" cy="31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7" name="Oval 14">
                <a:extLst>
                  <a:ext uri="{FF2B5EF4-FFF2-40B4-BE49-F238E27FC236}">
                    <a16:creationId xmlns:a16="http://schemas.microsoft.com/office/drawing/2014/main" id="{8329BE15-79C5-4B97-8921-C0252EC4B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3148"/>
                <a:ext cx="61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8" name="Oval 15">
                <a:extLst>
                  <a:ext uri="{FF2B5EF4-FFF2-40B4-BE49-F238E27FC236}">
                    <a16:creationId xmlns:a16="http://schemas.microsoft.com/office/drawing/2014/main" id="{8D7E9182-75FA-4D5E-A2AE-A0BD31344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3198"/>
                <a:ext cx="39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9" name="Oval 16">
                <a:extLst>
                  <a:ext uri="{FF2B5EF4-FFF2-40B4-BE49-F238E27FC236}">
                    <a16:creationId xmlns:a16="http://schemas.microsoft.com/office/drawing/2014/main" id="{3846E6BC-25AB-476C-B7E3-C1B9F8174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1" y="3200"/>
                <a:ext cx="49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90" name="Oval 17">
                <a:extLst>
                  <a:ext uri="{FF2B5EF4-FFF2-40B4-BE49-F238E27FC236}">
                    <a16:creationId xmlns:a16="http://schemas.microsoft.com/office/drawing/2014/main" id="{9DD29FE3-E6E1-4136-A7FC-2CEFD697C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1" y="3280"/>
                <a:ext cx="52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91" name="Oval 18">
                <a:extLst>
                  <a:ext uri="{FF2B5EF4-FFF2-40B4-BE49-F238E27FC236}">
                    <a16:creationId xmlns:a16="http://schemas.microsoft.com/office/drawing/2014/main" id="{8ADEBF50-6EAC-4693-98A5-79AAA6E0B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" y="3277"/>
                <a:ext cx="49" cy="4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92" name="Oval 19">
                <a:extLst>
                  <a:ext uri="{FF2B5EF4-FFF2-40B4-BE49-F238E27FC236}">
                    <a16:creationId xmlns:a16="http://schemas.microsoft.com/office/drawing/2014/main" id="{D452BA58-5DEB-43F4-B540-10F7768B0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3402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93" name="Oval 20">
                <a:extLst>
                  <a:ext uri="{FF2B5EF4-FFF2-40B4-BE49-F238E27FC236}">
                    <a16:creationId xmlns:a16="http://schemas.microsoft.com/office/drawing/2014/main" id="{576027D3-9574-4A68-8119-DB931510D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" y="3366"/>
                <a:ext cx="57" cy="5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880" name="Freeform 21">
              <a:extLst>
                <a:ext uri="{FF2B5EF4-FFF2-40B4-BE49-F238E27FC236}">
                  <a16:creationId xmlns:a16="http://schemas.microsoft.com/office/drawing/2014/main" id="{0B24EE9D-F42E-4282-8E1A-3CB98CE20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969"/>
              <a:ext cx="953" cy="251"/>
            </a:xfrm>
            <a:custGeom>
              <a:avLst/>
              <a:gdLst>
                <a:gd name="T0" fmla="*/ 952 w 953"/>
                <a:gd name="T1" fmla="*/ 230 h 251"/>
                <a:gd name="T2" fmla="*/ 885 w 953"/>
                <a:gd name="T3" fmla="*/ 157 h 251"/>
                <a:gd name="T4" fmla="*/ 814 w 953"/>
                <a:gd name="T5" fmla="*/ 99 h 251"/>
                <a:gd name="T6" fmla="*/ 742 w 953"/>
                <a:gd name="T7" fmla="*/ 56 h 251"/>
                <a:gd name="T8" fmla="*/ 670 w 953"/>
                <a:gd name="T9" fmla="*/ 25 h 251"/>
                <a:gd name="T10" fmla="*/ 597 w 953"/>
                <a:gd name="T11" fmla="*/ 8 h 251"/>
                <a:gd name="T12" fmla="*/ 525 w 953"/>
                <a:gd name="T13" fmla="*/ 0 h 251"/>
                <a:gd name="T14" fmla="*/ 455 w 953"/>
                <a:gd name="T15" fmla="*/ 2 h 251"/>
                <a:gd name="T16" fmla="*/ 386 w 953"/>
                <a:gd name="T17" fmla="*/ 12 h 251"/>
                <a:gd name="T18" fmla="*/ 320 w 953"/>
                <a:gd name="T19" fmla="*/ 30 h 251"/>
                <a:gd name="T20" fmla="*/ 257 w 953"/>
                <a:gd name="T21" fmla="*/ 53 h 251"/>
                <a:gd name="T22" fmla="*/ 199 w 953"/>
                <a:gd name="T23" fmla="*/ 81 h 251"/>
                <a:gd name="T24" fmla="*/ 147 w 953"/>
                <a:gd name="T25" fmla="*/ 113 h 251"/>
                <a:gd name="T26" fmla="*/ 99 w 953"/>
                <a:gd name="T27" fmla="*/ 147 h 251"/>
                <a:gd name="T28" fmla="*/ 58 w 953"/>
                <a:gd name="T29" fmla="*/ 182 h 251"/>
                <a:gd name="T30" fmla="*/ 25 w 953"/>
                <a:gd name="T31" fmla="*/ 217 h 251"/>
                <a:gd name="T32" fmla="*/ 0 w 953"/>
                <a:gd name="T33" fmla="*/ 250 h 2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3"/>
                <a:gd name="T52" fmla="*/ 0 h 251"/>
                <a:gd name="T53" fmla="*/ 953 w 953"/>
                <a:gd name="T54" fmla="*/ 251 h 2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3" h="251">
                  <a:moveTo>
                    <a:pt x="952" y="230"/>
                  </a:moveTo>
                  <a:lnTo>
                    <a:pt x="885" y="157"/>
                  </a:lnTo>
                  <a:lnTo>
                    <a:pt x="814" y="99"/>
                  </a:lnTo>
                  <a:lnTo>
                    <a:pt x="742" y="56"/>
                  </a:lnTo>
                  <a:lnTo>
                    <a:pt x="670" y="25"/>
                  </a:lnTo>
                  <a:lnTo>
                    <a:pt x="597" y="8"/>
                  </a:lnTo>
                  <a:lnTo>
                    <a:pt x="525" y="0"/>
                  </a:lnTo>
                  <a:lnTo>
                    <a:pt x="455" y="2"/>
                  </a:lnTo>
                  <a:lnTo>
                    <a:pt x="386" y="12"/>
                  </a:lnTo>
                  <a:lnTo>
                    <a:pt x="320" y="30"/>
                  </a:lnTo>
                  <a:lnTo>
                    <a:pt x="257" y="53"/>
                  </a:lnTo>
                  <a:lnTo>
                    <a:pt x="199" y="81"/>
                  </a:lnTo>
                  <a:lnTo>
                    <a:pt x="147" y="113"/>
                  </a:lnTo>
                  <a:lnTo>
                    <a:pt x="99" y="147"/>
                  </a:lnTo>
                  <a:lnTo>
                    <a:pt x="58" y="182"/>
                  </a:lnTo>
                  <a:lnTo>
                    <a:pt x="25" y="217"/>
                  </a:lnTo>
                  <a:lnTo>
                    <a:pt x="0" y="250"/>
                  </a:lnTo>
                </a:path>
              </a:pathLst>
            </a:custGeom>
            <a:noFill/>
            <a:ln w="57150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EDA5F306-5044-4620-B8F5-36FC901DFFE2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352800"/>
            <a:ext cx="550863" cy="609600"/>
            <a:chOff x="4226" y="2240"/>
            <a:chExt cx="395" cy="415"/>
          </a:xfrm>
        </p:grpSpPr>
        <p:sp>
          <p:nvSpPr>
            <p:cNvPr id="27873" name="Freeform 23">
              <a:extLst>
                <a:ext uri="{FF2B5EF4-FFF2-40B4-BE49-F238E27FC236}">
                  <a16:creationId xmlns:a16="http://schemas.microsoft.com/office/drawing/2014/main" id="{90D3AFBD-D138-45E6-9EBC-78EBDA268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2283"/>
              <a:ext cx="40" cy="117"/>
            </a:xfrm>
            <a:custGeom>
              <a:avLst/>
              <a:gdLst>
                <a:gd name="T0" fmla="*/ 4 w 40"/>
                <a:gd name="T1" fmla="*/ 108 h 117"/>
                <a:gd name="T2" fmla="*/ 6 w 40"/>
                <a:gd name="T3" fmla="*/ 109 h 117"/>
                <a:gd name="T4" fmla="*/ 33 w 40"/>
                <a:gd name="T5" fmla="*/ 77 h 117"/>
                <a:gd name="T6" fmla="*/ 33 w 40"/>
                <a:gd name="T7" fmla="*/ 56 h 117"/>
                <a:gd name="T8" fmla="*/ 39 w 40"/>
                <a:gd name="T9" fmla="*/ 29 h 117"/>
                <a:gd name="T10" fmla="*/ 18 w 40"/>
                <a:gd name="T11" fmla="*/ 8 h 117"/>
                <a:gd name="T12" fmla="*/ 8 w 40"/>
                <a:gd name="T13" fmla="*/ 0 h 117"/>
                <a:gd name="T14" fmla="*/ 8 w 40"/>
                <a:gd name="T15" fmla="*/ 24 h 117"/>
                <a:gd name="T16" fmla="*/ 22 w 40"/>
                <a:gd name="T17" fmla="*/ 56 h 117"/>
                <a:gd name="T18" fmla="*/ 4 w 40"/>
                <a:gd name="T19" fmla="*/ 83 h 117"/>
                <a:gd name="T20" fmla="*/ 0 w 40"/>
                <a:gd name="T21" fmla="*/ 102 h 117"/>
                <a:gd name="T22" fmla="*/ 2 w 40"/>
                <a:gd name="T23" fmla="*/ 116 h 117"/>
                <a:gd name="T24" fmla="*/ 4 w 40"/>
                <a:gd name="T25" fmla="*/ 108 h 117"/>
                <a:gd name="T26" fmla="*/ 4 w 40"/>
                <a:gd name="T27" fmla="*/ 10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7"/>
                <a:gd name="T44" fmla="*/ 40 w 40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7">
                  <a:moveTo>
                    <a:pt x="4" y="108"/>
                  </a:moveTo>
                  <a:lnTo>
                    <a:pt x="6" y="109"/>
                  </a:lnTo>
                  <a:lnTo>
                    <a:pt x="33" y="77"/>
                  </a:lnTo>
                  <a:lnTo>
                    <a:pt x="33" y="56"/>
                  </a:lnTo>
                  <a:lnTo>
                    <a:pt x="39" y="29"/>
                  </a:lnTo>
                  <a:lnTo>
                    <a:pt x="18" y="8"/>
                  </a:lnTo>
                  <a:lnTo>
                    <a:pt x="8" y="0"/>
                  </a:lnTo>
                  <a:lnTo>
                    <a:pt x="8" y="24"/>
                  </a:lnTo>
                  <a:lnTo>
                    <a:pt x="22" y="56"/>
                  </a:lnTo>
                  <a:lnTo>
                    <a:pt x="4" y="83"/>
                  </a:lnTo>
                  <a:lnTo>
                    <a:pt x="0" y="102"/>
                  </a:lnTo>
                  <a:lnTo>
                    <a:pt x="2" y="116"/>
                  </a:lnTo>
                  <a:lnTo>
                    <a:pt x="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74" name="Freeform 24">
              <a:extLst>
                <a:ext uri="{FF2B5EF4-FFF2-40B4-BE49-F238E27FC236}">
                  <a16:creationId xmlns:a16="http://schemas.microsoft.com/office/drawing/2014/main" id="{700DF84A-7FE8-4CCA-A791-6763921C9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2240"/>
              <a:ext cx="40" cy="117"/>
            </a:xfrm>
            <a:custGeom>
              <a:avLst/>
              <a:gdLst>
                <a:gd name="T0" fmla="*/ 34 w 40"/>
                <a:gd name="T1" fmla="*/ 108 h 117"/>
                <a:gd name="T2" fmla="*/ 33 w 40"/>
                <a:gd name="T3" fmla="*/ 109 h 117"/>
                <a:gd name="T4" fmla="*/ 6 w 40"/>
                <a:gd name="T5" fmla="*/ 77 h 117"/>
                <a:gd name="T6" fmla="*/ 5 w 40"/>
                <a:gd name="T7" fmla="*/ 57 h 117"/>
                <a:gd name="T8" fmla="*/ 0 w 40"/>
                <a:gd name="T9" fmla="*/ 29 h 117"/>
                <a:gd name="T10" fmla="*/ 21 w 40"/>
                <a:gd name="T11" fmla="*/ 8 h 117"/>
                <a:gd name="T12" fmla="*/ 31 w 40"/>
                <a:gd name="T13" fmla="*/ 0 h 117"/>
                <a:gd name="T14" fmla="*/ 31 w 40"/>
                <a:gd name="T15" fmla="*/ 24 h 117"/>
                <a:gd name="T16" fmla="*/ 18 w 40"/>
                <a:gd name="T17" fmla="*/ 57 h 117"/>
                <a:gd name="T18" fmla="*/ 34 w 40"/>
                <a:gd name="T19" fmla="*/ 83 h 117"/>
                <a:gd name="T20" fmla="*/ 39 w 40"/>
                <a:gd name="T21" fmla="*/ 102 h 117"/>
                <a:gd name="T22" fmla="*/ 37 w 40"/>
                <a:gd name="T23" fmla="*/ 116 h 117"/>
                <a:gd name="T24" fmla="*/ 34 w 40"/>
                <a:gd name="T25" fmla="*/ 108 h 117"/>
                <a:gd name="T26" fmla="*/ 34 w 40"/>
                <a:gd name="T27" fmla="*/ 10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7"/>
                <a:gd name="T44" fmla="*/ 40 w 40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7">
                  <a:moveTo>
                    <a:pt x="34" y="108"/>
                  </a:moveTo>
                  <a:lnTo>
                    <a:pt x="33" y="109"/>
                  </a:lnTo>
                  <a:lnTo>
                    <a:pt x="6" y="77"/>
                  </a:lnTo>
                  <a:lnTo>
                    <a:pt x="5" y="57"/>
                  </a:lnTo>
                  <a:lnTo>
                    <a:pt x="0" y="29"/>
                  </a:lnTo>
                  <a:lnTo>
                    <a:pt x="21" y="8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18" y="57"/>
                  </a:lnTo>
                  <a:lnTo>
                    <a:pt x="34" y="83"/>
                  </a:lnTo>
                  <a:lnTo>
                    <a:pt x="39" y="102"/>
                  </a:lnTo>
                  <a:lnTo>
                    <a:pt x="37" y="116"/>
                  </a:lnTo>
                  <a:lnTo>
                    <a:pt x="3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75" name="Freeform 25">
              <a:extLst>
                <a:ext uri="{FF2B5EF4-FFF2-40B4-BE49-F238E27FC236}">
                  <a16:creationId xmlns:a16="http://schemas.microsoft.com/office/drawing/2014/main" id="{0E465DE9-8362-4D56-BA16-55E91639A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2396"/>
              <a:ext cx="83" cy="87"/>
            </a:xfrm>
            <a:custGeom>
              <a:avLst/>
              <a:gdLst>
                <a:gd name="T0" fmla="*/ 76 w 83"/>
                <a:gd name="T1" fmla="*/ 81 h 87"/>
                <a:gd name="T2" fmla="*/ 75 w 83"/>
                <a:gd name="T3" fmla="*/ 84 h 87"/>
                <a:gd name="T4" fmla="*/ 34 w 83"/>
                <a:gd name="T5" fmla="*/ 75 h 87"/>
                <a:gd name="T6" fmla="*/ 21 w 83"/>
                <a:gd name="T7" fmla="*/ 59 h 87"/>
                <a:gd name="T8" fmla="*/ 0 w 83"/>
                <a:gd name="T9" fmla="*/ 42 h 87"/>
                <a:gd name="T10" fmla="*/ 3 w 83"/>
                <a:gd name="T11" fmla="*/ 12 h 87"/>
                <a:gd name="T12" fmla="*/ 6 w 83"/>
                <a:gd name="T13" fmla="*/ 0 h 87"/>
                <a:gd name="T14" fmla="*/ 21 w 83"/>
                <a:gd name="T15" fmla="*/ 19 h 87"/>
                <a:gd name="T16" fmla="*/ 31 w 83"/>
                <a:gd name="T17" fmla="*/ 52 h 87"/>
                <a:gd name="T18" fmla="*/ 60 w 83"/>
                <a:gd name="T19" fmla="*/ 62 h 87"/>
                <a:gd name="T20" fmla="*/ 75 w 83"/>
                <a:gd name="T21" fmla="*/ 74 h 87"/>
                <a:gd name="T22" fmla="*/ 82 w 83"/>
                <a:gd name="T23" fmla="*/ 86 h 87"/>
                <a:gd name="T24" fmla="*/ 76 w 83"/>
                <a:gd name="T25" fmla="*/ 81 h 87"/>
                <a:gd name="T26" fmla="*/ 76 w 83"/>
                <a:gd name="T27" fmla="*/ 81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87"/>
                <a:gd name="T44" fmla="*/ 83 w 83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87">
                  <a:moveTo>
                    <a:pt x="76" y="81"/>
                  </a:moveTo>
                  <a:lnTo>
                    <a:pt x="75" y="84"/>
                  </a:lnTo>
                  <a:lnTo>
                    <a:pt x="34" y="75"/>
                  </a:lnTo>
                  <a:lnTo>
                    <a:pt x="21" y="59"/>
                  </a:lnTo>
                  <a:lnTo>
                    <a:pt x="0" y="42"/>
                  </a:lnTo>
                  <a:lnTo>
                    <a:pt x="3" y="12"/>
                  </a:lnTo>
                  <a:lnTo>
                    <a:pt x="6" y="0"/>
                  </a:lnTo>
                  <a:lnTo>
                    <a:pt x="21" y="19"/>
                  </a:lnTo>
                  <a:lnTo>
                    <a:pt x="31" y="52"/>
                  </a:lnTo>
                  <a:lnTo>
                    <a:pt x="60" y="62"/>
                  </a:lnTo>
                  <a:lnTo>
                    <a:pt x="75" y="74"/>
                  </a:lnTo>
                  <a:lnTo>
                    <a:pt x="82" y="86"/>
                  </a:lnTo>
                  <a:lnTo>
                    <a:pt x="76" y="81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76" name="Freeform 26">
              <a:extLst>
                <a:ext uri="{FF2B5EF4-FFF2-40B4-BE49-F238E27FC236}">
                  <a16:creationId xmlns:a16="http://schemas.microsoft.com/office/drawing/2014/main" id="{99118CCE-C603-4160-A4F2-6110FD023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2409"/>
              <a:ext cx="78" cy="95"/>
            </a:xfrm>
            <a:custGeom>
              <a:avLst/>
              <a:gdLst>
                <a:gd name="T0" fmla="*/ 73 w 78"/>
                <a:gd name="T1" fmla="*/ 8 h 95"/>
                <a:gd name="T2" fmla="*/ 75 w 78"/>
                <a:gd name="T3" fmla="*/ 8 h 95"/>
                <a:gd name="T4" fmla="*/ 77 w 78"/>
                <a:gd name="T5" fmla="*/ 56 h 95"/>
                <a:gd name="T6" fmla="*/ 63 w 78"/>
                <a:gd name="T7" fmla="*/ 70 h 95"/>
                <a:gd name="T8" fmla="*/ 49 w 78"/>
                <a:gd name="T9" fmla="*/ 94 h 95"/>
                <a:gd name="T10" fmla="*/ 14 w 78"/>
                <a:gd name="T11" fmla="*/ 90 h 95"/>
                <a:gd name="T12" fmla="*/ 0 w 78"/>
                <a:gd name="T13" fmla="*/ 87 h 95"/>
                <a:gd name="T14" fmla="*/ 18 w 78"/>
                <a:gd name="T15" fmla="*/ 70 h 95"/>
                <a:gd name="T16" fmla="*/ 52 w 78"/>
                <a:gd name="T17" fmla="*/ 59 h 95"/>
                <a:gd name="T18" fmla="*/ 56 w 78"/>
                <a:gd name="T19" fmla="*/ 26 h 95"/>
                <a:gd name="T20" fmla="*/ 64 w 78"/>
                <a:gd name="T21" fmla="*/ 8 h 95"/>
                <a:gd name="T22" fmla="*/ 76 w 78"/>
                <a:gd name="T23" fmla="*/ 0 h 95"/>
                <a:gd name="T24" fmla="*/ 73 w 78"/>
                <a:gd name="T25" fmla="*/ 8 h 95"/>
                <a:gd name="T26" fmla="*/ 73 w 78"/>
                <a:gd name="T27" fmla="*/ 8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95"/>
                <a:gd name="T44" fmla="*/ 78 w 78"/>
                <a:gd name="T45" fmla="*/ 95 h 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95">
                  <a:moveTo>
                    <a:pt x="73" y="8"/>
                  </a:moveTo>
                  <a:lnTo>
                    <a:pt x="75" y="8"/>
                  </a:lnTo>
                  <a:lnTo>
                    <a:pt x="77" y="56"/>
                  </a:lnTo>
                  <a:lnTo>
                    <a:pt x="63" y="70"/>
                  </a:lnTo>
                  <a:lnTo>
                    <a:pt x="49" y="94"/>
                  </a:lnTo>
                  <a:lnTo>
                    <a:pt x="14" y="90"/>
                  </a:lnTo>
                  <a:lnTo>
                    <a:pt x="0" y="87"/>
                  </a:lnTo>
                  <a:lnTo>
                    <a:pt x="18" y="70"/>
                  </a:lnTo>
                  <a:lnTo>
                    <a:pt x="52" y="59"/>
                  </a:lnTo>
                  <a:lnTo>
                    <a:pt x="56" y="26"/>
                  </a:lnTo>
                  <a:lnTo>
                    <a:pt x="64" y="8"/>
                  </a:lnTo>
                  <a:lnTo>
                    <a:pt x="76" y="0"/>
                  </a:lnTo>
                  <a:lnTo>
                    <a:pt x="73" y="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77" name="Freeform 27">
              <a:extLst>
                <a:ext uri="{FF2B5EF4-FFF2-40B4-BE49-F238E27FC236}">
                  <a16:creationId xmlns:a16="http://schemas.microsoft.com/office/drawing/2014/main" id="{420C8F87-02ED-4EE7-9CF4-6820C1D80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2513"/>
              <a:ext cx="40" cy="116"/>
            </a:xfrm>
            <a:custGeom>
              <a:avLst/>
              <a:gdLst>
                <a:gd name="T0" fmla="*/ 34 w 40"/>
                <a:gd name="T1" fmla="*/ 108 h 116"/>
                <a:gd name="T2" fmla="*/ 32 w 40"/>
                <a:gd name="T3" fmla="*/ 109 h 116"/>
                <a:gd name="T4" fmla="*/ 6 w 40"/>
                <a:gd name="T5" fmla="*/ 77 h 116"/>
                <a:gd name="T6" fmla="*/ 5 w 40"/>
                <a:gd name="T7" fmla="*/ 56 h 116"/>
                <a:gd name="T8" fmla="*/ 0 w 40"/>
                <a:gd name="T9" fmla="*/ 29 h 116"/>
                <a:gd name="T10" fmla="*/ 21 w 40"/>
                <a:gd name="T11" fmla="*/ 7 h 116"/>
                <a:gd name="T12" fmla="*/ 31 w 40"/>
                <a:gd name="T13" fmla="*/ 0 h 116"/>
                <a:gd name="T14" fmla="*/ 31 w 40"/>
                <a:gd name="T15" fmla="*/ 24 h 116"/>
                <a:gd name="T16" fmla="*/ 17 w 40"/>
                <a:gd name="T17" fmla="*/ 56 h 116"/>
                <a:gd name="T18" fmla="*/ 34 w 40"/>
                <a:gd name="T19" fmla="*/ 83 h 116"/>
                <a:gd name="T20" fmla="*/ 39 w 40"/>
                <a:gd name="T21" fmla="*/ 102 h 116"/>
                <a:gd name="T22" fmla="*/ 37 w 40"/>
                <a:gd name="T23" fmla="*/ 115 h 116"/>
                <a:gd name="T24" fmla="*/ 34 w 40"/>
                <a:gd name="T25" fmla="*/ 108 h 116"/>
                <a:gd name="T26" fmla="*/ 34 w 40"/>
                <a:gd name="T27" fmla="*/ 108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6"/>
                <a:gd name="T44" fmla="*/ 40 w 40"/>
                <a:gd name="T45" fmla="*/ 116 h 1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6">
                  <a:moveTo>
                    <a:pt x="34" y="108"/>
                  </a:moveTo>
                  <a:lnTo>
                    <a:pt x="32" y="109"/>
                  </a:lnTo>
                  <a:lnTo>
                    <a:pt x="6" y="77"/>
                  </a:lnTo>
                  <a:lnTo>
                    <a:pt x="5" y="56"/>
                  </a:lnTo>
                  <a:lnTo>
                    <a:pt x="0" y="29"/>
                  </a:lnTo>
                  <a:lnTo>
                    <a:pt x="21" y="7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17" y="56"/>
                  </a:lnTo>
                  <a:lnTo>
                    <a:pt x="34" y="83"/>
                  </a:lnTo>
                  <a:lnTo>
                    <a:pt x="39" y="102"/>
                  </a:lnTo>
                  <a:lnTo>
                    <a:pt x="37" y="115"/>
                  </a:lnTo>
                  <a:lnTo>
                    <a:pt x="3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78" name="Freeform 28">
              <a:extLst>
                <a:ext uri="{FF2B5EF4-FFF2-40B4-BE49-F238E27FC236}">
                  <a16:creationId xmlns:a16="http://schemas.microsoft.com/office/drawing/2014/main" id="{81D0D8FA-01B6-43CE-9CA8-1AC12B860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2569"/>
              <a:ext cx="82" cy="86"/>
            </a:xfrm>
            <a:custGeom>
              <a:avLst/>
              <a:gdLst>
                <a:gd name="T0" fmla="*/ 75 w 82"/>
                <a:gd name="T1" fmla="*/ 81 h 86"/>
                <a:gd name="T2" fmla="*/ 75 w 82"/>
                <a:gd name="T3" fmla="*/ 83 h 86"/>
                <a:gd name="T4" fmla="*/ 35 w 82"/>
                <a:gd name="T5" fmla="*/ 74 h 86"/>
                <a:gd name="T6" fmla="*/ 21 w 82"/>
                <a:gd name="T7" fmla="*/ 59 h 86"/>
                <a:gd name="T8" fmla="*/ 0 w 82"/>
                <a:gd name="T9" fmla="*/ 42 h 86"/>
                <a:gd name="T10" fmla="*/ 3 w 82"/>
                <a:gd name="T11" fmla="*/ 12 h 86"/>
                <a:gd name="T12" fmla="*/ 6 w 82"/>
                <a:gd name="T13" fmla="*/ 0 h 86"/>
                <a:gd name="T14" fmla="*/ 21 w 82"/>
                <a:gd name="T15" fmla="*/ 19 h 86"/>
                <a:gd name="T16" fmla="*/ 31 w 82"/>
                <a:gd name="T17" fmla="*/ 51 h 86"/>
                <a:gd name="T18" fmla="*/ 59 w 82"/>
                <a:gd name="T19" fmla="*/ 61 h 86"/>
                <a:gd name="T20" fmla="*/ 75 w 82"/>
                <a:gd name="T21" fmla="*/ 73 h 86"/>
                <a:gd name="T22" fmla="*/ 81 w 82"/>
                <a:gd name="T23" fmla="*/ 85 h 86"/>
                <a:gd name="T24" fmla="*/ 75 w 82"/>
                <a:gd name="T25" fmla="*/ 81 h 86"/>
                <a:gd name="T26" fmla="*/ 75 w 82"/>
                <a:gd name="T27" fmla="*/ 81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86"/>
                <a:gd name="T44" fmla="*/ 82 w 82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86">
                  <a:moveTo>
                    <a:pt x="75" y="81"/>
                  </a:moveTo>
                  <a:lnTo>
                    <a:pt x="75" y="83"/>
                  </a:lnTo>
                  <a:lnTo>
                    <a:pt x="35" y="74"/>
                  </a:lnTo>
                  <a:lnTo>
                    <a:pt x="21" y="59"/>
                  </a:lnTo>
                  <a:lnTo>
                    <a:pt x="0" y="42"/>
                  </a:lnTo>
                  <a:lnTo>
                    <a:pt x="3" y="12"/>
                  </a:lnTo>
                  <a:lnTo>
                    <a:pt x="6" y="0"/>
                  </a:lnTo>
                  <a:lnTo>
                    <a:pt x="21" y="19"/>
                  </a:lnTo>
                  <a:lnTo>
                    <a:pt x="31" y="51"/>
                  </a:lnTo>
                  <a:lnTo>
                    <a:pt x="59" y="61"/>
                  </a:lnTo>
                  <a:lnTo>
                    <a:pt x="75" y="73"/>
                  </a:lnTo>
                  <a:lnTo>
                    <a:pt x="81" y="85"/>
                  </a:lnTo>
                  <a:lnTo>
                    <a:pt x="75" y="81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17" name="Text Box 29">
            <a:extLst>
              <a:ext uri="{FF2B5EF4-FFF2-40B4-BE49-F238E27FC236}">
                <a16:creationId xmlns:a16="http://schemas.microsoft.com/office/drawing/2014/main" id="{4F706904-C421-4A4B-9EEB-23309A1B5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648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5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25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25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25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25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Exo-erythrocytic </a:t>
            </a:r>
          </a:p>
          <a:p>
            <a:pPr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(hepatic) cycle</a:t>
            </a:r>
            <a:endParaRPr lang="en-US" altLang="en-US" sz="14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0">
            <a:extLst>
              <a:ext uri="{FF2B5EF4-FFF2-40B4-BE49-F238E27FC236}">
                <a16:creationId xmlns:a16="http://schemas.microsoft.com/office/drawing/2014/main" id="{CBA78DC2-CE87-4558-9E0D-9D88D21EC804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105400"/>
            <a:ext cx="1828800" cy="1025525"/>
            <a:chOff x="4080" y="3216"/>
            <a:chExt cx="1152" cy="646"/>
          </a:xfrm>
        </p:grpSpPr>
        <p:sp>
          <p:nvSpPr>
            <p:cNvPr id="27856" name="Oval 31">
              <a:extLst>
                <a:ext uri="{FF2B5EF4-FFF2-40B4-BE49-F238E27FC236}">
                  <a16:creationId xmlns:a16="http://schemas.microsoft.com/office/drawing/2014/main" id="{108F4B7E-0847-487E-A291-E2E45DE0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728"/>
              <a:ext cx="77" cy="28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57" name="Oval 32">
              <a:extLst>
                <a:ext uri="{FF2B5EF4-FFF2-40B4-BE49-F238E27FC236}">
                  <a16:creationId xmlns:a16="http://schemas.microsoft.com/office/drawing/2014/main" id="{FDC3A5A2-BE8C-426C-BC25-F9134025E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5" y="3782"/>
              <a:ext cx="78" cy="23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58" name="Oval 33">
              <a:extLst>
                <a:ext uri="{FF2B5EF4-FFF2-40B4-BE49-F238E27FC236}">
                  <a16:creationId xmlns:a16="http://schemas.microsoft.com/office/drawing/2014/main" id="{E6479413-D65B-4B0F-810C-6964166C2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3828"/>
              <a:ext cx="66" cy="26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859" name="Group 34">
              <a:extLst>
                <a:ext uri="{FF2B5EF4-FFF2-40B4-BE49-F238E27FC236}">
                  <a16:creationId xmlns:a16="http://schemas.microsoft.com/office/drawing/2014/main" id="{A46CAC1D-F00E-4A98-86D1-0F8A4276A6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" y="3605"/>
              <a:ext cx="380" cy="257"/>
              <a:chOff x="4510" y="3513"/>
              <a:chExt cx="258" cy="276"/>
            </a:xfrm>
          </p:grpSpPr>
          <p:sp>
            <p:nvSpPr>
              <p:cNvPr id="27862" name="Oval 35">
                <a:extLst>
                  <a:ext uri="{FF2B5EF4-FFF2-40B4-BE49-F238E27FC236}">
                    <a16:creationId xmlns:a16="http://schemas.microsoft.com/office/drawing/2014/main" id="{6F7A6D23-29BB-4C7B-BB34-E39E659BE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" y="3639"/>
                <a:ext cx="36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3" name="Oval 36">
                <a:extLst>
                  <a:ext uri="{FF2B5EF4-FFF2-40B4-BE49-F238E27FC236}">
                    <a16:creationId xmlns:a16="http://schemas.microsoft.com/office/drawing/2014/main" id="{BBC51AF1-91A5-4153-A781-274CA8A04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6" y="3675"/>
                <a:ext cx="55" cy="2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4" name="Oval 37">
                <a:extLst>
                  <a:ext uri="{FF2B5EF4-FFF2-40B4-BE49-F238E27FC236}">
                    <a16:creationId xmlns:a16="http://schemas.microsoft.com/office/drawing/2014/main" id="{7ADFD232-3331-49FE-AE58-82C7EE950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5" y="3686"/>
                <a:ext cx="44" cy="34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5" name="Oval 38">
                <a:extLst>
                  <a:ext uri="{FF2B5EF4-FFF2-40B4-BE49-F238E27FC236}">
                    <a16:creationId xmlns:a16="http://schemas.microsoft.com/office/drawing/2014/main" id="{6B78ECE5-D92F-41F2-93E1-0FBC93BDA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0" y="3645"/>
                <a:ext cx="39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6" name="Oval 39">
                <a:extLst>
                  <a:ext uri="{FF2B5EF4-FFF2-40B4-BE49-F238E27FC236}">
                    <a16:creationId xmlns:a16="http://schemas.microsoft.com/office/drawing/2014/main" id="{13315019-1097-4293-9AEE-0A3954FE1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3568"/>
                <a:ext cx="38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7" name="Oval 40">
                <a:extLst>
                  <a:ext uri="{FF2B5EF4-FFF2-40B4-BE49-F238E27FC236}">
                    <a16:creationId xmlns:a16="http://schemas.microsoft.com/office/drawing/2014/main" id="{B93B6C55-2914-4E1F-9E99-0C81BF090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3562"/>
                <a:ext cx="50" cy="1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8" name="Oval 41">
                <a:extLst>
                  <a:ext uri="{FF2B5EF4-FFF2-40B4-BE49-F238E27FC236}">
                    <a16:creationId xmlns:a16="http://schemas.microsoft.com/office/drawing/2014/main" id="{F4EEF22B-2654-4FFE-A2CB-93480DC80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" y="3576"/>
                <a:ext cx="2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9" name="Oval 42">
                <a:extLst>
                  <a:ext uri="{FF2B5EF4-FFF2-40B4-BE49-F238E27FC236}">
                    <a16:creationId xmlns:a16="http://schemas.microsoft.com/office/drawing/2014/main" id="{164203AF-26A9-45E5-B04D-672CD3267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" y="3590"/>
                <a:ext cx="53" cy="22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0" name="Oval 43">
                <a:extLst>
                  <a:ext uri="{FF2B5EF4-FFF2-40B4-BE49-F238E27FC236}">
                    <a16:creationId xmlns:a16="http://schemas.microsoft.com/office/drawing/2014/main" id="{5F786367-3E0C-4B8F-952A-EF945F284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31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1" name="Oval 44">
                <a:extLst>
                  <a:ext uri="{FF2B5EF4-FFF2-40B4-BE49-F238E27FC236}">
                    <a16:creationId xmlns:a16="http://schemas.microsoft.com/office/drawing/2014/main" id="{F413BFAC-2AA4-438F-95A5-EE055954B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3731"/>
                <a:ext cx="41" cy="25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2" name="Freeform 45">
                <a:extLst>
                  <a:ext uri="{FF2B5EF4-FFF2-40B4-BE49-F238E27FC236}">
                    <a16:creationId xmlns:a16="http://schemas.microsoft.com/office/drawing/2014/main" id="{14D60F12-0EEC-47E6-AE6F-D6286CCDE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513"/>
                <a:ext cx="258" cy="276"/>
              </a:xfrm>
              <a:custGeom>
                <a:avLst/>
                <a:gdLst>
                  <a:gd name="T0" fmla="*/ 23 w 258"/>
                  <a:gd name="T1" fmla="*/ 56 h 276"/>
                  <a:gd name="T2" fmla="*/ 24 w 258"/>
                  <a:gd name="T3" fmla="*/ 54 h 276"/>
                  <a:gd name="T4" fmla="*/ 143 w 258"/>
                  <a:gd name="T5" fmla="*/ 0 h 276"/>
                  <a:gd name="T6" fmla="*/ 257 w 258"/>
                  <a:gd name="T7" fmla="*/ 69 h 276"/>
                  <a:gd name="T8" fmla="*/ 257 w 258"/>
                  <a:gd name="T9" fmla="*/ 191 h 276"/>
                  <a:gd name="T10" fmla="*/ 114 w 258"/>
                  <a:gd name="T11" fmla="*/ 275 h 276"/>
                  <a:gd name="T12" fmla="*/ 0 w 258"/>
                  <a:gd name="T13" fmla="*/ 197 h 276"/>
                  <a:gd name="T14" fmla="*/ 10 w 258"/>
                  <a:gd name="T15" fmla="*/ 189 h 276"/>
                  <a:gd name="T16" fmla="*/ 113 w 258"/>
                  <a:gd name="T17" fmla="*/ 259 h 276"/>
                  <a:gd name="T18" fmla="*/ 229 w 258"/>
                  <a:gd name="T19" fmla="*/ 187 h 276"/>
                  <a:gd name="T20" fmla="*/ 241 w 258"/>
                  <a:gd name="T21" fmla="*/ 75 h 276"/>
                  <a:gd name="T22" fmla="*/ 143 w 258"/>
                  <a:gd name="T23" fmla="*/ 16 h 276"/>
                  <a:gd name="T24" fmla="*/ 31 w 258"/>
                  <a:gd name="T25" fmla="*/ 71 h 276"/>
                  <a:gd name="T26" fmla="*/ 24 w 258"/>
                  <a:gd name="T27" fmla="*/ 58 h 276"/>
                  <a:gd name="T28" fmla="*/ 23 w 258"/>
                  <a:gd name="T29" fmla="*/ 56 h 276"/>
                  <a:gd name="T30" fmla="*/ 23 w 258"/>
                  <a:gd name="T31" fmla="*/ 56 h 2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8"/>
                  <a:gd name="T49" fmla="*/ 0 h 276"/>
                  <a:gd name="T50" fmla="*/ 258 w 258"/>
                  <a:gd name="T51" fmla="*/ 276 h 2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8" h="276">
                    <a:moveTo>
                      <a:pt x="23" y="56"/>
                    </a:moveTo>
                    <a:lnTo>
                      <a:pt x="24" y="54"/>
                    </a:lnTo>
                    <a:lnTo>
                      <a:pt x="143" y="0"/>
                    </a:lnTo>
                    <a:lnTo>
                      <a:pt x="257" y="69"/>
                    </a:lnTo>
                    <a:lnTo>
                      <a:pt x="257" y="191"/>
                    </a:lnTo>
                    <a:lnTo>
                      <a:pt x="114" y="275"/>
                    </a:lnTo>
                    <a:lnTo>
                      <a:pt x="0" y="197"/>
                    </a:lnTo>
                    <a:lnTo>
                      <a:pt x="10" y="189"/>
                    </a:lnTo>
                    <a:lnTo>
                      <a:pt x="113" y="259"/>
                    </a:lnTo>
                    <a:lnTo>
                      <a:pt x="229" y="187"/>
                    </a:lnTo>
                    <a:lnTo>
                      <a:pt x="241" y="75"/>
                    </a:lnTo>
                    <a:lnTo>
                      <a:pt x="143" y="16"/>
                    </a:lnTo>
                    <a:lnTo>
                      <a:pt x="31" y="71"/>
                    </a:lnTo>
                    <a:lnTo>
                      <a:pt x="24" y="58"/>
                    </a:lnTo>
                    <a:lnTo>
                      <a:pt x="23" y="56"/>
                    </a:lnTo>
                  </a:path>
                </a:pathLst>
              </a:custGeom>
              <a:solidFill>
                <a:srgbClr val="FF3300"/>
              </a:solid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60" name="Freeform 46">
              <a:extLst>
                <a:ext uri="{FF2B5EF4-FFF2-40B4-BE49-F238E27FC236}">
                  <a16:creationId xmlns:a16="http://schemas.microsoft.com/office/drawing/2014/main" id="{635D823C-E626-4F81-B4EA-E07383453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3216"/>
              <a:ext cx="384" cy="288"/>
            </a:xfrm>
            <a:custGeom>
              <a:avLst/>
              <a:gdLst>
                <a:gd name="T0" fmla="*/ 292 w 391"/>
                <a:gd name="T1" fmla="*/ 4 h 385"/>
                <a:gd name="T2" fmla="*/ 273 w 391"/>
                <a:gd name="T3" fmla="*/ 3 h 385"/>
                <a:gd name="T4" fmla="*/ 251 w 391"/>
                <a:gd name="T5" fmla="*/ 2 h 385"/>
                <a:gd name="T6" fmla="*/ 230 w 391"/>
                <a:gd name="T7" fmla="*/ 1 h 385"/>
                <a:gd name="T8" fmla="*/ 206 w 391"/>
                <a:gd name="T9" fmla="*/ 1 h 385"/>
                <a:gd name="T10" fmla="*/ 182 w 391"/>
                <a:gd name="T11" fmla="*/ 1 h 385"/>
                <a:gd name="T12" fmla="*/ 159 w 391"/>
                <a:gd name="T13" fmla="*/ 1 h 385"/>
                <a:gd name="T14" fmla="*/ 134 w 391"/>
                <a:gd name="T15" fmla="*/ 1 h 385"/>
                <a:gd name="T16" fmla="*/ 114 w 391"/>
                <a:gd name="T17" fmla="*/ 1 h 385"/>
                <a:gd name="T18" fmla="*/ 87 w 391"/>
                <a:gd name="T19" fmla="*/ 1 h 385"/>
                <a:gd name="T20" fmla="*/ 72 w 391"/>
                <a:gd name="T21" fmla="*/ 1 h 385"/>
                <a:gd name="T22" fmla="*/ 52 w 391"/>
                <a:gd name="T23" fmla="*/ 1 h 385"/>
                <a:gd name="T24" fmla="*/ 30 w 391"/>
                <a:gd name="T25" fmla="*/ 1 h 385"/>
                <a:gd name="T26" fmla="*/ 27 w 391"/>
                <a:gd name="T27" fmla="*/ 1 h 385"/>
                <a:gd name="T28" fmla="*/ 14 w 391"/>
                <a:gd name="T29" fmla="*/ 1 h 385"/>
                <a:gd name="T30" fmla="*/ 4 w 391"/>
                <a:gd name="T31" fmla="*/ 1 h 385"/>
                <a:gd name="T32" fmla="*/ 0 w 391"/>
                <a:gd name="T33" fmla="*/ 0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1"/>
                <a:gd name="T52" fmla="*/ 0 h 385"/>
                <a:gd name="T53" fmla="*/ 391 w 391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1" h="385">
                  <a:moveTo>
                    <a:pt x="390" y="384"/>
                  </a:moveTo>
                  <a:lnTo>
                    <a:pt x="364" y="307"/>
                  </a:lnTo>
                  <a:lnTo>
                    <a:pt x="336" y="240"/>
                  </a:lnTo>
                  <a:lnTo>
                    <a:pt x="305" y="184"/>
                  </a:lnTo>
                  <a:lnTo>
                    <a:pt x="275" y="138"/>
                  </a:lnTo>
                  <a:lnTo>
                    <a:pt x="242" y="100"/>
                  </a:lnTo>
                  <a:lnTo>
                    <a:pt x="211" y="70"/>
                  </a:lnTo>
                  <a:lnTo>
                    <a:pt x="180" y="47"/>
                  </a:lnTo>
                  <a:lnTo>
                    <a:pt x="150" y="30"/>
                  </a:lnTo>
                  <a:lnTo>
                    <a:pt x="119" y="18"/>
                  </a:lnTo>
                  <a:lnTo>
                    <a:pt x="93" y="10"/>
                  </a:lnTo>
                  <a:lnTo>
                    <a:pt x="68" y="6"/>
                  </a:lnTo>
                  <a:lnTo>
                    <a:pt x="46" y="3"/>
                  </a:lnTo>
                  <a:lnTo>
                    <a:pt x="28" y="3"/>
                  </a:lnTo>
                  <a:lnTo>
                    <a:pt x="14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" name="Freeform 47">
              <a:extLst>
                <a:ext uri="{FF2B5EF4-FFF2-40B4-BE49-F238E27FC236}">
                  <a16:creationId xmlns:a16="http://schemas.microsoft.com/office/drawing/2014/main" id="{96B573C2-65B7-48BE-A23A-93899191F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3360"/>
              <a:ext cx="480" cy="413"/>
            </a:xfrm>
            <a:custGeom>
              <a:avLst/>
              <a:gdLst>
                <a:gd name="T0" fmla="*/ 0 w 477"/>
                <a:gd name="T1" fmla="*/ 255294 h 269"/>
                <a:gd name="T2" fmla="*/ 97 w 477"/>
                <a:gd name="T3" fmla="*/ 253032 h 269"/>
                <a:gd name="T4" fmla="*/ 169 w 477"/>
                <a:gd name="T5" fmla="*/ 244868 h 269"/>
                <a:gd name="T6" fmla="*/ 230 w 477"/>
                <a:gd name="T7" fmla="*/ 232712 h 269"/>
                <a:gd name="T8" fmla="*/ 300 w 477"/>
                <a:gd name="T9" fmla="*/ 216853 h 269"/>
                <a:gd name="T10" fmla="*/ 344 w 477"/>
                <a:gd name="T11" fmla="*/ 198085 h 269"/>
                <a:gd name="T12" fmla="*/ 382 w 477"/>
                <a:gd name="T13" fmla="*/ 176187 h 269"/>
                <a:gd name="T14" fmla="*/ 420 w 477"/>
                <a:gd name="T15" fmla="*/ 153370 h 269"/>
                <a:gd name="T16" fmla="*/ 455 w 477"/>
                <a:gd name="T17" fmla="*/ 129817 h 269"/>
                <a:gd name="T18" fmla="*/ 474 w 477"/>
                <a:gd name="T19" fmla="*/ 106694 h 269"/>
                <a:gd name="T20" fmla="*/ 489 w 477"/>
                <a:gd name="T21" fmla="*/ 83695 h 269"/>
                <a:gd name="T22" fmla="*/ 500 w 477"/>
                <a:gd name="T23" fmla="*/ 62581 h 269"/>
                <a:gd name="T24" fmla="*/ 509 w 477"/>
                <a:gd name="T25" fmla="*/ 43902 h 269"/>
                <a:gd name="T26" fmla="*/ 514 w 477"/>
                <a:gd name="T27" fmla="*/ 27970 h 269"/>
                <a:gd name="T28" fmla="*/ 519 w 477"/>
                <a:gd name="T29" fmla="*/ 14169 h 269"/>
                <a:gd name="T30" fmla="*/ 521 w 477"/>
                <a:gd name="T31" fmla="*/ 4778 h 269"/>
                <a:gd name="T32" fmla="*/ 524 w 477"/>
                <a:gd name="T33" fmla="*/ 0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7"/>
                <a:gd name="T52" fmla="*/ 0 h 269"/>
                <a:gd name="T53" fmla="*/ 477 w 477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7" h="269">
                  <a:moveTo>
                    <a:pt x="0" y="268"/>
                  </a:moveTo>
                  <a:lnTo>
                    <a:pt x="81" y="266"/>
                  </a:lnTo>
                  <a:lnTo>
                    <a:pt x="153" y="257"/>
                  </a:lnTo>
                  <a:lnTo>
                    <a:pt x="214" y="244"/>
                  </a:lnTo>
                  <a:lnTo>
                    <a:pt x="268" y="227"/>
                  </a:lnTo>
                  <a:lnTo>
                    <a:pt x="312" y="208"/>
                  </a:lnTo>
                  <a:lnTo>
                    <a:pt x="350" y="185"/>
                  </a:lnTo>
                  <a:lnTo>
                    <a:pt x="381" y="161"/>
                  </a:lnTo>
                  <a:lnTo>
                    <a:pt x="407" y="136"/>
                  </a:lnTo>
                  <a:lnTo>
                    <a:pt x="426" y="112"/>
                  </a:lnTo>
                  <a:lnTo>
                    <a:pt x="441" y="88"/>
                  </a:lnTo>
                  <a:lnTo>
                    <a:pt x="452" y="66"/>
                  </a:lnTo>
                  <a:lnTo>
                    <a:pt x="461" y="46"/>
                  </a:lnTo>
                  <a:lnTo>
                    <a:pt x="466" y="29"/>
                  </a:lnTo>
                  <a:lnTo>
                    <a:pt x="471" y="15"/>
                  </a:lnTo>
                  <a:lnTo>
                    <a:pt x="473" y="5"/>
                  </a:lnTo>
                  <a:lnTo>
                    <a:pt x="476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8">
            <a:extLst>
              <a:ext uri="{FF2B5EF4-FFF2-40B4-BE49-F238E27FC236}">
                <a16:creationId xmlns:a16="http://schemas.microsoft.com/office/drawing/2014/main" id="{5F8D3770-E621-4ABD-AD44-1907EB537B4B}"/>
              </a:ext>
            </a:extLst>
          </p:cNvPr>
          <p:cNvGrpSpPr>
            <a:grpSpLocks/>
          </p:cNvGrpSpPr>
          <p:nvPr/>
        </p:nvGrpSpPr>
        <p:grpSpPr bwMode="auto">
          <a:xfrm>
            <a:off x="7751763" y="4038600"/>
            <a:ext cx="1392237" cy="1277938"/>
            <a:chOff x="4704" y="2544"/>
            <a:chExt cx="877" cy="853"/>
          </a:xfrm>
        </p:grpSpPr>
        <p:sp>
          <p:nvSpPr>
            <p:cNvPr id="27841" name="Text Box 49">
              <a:extLst>
                <a:ext uri="{FF2B5EF4-FFF2-40B4-BE49-F238E27FC236}">
                  <a16:creationId xmlns:a16="http://schemas.microsoft.com/office/drawing/2014/main" id="{3D2082DC-D920-4524-ABA7-C41236DFE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264"/>
              <a:ext cx="68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Hypnozoites</a:t>
              </a:r>
              <a:endParaRPr lang="en-US" altLang="en-US" sz="1200" b="1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842" name="Group 50">
              <a:extLst>
                <a:ext uri="{FF2B5EF4-FFF2-40B4-BE49-F238E27FC236}">
                  <a16:creationId xmlns:a16="http://schemas.microsoft.com/office/drawing/2014/main" id="{9D51DB19-D3FB-4A1F-ABF0-CD760B40C7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2880"/>
              <a:ext cx="249" cy="285"/>
              <a:chOff x="5318" y="2930"/>
              <a:chExt cx="249" cy="285"/>
            </a:xfrm>
          </p:grpSpPr>
          <p:sp>
            <p:nvSpPr>
              <p:cNvPr id="27844" name="Freeform 51" descr="Small checker board">
                <a:extLst>
                  <a:ext uri="{FF2B5EF4-FFF2-40B4-BE49-F238E27FC236}">
                    <a16:creationId xmlns:a16="http://schemas.microsoft.com/office/drawing/2014/main" id="{FA2D1309-4467-4058-A6EF-62F9614D5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930"/>
                <a:ext cx="249" cy="285"/>
              </a:xfrm>
              <a:custGeom>
                <a:avLst/>
                <a:gdLst>
                  <a:gd name="T0" fmla="*/ 0 w 249"/>
                  <a:gd name="T1" fmla="*/ 78 h 285"/>
                  <a:gd name="T2" fmla="*/ 126 w 249"/>
                  <a:gd name="T3" fmla="*/ 0 h 285"/>
                  <a:gd name="T4" fmla="*/ 248 w 249"/>
                  <a:gd name="T5" fmla="*/ 93 h 285"/>
                  <a:gd name="T6" fmla="*/ 248 w 249"/>
                  <a:gd name="T7" fmla="*/ 188 h 285"/>
                  <a:gd name="T8" fmla="*/ 132 w 249"/>
                  <a:gd name="T9" fmla="*/ 284 h 285"/>
                  <a:gd name="T10" fmla="*/ 4 w 249"/>
                  <a:gd name="T11" fmla="*/ 200 h 285"/>
                  <a:gd name="T12" fmla="*/ 0 w 249"/>
                  <a:gd name="T13" fmla="*/ 78 h 285"/>
                  <a:gd name="T14" fmla="*/ 0 w 249"/>
                  <a:gd name="T15" fmla="*/ 78 h 2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9"/>
                  <a:gd name="T25" fmla="*/ 0 h 285"/>
                  <a:gd name="T26" fmla="*/ 249 w 249"/>
                  <a:gd name="T27" fmla="*/ 285 h 2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9" h="285">
                    <a:moveTo>
                      <a:pt x="0" y="78"/>
                    </a:moveTo>
                    <a:lnTo>
                      <a:pt x="126" y="0"/>
                    </a:lnTo>
                    <a:lnTo>
                      <a:pt x="248" y="93"/>
                    </a:lnTo>
                    <a:lnTo>
                      <a:pt x="248" y="188"/>
                    </a:lnTo>
                    <a:lnTo>
                      <a:pt x="132" y="284"/>
                    </a:lnTo>
                    <a:lnTo>
                      <a:pt x="4" y="200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5" name="Freeform 52">
                <a:extLst>
                  <a:ext uri="{FF2B5EF4-FFF2-40B4-BE49-F238E27FC236}">
                    <a16:creationId xmlns:a16="http://schemas.microsoft.com/office/drawing/2014/main" id="{56D326E5-DB1C-4FC6-BDFF-AF62B5CAF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" y="304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893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6" name="Freeform 53">
                <a:extLst>
                  <a:ext uri="{FF2B5EF4-FFF2-40B4-BE49-F238E27FC236}">
                    <a16:creationId xmlns:a16="http://schemas.microsoft.com/office/drawing/2014/main" id="{72B1352C-8586-42B0-9E19-5363AEC50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" y="3010"/>
                <a:ext cx="152" cy="143"/>
              </a:xfrm>
              <a:custGeom>
                <a:avLst/>
                <a:gdLst>
                  <a:gd name="T0" fmla="*/ 51 w 152"/>
                  <a:gd name="T1" fmla="*/ 7 h 143"/>
                  <a:gd name="T2" fmla="*/ 14 w 152"/>
                  <a:gd name="T3" fmla="*/ 30 h 143"/>
                  <a:gd name="T4" fmla="*/ 3 w 152"/>
                  <a:gd name="T5" fmla="*/ 42 h 143"/>
                  <a:gd name="T6" fmla="*/ 0 w 152"/>
                  <a:gd name="T7" fmla="*/ 57 h 143"/>
                  <a:gd name="T8" fmla="*/ 2 w 152"/>
                  <a:gd name="T9" fmla="*/ 78 h 143"/>
                  <a:gd name="T10" fmla="*/ 10 w 152"/>
                  <a:gd name="T11" fmla="*/ 101 h 143"/>
                  <a:gd name="T12" fmla="*/ 22 w 152"/>
                  <a:gd name="T13" fmla="*/ 112 h 143"/>
                  <a:gd name="T14" fmla="*/ 29 w 152"/>
                  <a:gd name="T15" fmla="*/ 126 h 143"/>
                  <a:gd name="T16" fmla="*/ 54 w 152"/>
                  <a:gd name="T17" fmla="*/ 141 h 143"/>
                  <a:gd name="T18" fmla="*/ 66 w 152"/>
                  <a:gd name="T19" fmla="*/ 137 h 143"/>
                  <a:gd name="T20" fmla="*/ 98 w 152"/>
                  <a:gd name="T21" fmla="*/ 142 h 143"/>
                  <a:gd name="T22" fmla="*/ 116 w 152"/>
                  <a:gd name="T23" fmla="*/ 134 h 143"/>
                  <a:gd name="T24" fmla="*/ 128 w 152"/>
                  <a:gd name="T25" fmla="*/ 122 h 143"/>
                  <a:gd name="T26" fmla="*/ 139 w 152"/>
                  <a:gd name="T27" fmla="*/ 109 h 143"/>
                  <a:gd name="T28" fmla="*/ 151 w 152"/>
                  <a:gd name="T29" fmla="*/ 97 h 143"/>
                  <a:gd name="T30" fmla="*/ 144 w 152"/>
                  <a:gd name="T31" fmla="*/ 76 h 143"/>
                  <a:gd name="T32" fmla="*/ 139 w 152"/>
                  <a:gd name="T33" fmla="*/ 50 h 143"/>
                  <a:gd name="T34" fmla="*/ 128 w 152"/>
                  <a:gd name="T35" fmla="*/ 37 h 143"/>
                  <a:gd name="T36" fmla="*/ 121 w 152"/>
                  <a:gd name="T37" fmla="*/ 12 h 143"/>
                  <a:gd name="T38" fmla="*/ 109 w 152"/>
                  <a:gd name="T39" fmla="*/ 0 h 143"/>
                  <a:gd name="T40" fmla="*/ 89 w 152"/>
                  <a:gd name="T41" fmla="*/ 0 h 143"/>
                  <a:gd name="T42" fmla="*/ 67 w 152"/>
                  <a:gd name="T43" fmla="*/ 7 h 143"/>
                  <a:gd name="T44" fmla="*/ 59 w 152"/>
                  <a:gd name="T45" fmla="*/ 7 h 143"/>
                  <a:gd name="T46" fmla="*/ 47 w 152"/>
                  <a:gd name="T47" fmla="*/ 10 h 143"/>
                  <a:gd name="T48" fmla="*/ 51 w 152"/>
                  <a:gd name="T49" fmla="*/ 7 h 143"/>
                  <a:gd name="T50" fmla="*/ 51 w 152"/>
                  <a:gd name="T51" fmla="*/ 7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43"/>
                  <a:gd name="T80" fmla="*/ 152 w 152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43">
                    <a:moveTo>
                      <a:pt x="51" y="7"/>
                    </a:moveTo>
                    <a:lnTo>
                      <a:pt x="14" y="30"/>
                    </a:lnTo>
                    <a:lnTo>
                      <a:pt x="3" y="42"/>
                    </a:lnTo>
                    <a:lnTo>
                      <a:pt x="0" y="57"/>
                    </a:lnTo>
                    <a:lnTo>
                      <a:pt x="2" y="78"/>
                    </a:lnTo>
                    <a:lnTo>
                      <a:pt x="10" y="101"/>
                    </a:lnTo>
                    <a:lnTo>
                      <a:pt x="22" y="112"/>
                    </a:lnTo>
                    <a:lnTo>
                      <a:pt x="29" y="126"/>
                    </a:lnTo>
                    <a:lnTo>
                      <a:pt x="54" y="141"/>
                    </a:lnTo>
                    <a:lnTo>
                      <a:pt x="66" y="137"/>
                    </a:lnTo>
                    <a:lnTo>
                      <a:pt x="98" y="142"/>
                    </a:lnTo>
                    <a:lnTo>
                      <a:pt x="116" y="134"/>
                    </a:lnTo>
                    <a:lnTo>
                      <a:pt x="128" y="122"/>
                    </a:lnTo>
                    <a:lnTo>
                      <a:pt x="139" y="109"/>
                    </a:lnTo>
                    <a:lnTo>
                      <a:pt x="151" y="97"/>
                    </a:lnTo>
                    <a:lnTo>
                      <a:pt x="144" y="76"/>
                    </a:lnTo>
                    <a:lnTo>
                      <a:pt x="139" y="50"/>
                    </a:lnTo>
                    <a:lnTo>
                      <a:pt x="128" y="37"/>
                    </a:lnTo>
                    <a:lnTo>
                      <a:pt x="121" y="12"/>
                    </a:lnTo>
                    <a:lnTo>
                      <a:pt x="109" y="0"/>
                    </a:lnTo>
                    <a:lnTo>
                      <a:pt x="89" y="0"/>
                    </a:lnTo>
                    <a:lnTo>
                      <a:pt x="67" y="7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51" y="7"/>
                    </a:lnTo>
                  </a:path>
                </a:pathLst>
              </a:custGeom>
              <a:solidFill>
                <a:srgbClr val="FFFFFF"/>
              </a:solidFill>
              <a:ln w="1893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847" name="Group 54">
                <a:extLst>
                  <a:ext uri="{FF2B5EF4-FFF2-40B4-BE49-F238E27FC236}">
                    <a16:creationId xmlns:a16="http://schemas.microsoft.com/office/drawing/2014/main" id="{11F1660F-B1E9-4AC1-9D67-6170B97D1B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3" y="3021"/>
                <a:ext cx="143" cy="123"/>
                <a:chOff x="5722" y="3156"/>
                <a:chExt cx="143" cy="123"/>
              </a:xfrm>
            </p:grpSpPr>
            <p:sp>
              <p:nvSpPr>
                <p:cNvPr id="27848" name="Oval 55">
                  <a:extLst>
                    <a:ext uri="{FF2B5EF4-FFF2-40B4-BE49-F238E27FC236}">
                      <a16:creationId xmlns:a16="http://schemas.microsoft.com/office/drawing/2014/main" id="{EA6D4C27-6892-4F14-993F-551262BC3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8" y="3160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49" name="Oval 56">
                  <a:extLst>
                    <a:ext uri="{FF2B5EF4-FFF2-40B4-BE49-F238E27FC236}">
                      <a16:creationId xmlns:a16="http://schemas.microsoft.com/office/drawing/2014/main" id="{92B511F4-6C91-4EE8-B3EF-CE82A11C2B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22" y="3184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50" name="Oval 57">
                  <a:extLst>
                    <a:ext uri="{FF2B5EF4-FFF2-40B4-BE49-F238E27FC236}">
                      <a16:creationId xmlns:a16="http://schemas.microsoft.com/office/drawing/2014/main" id="{CF9D4AF2-9658-4A46-A5B5-818AD3168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8" y="3236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51" name="Oval 58">
                  <a:extLst>
                    <a:ext uri="{FF2B5EF4-FFF2-40B4-BE49-F238E27FC236}">
                      <a16:creationId xmlns:a16="http://schemas.microsoft.com/office/drawing/2014/main" id="{F23EEF19-082D-4103-BAA2-A5BF4F598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3" y="3199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52" name="Oval 59">
                  <a:extLst>
                    <a:ext uri="{FF2B5EF4-FFF2-40B4-BE49-F238E27FC236}">
                      <a16:creationId xmlns:a16="http://schemas.microsoft.com/office/drawing/2014/main" id="{0A80F846-826F-49CA-81DD-3A77F365C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85" y="3156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53" name="Oval 60">
                  <a:extLst>
                    <a:ext uri="{FF2B5EF4-FFF2-40B4-BE49-F238E27FC236}">
                      <a16:creationId xmlns:a16="http://schemas.microsoft.com/office/drawing/2014/main" id="{4E26242C-431C-4E29-ABE0-958514DBF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0" y="3186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54" name="Oval 61">
                  <a:extLst>
                    <a:ext uri="{FF2B5EF4-FFF2-40B4-BE49-F238E27FC236}">
                      <a16:creationId xmlns:a16="http://schemas.microsoft.com/office/drawing/2014/main" id="{DE37E911-22BA-4DB4-9D53-F0C6BBEE3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4" y="3219"/>
                  <a:ext cx="51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55" name="Oval 62">
                  <a:extLst>
                    <a:ext uri="{FF2B5EF4-FFF2-40B4-BE49-F238E27FC236}">
                      <a16:creationId xmlns:a16="http://schemas.microsoft.com/office/drawing/2014/main" id="{1CB49967-496B-4AC3-AFF9-BCDF1638A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89" y="324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7843" name="Freeform 63">
              <a:extLst>
                <a:ext uri="{FF2B5EF4-FFF2-40B4-BE49-F238E27FC236}">
                  <a16:creationId xmlns:a16="http://schemas.microsoft.com/office/drawing/2014/main" id="{F7C0315A-11C4-4D03-A004-40C009F3E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2544"/>
              <a:ext cx="432" cy="266"/>
            </a:xfrm>
            <a:custGeom>
              <a:avLst/>
              <a:gdLst>
                <a:gd name="T0" fmla="*/ 431 w 432"/>
                <a:gd name="T1" fmla="*/ 265 h 266"/>
                <a:gd name="T2" fmla="*/ 409 w 432"/>
                <a:gd name="T3" fmla="*/ 236 h 266"/>
                <a:gd name="T4" fmla="*/ 389 w 432"/>
                <a:gd name="T5" fmla="*/ 209 h 266"/>
                <a:gd name="T6" fmla="*/ 366 w 432"/>
                <a:gd name="T7" fmla="*/ 184 h 266"/>
                <a:gd name="T8" fmla="*/ 343 w 432"/>
                <a:gd name="T9" fmla="*/ 161 h 266"/>
                <a:gd name="T10" fmla="*/ 319 w 432"/>
                <a:gd name="T11" fmla="*/ 141 h 266"/>
                <a:gd name="T12" fmla="*/ 294 w 432"/>
                <a:gd name="T13" fmla="*/ 122 h 266"/>
                <a:gd name="T14" fmla="*/ 268 w 432"/>
                <a:gd name="T15" fmla="*/ 105 h 266"/>
                <a:gd name="T16" fmla="*/ 243 w 432"/>
                <a:gd name="T17" fmla="*/ 88 h 266"/>
                <a:gd name="T18" fmla="*/ 215 w 432"/>
                <a:gd name="T19" fmla="*/ 75 h 266"/>
                <a:gd name="T20" fmla="*/ 187 w 432"/>
                <a:gd name="T21" fmla="*/ 61 h 266"/>
                <a:gd name="T22" fmla="*/ 158 w 432"/>
                <a:gd name="T23" fmla="*/ 50 h 266"/>
                <a:gd name="T24" fmla="*/ 129 w 432"/>
                <a:gd name="T25" fmla="*/ 38 h 266"/>
                <a:gd name="T26" fmla="*/ 98 w 432"/>
                <a:gd name="T27" fmla="*/ 29 h 266"/>
                <a:gd name="T28" fmla="*/ 66 w 432"/>
                <a:gd name="T29" fmla="*/ 18 h 266"/>
                <a:gd name="T30" fmla="*/ 33 w 432"/>
                <a:gd name="T31" fmla="*/ 10 h 266"/>
                <a:gd name="T32" fmla="*/ 0 w 432"/>
                <a:gd name="T33" fmla="*/ 0 h 2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2"/>
                <a:gd name="T52" fmla="*/ 0 h 266"/>
                <a:gd name="T53" fmla="*/ 432 w 432"/>
                <a:gd name="T54" fmla="*/ 266 h 2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2" h="266">
                  <a:moveTo>
                    <a:pt x="431" y="265"/>
                  </a:moveTo>
                  <a:lnTo>
                    <a:pt x="409" y="236"/>
                  </a:lnTo>
                  <a:lnTo>
                    <a:pt x="389" y="209"/>
                  </a:lnTo>
                  <a:lnTo>
                    <a:pt x="366" y="184"/>
                  </a:lnTo>
                  <a:lnTo>
                    <a:pt x="343" y="161"/>
                  </a:lnTo>
                  <a:lnTo>
                    <a:pt x="319" y="141"/>
                  </a:lnTo>
                  <a:lnTo>
                    <a:pt x="294" y="122"/>
                  </a:lnTo>
                  <a:lnTo>
                    <a:pt x="268" y="105"/>
                  </a:lnTo>
                  <a:lnTo>
                    <a:pt x="243" y="88"/>
                  </a:lnTo>
                  <a:lnTo>
                    <a:pt x="215" y="75"/>
                  </a:lnTo>
                  <a:lnTo>
                    <a:pt x="187" y="61"/>
                  </a:lnTo>
                  <a:lnTo>
                    <a:pt x="158" y="50"/>
                  </a:lnTo>
                  <a:lnTo>
                    <a:pt x="129" y="38"/>
                  </a:lnTo>
                  <a:lnTo>
                    <a:pt x="98" y="29"/>
                  </a:lnTo>
                  <a:lnTo>
                    <a:pt x="66" y="18"/>
                  </a:lnTo>
                  <a:lnTo>
                    <a:pt x="33" y="10"/>
                  </a:lnTo>
                  <a:lnTo>
                    <a:pt x="0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4">
            <a:extLst>
              <a:ext uri="{FF2B5EF4-FFF2-40B4-BE49-F238E27FC236}">
                <a16:creationId xmlns:a16="http://schemas.microsoft.com/office/drawing/2014/main" id="{27E7B989-15A0-4147-BB5A-F341810B82A9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810000"/>
            <a:ext cx="1917700" cy="1152525"/>
            <a:chOff x="3360" y="2544"/>
            <a:chExt cx="1208" cy="726"/>
          </a:xfrm>
        </p:grpSpPr>
        <p:grpSp>
          <p:nvGrpSpPr>
            <p:cNvPr id="27823" name="Group 65">
              <a:extLst>
                <a:ext uri="{FF2B5EF4-FFF2-40B4-BE49-F238E27FC236}">
                  <a16:creationId xmlns:a16="http://schemas.microsoft.com/office/drawing/2014/main" id="{46533CF0-BA54-416B-B5BB-EBF772101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544"/>
              <a:ext cx="248" cy="284"/>
              <a:chOff x="4560" y="2539"/>
              <a:chExt cx="248" cy="284"/>
            </a:xfrm>
          </p:grpSpPr>
          <p:sp>
            <p:nvSpPr>
              <p:cNvPr id="27839" name="Freeform 66" descr="Small checker board">
                <a:extLst>
                  <a:ext uri="{FF2B5EF4-FFF2-40B4-BE49-F238E27FC236}">
                    <a16:creationId xmlns:a16="http://schemas.microsoft.com/office/drawing/2014/main" id="{FF71D152-312E-427A-AC50-D3445ED2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539"/>
                <a:ext cx="248" cy="284"/>
              </a:xfrm>
              <a:custGeom>
                <a:avLst/>
                <a:gdLst>
                  <a:gd name="T0" fmla="*/ 0 w 248"/>
                  <a:gd name="T1" fmla="*/ 78 h 284"/>
                  <a:gd name="T2" fmla="*/ 125 w 248"/>
                  <a:gd name="T3" fmla="*/ 0 h 284"/>
                  <a:gd name="T4" fmla="*/ 247 w 248"/>
                  <a:gd name="T5" fmla="*/ 92 h 284"/>
                  <a:gd name="T6" fmla="*/ 247 w 248"/>
                  <a:gd name="T7" fmla="*/ 188 h 284"/>
                  <a:gd name="T8" fmla="*/ 131 w 248"/>
                  <a:gd name="T9" fmla="*/ 283 h 284"/>
                  <a:gd name="T10" fmla="*/ 4 w 248"/>
                  <a:gd name="T11" fmla="*/ 199 h 284"/>
                  <a:gd name="T12" fmla="*/ 0 w 248"/>
                  <a:gd name="T13" fmla="*/ 78 h 284"/>
                  <a:gd name="T14" fmla="*/ 0 w 248"/>
                  <a:gd name="T15" fmla="*/ 78 h 2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"/>
                  <a:gd name="T25" fmla="*/ 0 h 284"/>
                  <a:gd name="T26" fmla="*/ 248 w 248"/>
                  <a:gd name="T27" fmla="*/ 284 h 2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" h="284">
                    <a:moveTo>
                      <a:pt x="0" y="78"/>
                    </a:moveTo>
                    <a:lnTo>
                      <a:pt x="125" y="0"/>
                    </a:lnTo>
                    <a:lnTo>
                      <a:pt x="247" y="92"/>
                    </a:lnTo>
                    <a:lnTo>
                      <a:pt x="247" y="188"/>
                    </a:lnTo>
                    <a:lnTo>
                      <a:pt x="131" y="283"/>
                    </a:lnTo>
                    <a:lnTo>
                      <a:pt x="4" y="199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0" name="Oval 67">
                <a:extLst>
                  <a:ext uri="{FF2B5EF4-FFF2-40B4-BE49-F238E27FC236}">
                    <a16:creationId xmlns:a16="http://schemas.microsoft.com/office/drawing/2014/main" id="{8FA56893-0799-4E54-AD23-00F4CBFE4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7" y="2625"/>
                <a:ext cx="93" cy="8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824" name="Group 68">
              <a:extLst>
                <a:ext uri="{FF2B5EF4-FFF2-40B4-BE49-F238E27FC236}">
                  <a16:creationId xmlns:a16="http://schemas.microsoft.com/office/drawing/2014/main" id="{85A4B62D-6918-44C3-97B1-BDEE2CBB5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544"/>
              <a:ext cx="864" cy="726"/>
              <a:chOff x="3993" y="2574"/>
              <a:chExt cx="356" cy="744"/>
            </a:xfrm>
          </p:grpSpPr>
          <p:sp>
            <p:nvSpPr>
              <p:cNvPr id="27825" name="Freeform 69">
                <a:extLst>
                  <a:ext uri="{FF2B5EF4-FFF2-40B4-BE49-F238E27FC236}">
                    <a16:creationId xmlns:a16="http://schemas.microsoft.com/office/drawing/2014/main" id="{8EA572D7-BE33-44C9-B1C2-40521ABF4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74"/>
                <a:ext cx="246" cy="349"/>
              </a:xfrm>
              <a:custGeom>
                <a:avLst/>
                <a:gdLst>
                  <a:gd name="T0" fmla="*/ 0 w 246"/>
                  <a:gd name="T1" fmla="*/ 348 h 349"/>
                  <a:gd name="T2" fmla="*/ 9 w 246"/>
                  <a:gd name="T3" fmla="*/ 319 h 349"/>
                  <a:gd name="T4" fmla="*/ 19 w 246"/>
                  <a:gd name="T5" fmla="*/ 291 h 349"/>
                  <a:gd name="T6" fmla="*/ 30 w 246"/>
                  <a:gd name="T7" fmla="*/ 265 h 349"/>
                  <a:gd name="T8" fmla="*/ 41 w 246"/>
                  <a:gd name="T9" fmla="*/ 238 h 349"/>
                  <a:gd name="T10" fmla="*/ 54 w 246"/>
                  <a:gd name="T11" fmla="*/ 215 h 349"/>
                  <a:gd name="T12" fmla="*/ 67 w 246"/>
                  <a:gd name="T13" fmla="*/ 192 h 349"/>
                  <a:gd name="T14" fmla="*/ 81 w 246"/>
                  <a:gd name="T15" fmla="*/ 170 h 349"/>
                  <a:gd name="T16" fmla="*/ 97 w 246"/>
                  <a:gd name="T17" fmla="*/ 148 h 349"/>
                  <a:gd name="T18" fmla="*/ 112 w 246"/>
                  <a:gd name="T19" fmla="*/ 129 h 349"/>
                  <a:gd name="T20" fmla="*/ 128 w 246"/>
                  <a:gd name="T21" fmla="*/ 109 h 349"/>
                  <a:gd name="T22" fmla="*/ 146 w 246"/>
                  <a:gd name="T23" fmla="*/ 90 h 349"/>
                  <a:gd name="T24" fmla="*/ 165 w 246"/>
                  <a:gd name="T25" fmla="*/ 71 h 349"/>
                  <a:gd name="T26" fmla="*/ 183 w 246"/>
                  <a:gd name="T27" fmla="*/ 54 h 349"/>
                  <a:gd name="T28" fmla="*/ 203 w 246"/>
                  <a:gd name="T29" fmla="*/ 36 h 349"/>
                  <a:gd name="T30" fmla="*/ 224 w 246"/>
                  <a:gd name="T31" fmla="*/ 19 h 349"/>
                  <a:gd name="T32" fmla="*/ 245 w 246"/>
                  <a:gd name="T33" fmla="*/ 0 h 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6"/>
                  <a:gd name="T52" fmla="*/ 0 h 349"/>
                  <a:gd name="T53" fmla="*/ 246 w 246"/>
                  <a:gd name="T54" fmla="*/ 349 h 3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6" h="349">
                    <a:moveTo>
                      <a:pt x="0" y="348"/>
                    </a:moveTo>
                    <a:lnTo>
                      <a:pt x="9" y="319"/>
                    </a:lnTo>
                    <a:lnTo>
                      <a:pt x="19" y="291"/>
                    </a:lnTo>
                    <a:lnTo>
                      <a:pt x="30" y="265"/>
                    </a:lnTo>
                    <a:lnTo>
                      <a:pt x="41" y="238"/>
                    </a:lnTo>
                    <a:lnTo>
                      <a:pt x="54" y="215"/>
                    </a:lnTo>
                    <a:lnTo>
                      <a:pt x="67" y="192"/>
                    </a:lnTo>
                    <a:lnTo>
                      <a:pt x="81" y="170"/>
                    </a:lnTo>
                    <a:lnTo>
                      <a:pt x="97" y="148"/>
                    </a:lnTo>
                    <a:lnTo>
                      <a:pt x="112" y="129"/>
                    </a:lnTo>
                    <a:lnTo>
                      <a:pt x="128" y="109"/>
                    </a:lnTo>
                    <a:lnTo>
                      <a:pt x="146" y="90"/>
                    </a:lnTo>
                    <a:lnTo>
                      <a:pt x="165" y="71"/>
                    </a:lnTo>
                    <a:lnTo>
                      <a:pt x="183" y="54"/>
                    </a:lnTo>
                    <a:lnTo>
                      <a:pt x="203" y="36"/>
                    </a:lnTo>
                    <a:lnTo>
                      <a:pt x="224" y="19"/>
                    </a:lnTo>
                    <a:lnTo>
                      <a:pt x="245" y="0"/>
                    </a:lnTo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826" name="Group 70">
                <a:extLst>
                  <a:ext uri="{FF2B5EF4-FFF2-40B4-BE49-F238E27FC236}">
                    <a16:creationId xmlns:a16="http://schemas.microsoft.com/office/drawing/2014/main" id="{FDA52B57-EAEF-4491-9525-733173C340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3" y="3033"/>
                <a:ext cx="248" cy="285"/>
                <a:chOff x="3993" y="3033"/>
                <a:chExt cx="248" cy="285"/>
              </a:xfrm>
            </p:grpSpPr>
            <p:sp>
              <p:nvSpPr>
                <p:cNvPr id="27827" name="Freeform 71" descr="Small checker board">
                  <a:extLst>
                    <a:ext uri="{FF2B5EF4-FFF2-40B4-BE49-F238E27FC236}">
                      <a16:creationId xmlns:a16="http://schemas.microsoft.com/office/drawing/2014/main" id="{69032188-66CB-4CDA-99CE-9E664791C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033"/>
                  <a:ext cx="248" cy="285"/>
                </a:xfrm>
                <a:custGeom>
                  <a:avLst/>
                  <a:gdLst>
                    <a:gd name="T0" fmla="*/ 0 w 248"/>
                    <a:gd name="T1" fmla="*/ 78 h 285"/>
                    <a:gd name="T2" fmla="*/ 125 w 248"/>
                    <a:gd name="T3" fmla="*/ 0 h 285"/>
                    <a:gd name="T4" fmla="*/ 247 w 248"/>
                    <a:gd name="T5" fmla="*/ 93 h 285"/>
                    <a:gd name="T6" fmla="*/ 247 w 248"/>
                    <a:gd name="T7" fmla="*/ 188 h 285"/>
                    <a:gd name="T8" fmla="*/ 131 w 248"/>
                    <a:gd name="T9" fmla="*/ 284 h 285"/>
                    <a:gd name="T10" fmla="*/ 4 w 248"/>
                    <a:gd name="T11" fmla="*/ 200 h 285"/>
                    <a:gd name="T12" fmla="*/ 0 w 248"/>
                    <a:gd name="T13" fmla="*/ 78 h 285"/>
                    <a:gd name="T14" fmla="*/ 0 w 248"/>
                    <a:gd name="T15" fmla="*/ 78 h 2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8"/>
                    <a:gd name="T25" fmla="*/ 0 h 285"/>
                    <a:gd name="T26" fmla="*/ 248 w 248"/>
                    <a:gd name="T27" fmla="*/ 285 h 2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8" h="285">
                      <a:moveTo>
                        <a:pt x="0" y="78"/>
                      </a:moveTo>
                      <a:lnTo>
                        <a:pt x="125" y="0"/>
                      </a:lnTo>
                      <a:lnTo>
                        <a:pt x="247" y="93"/>
                      </a:lnTo>
                      <a:lnTo>
                        <a:pt x="247" y="188"/>
                      </a:lnTo>
                      <a:lnTo>
                        <a:pt x="131" y="284"/>
                      </a:lnTo>
                      <a:lnTo>
                        <a:pt x="4" y="200"/>
                      </a:lnTo>
                      <a:lnTo>
                        <a:pt x="0" y="78"/>
                      </a:lnTo>
                    </a:path>
                  </a:pathLst>
                </a:custGeom>
                <a:pattFill prst="smCheck">
                  <a:fgClr>
                    <a:srgbClr val="FF8080"/>
                  </a:fgClr>
                  <a:bgClr>
                    <a:srgbClr val="E01F25"/>
                  </a:bgClr>
                </a:pattFill>
                <a:ln w="1893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8" name="Freeform 72">
                  <a:extLst>
                    <a:ext uri="{FF2B5EF4-FFF2-40B4-BE49-F238E27FC236}">
                      <a16:creationId xmlns:a16="http://schemas.microsoft.com/office/drawing/2014/main" id="{E730C20A-7336-4B06-8372-CDECC85A0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3" y="315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3 w 4"/>
                    <a:gd name="T3" fmla="*/ 0 h 1"/>
                    <a:gd name="T4" fmla="*/ 0 w 4"/>
                    <a:gd name="T5" fmla="*/ 0 h 1"/>
                    <a:gd name="T6" fmla="*/ 0 w 4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1"/>
                    <a:gd name="T14" fmla="*/ 4 w 4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893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9" name="Freeform 73">
                  <a:extLst>
                    <a:ext uri="{FF2B5EF4-FFF2-40B4-BE49-F238E27FC236}">
                      <a16:creationId xmlns:a16="http://schemas.microsoft.com/office/drawing/2014/main" id="{31720D55-FD12-4FF5-A3EE-3C36FFDD7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5" y="3113"/>
                  <a:ext cx="152" cy="143"/>
                </a:xfrm>
                <a:custGeom>
                  <a:avLst/>
                  <a:gdLst>
                    <a:gd name="T0" fmla="*/ 50 w 152"/>
                    <a:gd name="T1" fmla="*/ 7 h 143"/>
                    <a:gd name="T2" fmla="*/ 13 w 152"/>
                    <a:gd name="T3" fmla="*/ 30 h 143"/>
                    <a:gd name="T4" fmla="*/ 3 w 152"/>
                    <a:gd name="T5" fmla="*/ 42 h 143"/>
                    <a:gd name="T6" fmla="*/ 0 w 152"/>
                    <a:gd name="T7" fmla="*/ 57 h 143"/>
                    <a:gd name="T8" fmla="*/ 2 w 152"/>
                    <a:gd name="T9" fmla="*/ 78 h 143"/>
                    <a:gd name="T10" fmla="*/ 10 w 152"/>
                    <a:gd name="T11" fmla="*/ 101 h 143"/>
                    <a:gd name="T12" fmla="*/ 22 w 152"/>
                    <a:gd name="T13" fmla="*/ 112 h 143"/>
                    <a:gd name="T14" fmla="*/ 29 w 152"/>
                    <a:gd name="T15" fmla="*/ 126 h 143"/>
                    <a:gd name="T16" fmla="*/ 54 w 152"/>
                    <a:gd name="T17" fmla="*/ 141 h 143"/>
                    <a:gd name="T18" fmla="*/ 65 w 152"/>
                    <a:gd name="T19" fmla="*/ 137 h 143"/>
                    <a:gd name="T20" fmla="*/ 97 w 152"/>
                    <a:gd name="T21" fmla="*/ 142 h 143"/>
                    <a:gd name="T22" fmla="*/ 115 w 152"/>
                    <a:gd name="T23" fmla="*/ 134 h 143"/>
                    <a:gd name="T24" fmla="*/ 128 w 152"/>
                    <a:gd name="T25" fmla="*/ 122 h 143"/>
                    <a:gd name="T26" fmla="*/ 139 w 152"/>
                    <a:gd name="T27" fmla="*/ 109 h 143"/>
                    <a:gd name="T28" fmla="*/ 151 w 152"/>
                    <a:gd name="T29" fmla="*/ 97 h 143"/>
                    <a:gd name="T30" fmla="*/ 144 w 152"/>
                    <a:gd name="T31" fmla="*/ 76 h 143"/>
                    <a:gd name="T32" fmla="*/ 139 w 152"/>
                    <a:gd name="T33" fmla="*/ 50 h 143"/>
                    <a:gd name="T34" fmla="*/ 128 w 152"/>
                    <a:gd name="T35" fmla="*/ 37 h 143"/>
                    <a:gd name="T36" fmla="*/ 120 w 152"/>
                    <a:gd name="T37" fmla="*/ 12 h 143"/>
                    <a:gd name="T38" fmla="*/ 109 w 152"/>
                    <a:gd name="T39" fmla="*/ 0 h 143"/>
                    <a:gd name="T40" fmla="*/ 88 w 152"/>
                    <a:gd name="T41" fmla="*/ 0 h 143"/>
                    <a:gd name="T42" fmla="*/ 67 w 152"/>
                    <a:gd name="T43" fmla="*/ 7 h 143"/>
                    <a:gd name="T44" fmla="*/ 58 w 152"/>
                    <a:gd name="T45" fmla="*/ 7 h 143"/>
                    <a:gd name="T46" fmla="*/ 47 w 152"/>
                    <a:gd name="T47" fmla="*/ 10 h 143"/>
                    <a:gd name="T48" fmla="*/ 50 w 152"/>
                    <a:gd name="T49" fmla="*/ 7 h 143"/>
                    <a:gd name="T50" fmla="*/ 50 w 152"/>
                    <a:gd name="T51" fmla="*/ 7 h 14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2"/>
                    <a:gd name="T79" fmla="*/ 0 h 143"/>
                    <a:gd name="T80" fmla="*/ 152 w 152"/>
                    <a:gd name="T81" fmla="*/ 143 h 14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2" h="143">
                      <a:moveTo>
                        <a:pt x="50" y="7"/>
                      </a:moveTo>
                      <a:lnTo>
                        <a:pt x="13" y="30"/>
                      </a:lnTo>
                      <a:lnTo>
                        <a:pt x="3" y="42"/>
                      </a:lnTo>
                      <a:lnTo>
                        <a:pt x="0" y="57"/>
                      </a:lnTo>
                      <a:lnTo>
                        <a:pt x="2" y="78"/>
                      </a:lnTo>
                      <a:lnTo>
                        <a:pt x="10" y="101"/>
                      </a:lnTo>
                      <a:lnTo>
                        <a:pt x="22" y="112"/>
                      </a:lnTo>
                      <a:lnTo>
                        <a:pt x="29" y="126"/>
                      </a:lnTo>
                      <a:lnTo>
                        <a:pt x="54" y="141"/>
                      </a:lnTo>
                      <a:lnTo>
                        <a:pt x="65" y="137"/>
                      </a:lnTo>
                      <a:lnTo>
                        <a:pt x="97" y="142"/>
                      </a:lnTo>
                      <a:lnTo>
                        <a:pt x="115" y="134"/>
                      </a:lnTo>
                      <a:lnTo>
                        <a:pt x="128" y="122"/>
                      </a:lnTo>
                      <a:lnTo>
                        <a:pt x="139" y="109"/>
                      </a:lnTo>
                      <a:lnTo>
                        <a:pt x="151" y="97"/>
                      </a:lnTo>
                      <a:lnTo>
                        <a:pt x="144" y="76"/>
                      </a:lnTo>
                      <a:lnTo>
                        <a:pt x="139" y="50"/>
                      </a:lnTo>
                      <a:lnTo>
                        <a:pt x="128" y="37"/>
                      </a:lnTo>
                      <a:lnTo>
                        <a:pt x="120" y="12"/>
                      </a:lnTo>
                      <a:lnTo>
                        <a:pt x="109" y="0"/>
                      </a:lnTo>
                      <a:lnTo>
                        <a:pt x="88" y="0"/>
                      </a:lnTo>
                      <a:lnTo>
                        <a:pt x="67" y="7"/>
                      </a:lnTo>
                      <a:lnTo>
                        <a:pt x="58" y="7"/>
                      </a:lnTo>
                      <a:lnTo>
                        <a:pt x="47" y="10"/>
                      </a:lnTo>
                      <a:lnTo>
                        <a:pt x="50" y="7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30" name="Group 74">
                  <a:extLst>
                    <a:ext uri="{FF2B5EF4-FFF2-40B4-BE49-F238E27FC236}">
                      <a16:creationId xmlns:a16="http://schemas.microsoft.com/office/drawing/2014/main" id="{DDBE5C62-4F49-49B9-9995-2922953ECE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7" y="3123"/>
                  <a:ext cx="144" cy="124"/>
                  <a:chOff x="4396" y="3258"/>
                  <a:chExt cx="144" cy="124"/>
                </a:xfrm>
              </p:grpSpPr>
              <p:sp>
                <p:nvSpPr>
                  <p:cNvPr id="27831" name="Oval 75">
                    <a:extLst>
                      <a:ext uri="{FF2B5EF4-FFF2-40B4-BE49-F238E27FC236}">
                        <a16:creationId xmlns:a16="http://schemas.microsoft.com/office/drawing/2014/main" id="{2B412280-5232-489A-A327-C5675C610B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3263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832" name="Oval 76">
                    <a:extLst>
                      <a:ext uri="{FF2B5EF4-FFF2-40B4-BE49-F238E27FC236}">
                        <a16:creationId xmlns:a16="http://schemas.microsoft.com/office/drawing/2014/main" id="{D563421A-AC41-47D4-8F2A-D2A6106A7B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3287"/>
                    <a:ext cx="51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833" name="Oval 77">
                    <a:extLst>
                      <a:ext uri="{FF2B5EF4-FFF2-40B4-BE49-F238E27FC236}">
                        <a16:creationId xmlns:a16="http://schemas.microsoft.com/office/drawing/2014/main" id="{6B99BC76-0707-484D-9E90-AB112BD885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3339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834" name="Oval 78">
                    <a:extLst>
                      <a:ext uri="{FF2B5EF4-FFF2-40B4-BE49-F238E27FC236}">
                        <a16:creationId xmlns:a16="http://schemas.microsoft.com/office/drawing/2014/main" id="{9EB2AD94-9705-4CFD-BA18-233850ED27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3302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835" name="Oval 79">
                    <a:extLst>
                      <a:ext uri="{FF2B5EF4-FFF2-40B4-BE49-F238E27FC236}">
                        <a16:creationId xmlns:a16="http://schemas.microsoft.com/office/drawing/2014/main" id="{670A6041-16BC-4931-8FE0-5DB51AE312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0" y="3258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836" name="Oval 80">
                    <a:extLst>
                      <a:ext uri="{FF2B5EF4-FFF2-40B4-BE49-F238E27FC236}">
                        <a16:creationId xmlns:a16="http://schemas.microsoft.com/office/drawing/2014/main" id="{397276B3-7ED2-4F8F-BDF2-42BEB625D5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75" y="3289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837" name="Oval 81">
                    <a:extLst>
                      <a:ext uri="{FF2B5EF4-FFF2-40B4-BE49-F238E27FC236}">
                        <a16:creationId xmlns:a16="http://schemas.microsoft.com/office/drawing/2014/main" id="{D0CD97F2-99E4-49FA-98A9-70BA5D78A2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3322"/>
                    <a:ext cx="51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838" name="Oval 82">
                    <a:extLst>
                      <a:ext uri="{FF2B5EF4-FFF2-40B4-BE49-F238E27FC236}">
                        <a16:creationId xmlns:a16="http://schemas.microsoft.com/office/drawing/2014/main" id="{B4ECCBCE-D87A-4D1B-87F8-93AC24AA09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343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5" name="Group 245">
            <a:extLst>
              <a:ext uri="{FF2B5EF4-FFF2-40B4-BE49-F238E27FC236}">
                <a16:creationId xmlns:a16="http://schemas.microsoft.com/office/drawing/2014/main" id="{479AE81F-26B7-45B2-9B3C-BDDA31A12E1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76400"/>
            <a:ext cx="1890713" cy="1658938"/>
            <a:chOff x="2976" y="1056"/>
            <a:chExt cx="1191" cy="1045"/>
          </a:xfrm>
        </p:grpSpPr>
        <p:sp>
          <p:nvSpPr>
            <p:cNvPr id="27810" name="Text Box 83">
              <a:extLst>
                <a:ext uri="{FF2B5EF4-FFF2-40B4-BE49-F238E27FC236}">
                  <a16:creationId xmlns:a16="http://schemas.microsoft.com/office/drawing/2014/main" id="{C8822CB8-68C7-496B-A357-E233B24DD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104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300" b="1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Sporozoites</a:t>
              </a:r>
              <a:endParaRPr lang="en-US" altLang="en-US" sz="1800" b="1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811" name="Group 84">
              <a:extLst>
                <a:ext uri="{FF2B5EF4-FFF2-40B4-BE49-F238E27FC236}">
                  <a16:creationId xmlns:a16="http://schemas.microsoft.com/office/drawing/2014/main" id="{6D5FC277-0A4A-4E21-A494-3FE0AECDC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056"/>
              <a:ext cx="1116" cy="1045"/>
              <a:chOff x="2976" y="1056"/>
              <a:chExt cx="1116" cy="1045"/>
            </a:xfrm>
          </p:grpSpPr>
          <p:grpSp>
            <p:nvGrpSpPr>
              <p:cNvPr id="27812" name="Group 85">
                <a:extLst>
                  <a:ext uri="{FF2B5EF4-FFF2-40B4-BE49-F238E27FC236}">
                    <a16:creationId xmlns:a16="http://schemas.microsoft.com/office/drawing/2014/main" id="{39BC3D4E-C79F-4077-9E31-48F246C0E0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056"/>
                <a:ext cx="546" cy="250"/>
                <a:chOff x="2935" y="1010"/>
                <a:chExt cx="546" cy="250"/>
              </a:xfrm>
            </p:grpSpPr>
            <p:sp>
              <p:nvSpPr>
                <p:cNvPr id="27815" name="Freeform 86">
                  <a:extLst>
                    <a:ext uri="{FF2B5EF4-FFF2-40B4-BE49-F238E27FC236}">
                      <a16:creationId xmlns:a16="http://schemas.microsoft.com/office/drawing/2014/main" id="{C6760CB6-7E78-48D8-8177-9DA16AE07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3" y="1209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6" name="Freeform 87">
                  <a:extLst>
                    <a:ext uri="{FF2B5EF4-FFF2-40B4-BE49-F238E27FC236}">
                      <a16:creationId xmlns:a16="http://schemas.microsoft.com/office/drawing/2014/main" id="{A611F3C1-7F80-4548-A2B0-FFE56EF0F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1" y="1150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3 w 77"/>
                    <a:gd name="T5" fmla="*/ 7 h 51"/>
                    <a:gd name="T6" fmla="*/ 76 w 77"/>
                    <a:gd name="T7" fmla="*/ 37 h 51"/>
                    <a:gd name="T8" fmla="*/ 64 w 77"/>
                    <a:gd name="T9" fmla="*/ 50 h 51"/>
                    <a:gd name="T10" fmla="*/ 49 w 77"/>
                    <a:gd name="T11" fmla="*/ 47 h 51"/>
                    <a:gd name="T12" fmla="*/ 12 w 77"/>
                    <a:gd name="T13" fmla="*/ 25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7"/>
                      </a:lnTo>
                      <a:lnTo>
                        <a:pt x="76" y="37"/>
                      </a:lnTo>
                      <a:lnTo>
                        <a:pt x="64" y="50"/>
                      </a:lnTo>
                      <a:lnTo>
                        <a:pt x="49" y="47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7" name="Freeform 88">
                  <a:extLst>
                    <a:ext uri="{FF2B5EF4-FFF2-40B4-BE49-F238E27FC236}">
                      <a16:creationId xmlns:a16="http://schemas.microsoft.com/office/drawing/2014/main" id="{CF058403-8AF1-42EF-8CB5-259AC7B88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2" y="1105"/>
                  <a:ext cx="77" cy="50"/>
                </a:xfrm>
                <a:custGeom>
                  <a:avLst/>
                  <a:gdLst>
                    <a:gd name="T0" fmla="*/ 2 w 77"/>
                    <a:gd name="T1" fmla="*/ 3 h 50"/>
                    <a:gd name="T2" fmla="*/ 6 w 77"/>
                    <a:gd name="T3" fmla="*/ 3 h 50"/>
                    <a:gd name="T4" fmla="*/ 33 w 77"/>
                    <a:gd name="T5" fmla="*/ 6 h 50"/>
                    <a:gd name="T6" fmla="*/ 76 w 77"/>
                    <a:gd name="T7" fmla="*/ 36 h 50"/>
                    <a:gd name="T8" fmla="*/ 64 w 77"/>
                    <a:gd name="T9" fmla="*/ 49 h 50"/>
                    <a:gd name="T10" fmla="*/ 49 w 77"/>
                    <a:gd name="T11" fmla="*/ 45 h 50"/>
                    <a:gd name="T12" fmla="*/ 11 w 77"/>
                    <a:gd name="T13" fmla="*/ 24 h 50"/>
                    <a:gd name="T14" fmla="*/ 0 w 77"/>
                    <a:gd name="T15" fmla="*/ 0 h 50"/>
                    <a:gd name="T16" fmla="*/ 2 w 77"/>
                    <a:gd name="T17" fmla="*/ 3 h 50"/>
                    <a:gd name="T18" fmla="*/ 2 w 77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0"/>
                    <a:gd name="T32" fmla="*/ 77 w 77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0">
                      <a:moveTo>
                        <a:pt x="2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6" y="36"/>
                      </a:lnTo>
                      <a:lnTo>
                        <a:pt x="64" y="49"/>
                      </a:lnTo>
                      <a:lnTo>
                        <a:pt x="49" y="45"/>
                      </a:lnTo>
                      <a:lnTo>
                        <a:pt x="11" y="24"/>
                      </a:ln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8" name="Freeform 89">
                  <a:extLst>
                    <a:ext uri="{FF2B5EF4-FFF2-40B4-BE49-F238E27FC236}">
                      <a16:creationId xmlns:a16="http://schemas.microsoft.com/office/drawing/2014/main" id="{7B21BBCB-7550-4C4E-944E-2B5C52A3EA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7" y="1013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9" name="Freeform 90">
                  <a:extLst>
                    <a:ext uri="{FF2B5EF4-FFF2-40B4-BE49-F238E27FC236}">
                      <a16:creationId xmlns:a16="http://schemas.microsoft.com/office/drawing/2014/main" id="{9E1011D9-472C-419C-BF9B-B22A9A7CA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3" y="1074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0" name="Freeform 91">
                  <a:extLst>
                    <a:ext uri="{FF2B5EF4-FFF2-40B4-BE49-F238E27FC236}">
                      <a16:creationId xmlns:a16="http://schemas.microsoft.com/office/drawing/2014/main" id="{11FF1842-EF24-45DC-94E4-F0717990F3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1" y="1010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4 w 77"/>
                    <a:gd name="T5" fmla="*/ 6 h 51"/>
                    <a:gd name="T6" fmla="*/ 76 w 77"/>
                    <a:gd name="T7" fmla="*/ 36 h 51"/>
                    <a:gd name="T8" fmla="*/ 64 w 77"/>
                    <a:gd name="T9" fmla="*/ 50 h 51"/>
                    <a:gd name="T10" fmla="*/ 49 w 77"/>
                    <a:gd name="T11" fmla="*/ 46 h 51"/>
                    <a:gd name="T12" fmla="*/ 12 w 77"/>
                    <a:gd name="T13" fmla="*/ 24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6" y="36"/>
                      </a:lnTo>
                      <a:lnTo>
                        <a:pt x="64" y="50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1" name="Freeform 92">
                  <a:extLst>
                    <a:ext uri="{FF2B5EF4-FFF2-40B4-BE49-F238E27FC236}">
                      <a16:creationId xmlns:a16="http://schemas.microsoft.com/office/drawing/2014/main" id="{F474B83B-32A5-45E9-83E3-4745600F49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1034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3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3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2" name="Freeform 93">
                  <a:extLst>
                    <a:ext uri="{FF2B5EF4-FFF2-40B4-BE49-F238E27FC236}">
                      <a16:creationId xmlns:a16="http://schemas.microsoft.com/office/drawing/2014/main" id="{DE7BE8E3-EA92-4738-A4EB-2460BA460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6" y="1087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3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813" name="Freeform 94">
                <a:extLst>
                  <a:ext uri="{FF2B5EF4-FFF2-40B4-BE49-F238E27FC236}">
                    <a16:creationId xmlns:a16="http://schemas.microsoft.com/office/drawing/2014/main" id="{3F6775CE-FD4B-4CDE-B10D-A7628DBED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1344"/>
                <a:ext cx="291" cy="353"/>
              </a:xfrm>
              <a:custGeom>
                <a:avLst/>
                <a:gdLst>
                  <a:gd name="T0" fmla="*/ 21 w 339"/>
                  <a:gd name="T1" fmla="*/ 9 h 449"/>
                  <a:gd name="T2" fmla="*/ 21 w 339"/>
                  <a:gd name="T3" fmla="*/ 8 h 449"/>
                  <a:gd name="T4" fmla="*/ 22 w 339"/>
                  <a:gd name="T5" fmla="*/ 7 h 449"/>
                  <a:gd name="T6" fmla="*/ 26 w 339"/>
                  <a:gd name="T7" fmla="*/ 6 h 449"/>
                  <a:gd name="T8" fmla="*/ 28 w 339"/>
                  <a:gd name="T9" fmla="*/ 5 h 449"/>
                  <a:gd name="T10" fmla="*/ 29 w 339"/>
                  <a:gd name="T11" fmla="*/ 2 h 449"/>
                  <a:gd name="T12" fmla="*/ 28 w 339"/>
                  <a:gd name="T13" fmla="*/ 2 h 449"/>
                  <a:gd name="T14" fmla="*/ 25 w 339"/>
                  <a:gd name="T15" fmla="*/ 2 h 449"/>
                  <a:gd name="T16" fmla="*/ 21 w 339"/>
                  <a:gd name="T17" fmla="*/ 0 h 449"/>
                  <a:gd name="T18" fmla="*/ 18 w 339"/>
                  <a:gd name="T19" fmla="*/ 2 h 449"/>
                  <a:gd name="T20" fmla="*/ 18 w 339"/>
                  <a:gd name="T21" fmla="*/ 2 h 449"/>
                  <a:gd name="T22" fmla="*/ 21 w 339"/>
                  <a:gd name="T23" fmla="*/ 2 h 449"/>
                  <a:gd name="T24" fmla="*/ 24 w 339"/>
                  <a:gd name="T25" fmla="*/ 2 h 449"/>
                  <a:gd name="T26" fmla="*/ 24 w 339"/>
                  <a:gd name="T27" fmla="*/ 3 h 449"/>
                  <a:gd name="T28" fmla="*/ 24 w 339"/>
                  <a:gd name="T29" fmla="*/ 4 h 449"/>
                  <a:gd name="T30" fmla="*/ 21 w 339"/>
                  <a:gd name="T31" fmla="*/ 5 h 449"/>
                  <a:gd name="T32" fmla="*/ 20 w 339"/>
                  <a:gd name="T33" fmla="*/ 6 h 449"/>
                  <a:gd name="T34" fmla="*/ 19 w 339"/>
                  <a:gd name="T35" fmla="*/ 5 h 449"/>
                  <a:gd name="T36" fmla="*/ 18 w 339"/>
                  <a:gd name="T37" fmla="*/ 4 h 449"/>
                  <a:gd name="T38" fmla="*/ 18 w 339"/>
                  <a:gd name="T39" fmla="*/ 3 h 449"/>
                  <a:gd name="T40" fmla="*/ 18 w 339"/>
                  <a:gd name="T41" fmla="*/ 2 h 449"/>
                  <a:gd name="T42" fmla="*/ 17 w 339"/>
                  <a:gd name="T43" fmla="*/ 2 h 449"/>
                  <a:gd name="T44" fmla="*/ 15 w 339"/>
                  <a:gd name="T45" fmla="*/ 2 h 449"/>
                  <a:gd name="T46" fmla="*/ 14 w 339"/>
                  <a:gd name="T47" fmla="*/ 2 h 449"/>
                  <a:gd name="T48" fmla="*/ 13 w 339"/>
                  <a:gd name="T49" fmla="*/ 3 h 449"/>
                  <a:gd name="T50" fmla="*/ 13 w 339"/>
                  <a:gd name="T51" fmla="*/ 4 h 449"/>
                  <a:gd name="T52" fmla="*/ 13 w 339"/>
                  <a:gd name="T53" fmla="*/ 5 h 449"/>
                  <a:gd name="T54" fmla="*/ 13 w 339"/>
                  <a:gd name="T55" fmla="*/ 5 h 449"/>
                  <a:gd name="T56" fmla="*/ 13 w 339"/>
                  <a:gd name="T57" fmla="*/ 5 h 449"/>
                  <a:gd name="T58" fmla="*/ 13 w 339"/>
                  <a:gd name="T59" fmla="*/ 6 h 449"/>
                  <a:gd name="T60" fmla="*/ 11 w 339"/>
                  <a:gd name="T61" fmla="*/ 5 h 449"/>
                  <a:gd name="T62" fmla="*/ 9 w 339"/>
                  <a:gd name="T63" fmla="*/ 4 h 449"/>
                  <a:gd name="T64" fmla="*/ 9 w 339"/>
                  <a:gd name="T65" fmla="*/ 3 h 449"/>
                  <a:gd name="T66" fmla="*/ 9 w 339"/>
                  <a:gd name="T67" fmla="*/ 2 h 449"/>
                  <a:gd name="T68" fmla="*/ 9 w 339"/>
                  <a:gd name="T69" fmla="*/ 2 h 449"/>
                  <a:gd name="T70" fmla="*/ 11 w 339"/>
                  <a:gd name="T71" fmla="*/ 2 h 449"/>
                  <a:gd name="T72" fmla="*/ 11 w 339"/>
                  <a:gd name="T73" fmla="*/ 2 h 449"/>
                  <a:gd name="T74" fmla="*/ 8 w 339"/>
                  <a:gd name="T75" fmla="*/ 2 h 449"/>
                  <a:gd name="T76" fmla="*/ 5 w 339"/>
                  <a:gd name="T77" fmla="*/ 2 h 449"/>
                  <a:gd name="T78" fmla="*/ 4 w 339"/>
                  <a:gd name="T79" fmla="*/ 2 h 449"/>
                  <a:gd name="T80" fmla="*/ 3 w 339"/>
                  <a:gd name="T81" fmla="*/ 2 h 449"/>
                  <a:gd name="T82" fmla="*/ 2 w 339"/>
                  <a:gd name="T83" fmla="*/ 3 h 449"/>
                  <a:gd name="T84" fmla="*/ 0 w 339"/>
                  <a:gd name="T85" fmla="*/ 5 h 449"/>
                  <a:gd name="T86" fmla="*/ 3 w 339"/>
                  <a:gd name="T87" fmla="*/ 6 h 449"/>
                  <a:gd name="T88" fmla="*/ 5 w 339"/>
                  <a:gd name="T89" fmla="*/ 6 h 449"/>
                  <a:gd name="T90" fmla="*/ 9 w 339"/>
                  <a:gd name="T91" fmla="*/ 7 h 449"/>
                  <a:gd name="T92" fmla="*/ 11 w 339"/>
                  <a:gd name="T93" fmla="*/ 8 h 449"/>
                  <a:gd name="T94" fmla="*/ 11 w 339"/>
                  <a:gd name="T95" fmla="*/ 8 h 449"/>
                  <a:gd name="T96" fmla="*/ 11 w 339"/>
                  <a:gd name="T97" fmla="*/ 9 h 449"/>
                  <a:gd name="T98" fmla="*/ 21 w 339"/>
                  <a:gd name="T99" fmla="*/ 9 h 449"/>
                  <a:gd name="T100" fmla="*/ 21 w 339"/>
                  <a:gd name="T101" fmla="*/ 9 h 4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39"/>
                  <a:gd name="T154" fmla="*/ 0 h 449"/>
                  <a:gd name="T155" fmla="*/ 339 w 339"/>
                  <a:gd name="T156" fmla="*/ 449 h 4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39" h="449">
                    <a:moveTo>
                      <a:pt x="236" y="448"/>
                    </a:moveTo>
                    <a:lnTo>
                      <a:pt x="236" y="390"/>
                    </a:lnTo>
                    <a:lnTo>
                      <a:pt x="258" y="341"/>
                    </a:lnTo>
                    <a:lnTo>
                      <a:pt x="298" y="301"/>
                    </a:lnTo>
                    <a:lnTo>
                      <a:pt x="325" y="221"/>
                    </a:lnTo>
                    <a:lnTo>
                      <a:pt x="338" y="58"/>
                    </a:lnTo>
                    <a:lnTo>
                      <a:pt x="329" y="31"/>
                    </a:lnTo>
                    <a:lnTo>
                      <a:pt x="292" y="6"/>
                    </a:lnTo>
                    <a:lnTo>
                      <a:pt x="245" y="0"/>
                    </a:lnTo>
                    <a:lnTo>
                      <a:pt x="218" y="18"/>
                    </a:lnTo>
                    <a:lnTo>
                      <a:pt x="215" y="31"/>
                    </a:lnTo>
                    <a:lnTo>
                      <a:pt x="239" y="58"/>
                    </a:lnTo>
                    <a:lnTo>
                      <a:pt x="273" y="92"/>
                    </a:lnTo>
                    <a:lnTo>
                      <a:pt x="273" y="135"/>
                    </a:lnTo>
                    <a:lnTo>
                      <a:pt x="270" y="169"/>
                    </a:lnTo>
                    <a:lnTo>
                      <a:pt x="255" y="221"/>
                    </a:lnTo>
                    <a:lnTo>
                      <a:pt x="224" y="258"/>
                    </a:lnTo>
                    <a:lnTo>
                      <a:pt x="221" y="249"/>
                    </a:lnTo>
                    <a:lnTo>
                      <a:pt x="212" y="184"/>
                    </a:lnTo>
                    <a:lnTo>
                      <a:pt x="212" y="126"/>
                    </a:lnTo>
                    <a:lnTo>
                      <a:pt x="209" y="107"/>
                    </a:lnTo>
                    <a:lnTo>
                      <a:pt x="196" y="98"/>
                    </a:lnTo>
                    <a:lnTo>
                      <a:pt x="181" y="98"/>
                    </a:lnTo>
                    <a:lnTo>
                      <a:pt x="162" y="119"/>
                    </a:lnTo>
                    <a:lnTo>
                      <a:pt x="150" y="153"/>
                    </a:lnTo>
                    <a:lnTo>
                      <a:pt x="147" y="178"/>
                    </a:lnTo>
                    <a:lnTo>
                      <a:pt x="157" y="212"/>
                    </a:lnTo>
                    <a:lnTo>
                      <a:pt x="160" y="230"/>
                    </a:lnTo>
                    <a:lnTo>
                      <a:pt x="160" y="246"/>
                    </a:lnTo>
                    <a:lnTo>
                      <a:pt x="157" y="255"/>
                    </a:lnTo>
                    <a:lnTo>
                      <a:pt x="122" y="221"/>
                    </a:lnTo>
                    <a:lnTo>
                      <a:pt x="113" y="162"/>
                    </a:lnTo>
                    <a:lnTo>
                      <a:pt x="110" y="144"/>
                    </a:lnTo>
                    <a:lnTo>
                      <a:pt x="104" y="92"/>
                    </a:lnTo>
                    <a:lnTo>
                      <a:pt x="104" y="61"/>
                    </a:lnTo>
                    <a:lnTo>
                      <a:pt x="132" y="52"/>
                    </a:lnTo>
                    <a:lnTo>
                      <a:pt x="122" y="31"/>
                    </a:lnTo>
                    <a:lnTo>
                      <a:pt x="92" y="21"/>
                    </a:lnTo>
                    <a:lnTo>
                      <a:pt x="61" y="36"/>
                    </a:lnTo>
                    <a:lnTo>
                      <a:pt x="49" y="55"/>
                    </a:lnTo>
                    <a:lnTo>
                      <a:pt x="24" y="98"/>
                    </a:lnTo>
                    <a:lnTo>
                      <a:pt x="2" y="147"/>
                    </a:lnTo>
                    <a:lnTo>
                      <a:pt x="0" y="199"/>
                    </a:lnTo>
                    <a:lnTo>
                      <a:pt x="21" y="267"/>
                    </a:lnTo>
                    <a:lnTo>
                      <a:pt x="61" y="293"/>
                    </a:lnTo>
                    <a:lnTo>
                      <a:pt x="105" y="325"/>
                    </a:lnTo>
                    <a:lnTo>
                      <a:pt x="130" y="361"/>
                    </a:lnTo>
                    <a:lnTo>
                      <a:pt x="137" y="401"/>
                    </a:lnTo>
                    <a:lnTo>
                      <a:pt x="135" y="448"/>
                    </a:lnTo>
                    <a:lnTo>
                      <a:pt x="236" y="448"/>
                    </a:lnTo>
                  </a:path>
                </a:pathLst>
              </a:custGeom>
              <a:solidFill>
                <a:srgbClr val="626200"/>
              </a:solidFill>
              <a:ln w="1893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4" name="Text Box 95">
                <a:extLst>
                  <a:ext uri="{FF2B5EF4-FFF2-40B4-BE49-F238E27FC236}">
                    <a16:creationId xmlns:a16="http://schemas.microsoft.com/office/drawing/2014/main" id="{E7A9DCA5-190B-4C91-875C-9031DDEE5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1824"/>
                <a:ext cx="1020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2545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defTabSz="4254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defTabSz="4254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defTabSz="4254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defTabSz="42545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altLang="en-US" sz="1300" b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500" b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Salivary  Gland</a:t>
                </a:r>
                <a:endParaRPr lang="en-US" altLang="en-US" sz="2800" b="1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0384" name="Text Box 96">
            <a:extLst>
              <a:ext uri="{FF2B5EF4-FFF2-40B4-BE49-F238E27FC236}">
                <a16:creationId xmlns:a16="http://schemas.microsoft.com/office/drawing/2014/main" id="{11D164CA-8C2A-48ED-9E21-3CCD3AC4F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25450">
              <a:buClr>
                <a:srgbClr val="2F2F2F"/>
              </a:buClr>
              <a:buSzPct val="90000"/>
              <a:buFont typeface="Monotype Sorts" pitchFamily="2" charset="2"/>
              <a:buNone/>
              <a:defRPr/>
            </a:pPr>
            <a:r>
              <a:rPr lang="en-US" sz="39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LIFE CYCLE OF MALARIA</a:t>
            </a:r>
            <a:endParaRPr 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18" name="Group 97">
            <a:extLst>
              <a:ext uri="{FF2B5EF4-FFF2-40B4-BE49-F238E27FC236}">
                <a16:creationId xmlns:a16="http://schemas.microsoft.com/office/drawing/2014/main" id="{745C1D13-D9FC-4C64-8325-6DB2C534489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632200"/>
            <a:ext cx="1489075" cy="1092200"/>
            <a:chOff x="1083" y="2275"/>
            <a:chExt cx="938" cy="688"/>
          </a:xfrm>
        </p:grpSpPr>
        <p:sp>
          <p:nvSpPr>
            <p:cNvPr id="27800" name="Freeform 98">
              <a:extLst>
                <a:ext uri="{FF2B5EF4-FFF2-40B4-BE49-F238E27FC236}">
                  <a16:creationId xmlns:a16="http://schemas.microsoft.com/office/drawing/2014/main" id="{E238A69A-0650-4419-B17A-47B11F2A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460"/>
              <a:ext cx="78" cy="503"/>
            </a:xfrm>
            <a:custGeom>
              <a:avLst/>
              <a:gdLst>
                <a:gd name="T0" fmla="*/ 37 w 78"/>
                <a:gd name="T1" fmla="*/ 0 h 503"/>
                <a:gd name="T2" fmla="*/ 25 w 78"/>
                <a:gd name="T3" fmla="*/ 35 h 503"/>
                <a:gd name="T4" fmla="*/ 15 w 78"/>
                <a:gd name="T5" fmla="*/ 68 h 503"/>
                <a:gd name="T6" fmla="*/ 8 w 78"/>
                <a:gd name="T7" fmla="*/ 100 h 503"/>
                <a:gd name="T8" fmla="*/ 4 w 78"/>
                <a:gd name="T9" fmla="*/ 132 h 503"/>
                <a:gd name="T10" fmla="*/ 0 w 78"/>
                <a:gd name="T11" fmla="*/ 163 h 503"/>
                <a:gd name="T12" fmla="*/ 0 w 78"/>
                <a:gd name="T13" fmla="*/ 194 h 503"/>
                <a:gd name="T14" fmla="*/ 0 w 78"/>
                <a:gd name="T15" fmla="*/ 225 h 503"/>
                <a:gd name="T16" fmla="*/ 4 w 78"/>
                <a:gd name="T17" fmla="*/ 254 h 503"/>
                <a:gd name="T18" fmla="*/ 7 w 78"/>
                <a:gd name="T19" fmla="*/ 286 h 503"/>
                <a:gd name="T20" fmla="*/ 13 w 78"/>
                <a:gd name="T21" fmla="*/ 316 h 503"/>
                <a:gd name="T22" fmla="*/ 20 w 78"/>
                <a:gd name="T23" fmla="*/ 347 h 503"/>
                <a:gd name="T24" fmla="*/ 29 w 78"/>
                <a:gd name="T25" fmla="*/ 377 h 503"/>
                <a:gd name="T26" fmla="*/ 39 w 78"/>
                <a:gd name="T27" fmla="*/ 408 h 503"/>
                <a:gd name="T28" fmla="*/ 51 w 78"/>
                <a:gd name="T29" fmla="*/ 439 h 503"/>
                <a:gd name="T30" fmla="*/ 63 w 78"/>
                <a:gd name="T31" fmla="*/ 470 h 503"/>
                <a:gd name="T32" fmla="*/ 77 w 78"/>
                <a:gd name="T33" fmla="*/ 502 h 5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3"/>
                <a:gd name="T53" fmla="*/ 78 w 78"/>
                <a:gd name="T54" fmla="*/ 503 h 5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3">
                  <a:moveTo>
                    <a:pt x="37" y="0"/>
                  </a:moveTo>
                  <a:lnTo>
                    <a:pt x="25" y="35"/>
                  </a:lnTo>
                  <a:lnTo>
                    <a:pt x="15" y="68"/>
                  </a:lnTo>
                  <a:lnTo>
                    <a:pt x="8" y="100"/>
                  </a:lnTo>
                  <a:lnTo>
                    <a:pt x="4" y="132"/>
                  </a:lnTo>
                  <a:lnTo>
                    <a:pt x="0" y="163"/>
                  </a:lnTo>
                  <a:lnTo>
                    <a:pt x="0" y="194"/>
                  </a:lnTo>
                  <a:lnTo>
                    <a:pt x="0" y="225"/>
                  </a:lnTo>
                  <a:lnTo>
                    <a:pt x="4" y="254"/>
                  </a:lnTo>
                  <a:lnTo>
                    <a:pt x="7" y="286"/>
                  </a:lnTo>
                  <a:lnTo>
                    <a:pt x="13" y="316"/>
                  </a:lnTo>
                  <a:lnTo>
                    <a:pt x="20" y="347"/>
                  </a:lnTo>
                  <a:lnTo>
                    <a:pt x="29" y="377"/>
                  </a:lnTo>
                  <a:lnTo>
                    <a:pt x="39" y="408"/>
                  </a:lnTo>
                  <a:lnTo>
                    <a:pt x="51" y="439"/>
                  </a:lnTo>
                  <a:lnTo>
                    <a:pt x="63" y="470"/>
                  </a:lnTo>
                  <a:lnTo>
                    <a:pt x="77" y="502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01" name="Group 99">
              <a:extLst>
                <a:ext uri="{FF2B5EF4-FFF2-40B4-BE49-F238E27FC236}">
                  <a16:creationId xmlns:a16="http://schemas.microsoft.com/office/drawing/2014/main" id="{68A485E6-E1E0-4437-BC4D-B59418796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3" y="2275"/>
              <a:ext cx="758" cy="459"/>
              <a:chOff x="1263" y="2275"/>
              <a:chExt cx="758" cy="459"/>
            </a:xfrm>
          </p:grpSpPr>
          <p:sp>
            <p:nvSpPr>
              <p:cNvPr id="27802" name="Text Box 100">
                <a:extLst>
                  <a:ext uri="{FF2B5EF4-FFF2-40B4-BE49-F238E27FC236}">
                    <a16:creationId xmlns:a16="http://schemas.microsoft.com/office/drawing/2014/main" id="{3111C282-2857-4257-BCF6-ADB3DD142C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" y="2602"/>
                <a:ext cx="72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2545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defTabSz="4254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defTabSz="4254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defTabSz="4254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defTabSz="42545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altLang="en-US" sz="1300" b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Gametocytes</a:t>
                </a:r>
                <a:endParaRPr lang="en-US" altLang="en-US" sz="1800" b="1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803" name="Group 101">
                <a:extLst>
                  <a:ext uri="{FF2B5EF4-FFF2-40B4-BE49-F238E27FC236}">
                    <a16:creationId xmlns:a16="http://schemas.microsoft.com/office/drawing/2014/main" id="{1B0A975C-DB46-4348-9333-4E8CAE67E4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3" y="2275"/>
                <a:ext cx="599" cy="266"/>
                <a:chOff x="1263" y="2275"/>
                <a:chExt cx="599" cy="266"/>
              </a:xfrm>
            </p:grpSpPr>
            <p:sp>
              <p:nvSpPr>
                <p:cNvPr id="27804" name="Oval 102">
                  <a:extLst>
                    <a:ext uri="{FF2B5EF4-FFF2-40B4-BE49-F238E27FC236}">
                      <a16:creationId xmlns:a16="http://schemas.microsoft.com/office/drawing/2014/main" id="{F5A62D8B-D876-4487-8390-0A39D81B0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3" y="2380"/>
                  <a:ext cx="255" cy="1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18930">
                  <a:solidFill>
                    <a:srgbClr val="FF1F3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05" name="Freeform 103">
                  <a:extLst>
                    <a:ext uri="{FF2B5EF4-FFF2-40B4-BE49-F238E27FC236}">
                      <a16:creationId xmlns:a16="http://schemas.microsoft.com/office/drawing/2014/main" id="{E9D698E5-C80F-44CD-A8D6-26CBFBB385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" y="2394"/>
                  <a:ext cx="242" cy="115"/>
                </a:xfrm>
                <a:custGeom>
                  <a:avLst/>
                  <a:gdLst>
                    <a:gd name="T0" fmla="*/ 15 w 242"/>
                    <a:gd name="T1" fmla="*/ 63 h 115"/>
                    <a:gd name="T2" fmla="*/ 17 w 242"/>
                    <a:gd name="T3" fmla="*/ 63 h 115"/>
                    <a:gd name="T4" fmla="*/ 2 w 242"/>
                    <a:gd name="T5" fmla="*/ 82 h 115"/>
                    <a:gd name="T6" fmla="*/ 0 w 242"/>
                    <a:gd name="T7" fmla="*/ 96 h 115"/>
                    <a:gd name="T8" fmla="*/ 8 w 242"/>
                    <a:gd name="T9" fmla="*/ 111 h 115"/>
                    <a:gd name="T10" fmla="*/ 28 w 242"/>
                    <a:gd name="T11" fmla="*/ 114 h 115"/>
                    <a:gd name="T12" fmla="*/ 46 w 242"/>
                    <a:gd name="T13" fmla="*/ 105 h 115"/>
                    <a:gd name="T14" fmla="*/ 59 w 242"/>
                    <a:gd name="T15" fmla="*/ 82 h 115"/>
                    <a:gd name="T16" fmla="*/ 87 w 242"/>
                    <a:gd name="T17" fmla="*/ 53 h 115"/>
                    <a:gd name="T18" fmla="*/ 136 w 242"/>
                    <a:gd name="T19" fmla="*/ 53 h 115"/>
                    <a:gd name="T20" fmla="*/ 176 w 242"/>
                    <a:gd name="T21" fmla="*/ 70 h 115"/>
                    <a:gd name="T22" fmla="*/ 197 w 242"/>
                    <a:gd name="T23" fmla="*/ 82 h 115"/>
                    <a:gd name="T24" fmla="*/ 213 w 242"/>
                    <a:gd name="T25" fmla="*/ 88 h 115"/>
                    <a:gd name="T26" fmla="*/ 226 w 242"/>
                    <a:gd name="T27" fmla="*/ 92 h 115"/>
                    <a:gd name="T28" fmla="*/ 241 w 242"/>
                    <a:gd name="T29" fmla="*/ 80 h 115"/>
                    <a:gd name="T30" fmla="*/ 231 w 242"/>
                    <a:gd name="T31" fmla="*/ 59 h 115"/>
                    <a:gd name="T32" fmla="*/ 220 w 242"/>
                    <a:gd name="T33" fmla="*/ 46 h 115"/>
                    <a:gd name="T34" fmla="*/ 197 w 242"/>
                    <a:gd name="T35" fmla="*/ 25 h 115"/>
                    <a:gd name="T36" fmla="*/ 157 w 242"/>
                    <a:gd name="T37" fmla="*/ 10 h 115"/>
                    <a:gd name="T38" fmla="*/ 127 w 242"/>
                    <a:gd name="T39" fmla="*/ 2 h 115"/>
                    <a:gd name="T40" fmla="*/ 95 w 242"/>
                    <a:gd name="T41" fmla="*/ 0 h 115"/>
                    <a:gd name="T42" fmla="*/ 62 w 242"/>
                    <a:gd name="T43" fmla="*/ 6 h 115"/>
                    <a:gd name="T44" fmla="*/ 41 w 242"/>
                    <a:gd name="T45" fmla="*/ 18 h 115"/>
                    <a:gd name="T46" fmla="*/ 23 w 242"/>
                    <a:gd name="T47" fmla="*/ 34 h 115"/>
                    <a:gd name="T48" fmla="*/ 11 w 242"/>
                    <a:gd name="T49" fmla="*/ 53 h 115"/>
                    <a:gd name="T50" fmla="*/ 8 w 242"/>
                    <a:gd name="T51" fmla="*/ 69 h 115"/>
                    <a:gd name="T52" fmla="*/ 15 w 242"/>
                    <a:gd name="T53" fmla="*/ 63 h 115"/>
                    <a:gd name="T54" fmla="*/ 15 w 242"/>
                    <a:gd name="T55" fmla="*/ 63 h 1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2"/>
                    <a:gd name="T85" fmla="*/ 0 h 115"/>
                    <a:gd name="T86" fmla="*/ 242 w 242"/>
                    <a:gd name="T87" fmla="*/ 115 h 11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2" h="115">
                      <a:moveTo>
                        <a:pt x="15" y="63"/>
                      </a:moveTo>
                      <a:lnTo>
                        <a:pt x="17" y="63"/>
                      </a:lnTo>
                      <a:lnTo>
                        <a:pt x="2" y="82"/>
                      </a:lnTo>
                      <a:lnTo>
                        <a:pt x="0" y="96"/>
                      </a:lnTo>
                      <a:lnTo>
                        <a:pt x="8" y="111"/>
                      </a:lnTo>
                      <a:lnTo>
                        <a:pt x="28" y="114"/>
                      </a:lnTo>
                      <a:lnTo>
                        <a:pt x="46" y="105"/>
                      </a:lnTo>
                      <a:lnTo>
                        <a:pt x="59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3" y="88"/>
                      </a:lnTo>
                      <a:lnTo>
                        <a:pt x="226" y="92"/>
                      </a:lnTo>
                      <a:lnTo>
                        <a:pt x="241" y="80"/>
                      </a:lnTo>
                      <a:lnTo>
                        <a:pt x="231" y="59"/>
                      </a:lnTo>
                      <a:lnTo>
                        <a:pt x="220" y="46"/>
                      </a:lnTo>
                      <a:lnTo>
                        <a:pt x="197" y="25"/>
                      </a:lnTo>
                      <a:lnTo>
                        <a:pt x="157" y="10"/>
                      </a:lnTo>
                      <a:lnTo>
                        <a:pt x="127" y="2"/>
                      </a:lnTo>
                      <a:lnTo>
                        <a:pt x="95" y="0"/>
                      </a:lnTo>
                      <a:lnTo>
                        <a:pt x="62" y="6"/>
                      </a:lnTo>
                      <a:lnTo>
                        <a:pt x="41" y="18"/>
                      </a:lnTo>
                      <a:lnTo>
                        <a:pt x="23" y="34"/>
                      </a:lnTo>
                      <a:lnTo>
                        <a:pt x="11" y="53"/>
                      </a:lnTo>
                      <a:lnTo>
                        <a:pt x="8" y="69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6" name="Oval 104">
                  <a:extLst>
                    <a:ext uri="{FF2B5EF4-FFF2-40B4-BE49-F238E27FC236}">
                      <a16:creationId xmlns:a16="http://schemas.microsoft.com/office/drawing/2014/main" id="{5789B3F6-6070-4D3F-A2D9-73AF2BE81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2402"/>
                  <a:ext cx="99" cy="61"/>
                </a:xfrm>
                <a:prstGeom prst="ellipse">
                  <a:avLst/>
                </a:prstGeom>
                <a:solidFill>
                  <a:srgbClr val="CC0099"/>
                </a:solidFill>
                <a:ln w="1893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07" name="Oval 105">
                  <a:extLst>
                    <a:ext uri="{FF2B5EF4-FFF2-40B4-BE49-F238E27FC236}">
                      <a16:creationId xmlns:a16="http://schemas.microsoft.com/office/drawing/2014/main" id="{ADB075B4-7558-4E4E-811A-C2D779682C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4" y="2275"/>
                  <a:ext cx="256" cy="16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18930">
                  <a:solidFill>
                    <a:srgbClr val="FF1F3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08" name="Freeform 106">
                  <a:extLst>
                    <a:ext uri="{FF2B5EF4-FFF2-40B4-BE49-F238E27FC236}">
                      <a16:creationId xmlns:a16="http://schemas.microsoft.com/office/drawing/2014/main" id="{55E4D318-D624-422B-86A5-734D8BCEE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2290"/>
                  <a:ext cx="241" cy="115"/>
                </a:xfrm>
                <a:custGeom>
                  <a:avLst/>
                  <a:gdLst>
                    <a:gd name="T0" fmla="*/ 15 w 241"/>
                    <a:gd name="T1" fmla="*/ 63 h 115"/>
                    <a:gd name="T2" fmla="*/ 16 w 241"/>
                    <a:gd name="T3" fmla="*/ 63 h 115"/>
                    <a:gd name="T4" fmla="*/ 1 w 241"/>
                    <a:gd name="T5" fmla="*/ 82 h 115"/>
                    <a:gd name="T6" fmla="*/ 0 w 241"/>
                    <a:gd name="T7" fmla="*/ 95 h 115"/>
                    <a:gd name="T8" fmla="*/ 7 w 241"/>
                    <a:gd name="T9" fmla="*/ 111 h 115"/>
                    <a:gd name="T10" fmla="*/ 27 w 241"/>
                    <a:gd name="T11" fmla="*/ 114 h 115"/>
                    <a:gd name="T12" fmla="*/ 45 w 241"/>
                    <a:gd name="T13" fmla="*/ 105 h 115"/>
                    <a:gd name="T14" fmla="*/ 58 w 241"/>
                    <a:gd name="T15" fmla="*/ 82 h 115"/>
                    <a:gd name="T16" fmla="*/ 87 w 241"/>
                    <a:gd name="T17" fmla="*/ 53 h 115"/>
                    <a:gd name="T18" fmla="*/ 136 w 241"/>
                    <a:gd name="T19" fmla="*/ 53 h 115"/>
                    <a:gd name="T20" fmla="*/ 176 w 241"/>
                    <a:gd name="T21" fmla="*/ 70 h 115"/>
                    <a:gd name="T22" fmla="*/ 197 w 241"/>
                    <a:gd name="T23" fmla="*/ 82 h 115"/>
                    <a:gd name="T24" fmla="*/ 212 w 241"/>
                    <a:gd name="T25" fmla="*/ 88 h 115"/>
                    <a:gd name="T26" fmla="*/ 225 w 241"/>
                    <a:gd name="T27" fmla="*/ 91 h 115"/>
                    <a:gd name="T28" fmla="*/ 240 w 241"/>
                    <a:gd name="T29" fmla="*/ 80 h 115"/>
                    <a:gd name="T30" fmla="*/ 230 w 241"/>
                    <a:gd name="T31" fmla="*/ 59 h 115"/>
                    <a:gd name="T32" fmla="*/ 219 w 241"/>
                    <a:gd name="T33" fmla="*/ 46 h 115"/>
                    <a:gd name="T34" fmla="*/ 197 w 241"/>
                    <a:gd name="T35" fmla="*/ 25 h 115"/>
                    <a:gd name="T36" fmla="*/ 156 w 241"/>
                    <a:gd name="T37" fmla="*/ 10 h 115"/>
                    <a:gd name="T38" fmla="*/ 126 w 241"/>
                    <a:gd name="T39" fmla="*/ 2 h 115"/>
                    <a:gd name="T40" fmla="*/ 94 w 241"/>
                    <a:gd name="T41" fmla="*/ 0 h 115"/>
                    <a:gd name="T42" fmla="*/ 62 w 241"/>
                    <a:gd name="T43" fmla="*/ 6 h 115"/>
                    <a:gd name="T44" fmla="*/ 41 w 241"/>
                    <a:gd name="T45" fmla="*/ 17 h 115"/>
                    <a:gd name="T46" fmla="*/ 22 w 241"/>
                    <a:gd name="T47" fmla="*/ 34 h 115"/>
                    <a:gd name="T48" fmla="*/ 11 w 241"/>
                    <a:gd name="T49" fmla="*/ 53 h 115"/>
                    <a:gd name="T50" fmla="*/ 7 w 241"/>
                    <a:gd name="T51" fmla="*/ 69 h 115"/>
                    <a:gd name="T52" fmla="*/ 15 w 241"/>
                    <a:gd name="T53" fmla="*/ 63 h 115"/>
                    <a:gd name="T54" fmla="*/ 15 w 241"/>
                    <a:gd name="T55" fmla="*/ 63 h 1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1"/>
                    <a:gd name="T85" fmla="*/ 0 h 115"/>
                    <a:gd name="T86" fmla="*/ 241 w 241"/>
                    <a:gd name="T87" fmla="*/ 115 h 11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1" h="115">
                      <a:moveTo>
                        <a:pt x="15" y="63"/>
                      </a:moveTo>
                      <a:lnTo>
                        <a:pt x="16" y="63"/>
                      </a:lnTo>
                      <a:lnTo>
                        <a:pt x="1" y="82"/>
                      </a:lnTo>
                      <a:lnTo>
                        <a:pt x="0" y="95"/>
                      </a:lnTo>
                      <a:lnTo>
                        <a:pt x="7" y="111"/>
                      </a:lnTo>
                      <a:lnTo>
                        <a:pt x="27" y="114"/>
                      </a:lnTo>
                      <a:lnTo>
                        <a:pt x="45" y="105"/>
                      </a:lnTo>
                      <a:lnTo>
                        <a:pt x="58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2" y="88"/>
                      </a:lnTo>
                      <a:lnTo>
                        <a:pt x="225" y="91"/>
                      </a:lnTo>
                      <a:lnTo>
                        <a:pt x="240" y="80"/>
                      </a:lnTo>
                      <a:lnTo>
                        <a:pt x="230" y="59"/>
                      </a:lnTo>
                      <a:lnTo>
                        <a:pt x="219" y="46"/>
                      </a:lnTo>
                      <a:lnTo>
                        <a:pt x="197" y="25"/>
                      </a:lnTo>
                      <a:lnTo>
                        <a:pt x="156" y="10"/>
                      </a:lnTo>
                      <a:lnTo>
                        <a:pt x="126" y="2"/>
                      </a:lnTo>
                      <a:lnTo>
                        <a:pt x="94" y="0"/>
                      </a:lnTo>
                      <a:lnTo>
                        <a:pt x="62" y="6"/>
                      </a:lnTo>
                      <a:lnTo>
                        <a:pt x="41" y="17"/>
                      </a:lnTo>
                      <a:lnTo>
                        <a:pt x="22" y="34"/>
                      </a:lnTo>
                      <a:lnTo>
                        <a:pt x="11" y="53"/>
                      </a:lnTo>
                      <a:lnTo>
                        <a:pt x="7" y="69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9" name="Oval 107">
                  <a:extLst>
                    <a:ext uri="{FF2B5EF4-FFF2-40B4-BE49-F238E27FC236}">
                      <a16:creationId xmlns:a16="http://schemas.microsoft.com/office/drawing/2014/main" id="{B1A1D001-0AA0-454B-B23E-F191FBC94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1" y="2298"/>
                  <a:ext cx="98" cy="61"/>
                </a:xfrm>
                <a:prstGeom prst="ellipse">
                  <a:avLst/>
                </a:prstGeom>
                <a:solidFill>
                  <a:srgbClr val="CC0099"/>
                </a:solidFill>
                <a:ln w="1893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1" name="Group 108">
            <a:extLst>
              <a:ext uri="{FF2B5EF4-FFF2-40B4-BE49-F238E27FC236}">
                <a16:creationId xmlns:a16="http://schemas.microsoft.com/office/drawing/2014/main" id="{825BC309-ADEE-4DCF-9749-8F1A5BE1986D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257800"/>
            <a:ext cx="1752600" cy="990600"/>
            <a:chOff x="3325" y="3481"/>
            <a:chExt cx="1133" cy="433"/>
          </a:xfrm>
        </p:grpSpPr>
        <p:sp>
          <p:nvSpPr>
            <p:cNvPr id="27788" name="Freeform 109">
              <a:extLst>
                <a:ext uri="{FF2B5EF4-FFF2-40B4-BE49-F238E27FC236}">
                  <a16:creationId xmlns:a16="http://schemas.microsoft.com/office/drawing/2014/main" id="{E96C2428-5A3B-48A7-9B39-F04613D86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3839"/>
              <a:ext cx="750" cy="75"/>
            </a:xfrm>
            <a:custGeom>
              <a:avLst/>
              <a:gdLst>
                <a:gd name="T0" fmla="*/ 0 w 750"/>
                <a:gd name="T1" fmla="*/ 0 h 75"/>
                <a:gd name="T2" fmla="*/ 65 w 750"/>
                <a:gd name="T3" fmla="*/ 20 h 75"/>
                <a:gd name="T4" fmla="*/ 124 w 750"/>
                <a:gd name="T5" fmla="*/ 35 h 75"/>
                <a:gd name="T6" fmla="*/ 177 w 750"/>
                <a:gd name="T7" fmla="*/ 49 h 75"/>
                <a:gd name="T8" fmla="*/ 227 w 750"/>
                <a:gd name="T9" fmla="*/ 58 h 75"/>
                <a:gd name="T10" fmla="*/ 273 w 750"/>
                <a:gd name="T11" fmla="*/ 66 h 75"/>
                <a:gd name="T12" fmla="*/ 315 w 750"/>
                <a:gd name="T13" fmla="*/ 71 h 75"/>
                <a:gd name="T14" fmla="*/ 355 w 750"/>
                <a:gd name="T15" fmla="*/ 74 h 75"/>
                <a:gd name="T16" fmla="*/ 395 w 750"/>
                <a:gd name="T17" fmla="*/ 74 h 75"/>
                <a:gd name="T18" fmla="*/ 433 w 750"/>
                <a:gd name="T19" fmla="*/ 73 h 75"/>
                <a:gd name="T20" fmla="*/ 471 w 750"/>
                <a:gd name="T21" fmla="*/ 68 h 75"/>
                <a:gd name="T22" fmla="*/ 510 w 750"/>
                <a:gd name="T23" fmla="*/ 62 h 75"/>
                <a:gd name="T24" fmla="*/ 552 w 750"/>
                <a:gd name="T25" fmla="*/ 54 h 75"/>
                <a:gd name="T26" fmla="*/ 595 w 750"/>
                <a:gd name="T27" fmla="*/ 45 h 75"/>
                <a:gd name="T28" fmla="*/ 642 w 750"/>
                <a:gd name="T29" fmla="*/ 32 h 75"/>
                <a:gd name="T30" fmla="*/ 693 w 750"/>
                <a:gd name="T31" fmla="*/ 19 h 75"/>
                <a:gd name="T32" fmla="*/ 749 w 750"/>
                <a:gd name="T33" fmla="*/ 3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0"/>
                <a:gd name="T52" fmla="*/ 0 h 75"/>
                <a:gd name="T53" fmla="*/ 750 w 750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0" h="75">
                  <a:moveTo>
                    <a:pt x="0" y="0"/>
                  </a:moveTo>
                  <a:lnTo>
                    <a:pt x="65" y="20"/>
                  </a:lnTo>
                  <a:lnTo>
                    <a:pt x="124" y="35"/>
                  </a:lnTo>
                  <a:lnTo>
                    <a:pt x="177" y="49"/>
                  </a:lnTo>
                  <a:lnTo>
                    <a:pt x="227" y="58"/>
                  </a:lnTo>
                  <a:lnTo>
                    <a:pt x="273" y="66"/>
                  </a:lnTo>
                  <a:lnTo>
                    <a:pt x="315" y="71"/>
                  </a:lnTo>
                  <a:lnTo>
                    <a:pt x="355" y="74"/>
                  </a:lnTo>
                  <a:lnTo>
                    <a:pt x="395" y="74"/>
                  </a:lnTo>
                  <a:lnTo>
                    <a:pt x="433" y="73"/>
                  </a:lnTo>
                  <a:lnTo>
                    <a:pt x="471" y="68"/>
                  </a:lnTo>
                  <a:lnTo>
                    <a:pt x="510" y="62"/>
                  </a:lnTo>
                  <a:lnTo>
                    <a:pt x="552" y="54"/>
                  </a:lnTo>
                  <a:lnTo>
                    <a:pt x="595" y="45"/>
                  </a:lnTo>
                  <a:lnTo>
                    <a:pt x="642" y="32"/>
                  </a:lnTo>
                  <a:lnTo>
                    <a:pt x="693" y="19"/>
                  </a:lnTo>
                  <a:lnTo>
                    <a:pt x="749" y="3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89" name="Group 110">
              <a:extLst>
                <a:ext uri="{FF2B5EF4-FFF2-40B4-BE49-F238E27FC236}">
                  <a16:creationId xmlns:a16="http://schemas.microsoft.com/office/drawing/2014/main" id="{336BD6DA-2688-4641-8F55-511A1D22C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1" y="3671"/>
              <a:ext cx="853" cy="152"/>
              <a:chOff x="3561" y="3671"/>
              <a:chExt cx="853" cy="152"/>
            </a:xfrm>
          </p:grpSpPr>
          <p:sp>
            <p:nvSpPr>
              <p:cNvPr id="27791" name="Oval 111">
                <a:extLst>
                  <a:ext uri="{FF2B5EF4-FFF2-40B4-BE49-F238E27FC236}">
                    <a16:creationId xmlns:a16="http://schemas.microsoft.com/office/drawing/2014/main" id="{8226DED0-F85E-445F-A743-8CE4EA370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755"/>
                <a:ext cx="53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2" name="Oval 112">
                <a:extLst>
                  <a:ext uri="{FF2B5EF4-FFF2-40B4-BE49-F238E27FC236}">
                    <a16:creationId xmlns:a16="http://schemas.microsoft.com/office/drawing/2014/main" id="{82F90DEC-0352-4140-8849-84AD9D28E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764"/>
                <a:ext cx="69" cy="5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3" name="Oval 113">
                <a:extLst>
                  <a:ext uri="{FF2B5EF4-FFF2-40B4-BE49-F238E27FC236}">
                    <a16:creationId xmlns:a16="http://schemas.microsoft.com/office/drawing/2014/main" id="{48CB7CD9-8071-496C-8FFB-E1247CB46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3748"/>
                <a:ext cx="61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4" name="Oval 114">
                <a:extLst>
                  <a:ext uri="{FF2B5EF4-FFF2-40B4-BE49-F238E27FC236}">
                    <a16:creationId xmlns:a16="http://schemas.microsoft.com/office/drawing/2014/main" id="{1A919686-3768-43E4-ADEF-48F60F82A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" y="3702"/>
                <a:ext cx="61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5" name="Oval 115">
                <a:extLst>
                  <a:ext uri="{FF2B5EF4-FFF2-40B4-BE49-F238E27FC236}">
                    <a16:creationId xmlns:a16="http://schemas.microsoft.com/office/drawing/2014/main" id="{74B892D4-E945-4089-801D-99042A2F4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755"/>
                <a:ext cx="52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6" name="Oval 116">
                <a:extLst>
                  <a:ext uri="{FF2B5EF4-FFF2-40B4-BE49-F238E27FC236}">
                    <a16:creationId xmlns:a16="http://schemas.microsoft.com/office/drawing/2014/main" id="{A9FA954C-39D1-401F-8EE5-7B8345BB5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" y="3764"/>
                <a:ext cx="68" cy="5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7" name="Oval 117">
                <a:extLst>
                  <a:ext uri="{FF2B5EF4-FFF2-40B4-BE49-F238E27FC236}">
                    <a16:creationId xmlns:a16="http://schemas.microsoft.com/office/drawing/2014/main" id="{A4DA7995-4759-4BC8-BBC8-71692DA41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1" y="3748"/>
                <a:ext cx="61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8" name="Oval 118">
                <a:extLst>
                  <a:ext uri="{FF2B5EF4-FFF2-40B4-BE49-F238E27FC236}">
                    <a16:creationId xmlns:a16="http://schemas.microsoft.com/office/drawing/2014/main" id="{BC9D74F8-447A-4E71-8293-248E8BA40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702"/>
                <a:ext cx="60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9" name="Oval 119">
                <a:extLst>
                  <a:ext uri="{FF2B5EF4-FFF2-40B4-BE49-F238E27FC236}">
                    <a16:creationId xmlns:a16="http://schemas.microsoft.com/office/drawing/2014/main" id="{13419071-B562-4535-939C-AEF7827D0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3671"/>
                <a:ext cx="60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90" name="Oval 120">
              <a:extLst>
                <a:ext uri="{FF2B5EF4-FFF2-40B4-BE49-F238E27FC236}">
                  <a16:creationId xmlns:a16="http://schemas.microsoft.com/office/drawing/2014/main" id="{2C8E58A5-E97A-411C-B301-E41907C61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481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18930">
              <a:solidFill>
                <a:srgbClr val="FF1F35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21">
            <a:extLst>
              <a:ext uri="{FF2B5EF4-FFF2-40B4-BE49-F238E27FC236}">
                <a16:creationId xmlns:a16="http://schemas.microsoft.com/office/drawing/2014/main" id="{0ECFA3FD-FD76-43AB-A0ED-B9AC4EA1365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105400"/>
            <a:ext cx="1981200" cy="1185863"/>
            <a:chOff x="2356" y="3451"/>
            <a:chExt cx="1101" cy="747"/>
          </a:xfrm>
        </p:grpSpPr>
        <p:grpSp>
          <p:nvGrpSpPr>
            <p:cNvPr id="27760" name="Group 122">
              <a:extLst>
                <a:ext uri="{FF2B5EF4-FFF2-40B4-BE49-F238E27FC236}">
                  <a16:creationId xmlns:a16="http://schemas.microsoft.com/office/drawing/2014/main" id="{9CE5E648-0C36-411D-B192-ADA120BB2E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6" y="3711"/>
              <a:ext cx="255" cy="161"/>
              <a:chOff x="2356" y="3711"/>
              <a:chExt cx="255" cy="161"/>
            </a:xfrm>
          </p:grpSpPr>
          <p:sp>
            <p:nvSpPr>
              <p:cNvPr id="27776" name="Oval 123">
                <a:extLst>
                  <a:ext uri="{FF2B5EF4-FFF2-40B4-BE49-F238E27FC236}">
                    <a16:creationId xmlns:a16="http://schemas.microsoft.com/office/drawing/2014/main" id="{3B079F2D-39BE-4585-9363-FD07FA319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711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7" name="Oval 124">
                <a:extLst>
                  <a:ext uri="{FF2B5EF4-FFF2-40B4-BE49-F238E27FC236}">
                    <a16:creationId xmlns:a16="http://schemas.microsoft.com/office/drawing/2014/main" id="{D6C17A63-8B2B-442A-A0AB-69A44BA68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9" y="3790"/>
                <a:ext cx="45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8" name="Oval 125">
                <a:extLst>
                  <a:ext uri="{FF2B5EF4-FFF2-40B4-BE49-F238E27FC236}">
                    <a16:creationId xmlns:a16="http://schemas.microsoft.com/office/drawing/2014/main" id="{243C1713-EA8D-48A7-AD11-A758A6329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5" y="3795"/>
                <a:ext cx="46" cy="39"/>
              </a:xfrm>
              <a:prstGeom prst="ellipse">
                <a:avLst/>
              </a:prstGeom>
              <a:solidFill>
                <a:srgbClr val="C0C0C0"/>
              </a:solidFill>
              <a:ln w="1893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779" name="Group 126">
                <a:extLst>
                  <a:ext uri="{FF2B5EF4-FFF2-40B4-BE49-F238E27FC236}">
                    <a16:creationId xmlns:a16="http://schemas.microsoft.com/office/drawing/2014/main" id="{D11BB9CD-CAAB-4D2F-AEB8-9BBFD716E4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0" y="3725"/>
                <a:ext cx="143" cy="123"/>
                <a:chOff x="2749" y="3860"/>
                <a:chExt cx="143" cy="123"/>
              </a:xfrm>
            </p:grpSpPr>
            <p:sp>
              <p:nvSpPr>
                <p:cNvPr id="27780" name="Oval 127">
                  <a:extLst>
                    <a:ext uri="{FF2B5EF4-FFF2-40B4-BE49-F238E27FC236}">
                      <a16:creationId xmlns:a16="http://schemas.microsoft.com/office/drawing/2014/main" id="{EAB323AF-E37D-430D-94BB-F30CD5864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5" y="3864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81" name="Oval 128">
                  <a:extLst>
                    <a:ext uri="{FF2B5EF4-FFF2-40B4-BE49-F238E27FC236}">
                      <a16:creationId xmlns:a16="http://schemas.microsoft.com/office/drawing/2014/main" id="{DC811AE9-037B-4C33-826B-8CF9FFD42C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9" y="3888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82" name="Oval 129">
                  <a:extLst>
                    <a:ext uri="{FF2B5EF4-FFF2-40B4-BE49-F238E27FC236}">
                      <a16:creationId xmlns:a16="http://schemas.microsoft.com/office/drawing/2014/main" id="{379D55B2-3AEC-4107-97A9-B45737B36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5" y="394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83" name="Oval 130">
                  <a:extLst>
                    <a:ext uri="{FF2B5EF4-FFF2-40B4-BE49-F238E27FC236}">
                      <a16:creationId xmlns:a16="http://schemas.microsoft.com/office/drawing/2014/main" id="{883CFF49-EB59-40D0-826C-C81BFBABD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0" y="3903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84" name="Oval 131">
                  <a:extLst>
                    <a:ext uri="{FF2B5EF4-FFF2-40B4-BE49-F238E27FC236}">
                      <a16:creationId xmlns:a16="http://schemas.microsoft.com/office/drawing/2014/main" id="{4EB5D04A-E6CB-4ED8-B65A-1C6650507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2" y="3860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85" name="Oval 132">
                  <a:extLst>
                    <a:ext uri="{FF2B5EF4-FFF2-40B4-BE49-F238E27FC236}">
                      <a16:creationId xmlns:a16="http://schemas.microsoft.com/office/drawing/2014/main" id="{EA44F83B-7CB3-4AFD-A563-D7F0BBA89E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7" y="389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86" name="Oval 133">
                  <a:extLst>
                    <a:ext uri="{FF2B5EF4-FFF2-40B4-BE49-F238E27FC236}">
                      <a16:creationId xmlns:a16="http://schemas.microsoft.com/office/drawing/2014/main" id="{3EFCBF5E-5CA1-4FE5-A146-DA7CC8414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1" y="3923"/>
                  <a:ext cx="51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87" name="Oval 134">
                  <a:extLst>
                    <a:ext uri="{FF2B5EF4-FFF2-40B4-BE49-F238E27FC236}">
                      <a16:creationId xmlns:a16="http://schemas.microsoft.com/office/drawing/2014/main" id="{10346F8D-CBEB-4B83-BDFC-D44142192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6" y="3945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7761" name="Group 135">
              <a:extLst>
                <a:ext uri="{FF2B5EF4-FFF2-40B4-BE49-F238E27FC236}">
                  <a16:creationId xmlns:a16="http://schemas.microsoft.com/office/drawing/2014/main" id="{D2E87163-45E0-4AB1-9925-2BF1609E1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" y="3891"/>
              <a:ext cx="255" cy="162"/>
              <a:chOff x="2743" y="3891"/>
              <a:chExt cx="255" cy="162"/>
            </a:xfrm>
          </p:grpSpPr>
          <p:sp>
            <p:nvSpPr>
              <p:cNvPr id="27768" name="Oval 136">
                <a:extLst>
                  <a:ext uri="{FF2B5EF4-FFF2-40B4-BE49-F238E27FC236}">
                    <a16:creationId xmlns:a16="http://schemas.microsoft.com/office/drawing/2014/main" id="{74F13F83-BAC0-4D3A-9E6E-FE8F1A2F7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891"/>
                <a:ext cx="255" cy="162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69" name="Freeform 137">
                <a:extLst>
                  <a:ext uri="{FF2B5EF4-FFF2-40B4-BE49-F238E27FC236}">
                    <a16:creationId xmlns:a16="http://schemas.microsoft.com/office/drawing/2014/main" id="{E608EC6F-40D2-42B5-93FC-79F888DB2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907"/>
                <a:ext cx="180" cy="127"/>
              </a:xfrm>
              <a:custGeom>
                <a:avLst/>
                <a:gdLst>
                  <a:gd name="T0" fmla="*/ 57 w 180"/>
                  <a:gd name="T1" fmla="*/ 11 h 127"/>
                  <a:gd name="T2" fmla="*/ 41 w 180"/>
                  <a:gd name="T3" fmla="*/ 19 h 127"/>
                  <a:gd name="T4" fmla="*/ 3 w 180"/>
                  <a:gd name="T5" fmla="*/ 35 h 127"/>
                  <a:gd name="T6" fmla="*/ 0 w 180"/>
                  <a:gd name="T7" fmla="*/ 61 h 127"/>
                  <a:gd name="T8" fmla="*/ 9 w 180"/>
                  <a:gd name="T9" fmla="*/ 96 h 127"/>
                  <a:gd name="T10" fmla="*/ 13 w 180"/>
                  <a:gd name="T11" fmla="*/ 104 h 127"/>
                  <a:gd name="T12" fmla="*/ 33 w 180"/>
                  <a:gd name="T13" fmla="*/ 120 h 127"/>
                  <a:gd name="T14" fmla="*/ 57 w 180"/>
                  <a:gd name="T15" fmla="*/ 126 h 127"/>
                  <a:gd name="T16" fmla="*/ 98 w 180"/>
                  <a:gd name="T17" fmla="*/ 124 h 127"/>
                  <a:gd name="T18" fmla="*/ 102 w 180"/>
                  <a:gd name="T19" fmla="*/ 124 h 127"/>
                  <a:gd name="T20" fmla="*/ 122 w 180"/>
                  <a:gd name="T21" fmla="*/ 126 h 127"/>
                  <a:gd name="T22" fmla="*/ 148 w 180"/>
                  <a:gd name="T23" fmla="*/ 126 h 127"/>
                  <a:gd name="T24" fmla="*/ 174 w 180"/>
                  <a:gd name="T25" fmla="*/ 109 h 127"/>
                  <a:gd name="T26" fmla="*/ 179 w 180"/>
                  <a:gd name="T27" fmla="*/ 81 h 127"/>
                  <a:gd name="T28" fmla="*/ 174 w 180"/>
                  <a:gd name="T29" fmla="*/ 43 h 127"/>
                  <a:gd name="T30" fmla="*/ 148 w 180"/>
                  <a:gd name="T31" fmla="*/ 22 h 127"/>
                  <a:gd name="T32" fmla="*/ 137 w 180"/>
                  <a:gd name="T33" fmla="*/ 11 h 127"/>
                  <a:gd name="T34" fmla="*/ 114 w 180"/>
                  <a:gd name="T35" fmla="*/ 2 h 127"/>
                  <a:gd name="T36" fmla="*/ 96 w 180"/>
                  <a:gd name="T37" fmla="*/ 0 h 127"/>
                  <a:gd name="T38" fmla="*/ 83 w 180"/>
                  <a:gd name="T39" fmla="*/ 5 h 127"/>
                  <a:gd name="T40" fmla="*/ 70 w 180"/>
                  <a:gd name="T41" fmla="*/ 9 h 127"/>
                  <a:gd name="T42" fmla="*/ 61 w 180"/>
                  <a:gd name="T43" fmla="*/ 11 h 127"/>
                  <a:gd name="T44" fmla="*/ 57 w 180"/>
                  <a:gd name="T45" fmla="*/ 11 h 127"/>
                  <a:gd name="T46" fmla="*/ 57 w 180"/>
                  <a:gd name="T47" fmla="*/ 11 h 1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0"/>
                  <a:gd name="T73" fmla="*/ 0 h 127"/>
                  <a:gd name="T74" fmla="*/ 180 w 180"/>
                  <a:gd name="T75" fmla="*/ 127 h 1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0" h="127">
                    <a:moveTo>
                      <a:pt x="57" y="11"/>
                    </a:moveTo>
                    <a:lnTo>
                      <a:pt x="41" y="19"/>
                    </a:lnTo>
                    <a:lnTo>
                      <a:pt x="3" y="35"/>
                    </a:lnTo>
                    <a:lnTo>
                      <a:pt x="0" y="61"/>
                    </a:lnTo>
                    <a:lnTo>
                      <a:pt x="9" y="96"/>
                    </a:lnTo>
                    <a:lnTo>
                      <a:pt x="13" y="104"/>
                    </a:lnTo>
                    <a:lnTo>
                      <a:pt x="33" y="120"/>
                    </a:lnTo>
                    <a:lnTo>
                      <a:pt x="57" y="126"/>
                    </a:lnTo>
                    <a:lnTo>
                      <a:pt x="98" y="124"/>
                    </a:lnTo>
                    <a:lnTo>
                      <a:pt x="102" y="124"/>
                    </a:lnTo>
                    <a:lnTo>
                      <a:pt x="122" y="126"/>
                    </a:lnTo>
                    <a:lnTo>
                      <a:pt x="148" y="126"/>
                    </a:lnTo>
                    <a:lnTo>
                      <a:pt x="174" y="109"/>
                    </a:lnTo>
                    <a:lnTo>
                      <a:pt x="179" y="81"/>
                    </a:lnTo>
                    <a:lnTo>
                      <a:pt x="174" y="43"/>
                    </a:lnTo>
                    <a:lnTo>
                      <a:pt x="148" y="22"/>
                    </a:lnTo>
                    <a:lnTo>
                      <a:pt x="137" y="11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3" y="5"/>
                    </a:lnTo>
                    <a:lnTo>
                      <a:pt x="70" y="9"/>
                    </a:lnTo>
                    <a:lnTo>
                      <a:pt x="61" y="11"/>
                    </a:lnTo>
                    <a:lnTo>
                      <a:pt x="57" y="1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0" name="Oval 138">
                <a:extLst>
                  <a:ext uri="{FF2B5EF4-FFF2-40B4-BE49-F238E27FC236}">
                    <a16:creationId xmlns:a16="http://schemas.microsoft.com/office/drawing/2014/main" id="{9E87FC8B-9EB5-4319-91B1-E1ADD94EF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" y="3977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1" name="Oval 139">
                <a:extLst>
                  <a:ext uri="{FF2B5EF4-FFF2-40B4-BE49-F238E27FC236}">
                    <a16:creationId xmlns:a16="http://schemas.microsoft.com/office/drawing/2014/main" id="{E840F237-C469-4105-80EB-1143A38B1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3980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2" name="Oval 140">
                <a:extLst>
                  <a:ext uri="{FF2B5EF4-FFF2-40B4-BE49-F238E27FC236}">
                    <a16:creationId xmlns:a16="http://schemas.microsoft.com/office/drawing/2014/main" id="{D32DFFA8-1078-4BCB-9292-59020FC9F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0" y="3919"/>
                <a:ext cx="50" cy="38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3" name="Oval 141">
                <a:extLst>
                  <a:ext uri="{FF2B5EF4-FFF2-40B4-BE49-F238E27FC236}">
                    <a16:creationId xmlns:a16="http://schemas.microsoft.com/office/drawing/2014/main" id="{EF54D9F5-8736-424C-8F5D-07882E4DB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" y="3995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4" name="Oval 142">
                <a:extLst>
                  <a:ext uri="{FF2B5EF4-FFF2-40B4-BE49-F238E27FC236}">
                    <a16:creationId xmlns:a16="http://schemas.microsoft.com/office/drawing/2014/main" id="{41E7CA68-78E0-48A0-A37E-5DFC18C17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3929"/>
                <a:ext cx="49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5" name="Oval 143">
                <a:extLst>
                  <a:ext uri="{FF2B5EF4-FFF2-40B4-BE49-F238E27FC236}">
                    <a16:creationId xmlns:a16="http://schemas.microsoft.com/office/drawing/2014/main" id="{1505EA33-0862-445B-BD5A-56D4E1E29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3941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62" name="Freeform 144">
              <a:extLst>
                <a:ext uri="{FF2B5EF4-FFF2-40B4-BE49-F238E27FC236}">
                  <a16:creationId xmlns:a16="http://schemas.microsoft.com/office/drawing/2014/main" id="{AB9F65DF-8C23-4221-A074-E72035EF5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3986"/>
              <a:ext cx="954" cy="212"/>
            </a:xfrm>
            <a:custGeom>
              <a:avLst/>
              <a:gdLst>
                <a:gd name="T0" fmla="*/ 0 w 954"/>
                <a:gd name="T1" fmla="*/ 20 h 212"/>
                <a:gd name="T2" fmla="*/ 55 w 954"/>
                <a:gd name="T3" fmla="*/ 79 h 212"/>
                <a:gd name="T4" fmla="*/ 116 w 954"/>
                <a:gd name="T5" fmla="*/ 125 h 212"/>
                <a:gd name="T6" fmla="*/ 181 w 954"/>
                <a:gd name="T7" fmla="*/ 162 h 212"/>
                <a:gd name="T8" fmla="*/ 251 w 954"/>
                <a:gd name="T9" fmla="*/ 187 h 212"/>
                <a:gd name="T10" fmla="*/ 321 w 954"/>
                <a:gd name="T11" fmla="*/ 203 h 212"/>
                <a:gd name="T12" fmla="*/ 394 w 954"/>
                <a:gd name="T13" fmla="*/ 211 h 212"/>
                <a:gd name="T14" fmla="*/ 466 w 954"/>
                <a:gd name="T15" fmla="*/ 211 h 212"/>
                <a:gd name="T16" fmla="*/ 539 w 954"/>
                <a:gd name="T17" fmla="*/ 205 h 212"/>
                <a:gd name="T18" fmla="*/ 608 w 954"/>
                <a:gd name="T19" fmla="*/ 192 h 212"/>
                <a:gd name="T20" fmla="*/ 674 w 954"/>
                <a:gd name="T21" fmla="*/ 174 h 212"/>
                <a:gd name="T22" fmla="*/ 737 w 954"/>
                <a:gd name="T23" fmla="*/ 152 h 212"/>
                <a:gd name="T24" fmla="*/ 795 w 954"/>
                <a:gd name="T25" fmla="*/ 126 h 212"/>
                <a:gd name="T26" fmla="*/ 846 w 954"/>
                <a:gd name="T27" fmla="*/ 98 h 212"/>
                <a:gd name="T28" fmla="*/ 890 w 954"/>
                <a:gd name="T29" fmla="*/ 66 h 212"/>
                <a:gd name="T30" fmla="*/ 926 w 954"/>
                <a:gd name="T31" fmla="*/ 34 h 212"/>
                <a:gd name="T32" fmla="*/ 953 w 954"/>
                <a:gd name="T33" fmla="*/ 0 h 2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4"/>
                <a:gd name="T52" fmla="*/ 0 h 212"/>
                <a:gd name="T53" fmla="*/ 954 w 954"/>
                <a:gd name="T54" fmla="*/ 212 h 2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4" h="212">
                  <a:moveTo>
                    <a:pt x="0" y="20"/>
                  </a:moveTo>
                  <a:lnTo>
                    <a:pt x="55" y="79"/>
                  </a:lnTo>
                  <a:lnTo>
                    <a:pt x="116" y="125"/>
                  </a:lnTo>
                  <a:lnTo>
                    <a:pt x="181" y="162"/>
                  </a:lnTo>
                  <a:lnTo>
                    <a:pt x="251" y="187"/>
                  </a:lnTo>
                  <a:lnTo>
                    <a:pt x="321" y="203"/>
                  </a:lnTo>
                  <a:lnTo>
                    <a:pt x="394" y="211"/>
                  </a:lnTo>
                  <a:lnTo>
                    <a:pt x="466" y="211"/>
                  </a:lnTo>
                  <a:lnTo>
                    <a:pt x="539" y="205"/>
                  </a:lnTo>
                  <a:lnTo>
                    <a:pt x="608" y="192"/>
                  </a:lnTo>
                  <a:lnTo>
                    <a:pt x="674" y="174"/>
                  </a:lnTo>
                  <a:lnTo>
                    <a:pt x="737" y="152"/>
                  </a:lnTo>
                  <a:lnTo>
                    <a:pt x="795" y="126"/>
                  </a:lnTo>
                  <a:lnTo>
                    <a:pt x="846" y="98"/>
                  </a:lnTo>
                  <a:lnTo>
                    <a:pt x="890" y="66"/>
                  </a:lnTo>
                  <a:lnTo>
                    <a:pt x="926" y="34"/>
                  </a:lnTo>
                  <a:lnTo>
                    <a:pt x="953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Rectangle 145">
              <a:extLst>
                <a:ext uri="{FF2B5EF4-FFF2-40B4-BE49-F238E27FC236}">
                  <a16:creationId xmlns:a16="http://schemas.microsoft.com/office/drawing/2014/main" id="{89E33294-1497-4FF9-AC51-7734658A9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451"/>
              <a:ext cx="70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400" b="1">
                  <a:latin typeface="Tahoma" panose="020B0604030504040204" pitchFamily="34" charset="0"/>
                  <a:cs typeface="Arial" panose="020B0604020202020204" pitchFamily="34" charset="0"/>
                </a:rPr>
                <a:t>Erythrocytic </a:t>
              </a:r>
            </a:p>
            <a:p>
              <a:pPr eaLnBrk="1" hangingPunct="1"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400" b="1">
                  <a:latin typeface="Tahoma" panose="020B0604030504040204" pitchFamily="34" charset="0"/>
                  <a:cs typeface="Arial" panose="020B0604020202020204" pitchFamily="34" charset="0"/>
                </a:rPr>
                <a:t>    Cycle</a:t>
              </a:r>
            </a:p>
          </p:txBody>
        </p:sp>
        <p:grpSp>
          <p:nvGrpSpPr>
            <p:cNvPr id="27764" name="Group 146">
              <a:extLst>
                <a:ext uri="{FF2B5EF4-FFF2-40B4-BE49-F238E27FC236}">
                  <a16:creationId xmlns:a16="http://schemas.microsoft.com/office/drawing/2014/main" id="{2A7ECA91-4872-4B8E-91E0-2D890DD69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" y="3757"/>
              <a:ext cx="255" cy="161"/>
              <a:chOff x="3144" y="3757"/>
              <a:chExt cx="255" cy="161"/>
            </a:xfrm>
          </p:grpSpPr>
          <p:sp>
            <p:nvSpPr>
              <p:cNvPr id="27765" name="Oval 147">
                <a:extLst>
                  <a:ext uri="{FF2B5EF4-FFF2-40B4-BE49-F238E27FC236}">
                    <a16:creationId xmlns:a16="http://schemas.microsoft.com/office/drawing/2014/main" id="{925F5DDC-BB8D-42A6-8697-405A007E5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4" y="3757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66" name="Oval 148">
                <a:extLst>
                  <a:ext uri="{FF2B5EF4-FFF2-40B4-BE49-F238E27FC236}">
                    <a16:creationId xmlns:a16="http://schemas.microsoft.com/office/drawing/2014/main" id="{A6F22851-2BBE-4D56-A051-8B76A249B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" y="3793"/>
                <a:ext cx="158" cy="96"/>
              </a:xfrm>
              <a:prstGeom prst="ellipse">
                <a:avLst/>
              </a:prstGeom>
              <a:solidFill>
                <a:srgbClr val="C0C0C0"/>
              </a:solidFill>
              <a:ln w="1893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67" name="Oval 149">
                <a:extLst>
                  <a:ext uri="{FF2B5EF4-FFF2-40B4-BE49-F238E27FC236}">
                    <a16:creationId xmlns:a16="http://schemas.microsoft.com/office/drawing/2014/main" id="{1C974C69-CD97-447A-9350-2A0514359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52" cy="28"/>
              </a:xfrm>
              <a:prstGeom prst="ellipse">
                <a:avLst/>
              </a:prstGeom>
              <a:solidFill>
                <a:srgbClr val="CC0099"/>
              </a:solidFill>
              <a:ln w="1893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 150">
            <a:extLst>
              <a:ext uri="{FF2B5EF4-FFF2-40B4-BE49-F238E27FC236}">
                <a16:creationId xmlns:a16="http://schemas.microsoft.com/office/drawing/2014/main" id="{415C22D5-8987-4964-9350-3699BD8D5CE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1143000" cy="990600"/>
            <a:chOff x="1220" y="2994"/>
            <a:chExt cx="1269" cy="681"/>
          </a:xfrm>
        </p:grpSpPr>
        <p:sp>
          <p:nvSpPr>
            <p:cNvPr id="27736" name="Oval 151">
              <a:extLst>
                <a:ext uri="{FF2B5EF4-FFF2-40B4-BE49-F238E27FC236}">
                  <a16:creationId xmlns:a16="http://schemas.microsoft.com/office/drawing/2014/main" id="{55AFAA38-6F26-4E72-8A14-9A7C8391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2994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18930">
              <a:solidFill>
                <a:srgbClr val="FF1F35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737" name="Group 152">
              <a:extLst>
                <a:ext uri="{FF2B5EF4-FFF2-40B4-BE49-F238E27FC236}">
                  <a16:creationId xmlns:a16="http://schemas.microsoft.com/office/drawing/2014/main" id="{DAF6B977-6103-46D2-B134-AF92ADF68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7" y="3098"/>
              <a:ext cx="1072" cy="577"/>
              <a:chOff x="1417" y="3098"/>
              <a:chExt cx="1072" cy="577"/>
            </a:xfrm>
          </p:grpSpPr>
          <p:grpSp>
            <p:nvGrpSpPr>
              <p:cNvPr id="27738" name="Group 153">
                <a:extLst>
                  <a:ext uri="{FF2B5EF4-FFF2-40B4-BE49-F238E27FC236}">
                    <a16:creationId xmlns:a16="http://schemas.microsoft.com/office/drawing/2014/main" id="{640B2519-E3A7-47F9-90C6-1341693B5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7" y="3098"/>
                <a:ext cx="832" cy="417"/>
                <a:chOff x="1417" y="3098"/>
                <a:chExt cx="832" cy="417"/>
              </a:xfrm>
            </p:grpSpPr>
            <p:sp>
              <p:nvSpPr>
                <p:cNvPr id="27749" name="Oval 154">
                  <a:extLst>
                    <a:ext uri="{FF2B5EF4-FFF2-40B4-BE49-F238E27FC236}">
                      <a16:creationId xmlns:a16="http://schemas.microsoft.com/office/drawing/2014/main" id="{359D9F4B-A852-4B5A-9000-FB913992A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173"/>
                  <a:ext cx="53" cy="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0" name="Oval 155">
                  <a:extLst>
                    <a:ext uri="{FF2B5EF4-FFF2-40B4-BE49-F238E27FC236}">
                      <a16:creationId xmlns:a16="http://schemas.microsoft.com/office/drawing/2014/main" id="{714E9B45-9554-48A0-ADBE-45E9A5AE7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3" y="3222"/>
                  <a:ext cx="44" cy="5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1" name="Oval 156">
                  <a:extLst>
                    <a:ext uri="{FF2B5EF4-FFF2-40B4-BE49-F238E27FC236}">
                      <a16:creationId xmlns:a16="http://schemas.microsoft.com/office/drawing/2014/main" id="{8035086A-9DC1-4AEB-89BD-AF1FF1FD4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7" y="3302"/>
                  <a:ext cx="58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2" name="Oval 157">
                  <a:extLst>
                    <a:ext uri="{FF2B5EF4-FFF2-40B4-BE49-F238E27FC236}">
                      <a16:creationId xmlns:a16="http://schemas.microsoft.com/office/drawing/2014/main" id="{4C79E009-B686-4FB6-988A-596C48132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7" y="3198"/>
                  <a:ext cx="56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3" name="Oval 158">
                  <a:extLst>
                    <a:ext uri="{FF2B5EF4-FFF2-40B4-BE49-F238E27FC236}">
                      <a16:creationId xmlns:a16="http://schemas.microsoft.com/office/drawing/2014/main" id="{7AE53F98-90F8-464C-A933-B1C82975F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" y="3330"/>
                  <a:ext cx="52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4" name="Oval 159">
                  <a:extLst>
                    <a:ext uri="{FF2B5EF4-FFF2-40B4-BE49-F238E27FC236}">
                      <a16:creationId xmlns:a16="http://schemas.microsoft.com/office/drawing/2014/main" id="{9702B66A-C40A-4ADC-AE04-5221CCD78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1" y="3380"/>
                  <a:ext cx="31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5" name="Oval 160">
                  <a:extLst>
                    <a:ext uri="{FF2B5EF4-FFF2-40B4-BE49-F238E27FC236}">
                      <a16:creationId xmlns:a16="http://schemas.microsoft.com/office/drawing/2014/main" id="{B336A3AE-DADC-462B-9744-6428FC2F6E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8" y="3355"/>
                  <a:ext cx="44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6" name="Oval 161">
                  <a:extLst>
                    <a:ext uri="{FF2B5EF4-FFF2-40B4-BE49-F238E27FC236}">
                      <a16:creationId xmlns:a16="http://schemas.microsoft.com/office/drawing/2014/main" id="{8C5D6143-C8E7-4226-B3E3-80146151E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3440"/>
                  <a:ext cx="41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7" name="Oval 162">
                  <a:extLst>
                    <a:ext uri="{FF2B5EF4-FFF2-40B4-BE49-F238E27FC236}">
                      <a16:creationId xmlns:a16="http://schemas.microsoft.com/office/drawing/2014/main" id="{EBD4E0C6-CE15-4379-B913-9C0A8FCC1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2" y="3394"/>
                  <a:ext cx="47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8" name="Oval 163">
                  <a:extLst>
                    <a:ext uri="{FF2B5EF4-FFF2-40B4-BE49-F238E27FC236}">
                      <a16:creationId xmlns:a16="http://schemas.microsoft.com/office/drawing/2014/main" id="{D15C3B28-D7C2-4D3E-A76B-4682732ED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0" y="3473"/>
                  <a:ext cx="42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9" name="Oval 164">
                  <a:extLst>
                    <a:ext uri="{FF2B5EF4-FFF2-40B4-BE49-F238E27FC236}">
                      <a16:creationId xmlns:a16="http://schemas.microsoft.com/office/drawing/2014/main" id="{D6B57082-9002-4039-BB3F-6CE6D089B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3098"/>
                  <a:ext cx="55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739" name="Freeform 165">
                <a:extLst>
                  <a:ext uri="{FF2B5EF4-FFF2-40B4-BE49-F238E27FC236}">
                    <a16:creationId xmlns:a16="http://schemas.microsoft.com/office/drawing/2014/main" id="{6EBA7143-C5C3-4083-B6BF-56471B91B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3493"/>
                <a:ext cx="472" cy="182"/>
              </a:xfrm>
              <a:custGeom>
                <a:avLst/>
                <a:gdLst>
                  <a:gd name="T0" fmla="*/ 0 w 472"/>
                  <a:gd name="T1" fmla="*/ 0 h 182"/>
                  <a:gd name="T2" fmla="*/ 24 w 472"/>
                  <a:gd name="T3" fmla="*/ 26 h 182"/>
                  <a:gd name="T4" fmla="*/ 50 w 472"/>
                  <a:gd name="T5" fmla="*/ 49 h 182"/>
                  <a:gd name="T6" fmla="*/ 76 w 472"/>
                  <a:gd name="T7" fmla="*/ 70 h 182"/>
                  <a:gd name="T8" fmla="*/ 103 w 472"/>
                  <a:gd name="T9" fmla="*/ 87 h 182"/>
                  <a:gd name="T10" fmla="*/ 130 w 472"/>
                  <a:gd name="T11" fmla="*/ 104 h 182"/>
                  <a:gd name="T12" fmla="*/ 158 w 472"/>
                  <a:gd name="T13" fmla="*/ 117 h 182"/>
                  <a:gd name="T14" fmla="*/ 186 w 472"/>
                  <a:gd name="T15" fmla="*/ 130 h 182"/>
                  <a:gd name="T16" fmla="*/ 216 w 472"/>
                  <a:gd name="T17" fmla="*/ 140 h 182"/>
                  <a:gd name="T18" fmla="*/ 244 w 472"/>
                  <a:gd name="T19" fmla="*/ 150 h 182"/>
                  <a:gd name="T20" fmla="*/ 274 w 472"/>
                  <a:gd name="T21" fmla="*/ 157 h 182"/>
                  <a:gd name="T22" fmla="*/ 304 w 472"/>
                  <a:gd name="T23" fmla="*/ 164 h 182"/>
                  <a:gd name="T24" fmla="*/ 336 w 472"/>
                  <a:gd name="T25" fmla="*/ 169 h 182"/>
                  <a:gd name="T26" fmla="*/ 368 w 472"/>
                  <a:gd name="T27" fmla="*/ 173 h 182"/>
                  <a:gd name="T28" fmla="*/ 401 w 472"/>
                  <a:gd name="T29" fmla="*/ 177 h 182"/>
                  <a:gd name="T30" fmla="*/ 435 w 472"/>
                  <a:gd name="T31" fmla="*/ 179 h 182"/>
                  <a:gd name="T32" fmla="*/ 471 w 472"/>
                  <a:gd name="T33" fmla="*/ 181 h 1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2"/>
                  <a:gd name="T52" fmla="*/ 0 h 182"/>
                  <a:gd name="T53" fmla="*/ 472 w 472"/>
                  <a:gd name="T54" fmla="*/ 182 h 1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2" h="182">
                    <a:moveTo>
                      <a:pt x="0" y="0"/>
                    </a:moveTo>
                    <a:lnTo>
                      <a:pt x="24" y="26"/>
                    </a:lnTo>
                    <a:lnTo>
                      <a:pt x="50" y="49"/>
                    </a:lnTo>
                    <a:lnTo>
                      <a:pt x="76" y="70"/>
                    </a:lnTo>
                    <a:lnTo>
                      <a:pt x="103" y="87"/>
                    </a:lnTo>
                    <a:lnTo>
                      <a:pt x="130" y="104"/>
                    </a:lnTo>
                    <a:lnTo>
                      <a:pt x="158" y="117"/>
                    </a:lnTo>
                    <a:lnTo>
                      <a:pt x="186" y="130"/>
                    </a:lnTo>
                    <a:lnTo>
                      <a:pt x="216" y="140"/>
                    </a:lnTo>
                    <a:lnTo>
                      <a:pt x="244" y="150"/>
                    </a:lnTo>
                    <a:lnTo>
                      <a:pt x="274" y="157"/>
                    </a:lnTo>
                    <a:lnTo>
                      <a:pt x="304" y="164"/>
                    </a:lnTo>
                    <a:lnTo>
                      <a:pt x="336" y="169"/>
                    </a:lnTo>
                    <a:lnTo>
                      <a:pt x="368" y="173"/>
                    </a:lnTo>
                    <a:lnTo>
                      <a:pt x="401" y="177"/>
                    </a:lnTo>
                    <a:lnTo>
                      <a:pt x="435" y="179"/>
                    </a:lnTo>
                    <a:lnTo>
                      <a:pt x="471" y="181"/>
                    </a:lnTo>
                  </a:path>
                </a:pathLst>
              </a:custGeom>
              <a:noFill/>
              <a:ln w="31353">
                <a:solidFill>
                  <a:srgbClr val="0099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40" name="Group 166">
                <a:extLst>
                  <a:ext uri="{FF2B5EF4-FFF2-40B4-BE49-F238E27FC236}">
                    <a16:creationId xmlns:a16="http://schemas.microsoft.com/office/drawing/2014/main" id="{B590F592-651F-4D06-BFA7-A351D44E34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9" y="3424"/>
                <a:ext cx="260" cy="203"/>
                <a:chOff x="2229" y="3424"/>
                <a:chExt cx="260" cy="203"/>
              </a:xfrm>
            </p:grpSpPr>
            <p:sp>
              <p:nvSpPr>
                <p:cNvPr id="27741" name="Oval 167">
                  <a:extLst>
                    <a:ext uri="{FF2B5EF4-FFF2-40B4-BE49-F238E27FC236}">
                      <a16:creationId xmlns:a16="http://schemas.microsoft.com/office/drawing/2014/main" id="{BA920F84-1E22-4064-AC8D-3BBD61205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2" y="3460"/>
                  <a:ext cx="50" cy="3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2" name="Oval 168">
                  <a:extLst>
                    <a:ext uri="{FF2B5EF4-FFF2-40B4-BE49-F238E27FC236}">
                      <a16:creationId xmlns:a16="http://schemas.microsoft.com/office/drawing/2014/main" id="{08BA0802-2E5F-4433-A562-CC1A111931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5" y="3538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743" name="Group 169">
                  <a:extLst>
                    <a:ext uri="{FF2B5EF4-FFF2-40B4-BE49-F238E27FC236}">
                      <a16:creationId xmlns:a16="http://schemas.microsoft.com/office/drawing/2014/main" id="{1F1FD523-1633-4899-9CCC-3DF46EED1B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29" y="3424"/>
                  <a:ext cx="260" cy="203"/>
                  <a:chOff x="2229" y="3424"/>
                  <a:chExt cx="260" cy="203"/>
                </a:xfrm>
              </p:grpSpPr>
              <p:sp>
                <p:nvSpPr>
                  <p:cNvPr id="27744" name="Oval 170">
                    <a:extLst>
                      <a:ext uri="{FF2B5EF4-FFF2-40B4-BE49-F238E27FC236}">
                        <a16:creationId xmlns:a16="http://schemas.microsoft.com/office/drawing/2014/main" id="{8D7F946B-6EB7-4025-98F7-351410F268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66" y="3432"/>
                    <a:ext cx="41" cy="3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45" name="Oval 171">
                    <a:extLst>
                      <a:ext uri="{FF2B5EF4-FFF2-40B4-BE49-F238E27FC236}">
                        <a16:creationId xmlns:a16="http://schemas.microsoft.com/office/drawing/2014/main" id="{E2555D48-8E44-4A55-8C1A-194AFEBB90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74" y="3513"/>
                    <a:ext cx="38" cy="3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46" name="Oval 172">
                    <a:extLst>
                      <a:ext uri="{FF2B5EF4-FFF2-40B4-BE49-F238E27FC236}">
                        <a16:creationId xmlns:a16="http://schemas.microsoft.com/office/drawing/2014/main" id="{C8BD4DDD-2CB9-4F5F-AD70-3B8C5E1DC5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424"/>
                    <a:ext cx="47" cy="3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47" name="Oval 173">
                    <a:extLst>
                      <a:ext uri="{FF2B5EF4-FFF2-40B4-BE49-F238E27FC236}">
                        <a16:creationId xmlns:a16="http://schemas.microsoft.com/office/drawing/2014/main" id="{29444942-25A5-4293-BCE8-C1D10C849D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3501"/>
                    <a:ext cx="41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altLang="en-US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48" name="Freeform 174">
                    <a:extLst>
                      <a:ext uri="{FF2B5EF4-FFF2-40B4-BE49-F238E27FC236}">
                        <a16:creationId xmlns:a16="http://schemas.microsoft.com/office/drawing/2014/main" id="{D58D5C8C-0512-4409-B58A-D9233FCCDB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29" y="3494"/>
                    <a:ext cx="260" cy="133"/>
                  </a:xfrm>
                  <a:custGeom>
                    <a:avLst/>
                    <a:gdLst>
                      <a:gd name="T0" fmla="*/ 18 w 260"/>
                      <a:gd name="T1" fmla="*/ 60 h 133"/>
                      <a:gd name="T2" fmla="*/ 20 w 260"/>
                      <a:gd name="T3" fmla="*/ 60 h 133"/>
                      <a:gd name="T4" fmla="*/ 0 w 260"/>
                      <a:gd name="T5" fmla="*/ 72 h 133"/>
                      <a:gd name="T6" fmla="*/ 13 w 260"/>
                      <a:gd name="T7" fmla="*/ 98 h 133"/>
                      <a:gd name="T8" fmla="*/ 33 w 260"/>
                      <a:gd name="T9" fmla="*/ 117 h 133"/>
                      <a:gd name="T10" fmla="*/ 63 w 260"/>
                      <a:gd name="T11" fmla="*/ 124 h 133"/>
                      <a:gd name="T12" fmla="*/ 105 w 260"/>
                      <a:gd name="T13" fmla="*/ 128 h 133"/>
                      <a:gd name="T14" fmla="*/ 157 w 260"/>
                      <a:gd name="T15" fmla="*/ 132 h 133"/>
                      <a:gd name="T16" fmla="*/ 187 w 260"/>
                      <a:gd name="T17" fmla="*/ 122 h 133"/>
                      <a:gd name="T18" fmla="*/ 216 w 260"/>
                      <a:gd name="T19" fmla="*/ 113 h 133"/>
                      <a:gd name="T20" fmla="*/ 240 w 260"/>
                      <a:gd name="T21" fmla="*/ 93 h 133"/>
                      <a:gd name="T22" fmla="*/ 248 w 260"/>
                      <a:gd name="T23" fmla="*/ 75 h 133"/>
                      <a:gd name="T24" fmla="*/ 259 w 260"/>
                      <a:gd name="T25" fmla="*/ 60 h 133"/>
                      <a:gd name="T26" fmla="*/ 259 w 260"/>
                      <a:gd name="T27" fmla="*/ 24 h 133"/>
                      <a:gd name="T28" fmla="*/ 246 w 260"/>
                      <a:gd name="T29" fmla="*/ 0 h 133"/>
                      <a:gd name="T30" fmla="*/ 231 w 260"/>
                      <a:gd name="T31" fmla="*/ 1 h 133"/>
                      <a:gd name="T32" fmla="*/ 216 w 260"/>
                      <a:gd name="T33" fmla="*/ 10 h 133"/>
                      <a:gd name="T34" fmla="*/ 216 w 260"/>
                      <a:gd name="T35" fmla="*/ 32 h 133"/>
                      <a:gd name="T36" fmla="*/ 222 w 260"/>
                      <a:gd name="T37" fmla="*/ 45 h 133"/>
                      <a:gd name="T38" fmla="*/ 216 w 260"/>
                      <a:gd name="T39" fmla="*/ 59 h 133"/>
                      <a:gd name="T40" fmla="*/ 194 w 260"/>
                      <a:gd name="T41" fmla="*/ 63 h 133"/>
                      <a:gd name="T42" fmla="*/ 189 w 260"/>
                      <a:gd name="T43" fmla="*/ 72 h 133"/>
                      <a:gd name="T44" fmla="*/ 183 w 260"/>
                      <a:gd name="T45" fmla="*/ 82 h 133"/>
                      <a:gd name="T46" fmla="*/ 165 w 260"/>
                      <a:gd name="T47" fmla="*/ 95 h 133"/>
                      <a:gd name="T48" fmla="*/ 127 w 260"/>
                      <a:gd name="T49" fmla="*/ 98 h 133"/>
                      <a:gd name="T50" fmla="*/ 96 w 260"/>
                      <a:gd name="T51" fmla="*/ 98 h 133"/>
                      <a:gd name="T52" fmla="*/ 59 w 260"/>
                      <a:gd name="T53" fmla="*/ 86 h 133"/>
                      <a:gd name="T54" fmla="*/ 37 w 260"/>
                      <a:gd name="T55" fmla="*/ 69 h 133"/>
                      <a:gd name="T56" fmla="*/ 22 w 260"/>
                      <a:gd name="T57" fmla="*/ 63 h 133"/>
                      <a:gd name="T58" fmla="*/ 18 w 260"/>
                      <a:gd name="T59" fmla="*/ 60 h 133"/>
                      <a:gd name="T60" fmla="*/ 18 w 260"/>
                      <a:gd name="T61" fmla="*/ 60 h 133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60"/>
                      <a:gd name="T94" fmla="*/ 0 h 133"/>
                      <a:gd name="T95" fmla="*/ 260 w 260"/>
                      <a:gd name="T96" fmla="*/ 133 h 133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60" h="133">
                        <a:moveTo>
                          <a:pt x="18" y="60"/>
                        </a:moveTo>
                        <a:lnTo>
                          <a:pt x="20" y="60"/>
                        </a:lnTo>
                        <a:lnTo>
                          <a:pt x="0" y="72"/>
                        </a:lnTo>
                        <a:lnTo>
                          <a:pt x="13" y="98"/>
                        </a:lnTo>
                        <a:lnTo>
                          <a:pt x="33" y="117"/>
                        </a:lnTo>
                        <a:lnTo>
                          <a:pt x="63" y="124"/>
                        </a:lnTo>
                        <a:lnTo>
                          <a:pt x="105" y="128"/>
                        </a:lnTo>
                        <a:lnTo>
                          <a:pt x="157" y="132"/>
                        </a:lnTo>
                        <a:lnTo>
                          <a:pt x="187" y="122"/>
                        </a:lnTo>
                        <a:lnTo>
                          <a:pt x="216" y="113"/>
                        </a:lnTo>
                        <a:lnTo>
                          <a:pt x="240" y="93"/>
                        </a:lnTo>
                        <a:lnTo>
                          <a:pt x="248" y="75"/>
                        </a:lnTo>
                        <a:lnTo>
                          <a:pt x="259" y="60"/>
                        </a:lnTo>
                        <a:lnTo>
                          <a:pt x="259" y="24"/>
                        </a:lnTo>
                        <a:lnTo>
                          <a:pt x="246" y="0"/>
                        </a:lnTo>
                        <a:lnTo>
                          <a:pt x="231" y="1"/>
                        </a:lnTo>
                        <a:lnTo>
                          <a:pt x="216" y="10"/>
                        </a:lnTo>
                        <a:lnTo>
                          <a:pt x="216" y="32"/>
                        </a:lnTo>
                        <a:lnTo>
                          <a:pt x="222" y="45"/>
                        </a:lnTo>
                        <a:lnTo>
                          <a:pt x="216" y="59"/>
                        </a:lnTo>
                        <a:lnTo>
                          <a:pt x="194" y="63"/>
                        </a:lnTo>
                        <a:lnTo>
                          <a:pt x="189" y="72"/>
                        </a:lnTo>
                        <a:lnTo>
                          <a:pt x="183" y="82"/>
                        </a:lnTo>
                        <a:lnTo>
                          <a:pt x="165" y="95"/>
                        </a:lnTo>
                        <a:lnTo>
                          <a:pt x="127" y="98"/>
                        </a:lnTo>
                        <a:lnTo>
                          <a:pt x="96" y="98"/>
                        </a:lnTo>
                        <a:lnTo>
                          <a:pt x="59" y="86"/>
                        </a:lnTo>
                        <a:lnTo>
                          <a:pt x="37" y="69"/>
                        </a:lnTo>
                        <a:lnTo>
                          <a:pt x="22" y="63"/>
                        </a:lnTo>
                        <a:lnTo>
                          <a:pt x="18" y="6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8080"/>
                      </a:gs>
                      <a:gs pos="100000">
                        <a:srgbClr val="FF1F35"/>
                      </a:gs>
                    </a:gsLst>
                    <a:path path="rect">
                      <a:fillToRect l="50000" t="50000" r="50000" b="50000"/>
                    </a:path>
                  </a:gradFill>
                  <a:ln w="18930">
                    <a:solidFill>
                      <a:srgbClr val="FF1F3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025" name="Group 175">
            <a:extLst>
              <a:ext uri="{FF2B5EF4-FFF2-40B4-BE49-F238E27FC236}">
                <a16:creationId xmlns:a16="http://schemas.microsoft.com/office/drawing/2014/main" id="{C575185A-442A-4100-A9F9-88324AE6B28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133600"/>
            <a:ext cx="1254125" cy="925513"/>
            <a:chOff x="1488" y="1344"/>
            <a:chExt cx="790" cy="583"/>
          </a:xfrm>
        </p:grpSpPr>
        <p:sp>
          <p:nvSpPr>
            <p:cNvPr id="27722" name="Freeform 176">
              <a:extLst>
                <a:ext uri="{FF2B5EF4-FFF2-40B4-BE49-F238E27FC236}">
                  <a16:creationId xmlns:a16="http://schemas.microsoft.com/office/drawing/2014/main" id="{01FD343A-460A-4208-819B-CCED2ED7C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1843"/>
              <a:ext cx="41" cy="68"/>
            </a:xfrm>
            <a:custGeom>
              <a:avLst/>
              <a:gdLst>
                <a:gd name="T0" fmla="*/ 5 w 41"/>
                <a:gd name="T1" fmla="*/ 1 h 68"/>
                <a:gd name="T2" fmla="*/ 5 w 41"/>
                <a:gd name="T3" fmla="*/ 3 h 68"/>
                <a:gd name="T4" fmla="*/ 5 w 41"/>
                <a:gd name="T5" fmla="*/ 9 h 68"/>
                <a:gd name="T6" fmla="*/ 5 w 41"/>
                <a:gd name="T7" fmla="*/ 14 h 68"/>
                <a:gd name="T8" fmla="*/ 7 w 41"/>
                <a:gd name="T9" fmla="*/ 19 h 68"/>
                <a:gd name="T10" fmla="*/ 7 w 41"/>
                <a:gd name="T11" fmla="*/ 25 h 68"/>
                <a:gd name="T12" fmla="*/ 6 w 41"/>
                <a:gd name="T13" fmla="*/ 30 h 68"/>
                <a:gd name="T14" fmla="*/ 5 w 41"/>
                <a:gd name="T15" fmla="*/ 34 h 68"/>
                <a:gd name="T16" fmla="*/ 5 w 41"/>
                <a:gd name="T17" fmla="*/ 36 h 68"/>
                <a:gd name="T18" fmla="*/ 5 w 41"/>
                <a:gd name="T19" fmla="*/ 38 h 68"/>
                <a:gd name="T20" fmla="*/ 3 w 41"/>
                <a:gd name="T21" fmla="*/ 39 h 68"/>
                <a:gd name="T22" fmla="*/ 3 w 41"/>
                <a:gd name="T23" fmla="*/ 42 h 68"/>
                <a:gd name="T24" fmla="*/ 1 w 41"/>
                <a:gd name="T25" fmla="*/ 43 h 68"/>
                <a:gd name="T26" fmla="*/ 1 w 41"/>
                <a:gd name="T27" fmla="*/ 47 h 68"/>
                <a:gd name="T28" fmla="*/ 0 w 41"/>
                <a:gd name="T29" fmla="*/ 49 h 68"/>
                <a:gd name="T30" fmla="*/ 0 w 41"/>
                <a:gd name="T31" fmla="*/ 50 h 68"/>
                <a:gd name="T32" fmla="*/ 1 w 41"/>
                <a:gd name="T33" fmla="*/ 52 h 68"/>
                <a:gd name="T34" fmla="*/ 2 w 41"/>
                <a:gd name="T35" fmla="*/ 56 h 68"/>
                <a:gd name="T36" fmla="*/ 5 w 41"/>
                <a:gd name="T37" fmla="*/ 57 h 68"/>
                <a:gd name="T38" fmla="*/ 9 w 41"/>
                <a:gd name="T39" fmla="*/ 59 h 68"/>
                <a:gd name="T40" fmla="*/ 12 w 41"/>
                <a:gd name="T41" fmla="*/ 61 h 68"/>
                <a:gd name="T42" fmla="*/ 16 w 41"/>
                <a:gd name="T43" fmla="*/ 63 h 68"/>
                <a:gd name="T44" fmla="*/ 19 w 41"/>
                <a:gd name="T45" fmla="*/ 65 h 68"/>
                <a:gd name="T46" fmla="*/ 22 w 41"/>
                <a:gd name="T47" fmla="*/ 65 h 68"/>
                <a:gd name="T48" fmla="*/ 24 w 41"/>
                <a:gd name="T49" fmla="*/ 66 h 68"/>
                <a:gd name="T50" fmla="*/ 26 w 41"/>
                <a:gd name="T51" fmla="*/ 66 h 68"/>
                <a:gd name="T52" fmla="*/ 27 w 41"/>
                <a:gd name="T53" fmla="*/ 66 h 68"/>
                <a:gd name="T54" fmla="*/ 31 w 41"/>
                <a:gd name="T55" fmla="*/ 66 h 68"/>
                <a:gd name="T56" fmla="*/ 32 w 41"/>
                <a:gd name="T57" fmla="*/ 67 h 68"/>
                <a:gd name="T58" fmla="*/ 35 w 41"/>
                <a:gd name="T59" fmla="*/ 67 h 68"/>
                <a:gd name="T60" fmla="*/ 37 w 41"/>
                <a:gd name="T61" fmla="*/ 67 h 68"/>
                <a:gd name="T62" fmla="*/ 38 w 41"/>
                <a:gd name="T63" fmla="*/ 67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68"/>
                <a:gd name="T98" fmla="*/ 41 w 41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68">
                  <a:moveTo>
                    <a:pt x="5" y="0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6" y="66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1" y="66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40" y="67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177">
              <a:extLst>
                <a:ext uri="{FF2B5EF4-FFF2-40B4-BE49-F238E27FC236}">
                  <a16:creationId xmlns:a16="http://schemas.microsoft.com/office/drawing/2014/main" id="{D1423D5D-DCED-45C9-9322-D80E27E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850"/>
              <a:ext cx="37" cy="77"/>
            </a:xfrm>
            <a:custGeom>
              <a:avLst/>
              <a:gdLst>
                <a:gd name="T0" fmla="*/ 34 w 37"/>
                <a:gd name="T1" fmla="*/ 0 h 77"/>
                <a:gd name="T2" fmla="*/ 34 w 37"/>
                <a:gd name="T3" fmla="*/ 0 h 77"/>
                <a:gd name="T4" fmla="*/ 34 w 37"/>
                <a:gd name="T5" fmla="*/ 0 h 77"/>
                <a:gd name="T6" fmla="*/ 34 w 37"/>
                <a:gd name="T7" fmla="*/ 0 h 77"/>
                <a:gd name="T8" fmla="*/ 35 w 37"/>
                <a:gd name="T9" fmla="*/ 0 h 77"/>
                <a:gd name="T10" fmla="*/ 35 w 37"/>
                <a:gd name="T11" fmla="*/ 0 h 77"/>
                <a:gd name="T12" fmla="*/ 35 w 37"/>
                <a:gd name="T13" fmla="*/ 0 h 77"/>
                <a:gd name="T14" fmla="*/ 35 w 37"/>
                <a:gd name="T15" fmla="*/ 0 h 77"/>
                <a:gd name="T16" fmla="*/ 36 w 37"/>
                <a:gd name="T17" fmla="*/ 2 h 77"/>
                <a:gd name="T18" fmla="*/ 34 w 37"/>
                <a:gd name="T19" fmla="*/ 5 h 77"/>
                <a:gd name="T20" fmla="*/ 32 w 37"/>
                <a:gd name="T21" fmla="*/ 9 h 77"/>
                <a:gd name="T22" fmla="*/ 29 w 37"/>
                <a:gd name="T23" fmla="*/ 12 h 77"/>
                <a:gd name="T24" fmla="*/ 25 w 37"/>
                <a:gd name="T25" fmla="*/ 17 h 77"/>
                <a:gd name="T26" fmla="*/ 22 w 37"/>
                <a:gd name="T27" fmla="*/ 20 h 77"/>
                <a:gd name="T28" fmla="*/ 18 w 37"/>
                <a:gd name="T29" fmla="*/ 24 h 77"/>
                <a:gd name="T30" fmla="*/ 15 w 37"/>
                <a:gd name="T31" fmla="*/ 27 h 77"/>
                <a:gd name="T32" fmla="*/ 13 w 37"/>
                <a:gd name="T33" fmla="*/ 29 h 77"/>
                <a:gd name="T34" fmla="*/ 11 w 37"/>
                <a:gd name="T35" fmla="*/ 32 h 77"/>
                <a:gd name="T36" fmla="*/ 9 w 37"/>
                <a:gd name="T37" fmla="*/ 35 h 77"/>
                <a:gd name="T38" fmla="*/ 7 w 37"/>
                <a:gd name="T39" fmla="*/ 38 h 77"/>
                <a:gd name="T40" fmla="*/ 5 w 37"/>
                <a:gd name="T41" fmla="*/ 40 h 77"/>
                <a:gd name="T42" fmla="*/ 3 w 37"/>
                <a:gd name="T43" fmla="*/ 44 h 77"/>
                <a:gd name="T44" fmla="*/ 1 w 37"/>
                <a:gd name="T45" fmla="*/ 47 h 77"/>
                <a:gd name="T46" fmla="*/ 1 w 37"/>
                <a:gd name="T47" fmla="*/ 50 h 77"/>
                <a:gd name="T48" fmla="*/ 0 w 37"/>
                <a:gd name="T49" fmla="*/ 52 h 77"/>
                <a:gd name="T50" fmla="*/ 0 w 37"/>
                <a:gd name="T51" fmla="*/ 56 h 77"/>
                <a:gd name="T52" fmla="*/ 1 w 37"/>
                <a:gd name="T53" fmla="*/ 60 h 77"/>
                <a:gd name="T54" fmla="*/ 2 w 37"/>
                <a:gd name="T55" fmla="*/ 64 h 77"/>
                <a:gd name="T56" fmla="*/ 4 w 37"/>
                <a:gd name="T57" fmla="*/ 68 h 77"/>
                <a:gd name="T58" fmla="*/ 5 w 37"/>
                <a:gd name="T59" fmla="*/ 72 h 77"/>
                <a:gd name="T60" fmla="*/ 6 w 37"/>
                <a:gd name="T61" fmla="*/ 75 h 77"/>
                <a:gd name="T62" fmla="*/ 7 w 37"/>
                <a:gd name="T63" fmla="*/ 76 h 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77"/>
                <a:gd name="T98" fmla="*/ 37 w 37"/>
                <a:gd name="T99" fmla="*/ 77 h 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77">
                  <a:moveTo>
                    <a:pt x="34" y="0"/>
                  </a:move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4" y="65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7" y="76"/>
                  </a:lnTo>
                  <a:lnTo>
                    <a:pt x="8" y="76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178">
              <a:extLst>
                <a:ext uri="{FF2B5EF4-FFF2-40B4-BE49-F238E27FC236}">
                  <a16:creationId xmlns:a16="http://schemas.microsoft.com/office/drawing/2014/main" id="{EEC2EC39-5651-45F1-98F8-ACC67D2E1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817"/>
              <a:ext cx="78" cy="103"/>
            </a:xfrm>
            <a:custGeom>
              <a:avLst/>
              <a:gdLst>
                <a:gd name="T0" fmla="*/ 76 w 78"/>
                <a:gd name="T1" fmla="*/ 1 h 103"/>
                <a:gd name="T2" fmla="*/ 73 w 78"/>
                <a:gd name="T3" fmla="*/ 3 h 103"/>
                <a:gd name="T4" fmla="*/ 68 w 78"/>
                <a:gd name="T5" fmla="*/ 5 h 103"/>
                <a:gd name="T6" fmla="*/ 61 w 78"/>
                <a:gd name="T7" fmla="*/ 8 h 103"/>
                <a:gd name="T8" fmla="*/ 56 w 78"/>
                <a:gd name="T9" fmla="*/ 11 h 103"/>
                <a:gd name="T10" fmla="*/ 49 w 78"/>
                <a:gd name="T11" fmla="*/ 15 h 103"/>
                <a:gd name="T12" fmla="*/ 42 w 78"/>
                <a:gd name="T13" fmla="*/ 18 h 103"/>
                <a:gd name="T14" fmla="*/ 39 w 78"/>
                <a:gd name="T15" fmla="*/ 22 h 103"/>
                <a:gd name="T16" fmla="*/ 36 w 78"/>
                <a:gd name="T17" fmla="*/ 25 h 103"/>
                <a:gd name="T18" fmla="*/ 36 w 78"/>
                <a:gd name="T19" fmla="*/ 29 h 103"/>
                <a:gd name="T20" fmla="*/ 35 w 78"/>
                <a:gd name="T21" fmla="*/ 34 h 103"/>
                <a:gd name="T22" fmla="*/ 35 w 78"/>
                <a:gd name="T23" fmla="*/ 37 h 103"/>
                <a:gd name="T24" fmla="*/ 35 w 78"/>
                <a:gd name="T25" fmla="*/ 42 h 103"/>
                <a:gd name="T26" fmla="*/ 35 w 78"/>
                <a:gd name="T27" fmla="*/ 45 h 103"/>
                <a:gd name="T28" fmla="*/ 34 w 78"/>
                <a:gd name="T29" fmla="*/ 49 h 103"/>
                <a:gd name="T30" fmla="*/ 34 w 78"/>
                <a:gd name="T31" fmla="*/ 53 h 103"/>
                <a:gd name="T32" fmla="*/ 32 w 78"/>
                <a:gd name="T33" fmla="*/ 55 h 103"/>
                <a:gd name="T34" fmla="*/ 29 w 78"/>
                <a:gd name="T35" fmla="*/ 59 h 103"/>
                <a:gd name="T36" fmla="*/ 26 w 78"/>
                <a:gd name="T37" fmla="*/ 60 h 103"/>
                <a:gd name="T38" fmla="*/ 22 w 78"/>
                <a:gd name="T39" fmla="*/ 64 h 103"/>
                <a:gd name="T40" fmla="*/ 18 w 78"/>
                <a:gd name="T41" fmla="*/ 65 h 103"/>
                <a:gd name="T42" fmla="*/ 14 w 78"/>
                <a:gd name="T43" fmla="*/ 69 h 103"/>
                <a:gd name="T44" fmla="*/ 11 w 78"/>
                <a:gd name="T45" fmla="*/ 71 h 103"/>
                <a:gd name="T46" fmla="*/ 8 w 78"/>
                <a:gd name="T47" fmla="*/ 74 h 103"/>
                <a:gd name="T48" fmla="*/ 6 w 78"/>
                <a:gd name="T49" fmla="*/ 76 h 103"/>
                <a:gd name="T50" fmla="*/ 5 w 78"/>
                <a:gd name="T51" fmla="*/ 79 h 103"/>
                <a:gd name="T52" fmla="*/ 3 w 78"/>
                <a:gd name="T53" fmla="*/ 81 h 103"/>
                <a:gd name="T54" fmla="*/ 3 w 78"/>
                <a:gd name="T55" fmla="*/ 84 h 103"/>
                <a:gd name="T56" fmla="*/ 1 w 78"/>
                <a:gd name="T57" fmla="*/ 86 h 103"/>
                <a:gd name="T58" fmla="*/ 0 w 78"/>
                <a:gd name="T59" fmla="*/ 89 h 103"/>
                <a:gd name="T60" fmla="*/ 0 w 78"/>
                <a:gd name="T61" fmla="*/ 91 h 103"/>
                <a:gd name="T62" fmla="*/ 0 w 78"/>
                <a:gd name="T63" fmla="*/ 93 h 103"/>
                <a:gd name="T64" fmla="*/ 0 w 78"/>
                <a:gd name="T65" fmla="*/ 94 h 103"/>
                <a:gd name="T66" fmla="*/ 0 w 78"/>
                <a:gd name="T67" fmla="*/ 95 h 103"/>
                <a:gd name="T68" fmla="*/ 0 w 78"/>
                <a:gd name="T69" fmla="*/ 97 h 103"/>
                <a:gd name="T70" fmla="*/ 0 w 78"/>
                <a:gd name="T71" fmla="*/ 98 h 103"/>
                <a:gd name="T72" fmla="*/ 0 w 78"/>
                <a:gd name="T73" fmla="*/ 100 h 103"/>
                <a:gd name="T74" fmla="*/ 0 w 78"/>
                <a:gd name="T75" fmla="*/ 101 h 103"/>
                <a:gd name="T76" fmla="*/ 0 w 78"/>
                <a:gd name="T77" fmla="*/ 102 h 103"/>
                <a:gd name="T78" fmla="*/ 0 w 78"/>
                <a:gd name="T79" fmla="*/ 102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8"/>
                <a:gd name="T121" fmla="*/ 0 h 103"/>
                <a:gd name="T122" fmla="*/ 78 w 78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8" h="103">
                  <a:moveTo>
                    <a:pt x="77" y="0"/>
                  </a:moveTo>
                  <a:lnTo>
                    <a:pt x="76" y="1"/>
                  </a:lnTo>
                  <a:lnTo>
                    <a:pt x="75" y="1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68" y="5"/>
                  </a:lnTo>
                  <a:lnTo>
                    <a:pt x="65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6" y="11"/>
                  </a:lnTo>
                  <a:lnTo>
                    <a:pt x="52" y="13"/>
                  </a:lnTo>
                  <a:lnTo>
                    <a:pt x="49" y="15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41" y="20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31" y="57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6" y="67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7"/>
                  </a:lnTo>
                  <a:lnTo>
                    <a:pt x="5" y="79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1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" y="93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1" y="102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Oval 179">
              <a:extLst>
                <a:ext uri="{FF2B5EF4-FFF2-40B4-BE49-F238E27FC236}">
                  <a16:creationId xmlns:a16="http://schemas.microsoft.com/office/drawing/2014/main" id="{BCFDEDE2-DD35-4853-9887-8DC8A33B6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778"/>
              <a:ext cx="113" cy="62"/>
            </a:xfrm>
            <a:prstGeom prst="ellipse">
              <a:avLst/>
            </a:prstGeom>
            <a:solidFill>
              <a:srgbClr val="FFFF00"/>
            </a:solidFill>
            <a:ln w="1893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6" name="Freeform 180">
              <a:extLst>
                <a:ext uri="{FF2B5EF4-FFF2-40B4-BE49-F238E27FC236}">
                  <a16:creationId xmlns:a16="http://schemas.microsoft.com/office/drawing/2014/main" id="{430F3A91-F872-42C1-BBB0-241A85003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1684"/>
              <a:ext cx="63" cy="91"/>
            </a:xfrm>
            <a:custGeom>
              <a:avLst/>
              <a:gdLst>
                <a:gd name="T0" fmla="*/ 0 w 63"/>
                <a:gd name="T1" fmla="*/ 0 h 91"/>
                <a:gd name="T2" fmla="*/ 0 w 63"/>
                <a:gd name="T3" fmla="*/ 1 h 91"/>
                <a:gd name="T4" fmla="*/ 1 w 63"/>
                <a:gd name="T5" fmla="*/ 1 h 91"/>
                <a:gd name="T6" fmla="*/ 3 w 63"/>
                <a:gd name="T7" fmla="*/ 1 h 91"/>
                <a:gd name="T8" fmla="*/ 4 w 63"/>
                <a:gd name="T9" fmla="*/ 1 h 91"/>
                <a:gd name="T10" fmla="*/ 6 w 63"/>
                <a:gd name="T11" fmla="*/ 1 h 91"/>
                <a:gd name="T12" fmla="*/ 9 w 63"/>
                <a:gd name="T13" fmla="*/ 1 h 91"/>
                <a:gd name="T14" fmla="*/ 11 w 63"/>
                <a:gd name="T15" fmla="*/ 1 h 91"/>
                <a:gd name="T16" fmla="*/ 15 w 63"/>
                <a:gd name="T17" fmla="*/ 1 h 91"/>
                <a:gd name="T18" fmla="*/ 16 w 63"/>
                <a:gd name="T19" fmla="*/ 3 h 91"/>
                <a:gd name="T20" fmla="*/ 20 w 63"/>
                <a:gd name="T21" fmla="*/ 3 h 91"/>
                <a:gd name="T22" fmla="*/ 23 w 63"/>
                <a:gd name="T23" fmla="*/ 4 h 91"/>
                <a:gd name="T24" fmla="*/ 26 w 63"/>
                <a:gd name="T25" fmla="*/ 4 h 91"/>
                <a:gd name="T26" fmla="*/ 28 w 63"/>
                <a:gd name="T27" fmla="*/ 5 h 91"/>
                <a:gd name="T28" fmla="*/ 31 w 63"/>
                <a:gd name="T29" fmla="*/ 5 h 91"/>
                <a:gd name="T30" fmla="*/ 32 w 63"/>
                <a:gd name="T31" fmla="*/ 7 h 91"/>
                <a:gd name="T32" fmla="*/ 34 w 63"/>
                <a:gd name="T33" fmla="*/ 7 h 91"/>
                <a:gd name="T34" fmla="*/ 35 w 63"/>
                <a:gd name="T35" fmla="*/ 9 h 91"/>
                <a:gd name="T36" fmla="*/ 37 w 63"/>
                <a:gd name="T37" fmla="*/ 12 h 91"/>
                <a:gd name="T38" fmla="*/ 37 w 63"/>
                <a:gd name="T39" fmla="*/ 15 h 91"/>
                <a:gd name="T40" fmla="*/ 38 w 63"/>
                <a:gd name="T41" fmla="*/ 18 h 91"/>
                <a:gd name="T42" fmla="*/ 38 w 63"/>
                <a:gd name="T43" fmla="*/ 23 h 91"/>
                <a:gd name="T44" fmla="*/ 39 w 63"/>
                <a:gd name="T45" fmla="*/ 26 h 91"/>
                <a:gd name="T46" fmla="*/ 39 w 63"/>
                <a:gd name="T47" fmla="*/ 31 h 91"/>
                <a:gd name="T48" fmla="*/ 41 w 63"/>
                <a:gd name="T49" fmla="*/ 35 h 91"/>
                <a:gd name="T50" fmla="*/ 41 w 63"/>
                <a:gd name="T51" fmla="*/ 40 h 91"/>
                <a:gd name="T52" fmla="*/ 41 w 63"/>
                <a:gd name="T53" fmla="*/ 43 h 91"/>
                <a:gd name="T54" fmla="*/ 41 w 63"/>
                <a:gd name="T55" fmla="*/ 48 h 91"/>
                <a:gd name="T56" fmla="*/ 41 w 63"/>
                <a:gd name="T57" fmla="*/ 51 h 91"/>
                <a:gd name="T58" fmla="*/ 41 w 63"/>
                <a:gd name="T59" fmla="*/ 55 h 91"/>
                <a:gd name="T60" fmla="*/ 42 w 63"/>
                <a:gd name="T61" fmla="*/ 59 h 91"/>
                <a:gd name="T62" fmla="*/ 42 w 63"/>
                <a:gd name="T63" fmla="*/ 62 h 91"/>
                <a:gd name="T64" fmla="*/ 44 w 63"/>
                <a:gd name="T65" fmla="*/ 64 h 91"/>
                <a:gd name="T66" fmla="*/ 44 w 63"/>
                <a:gd name="T67" fmla="*/ 66 h 91"/>
                <a:gd name="T68" fmla="*/ 45 w 63"/>
                <a:gd name="T69" fmla="*/ 68 h 91"/>
                <a:gd name="T70" fmla="*/ 45 w 63"/>
                <a:gd name="T71" fmla="*/ 70 h 91"/>
                <a:gd name="T72" fmla="*/ 47 w 63"/>
                <a:gd name="T73" fmla="*/ 71 h 91"/>
                <a:gd name="T74" fmla="*/ 48 w 63"/>
                <a:gd name="T75" fmla="*/ 74 h 91"/>
                <a:gd name="T76" fmla="*/ 50 w 63"/>
                <a:gd name="T77" fmla="*/ 76 h 91"/>
                <a:gd name="T78" fmla="*/ 52 w 63"/>
                <a:gd name="T79" fmla="*/ 78 h 91"/>
                <a:gd name="T80" fmla="*/ 54 w 63"/>
                <a:gd name="T81" fmla="*/ 80 h 91"/>
                <a:gd name="T82" fmla="*/ 54 w 63"/>
                <a:gd name="T83" fmla="*/ 82 h 91"/>
                <a:gd name="T84" fmla="*/ 56 w 63"/>
                <a:gd name="T85" fmla="*/ 84 h 91"/>
                <a:gd name="T86" fmla="*/ 58 w 63"/>
                <a:gd name="T87" fmla="*/ 86 h 91"/>
                <a:gd name="T88" fmla="*/ 60 w 63"/>
                <a:gd name="T89" fmla="*/ 87 h 91"/>
                <a:gd name="T90" fmla="*/ 60 w 63"/>
                <a:gd name="T91" fmla="*/ 89 h 91"/>
                <a:gd name="T92" fmla="*/ 61 w 63"/>
                <a:gd name="T93" fmla="*/ 89 h 91"/>
                <a:gd name="T94" fmla="*/ 61 w 63"/>
                <a:gd name="T95" fmla="*/ 90 h 91"/>
                <a:gd name="T96" fmla="*/ 62 w 63"/>
                <a:gd name="T97" fmla="*/ 90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"/>
                <a:gd name="T148" fmla="*/ 0 h 91"/>
                <a:gd name="T149" fmla="*/ 63 w 63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" h="9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38" y="18"/>
                  </a:lnTo>
                  <a:lnTo>
                    <a:pt x="38" y="23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41" y="35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1" y="48"/>
                  </a:lnTo>
                  <a:lnTo>
                    <a:pt x="41" y="51"/>
                  </a:lnTo>
                  <a:lnTo>
                    <a:pt x="41" y="55"/>
                  </a:lnTo>
                  <a:lnTo>
                    <a:pt x="42" y="59"/>
                  </a:lnTo>
                  <a:lnTo>
                    <a:pt x="42" y="62"/>
                  </a:lnTo>
                  <a:lnTo>
                    <a:pt x="44" y="64"/>
                  </a:lnTo>
                  <a:lnTo>
                    <a:pt x="44" y="66"/>
                  </a:lnTo>
                  <a:lnTo>
                    <a:pt x="45" y="68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8" y="74"/>
                  </a:lnTo>
                  <a:lnTo>
                    <a:pt x="50" y="76"/>
                  </a:lnTo>
                  <a:lnTo>
                    <a:pt x="52" y="78"/>
                  </a:lnTo>
                  <a:lnTo>
                    <a:pt x="54" y="80"/>
                  </a:lnTo>
                  <a:lnTo>
                    <a:pt x="54" y="82"/>
                  </a:lnTo>
                  <a:lnTo>
                    <a:pt x="56" y="84"/>
                  </a:lnTo>
                  <a:lnTo>
                    <a:pt x="58" y="86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1" y="89"/>
                  </a:lnTo>
                  <a:lnTo>
                    <a:pt x="61" y="90"/>
                  </a:lnTo>
                  <a:lnTo>
                    <a:pt x="62" y="90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181">
              <a:extLst>
                <a:ext uri="{FF2B5EF4-FFF2-40B4-BE49-F238E27FC236}">
                  <a16:creationId xmlns:a16="http://schemas.microsoft.com/office/drawing/2014/main" id="{C5E193AB-8864-40E6-8BAE-FBCF5087E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676"/>
              <a:ext cx="38" cy="105"/>
            </a:xfrm>
            <a:custGeom>
              <a:avLst/>
              <a:gdLst>
                <a:gd name="T0" fmla="*/ 35 w 38"/>
                <a:gd name="T1" fmla="*/ 0 h 105"/>
                <a:gd name="T2" fmla="*/ 35 w 38"/>
                <a:gd name="T3" fmla="*/ 0 h 105"/>
                <a:gd name="T4" fmla="*/ 35 w 38"/>
                <a:gd name="T5" fmla="*/ 0 h 105"/>
                <a:gd name="T6" fmla="*/ 35 w 38"/>
                <a:gd name="T7" fmla="*/ 0 h 105"/>
                <a:gd name="T8" fmla="*/ 36 w 38"/>
                <a:gd name="T9" fmla="*/ 0 h 105"/>
                <a:gd name="T10" fmla="*/ 36 w 38"/>
                <a:gd name="T11" fmla="*/ 0 h 105"/>
                <a:gd name="T12" fmla="*/ 36 w 38"/>
                <a:gd name="T13" fmla="*/ 0 h 105"/>
                <a:gd name="T14" fmla="*/ 36 w 38"/>
                <a:gd name="T15" fmla="*/ 0 h 105"/>
                <a:gd name="T16" fmla="*/ 36 w 38"/>
                <a:gd name="T17" fmla="*/ 2 h 105"/>
                <a:gd name="T18" fmla="*/ 35 w 38"/>
                <a:gd name="T19" fmla="*/ 6 h 105"/>
                <a:gd name="T20" fmla="*/ 30 w 38"/>
                <a:gd name="T21" fmla="*/ 10 h 105"/>
                <a:gd name="T22" fmla="*/ 24 w 38"/>
                <a:gd name="T23" fmla="*/ 14 h 105"/>
                <a:gd name="T24" fmla="*/ 19 w 38"/>
                <a:gd name="T25" fmla="*/ 19 h 105"/>
                <a:gd name="T26" fmla="*/ 12 w 38"/>
                <a:gd name="T27" fmla="*/ 23 h 105"/>
                <a:gd name="T28" fmla="*/ 6 w 38"/>
                <a:gd name="T29" fmla="*/ 28 h 105"/>
                <a:gd name="T30" fmla="*/ 3 w 38"/>
                <a:gd name="T31" fmla="*/ 31 h 105"/>
                <a:gd name="T32" fmla="*/ 1 w 38"/>
                <a:gd name="T33" fmla="*/ 37 h 105"/>
                <a:gd name="T34" fmla="*/ 1 w 38"/>
                <a:gd name="T35" fmla="*/ 43 h 105"/>
                <a:gd name="T36" fmla="*/ 1 w 38"/>
                <a:gd name="T37" fmla="*/ 49 h 105"/>
                <a:gd name="T38" fmla="*/ 2 w 38"/>
                <a:gd name="T39" fmla="*/ 56 h 105"/>
                <a:gd name="T40" fmla="*/ 4 w 38"/>
                <a:gd name="T41" fmla="*/ 65 h 105"/>
                <a:gd name="T42" fmla="*/ 5 w 38"/>
                <a:gd name="T43" fmla="*/ 72 h 105"/>
                <a:gd name="T44" fmla="*/ 6 w 38"/>
                <a:gd name="T45" fmla="*/ 78 h 105"/>
                <a:gd name="T46" fmla="*/ 6 w 38"/>
                <a:gd name="T47" fmla="*/ 84 h 105"/>
                <a:gd name="T48" fmla="*/ 6 w 38"/>
                <a:gd name="T49" fmla="*/ 88 h 105"/>
                <a:gd name="T50" fmla="*/ 6 w 38"/>
                <a:gd name="T51" fmla="*/ 91 h 105"/>
                <a:gd name="T52" fmla="*/ 4 w 38"/>
                <a:gd name="T53" fmla="*/ 93 h 105"/>
                <a:gd name="T54" fmla="*/ 4 w 38"/>
                <a:gd name="T55" fmla="*/ 97 h 105"/>
                <a:gd name="T56" fmla="*/ 2 w 38"/>
                <a:gd name="T57" fmla="*/ 99 h 105"/>
                <a:gd name="T58" fmla="*/ 1 w 38"/>
                <a:gd name="T59" fmla="*/ 102 h 105"/>
                <a:gd name="T60" fmla="*/ 0 w 38"/>
                <a:gd name="T61" fmla="*/ 104 h 105"/>
                <a:gd name="T62" fmla="*/ 0 w 38"/>
                <a:gd name="T63" fmla="*/ 104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105"/>
                <a:gd name="T98" fmla="*/ 38 w 38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105">
                  <a:moveTo>
                    <a:pt x="35" y="0"/>
                  </a:move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9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5"/>
                  </a:lnTo>
                  <a:lnTo>
                    <a:pt x="5" y="68"/>
                  </a:lnTo>
                  <a:lnTo>
                    <a:pt x="5" y="72"/>
                  </a:lnTo>
                  <a:lnTo>
                    <a:pt x="6" y="75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6" y="84"/>
                  </a:lnTo>
                  <a:lnTo>
                    <a:pt x="7" y="86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1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4" y="97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0" y="104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182">
              <a:extLst>
                <a:ext uri="{FF2B5EF4-FFF2-40B4-BE49-F238E27FC236}">
                  <a16:creationId xmlns:a16="http://schemas.microsoft.com/office/drawing/2014/main" id="{E2E85CD7-6C62-4E82-8181-5EFC71D7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714"/>
              <a:ext cx="89" cy="70"/>
            </a:xfrm>
            <a:custGeom>
              <a:avLst/>
              <a:gdLst>
                <a:gd name="T0" fmla="*/ 66 w 89"/>
                <a:gd name="T1" fmla="*/ 1 h 70"/>
                <a:gd name="T2" fmla="*/ 68 w 89"/>
                <a:gd name="T3" fmla="*/ 3 h 70"/>
                <a:gd name="T4" fmla="*/ 70 w 89"/>
                <a:gd name="T5" fmla="*/ 6 h 70"/>
                <a:gd name="T6" fmla="*/ 74 w 89"/>
                <a:gd name="T7" fmla="*/ 9 h 70"/>
                <a:gd name="T8" fmla="*/ 79 w 89"/>
                <a:gd name="T9" fmla="*/ 14 h 70"/>
                <a:gd name="T10" fmla="*/ 82 w 89"/>
                <a:gd name="T11" fmla="*/ 18 h 70"/>
                <a:gd name="T12" fmla="*/ 85 w 89"/>
                <a:gd name="T13" fmla="*/ 22 h 70"/>
                <a:gd name="T14" fmla="*/ 86 w 89"/>
                <a:gd name="T15" fmla="*/ 26 h 70"/>
                <a:gd name="T16" fmla="*/ 86 w 89"/>
                <a:gd name="T17" fmla="*/ 29 h 70"/>
                <a:gd name="T18" fmla="*/ 84 w 89"/>
                <a:gd name="T19" fmla="*/ 32 h 70"/>
                <a:gd name="T20" fmla="*/ 82 w 89"/>
                <a:gd name="T21" fmla="*/ 34 h 70"/>
                <a:gd name="T22" fmla="*/ 78 w 89"/>
                <a:gd name="T23" fmla="*/ 36 h 70"/>
                <a:gd name="T24" fmla="*/ 73 w 89"/>
                <a:gd name="T25" fmla="*/ 37 h 70"/>
                <a:gd name="T26" fmla="*/ 70 w 89"/>
                <a:gd name="T27" fmla="*/ 39 h 70"/>
                <a:gd name="T28" fmla="*/ 66 w 89"/>
                <a:gd name="T29" fmla="*/ 41 h 70"/>
                <a:gd name="T30" fmla="*/ 63 w 89"/>
                <a:gd name="T31" fmla="*/ 41 h 70"/>
                <a:gd name="T32" fmla="*/ 58 w 89"/>
                <a:gd name="T33" fmla="*/ 43 h 70"/>
                <a:gd name="T34" fmla="*/ 50 w 89"/>
                <a:gd name="T35" fmla="*/ 46 h 70"/>
                <a:gd name="T36" fmla="*/ 40 w 89"/>
                <a:gd name="T37" fmla="*/ 48 h 70"/>
                <a:gd name="T38" fmla="*/ 30 w 89"/>
                <a:gd name="T39" fmla="*/ 52 h 70"/>
                <a:gd name="T40" fmla="*/ 20 w 89"/>
                <a:gd name="T41" fmla="*/ 53 h 70"/>
                <a:gd name="T42" fmla="*/ 11 w 89"/>
                <a:gd name="T43" fmla="*/ 57 h 70"/>
                <a:gd name="T44" fmla="*/ 4 w 89"/>
                <a:gd name="T45" fmla="*/ 59 h 70"/>
                <a:gd name="T46" fmla="*/ 0 w 89"/>
                <a:gd name="T47" fmla="*/ 60 h 70"/>
                <a:gd name="T48" fmla="*/ 0 w 89"/>
                <a:gd name="T49" fmla="*/ 61 h 70"/>
                <a:gd name="T50" fmla="*/ 0 w 89"/>
                <a:gd name="T51" fmla="*/ 61 h 70"/>
                <a:gd name="T52" fmla="*/ 0 w 89"/>
                <a:gd name="T53" fmla="*/ 63 h 70"/>
                <a:gd name="T54" fmla="*/ 0 w 89"/>
                <a:gd name="T55" fmla="*/ 64 h 70"/>
                <a:gd name="T56" fmla="*/ 0 w 89"/>
                <a:gd name="T57" fmla="*/ 66 h 70"/>
                <a:gd name="T58" fmla="*/ 0 w 89"/>
                <a:gd name="T59" fmla="*/ 68 h 70"/>
                <a:gd name="T60" fmla="*/ 0 w 89"/>
                <a:gd name="T61" fmla="*/ 69 h 70"/>
                <a:gd name="T62" fmla="*/ 0 w 89"/>
                <a:gd name="T63" fmla="*/ 69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9"/>
                <a:gd name="T97" fmla="*/ 0 h 70"/>
                <a:gd name="T98" fmla="*/ 89 w 89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9" h="70">
                  <a:moveTo>
                    <a:pt x="66" y="0"/>
                  </a:moveTo>
                  <a:lnTo>
                    <a:pt x="66" y="1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9" y="4"/>
                  </a:lnTo>
                  <a:lnTo>
                    <a:pt x="70" y="6"/>
                  </a:lnTo>
                  <a:lnTo>
                    <a:pt x="72" y="7"/>
                  </a:lnTo>
                  <a:lnTo>
                    <a:pt x="74" y="9"/>
                  </a:lnTo>
                  <a:lnTo>
                    <a:pt x="77" y="11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2" y="18"/>
                  </a:lnTo>
                  <a:lnTo>
                    <a:pt x="84" y="20"/>
                  </a:lnTo>
                  <a:lnTo>
                    <a:pt x="85" y="22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7"/>
                  </a:lnTo>
                  <a:lnTo>
                    <a:pt x="86" y="29"/>
                  </a:lnTo>
                  <a:lnTo>
                    <a:pt x="86" y="31"/>
                  </a:lnTo>
                  <a:lnTo>
                    <a:pt x="84" y="32"/>
                  </a:lnTo>
                  <a:lnTo>
                    <a:pt x="83" y="32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5" y="41"/>
                  </a:lnTo>
                  <a:lnTo>
                    <a:pt x="63" y="41"/>
                  </a:lnTo>
                  <a:lnTo>
                    <a:pt x="62" y="41"/>
                  </a:lnTo>
                  <a:lnTo>
                    <a:pt x="58" y="43"/>
                  </a:lnTo>
                  <a:lnTo>
                    <a:pt x="55" y="44"/>
                  </a:lnTo>
                  <a:lnTo>
                    <a:pt x="50" y="46"/>
                  </a:lnTo>
                  <a:lnTo>
                    <a:pt x="45" y="46"/>
                  </a:lnTo>
                  <a:lnTo>
                    <a:pt x="40" y="48"/>
                  </a:lnTo>
                  <a:lnTo>
                    <a:pt x="35" y="50"/>
                  </a:lnTo>
                  <a:lnTo>
                    <a:pt x="30" y="52"/>
                  </a:lnTo>
                  <a:lnTo>
                    <a:pt x="25" y="52"/>
                  </a:lnTo>
                  <a:lnTo>
                    <a:pt x="20" y="53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7" y="57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9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183">
              <a:extLst>
                <a:ext uri="{FF2B5EF4-FFF2-40B4-BE49-F238E27FC236}">
                  <a16:creationId xmlns:a16="http://schemas.microsoft.com/office/drawing/2014/main" id="{6ABF1A33-DF12-46AA-AB57-0B34CC9E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813"/>
              <a:ext cx="110" cy="34"/>
            </a:xfrm>
            <a:custGeom>
              <a:avLst/>
              <a:gdLst>
                <a:gd name="T0" fmla="*/ 0 w 110"/>
                <a:gd name="T1" fmla="*/ 0 h 34"/>
                <a:gd name="T2" fmla="*/ 0 w 110"/>
                <a:gd name="T3" fmla="*/ 0 h 34"/>
                <a:gd name="T4" fmla="*/ 0 w 110"/>
                <a:gd name="T5" fmla="*/ 0 h 34"/>
                <a:gd name="T6" fmla="*/ 0 w 110"/>
                <a:gd name="T7" fmla="*/ 0 h 34"/>
                <a:gd name="T8" fmla="*/ 2 w 110"/>
                <a:gd name="T9" fmla="*/ 0 h 34"/>
                <a:gd name="T10" fmla="*/ 2 w 110"/>
                <a:gd name="T11" fmla="*/ 0 h 34"/>
                <a:gd name="T12" fmla="*/ 3 w 110"/>
                <a:gd name="T13" fmla="*/ 0 h 34"/>
                <a:gd name="T14" fmla="*/ 3 w 110"/>
                <a:gd name="T15" fmla="*/ 0 h 34"/>
                <a:gd name="T16" fmla="*/ 6 w 110"/>
                <a:gd name="T17" fmla="*/ 1 h 34"/>
                <a:gd name="T18" fmla="*/ 10 w 110"/>
                <a:gd name="T19" fmla="*/ 2 h 34"/>
                <a:gd name="T20" fmla="*/ 15 w 110"/>
                <a:gd name="T21" fmla="*/ 4 h 34"/>
                <a:gd name="T22" fmla="*/ 19 w 110"/>
                <a:gd name="T23" fmla="*/ 6 h 34"/>
                <a:gd name="T24" fmla="*/ 24 w 110"/>
                <a:gd name="T25" fmla="*/ 8 h 34"/>
                <a:gd name="T26" fmla="*/ 28 w 110"/>
                <a:gd name="T27" fmla="*/ 11 h 34"/>
                <a:gd name="T28" fmla="*/ 34 w 110"/>
                <a:gd name="T29" fmla="*/ 13 h 34"/>
                <a:gd name="T30" fmla="*/ 37 w 110"/>
                <a:gd name="T31" fmla="*/ 14 h 34"/>
                <a:gd name="T32" fmla="*/ 41 w 110"/>
                <a:gd name="T33" fmla="*/ 15 h 34"/>
                <a:gd name="T34" fmla="*/ 44 w 110"/>
                <a:gd name="T35" fmla="*/ 18 h 34"/>
                <a:gd name="T36" fmla="*/ 48 w 110"/>
                <a:gd name="T37" fmla="*/ 20 h 34"/>
                <a:gd name="T38" fmla="*/ 51 w 110"/>
                <a:gd name="T39" fmla="*/ 23 h 34"/>
                <a:gd name="T40" fmla="*/ 56 w 110"/>
                <a:gd name="T41" fmla="*/ 26 h 34"/>
                <a:gd name="T42" fmla="*/ 59 w 110"/>
                <a:gd name="T43" fmla="*/ 29 h 34"/>
                <a:gd name="T44" fmla="*/ 64 w 110"/>
                <a:gd name="T45" fmla="*/ 32 h 34"/>
                <a:gd name="T46" fmla="*/ 67 w 110"/>
                <a:gd name="T47" fmla="*/ 32 h 34"/>
                <a:gd name="T48" fmla="*/ 72 w 110"/>
                <a:gd name="T49" fmla="*/ 33 h 34"/>
                <a:gd name="T50" fmla="*/ 76 w 110"/>
                <a:gd name="T51" fmla="*/ 33 h 34"/>
                <a:gd name="T52" fmla="*/ 82 w 110"/>
                <a:gd name="T53" fmla="*/ 32 h 34"/>
                <a:gd name="T54" fmla="*/ 89 w 110"/>
                <a:gd name="T55" fmla="*/ 31 h 34"/>
                <a:gd name="T56" fmla="*/ 94 w 110"/>
                <a:gd name="T57" fmla="*/ 29 h 34"/>
                <a:gd name="T58" fmla="*/ 100 w 110"/>
                <a:gd name="T59" fmla="*/ 29 h 34"/>
                <a:gd name="T60" fmla="*/ 105 w 110"/>
                <a:gd name="T61" fmla="*/ 27 h 34"/>
                <a:gd name="T62" fmla="*/ 107 w 110"/>
                <a:gd name="T63" fmla="*/ 26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34"/>
                <a:gd name="T98" fmla="*/ 110 w 110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3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3" y="6"/>
                  </a:lnTo>
                  <a:lnTo>
                    <a:pt x="24" y="8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32" y="11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20"/>
                  </a:lnTo>
                  <a:lnTo>
                    <a:pt x="49" y="22"/>
                  </a:lnTo>
                  <a:lnTo>
                    <a:pt x="51" y="23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7" y="27"/>
                  </a:lnTo>
                  <a:lnTo>
                    <a:pt x="59" y="29"/>
                  </a:lnTo>
                  <a:lnTo>
                    <a:pt x="62" y="30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70" y="32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6" y="33"/>
                  </a:lnTo>
                  <a:lnTo>
                    <a:pt x="79" y="32"/>
                  </a:lnTo>
                  <a:lnTo>
                    <a:pt x="82" y="32"/>
                  </a:lnTo>
                  <a:lnTo>
                    <a:pt x="85" y="31"/>
                  </a:lnTo>
                  <a:lnTo>
                    <a:pt x="89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4" y="27"/>
                  </a:lnTo>
                  <a:lnTo>
                    <a:pt x="105" y="27"/>
                  </a:lnTo>
                  <a:lnTo>
                    <a:pt x="107" y="26"/>
                  </a:lnTo>
                  <a:lnTo>
                    <a:pt x="109" y="25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184">
              <a:extLst>
                <a:ext uri="{FF2B5EF4-FFF2-40B4-BE49-F238E27FC236}">
                  <a16:creationId xmlns:a16="http://schemas.microsoft.com/office/drawing/2014/main" id="{DDE1CA8B-47CE-4877-90EE-98266C9C2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1755"/>
              <a:ext cx="102" cy="44"/>
            </a:xfrm>
            <a:custGeom>
              <a:avLst/>
              <a:gdLst>
                <a:gd name="T0" fmla="*/ 0 w 102"/>
                <a:gd name="T1" fmla="*/ 0 h 44"/>
                <a:gd name="T2" fmla="*/ 0 w 102"/>
                <a:gd name="T3" fmla="*/ 0 h 44"/>
                <a:gd name="T4" fmla="*/ 0 w 102"/>
                <a:gd name="T5" fmla="*/ 0 h 44"/>
                <a:gd name="T6" fmla="*/ 0 w 102"/>
                <a:gd name="T7" fmla="*/ 0 h 44"/>
                <a:gd name="T8" fmla="*/ 1 w 102"/>
                <a:gd name="T9" fmla="*/ 0 h 44"/>
                <a:gd name="T10" fmla="*/ 1 w 102"/>
                <a:gd name="T11" fmla="*/ 0 h 44"/>
                <a:gd name="T12" fmla="*/ 1 w 102"/>
                <a:gd name="T13" fmla="*/ 0 h 44"/>
                <a:gd name="T14" fmla="*/ 1 w 102"/>
                <a:gd name="T15" fmla="*/ 0 h 44"/>
                <a:gd name="T16" fmla="*/ 2 w 102"/>
                <a:gd name="T17" fmla="*/ 2 h 44"/>
                <a:gd name="T18" fmla="*/ 4 w 102"/>
                <a:gd name="T19" fmla="*/ 5 h 44"/>
                <a:gd name="T20" fmla="*/ 6 w 102"/>
                <a:gd name="T21" fmla="*/ 6 h 44"/>
                <a:gd name="T22" fmla="*/ 9 w 102"/>
                <a:gd name="T23" fmla="*/ 10 h 44"/>
                <a:gd name="T24" fmla="*/ 11 w 102"/>
                <a:gd name="T25" fmla="*/ 13 h 44"/>
                <a:gd name="T26" fmla="*/ 12 w 102"/>
                <a:gd name="T27" fmla="*/ 16 h 44"/>
                <a:gd name="T28" fmla="*/ 14 w 102"/>
                <a:gd name="T29" fmla="*/ 20 h 44"/>
                <a:gd name="T30" fmla="*/ 16 w 102"/>
                <a:gd name="T31" fmla="*/ 23 h 44"/>
                <a:gd name="T32" fmla="*/ 18 w 102"/>
                <a:gd name="T33" fmla="*/ 25 h 44"/>
                <a:gd name="T34" fmla="*/ 19 w 102"/>
                <a:gd name="T35" fmla="*/ 27 h 44"/>
                <a:gd name="T36" fmla="*/ 21 w 102"/>
                <a:gd name="T37" fmla="*/ 29 h 44"/>
                <a:gd name="T38" fmla="*/ 22 w 102"/>
                <a:gd name="T39" fmla="*/ 32 h 44"/>
                <a:gd name="T40" fmla="*/ 24 w 102"/>
                <a:gd name="T41" fmla="*/ 34 h 44"/>
                <a:gd name="T42" fmla="*/ 26 w 102"/>
                <a:gd name="T43" fmla="*/ 37 h 44"/>
                <a:gd name="T44" fmla="*/ 28 w 102"/>
                <a:gd name="T45" fmla="*/ 39 h 44"/>
                <a:gd name="T46" fmla="*/ 30 w 102"/>
                <a:gd name="T47" fmla="*/ 40 h 44"/>
                <a:gd name="T48" fmla="*/ 33 w 102"/>
                <a:gd name="T49" fmla="*/ 41 h 44"/>
                <a:gd name="T50" fmla="*/ 37 w 102"/>
                <a:gd name="T51" fmla="*/ 42 h 44"/>
                <a:gd name="T52" fmla="*/ 40 w 102"/>
                <a:gd name="T53" fmla="*/ 43 h 44"/>
                <a:gd name="T54" fmla="*/ 44 w 102"/>
                <a:gd name="T55" fmla="*/ 43 h 44"/>
                <a:gd name="T56" fmla="*/ 49 w 102"/>
                <a:gd name="T57" fmla="*/ 43 h 44"/>
                <a:gd name="T58" fmla="*/ 53 w 102"/>
                <a:gd name="T59" fmla="*/ 43 h 44"/>
                <a:gd name="T60" fmla="*/ 58 w 102"/>
                <a:gd name="T61" fmla="*/ 43 h 44"/>
                <a:gd name="T62" fmla="*/ 62 w 102"/>
                <a:gd name="T63" fmla="*/ 43 h 44"/>
                <a:gd name="T64" fmla="*/ 65 w 102"/>
                <a:gd name="T65" fmla="*/ 42 h 44"/>
                <a:gd name="T66" fmla="*/ 68 w 102"/>
                <a:gd name="T67" fmla="*/ 42 h 44"/>
                <a:gd name="T68" fmla="*/ 71 w 102"/>
                <a:gd name="T69" fmla="*/ 42 h 44"/>
                <a:gd name="T70" fmla="*/ 75 w 102"/>
                <a:gd name="T71" fmla="*/ 42 h 44"/>
                <a:gd name="T72" fmla="*/ 78 w 102"/>
                <a:gd name="T73" fmla="*/ 41 h 44"/>
                <a:gd name="T74" fmla="*/ 82 w 102"/>
                <a:gd name="T75" fmla="*/ 41 h 44"/>
                <a:gd name="T76" fmla="*/ 84 w 102"/>
                <a:gd name="T77" fmla="*/ 41 h 44"/>
                <a:gd name="T78" fmla="*/ 88 w 102"/>
                <a:gd name="T79" fmla="*/ 41 h 44"/>
                <a:gd name="T80" fmla="*/ 90 w 102"/>
                <a:gd name="T81" fmla="*/ 40 h 44"/>
                <a:gd name="T82" fmla="*/ 90 w 102"/>
                <a:gd name="T83" fmla="*/ 40 h 44"/>
                <a:gd name="T84" fmla="*/ 92 w 102"/>
                <a:gd name="T85" fmla="*/ 40 h 44"/>
                <a:gd name="T86" fmla="*/ 94 w 102"/>
                <a:gd name="T87" fmla="*/ 40 h 44"/>
                <a:gd name="T88" fmla="*/ 96 w 102"/>
                <a:gd name="T89" fmla="*/ 40 h 44"/>
                <a:gd name="T90" fmla="*/ 98 w 102"/>
                <a:gd name="T91" fmla="*/ 40 h 44"/>
                <a:gd name="T92" fmla="*/ 99 w 102"/>
                <a:gd name="T93" fmla="*/ 40 h 44"/>
                <a:gd name="T94" fmla="*/ 100 w 102"/>
                <a:gd name="T95" fmla="*/ 40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"/>
                <a:gd name="T145" fmla="*/ 0 h 44"/>
                <a:gd name="T146" fmla="*/ 102 w 102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" h="4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3"/>
                  </a:lnTo>
                  <a:lnTo>
                    <a:pt x="53" y="43"/>
                  </a:lnTo>
                  <a:lnTo>
                    <a:pt x="56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62" y="43"/>
                  </a:lnTo>
                  <a:lnTo>
                    <a:pt x="65" y="42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80" y="41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1" y="40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Oval 185">
              <a:extLst>
                <a:ext uri="{FF2B5EF4-FFF2-40B4-BE49-F238E27FC236}">
                  <a16:creationId xmlns:a16="http://schemas.microsoft.com/office/drawing/2014/main" id="{7A57662C-52BC-45E1-8622-77ADFCE36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1440"/>
              <a:ext cx="155" cy="11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32" name="Oval 186">
              <a:extLst>
                <a:ext uri="{FF2B5EF4-FFF2-40B4-BE49-F238E27FC236}">
                  <a16:creationId xmlns:a16="http://schemas.microsoft.com/office/drawing/2014/main" id="{0947354B-898A-423A-809E-0716B75BF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1557"/>
              <a:ext cx="155" cy="117"/>
            </a:xfrm>
            <a:prstGeom prst="ellipse">
              <a:avLst/>
            </a:prstGeom>
            <a:solidFill>
              <a:srgbClr val="FFFF00"/>
            </a:solidFill>
            <a:ln w="1893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33" name="Freeform 187">
              <a:extLst>
                <a:ext uri="{FF2B5EF4-FFF2-40B4-BE49-F238E27FC236}">
                  <a16:creationId xmlns:a16="http://schemas.microsoft.com/office/drawing/2014/main" id="{74EBCEC0-8F7C-4526-A809-4ABA2DC2A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656"/>
              <a:ext cx="65" cy="123"/>
            </a:xfrm>
            <a:custGeom>
              <a:avLst/>
              <a:gdLst>
                <a:gd name="T0" fmla="*/ 63 w 65"/>
                <a:gd name="T1" fmla="*/ 1 h 123"/>
                <a:gd name="T2" fmla="*/ 58 w 65"/>
                <a:gd name="T3" fmla="*/ 3 h 123"/>
                <a:gd name="T4" fmla="*/ 50 w 65"/>
                <a:gd name="T5" fmla="*/ 6 h 123"/>
                <a:gd name="T6" fmla="*/ 40 w 65"/>
                <a:gd name="T7" fmla="*/ 10 h 123"/>
                <a:gd name="T8" fmla="*/ 28 w 65"/>
                <a:gd name="T9" fmla="*/ 15 h 123"/>
                <a:gd name="T10" fmla="*/ 18 w 65"/>
                <a:gd name="T11" fmla="*/ 21 h 123"/>
                <a:gd name="T12" fmla="*/ 9 w 65"/>
                <a:gd name="T13" fmla="*/ 26 h 123"/>
                <a:gd name="T14" fmla="*/ 3 w 65"/>
                <a:gd name="T15" fmla="*/ 33 h 123"/>
                <a:gd name="T16" fmla="*/ 0 w 65"/>
                <a:gd name="T17" fmla="*/ 38 h 123"/>
                <a:gd name="T18" fmla="*/ 0 w 65"/>
                <a:gd name="T19" fmla="*/ 45 h 123"/>
                <a:gd name="T20" fmla="*/ 2 w 65"/>
                <a:gd name="T21" fmla="*/ 54 h 123"/>
                <a:gd name="T22" fmla="*/ 6 w 65"/>
                <a:gd name="T23" fmla="*/ 62 h 123"/>
                <a:gd name="T24" fmla="*/ 9 w 65"/>
                <a:gd name="T25" fmla="*/ 70 h 123"/>
                <a:gd name="T26" fmla="*/ 12 w 65"/>
                <a:gd name="T27" fmla="*/ 80 h 123"/>
                <a:gd name="T28" fmla="*/ 14 w 65"/>
                <a:gd name="T29" fmla="*/ 88 h 123"/>
                <a:gd name="T30" fmla="*/ 16 w 65"/>
                <a:gd name="T31" fmla="*/ 94 h 123"/>
                <a:gd name="T32" fmla="*/ 17 w 65"/>
                <a:gd name="T33" fmla="*/ 98 h 123"/>
                <a:gd name="T34" fmla="*/ 17 w 65"/>
                <a:gd name="T35" fmla="*/ 101 h 123"/>
                <a:gd name="T36" fmla="*/ 17 w 65"/>
                <a:gd name="T37" fmla="*/ 102 h 123"/>
                <a:gd name="T38" fmla="*/ 17 w 65"/>
                <a:gd name="T39" fmla="*/ 105 h 123"/>
                <a:gd name="T40" fmla="*/ 16 w 65"/>
                <a:gd name="T41" fmla="*/ 107 h 123"/>
                <a:gd name="T42" fmla="*/ 16 w 65"/>
                <a:gd name="T43" fmla="*/ 110 h 123"/>
                <a:gd name="T44" fmla="*/ 16 w 65"/>
                <a:gd name="T45" fmla="*/ 112 h 123"/>
                <a:gd name="T46" fmla="*/ 16 w 65"/>
                <a:gd name="T47" fmla="*/ 113 h 123"/>
                <a:gd name="T48" fmla="*/ 14 w 65"/>
                <a:gd name="T49" fmla="*/ 114 h 123"/>
                <a:gd name="T50" fmla="*/ 13 w 65"/>
                <a:gd name="T51" fmla="*/ 114 h 123"/>
                <a:gd name="T52" fmla="*/ 12 w 65"/>
                <a:gd name="T53" fmla="*/ 116 h 123"/>
                <a:gd name="T54" fmla="*/ 10 w 65"/>
                <a:gd name="T55" fmla="*/ 116 h 123"/>
                <a:gd name="T56" fmla="*/ 8 w 65"/>
                <a:gd name="T57" fmla="*/ 118 h 123"/>
                <a:gd name="T58" fmla="*/ 6 w 65"/>
                <a:gd name="T59" fmla="*/ 118 h 123"/>
                <a:gd name="T60" fmla="*/ 5 w 65"/>
                <a:gd name="T61" fmla="*/ 119 h 123"/>
                <a:gd name="T62" fmla="*/ 4 w 65"/>
                <a:gd name="T63" fmla="*/ 119 h 123"/>
                <a:gd name="T64" fmla="*/ 3 w 65"/>
                <a:gd name="T65" fmla="*/ 121 h 123"/>
                <a:gd name="T66" fmla="*/ 3 w 65"/>
                <a:gd name="T67" fmla="*/ 121 h 123"/>
                <a:gd name="T68" fmla="*/ 3 w 65"/>
                <a:gd name="T69" fmla="*/ 121 h 123"/>
                <a:gd name="T70" fmla="*/ 3 w 65"/>
                <a:gd name="T71" fmla="*/ 121 h 123"/>
                <a:gd name="T72" fmla="*/ 2 w 65"/>
                <a:gd name="T73" fmla="*/ 122 h 123"/>
                <a:gd name="T74" fmla="*/ 2 w 65"/>
                <a:gd name="T75" fmla="*/ 122 h 123"/>
                <a:gd name="T76" fmla="*/ 2 w 65"/>
                <a:gd name="T77" fmla="*/ 122 h 123"/>
                <a:gd name="T78" fmla="*/ 2 w 65"/>
                <a:gd name="T79" fmla="*/ 122 h 1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"/>
                <a:gd name="T121" fmla="*/ 0 h 123"/>
                <a:gd name="T122" fmla="*/ 65 w 65"/>
                <a:gd name="T123" fmla="*/ 123 h 1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" h="123">
                  <a:moveTo>
                    <a:pt x="64" y="0"/>
                  </a:moveTo>
                  <a:lnTo>
                    <a:pt x="63" y="1"/>
                  </a:lnTo>
                  <a:lnTo>
                    <a:pt x="61" y="1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0" y="6"/>
                  </a:lnTo>
                  <a:lnTo>
                    <a:pt x="45" y="7"/>
                  </a:lnTo>
                  <a:lnTo>
                    <a:pt x="40" y="10"/>
                  </a:lnTo>
                  <a:lnTo>
                    <a:pt x="35" y="11"/>
                  </a:lnTo>
                  <a:lnTo>
                    <a:pt x="28" y="15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3" y="23"/>
                  </a:lnTo>
                  <a:lnTo>
                    <a:pt x="9" y="26"/>
                  </a:lnTo>
                  <a:lnTo>
                    <a:pt x="5" y="29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6" y="62"/>
                  </a:lnTo>
                  <a:lnTo>
                    <a:pt x="7" y="65"/>
                  </a:lnTo>
                  <a:lnTo>
                    <a:pt x="9" y="70"/>
                  </a:lnTo>
                  <a:lnTo>
                    <a:pt x="10" y="74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4" y="88"/>
                  </a:lnTo>
                  <a:lnTo>
                    <a:pt x="16" y="91"/>
                  </a:lnTo>
                  <a:lnTo>
                    <a:pt x="16" y="94"/>
                  </a:lnTo>
                  <a:lnTo>
                    <a:pt x="18" y="97"/>
                  </a:lnTo>
                  <a:lnTo>
                    <a:pt x="17" y="98"/>
                  </a:lnTo>
                  <a:lnTo>
                    <a:pt x="17" y="99"/>
                  </a:lnTo>
                  <a:lnTo>
                    <a:pt x="17" y="101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6" y="113"/>
                  </a:lnTo>
                  <a:lnTo>
                    <a:pt x="14" y="114"/>
                  </a:lnTo>
                  <a:lnTo>
                    <a:pt x="13" y="114"/>
                  </a:lnTo>
                  <a:lnTo>
                    <a:pt x="12" y="116"/>
                  </a:lnTo>
                  <a:lnTo>
                    <a:pt x="10" y="116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5" y="119"/>
                  </a:lnTo>
                  <a:lnTo>
                    <a:pt x="4" y="119"/>
                  </a:lnTo>
                  <a:lnTo>
                    <a:pt x="3" y="121"/>
                  </a:lnTo>
                  <a:lnTo>
                    <a:pt x="2" y="122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Oval 188">
              <a:extLst>
                <a:ext uri="{FF2B5EF4-FFF2-40B4-BE49-F238E27FC236}">
                  <a16:creationId xmlns:a16="http://schemas.microsoft.com/office/drawing/2014/main" id="{E245B171-3F5D-48FE-93C1-E2C5F3D9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481"/>
              <a:ext cx="37" cy="37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35" name="Text Box 189">
              <a:extLst>
                <a:ext uri="{FF2B5EF4-FFF2-40B4-BE49-F238E27FC236}">
                  <a16:creationId xmlns:a16="http://schemas.microsoft.com/office/drawing/2014/main" id="{32DCE30C-EE37-4903-AF8B-DD77B8A14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344"/>
              <a:ext cx="38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300" b="1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Zygote</a:t>
              </a:r>
              <a:endParaRPr lang="en-US" altLang="en-US" sz="180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0478" name="Picture 190" descr="lmos">
            <a:extLst>
              <a:ext uri="{FF2B5EF4-FFF2-40B4-BE49-F238E27FC236}">
                <a16:creationId xmlns:a16="http://schemas.microsoft.com/office/drawing/2014/main" id="{D9302C76-1F7C-450E-B389-8F944798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9985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" name="Group 246">
            <a:extLst>
              <a:ext uri="{FF2B5EF4-FFF2-40B4-BE49-F238E27FC236}">
                <a16:creationId xmlns:a16="http://schemas.microsoft.com/office/drawing/2014/main" id="{1AAB9626-50A4-4A2D-8CCF-E7166AEFB0CD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143000"/>
            <a:ext cx="2730500" cy="1189038"/>
            <a:chOff x="1776" y="720"/>
            <a:chExt cx="1720" cy="749"/>
          </a:xfrm>
        </p:grpSpPr>
        <p:sp>
          <p:nvSpPr>
            <p:cNvPr id="27674" name="Freeform 227">
              <a:extLst>
                <a:ext uri="{FF2B5EF4-FFF2-40B4-BE49-F238E27FC236}">
                  <a16:creationId xmlns:a16="http://schemas.microsoft.com/office/drawing/2014/main" id="{E0A8C36E-B360-4E40-A712-B14771493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720"/>
              <a:ext cx="1720" cy="297"/>
            </a:xfrm>
            <a:custGeom>
              <a:avLst/>
              <a:gdLst>
                <a:gd name="T0" fmla="*/ 1719 w 1720"/>
                <a:gd name="T1" fmla="*/ 244 h 297"/>
                <a:gd name="T2" fmla="*/ 1595 w 1720"/>
                <a:gd name="T3" fmla="*/ 179 h 297"/>
                <a:gd name="T4" fmla="*/ 1472 w 1720"/>
                <a:gd name="T5" fmla="*/ 124 h 297"/>
                <a:gd name="T6" fmla="*/ 1348 w 1720"/>
                <a:gd name="T7" fmla="*/ 80 h 297"/>
                <a:gd name="T8" fmla="*/ 1225 w 1720"/>
                <a:gd name="T9" fmla="*/ 45 h 297"/>
                <a:gd name="T10" fmla="*/ 1103 w 1720"/>
                <a:gd name="T11" fmla="*/ 21 h 297"/>
                <a:gd name="T12" fmla="*/ 983 w 1720"/>
                <a:gd name="T13" fmla="*/ 6 h 297"/>
                <a:gd name="T14" fmla="*/ 865 w 1720"/>
                <a:gd name="T15" fmla="*/ 0 h 297"/>
                <a:gd name="T16" fmla="*/ 750 w 1720"/>
                <a:gd name="T17" fmla="*/ 2 h 297"/>
                <a:gd name="T18" fmla="*/ 637 w 1720"/>
                <a:gd name="T19" fmla="*/ 14 h 297"/>
                <a:gd name="T20" fmla="*/ 530 w 1720"/>
                <a:gd name="T21" fmla="*/ 33 h 297"/>
                <a:gd name="T22" fmla="*/ 426 w 1720"/>
                <a:gd name="T23" fmla="*/ 61 h 297"/>
                <a:gd name="T24" fmla="*/ 329 w 1720"/>
                <a:gd name="T25" fmla="*/ 95 h 297"/>
                <a:gd name="T26" fmla="*/ 235 w 1720"/>
                <a:gd name="T27" fmla="*/ 136 h 297"/>
                <a:gd name="T28" fmla="*/ 150 w 1720"/>
                <a:gd name="T29" fmla="*/ 183 h 297"/>
                <a:gd name="T30" fmla="*/ 71 w 1720"/>
                <a:gd name="T31" fmla="*/ 237 h 297"/>
                <a:gd name="T32" fmla="*/ 0 w 1720"/>
                <a:gd name="T33" fmla="*/ 296 h 2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0"/>
                <a:gd name="T52" fmla="*/ 0 h 297"/>
                <a:gd name="T53" fmla="*/ 1720 w 1720"/>
                <a:gd name="T54" fmla="*/ 297 h 2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0" h="297">
                  <a:moveTo>
                    <a:pt x="1719" y="244"/>
                  </a:moveTo>
                  <a:lnTo>
                    <a:pt x="1595" y="179"/>
                  </a:lnTo>
                  <a:lnTo>
                    <a:pt x="1472" y="124"/>
                  </a:lnTo>
                  <a:lnTo>
                    <a:pt x="1348" y="80"/>
                  </a:lnTo>
                  <a:lnTo>
                    <a:pt x="1225" y="45"/>
                  </a:lnTo>
                  <a:lnTo>
                    <a:pt x="1103" y="21"/>
                  </a:lnTo>
                  <a:lnTo>
                    <a:pt x="983" y="6"/>
                  </a:lnTo>
                  <a:lnTo>
                    <a:pt x="865" y="0"/>
                  </a:lnTo>
                  <a:lnTo>
                    <a:pt x="750" y="2"/>
                  </a:lnTo>
                  <a:lnTo>
                    <a:pt x="637" y="14"/>
                  </a:lnTo>
                  <a:lnTo>
                    <a:pt x="530" y="33"/>
                  </a:lnTo>
                  <a:lnTo>
                    <a:pt x="426" y="61"/>
                  </a:lnTo>
                  <a:lnTo>
                    <a:pt x="329" y="95"/>
                  </a:lnTo>
                  <a:lnTo>
                    <a:pt x="235" y="136"/>
                  </a:lnTo>
                  <a:lnTo>
                    <a:pt x="150" y="183"/>
                  </a:lnTo>
                  <a:lnTo>
                    <a:pt x="71" y="237"/>
                  </a:lnTo>
                  <a:lnTo>
                    <a:pt x="0" y="296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5" name="Group 244">
              <a:extLst>
                <a:ext uri="{FF2B5EF4-FFF2-40B4-BE49-F238E27FC236}">
                  <a16:creationId xmlns:a16="http://schemas.microsoft.com/office/drawing/2014/main" id="{28F016DB-2465-4124-8F93-4BFEDF9E3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1" y="833"/>
              <a:ext cx="1418" cy="636"/>
              <a:chOff x="1871" y="833"/>
              <a:chExt cx="1418" cy="636"/>
            </a:xfrm>
          </p:grpSpPr>
          <p:sp>
            <p:nvSpPr>
              <p:cNvPr id="27676" name="Freeform 193">
                <a:extLst>
                  <a:ext uri="{FF2B5EF4-FFF2-40B4-BE49-F238E27FC236}">
                    <a16:creationId xmlns:a16="http://schemas.microsoft.com/office/drawing/2014/main" id="{02D956E1-7047-4D3D-83C0-652E63261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" y="1085"/>
                <a:ext cx="1409" cy="205"/>
              </a:xfrm>
              <a:custGeom>
                <a:avLst/>
                <a:gdLst>
                  <a:gd name="T0" fmla="*/ 0 w 1409"/>
                  <a:gd name="T1" fmla="*/ 204 h 205"/>
                  <a:gd name="T2" fmla="*/ 0 w 1409"/>
                  <a:gd name="T3" fmla="*/ 204 h 205"/>
                  <a:gd name="T4" fmla="*/ 0 w 1409"/>
                  <a:gd name="T5" fmla="*/ 204 h 205"/>
                  <a:gd name="T6" fmla="*/ 0 w 1409"/>
                  <a:gd name="T7" fmla="*/ 204 h 205"/>
                  <a:gd name="T8" fmla="*/ 2 w 1409"/>
                  <a:gd name="T9" fmla="*/ 203 h 205"/>
                  <a:gd name="T10" fmla="*/ 2 w 1409"/>
                  <a:gd name="T11" fmla="*/ 203 h 205"/>
                  <a:gd name="T12" fmla="*/ 4 w 1409"/>
                  <a:gd name="T13" fmla="*/ 201 h 205"/>
                  <a:gd name="T14" fmla="*/ 4 w 1409"/>
                  <a:gd name="T15" fmla="*/ 201 h 205"/>
                  <a:gd name="T16" fmla="*/ 39 w 1409"/>
                  <a:gd name="T17" fmla="*/ 187 h 205"/>
                  <a:gd name="T18" fmla="*/ 118 w 1409"/>
                  <a:gd name="T19" fmla="*/ 156 h 205"/>
                  <a:gd name="T20" fmla="*/ 209 w 1409"/>
                  <a:gd name="T21" fmla="*/ 125 h 205"/>
                  <a:gd name="T22" fmla="*/ 309 w 1409"/>
                  <a:gd name="T23" fmla="*/ 93 h 205"/>
                  <a:gd name="T24" fmla="*/ 409 w 1409"/>
                  <a:gd name="T25" fmla="*/ 64 h 205"/>
                  <a:gd name="T26" fmla="*/ 507 w 1409"/>
                  <a:gd name="T27" fmla="*/ 38 h 205"/>
                  <a:gd name="T28" fmla="*/ 598 w 1409"/>
                  <a:gd name="T29" fmla="*/ 17 h 205"/>
                  <a:gd name="T30" fmla="*/ 676 w 1409"/>
                  <a:gd name="T31" fmla="*/ 4 h 205"/>
                  <a:gd name="T32" fmla="*/ 753 w 1409"/>
                  <a:gd name="T33" fmla="*/ 0 h 205"/>
                  <a:gd name="T34" fmla="*/ 846 w 1409"/>
                  <a:gd name="T35" fmla="*/ 5 h 205"/>
                  <a:gd name="T36" fmla="*/ 944 w 1409"/>
                  <a:gd name="T37" fmla="*/ 17 h 205"/>
                  <a:gd name="T38" fmla="*/ 1042 w 1409"/>
                  <a:gd name="T39" fmla="*/ 35 h 205"/>
                  <a:gd name="T40" fmla="*/ 1137 w 1409"/>
                  <a:gd name="T41" fmla="*/ 58 h 205"/>
                  <a:gd name="T42" fmla="*/ 1227 w 1409"/>
                  <a:gd name="T43" fmla="*/ 84 h 205"/>
                  <a:gd name="T44" fmla="*/ 1309 w 1409"/>
                  <a:gd name="T45" fmla="*/ 111 h 205"/>
                  <a:gd name="T46" fmla="*/ 1379 w 1409"/>
                  <a:gd name="T47" fmla="*/ 139 h 205"/>
                  <a:gd name="T48" fmla="*/ 1408 w 1409"/>
                  <a:gd name="T49" fmla="*/ 151 h 205"/>
                  <a:gd name="T50" fmla="*/ 1408 w 1409"/>
                  <a:gd name="T51" fmla="*/ 151 h 205"/>
                  <a:gd name="T52" fmla="*/ 1408 w 1409"/>
                  <a:gd name="T53" fmla="*/ 151 h 205"/>
                  <a:gd name="T54" fmla="*/ 1408 w 1409"/>
                  <a:gd name="T55" fmla="*/ 151 h 205"/>
                  <a:gd name="T56" fmla="*/ 1408 w 1409"/>
                  <a:gd name="T57" fmla="*/ 150 h 205"/>
                  <a:gd name="T58" fmla="*/ 1408 w 1409"/>
                  <a:gd name="T59" fmla="*/ 150 h 205"/>
                  <a:gd name="T60" fmla="*/ 1408 w 1409"/>
                  <a:gd name="T61" fmla="*/ 149 h 205"/>
                  <a:gd name="T62" fmla="*/ 1408 w 1409"/>
                  <a:gd name="T63" fmla="*/ 149 h 2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09"/>
                  <a:gd name="T97" fmla="*/ 0 h 205"/>
                  <a:gd name="T98" fmla="*/ 1409 w 1409"/>
                  <a:gd name="T99" fmla="*/ 205 h 2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09" h="205">
                    <a:moveTo>
                      <a:pt x="0" y="204"/>
                    </a:moveTo>
                    <a:lnTo>
                      <a:pt x="0" y="204"/>
                    </a:lnTo>
                    <a:lnTo>
                      <a:pt x="2" y="203"/>
                    </a:lnTo>
                    <a:lnTo>
                      <a:pt x="4" y="201"/>
                    </a:lnTo>
                    <a:lnTo>
                      <a:pt x="6" y="200"/>
                    </a:lnTo>
                    <a:lnTo>
                      <a:pt x="39" y="187"/>
                    </a:lnTo>
                    <a:lnTo>
                      <a:pt x="77" y="172"/>
                    </a:lnTo>
                    <a:lnTo>
                      <a:pt x="118" y="156"/>
                    </a:lnTo>
                    <a:lnTo>
                      <a:pt x="163" y="141"/>
                    </a:lnTo>
                    <a:lnTo>
                      <a:pt x="209" y="125"/>
                    </a:lnTo>
                    <a:lnTo>
                      <a:pt x="259" y="109"/>
                    </a:lnTo>
                    <a:lnTo>
                      <a:pt x="309" y="93"/>
                    </a:lnTo>
                    <a:lnTo>
                      <a:pt x="359" y="77"/>
                    </a:lnTo>
                    <a:lnTo>
                      <a:pt x="409" y="64"/>
                    </a:lnTo>
                    <a:lnTo>
                      <a:pt x="458" y="50"/>
                    </a:lnTo>
                    <a:lnTo>
                      <a:pt x="507" y="38"/>
                    </a:lnTo>
                    <a:lnTo>
                      <a:pt x="554" y="26"/>
                    </a:lnTo>
                    <a:lnTo>
                      <a:pt x="598" y="17"/>
                    </a:lnTo>
                    <a:lnTo>
                      <a:pt x="639" y="10"/>
                    </a:lnTo>
                    <a:lnTo>
                      <a:pt x="676" y="4"/>
                    </a:lnTo>
                    <a:lnTo>
                      <a:pt x="710" y="1"/>
                    </a:lnTo>
                    <a:lnTo>
                      <a:pt x="753" y="0"/>
                    </a:lnTo>
                    <a:lnTo>
                      <a:pt x="799" y="1"/>
                    </a:lnTo>
                    <a:lnTo>
                      <a:pt x="846" y="5"/>
                    </a:lnTo>
                    <a:lnTo>
                      <a:pt x="895" y="10"/>
                    </a:lnTo>
                    <a:lnTo>
                      <a:pt x="944" y="17"/>
                    </a:lnTo>
                    <a:lnTo>
                      <a:pt x="993" y="25"/>
                    </a:lnTo>
                    <a:lnTo>
                      <a:pt x="1042" y="35"/>
                    </a:lnTo>
                    <a:lnTo>
                      <a:pt x="1090" y="45"/>
                    </a:lnTo>
                    <a:lnTo>
                      <a:pt x="1137" y="58"/>
                    </a:lnTo>
                    <a:lnTo>
                      <a:pt x="1183" y="70"/>
                    </a:lnTo>
                    <a:lnTo>
                      <a:pt x="1227" y="84"/>
                    </a:lnTo>
                    <a:lnTo>
                      <a:pt x="1269" y="97"/>
                    </a:lnTo>
                    <a:lnTo>
                      <a:pt x="1309" y="111"/>
                    </a:lnTo>
                    <a:lnTo>
                      <a:pt x="1345" y="124"/>
                    </a:lnTo>
                    <a:lnTo>
                      <a:pt x="1379" y="139"/>
                    </a:lnTo>
                    <a:lnTo>
                      <a:pt x="1408" y="151"/>
                    </a:lnTo>
                    <a:lnTo>
                      <a:pt x="1408" y="150"/>
                    </a:lnTo>
                    <a:lnTo>
                      <a:pt x="1408" y="149"/>
                    </a:lnTo>
                    <a:lnTo>
                      <a:pt x="1408" y="148"/>
                    </a:lnTo>
                  </a:path>
                </a:pathLst>
              </a:custGeom>
              <a:noFill/>
              <a:ln w="31353">
                <a:solidFill>
                  <a:srgbClr val="2F2F2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Freeform 194">
                <a:extLst>
                  <a:ext uri="{FF2B5EF4-FFF2-40B4-BE49-F238E27FC236}">
                    <a16:creationId xmlns:a16="http://schemas.microsoft.com/office/drawing/2014/main" id="{E80A7166-A243-439F-B2E0-CB3524497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1180"/>
                <a:ext cx="1410" cy="200"/>
              </a:xfrm>
              <a:custGeom>
                <a:avLst/>
                <a:gdLst>
                  <a:gd name="T0" fmla="*/ 0 w 1410"/>
                  <a:gd name="T1" fmla="*/ 199 h 200"/>
                  <a:gd name="T2" fmla="*/ 0 w 1410"/>
                  <a:gd name="T3" fmla="*/ 199 h 200"/>
                  <a:gd name="T4" fmla="*/ 1 w 1410"/>
                  <a:gd name="T5" fmla="*/ 199 h 200"/>
                  <a:gd name="T6" fmla="*/ 1 w 1410"/>
                  <a:gd name="T7" fmla="*/ 199 h 200"/>
                  <a:gd name="T8" fmla="*/ 3 w 1410"/>
                  <a:gd name="T9" fmla="*/ 198 h 200"/>
                  <a:gd name="T10" fmla="*/ 3 w 1410"/>
                  <a:gd name="T11" fmla="*/ 198 h 200"/>
                  <a:gd name="T12" fmla="*/ 5 w 1410"/>
                  <a:gd name="T13" fmla="*/ 196 h 200"/>
                  <a:gd name="T14" fmla="*/ 5 w 1410"/>
                  <a:gd name="T15" fmla="*/ 196 h 200"/>
                  <a:gd name="T16" fmla="*/ 40 w 1410"/>
                  <a:gd name="T17" fmla="*/ 182 h 200"/>
                  <a:gd name="T18" fmla="*/ 119 w 1410"/>
                  <a:gd name="T19" fmla="*/ 154 h 200"/>
                  <a:gd name="T20" fmla="*/ 210 w 1410"/>
                  <a:gd name="T21" fmla="*/ 123 h 200"/>
                  <a:gd name="T22" fmla="*/ 309 w 1410"/>
                  <a:gd name="T23" fmla="*/ 92 h 200"/>
                  <a:gd name="T24" fmla="*/ 409 w 1410"/>
                  <a:gd name="T25" fmla="*/ 63 h 200"/>
                  <a:gd name="T26" fmla="*/ 508 w 1410"/>
                  <a:gd name="T27" fmla="*/ 38 h 200"/>
                  <a:gd name="T28" fmla="*/ 598 w 1410"/>
                  <a:gd name="T29" fmla="*/ 17 h 200"/>
                  <a:gd name="T30" fmla="*/ 677 w 1410"/>
                  <a:gd name="T31" fmla="*/ 4 h 200"/>
                  <a:gd name="T32" fmla="*/ 754 w 1410"/>
                  <a:gd name="T33" fmla="*/ 0 h 200"/>
                  <a:gd name="T34" fmla="*/ 847 w 1410"/>
                  <a:gd name="T35" fmla="*/ 5 h 200"/>
                  <a:gd name="T36" fmla="*/ 944 w 1410"/>
                  <a:gd name="T37" fmla="*/ 17 h 200"/>
                  <a:gd name="T38" fmla="*/ 1042 w 1410"/>
                  <a:gd name="T39" fmla="*/ 35 h 200"/>
                  <a:gd name="T40" fmla="*/ 1138 w 1410"/>
                  <a:gd name="T41" fmla="*/ 57 h 200"/>
                  <a:gd name="T42" fmla="*/ 1228 w 1410"/>
                  <a:gd name="T43" fmla="*/ 82 h 200"/>
                  <a:gd name="T44" fmla="*/ 1310 w 1410"/>
                  <a:gd name="T45" fmla="*/ 109 h 200"/>
                  <a:gd name="T46" fmla="*/ 1380 w 1410"/>
                  <a:gd name="T47" fmla="*/ 135 h 200"/>
                  <a:gd name="T48" fmla="*/ 1409 w 1410"/>
                  <a:gd name="T49" fmla="*/ 148 h 200"/>
                  <a:gd name="T50" fmla="*/ 1409 w 1410"/>
                  <a:gd name="T51" fmla="*/ 148 h 200"/>
                  <a:gd name="T52" fmla="*/ 1409 w 1410"/>
                  <a:gd name="T53" fmla="*/ 148 h 200"/>
                  <a:gd name="T54" fmla="*/ 1409 w 1410"/>
                  <a:gd name="T55" fmla="*/ 148 h 200"/>
                  <a:gd name="T56" fmla="*/ 1409 w 1410"/>
                  <a:gd name="T57" fmla="*/ 146 h 200"/>
                  <a:gd name="T58" fmla="*/ 1409 w 1410"/>
                  <a:gd name="T59" fmla="*/ 146 h 200"/>
                  <a:gd name="T60" fmla="*/ 1409 w 1410"/>
                  <a:gd name="T61" fmla="*/ 145 h 200"/>
                  <a:gd name="T62" fmla="*/ 1409 w 1410"/>
                  <a:gd name="T63" fmla="*/ 145 h 2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10"/>
                  <a:gd name="T97" fmla="*/ 0 h 200"/>
                  <a:gd name="T98" fmla="*/ 1410 w 1410"/>
                  <a:gd name="T99" fmla="*/ 200 h 2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10" h="200">
                    <a:moveTo>
                      <a:pt x="0" y="199"/>
                    </a:moveTo>
                    <a:lnTo>
                      <a:pt x="0" y="199"/>
                    </a:lnTo>
                    <a:lnTo>
                      <a:pt x="1" y="199"/>
                    </a:lnTo>
                    <a:lnTo>
                      <a:pt x="3" y="198"/>
                    </a:lnTo>
                    <a:lnTo>
                      <a:pt x="5" y="196"/>
                    </a:lnTo>
                    <a:lnTo>
                      <a:pt x="6" y="195"/>
                    </a:lnTo>
                    <a:lnTo>
                      <a:pt x="40" y="182"/>
                    </a:lnTo>
                    <a:lnTo>
                      <a:pt x="77" y="168"/>
                    </a:lnTo>
                    <a:lnTo>
                      <a:pt x="119" y="154"/>
                    </a:lnTo>
                    <a:lnTo>
                      <a:pt x="164" y="138"/>
                    </a:lnTo>
                    <a:lnTo>
                      <a:pt x="210" y="123"/>
                    </a:lnTo>
                    <a:lnTo>
                      <a:pt x="259" y="107"/>
                    </a:lnTo>
                    <a:lnTo>
                      <a:pt x="309" y="92"/>
                    </a:lnTo>
                    <a:lnTo>
                      <a:pt x="360" y="76"/>
                    </a:lnTo>
                    <a:lnTo>
                      <a:pt x="409" y="63"/>
                    </a:lnTo>
                    <a:lnTo>
                      <a:pt x="459" y="50"/>
                    </a:lnTo>
                    <a:lnTo>
                      <a:pt x="508" y="38"/>
                    </a:lnTo>
                    <a:lnTo>
                      <a:pt x="555" y="26"/>
                    </a:lnTo>
                    <a:lnTo>
                      <a:pt x="598" y="17"/>
                    </a:lnTo>
                    <a:lnTo>
                      <a:pt x="640" y="10"/>
                    </a:lnTo>
                    <a:lnTo>
                      <a:pt x="677" y="4"/>
                    </a:lnTo>
                    <a:lnTo>
                      <a:pt x="711" y="1"/>
                    </a:lnTo>
                    <a:lnTo>
                      <a:pt x="754" y="0"/>
                    </a:lnTo>
                    <a:lnTo>
                      <a:pt x="799" y="2"/>
                    </a:lnTo>
                    <a:lnTo>
                      <a:pt x="847" y="5"/>
                    </a:lnTo>
                    <a:lnTo>
                      <a:pt x="896" y="10"/>
                    </a:lnTo>
                    <a:lnTo>
                      <a:pt x="944" y="17"/>
                    </a:lnTo>
                    <a:lnTo>
                      <a:pt x="993" y="26"/>
                    </a:lnTo>
                    <a:lnTo>
                      <a:pt x="1042" y="35"/>
                    </a:lnTo>
                    <a:lnTo>
                      <a:pt x="1091" y="45"/>
                    </a:lnTo>
                    <a:lnTo>
                      <a:pt x="1138" y="57"/>
                    </a:lnTo>
                    <a:lnTo>
                      <a:pt x="1183" y="69"/>
                    </a:lnTo>
                    <a:lnTo>
                      <a:pt x="1228" y="82"/>
                    </a:lnTo>
                    <a:lnTo>
                      <a:pt x="1270" y="95"/>
                    </a:lnTo>
                    <a:lnTo>
                      <a:pt x="1310" y="109"/>
                    </a:lnTo>
                    <a:lnTo>
                      <a:pt x="1346" y="122"/>
                    </a:lnTo>
                    <a:lnTo>
                      <a:pt x="1380" y="135"/>
                    </a:lnTo>
                    <a:lnTo>
                      <a:pt x="1409" y="148"/>
                    </a:lnTo>
                    <a:lnTo>
                      <a:pt x="1409" y="146"/>
                    </a:lnTo>
                    <a:lnTo>
                      <a:pt x="1409" y="145"/>
                    </a:lnTo>
                    <a:lnTo>
                      <a:pt x="1409" y="144"/>
                    </a:lnTo>
                  </a:path>
                </a:pathLst>
              </a:custGeom>
              <a:noFill/>
              <a:ln w="31353">
                <a:solidFill>
                  <a:srgbClr val="2F2F2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209">
                <a:extLst>
                  <a:ext uri="{FF2B5EF4-FFF2-40B4-BE49-F238E27FC236}">
                    <a16:creationId xmlns:a16="http://schemas.microsoft.com/office/drawing/2014/main" id="{C9D6CBD8-45EE-4591-B40C-75551EB43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1212"/>
                <a:ext cx="111" cy="95"/>
              </a:xfrm>
              <a:custGeom>
                <a:avLst/>
                <a:gdLst>
                  <a:gd name="T0" fmla="*/ 19 w 111"/>
                  <a:gd name="T1" fmla="*/ 3 h 95"/>
                  <a:gd name="T2" fmla="*/ 17 w 111"/>
                  <a:gd name="T3" fmla="*/ 6 h 95"/>
                  <a:gd name="T4" fmla="*/ 0 w 111"/>
                  <a:gd name="T5" fmla="*/ 61 h 95"/>
                  <a:gd name="T6" fmla="*/ 89 w 111"/>
                  <a:gd name="T7" fmla="*/ 94 h 95"/>
                  <a:gd name="T8" fmla="*/ 110 w 111"/>
                  <a:gd name="T9" fmla="*/ 25 h 95"/>
                  <a:gd name="T10" fmla="*/ 25 w 111"/>
                  <a:gd name="T11" fmla="*/ 0 h 95"/>
                  <a:gd name="T12" fmla="*/ 19 w 111"/>
                  <a:gd name="T13" fmla="*/ 3 h 95"/>
                  <a:gd name="T14" fmla="*/ 19 w 111"/>
                  <a:gd name="T15" fmla="*/ 3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95"/>
                  <a:gd name="T26" fmla="*/ 111 w 111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95">
                    <a:moveTo>
                      <a:pt x="19" y="3"/>
                    </a:moveTo>
                    <a:lnTo>
                      <a:pt x="17" y="6"/>
                    </a:lnTo>
                    <a:lnTo>
                      <a:pt x="0" y="61"/>
                    </a:lnTo>
                    <a:lnTo>
                      <a:pt x="89" y="94"/>
                    </a:lnTo>
                    <a:lnTo>
                      <a:pt x="110" y="25"/>
                    </a:lnTo>
                    <a:lnTo>
                      <a:pt x="25" y="0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D8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Oval 223">
                <a:extLst>
                  <a:ext uri="{FF2B5EF4-FFF2-40B4-BE49-F238E27FC236}">
                    <a16:creationId xmlns:a16="http://schemas.microsoft.com/office/drawing/2014/main" id="{A6574A23-B3D5-4EBD-B94C-BB99879D2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1238"/>
                <a:ext cx="36" cy="3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2F2F2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680" name="Group 243">
                <a:extLst>
                  <a:ext uri="{FF2B5EF4-FFF2-40B4-BE49-F238E27FC236}">
                    <a16:creationId xmlns:a16="http://schemas.microsoft.com/office/drawing/2014/main" id="{33862EF3-B9CB-4239-B176-456532BFD6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1" y="833"/>
                <a:ext cx="1305" cy="636"/>
                <a:chOff x="1881" y="833"/>
                <a:chExt cx="1305" cy="636"/>
              </a:xfrm>
            </p:grpSpPr>
            <p:sp>
              <p:nvSpPr>
                <p:cNvPr id="27681" name="Freeform 207">
                  <a:extLst>
                    <a:ext uri="{FF2B5EF4-FFF2-40B4-BE49-F238E27FC236}">
                      <a16:creationId xmlns:a16="http://schemas.microsoft.com/office/drawing/2014/main" id="{41DDC599-5865-4CBE-900D-B37AB2F07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1" y="1153"/>
                  <a:ext cx="107" cy="90"/>
                </a:xfrm>
                <a:custGeom>
                  <a:avLst/>
                  <a:gdLst>
                    <a:gd name="T0" fmla="*/ 14 w 107"/>
                    <a:gd name="T1" fmla="*/ 4 h 90"/>
                    <a:gd name="T2" fmla="*/ 12 w 107"/>
                    <a:gd name="T3" fmla="*/ 6 h 90"/>
                    <a:gd name="T4" fmla="*/ 0 w 107"/>
                    <a:gd name="T5" fmla="*/ 63 h 90"/>
                    <a:gd name="T6" fmla="*/ 92 w 107"/>
                    <a:gd name="T7" fmla="*/ 89 h 90"/>
                    <a:gd name="T8" fmla="*/ 106 w 107"/>
                    <a:gd name="T9" fmla="*/ 18 h 90"/>
                    <a:gd name="T10" fmla="*/ 20 w 107"/>
                    <a:gd name="T11" fmla="*/ 0 h 90"/>
                    <a:gd name="T12" fmla="*/ 14 w 107"/>
                    <a:gd name="T13" fmla="*/ 4 h 90"/>
                    <a:gd name="T14" fmla="*/ 14 w 107"/>
                    <a:gd name="T15" fmla="*/ 4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90"/>
                    <a:gd name="T26" fmla="*/ 107 w 107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90">
                      <a:moveTo>
                        <a:pt x="14" y="4"/>
                      </a:moveTo>
                      <a:lnTo>
                        <a:pt x="12" y="6"/>
                      </a:lnTo>
                      <a:lnTo>
                        <a:pt x="0" y="63"/>
                      </a:lnTo>
                      <a:lnTo>
                        <a:pt x="92" y="89"/>
                      </a:lnTo>
                      <a:lnTo>
                        <a:pt x="106" y="18"/>
                      </a:lnTo>
                      <a:lnTo>
                        <a:pt x="20" y="0"/>
                      </a:lnTo>
                      <a:lnTo>
                        <a:pt x="14" y="4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2" name="Freeform 208">
                  <a:extLst>
                    <a:ext uri="{FF2B5EF4-FFF2-40B4-BE49-F238E27FC236}">
                      <a16:creationId xmlns:a16="http://schemas.microsoft.com/office/drawing/2014/main" id="{684C9AB9-F7B5-4E0C-8D89-9C9AF9028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1180"/>
                  <a:ext cx="106" cy="87"/>
                </a:xfrm>
                <a:custGeom>
                  <a:avLst/>
                  <a:gdLst>
                    <a:gd name="T0" fmla="*/ 12 w 106"/>
                    <a:gd name="T1" fmla="*/ 3 h 87"/>
                    <a:gd name="T2" fmla="*/ 10 w 106"/>
                    <a:gd name="T3" fmla="*/ 6 h 87"/>
                    <a:gd name="T4" fmla="*/ 0 w 106"/>
                    <a:gd name="T5" fmla="*/ 63 h 87"/>
                    <a:gd name="T6" fmla="*/ 93 w 106"/>
                    <a:gd name="T7" fmla="*/ 86 h 87"/>
                    <a:gd name="T8" fmla="*/ 105 w 106"/>
                    <a:gd name="T9" fmla="*/ 14 h 87"/>
                    <a:gd name="T10" fmla="*/ 18 w 106"/>
                    <a:gd name="T11" fmla="*/ 0 h 87"/>
                    <a:gd name="T12" fmla="*/ 12 w 106"/>
                    <a:gd name="T13" fmla="*/ 3 h 87"/>
                    <a:gd name="T14" fmla="*/ 12 w 106"/>
                    <a:gd name="T15" fmla="*/ 3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6"/>
                    <a:gd name="T25" fmla="*/ 0 h 87"/>
                    <a:gd name="T26" fmla="*/ 106 w 106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6" h="87">
                      <a:moveTo>
                        <a:pt x="12" y="3"/>
                      </a:moveTo>
                      <a:lnTo>
                        <a:pt x="10" y="6"/>
                      </a:lnTo>
                      <a:lnTo>
                        <a:pt x="0" y="63"/>
                      </a:lnTo>
                      <a:lnTo>
                        <a:pt x="93" y="86"/>
                      </a:lnTo>
                      <a:lnTo>
                        <a:pt x="105" y="14"/>
                      </a:lnTo>
                      <a:lnTo>
                        <a:pt x="18" y="0"/>
                      </a:lnTo>
                      <a:lnTo>
                        <a:pt x="12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3" name="Oval 224">
                  <a:extLst>
                    <a:ext uri="{FF2B5EF4-FFF2-40B4-BE49-F238E27FC236}">
                      <a16:creationId xmlns:a16="http://schemas.microsoft.com/office/drawing/2014/main" id="{EFF58AFC-0E46-4BA4-8C3A-9652AED437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2" y="1189"/>
                  <a:ext cx="37" cy="38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84" name="Freeform 226">
                  <a:extLst>
                    <a:ext uri="{FF2B5EF4-FFF2-40B4-BE49-F238E27FC236}">
                      <a16:creationId xmlns:a16="http://schemas.microsoft.com/office/drawing/2014/main" id="{CE2B62C6-5A5A-476D-9C86-D9D20D4C9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960"/>
                  <a:ext cx="327" cy="133"/>
                </a:xfrm>
                <a:custGeom>
                  <a:avLst/>
                  <a:gdLst>
                    <a:gd name="T0" fmla="*/ 326 w 327"/>
                    <a:gd name="T1" fmla="*/ 64 h 133"/>
                    <a:gd name="T2" fmla="*/ 326 w 327"/>
                    <a:gd name="T3" fmla="*/ 67 h 133"/>
                    <a:gd name="T4" fmla="*/ 240 w 327"/>
                    <a:gd name="T5" fmla="*/ 9 h 133"/>
                    <a:gd name="T6" fmla="*/ 108 w 327"/>
                    <a:gd name="T7" fmla="*/ 0 h 133"/>
                    <a:gd name="T8" fmla="*/ 19 w 327"/>
                    <a:gd name="T9" fmla="*/ 37 h 133"/>
                    <a:gd name="T10" fmla="*/ 0 w 327"/>
                    <a:gd name="T11" fmla="*/ 83 h 133"/>
                    <a:gd name="T12" fmla="*/ 22 w 327"/>
                    <a:gd name="T13" fmla="*/ 126 h 133"/>
                    <a:gd name="T14" fmla="*/ 65 w 327"/>
                    <a:gd name="T15" fmla="*/ 132 h 133"/>
                    <a:gd name="T16" fmla="*/ 50 w 327"/>
                    <a:gd name="T17" fmla="*/ 95 h 133"/>
                    <a:gd name="T18" fmla="*/ 62 w 327"/>
                    <a:gd name="T19" fmla="*/ 37 h 133"/>
                    <a:gd name="T20" fmla="*/ 80 w 327"/>
                    <a:gd name="T21" fmla="*/ 25 h 133"/>
                    <a:gd name="T22" fmla="*/ 154 w 327"/>
                    <a:gd name="T23" fmla="*/ 18 h 133"/>
                    <a:gd name="T24" fmla="*/ 228 w 327"/>
                    <a:gd name="T25" fmla="*/ 25 h 133"/>
                    <a:gd name="T26" fmla="*/ 262 w 327"/>
                    <a:gd name="T27" fmla="*/ 43 h 133"/>
                    <a:gd name="T28" fmla="*/ 308 w 327"/>
                    <a:gd name="T29" fmla="*/ 70 h 133"/>
                    <a:gd name="T30" fmla="*/ 326 w 327"/>
                    <a:gd name="T31" fmla="*/ 67 h 133"/>
                    <a:gd name="T32" fmla="*/ 326 w 327"/>
                    <a:gd name="T33" fmla="*/ 64 h 133"/>
                    <a:gd name="T34" fmla="*/ 326 w 327"/>
                    <a:gd name="T35" fmla="*/ 64 h 1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7"/>
                    <a:gd name="T55" fmla="*/ 0 h 133"/>
                    <a:gd name="T56" fmla="*/ 327 w 327"/>
                    <a:gd name="T57" fmla="*/ 133 h 1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7" h="133">
                      <a:moveTo>
                        <a:pt x="326" y="64"/>
                      </a:moveTo>
                      <a:lnTo>
                        <a:pt x="326" y="67"/>
                      </a:lnTo>
                      <a:lnTo>
                        <a:pt x="240" y="9"/>
                      </a:lnTo>
                      <a:lnTo>
                        <a:pt x="108" y="0"/>
                      </a:lnTo>
                      <a:lnTo>
                        <a:pt x="19" y="37"/>
                      </a:lnTo>
                      <a:lnTo>
                        <a:pt x="0" y="83"/>
                      </a:lnTo>
                      <a:lnTo>
                        <a:pt x="22" y="126"/>
                      </a:lnTo>
                      <a:lnTo>
                        <a:pt x="65" y="132"/>
                      </a:lnTo>
                      <a:lnTo>
                        <a:pt x="50" y="95"/>
                      </a:lnTo>
                      <a:lnTo>
                        <a:pt x="62" y="37"/>
                      </a:lnTo>
                      <a:lnTo>
                        <a:pt x="80" y="25"/>
                      </a:lnTo>
                      <a:lnTo>
                        <a:pt x="154" y="18"/>
                      </a:lnTo>
                      <a:lnTo>
                        <a:pt x="228" y="25"/>
                      </a:lnTo>
                      <a:lnTo>
                        <a:pt x="262" y="43"/>
                      </a:lnTo>
                      <a:lnTo>
                        <a:pt x="308" y="70"/>
                      </a:lnTo>
                      <a:lnTo>
                        <a:pt x="326" y="67"/>
                      </a:lnTo>
                      <a:lnTo>
                        <a:pt x="326" y="64"/>
                      </a:lnTo>
                    </a:path>
                  </a:pathLst>
                </a:custGeom>
                <a:solidFill>
                  <a:srgbClr val="2F2F2F"/>
                </a:solidFill>
                <a:ln w="1893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5" name="Freeform 205">
                  <a:extLst>
                    <a:ext uri="{FF2B5EF4-FFF2-40B4-BE49-F238E27FC236}">
                      <a16:creationId xmlns:a16="http://schemas.microsoft.com/office/drawing/2014/main" id="{E0C99F0A-90EC-4EA9-B5C4-9355FE8BC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" y="1108"/>
                  <a:ext cx="107" cy="88"/>
                </a:xfrm>
                <a:custGeom>
                  <a:avLst/>
                  <a:gdLst>
                    <a:gd name="T0" fmla="*/ 13 w 107"/>
                    <a:gd name="T1" fmla="*/ 3 h 88"/>
                    <a:gd name="T2" fmla="*/ 12 w 107"/>
                    <a:gd name="T3" fmla="*/ 6 h 88"/>
                    <a:gd name="T4" fmla="*/ 0 w 107"/>
                    <a:gd name="T5" fmla="*/ 63 h 88"/>
                    <a:gd name="T6" fmla="*/ 93 w 107"/>
                    <a:gd name="T7" fmla="*/ 87 h 88"/>
                    <a:gd name="T8" fmla="*/ 106 w 107"/>
                    <a:gd name="T9" fmla="*/ 16 h 88"/>
                    <a:gd name="T10" fmla="*/ 19 w 107"/>
                    <a:gd name="T11" fmla="*/ 0 h 88"/>
                    <a:gd name="T12" fmla="*/ 13 w 107"/>
                    <a:gd name="T13" fmla="*/ 3 h 88"/>
                    <a:gd name="T14" fmla="*/ 13 w 107"/>
                    <a:gd name="T15" fmla="*/ 3 h 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88"/>
                    <a:gd name="T26" fmla="*/ 107 w 107"/>
                    <a:gd name="T27" fmla="*/ 88 h 8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88">
                      <a:moveTo>
                        <a:pt x="13" y="3"/>
                      </a:moveTo>
                      <a:lnTo>
                        <a:pt x="12" y="6"/>
                      </a:lnTo>
                      <a:lnTo>
                        <a:pt x="0" y="63"/>
                      </a:lnTo>
                      <a:lnTo>
                        <a:pt x="93" y="87"/>
                      </a:lnTo>
                      <a:lnTo>
                        <a:pt x="106" y="16"/>
                      </a:lnTo>
                      <a:lnTo>
                        <a:pt x="19" y="0"/>
                      </a:lnTo>
                      <a:lnTo>
                        <a:pt x="13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6" name="Freeform 206">
                  <a:extLst>
                    <a:ext uri="{FF2B5EF4-FFF2-40B4-BE49-F238E27FC236}">
                      <a16:creationId xmlns:a16="http://schemas.microsoft.com/office/drawing/2014/main" id="{4DD92D26-CC03-4107-B0D6-D812BD830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1121"/>
                  <a:ext cx="111" cy="96"/>
                </a:xfrm>
                <a:custGeom>
                  <a:avLst/>
                  <a:gdLst>
                    <a:gd name="T0" fmla="*/ 19 w 111"/>
                    <a:gd name="T1" fmla="*/ 3 h 96"/>
                    <a:gd name="T2" fmla="*/ 18 w 111"/>
                    <a:gd name="T3" fmla="*/ 5 h 96"/>
                    <a:gd name="T4" fmla="*/ 0 w 111"/>
                    <a:gd name="T5" fmla="*/ 61 h 96"/>
                    <a:gd name="T6" fmla="*/ 89 w 111"/>
                    <a:gd name="T7" fmla="*/ 95 h 96"/>
                    <a:gd name="T8" fmla="*/ 110 w 111"/>
                    <a:gd name="T9" fmla="*/ 27 h 96"/>
                    <a:gd name="T10" fmla="*/ 26 w 111"/>
                    <a:gd name="T11" fmla="*/ 0 h 96"/>
                    <a:gd name="T12" fmla="*/ 19 w 111"/>
                    <a:gd name="T13" fmla="*/ 3 h 96"/>
                    <a:gd name="T14" fmla="*/ 19 w 111"/>
                    <a:gd name="T15" fmla="*/ 3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1"/>
                    <a:gd name="T25" fmla="*/ 0 h 96"/>
                    <a:gd name="T26" fmla="*/ 111 w 111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1" h="96">
                      <a:moveTo>
                        <a:pt x="19" y="3"/>
                      </a:moveTo>
                      <a:lnTo>
                        <a:pt x="18" y="5"/>
                      </a:lnTo>
                      <a:lnTo>
                        <a:pt x="0" y="61"/>
                      </a:lnTo>
                      <a:lnTo>
                        <a:pt x="89" y="95"/>
                      </a:lnTo>
                      <a:lnTo>
                        <a:pt x="110" y="27"/>
                      </a:lnTo>
                      <a:lnTo>
                        <a:pt x="26" y="0"/>
                      </a:lnTo>
                      <a:lnTo>
                        <a:pt x="19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7" name="Oval 211">
                  <a:extLst>
                    <a:ext uri="{FF2B5EF4-FFF2-40B4-BE49-F238E27FC236}">
                      <a16:creationId xmlns:a16="http://schemas.microsoft.com/office/drawing/2014/main" id="{263A135F-2214-429A-8F06-3A37F2C3E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7" y="1171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88" name="Oval 219">
                  <a:extLst>
                    <a:ext uri="{FF2B5EF4-FFF2-40B4-BE49-F238E27FC236}">
                      <a16:creationId xmlns:a16="http://schemas.microsoft.com/office/drawing/2014/main" id="{F852B455-FCD7-4115-8B82-ECA353FF5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5" y="113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89" name="Freeform 195">
                  <a:extLst>
                    <a:ext uri="{FF2B5EF4-FFF2-40B4-BE49-F238E27FC236}">
                      <a16:creationId xmlns:a16="http://schemas.microsoft.com/office/drawing/2014/main" id="{586A0229-9ECA-428A-B1CB-38492C6D6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1258"/>
                  <a:ext cx="114" cy="99"/>
                </a:xfrm>
                <a:custGeom>
                  <a:avLst/>
                  <a:gdLst>
                    <a:gd name="T0" fmla="*/ 0 w 114"/>
                    <a:gd name="T1" fmla="*/ 40 h 99"/>
                    <a:gd name="T2" fmla="*/ 0 w 114"/>
                    <a:gd name="T3" fmla="*/ 43 h 99"/>
                    <a:gd name="T4" fmla="*/ 21 w 114"/>
                    <a:gd name="T5" fmla="*/ 98 h 99"/>
                    <a:gd name="T6" fmla="*/ 113 w 114"/>
                    <a:gd name="T7" fmla="*/ 68 h 99"/>
                    <a:gd name="T8" fmla="*/ 86 w 114"/>
                    <a:gd name="T9" fmla="*/ 0 h 99"/>
                    <a:gd name="T10" fmla="*/ 3 w 114"/>
                    <a:gd name="T11" fmla="*/ 33 h 99"/>
                    <a:gd name="T12" fmla="*/ 0 w 114"/>
                    <a:gd name="T13" fmla="*/ 40 h 99"/>
                    <a:gd name="T14" fmla="*/ 0 w 114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99"/>
                    <a:gd name="T26" fmla="*/ 114 w 114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1" y="98"/>
                      </a:lnTo>
                      <a:lnTo>
                        <a:pt x="113" y="68"/>
                      </a:lnTo>
                      <a:lnTo>
                        <a:pt x="86" y="0"/>
                      </a:lnTo>
                      <a:lnTo>
                        <a:pt x="3" y="33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Freeform 196">
                  <a:extLst>
                    <a:ext uri="{FF2B5EF4-FFF2-40B4-BE49-F238E27FC236}">
                      <a16:creationId xmlns:a16="http://schemas.microsoft.com/office/drawing/2014/main" id="{A4E65FC3-59CC-429F-B0DA-E20E72819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1221"/>
                  <a:ext cx="114" cy="99"/>
                </a:xfrm>
                <a:custGeom>
                  <a:avLst/>
                  <a:gdLst>
                    <a:gd name="T0" fmla="*/ 0 w 114"/>
                    <a:gd name="T1" fmla="*/ 40 h 99"/>
                    <a:gd name="T2" fmla="*/ 0 w 114"/>
                    <a:gd name="T3" fmla="*/ 43 h 99"/>
                    <a:gd name="T4" fmla="*/ 21 w 114"/>
                    <a:gd name="T5" fmla="*/ 98 h 99"/>
                    <a:gd name="T6" fmla="*/ 113 w 114"/>
                    <a:gd name="T7" fmla="*/ 68 h 99"/>
                    <a:gd name="T8" fmla="*/ 86 w 114"/>
                    <a:gd name="T9" fmla="*/ 0 h 99"/>
                    <a:gd name="T10" fmla="*/ 3 w 114"/>
                    <a:gd name="T11" fmla="*/ 34 h 99"/>
                    <a:gd name="T12" fmla="*/ 0 w 114"/>
                    <a:gd name="T13" fmla="*/ 40 h 99"/>
                    <a:gd name="T14" fmla="*/ 0 w 114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99"/>
                    <a:gd name="T26" fmla="*/ 114 w 114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1" y="98"/>
                      </a:lnTo>
                      <a:lnTo>
                        <a:pt x="113" y="68"/>
                      </a:lnTo>
                      <a:lnTo>
                        <a:pt x="86" y="0"/>
                      </a:lnTo>
                      <a:lnTo>
                        <a:pt x="3" y="3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Freeform 197">
                  <a:extLst>
                    <a:ext uri="{FF2B5EF4-FFF2-40B4-BE49-F238E27FC236}">
                      <a16:creationId xmlns:a16="http://schemas.microsoft.com/office/drawing/2014/main" id="{085F5A26-7B31-4228-8421-7EADF7FB1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1203"/>
                  <a:ext cx="110" cy="91"/>
                </a:xfrm>
                <a:custGeom>
                  <a:avLst/>
                  <a:gdLst>
                    <a:gd name="T0" fmla="*/ 0 w 110"/>
                    <a:gd name="T1" fmla="*/ 37 h 91"/>
                    <a:gd name="T2" fmla="*/ 0 w 110"/>
                    <a:gd name="T3" fmla="*/ 40 h 91"/>
                    <a:gd name="T4" fmla="*/ 21 w 110"/>
                    <a:gd name="T5" fmla="*/ 90 h 91"/>
                    <a:gd name="T6" fmla="*/ 109 w 110"/>
                    <a:gd name="T7" fmla="*/ 62 h 91"/>
                    <a:gd name="T8" fmla="*/ 82 w 110"/>
                    <a:gd name="T9" fmla="*/ 0 h 91"/>
                    <a:gd name="T10" fmla="*/ 3 w 110"/>
                    <a:gd name="T11" fmla="*/ 31 h 91"/>
                    <a:gd name="T12" fmla="*/ 0 w 110"/>
                    <a:gd name="T13" fmla="*/ 37 h 91"/>
                    <a:gd name="T14" fmla="*/ 0 w 110"/>
                    <a:gd name="T15" fmla="*/ 37 h 9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0"/>
                    <a:gd name="T25" fmla="*/ 0 h 91"/>
                    <a:gd name="T26" fmla="*/ 110 w 110"/>
                    <a:gd name="T27" fmla="*/ 91 h 9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0" h="91">
                      <a:moveTo>
                        <a:pt x="0" y="37"/>
                      </a:moveTo>
                      <a:lnTo>
                        <a:pt x="0" y="40"/>
                      </a:lnTo>
                      <a:lnTo>
                        <a:pt x="21" y="90"/>
                      </a:lnTo>
                      <a:lnTo>
                        <a:pt x="109" y="62"/>
                      </a:lnTo>
                      <a:lnTo>
                        <a:pt x="82" y="0"/>
                      </a:lnTo>
                      <a:lnTo>
                        <a:pt x="3" y="31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Freeform 198">
                  <a:extLst>
                    <a:ext uri="{FF2B5EF4-FFF2-40B4-BE49-F238E27FC236}">
                      <a16:creationId xmlns:a16="http://schemas.microsoft.com/office/drawing/2014/main" id="{1CECC9CA-EFCE-45F1-9192-7113817F6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174"/>
                  <a:ext cx="113" cy="97"/>
                </a:xfrm>
                <a:custGeom>
                  <a:avLst/>
                  <a:gdLst>
                    <a:gd name="T0" fmla="*/ 0 w 113"/>
                    <a:gd name="T1" fmla="*/ 38 h 97"/>
                    <a:gd name="T2" fmla="*/ 0 w 113"/>
                    <a:gd name="T3" fmla="*/ 41 h 97"/>
                    <a:gd name="T4" fmla="*/ 21 w 113"/>
                    <a:gd name="T5" fmla="*/ 96 h 97"/>
                    <a:gd name="T6" fmla="*/ 112 w 113"/>
                    <a:gd name="T7" fmla="*/ 66 h 97"/>
                    <a:gd name="T8" fmla="*/ 85 w 113"/>
                    <a:gd name="T9" fmla="*/ 0 h 97"/>
                    <a:gd name="T10" fmla="*/ 3 w 113"/>
                    <a:gd name="T11" fmla="*/ 33 h 97"/>
                    <a:gd name="T12" fmla="*/ 0 w 113"/>
                    <a:gd name="T13" fmla="*/ 38 h 97"/>
                    <a:gd name="T14" fmla="*/ 0 w 113"/>
                    <a:gd name="T15" fmla="*/ 38 h 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97"/>
                    <a:gd name="T26" fmla="*/ 113 w 113"/>
                    <a:gd name="T27" fmla="*/ 97 h 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97">
                      <a:moveTo>
                        <a:pt x="0" y="38"/>
                      </a:moveTo>
                      <a:lnTo>
                        <a:pt x="0" y="41"/>
                      </a:lnTo>
                      <a:lnTo>
                        <a:pt x="21" y="96"/>
                      </a:lnTo>
                      <a:lnTo>
                        <a:pt x="112" y="66"/>
                      </a:lnTo>
                      <a:lnTo>
                        <a:pt x="85" y="0"/>
                      </a:lnTo>
                      <a:lnTo>
                        <a:pt x="3" y="33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Freeform 199">
                  <a:extLst>
                    <a:ext uri="{FF2B5EF4-FFF2-40B4-BE49-F238E27FC236}">
                      <a16:creationId xmlns:a16="http://schemas.microsoft.com/office/drawing/2014/main" id="{C79689EB-F10F-4B97-A53A-68AF342A8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1141"/>
                  <a:ext cx="115" cy="99"/>
                </a:xfrm>
                <a:custGeom>
                  <a:avLst/>
                  <a:gdLst>
                    <a:gd name="T0" fmla="*/ 0 w 115"/>
                    <a:gd name="T1" fmla="*/ 40 h 99"/>
                    <a:gd name="T2" fmla="*/ 0 w 115"/>
                    <a:gd name="T3" fmla="*/ 43 h 99"/>
                    <a:gd name="T4" fmla="*/ 22 w 115"/>
                    <a:gd name="T5" fmla="*/ 98 h 99"/>
                    <a:gd name="T6" fmla="*/ 114 w 115"/>
                    <a:gd name="T7" fmla="*/ 68 h 99"/>
                    <a:gd name="T8" fmla="*/ 86 w 115"/>
                    <a:gd name="T9" fmla="*/ 0 h 99"/>
                    <a:gd name="T10" fmla="*/ 3 w 115"/>
                    <a:gd name="T11" fmla="*/ 34 h 99"/>
                    <a:gd name="T12" fmla="*/ 0 w 115"/>
                    <a:gd name="T13" fmla="*/ 40 h 99"/>
                    <a:gd name="T14" fmla="*/ 0 w 115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99"/>
                    <a:gd name="T26" fmla="*/ 115 w 115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2" y="98"/>
                      </a:lnTo>
                      <a:lnTo>
                        <a:pt x="114" y="68"/>
                      </a:lnTo>
                      <a:lnTo>
                        <a:pt x="86" y="0"/>
                      </a:lnTo>
                      <a:lnTo>
                        <a:pt x="3" y="3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Freeform 200">
                  <a:extLst>
                    <a:ext uri="{FF2B5EF4-FFF2-40B4-BE49-F238E27FC236}">
                      <a16:creationId xmlns:a16="http://schemas.microsoft.com/office/drawing/2014/main" id="{E3C6708B-AB99-4F77-9B5D-F80A393BE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1117"/>
                  <a:ext cx="108" cy="87"/>
                </a:xfrm>
                <a:custGeom>
                  <a:avLst/>
                  <a:gdLst>
                    <a:gd name="T0" fmla="*/ 1 w 108"/>
                    <a:gd name="T1" fmla="*/ 29 h 87"/>
                    <a:gd name="T2" fmla="*/ 0 w 108"/>
                    <a:gd name="T3" fmla="*/ 31 h 87"/>
                    <a:gd name="T4" fmla="*/ 14 w 108"/>
                    <a:gd name="T5" fmla="*/ 86 h 87"/>
                    <a:gd name="T6" fmla="*/ 107 w 108"/>
                    <a:gd name="T7" fmla="*/ 67 h 87"/>
                    <a:gd name="T8" fmla="*/ 89 w 108"/>
                    <a:gd name="T9" fmla="*/ 0 h 87"/>
                    <a:gd name="T10" fmla="*/ 3 w 108"/>
                    <a:gd name="T11" fmla="*/ 22 h 87"/>
                    <a:gd name="T12" fmla="*/ 1 w 108"/>
                    <a:gd name="T13" fmla="*/ 29 h 87"/>
                    <a:gd name="T14" fmla="*/ 1 w 108"/>
                    <a:gd name="T15" fmla="*/ 29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87"/>
                    <a:gd name="T26" fmla="*/ 108 w 108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87">
                      <a:moveTo>
                        <a:pt x="1" y="29"/>
                      </a:moveTo>
                      <a:lnTo>
                        <a:pt x="0" y="31"/>
                      </a:lnTo>
                      <a:lnTo>
                        <a:pt x="14" y="86"/>
                      </a:lnTo>
                      <a:lnTo>
                        <a:pt x="107" y="67"/>
                      </a:lnTo>
                      <a:lnTo>
                        <a:pt x="89" y="0"/>
                      </a:lnTo>
                      <a:lnTo>
                        <a:pt x="3" y="22"/>
                      </a:lnTo>
                      <a:lnTo>
                        <a:pt x="1" y="29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5" name="Freeform 201">
                  <a:extLst>
                    <a:ext uri="{FF2B5EF4-FFF2-40B4-BE49-F238E27FC236}">
                      <a16:creationId xmlns:a16="http://schemas.microsoft.com/office/drawing/2014/main" id="{6B6B8C34-3D91-4DD2-BDD5-3885DC03A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" y="1107"/>
                  <a:ext cx="107" cy="85"/>
                </a:xfrm>
                <a:custGeom>
                  <a:avLst/>
                  <a:gdLst>
                    <a:gd name="T0" fmla="*/ 0 w 107"/>
                    <a:gd name="T1" fmla="*/ 24 h 85"/>
                    <a:gd name="T2" fmla="*/ 0 w 107"/>
                    <a:gd name="T3" fmla="*/ 27 h 85"/>
                    <a:gd name="T4" fmla="*/ 11 w 107"/>
                    <a:gd name="T5" fmla="*/ 84 h 85"/>
                    <a:gd name="T6" fmla="*/ 106 w 107"/>
                    <a:gd name="T7" fmla="*/ 71 h 85"/>
                    <a:gd name="T8" fmla="*/ 91 w 107"/>
                    <a:gd name="T9" fmla="*/ 0 h 85"/>
                    <a:gd name="T10" fmla="*/ 4 w 107"/>
                    <a:gd name="T11" fmla="*/ 19 h 85"/>
                    <a:gd name="T12" fmla="*/ 0 w 107"/>
                    <a:gd name="T13" fmla="*/ 24 h 85"/>
                    <a:gd name="T14" fmla="*/ 0 w 107"/>
                    <a:gd name="T15" fmla="*/ 24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85"/>
                    <a:gd name="T26" fmla="*/ 107 w 107"/>
                    <a:gd name="T27" fmla="*/ 85 h 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85">
                      <a:moveTo>
                        <a:pt x="0" y="24"/>
                      </a:moveTo>
                      <a:lnTo>
                        <a:pt x="0" y="27"/>
                      </a:lnTo>
                      <a:lnTo>
                        <a:pt x="11" y="84"/>
                      </a:lnTo>
                      <a:lnTo>
                        <a:pt x="106" y="71"/>
                      </a:lnTo>
                      <a:lnTo>
                        <a:pt x="91" y="0"/>
                      </a:lnTo>
                      <a:lnTo>
                        <a:pt x="4" y="19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Freeform 202">
                  <a:extLst>
                    <a:ext uri="{FF2B5EF4-FFF2-40B4-BE49-F238E27FC236}">
                      <a16:creationId xmlns:a16="http://schemas.microsoft.com/office/drawing/2014/main" id="{28321407-02FA-4A9F-91B5-40DE003CD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5" y="1099"/>
                  <a:ext cx="103" cy="77"/>
                </a:xfrm>
                <a:custGeom>
                  <a:avLst/>
                  <a:gdLst>
                    <a:gd name="T0" fmla="*/ 1 w 103"/>
                    <a:gd name="T1" fmla="*/ 15 h 77"/>
                    <a:gd name="T2" fmla="*/ 0 w 103"/>
                    <a:gd name="T3" fmla="*/ 18 h 77"/>
                    <a:gd name="T4" fmla="*/ 7 w 103"/>
                    <a:gd name="T5" fmla="*/ 76 h 77"/>
                    <a:gd name="T6" fmla="*/ 102 w 103"/>
                    <a:gd name="T7" fmla="*/ 72 h 77"/>
                    <a:gd name="T8" fmla="*/ 94 w 103"/>
                    <a:gd name="T9" fmla="*/ 0 h 77"/>
                    <a:gd name="T10" fmla="*/ 5 w 103"/>
                    <a:gd name="T11" fmla="*/ 10 h 77"/>
                    <a:gd name="T12" fmla="*/ 1 w 103"/>
                    <a:gd name="T13" fmla="*/ 15 h 77"/>
                    <a:gd name="T14" fmla="*/ 1 w 103"/>
                    <a:gd name="T15" fmla="*/ 15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"/>
                    <a:gd name="T25" fmla="*/ 0 h 77"/>
                    <a:gd name="T26" fmla="*/ 103 w 103"/>
                    <a:gd name="T27" fmla="*/ 77 h 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" h="77">
                      <a:moveTo>
                        <a:pt x="1" y="15"/>
                      </a:moveTo>
                      <a:lnTo>
                        <a:pt x="0" y="18"/>
                      </a:lnTo>
                      <a:lnTo>
                        <a:pt x="7" y="76"/>
                      </a:lnTo>
                      <a:lnTo>
                        <a:pt x="102" y="72"/>
                      </a:lnTo>
                      <a:lnTo>
                        <a:pt x="94" y="0"/>
                      </a:lnTo>
                      <a:lnTo>
                        <a:pt x="5" y="10"/>
                      </a:lnTo>
                      <a:lnTo>
                        <a:pt x="1" y="15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Freeform 203">
                  <a:extLst>
                    <a:ext uri="{FF2B5EF4-FFF2-40B4-BE49-F238E27FC236}">
                      <a16:creationId xmlns:a16="http://schemas.microsoft.com/office/drawing/2014/main" id="{EED74F82-E0D8-4EEE-8FAE-2E46451CD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3" y="1092"/>
                  <a:ext cx="104" cy="78"/>
                </a:xfrm>
                <a:custGeom>
                  <a:avLst/>
                  <a:gdLst>
                    <a:gd name="T0" fmla="*/ 1 w 104"/>
                    <a:gd name="T1" fmla="*/ 16 h 78"/>
                    <a:gd name="T2" fmla="*/ 0 w 104"/>
                    <a:gd name="T3" fmla="*/ 19 h 78"/>
                    <a:gd name="T4" fmla="*/ 7 w 104"/>
                    <a:gd name="T5" fmla="*/ 77 h 78"/>
                    <a:gd name="T6" fmla="*/ 103 w 104"/>
                    <a:gd name="T7" fmla="*/ 72 h 78"/>
                    <a:gd name="T8" fmla="*/ 94 w 104"/>
                    <a:gd name="T9" fmla="*/ 0 h 78"/>
                    <a:gd name="T10" fmla="*/ 5 w 104"/>
                    <a:gd name="T11" fmla="*/ 10 h 78"/>
                    <a:gd name="T12" fmla="*/ 1 w 104"/>
                    <a:gd name="T13" fmla="*/ 16 h 78"/>
                    <a:gd name="T14" fmla="*/ 1 w 104"/>
                    <a:gd name="T15" fmla="*/ 16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78"/>
                    <a:gd name="T26" fmla="*/ 104 w 104"/>
                    <a:gd name="T27" fmla="*/ 78 h 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78">
                      <a:moveTo>
                        <a:pt x="1" y="16"/>
                      </a:moveTo>
                      <a:lnTo>
                        <a:pt x="0" y="19"/>
                      </a:lnTo>
                      <a:lnTo>
                        <a:pt x="7" y="77"/>
                      </a:lnTo>
                      <a:lnTo>
                        <a:pt x="103" y="72"/>
                      </a:lnTo>
                      <a:lnTo>
                        <a:pt x="94" y="0"/>
                      </a:lnTo>
                      <a:lnTo>
                        <a:pt x="5" y="10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8" name="Freeform 204">
                  <a:extLst>
                    <a:ext uri="{FF2B5EF4-FFF2-40B4-BE49-F238E27FC236}">
                      <a16:creationId xmlns:a16="http://schemas.microsoft.com/office/drawing/2014/main" id="{44BF744A-DC45-4A72-8719-E643A0F69E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5" y="1098"/>
                  <a:ext cx="99" cy="73"/>
                </a:xfrm>
                <a:custGeom>
                  <a:avLst/>
                  <a:gdLst>
                    <a:gd name="T0" fmla="*/ 1 w 99"/>
                    <a:gd name="T1" fmla="*/ 9 h 73"/>
                    <a:gd name="T2" fmla="*/ 0 w 99"/>
                    <a:gd name="T3" fmla="*/ 12 h 73"/>
                    <a:gd name="T4" fmla="*/ 2 w 99"/>
                    <a:gd name="T5" fmla="*/ 70 h 73"/>
                    <a:gd name="T6" fmla="*/ 98 w 99"/>
                    <a:gd name="T7" fmla="*/ 72 h 73"/>
                    <a:gd name="T8" fmla="*/ 94 w 99"/>
                    <a:gd name="T9" fmla="*/ 0 h 73"/>
                    <a:gd name="T10" fmla="*/ 6 w 99"/>
                    <a:gd name="T11" fmla="*/ 4 h 73"/>
                    <a:gd name="T12" fmla="*/ 1 w 99"/>
                    <a:gd name="T13" fmla="*/ 9 h 73"/>
                    <a:gd name="T14" fmla="*/ 1 w 99"/>
                    <a:gd name="T15" fmla="*/ 9 h 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"/>
                    <a:gd name="T25" fmla="*/ 0 h 73"/>
                    <a:gd name="T26" fmla="*/ 99 w 99"/>
                    <a:gd name="T27" fmla="*/ 73 h 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" h="73">
                      <a:moveTo>
                        <a:pt x="1" y="9"/>
                      </a:moveTo>
                      <a:lnTo>
                        <a:pt x="0" y="12"/>
                      </a:lnTo>
                      <a:lnTo>
                        <a:pt x="2" y="70"/>
                      </a:lnTo>
                      <a:lnTo>
                        <a:pt x="98" y="72"/>
                      </a:lnTo>
                      <a:lnTo>
                        <a:pt x="94" y="0"/>
                      </a:lnTo>
                      <a:lnTo>
                        <a:pt x="6" y="4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9" name="Oval 210">
                  <a:extLst>
                    <a:ext uri="{FF2B5EF4-FFF2-40B4-BE49-F238E27FC236}">
                      <a16:creationId xmlns:a16="http://schemas.microsoft.com/office/drawing/2014/main" id="{8D11AE2E-5C7D-4C8E-97BE-C70B786D7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0" y="124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0" name="Oval 212">
                  <a:extLst>
                    <a:ext uri="{FF2B5EF4-FFF2-40B4-BE49-F238E27FC236}">
                      <a16:creationId xmlns:a16="http://schemas.microsoft.com/office/drawing/2014/main" id="{4A438B7E-2583-4AAE-AA39-DFF45CFD9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2" y="1230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1" name="Oval 213">
                  <a:extLst>
                    <a:ext uri="{FF2B5EF4-FFF2-40B4-BE49-F238E27FC236}">
                      <a16:creationId xmlns:a16="http://schemas.microsoft.com/office/drawing/2014/main" id="{0D81373F-1C49-425D-904A-13D1D7C29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4" y="1196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2" name="Oval 214">
                  <a:extLst>
                    <a:ext uri="{FF2B5EF4-FFF2-40B4-BE49-F238E27FC236}">
                      <a16:creationId xmlns:a16="http://schemas.microsoft.com/office/drawing/2014/main" id="{E97249E1-24AA-4F1B-B210-C6A1EB44C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3" y="116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3" name="Oval 215">
                  <a:extLst>
                    <a:ext uri="{FF2B5EF4-FFF2-40B4-BE49-F238E27FC236}">
                      <a16:creationId xmlns:a16="http://schemas.microsoft.com/office/drawing/2014/main" id="{B0B33FF9-EE63-4D84-A7E7-35DF16EEC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1" y="1112"/>
                  <a:ext cx="36" cy="38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4" name="Oval 216">
                  <a:extLst>
                    <a:ext uri="{FF2B5EF4-FFF2-40B4-BE49-F238E27FC236}">
                      <a16:creationId xmlns:a16="http://schemas.microsoft.com/office/drawing/2014/main" id="{E86568AD-2CBB-4E06-891A-D774F256F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5" y="1137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5" name="Oval 217">
                  <a:extLst>
                    <a:ext uri="{FF2B5EF4-FFF2-40B4-BE49-F238E27FC236}">
                      <a16:creationId xmlns:a16="http://schemas.microsoft.com/office/drawing/2014/main" id="{EE6EE550-6B31-42B5-9F62-B32772E29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109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6" name="Oval 218">
                  <a:extLst>
                    <a:ext uri="{FF2B5EF4-FFF2-40B4-BE49-F238E27FC236}">
                      <a16:creationId xmlns:a16="http://schemas.microsoft.com/office/drawing/2014/main" id="{40FD803D-2C8A-45DB-BB35-534258F543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3" y="111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7" name="Oval 220">
                  <a:extLst>
                    <a:ext uri="{FF2B5EF4-FFF2-40B4-BE49-F238E27FC236}">
                      <a16:creationId xmlns:a16="http://schemas.microsoft.com/office/drawing/2014/main" id="{17232C71-B79F-414D-ACF9-C7EABE669F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5" y="112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8" name="Oval 221">
                  <a:extLst>
                    <a:ext uri="{FF2B5EF4-FFF2-40B4-BE49-F238E27FC236}">
                      <a16:creationId xmlns:a16="http://schemas.microsoft.com/office/drawing/2014/main" id="{8276B9E1-53CE-4CEE-B9B0-54E2A98D6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7" y="1106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9" name="Oval 222">
                  <a:extLst>
                    <a:ext uri="{FF2B5EF4-FFF2-40B4-BE49-F238E27FC236}">
                      <a16:creationId xmlns:a16="http://schemas.microsoft.com/office/drawing/2014/main" id="{8067E9F2-7F93-4616-ADBA-B42153D4D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9" y="1278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0" name="Oval 225">
                  <a:extLst>
                    <a:ext uri="{FF2B5EF4-FFF2-40B4-BE49-F238E27FC236}">
                      <a16:creationId xmlns:a16="http://schemas.microsoft.com/office/drawing/2014/main" id="{7E65BD81-399B-46C3-AC4E-E32DCA7464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3" y="994"/>
                  <a:ext cx="182" cy="123"/>
                </a:xfrm>
                <a:prstGeom prst="ellipse">
                  <a:avLst/>
                </a:prstGeom>
                <a:noFill/>
                <a:ln w="18930">
                  <a:solidFill>
                    <a:srgbClr val="2F2F2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1" name="Freeform 228">
                  <a:extLst>
                    <a:ext uri="{FF2B5EF4-FFF2-40B4-BE49-F238E27FC236}">
                      <a16:creationId xmlns:a16="http://schemas.microsoft.com/office/drawing/2014/main" id="{92502AFF-C07F-489D-8A07-59902E87C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" y="1048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7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7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Freeform 229">
                  <a:extLst>
                    <a:ext uri="{FF2B5EF4-FFF2-40B4-BE49-F238E27FC236}">
                      <a16:creationId xmlns:a16="http://schemas.microsoft.com/office/drawing/2014/main" id="{25979729-68E1-4904-B1AD-32677E0F6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045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6 w 78"/>
                    <a:gd name="T3" fmla="*/ 3 h 51"/>
                    <a:gd name="T4" fmla="*/ 34 w 78"/>
                    <a:gd name="T5" fmla="*/ 6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3" name="Freeform 230">
                  <a:extLst>
                    <a:ext uri="{FF2B5EF4-FFF2-40B4-BE49-F238E27FC236}">
                      <a16:creationId xmlns:a16="http://schemas.microsoft.com/office/drawing/2014/main" id="{AB77E3D8-7097-40CA-9BD1-5885D962AC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004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7 h 50"/>
                    <a:gd name="T8" fmla="*/ 65 w 78"/>
                    <a:gd name="T9" fmla="*/ 49 h 50"/>
                    <a:gd name="T10" fmla="*/ 50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49"/>
                      </a:lnTo>
                      <a:lnTo>
                        <a:pt x="50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Freeform 231">
                  <a:extLst>
                    <a:ext uri="{FF2B5EF4-FFF2-40B4-BE49-F238E27FC236}">
                      <a16:creationId xmlns:a16="http://schemas.microsoft.com/office/drawing/2014/main" id="{2B6388CD-402C-4243-BF78-32B9D3946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" y="1019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3 w 77"/>
                    <a:gd name="T5" fmla="*/ 7 h 51"/>
                    <a:gd name="T6" fmla="*/ 76 w 77"/>
                    <a:gd name="T7" fmla="*/ 37 h 51"/>
                    <a:gd name="T8" fmla="*/ 64 w 77"/>
                    <a:gd name="T9" fmla="*/ 50 h 51"/>
                    <a:gd name="T10" fmla="*/ 49 w 77"/>
                    <a:gd name="T11" fmla="*/ 46 h 51"/>
                    <a:gd name="T12" fmla="*/ 12 w 77"/>
                    <a:gd name="T13" fmla="*/ 25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7"/>
                      </a:lnTo>
                      <a:lnTo>
                        <a:pt x="76" y="37"/>
                      </a:lnTo>
                      <a:lnTo>
                        <a:pt x="64" y="50"/>
                      </a:lnTo>
                      <a:lnTo>
                        <a:pt x="49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5" name="Freeform 232">
                  <a:extLst>
                    <a:ext uri="{FF2B5EF4-FFF2-40B4-BE49-F238E27FC236}">
                      <a16:creationId xmlns:a16="http://schemas.microsoft.com/office/drawing/2014/main" id="{6D970132-71E0-4C6E-9263-419B81E13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2" y="1023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7 h 50"/>
                    <a:gd name="T8" fmla="*/ 65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6" name="Freeform 233">
                  <a:extLst>
                    <a:ext uri="{FF2B5EF4-FFF2-40B4-BE49-F238E27FC236}">
                      <a16:creationId xmlns:a16="http://schemas.microsoft.com/office/drawing/2014/main" id="{B5CDBAEC-09D0-43B3-9E3A-39AA76951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6" y="1039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3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7" name="Freeform 234">
                  <a:extLst>
                    <a:ext uri="{FF2B5EF4-FFF2-40B4-BE49-F238E27FC236}">
                      <a16:creationId xmlns:a16="http://schemas.microsoft.com/office/drawing/2014/main" id="{BB06A67E-AF5B-4B8A-B50A-B9E87D6C8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988"/>
                  <a:ext cx="78" cy="50"/>
                </a:xfrm>
                <a:custGeom>
                  <a:avLst/>
                  <a:gdLst>
                    <a:gd name="T0" fmla="*/ 3 w 78"/>
                    <a:gd name="T1" fmla="*/ 2 h 50"/>
                    <a:gd name="T2" fmla="*/ 7 w 78"/>
                    <a:gd name="T3" fmla="*/ 2 h 50"/>
                    <a:gd name="T4" fmla="*/ 34 w 78"/>
                    <a:gd name="T5" fmla="*/ 6 h 50"/>
                    <a:gd name="T6" fmla="*/ 77 w 78"/>
                    <a:gd name="T7" fmla="*/ 36 h 50"/>
                    <a:gd name="T8" fmla="*/ 65 w 78"/>
                    <a:gd name="T9" fmla="*/ 49 h 50"/>
                    <a:gd name="T10" fmla="*/ 49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2 h 50"/>
                    <a:gd name="T18" fmla="*/ 3 w 78"/>
                    <a:gd name="T19" fmla="*/ 2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2"/>
                      </a:moveTo>
                      <a:lnTo>
                        <a:pt x="7" y="2"/>
                      </a:lnTo>
                      <a:lnTo>
                        <a:pt x="34" y="6"/>
                      </a:lnTo>
                      <a:lnTo>
                        <a:pt x="77" y="36"/>
                      </a:lnTo>
                      <a:lnTo>
                        <a:pt x="65" y="49"/>
                      </a:lnTo>
                      <a:lnTo>
                        <a:pt x="49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8" name="Freeform 235">
                  <a:extLst>
                    <a:ext uri="{FF2B5EF4-FFF2-40B4-BE49-F238E27FC236}">
                      <a16:creationId xmlns:a16="http://schemas.microsoft.com/office/drawing/2014/main" id="{ECA9C829-C83F-4449-9EC6-57083392E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1244"/>
                  <a:ext cx="98" cy="130"/>
                </a:xfrm>
                <a:custGeom>
                  <a:avLst/>
                  <a:gdLst>
                    <a:gd name="T0" fmla="*/ 39 w 98"/>
                    <a:gd name="T1" fmla="*/ 35 h 130"/>
                    <a:gd name="T2" fmla="*/ 42 w 98"/>
                    <a:gd name="T3" fmla="*/ 35 h 130"/>
                    <a:gd name="T4" fmla="*/ 7 w 98"/>
                    <a:gd name="T5" fmla="*/ 69 h 130"/>
                    <a:gd name="T6" fmla="*/ 0 w 98"/>
                    <a:gd name="T7" fmla="*/ 93 h 130"/>
                    <a:gd name="T8" fmla="*/ 9 w 98"/>
                    <a:gd name="T9" fmla="*/ 115 h 130"/>
                    <a:gd name="T10" fmla="*/ 28 w 98"/>
                    <a:gd name="T11" fmla="*/ 129 h 130"/>
                    <a:gd name="T12" fmla="*/ 49 w 98"/>
                    <a:gd name="T13" fmla="*/ 129 h 130"/>
                    <a:gd name="T14" fmla="*/ 69 w 98"/>
                    <a:gd name="T15" fmla="*/ 120 h 130"/>
                    <a:gd name="T16" fmla="*/ 88 w 98"/>
                    <a:gd name="T17" fmla="*/ 99 h 130"/>
                    <a:gd name="T18" fmla="*/ 92 w 98"/>
                    <a:gd name="T19" fmla="*/ 74 h 130"/>
                    <a:gd name="T20" fmla="*/ 97 w 98"/>
                    <a:gd name="T21" fmla="*/ 23 h 130"/>
                    <a:gd name="T22" fmla="*/ 88 w 98"/>
                    <a:gd name="T23" fmla="*/ 5 h 130"/>
                    <a:gd name="T24" fmla="*/ 78 w 98"/>
                    <a:gd name="T25" fmla="*/ 0 h 130"/>
                    <a:gd name="T26" fmla="*/ 44 w 98"/>
                    <a:gd name="T27" fmla="*/ 21 h 130"/>
                    <a:gd name="T28" fmla="*/ 35 w 98"/>
                    <a:gd name="T29" fmla="*/ 32 h 130"/>
                    <a:gd name="T30" fmla="*/ 39 w 98"/>
                    <a:gd name="T31" fmla="*/ 35 h 130"/>
                    <a:gd name="T32" fmla="*/ 39 w 98"/>
                    <a:gd name="T33" fmla="*/ 35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8"/>
                    <a:gd name="T52" fmla="*/ 0 h 130"/>
                    <a:gd name="T53" fmla="*/ 98 w 98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8" h="130">
                      <a:moveTo>
                        <a:pt x="39" y="35"/>
                      </a:moveTo>
                      <a:lnTo>
                        <a:pt x="42" y="35"/>
                      </a:lnTo>
                      <a:lnTo>
                        <a:pt x="7" y="69"/>
                      </a:lnTo>
                      <a:lnTo>
                        <a:pt x="0" y="93"/>
                      </a:lnTo>
                      <a:lnTo>
                        <a:pt x="9" y="115"/>
                      </a:lnTo>
                      <a:lnTo>
                        <a:pt x="28" y="129"/>
                      </a:lnTo>
                      <a:lnTo>
                        <a:pt x="49" y="129"/>
                      </a:lnTo>
                      <a:lnTo>
                        <a:pt x="69" y="120"/>
                      </a:lnTo>
                      <a:lnTo>
                        <a:pt x="88" y="99"/>
                      </a:lnTo>
                      <a:lnTo>
                        <a:pt x="92" y="74"/>
                      </a:lnTo>
                      <a:lnTo>
                        <a:pt x="97" y="23"/>
                      </a:lnTo>
                      <a:lnTo>
                        <a:pt x="88" y="5"/>
                      </a:lnTo>
                      <a:lnTo>
                        <a:pt x="78" y="0"/>
                      </a:lnTo>
                      <a:lnTo>
                        <a:pt x="44" y="21"/>
                      </a:lnTo>
                      <a:lnTo>
                        <a:pt x="35" y="32"/>
                      </a:lnTo>
                      <a:lnTo>
                        <a:pt x="39" y="35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9" name="Oval 236">
                  <a:extLst>
                    <a:ext uri="{FF2B5EF4-FFF2-40B4-BE49-F238E27FC236}">
                      <a16:creationId xmlns:a16="http://schemas.microsoft.com/office/drawing/2014/main" id="{982AF40E-6441-4E50-8A22-AC3684806D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2" y="1309"/>
                  <a:ext cx="37" cy="37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0" name="Text Box 237">
                  <a:extLst>
                    <a:ext uri="{FF2B5EF4-FFF2-40B4-BE49-F238E27FC236}">
                      <a16:creationId xmlns:a16="http://schemas.microsoft.com/office/drawing/2014/main" id="{D5C072E1-AB4E-49CF-9481-3964B850E2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2" y="833"/>
                  <a:ext cx="394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42545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defTabSz="4254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defTabSz="42545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defTabSz="4254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defTabSz="42545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rgbClr val="2F2F2F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altLang="en-US" sz="1300" b="1">
                      <a:solidFill>
                        <a:srgbClr val="000000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rPr>
                    <a:t>Oocyst</a:t>
                  </a:r>
                  <a:endParaRPr lang="en-US" altLang="en-US" sz="1800" b="1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1" name="Text Box 238">
                  <a:extLst>
                    <a:ext uri="{FF2B5EF4-FFF2-40B4-BE49-F238E27FC236}">
                      <a16:creationId xmlns:a16="http://schemas.microsoft.com/office/drawing/2014/main" id="{ADCBF70E-8988-476C-A761-C87C68ECF4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9" y="1277"/>
                  <a:ext cx="89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893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latin typeface="Tahoma" panose="020B0604030504040204" pitchFamily="34" charset="0"/>
                      <a:cs typeface="Arial" panose="020B0604020202020204" pitchFamily="34" charset="0"/>
                    </a:rPr>
                    <a:t>Stomach Wall</a:t>
                  </a:r>
                </a:p>
              </p:txBody>
            </p:sp>
          </p:grpSp>
        </p:grpSp>
      </p:grpSp>
      <p:pic>
        <p:nvPicPr>
          <p:cNvPr id="140527" name="Picture 239" descr="lmos">
            <a:extLst>
              <a:ext uri="{FF2B5EF4-FFF2-40B4-BE49-F238E27FC236}">
                <a16:creationId xmlns:a16="http://schemas.microsoft.com/office/drawing/2014/main" id="{200DBEDD-9BB3-4766-93E0-6300AA30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9985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535" name="Text Box 247">
            <a:extLst>
              <a:ext uri="{FF2B5EF4-FFF2-40B4-BE49-F238E27FC236}">
                <a16:creationId xmlns:a16="http://schemas.microsoft.com/office/drawing/2014/main" id="{92909105-AEEE-4C2C-B57D-9AEF20C5D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038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5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25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25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25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25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Pre-erythrocytic </a:t>
            </a:r>
          </a:p>
          <a:p>
            <a:pPr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(hepatic) cycle</a:t>
            </a:r>
            <a:endParaRPr lang="en-US" altLang="en-US" sz="14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0537" name="Object 249">
            <a:extLst>
              <a:ext uri="{FF2B5EF4-FFF2-40B4-BE49-F238E27FC236}">
                <a16:creationId xmlns:a16="http://schemas.microsoft.com/office/drawing/2014/main" id="{C862CBE3-5226-4EA9-ACCF-A79C1D024C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3352800"/>
          <a:ext cx="14716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1" name="Bitmap Image" r:id="rId11" imgW="1619476" imgH="3352381" progId="Paint.Picture">
                  <p:embed/>
                </p:oleObj>
              </mc:Choice>
              <mc:Fallback>
                <p:oleObj name="Bitmap Image" r:id="rId11" imgW="1619476" imgH="3352381" progId="Paint.Picture">
                  <p:embed/>
                  <p:pic>
                    <p:nvPicPr>
                      <p:cNvPr id="0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147161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1" name="Text Box 250">
            <a:extLst>
              <a:ext uri="{FF2B5EF4-FFF2-40B4-BE49-F238E27FC236}">
                <a16:creationId xmlns:a16="http://schemas.microsoft.com/office/drawing/2014/main" id="{B14D14A8-3DBD-4D2E-AFDE-E15F969F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sporozoites</a:t>
            </a:r>
          </a:p>
        </p:txBody>
      </p:sp>
      <p:sp>
        <p:nvSpPr>
          <p:cNvPr id="27672" name="Slide Number Placeholder 245">
            <a:extLst>
              <a:ext uri="{FF2B5EF4-FFF2-40B4-BE49-F238E27FC236}">
                <a16:creationId xmlns:a16="http://schemas.microsoft.com/office/drawing/2014/main" id="{4B41650E-5CCB-42A5-A090-748FBB06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27A5A8-0219-4B8B-B8E2-FEDA912911D2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3" name="Footer Placeholder 246">
            <a:extLst>
              <a:ext uri="{FF2B5EF4-FFF2-40B4-BE49-F238E27FC236}">
                <a16:creationId xmlns:a16="http://schemas.microsoft.com/office/drawing/2014/main" id="{02F919A7-86E0-4C8B-B854-39D40CE2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7" grpId="0" autoUpdateAnimBg="0"/>
      <p:bldP spid="14053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73FA6F2E-AA1A-4B66-A073-F4B0B637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5819D7-CD9E-4E80-9F77-8A322C744A1D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Footer Placeholder 5">
            <a:extLst>
              <a:ext uri="{FF2B5EF4-FFF2-40B4-BE49-F238E27FC236}">
                <a16:creationId xmlns:a16="http://schemas.microsoft.com/office/drawing/2014/main" id="{69928AFA-1427-454B-9752-A13C5110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A0C20AF-AD2D-470C-911B-DBF2D829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58674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>
            <a:extLst>
              <a:ext uri="{FF2B5EF4-FFF2-40B4-BE49-F238E27FC236}">
                <a16:creationId xmlns:a16="http://schemas.microsoft.com/office/drawing/2014/main" id="{16F334CA-6CA2-4430-9BB6-37C5A6E03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10200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Main pathology of malaria is due to invasion of the RBCs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>
            <a:extLst>
              <a:ext uri="{FF2B5EF4-FFF2-40B4-BE49-F238E27FC236}">
                <a16:creationId xmlns:a16="http://schemas.microsoft.com/office/drawing/2014/main" id="{3BDCFAF5-DD22-4074-96B4-E27DBAA3583C}"/>
              </a:ext>
            </a:extLst>
          </p:cNvPr>
          <p:cNvSpPr/>
          <p:nvPr/>
        </p:nvSpPr>
        <p:spPr>
          <a:xfrm>
            <a:off x="533400" y="2895600"/>
            <a:ext cx="3886200" cy="762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Leishmania</a:t>
            </a:r>
            <a:r>
              <a:rPr lang="en-US" sz="2400" dirty="0"/>
              <a:t> major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45C7CA-75CA-4AE9-8077-6EDF74E8763F}"/>
              </a:ext>
            </a:extLst>
          </p:cNvPr>
          <p:cNvSpPr/>
          <p:nvPr/>
        </p:nvSpPr>
        <p:spPr>
          <a:xfrm>
            <a:off x="4648200" y="2895600"/>
            <a:ext cx="3581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Cutaneous</a:t>
            </a:r>
            <a:r>
              <a:rPr lang="en-US" sz="2400" dirty="0"/>
              <a:t> </a:t>
            </a:r>
            <a:r>
              <a:rPr lang="en-US" sz="2400" dirty="0" err="1"/>
              <a:t>leishmaniasis</a:t>
            </a:r>
            <a:endParaRPr lang="en-US" sz="2400" dirty="0"/>
          </a:p>
        </p:txBody>
      </p:sp>
      <p:sp>
        <p:nvSpPr>
          <p:cNvPr id="30726" name="TextBox 14">
            <a:extLst>
              <a:ext uri="{FF2B5EF4-FFF2-40B4-BE49-F238E27FC236}">
                <a16:creationId xmlns:a16="http://schemas.microsoft.com/office/drawing/2014/main" id="{7003AC58-A3DE-45F2-BA04-1ACD42161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</a:p>
        </p:txBody>
      </p:sp>
      <p:sp>
        <p:nvSpPr>
          <p:cNvPr id="30727" name="TextBox 15">
            <a:extLst>
              <a:ext uri="{FF2B5EF4-FFF2-40B4-BE49-F238E27FC236}">
                <a16:creationId xmlns:a16="http://schemas.microsoft.com/office/drawing/2014/main" id="{66A7BA1D-78DF-4D9C-A310-749CF3C7D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</p:txBody>
      </p:sp>
      <p:sp>
        <p:nvSpPr>
          <p:cNvPr id="30728" name="TextBox 16">
            <a:extLst>
              <a:ext uri="{FF2B5EF4-FFF2-40B4-BE49-F238E27FC236}">
                <a16:creationId xmlns:a16="http://schemas.microsoft.com/office/drawing/2014/main" id="{714BB81F-23CD-41BD-AAAC-3E3E101B3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Examples of Diseases caused by Blood and Tissue Protozoa</a:t>
            </a:r>
          </a:p>
        </p:txBody>
      </p:sp>
      <p:sp>
        <p:nvSpPr>
          <p:cNvPr id="30729" name="Slide Number Placeholder 11">
            <a:extLst>
              <a:ext uri="{FF2B5EF4-FFF2-40B4-BE49-F238E27FC236}">
                <a16:creationId xmlns:a16="http://schemas.microsoft.com/office/drawing/2014/main" id="{D4F46A99-8076-4BE5-9D87-BEDD26D8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1B3D03-77D1-4EC5-8BF5-4C7601026D31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0" name="Footer Placeholder 13">
            <a:extLst>
              <a:ext uri="{FF2B5EF4-FFF2-40B4-BE49-F238E27FC236}">
                <a16:creationId xmlns:a16="http://schemas.microsoft.com/office/drawing/2014/main" id="{66BA41A6-BCC5-4E56-87D1-464F3CD9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WINDOWS\Desktop\exhibit\leis21.jpg">
            <a:extLst>
              <a:ext uri="{FF2B5EF4-FFF2-40B4-BE49-F238E27FC236}">
                <a16:creationId xmlns:a16="http://schemas.microsoft.com/office/drawing/2014/main" id="{6D59066B-1785-4567-B4B1-AD570A0F3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1389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64EEBEF3-C11E-4297-97E7-2CBCAA58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264D4A-FC6C-4F39-BEC6-6A78DCA662B2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4" name="Footer Placeholder 5">
            <a:extLst>
              <a:ext uri="{FF2B5EF4-FFF2-40B4-BE49-F238E27FC236}">
                <a16:creationId xmlns:a16="http://schemas.microsoft.com/office/drawing/2014/main" id="{EF20560B-88D2-4A44-A636-5E22B9BD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Foundation Block, 2016</a:t>
            </a:r>
          </a:p>
        </p:txBody>
      </p:sp>
      <p:sp>
        <p:nvSpPr>
          <p:cNvPr id="31749" name="TextBox 4">
            <a:extLst>
              <a:ext uri="{FF2B5EF4-FFF2-40B4-BE49-F238E27FC236}">
                <a16:creationId xmlns:a16="http://schemas.microsoft.com/office/drawing/2014/main" id="{E26F4EFD-2A1C-48F2-ABF7-65559124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Cutaneous leishmaniasis caused by </a:t>
            </a:r>
            <a:r>
              <a:rPr lang="en-US" altLang="en-US" sz="2000" b="1" i="1">
                <a:solidFill>
                  <a:schemeClr val="bg1"/>
                </a:solidFill>
                <a:latin typeface="Arial" panose="020B0604020202020204" pitchFamily="34" charset="0"/>
              </a:rPr>
              <a:t>Leishmania major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>
            <a:extLst>
              <a:ext uri="{FF2B5EF4-FFF2-40B4-BE49-F238E27FC236}">
                <a16:creationId xmlns:a16="http://schemas.microsoft.com/office/drawing/2014/main" id="{790A43CE-A296-4C9C-92C2-83409881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2012</a:t>
            </a:r>
          </a:p>
        </p:txBody>
      </p:sp>
      <p:sp>
        <p:nvSpPr>
          <p:cNvPr id="32771" name="Slide Number Placeholder 2">
            <a:extLst>
              <a:ext uri="{FF2B5EF4-FFF2-40B4-BE49-F238E27FC236}">
                <a16:creationId xmlns:a16="http://schemas.microsoft.com/office/drawing/2014/main" id="{30D9F8A8-B629-4250-BE62-193B4729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92569-A5B1-4B8D-A9DE-1FB039C222DC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2772" name="Picture 2" descr="&lt;i&gt;Leihsmania&lt;/i&gt; ">
            <a:extLst>
              <a:ext uri="{FF2B5EF4-FFF2-40B4-BE49-F238E27FC236}">
                <a16:creationId xmlns:a16="http://schemas.microsoft.com/office/drawing/2014/main" id="{F3900533-D23E-4A97-B73C-1712B2A8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FAC49885-414D-461C-A3B3-B6C17685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056D9-0DCF-40CF-B5B0-7B1A31C68A27}" type="slidenum"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Footer Placeholder 5">
            <a:extLst>
              <a:ext uri="{FF2B5EF4-FFF2-40B4-BE49-F238E27FC236}">
                <a16:creationId xmlns:a16="http://schemas.microsoft.com/office/drawing/2014/main" id="{83369A48-9F20-41BF-A161-7F042F66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B5D2E003-EC62-472F-AEFF-569EEF26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0656352-675B-413E-9315-009319A84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609600"/>
            <a:ext cx="633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Resources  on Parasitology </a:t>
            </a: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F300A901-F141-4B3A-BD79-217625F8C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371600"/>
            <a:ext cx="6629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Picture 6" descr="cover">
            <a:extLst>
              <a:ext uri="{FF2B5EF4-FFF2-40B4-BE49-F238E27FC236}">
                <a16:creationId xmlns:a16="http://schemas.microsoft.com/office/drawing/2014/main" id="{3EDC8F89-DB2A-4B86-B766-F63CD616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371600"/>
            <a:ext cx="39481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atla-scover">
            <a:extLst>
              <a:ext uri="{FF2B5EF4-FFF2-40B4-BE49-F238E27FC236}">
                <a16:creationId xmlns:a16="http://schemas.microsoft.com/office/drawing/2014/main" id="{09DC5654-2612-4798-AEB0-204FD9DB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447800"/>
            <a:ext cx="38481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Slide Number Placeholder 7">
            <a:extLst>
              <a:ext uri="{FF2B5EF4-FFF2-40B4-BE49-F238E27FC236}">
                <a16:creationId xmlns:a16="http://schemas.microsoft.com/office/drawing/2014/main" id="{56535A03-A936-4E46-AE25-C86AFC26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17B9A-7F4C-4865-882D-82E6D680B46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4823" name="Footer Placeholder 8">
            <a:extLst>
              <a:ext uri="{FF2B5EF4-FFF2-40B4-BE49-F238E27FC236}">
                <a16:creationId xmlns:a16="http://schemas.microsoft.com/office/drawing/2014/main" id="{56717249-DAF0-4FF4-A2E2-6ABB8EF0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58400" y="6172200"/>
            <a:ext cx="2971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CB089E5-64F3-49AF-9F3D-67559CC39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609600"/>
            <a:ext cx="633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Resources  on Parasitology </a:t>
            </a: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9A6A487A-2C6B-4718-B014-990B5E685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371600"/>
            <a:ext cx="6629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D0E20738-F208-401D-8EC8-EAE07D256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95600"/>
            <a:ext cx="793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http://www.dpd.cdc.gov/DPDx/HTML/Para_Health.htm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7273DF05-D36A-4D8F-9C73-01DECF85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Centre for Disease Control and Prevention (CDC)</a:t>
            </a: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 :</a:t>
            </a:r>
          </a:p>
        </p:txBody>
      </p:sp>
      <p:sp>
        <p:nvSpPr>
          <p:cNvPr id="35846" name="Slide Number Placeholder 7">
            <a:extLst>
              <a:ext uri="{FF2B5EF4-FFF2-40B4-BE49-F238E27FC236}">
                <a16:creationId xmlns:a16="http://schemas.microsoft.com/office/drawing/2014/main" id="{7A161E35-3DE0-49A7-8100-62BC33CE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64DB2B-2205-474C-B135-FB57C2ABB52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5847" name="Footer Placeholder 8">
            <a:extLst>
              <a:ext uri="{FF2B5EF4-FFF2-40B4-BE49-F238E27FC236}">
                <a16:creationId xmlns:a16="http://schemas.microsoft.com/office/drawing/2014/main" id="{B2D25828-F56E-48F4-8691-ACE3F7E7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5E1A3C-6162-4910-8C42-B2BE0F617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DEFINITIONS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42B4F42-1CE5-4F75-A784-146AEC679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686800" cy="2895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400" b="1" i="1" u="sng">
                <a:solidFill>
                  <a:srgbClr val="00B050"/>
                </a:solidFill>
              </a:rPr>
              <a:t>Infection:</a:t>
            </a:r>
            <a:r>
              <a:rPr lang="en-US" altLang="en-US" sz="3600" b="1" i="1" u="sng">
                <a:solidFill>
                  <a:srgbClr val="00B050"/>
                </a:solidFill>
              </a:rPr>
              <a:t> </a:t>
            </a:r>
            <a:endParaRPr lang="ar-SA" altLang="en-US" sz="3600" b="1" i="1" u="sng">
              <a:solidFill>
                <a:srgbClr val="00B05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>
                <a:solidFill>
                  <a:schemeClr val="bg1"/>
                </a:solidFill>
              </a:rPr>
              <a:t>The entry , development and multiplication of an </a:t>
            </a:r>
            <a:r>
              <a:rPr lang="en-US" altLang="en-US" sz="3600" b="1" u="sng">
                <a:solidFill>
                  <a:srgbClr val="C00000"/>
                </a:solidFill>
              </a:rPr>
              <a:t>infectious agent    </a:t>
            </a:r>
            <a:r>
              <a:rPr lang="en-US" altLang="en-US" sz="3200" b="1">
                <a:solidFill>
                  <a:schemeClr val="bg1"/>
                </a:solidFill>
              </a:rPr>
              <a:t>in the body of  humans or animals. The result may be: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3200" b="1">
                <a:solidFill>
                  <a:srgbClr val="FFFF00"/>
                </a:solidFill>
              </a:rPr>
              <a:t>inapparent  ( asymptomatic) infection</a:t>
            </a:r>
            <a:r>
              <a:rPr lang="en-US" altLang="en-US" sz="3200" b="1">
                <a:solidFill>
                  <a:schemeClr val="bg1"/>
                </a:solidFill>
              </a:rPr>
              <a:t>, or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3200" b="1">
                <a:solidFill>
                  <a:srgbClr val="FFFF00"/>
                </a:solidFill>
              </a:rPr>
              <a:t>manifest (symptomatic) </a:t>
            </a:r>
            <a:r>
              <a:rPr lang="en-US" altLang="en-US" sz="4000" b="1" i="1" u="sng">
                <a:solidFill>
                  <a:srgbClr val="92D050"/>
                </a:solidFill>
              </a:rPr>
              <a:t>infection..</a:t>
            </a:r>
            <a:endParaRPr lang="en-US" altLang="en-US" sz="3200" b="1" i="1" u="sng">
              <a:solidFill>
                <a:srgbClr val="92D05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8196" name="Slide Number Placeholder 6">
            <a:extLst>
              <a:ext uri="{FF2B5EF4-FFF2-40B4-BE49-F238E27FC236}">
                <a16:creationId xmlns:a16="http://schemas.microsoft.com/office/drawing/2014/main" id="{7EA760AB-4D6B-46B2-91BA-F31046AA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D89E3C-9EC8-49E8-B621-B8CB80C859B1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7" name="Footer Placeholder 7">
            <a:extLst>
              <a:ext uri="{FF2B5EF4-FFF2-40B4-BE49-F238E27FC236}">
                <a16:creationId xmlns:a16="http://schemas.microsoft.com/office/drawing/2014/main" id="{CEC22A54-BCDD-4ED2-B8A4-49860F46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0BA55A7-8B11-47BB-ACB4-6DFDB19BE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i="1" u="sng">
                <a:solidFill>
                  <a:srgbClr val="CCCCFF"/>
                </a:solidFill>
              </a:rPr>
              <a:t>DEFINITIONS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1E36961-D824-43A6-A8AF-1328421C9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578475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US" altLang="en-US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600" b="1" i="1" u="sng">
                <a:solidFill>
                  <a:srgbClr val="CCE8EA"/>
                </a:solidFill>
              </a:rPr>
              <a:t>Host: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A human or animal which harbors an  infectious agent under natural conditions 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i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i="1" u="sng">
                <a:solidFill>
                  <a:srgbClr val="FF99FF"/>
                </a:solidFill>
              </a:rPr>
              <a:t>Definitive host (primary host):</a:t>
            </a:r>
            <a:endParaRPr lang="ar-SA" altLang="en-US" b="1" i="1" u="sng">
              <a:solidFill>
                <a:srgbClr val="FF99FF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- A host in which the parasite passes its           </a:t>
            </a:r>
            <a:r>
              <a:rPr lang="en-US" altLang="en-US" sz="3200" b="1">
                <a:solidFill>
                  <a:srgbClr val="FF33CC"/>
                </a:solidFill>
              </a:rPr>
              <a:t>sexual</a:t>
            </a:r>
            <a:r>
              <a:rPr lang="ar-SA" altLang="en-US" sz="3200" b="1">
                <a:solidFill>
                  <a:srgbClr val="FF33CC"/>
                </a:solidFill>
              </a:rPr>
              <a:t> </a:t>
            </a:r>
            <a:r>
              <a:rPr lang="en-US" altLang="en-US" sz="3200" b="1">
                <a:solidFill>
                  <a:srgbClr val="FF33CC"/>
                </a:solidFill>
              </a:rPr>
              <a:t>stage</a:t>
            </a:r>
            <a:r>
              <a:rPr lang="en-US" altLang="en-US" sz="2400" b="1">
                <a:solidFill>
                  <a:schemeClr val="bg1"/>
                </a:solidFill>
              </a:rPr>
              <a:t>.</a:t>
            </a:r>
            <a:endParaRPr lang="ar-SA" altLang="en-US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en-US" sz="2400" b="1">
                <a:solidFill>
                  <a:schemeClr val="bg1"/>
                </a:solidFill>
              </a:rPr>
              <a:t> </a:t>
            </a:r>
            <a:r>
              <a:rPr lang="en-US" altLang="en-US" b="1" i="1" u="sng">
                <a:solidFill>
                  <a:srgbClr val="FFFF00"/>
                </a:solidFill>
              </a:rPr>
              <a:t>Intermediate host (secondary host)</a:t>
            </a:r>
            <a:r>
              <a:rPr lang="en-US" altLang="en-US" b="1" i="1" u="sng">
                <a:solidFill>
                  <a:schemeClr val="bg1"/>
                </a:solidFill>
              </a:rPr>
              <a:t>:  </a:t>
            </a:r>
            <a:endParaRPr lang="ar-SA" altLang="en-US" sz="2400" b="1" i="1" u="sng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A host in which the parasite passes its</a:t>
            </a:r>
            <a:r>
              <a:rPr lang="en-US" altLang="en-US" b="1">
                <a:solidFill>
                  <a:srgbClr val="00FF00"/>
                </a:solidFill>
              </a:rPr>
              <a:t> </a:t>
            </a:r>
            <a:r>
              <a:rPr lang="en-US" altLang="en-US" sz="3200" b="1">
                <a:solidFill>
                  <a:srgbClr val="00FF00"/>
                </a:solidFill>
              </a:rPr>
              <a:t>larval</a:t>
            </a:r>
            <a:r>
              <a:rPr lang="en-US" altLang="en-US" b="1">
                <a:solidFill>
                  <a:srgbClr val="00FF00"/>
                </a:solidFill>
              </a:rPr>
              <a:t> </a:t>
            </a:r>
            <a:r>
              <a:rPr lang="en-US" altLang="en-US" sz="2400" b="1">
                <a:solidFill>
                  <a:schemeClr val="bg1"/>
                </a:solidFill>
              </a:rPr>
              <a:t>or </a:t>
            </a:r>
            <a:r>
              <a:rPr lang="en-US" altLang="en-US" sz="3200" b="1">
                <a:solidFill>
                  <a:srgbClr val="00FF00"/>
                </a:solidFill>
              </a:rPr>
              <a:t>asexual stages</a:t>
            </a:r>
            <a:r>
              <a:rPr lang="en-US" altLang="en-US" sz="2400" b="1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/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8CEE2E01-6468-48EA-ACB5-DA62D4B6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561F69-9B81-4D6E-924B-D60CB4854554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21" name="Footer Placeholder 6">
            <a:extLst>
              <a:ext uri="{FF2B5EF4-FFF2-40B4-BE49-F238E27FC236}">
                <a16:creationId xmlns:a16="http://schemas.microsoft.com/office/drawing/2014/main" id="{DCCE0D56-81D4-4F40-B0D4-7033B6B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8B09BB3-3333-4295-A57F-AB7749E48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4800" b="1" i="1" u="sng">
                <a:solidFill>
                  <a:srgbClr val="00FF00"/>
                </a:solidFill>
              </a:rPr>
              <a:t>DEFINITIONS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41147F0-3890-47BB-AC53-8F03E9498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i="1" u="sng">
                <a:solidFill>
                  <a:srgbClr val="FFFF00"/>
                </a:solidFill>
              </a:rPr>
              <a:t>carrier:</a:t>
            </a:r>
            <a:r>
              <a:rPr lang="en-US" altLang="en-US" b="1" i="1" u="sng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>
                <a:solidFill>
                  <a:schemeClr val="bg1"/>
                </a:solidFill>
              </a:rPr>
              <a:t>A person or animal that harbors a specific infectious agent  in the absence of symptoms and signs of a disease and serves as a </a:t>
            </a:r>
            <a:r>
              <a:rPr lang="en-US" altLang="en-US" b="1" i="1" u="sng">
                <a:solidFill>
                  <a:srgbClr val="FF33CC"/>
                </a:solidFill>
              </a:rPr>
              <a:t>potential source of infection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b="1" i="1" u="sng">
                <a:solidFill>
                  <a:srgbClr val="FFFF00"/>
                </a:solidFill>
              </a:rPr>
              <a:t>pathogenesis:</a:t>
            </a:r>
            <a:r>
              <a:rPr lang="en-US" altLang="en-US" sz="3600" i="1" u="sng">
                <a:solidFill>
                  <a:schemeClr val="bg1"/>
                </a:solidFill>
              </a:rPr>
              <a:t> </a:t>
            </a:r>
          </a:p>
          <a:p>
            <a:pPr lvl="1" eaLnBrk="1" hangingPunct="1"/>
            <a:r>
              <a:rPr lang="en-US" altLang="en-US" b="1">
                <a:solidFill>
                  <a:schemeClr val="bg1"/>
                </a:solidFill>
              </a:rPr>
              <a:t>Production and development of disease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 sz="3600" b="1" i="1" u="sng">
                <a:solidFill>
                  <a:srgbClr val="FFFF00"/>
                </a:solidFill>
              </a:rPr>
              <a:t>pathogenicity:</a:t>
            </a:r>
            <a:r>
              <a:rPr lang="en-US" altLang="en-US" sz="3600" i="1" u="sng">
                <a:solidFill>
                  <a:schemeClr val="bg1"/>
                </a:solidFill>
              </a:rPr>
              <a:t> </a:t>
            </a:r>
          </a:p>
          <a:p>
            <a:pPr lvl="1" eaLnBrk="1" hangingPunct="1"/>
            <a:r>
              <a:rPr lang="en-US" altLang="en-US" b="1">
                <a:solidFill>
                  <a:schemeClr val="bg1"/>
                </a:solidFill>
              </a:rPr>
              <a:t>Capability of an infectious agent to cause disease in a </a:t>
            </a:r>
            <a:r>
              <a:rPr lang="en-US" altLang="en-US" sz="3200" b="1" i="1" u="sng">
                <a:solidFill>
                  <a:srgbClr val="88C9CE"/>
                </a:solidFill>
              </a:rPr>
              <a:t>susceptible</a:t>
            </a:r>
            <a:r>
              <a:rPr lang="en-US" altLang="en-US" b="1">
                <a:solidFill>
                  <a:schemeClr val="bg1"/>
                </a:solidFill>
              </a:rPr>
              <a:t> host.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B164445-ED68-4C59-A89A-2D039F14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620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245" name="Slide Number Placeholder 6">
            <a:extLst>
              <a:ext uri="{FF2B5EF4-FFF2-40B4-BE49-F238E27FC236}">
                <a16:creationId xmlns:a16="http://schemas.microsoft.com/office/drawing/2014/main" id="{6D0E0190-9CCD-4CCE-8B58-89AFC1E8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CD1AD-9709-4507-A973-2C3DAA64142C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246" name="Footer Placeholder 7">
            <a:extLst>
              <a:ext uri="{FF2B5EF4-FFF2-40B4-BE49-F238E27FC236}">
                <a16:creationId xmlns:a16="http://schemas.microsoft.com/office/drawing/2014/main" id="{2D22543B-D33A-4F8F-AEB3-751034EB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0E849865-7ABA-4010-9385-887D61E88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800" b="1" i="1" u="sng">
                <a:solidFill>
                  <a:srgbClr val="00FF00"/>
                </a:solidFill>
              </a:rPr>
              <a:t>DEFINITIONS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E0D0BB14-4FAA-40E9-AEC9-C50B0F9E4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400" b="1" i="1" u="sng">
                <a:solidFill>
                  <a:srgbClr val="FF99FF"/>
                </a:solidFill>
              </a:rPr>
              <a:t>Parasitism: </a:t>
            </a:r>
            <a:endParaRPr lang="ar-SA" altLang="en-US" sz="5400" b="1" i="1" u="sng">
              <a:solidFill>
                <a:srgbClr val="FF99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A relationship in which an organism (the infectious agent, the parasite)  </a:t>
            </a:r>
            <a:r>
              <a:rPr lang="en-US" altLang="en-US" sz="4000" b="1" i="1" u="sng">
                <a:solidFill>
                  <a:srgbClr val="FF0000"/>
                </a:solidFill>
              </a:rPr>
              <a:t>benefits</a:t>
            </a:r>
            <a:r>
              <a:rPr lang="en-US" altLang="en-US" sz="2400" b="1">
                <a:solidFill>
                  <a:schemeClr val="bg1"/>
                </a:solidFill>
              </a:rPr>
              <a:t> from the  association with another organism          </a:t>
            </a:r>
            <a:r>
              <a:rPr lang="en-US" altLang="en-US" sz="3200" b="1" i="1">
                <a:solidFill>
                  <a:srgbClr val="FF0000"/>
                </a:solidFill>
              </a:rPr>
              <a:t>(the host) </a:t>
            </a:r>
            <a:r>
              <a:rPr lang="en-US" altLang="en-US" sz="2400" b="1">
                <a:solidFill>
                  <a:schemeClr val="bg1"/>
                </a:solidFill>
              </a:rPr>
              <a:t>whereas the host is </a:t>
            </a:r>
            <a:r>
              <a:rPr lang="en-US" altLang="en-US" sz="3200" b="1" i="1" u="sng">
                <a:solidFill>
                  <a:srgbClr val="FFFF00"/>
                </a:solidFill>
              </a:rPr>
              <a:t>harmed     </a:t>
            </a:r>
            <a:r>
              <a:rPr lang="en-US" altLang="en-US" sz="2400" b="1">
                <a:solidFill>
                  <a:schemeClr val="bg1"/>
                </a:solidFill>
              </a:rPr>
              <a:t> in some way.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b="1" i="1" u="sng">
                <a:solidFill>
                  <a:srgbClr val="FFFF00"/>
                </a:solidFill>
              </a:rPr>
              <a:t>commensalism: </a:t>
            </a:r>
            <a:endParaRPr lang="ar-SA" altLang="en-US" sz="4000" b="1" i="1" u="sng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Kind of relationship  in which one </a:t>
            </a:r>
            <a:r>
              <a:rPr lang="en-US" altLang="en-US" b="1">
                <a:solidFill>
                  <a:schemeClr val="bg1"/>
                </a:solidFill>
              </a:rPr>
              <a:t>organism</a:t>
            </a:r>
            <a:r>
              <a:rPr lang="en-US" altLang="en-US" sz="2400" b="1">
                <a:solidFill>
                  <a:schemeClr val="bg1"/>
                </a:solidFill>
              </a:rPr>
              <a:t> ,  the </a:t>
            </a:r>
            <a:r>
              <a:rPr lang="en-US" altLang="en-US" b="1">
                <a:solidFill>
                  <a:schemeClr val="bg1"/>
                </a:solidFill>
              </a:rPr>
              <a:t>commensall</a:t>
            </a:r>
            <a:r>
              <a:rPr lang="en-US" altLang="en-US" sz="2400" b="1">
                <a:solidFill>
                  <a:schemeClr val="bg1"/>
                </a:solidFill>
              </a:rPr>
              <a:t> , is </a:t>
            </a:r>
            <a:r>
              <a:rPr lang="en-US" altLang="en-US" sz="4000" b="1" i="1" u="sng">
                <a:solidFill>
                  <a:srgbClr val="FF0000"/>
                </a:solidFill>
              </a:rPr>
              <a:t>benefited</a:t>
            </a:r>
            <a:r>
              <a:rPr lang="en-US" altLang="en-US" sz="2400" b="1">
                <a:solidFill>
                  <a:schemeClr val="bg1"/>
                </a:solidFill>
              </a:rPr>
              <a:t> whereas the other organism , the host , </a:t>
            </a:r>
            <a:r>
              <a:rPr lang="en-US" altLang="en-US" b="1" i="1">
                <a:solidFill>
                  <a:schemeClr val="bg1"/>
                </a:solidFill>
              </a:rPr>
              <a:t>is </a:t>
            </a:r>
            <a:r>
              <a:rPr lang="en-US" altLang="en-US" sz="3600" b="1" i="1" u="sng">
                <a:solidFill>
                  <a:srgbClr val="FFFF00"/>
                </a:solidFill>
              </a:rPr>
              <a:t>no</a:t>
            </a:r>
            <a:r>
              <a:rPr lang="en-US" altLang="en-US" b="1" i="1" u="sng">
                <a:solidFill>
                  <a:srgbClr val="FFFF00"/>
                </a:solidFill>
              </a:rPr>
              <a:t>t  </a:t>
            </a:r>
            <a:r>
              <a:rPr lang="en-US" altLang="en-US" sz="2400" b="1">
                <a:solidFill>
                  <a:schemeClr val="bg1"/>
                </a:solidFill>
              </a:rPr>
              <a:t>harmed or even  helped by the association</a:t>
            </a:r>
            <a:r>
              <a:rPr lang="en-US" altLang="en-US" sz="20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D12CA7A2-35DE-429C-8BC0-3C8AB640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E0AC17-2A9B-4D75-8E2F-9441045BD314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9" name="Footer Placeholder 6">
            <a:extLst>
              <a:ext uri="{FF2B5EF4-FFF2-40B4-BE49-F238E27FC236}">
                <a16:creationId xmlns:a16="http://schemas.microsoft.com/office/drawing/2014/main" id="{6EF52F8E-45EE-420F-ACF8-26D77811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1800" y="6400800"/>
            <a:ext cx="236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D34A74EF-5A3B-4EF9-8974-A6A1C70D8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u="sng">
                <a:solidFill>
                  <a:srgbClr val="FFFF00"/>
                </a:solidFill>
              </a:rPr>
              <a:t>Ectoparasite:</a:t>
            </a:r>
            <a:r>
              <a:rPr lang="en-US" altLang="en-US" sz="4000" i="1" u="sng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parasite that lives on the outer surface of its host.</a:t>
            </a:r>
          </a:p>
          <a:p>
            <a:pPr eaLnBrk="1" hangingPunct="1"/>
            <a:r>
              <a:rPr lang="en-US" altLang="en-US" sz="4000" b="1" i="1" u="sng">
                <a:solidFill>
                  <a:srgbClr val="FFFF00"/>
                </a:solidFill>
              </a:rPr>
              <a:t>Endoparasite:</a:t>
            </a:r>
            <a:r>
              <a:rPr lang="en-US" altLang="en-US" sz="4000" i="1" u="sng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Parasite that lives inside its host.</a:t>
            </a:r>
          </a:p>
          <a:p>
            <a:pPr eaLnBrk="1" hangingPunct="1"/>
            <a:r>
              <a:rPr lang="en-US" altLang="en-US" sz="4400" b="1" i="1" u="sng">
                <a:solidFill>
                  <a:srgbClr val="FFFF00"/>
                </a:solidFill>
              </a:rPr>
              <a:t>zoonosis:</a:t>
            </a:r>
            <a:r>
              <a:rPr lang="en-US" altLang="en-US" sz="4400" b="1" i="1" u="sng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Disease of animals that is transmissible to humans .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323E7E7C-0040-42F6-A9E4-A6CCE9FF8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00FF00"/>
                </a:solidFill>
              </a:rPr>
              <a:t>DEFINITIONS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27018ECE-F5BF-4515-9105-6C40338C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EE54FA-0DE1-4ECC-B484-359C9A84039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293" name="Footer Placeholder 6">
            <a:extLst>
              <a:ext uri="{FF2B5EF4-FFF2-40B4-BE49-F238E27FC236}">
                <a16:creationId xmlns:a16="http://schemas.microsoft.com/office/drawing/2014/main" id="{A4AA3FC0-5EFA-4FDF-8BFB-88F9EFD7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41EE476-5FF5-4561-A56B-9083365D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97741F2D-9879-4863-BD7B-DACB4C5F1CF0}"/>
              </a:ext>
            </a:extLst>
          </p:cNvPr>
          <p:cNvSpPr/>
          <p:nvPr/>
        </p:nvSpPr>
        <p:spPr>
          <a:xfrm>
            <a:off x="3505200" y="4572000"/>
            <a:ext cx="2133600" cy="8382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0FD1149F-9CF9-4C99-8A77-B808F3F24EFA}"/>
              </a:ext>
            </a:extLst>
          </p:cNvPr>
          <p:cNvSpPr/>
          <p:nvPr/>
        </p:nvSpPr>
        <p:spPr>
          <a:xfrm>
            <a:off x="3352800" y="5181600"/>
            <a:ext cx="25146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910BE-2594-48F3-95C1-DA33F54A5D2A}"/>
              </a:ext>
            </a:extLst>
          </p:cNvPr>
          <p:cNvSpPr txBox="1"/>
          <p:nvPr/>
        </p:nvSpPr>
        <p:spPr>
          <a:xfrm>
            <a:off x="304800" y="0"/>
            <a:ext cx="8839200" cy="8302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99FF"/>
                </a:solidFill>
              </a:rPr>
              <a:t>Scientific names of  parasites follow Zoological Classification</a:t>
            </a:r>
          </a:p>
        </p:txBody>
      </p:sp>
      <p:sp>
        <p:nvSpPr>
          <p:cNvPr id="13318" name="Slide Number Placeholder 9">
            <a:extLst>
              <a:ext uri="{FF2B5EF4-FFF2-40B4-BE49-F238E27FC236}">
                <a16:creationId xmlns:a16="http://schemas.microsoft.com/office/drawing/2014/main" id="{205A32A2-0890-41A1-A7B2-5F9212B8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85AC3A-8659-4B84-8AB8-AE2CF07A024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9" name="Footer Placeholder 10">
            <a:extLst>
              <a:ext uri="{FF2B5EF4-FFF2-40B4-BE49-F238E27FC236}">
                <a16:creationId xmlns:a16="http://schemas.microsoft.com/office/drawing/2014/main" id="{6CC2BB91-F5B1-444B-BC13-AB323288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346ED5D5-A62D-4030-94F8-9D079F03E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9600"/>
            <a:ext cx="765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CLASSIFICATION  OF PARASITES</a:t>
            </a: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121" name="Group 49">
            <a:extLst>
              <a:ext uri="{FF2B5EF4-FFF2-40B4-BE49-F238E27FC236}">
                <a16:creationId xmlns:a16="http://schemas.microsoft.com/office/drawing/2014/main" id="{272844D8-EAEE-42C8-89E0-BDE6B5B8D2DD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371600"/>
          <a:ext cx="9067800" cy="4664075"/>
        </p:xfrm>
        <a:graphic>
          <a:graphicData uri="http://schemas.openxmlformats.org/drawingml/2006/table">
            <a:tbl>
              <a:tblPr/>
              <a:tblGrid>
                <a:gridCol w="449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PROTOZOA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HELMINTHS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Unicellular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Single cell for all functions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Multicellular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Specialized cells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1:Amoebae: move by pseudopodia.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2:Flagellates: move by flagella.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3:Ciliates: move by cilia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4:Apicomplexa(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Sporozoa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tissue parasites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Round worms (Nematodes):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- elongated, cylindrical,  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unsegmented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Flat worms 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Trematodes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leaf-like,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unsegmented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Cestodes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    tape-like,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segmented.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53" name="Slide Number Placeholder 5">
            <a:extLst>
              <a:ext uri="{FF2B5EF4-FFF2-40B4-BE49-F238E27FC236}">
                <a16:creationId xmlns:a16="http://schemas.microsoft.com/office/drawing/2014/main" id="{06B30794-EC7E-4BD6-8C21-E60EE926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64C75-4F3C-4BA1-BB65-C722FAE4C871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354" name="Footer Placeholder 6">
            <a:extLst>
              <a:ext uri="{FF2B5EF4-FFF2-40B4-BE49-F238E27FC236}">
                <a16:creationId xmlns:a16="http://schemas.microsoft.com/office/drawing/2014/main" id="{BA2C5062-E93D-4D4C-818E-E9AA0D4B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 ,2016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</TotalTime>
  <Words>759</Words>
  <Application>Microsoft Office PowerPoint</Application>
  <PresentationFormat>On-screen Show (4:3)</PresentationFormat>
  <Paragraphs>188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Century Gothic</vt:lpstr>
      <vt:lpstr>Calibri</vt:lpstr>
      <vt:lpstr>Times New Roman</vt:lpstr>
      <vt:lpstr>Tahoma</vt:lpstr>
      <vt:lpstr>Monotype Sorts</vt:lpstr>
      <vt:lpstr>Default Design</vt:lpstr>
      <vt:lpstr>1_Default Design</vt:lpstr>
      <vt:lpstr>Bitmap Image</vt:lpstr>
      <vt:lpstr>Foundation Block</vt:lpstr>
      <vt:lpstr>PowerPoint Presentation</vt:lpstr>
      <vt:lpstr>DEFINITIONS</vt:lpstr>
      <vt:lpstr>DEFINITIONS</vt:lpstr>
      <vt:lpstr>DEFINITIONS</vt:lpstr>
      <vt:lpstr>DEFINITIONS </vt:lpstr>
      <vt:lpstr>DEFINITIONS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Giadria lamblia  an example of Intestinal  Protozoa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</dc:title>
  <dc:creator>AAdeel</dc:creator>
  <cp:lastModifiedBy>Allokie !</cp:lastModifiedBy>
  <cp:revision>371</cp:revision>
  <dcterms:created xsi:type="dcterms:W3CDTF">2008-12-15T11:13:00Z</dcterms:created>
  <dcterms:modified xsi:type="dcterms:W3CDTF">2018-10-07T17:43:52Z</dcterms:modified>
</cp:coreProperties>
</file>