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BD1EF8-BCC3-4286-B25D-CCE14EBA9118}">
  <a:tblStyle styleId="{30BD1EF8-BCC3-4286-B25D-CCE14EBA911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Streptococci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37719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10100" y="990600"/>
            <a:ext cx="37719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5pPr>
            <a:lvl6pPr marL="228600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6pPr>
            <a:lvl7pPr marL="274320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7pPr>
            <a:lvl8pPr marL="320040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8pPr>
            <a:lvl9pPr marL="365760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5pPr>
            <a:lvl6pPr marL="251460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6pPr>
            <a:lvl7pPr marL="297180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7pPr>
            <a:lvl8pPr marL="342900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8pPr>
            <a:lvl9pPr marL="388620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5pPr>
            <a:lvl6pPr marL="228600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6pPr>
            <a:lvl7pPr marL="274320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7pPr>
            <a:lvl8pPr marL="320040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8pPr>
            <a:lvl9pPr marL="365760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5pPr>
            <a:lvl6pPr marL="251460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6pPr>
            <a:lvl7pPr marL="297180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7pPr>
            <a:lvl8pPr marL="342900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8pPr>
            <a:lvl9pPr marL="388620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1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/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/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600"/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5pPr>
            <a:lvl6pPr marL="228600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6pPr>
            <a:lvl7pPr marL="274320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7pPr>
            <a:lvl8pPr marL="320040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8pPr>
            <a:lvl9pPr marL="365760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400550" y="2343150"/>
            <a:ext cx="61722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438150" y="476250"/>
            <a:ext cx="61722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1828800" y="-152400"/>
            <a:ext cx="5410200" cy="769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5pPr>
            <a:lvl6pPr marL="251460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6pPr>
            <a:lvl7pPr marL="297180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7pPr>
            <a:lvl8pPr marL="342900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8pPr>
            <a:lvl9pPr marL="388620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5pPr>
            <a:lvl6pPr marL="228600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6pPr>
            <a:lvl7pPr marL="274320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7pPr>
            <a:lvl8pPr marL="320040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8pPr>
            <a:lvl9pPr marL="365760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defRPr sz="20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5pPr>
            <a:lvl6pPr marL="228600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6pPr>
            <a:lvl7pPr marL="274320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7pPr>
            <a:lvl8pPr marL="320040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8pPr>
            <a:lvl9pPr marL="365760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8153400" cy="16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 POSITIVE &amp;  GRAM  NEGATIVE BACTERIA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676400" y="460533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Gentium Basic"/>
              <a:buNone/>
            </a:pPr>
            <a:r>
              <a:rPr lang="en-US" sz="3200" b="1" i="0" u="none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ntium Basic"/>
                <a:ea typeface="Gentium Basic"/>
                <a:cs typeface="Gentium Basic"/>
                <a:sym typeface="Gentium Basic"/>
              </a:rPr>
              <a:t>Lecturer name: </a:t>
            </a:r>
            <a:r>
              <a:rPr lang="en-US" sz="3200" b="0" i="1" u="none">
                <a:solidFill>
                  <a:srgbClr val="22228B"/>
                </a:solidFill>
                <a:latin typeface="Gentium Basic"/>
                <a:ea typeface="Gentium Basic"/>
                <a:cs typeface="Gentium Basic"/>
                <a:sym typeface="Gentium Basic"/>
              </a:rPr>
              <a:t>Dr. Khalifa Binkhamis &amp; Dr. Fawzia Alotaibi</a:t>
            </a: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ntium Basic"/>
              <a:buNone/>
            </a:pPr>
            <a:r>
              <a:rPr lang="en-US" sz="2000" b="0" i="0" u="none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Department of  Pathology, Microbiology Unit</a:t>
            </a: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3200" b="0" i="0" u="none">
              <a:solidFill>
                <a:srgbClr val="D9D9D9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3200" b="0" i="0" u="none">
              <a:solidFill>
                <a:srgbClr val="D9D9D9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3200" b="0" i="0" u="none">
              <a:solidFill>
                <a:srgbClr val="D9D9D9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2590800" y="3386137"/>
            <a:ext cx="51816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25000"/>
              <a:buFont typeface="Gentium Basic"/>
              <a:buNone/>
            </a:pPr>
            <a:r>
              <a:rPr lang="en-US" sz="2400" b="0" i="0" u="none" strike="noStrike" cap="none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ntium Basic"/>
                <a:ea typeface="Gentium Basic"/>
                <a:cs typeface="Gentium Basic"/>
                <a:sym typeface="Gentium Bas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04800" y="990600"/>
            <a:ext cx="3987900" cy="2286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648200" y="4114800"/>
            <a:ext cx="3924300" cy="229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304800" y="4191000"/>
            <a:ext cx="3987900" cy="229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5629275" y="2514600"/>
            <a:ext cx="1612800" cy="228600"/>
          </a:xfrm>
          <a:prstGeom prst="roundRect">
            <a:avLst>
              <a:gd name="adj" fmla="val 108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5295900" y="1295400"/>
            <a:ext cx="2820900" cy="369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 rods</a:t>
            </a:r>
          </a:p>
        </p:txBody>
      </p:sp>
      <p:sp>
        <p:nvSpPr>
          <p:cNvPr id="277" name="Shape 277"/>
          <p:cNvSpPr/>
          <p:nvPr/>
        </p:nvSpPr>
        <p:spPr>
          <a:xfrm>
            <a:off x="5334000" y="1752600"/>
            <a:ext cx="1612800" cy="216000"/>
          </a:xfrm>
          <a:prstGeom prst="roundRect">
            <a:avLst>
              <a:gd name="adj" fmla="val 108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562600" y="2146300"/>
            <a:ext cx="1612800" cy="216000"/>
          </a:xfrm>
          <a:prstGeom prst="roundRect">
            <a:avLst>
              <a:gd name="adj" fmla="val 108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181600" y="4343400"/>
            <a:ext cx="2917800" cy="369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 rods</a:t>
            </a:r>
          </a:p>
        </p:txBody>
      </p:sp>
      <p:sp>
        <p:nvSpPr>
          <p:cNvPr id="280" name="Shape 280"/>
          <p:cNvSpPr/>
          <p:nvPr/>
        </p:nvSpPr>
        <p:spPr>
          <a:xfrm>
            <a:off x="6858000" y="4800600"/>
            <a:ext cx="927000" cy="330300"/>
          </a:xfrm>
          <a:prstGeom prst="roundRect">
            <a:avLst>
              <a:gd name="adj" fmla="val 108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6934200" y="5410200"/>
            <a:ext cx="927000" cy="330300"/>
          </a:xfrm>
          <a:prstGeom prst="roundRect">
            <a:avLst>
              <a:gd name="adj" fmla="val 108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5705475" y="5014912"/>
            <a:ext cx="927000" cy="317400"/>
          </a:xfrm>
          <a:prstGeom prst="roundRect">
            <a:avLst>
              <a:gd name="adj" fmla="val 108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638800" y="5637212"/>
            <a:ext cx="927000" cy="317400"/>
          </a:xfrm>
          <a:prstGeom prst="roundRect">
            <a:avLst>
              <a:gd name="adj" fmla="val 108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2438400" y="1828800"/>
            <a:ext cx="4698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2286000" y="2133600"/>
            <a:ext cx="4698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990600" y="1371600"/>
            <a:ext cx="2941500" cy="369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 cocci</a:t>
            </a:r>
          </a:p>
        </p:txBody>
      </p:sp>
      <p:sp>
        <p:nvSpPr>
          <p:cNvPr id="287" name="Shape 287"/>
          <p:cNvSpPr/>
          <p:nvPr/>
        </p:nvSpPr>
        <p:spPr>
          <a:xfrm>
            <a:off x="3200400" y="2209800"/>
            <a:ext cx="469800" cy="431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752600" y="1752600"/>
            <a:ext cx="469800" cy="431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914400" y="1905000"/>
            <a:ext cx="469800" cy="431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2057400" y="2209800"/>
            <a:ext cx="469800" cy="431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371600" y="2438400"/>
            <a:ext cx="469800" cy="431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838200" y="4419600"/>
            <a:ext cx="3027300" cy="369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 cocci</a:t>
            </a:r>
          </a:p>
        </p:txBody>
      </p:sp>
      <p:sp>
        <p:nvSpPr>
          <p:cNvPr id="293" name="Shape 293"/>
          <p:cNvSpPr/>
          <p:nvPr/>
        </p:nvSpPr>
        <p:spPr>
          <a:xfrm>
            <a:off x="2209800" y="5054600"/>
            <a:ext cx="469800" cy="431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2438400" y="5511800"/>
            <a:ext cx="469800" cy="431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295400" y="5511800"/>
            <a:ext cx="469800" cy="431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600200" y="4978400"/>
            <a:ext cx="469800" cy="431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 positive bacteria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800" b="0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Cocci  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  <a:r>
              <a:rPr lang="en-US" sz="2800" b="0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Bacilli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 /facltative          Anaerobe       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Anaerobe                      </a:t>
            </a: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Peptostreptococci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20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Enterococ</a:t>
            </a:r>
            <a:r>
              <a:rPr lang="en-US" sz="20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Aerobic/facultative anaerobe                                  Anaerobic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Cornybacterium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Listeria                                                                Clostridium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Nocardia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Latobacillus ,Bacillus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4" name="Shape 304"/>
          <p:cNvCxnSpPr/>
          <p:nvPr/>
        </p:nvCxnSpPr>
        <p:spPr>
          <a:xfrm>
            <a:off x="1295400" y="1065212"/>
            <a:ext cx="50292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5" name="Shape 305"/>
          <p:cNvCxnSpPr/>
          <p:nvPr/>
        </p:nvCxnSpPr>
        <p:spPr>
          <a:xfrm rot="5400000">
            <a:off x="1181037" y="1179449"/>
            <a:ext cx="2286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6" name="Shape 306"/>
          <p:cNvCxnSpPr/>
          <p:nvPr/>
        </p:nvCxnSpPr>
        <p:spPr>
          <a:xfrm rot="5400000">
            <a:off x="6173786" y="1219287"/>
            <a:ext cx="3033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7" name="Shape 307"/>
          <p:cNvCxnSpPr/>
          <p:nvPr/>
        </p:nvCxnSpPr>
        <p:spPr>
          <a:xfrm rot="5400000">
            <a:off x="1067636" y="1980449"/>
            <a:ext cx="4572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8" name="Shape 308"/>
          <p:cNvCxnSpPr/>
          <p:nvPr/>
        </p:nvCxnSpPr>
        <p:spPr>
          <a:xfrm>
            <a:off x="1295400" y="1751012"/>
            <a:ext cx="22860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9" name="Shape 309"/>
          <p:cNvCxnSpPr/>
          <p:nvPr/>
        </p:nvCxnSpPr>
        <p:spPr>
          <a:xfrm rot="5400000">
            <a:off x="3428937" y="1903349"/>
            <a:ext cx="3048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10" name="Shape 310"/>
          <p:cNvCxnSpPr/>
          <p:nvPr/>
        </p:nvCxnSpPr>
        <p:spPr>
          <a:xfrm rot="5400000">
            <a:off x="838137" y="3046349"/>
            <a:ext cx="4572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11" name="Shape 311"/>
          <p:cNvCxnSpPr/>
          <p:nvPr/>
        </p:nvCxnSpPr>
        <p:spPr>
          <a:xfrm rot="5400000">
            <a:off x="5143437" y="2932049"/>
            <a:ext cx="2362199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2" name="Shape 312"/>
          <p:cNvCxnSpPr/>
          <p:nvPr/>
        </p:nvCxnSpPr>
        <p:spPr>
          <a:xfrm>
            <a:off x="3352800" y="4113212"/>
            <a:ext cx="44958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3" name="Shape 313"/>
          <p:cNvCxnSpPr/>
          <p:nvPr/>
        </p:nvCxnSpPr>
        <p:spPr>
          <a:xfrm rot="5400000">
            <a:off x="3125036" y="4342649"/>
            <a:ext cx="4572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14" name="Shape 314"/>
          <p:cNvCxnSpPr/>
          <p:nvPr/>
        </p:nvCxnSpPr>
        <p:spPr>
          <a:xfrm rot="5400000">
            <a:off x="7657349" y="4304549"/>
            <a:ext cx="3810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15" name="Shape 315"/>
          <p:cNvCxnSpPr/>
          <p:nvPr/>
        </p:nvCxnSpPr>
        <p:spPr>
          <a:xfrm rot="5400000">
            <a:off x="3543237" y="2247837"/>
            <a:ext cx="762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1066800"/>
            <a:ext cx="7467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82561" y="5146675"/>
            <a:ext cx="3352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cocci in chain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0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Streptococci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Shape 329" descr="staph.jpg"/>
          <p:cNvPicPr preferRelativeResize="0"/>
          <p:nvPr/>
        </p:nvPicPr>
        <p:blipFill rotWithShape="1">
          <a:blip r:embed="rId3">
            <a:alphaModFix/>
          </a:blip>
          <a:srcRect t="416" b="426"/>
          <a:stretch/>
        </p:blipFill>
        <p:spPr>
          <a:xfrm>
            <a:off x="5638800" y="887412"/>
            <a:ext cx="3279900" cy="33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5791200" y="5527675"/>
            <a:ext cx="3352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7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cocci in clusters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17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17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Staphylococci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17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17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17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36" y="1117600"/>
            <a:ext cx="3844800" cy="28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7875" y="4441825"/>
            <a:ext cx="2466900" cy="18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4049712" y="6396036"/>
            <a:ext cx="14478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Shape 341" descr="Beta_haemolys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306636"/>
            <a:ext cx="2265300" cy="226529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5400000">
              <a:srgbClr val="000000">
                <a:alpha val="39610"/>
              </a:srgbClr>
            </a:outerShdw>
          </a:effectLst>
        </p:spPr>
      </p:pic>
      <p:pic>
        <p:nvPicPr>
          <p:cNvPr id="342" name="Shape 342" descr="asm_alph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0112" y="2306636"/>
            <a:ext cx="2287500" cy="2265299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10"/>
              </a:srgbClr>
            </a:outerShdw>
          </a:effectLst>
        </p:spPr>
      </p:pic>
      <p:pic>
        <p:nvPicPr>
          <p:cNvPr id="343" name="Shape 343"/>
          <p:cNvPicPr preferRelativeResize="0"/>
          <p:nvPr/>
        </p:nvPicPr>
        <p:blipFill rotWithShape="1">
          <a:blip r:embed="rId5">
            <a:alphaModFix/>
          </a:blip>
          <a:srcRect l="11147" r="11756"/>
          <a:stretch/>
        </p:blipFill>
        <p:spPr>
          <a:xfrm>
            <a:off x="6478586" y="2373311"/>
            <a:ext cx="2295599" cy="2198699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610"/>
              </a:srgbClr>
            </a:outerShdw>
          </a:effectLst>
        </p:spPr>
      </p:pic>
      <p:sp>
        <p:nvSpPr>
          <p:cNvPr id="344" name="Shape 344"/>
          <p:cNvSpPr txBox="1"/>
          <p:nvPr/>
        </p:nvSpPr>
        <p:spPr>
          <a:xfrm>
            <a:off x="685800" y="4953000"/>
            <a:ext cx="1752600" cy="83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Beta-hemolytic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3657600" y="4953000"/>
            <a:ext cx="1752600" cy="83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Alpha-hemolytic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324600" y="4953000"/>
            <a:ext cx="1752600" cy="83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1" i="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Non-hemolytic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55" name="Shape 355"/>
          <p:cNvGraphicFramePr/>
          <p:nvPr/>
        </p:nvGraphicFramePr>
        <p:xfrm>
          <a:off x="76200" y="76200"/>
          <a:ext cx="9067775" cy="6705525"/>
        </p:xfrm>
        <a:graphic>
          <a:graphicData uri="http://schemas.openxmlformats.org/drawingml/2006/table">
            <a:tbl>
              <a:tblPr>
                <a:noFill/>
                <a:tableStyleId>{30BD1EF8-BCC3-4286-B25D-CCE14EBA9118}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Arrangment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Diseases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25"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Positive Cocci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+ cocci in chains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Catalase negative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Strep.pneumoniae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Alpha hemolysis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Pneumonia meningitis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A strept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hemolysis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Pharyngitis (Sore throat)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Rheumatic fever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B strept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hemolysis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Neonatal infection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Enterococcus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hemolysis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Urine, blood infection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+ cocci in clusters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Catalase +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Staph aureus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 tissue bone joint blood and heart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Coagulase – staph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Staph epidermidis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Catheter related infections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+ cocci in chains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Peptostreptococcus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Brain abscess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4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Negative cocci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– cocci in pairs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Neisseria and Moraxella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Genital , Meninges and respiratory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– cocci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Veillonella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Rare cause infection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1112" y="849312"/>
            <a:ext cx="405929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3470275"/>
            <a:ext cx="42879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71" name="Shape 371"/>
          <p:cNvGraphicFramePr/>
          <p:nvPr/>
        </p:nvGraphicFramePr>
        <p:xfrm>
          <a:off x="0" y="-76200"/>
          <a:ext cx="9067775" cy="7272355"/>
        </p:xfrm>
        <a:graphic>
          <a:graphicData uri="http://schemas.openxmlformats.org/drawingml/2006/table">
            <a:tbl>
              <a:tblPr>
                <a:noFill/>
                <a:tableStyleId>{30BD1EF8-BCC3-4286-B25D-CCE14EBA9118}</a:tableStyleId>
              </a:tblPr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Characteristics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Positive Bacilli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Spore forming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Bacillus antherasis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Non-Spore forming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Listeria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Corynebacterium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Spore forming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Clostridia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Non-Spore forming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Eubacterium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negative Bacilli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Sugar fermenter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Enteric Bacteria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E. coli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Sugar fermenter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Vibrio cholerae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fermenter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+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Pseudomonas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fermenter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-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Acinetobacter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fastidious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Haemophilus influenzae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Bacteroides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75">
                <a:tc rowSpan="3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Gram Stainable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Spirochetes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7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Mycoplasma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Chlamydia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Shape 3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105275"/>
            <a:ext cx="2667000" cy="2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9" name="Shape 379" descr="http://www.alexmedonline.com/students/alexmed/subjects/microbiology/microscopicatlas/ypg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4105275"/>
            <a:ext cx="49071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1062037"/>
            <a:ext cx="3165600" cy="23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62000" y="838200"/>
            <a:ext cx="76962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Catalase-positive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Gram-positive cocci in </a:t>
            </a: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400" b="1" i="1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aureus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coagulase-positive, most important pathogen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400" b="1" i="1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Staph. epidermidis</a:t>
            </a: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other coagulase negative staphylococci e.g. S saprophiticus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1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Gram-positive Cocci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066800"/>
            <a:ext cx="2336700" cy="21066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>
              <a:srgbClr val="000000">
                <a:alpha val="39610"/>
              </a:srgbClr>
            </a:outerShdw>
          </a:effectLst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6736" y="4876800"/>
            <a:ext cx="2057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000" b="1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Objectives: </a:t>
            </a:r>
            <a:r>
              <a:rPr lang="en-US" sz="6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lang="en-US" sz="6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6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the end of this lecture, the student should able to: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general basic characteristics of bacteria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gram positive and gram negative bacteria.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classes and groups of gram positive bacteria, cocci and bacilli (rods)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classes and groups of gram negative bacteria, cocci and bacilli (rods)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Streptococci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9248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Catalase-negative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Gram-positive cocci in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chains or pairs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Divided by type of hemolysis.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 hemolytic: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viridans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 flora - infective endocarditis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pneumoniae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cause of community acquired pneumonia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Beta hemolytic: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pyogenes</a:t>
            </a: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group A streptococcus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cause of pharyngitis and cellulitis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4151312"/>
            <a:ext cx="2971800" cy="20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7366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pneumoniae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5" name="Shape 405" descr="pneumococcu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914400"/>
            <a:ext cx="5307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BACILLI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A-Spore forming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B-Non spore forming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Spore forming are divided into:-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 spore forming most important is </a:t>
            </a:r>
            <a:r>
              <a:rPr lang="en-US" sz="3200" b="0" i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Bacillus spp. (e.g. anthracis, that causes anthracis)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Anaerobic spore forming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Clostridium spp.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022725"/>
            <a:ext cx="2667000" cy="19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BACILLI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Anaerobic gram positive bacilli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tetani  - </a:t>
            </a: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Tetanus</a:t>
            </a:r>
            <a:r>
              <a:rPr lang="en-US" sz="28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C. perfringens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gangrene    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24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botulinum  - </a:t>
            </a: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botulism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Descending weakness--&gt;paralysis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diplopia,  dysphagia--&gt;respiratory failure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Shape 421" descr="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012" y="2590800"/>
            <a:ext cx="2057399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 descr="Clostridium-tetan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237" y="2133600"/>
            <a:ext cx="3406800" cy="1792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BACILLI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 gram positive bacilli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Corynebacterium diphtheriae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Fever, pharyngitis, cervical LAD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thick, gray, adherent membrane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sequelae--&gt;airway obstruction, myocarditis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1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Shape 430" descr="202FF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537" y="3143250"/>
            <a:ext cx="4462499" cy="33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Gram-Negative Cocci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Neisseria gonorrhoeae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Gonococcus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Neisseria meningitidis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Meningococcus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Gram-negative intracellular diplococci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Moraxella catarrhalis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775" y="3886200"/>
            <a:ext cx="42879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0525" y="1219200"/>
            <a:ext cx="31131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Gram-Negative Rods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Enteric Bacteria  they ferment sugars most important are;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Salmonella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Shigella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Yersinia and Klebsiella pneumoniae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Proteus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Shape 446" descr="http://www.alexmedonline.com/students/alexmed/subjects/microbiology/microscopicatlas/yp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209800"/>
            <a:ext cx="35052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Gram-Negative Rods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Fastidious GNRs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Bordetella pertussis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Haemophilus influenzae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Campylobacter jejuni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Helicobacter pylori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Legionella pneumophila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Anaerobic GNRs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Bacteroides fragilis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Fusobacterium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 l="2902" t="4558" r="3473" b="4639"/>
          <a:stretch/>
        </p:blipFill>
        <p:spPr>
          <a:xfrm>
            <a:off x="5565775" y="2209800"/>
            <a:ext cx="2892300" cy="22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ctrTitle"/>
          </p:nvPr>
        </p:nvSpPr>
        <p:spPr>
          <a:xfrm>
            <a:off x="685800" y="533400"/>
            <a:ext cx="7924800" cy="190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fermentative gram negative rods i.e. they do not ferment sugars e.g.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subTitle" idx="1"/>
          </p:nvPr>
        </p:nvSpPr>
        <p:spPr>
          <a:xfrm>
            <a:off x="762000" y="2514600"/>
            <a:ext cx="7543800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Oxidase positive: 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Pseudomonas, causes infection in immunocompromised patients                                                                       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Oxidise negative non fermentative e.g.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Acinobacter spp.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Oxidise positive comma shaped and also fermentative most important is </a:t>
            </a:r>
            <a:r>
              <a:rPr lang="en-US" sz="4400" b="0" i="1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Vibrio cholerae </a:t>
            </a:r>
            <a:r>
              <a:rPr lang="en-US" sz="4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causes cholera which is a disease characterized by severe diarrhea and dehydration 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533900"/>
            <a:ext cx="21051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common infections and diseases caused by these organisms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common identification characteristics of these groups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Non-Gram-stainable bacteria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Unusual gram-positives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spirochaetes (e.g Treponema pallidum (cause of syphilis))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 with no cell wall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Obligate intra-cellular bacteria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1295400" y="3429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Unusual Gram-positives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Mycobacteria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1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 mycolic acid in cell wall</a:t>
            </a:r>
          </a:p>
        </p:txBody>
      </p:sp>
      <p:pic>
        <p:nvPicPr>
          <p:cNvPr id="480" name="Shape 48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895600"/>
            <a:ext cx="5181600" cy="34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Non-Gram-stainable bacteria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cell wall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Mycoplasmas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Smallest free-living organisms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cell wall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pneumonia, M. genitalium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Obligate intra-cellular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Chlamydia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lang="en-US" sz="2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pneumoniae, C. trachomatis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2000" b="0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Rickettsia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28625" y="71436"/>
            <a:ext cx="8229600" cy="6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1500187" y="928687"/>
            <a:ext cx="1662000" cy="39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Gram Positive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6029325" y="928687"/>
            <a:ext cx="1767000" cy="39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Gram Negative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785812" y="1643062"/>
            <a:ext cx="785700" cy="33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Cocci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3036886" y="1643062"/>
            <a:ext cx="687299" cy="33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Bacilli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165100" y="2286000"/>
            <a:ext cx="9288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1236662" y="2286000"/>
            <a:ext cx="8349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Anaerobic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2451100" y="2286000"/>
            <a:ext cx="9288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3522662" y="2286000"/>
            <a:ext cx="8349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Anaerobic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5348287" y="1643062"/>
            <a:ext cx="785700" cy="33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Cocci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600950" y="1643062"/>
            <a:ext cx="685800" cy="33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Bacilli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4808537" y="2286000"/>
            <a:ext cx="9288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880100" y="2286000"/>
            <a:ext cx="8349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Anaerobic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7094536" y="2286000"/>
            <a:ext cx="9288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8166100" y="2286000"/>
            <a:ext cx="834900" cy="276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Anaerobic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1087437" y="2857500"/>
            <a:ext cx="1135200" cy="230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Peptostreptococcus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7197725" y="2714625"/>
            <a:ext cx="727200" cy="924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E.coli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Klebsiella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Citrobacter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Salmonella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Shigella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5927725" y="2714625"/>
            <a:ext cx="695400" cy="230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Veillonella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4938712" y="2714625"/>
            <a:ext cx="673200" cy="3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Neisseria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Moraxella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3671887" y="2714625"/>
            <a:ext cx="676200" cy="21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Clostridium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2408237" y="2786062"/>
            <a:ext cx="1019099" cy="507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Bacillus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Corynebacterium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Listeria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142875" y="2857500"/>
            <a:ext cx="924000" cy="507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Staphylococcus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Enterococcus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Streptococcus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7143750" y="3714750"/>
            <a:ext cx="914400" cy="646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Vibrio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Aeromonas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Campylobacter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Helicobacter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7199311" y="4429125"/>
            <a:ext cx="863700" cy="3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Pseudomonas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Acinetobacter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7256461" y="4902200"/>
            <a:ext cx="820800" cy="507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Haemophilus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Legionella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Bartonella</a:t>
            </a:r>
          </a:p>
        </p:txBody>
      </p:sp>
      <p:cxnSp>
        <p:nvCxnSpPr>
          <p:cNvPr id="519" name="Shape 519"/>
          <p:cNvCxnSpPr/>
          <p:nvPr/>
        </p:nvCxnSpPr>
        <p:spPr>
          <a:xfrm flipH="1">
            <a:off x="1643099" y="1357312"/>
            <a:ext cx="642900" cy="357300"/>
          </a:xfrm>
          <a:prstGeom prst="straightConnector1">
            <a:avLst/>
          </a:prstGeom>
          <a:noFill/>
          <a:ln w="9525" cap="flat" cmpd="sng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20" name="Shape 520"/>
          <p:cNvCxnSpPr/>
          <p:nvPr/>
        </p:nvCxnSpPr>
        <p:spPr>
          <a:xfrm>
            <a:off x="2286000" y="1357312"/>
            <a:ext cx="714300" cy="357300"/>
          </a:xfrm>
          <a:prstGeom prst="straightConnector1">
            <a:avLst/>
          </a:prstGeom>
          <a:noFill/>
          <a:ln w="9525" cap="flat" cmpd="sng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21" name="Shape 521"/>
          <p:cNvCxnSpPr/>
          <p:nvPr/>
        </p:nvCxnSpPr>
        <p:spPr>
          <a:xfrm flipH="1">
            <a:off x="6143661" y="1357312"/>
            <a:ext cx="642900" cy="428700"/>
          </a:xfrm>
          <a:prstGeom prst="straightConnector1">
            <a:avLst/>
          </a:prstGeom>
          <a:noFill/>
          <a:ln w="9525" cap="flat" cmpd="sng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22" name="Shape 522"/>
          <p:cNvCxnSpPr/>
          <p:nvPr/>
        </p:nvCxnSpPr>
        <p:spPr>
          <a:xfrm>
            <a:off x="6786561" y="1357312"/>
            <a:ext cx="785700" cy="357300"/>
          </a:xfrm>
          <a:prstGeom prst="straightConnector1">
            <a:avLst/>
          </a:prstGeom>
          <a:noFill/>
          <a:ln w="9525" cap="flat" cmpd="sng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3" name="Shape 523"/>
          <p:cNvSpPr txBox="1"/>
          <p:nvPr/>
        </p:nvSpPr>
        <p:spPr>
          <a:xfrm>
            <a:off x="642937" y="4429125"/>
            <a:ext cx="6172199" cy="190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Mycoplasma, Chlamydia, Rickettsia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Spirochaetes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Mycobacterium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8215312" y="2714625"/>
            <a:ext cx="752400" cy="230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Bacteroides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3900" y="36957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752600"/>
            <a:ext cx="6477000" cy="3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 STAIN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990600"/>
            <a:ext cx="37719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Developed in 1884 by the Danish physician Hans Christian Gram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1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 important tool in bacterial taxonomy, distinguishing so-called </a:t>
            </a: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 bacteria</a:t>
            </a: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which remain coloured after the staining procedure, from </a:t>
            </a: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 bacteria</a:t>
            </a: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which do not retain dye and need to be counter-stained.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1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 be applied to </a:t>
            </a: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pure cultures</a:t>
            </a: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of bacteria or to </a:t>
            </a: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clinical specimens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1400" b="1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96050" y="36957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524000"/>
            <a:ext cx="1143000" cy="11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200400"/>
            <a:ext cx="1219200" cy="11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962400" y="4800600"/>
            <a:ext cx="4800600" cy="14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Top: Pure culture of </a:t>
            </a:r>
            <a:r>
              <a:rPr lang="en-US" sz="18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(Gram-negative rods)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Bottom: </a:t>
            </a:r>
            <a:r>
              <a:rPr lang="en-US" sz="18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Neisseria gonorrhoeae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 a smear of urethral pus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Gram-negative cocci, with pus cells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WALL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cell wall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thick, homogenous sheath of peptidoglycan 20-80 nm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tightly bound acidic polysaccharides, including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teichoic acid and lipoteichoic acid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membrane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Retain crystal violet and stain purple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negative cell wall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outer membrane containing lipopolysaccharide (LPS)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 </a:t>
            </a: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 of peptidoglycan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periplasmic space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membrane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Times New Roman"/>
              <a:buChar char="•"/>
            </a:pPr>
            <a:r>
              <a:rPr lang="en-US" sz="2400" b="0" i="0" u="none">
                <a:solidFill>
                  <a:srgbClr val="FF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Lose crystal violet and stain pink from safranin counterstain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Shape 152" descr="cell wa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6400"/>
            <a:ext cx="7239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3581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114800" y="609600"/>
            <a:ext cx="3581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336800" y="1943100"/>
            <a:ext cx="507900" cy="863700"/>
          </a:xfrm>
          <a:prstGeom prst="roundRect">
            <a:avLst>
              <a:gd name="adj" fmla="val 7290"/>
            </a:avLst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1" name="Shape 161"/>
          <p:cNvGrpSpPr/>
          <p:nvPr/>
        </p:nvGrpSpPr>
        <p:grpSpPr>
          <a:xfrm>
            <a:off x="2438400" y="1701800"/>
            <a:ext cx="825400" cy="215800"/>
            <a:chOff x="2438400" y="1549400"/>
            <a:chExt cx="825400" cy="215800"/>
          </a:xfrm>
        </p:grpSpPr>
        <p:sp>
          <p:nvSpPr>
            <p:cNvPr id="162" name="Shape 162"/>
            <p:cNvSpPr/>
            <p:nvPr/>
          </p:nvSpPr>
          <p:spPr>
            <a:xfrm>
              <a:off x="2565400" y="1549400"/>
              <a:ext cx="6984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142"/>
                  </a:moveTo>
                  <a:lnTo>
                    <a:pt x="0" y="68571"/>
                  </a:lnTo>
                  <a:lnTo>
                    <a:pt x="2181" y="42857"/>
                  </a:lnTo>
                  <a:lnTo>
                    <a:pt x="4363" y="25714"/>
                  </a:lnTo>
                  <a:lnTo>
                    <a:pt x="6545" y="25714"/>
                  </a:lnTo>
                  <a:lnTo>
                    <a:pt x="8727" y="17142"/>
                  </a:lnTo>
                  <a:lnTo>
                    <a:pt x="13090" y="8571"/>
                  </a:lnTo>
                  <a:lnTo>
                    <a:pt x="15272" y="8571"/>
                  </a:lnTo>
                  <a:lnTo>
                    <a:pt x="21818" y="8571"/>
                  </a:lnTo>
                  <a:lnTo>
                    <a:pt x="30545" y="0"/>
                  </a:lnTo>
                  <a:lnTo>
                    <a:pt x="39272" y="0"/>
                  </a:lnTo>
                  <a:lnTo>
                    <a:pt x="50181" y="0"/>
                  </a:lnTo>
                  <a:lnTo>
                    <a:pt x="61090" y="0"/>
                  </a:lnTo>
                  <a:lnTo>
                    <a:pt x="67636" y="0"/>
                  </a:lnTo>
                  <a:lnTo>
                    <a:pt x="74181" y="0"/>
                  </a:lnTo>
                  <a:lnTo>
                    <a:pt x="85090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2545" y="34285"/>
                  </a:lnTo>
                  <a:lnTo>
                    <a:pt x="98181" y="34285"/>
                  </a:lnTo>
                  <a:lnTo>
                    <a:pt x="93818" y="34285"/>
                  </a:lnTo>
                  <a:lnTo>
                    <a:pt x="87272" y="34285"/>
                  </a:lnTo>
                  <a:lnTo>
                    <a:pt x="80727" y="34285"/>
                  </a:lnTo>
                  <a:lnTo>
                    <a:pt x="72000" y="34285"/>
                  </a:lnTo>
                  <a:lnTo>
                    <a:pt x="67636" y="34285"/>
                  </a:lnTo>
                  <a:lnTo>
                    <a:pt x="63272" y="34285"/>
                  </a:lnTo>
                  <a:lnTo>
                    <a:pt x="54545" y="34285"/>
                  </a:lnTo>
                  <a:lnTo>
                    <a:pt x="45818" y="34285"/>
                  </a:lnTo>
                  <a:lnTo>
                    <a:pt x="39272" y="34285"/>
                  </a:lnTo>
                  <a:lnTo>
                    <a:pt x="32727" y="34285"/>
                  </a:lnTo>
                  <a:lnTo>
                    <a:pt x="28363" y="34285"/>
                  </a:lnTo>
                  <a:lnTo>
                    <a:pt x="26181" y="34285"/>
                  </a:lnTo>
                  <a:lnTo>
                    <a:pt x="21818" y="34285"/>
                  </a:lnTo>
                  <a:lnTo>
                    <a:pt x="19636" y="34285"/>
                  </a:lnTo>
                  <a:lnTo>
                    <a:pt x="17454" y="42857"/>
                  </a:lnTo>
                  <a:lnTo>
                    <a:pt x="15272" y="51428"/>
                  </a:lnTo>
                  <a:lnTo>
                    <a:pt x="15272" y="68571"/>
                  </a:lnTo>
                  <a:lnTo>
                    <a:pt x="15272" y="77142"/>
                  </a:lnTo>
                  <a:lnTo>
                    <a:pt x="15272" y="85714"/>
                  </a:lnTo>
                  <a:lnTo>
                    <a:pt x="15272" y="102857"/>
                  </a:lnTo>
                  <a:lnTo>
                    <a:pt x="13090" y="111428"/>
                  </a:lnTo>
                  <a:lnTo>
                    <a:pt x="10909" y="119999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2181" y="111428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565400" y="1549400"/>
              <a:ext cx="6984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34285"/>
                  </a:lnTo>
                  <a:lnTo>
                    <a:pt x="15272" y="0"/>
                  </a:lnTo>
                  <a:lnTo>
                    <a:pt x="120000" y="0"/>
                  </a:lnTo>
                  <a:lnTo>
                    <a:pt x="120000" y="34285"/>
                  </a:lnTo>
                  <a:lnTo>
                    <a:pt x="120000" y="59999"/>
                  </a:lnTo>
                  <a:lnTo>
                    <a:pt x="106909" y="59999"/>
                  </a:lnTo>
                  <a:lnTo>
                    <a:pt x="106909" y="34285"/>
                  </a:lnTo>
                  <a:lnTo>
                    <a:pt x="28363" y="34285"/>
                  </a:lnTo>
                  <a:lnTo>
                    <a:pt x="15272" y="34285"/>
                  </a:lnTo>
                  <a:lnTo>
                    <a:pt x="15272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565400" y="1549400"/>
              <a:ext cx="6984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142"/>
                  </a:moveTo>
                  <a:lnTo>
                    <a:pt x="0" y="68571"/>
                  </a:lnTo>
                  <a:lnTo>
                    <a:pt x="2181" y="42857"/>
                  </a:lnTo>
                  <a:lnTo>
                    <a:pt x="4363" y="25714"/>
                  </a:lnTo>
                  <a:lnTo>
                    <a:pt x="6545" y="25714"/>
                  </a:lnTo>
                  <a:lnTo>
                    <a:pt x="8727" y="17142"/>
                  </a:lnTo>
                  <a:lnTo>
                    <a:pt x="13090" y="8571"/>
                  </a:lnTo>
                  <a:lnTo>
                    <a:pt x="15272" y="8571"/>
                  </a:lnTo>
                  <a:lnTo>
                    <a:pt x="21818" y="8571"/>
                  </a:lnTo>
                  <a:lnTo>
                    <a:pt x="30545" y="0"/>
                  </a:lnTo>
                  <a:lnTo>
                    <a:pt x="39272" y="0"/>
                  </a:lnTo>
                  <a:lnTo>
                    <a:pt x="50181" y="0"/>
                  </a:lnTo>
                  <a:lnTo>
                    <a:pt x="61090" y="0"/>
                  </a:lnTo>
                  <a:lnTo>
                    <a:pt x="67636" y="0"/>
                  </a:lnTo>
                  <a:lnTo>
                    <a:pt x="74181" y="0"/>
                  </a:lnTo>
                  <a:lnTo>
                    <a:pt x="85090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2545" y="34285"/>
                  </a:lnTo>
                  <a:lnTo>
                    <a:pt x="98181" y="34285"/>
                  </a:lnTo>
                  <a:lnTo>
                    <a:pt x="93818" y="34285"/>
                  </a:lnTo>
                  <a:lnTo>
                    <a:pt x="87272" y="34285"/>
                  </a:lnTo>
                  <a:lnTo>
                    <a:pt x="80727" y="34285"/>
                  </a:lnTo>
                  <a:lnTo>
                    <a:pt x="72000" y="34285"/>
                  </a:lnTo>
                  <a:lnTo>
                    <a:pt x="67636" y="34285"/>
                  </a:lnTo>
                  <a:lnTo>
                    <a:pt x="63272" y="34285"/>
                  </a:lnTo>
                  <a:lnTo>
                    <a:pt x="54545" y="34285"/>
                  </a:lnTo>
                  <a:lnTo>
                    <a:pt x="45818" y="34285"/>
                  </a:lnTo>
                  <a:lnTo>
                    <a:pt x="39272" y="34285"/>
                  </a:lnTo>
                  <a:lnTo>
                    <a:pt x="32727" y="34285"/>
                  </a:lnTo>
                  <a:lnTo>
                    <a:pt x="28363" y="34285"/>
                  </a:lnTo>
                  <a:lnTo>
                    <a:pt x="26181" y="34285"/>
                  </a:lnTo>
                  <a:lnTo>
                    <a:pt x="21818" y="34285"/>
                  </a:lnTo>
                  <a:lnTo>
                    <a:pt x="19636" y="34285"/>
                  </a:lnTo>
                  <a:lnTo>
                    <a:pt x="17454" y="42857"/>
                  </a:lnTo>
                  <a:lnTo>
                    <a:pt x="15272" y="51428"/>
                  </a:lnTo>
                  <a:lnTo>
                    <a:pt x="15272" y="68571"/>
                  </a:lnTo>
                  <a:lnTo>
                    <a:pt x="15272" y="77142"/>
                  </a:lnTo>
                  <a:lnTo>
                    <a:pt x="15272" y="85714"/>
                  </a:lnTo>
                  <a:lnTo>
                    <a:pt x="15272" y="102857"/>
                  </a:lnTo>
                  <a:lnTo>
                    <a:pt x="13090" y="111428"/>
                  </a:lnTo>
                  <a:lnTo>
                    <a:pt x="10909" y="119999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2181" y="111428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438400" y="1676400"/>
              <a:ext cx="342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44444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438400" y="1676400"/>
              <a:ext cx="342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44444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44444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7" name="Shape 167"/>
          <p:cNvSpPr/>
          <p:nvPr/>
        </p:nvSpPr>
        <p:spPr>
          <a:xfrm>
            <a:off x="3263900" y="1968500"/>
            <a:ext cx="76200" cy="50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263900" y="2057400"/>
            <a:ext cx="76200" cy="50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3263900" y="2146300"/>
            <a:ext cx="76200" cy="50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263900" y="2235200"/>
            <a:ext cx="76200" cy="50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263900" y="2324100"/>
            <a:ext cx="76200" cy="507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616200" y="2616200"/>
            <a:ext cx="19050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16200" y="2616200"/>
            <a:ext cx="19050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098800" y="2705100"/>
            <a:ext cx="863700" cy="101700"/>
          </a:xfrm>
          <a:prstGeom prst="roundRect">
            <a:avLst>
              <a:gd name="adj" fmla="val 10800"/>
            </a:avLst>
          </a:prstGeom>
          <a:solidFill>
            <a:srgbClr val="6600FF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289300" y="3822700"/>
            <a:ext cx="507900" cy="863700"/>
          </a:xfrm>
          <a:prstGeom prst="roundRect">
            <a:avLst>
              <a:gd name="adj" fmla="val 729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3390900" y="3581400"/>
            <a:ext cx="825500" cy="215800"/>
            <a:chOff x="3390900" y="3429000"/>
            <a:chExt cx="825500" cy="215800"/>
          </a:xfrm>
        </p:grpSpPr>
        <p:sp>
          <p:nvSpPr>
            <p:cNvPr id="177" name="Shape 177"/>
            <p:cNvSpPr/>
            <p:nvPr/>
          </p:nvSpPr>
          <p:spPr>
            <a:xfrm>
              <a:off x="3530600" y="3429000"/>
              <a:ext cx="685800" cy="165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3846"/>
                  </a:moveTo>
                  <a:lnTo>
                    <a:pt x="0" y="64615"/>
                  </a:lnTo>
                  <a:lnTo>
                    <a:pt x="0" y="46153"/>
                  </a:lnTo>
                  <a:lnTo>
                    <a:pt x="2222" y="27692"/>
                  </a:lnTo>
                  <a:lnTo>
                    <a:pt x="4444" y="18461"/>
                  </a:lnTo>
                  <a:lnTo>
                    <a:pt x="6666" y="9230"/>
                  </a:lnTo>
                  <a:lnTo>
                    <a:pt x="8888" y="9230"/>
                  </a:lnTo>
                  <a:lnTo>
                    <a:pt x="15555" y="0"/>
                  </a:lnTo>
                  <a:lnTo>
                    <a:pt x="22222" y="0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08888" y="0"/>
                  </a:lnTo>
                  <a:lnTo>
                    <a:pt x="113333" y="0"/>
                  </a:lnTo>
                  <a:lnTo>
                    <a:pt x="120000" y="9230"/>
                  </a:lnTo>
                  <a:lnTo>
                    <a:pt x="120000" y="18461"/>
                  </a:lnTo>
                  <a:lnTo>
                    <a:pt x="120000" y="36923"/>
                  </a:lnTo>
                  <a:lnTo>
                    <a:pt x="120000" y="46153"/>
                  </a:lnTo>
                  <a:lnTo>
                    <a:pt x="117777" y="55384"/>
                  </a:lnTo>
                  <a:lnTo>
                    <a:pt x="115555" y="55384"/>
                  </a:lnTo>
                  <a:lnTo>
                    <a:pt x="113333" y="55384"/>
                  </a:lnTo>
                  <a:lnTo>
                    <a:pt x="111111" y="55384"/>
                  </a:lnTo>
                  <a:lnTo>
                    <a:pt x="108888" y="55384"/>
                  </a:lnTo>
                  <a:lnTo>
                    <a:pt x="106666" y="46153"/>
                  </a:lnTo>
                  <a:lnTo>
                    <a:pt x="104444" y="36923"/>
                  </a:lnTo>
                  <a:lnTo>
                    <a:pt x="100000" y="36923"/>
                  </a:lnTo>
                  <a:lnTo>
                    <a:pt x="93333" y="27692"/>
                  </a:lnTo>
                  <a:lnTo>
                    <a:pt x="86666" y="27692"/>
                  </a:lnTo>
                  <a:lnTo>
                    <a:pt x="80000" y="27692"/>
                  </a:lnTo>
                  <a:lnTo>
                    <a:pt x="71111" y="27692"/>
                  </a:lnTo>
                  <a:lnTo>
                    <a:pt x="66666" y="27692"/>
                  </a:lnTo>
                  <a:lnTo>
                    <a:pt x="62222" y="27692"/>
                  </a:lnTo>
                  <a:lnTo>
                    <a:pt x="53333" y="27692"/>
                  </a:lnTo>
                  <a:lnTo>
                    <a:pt x="44444" y="27692"/>
                  </a:lnTo>
                  <a:lnTo>
                    <a:pt x="37777" y="27692"/>
                  </a:lnTo>
                  <a:lnTo>
                    <a:pt x="31111" y="27692"/>
                  </a:lnTo>
                  <a:lnTo>
                    <a:pt x="26666" y="27692"/>
                  </a:lnTo>
                  <a:lnTo>
                    <a:pt x="24444" y="27692"/>
                  </a:lnTo>
                  <a:lnTo>
                    <a:pt x="20000" y="27692"/>
                  </a:lnTo>
                  <a:lnTo>
                    <a:pt x="17777" y="27692"/>
                  </a:lnTo>
                  <a:lnTo>
                    <a:pt x="15555" y="36923"/>
                  </a:lnTo>
                  <a:lnTo>
                    <a:pt x="13333" y="46153"/>
                  </a:lnTo>
                  <a:lnTo>
                    <a:pt x="13333" y="64615"/>
                  </a:lnTo>
                  <a:lnTo>
                    <a:pt x="13333" y="73846"/>
                  </a:lnTo>
                  <a:lnTo>
                    <a:pt x="13333" y="83076"/>
                  </a:lnTo>
                  <a:lnTo>
                    <a:pt x="13333" y="101538"/>
                  </a:lnTo>
                  <a:lnTo>
                    <a:pt x="11111" y="110769"/>
                  </a:lnTo>
                  <a:lnTo>
                    <a:pt x="8888" y="120000"/>
                  </a:lnTo>
                  <a:lnTo>
                    <a:pt x="6666" y="120000"/>
                  </a:lnTo>
                  <a:lnTo>
                    <a:pt x="4444" y="120000"/>
                  </a:lnTo>
                  <a:lnTo>
                    <a:pt x="2222" y="110769"/>
                  </a:lnTo>
                  <a:lnTo>
                    <a:pt x="0" y="101538"/>
                  </a:lnTo>
                  <a:lnTo>
                    <a:pt x="0" y="83076"/>
                  </a:lnTo>
                  <a:lnTo>
                    <a:pt x="0" y="73846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530600" y="3429000"/>
              <a:ext cx="685800" cy="165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27692"/>
                  </a:lnTo>
                  <a:lnTo>
                    <a:pt x="13333" y="0"/>
                  </a:lnTo>
                  <a:lnTo>
                    <a:pt x="120000" y="0"/>
                  </a:lnTo>
                  <a:lnTo>
                    <a:pt x="120000" y="27692"/>
                  </a:lnTo>
                  <a:lnTo>
                    <a:pt x="120000" y="55384"/>
                  </a:lnTo>
                  <a:lnTo>
                    <a:pt x="106666" y="55384"/>
                  </a:lnTo>
                  <a:lnTo>
                    <a:pt x="106666" y="27692"/>
                  </a:lnTo>
                  <a:lnTo>
                    <a:pt x="26666" y="27692"/>
                  </a:lnTo>
                  <a:lnTo>
                    <a:pt x="13333" y="27692"/>
                  </a:lnTo>
                  <a:lnTo>
                    <a:pt x="13333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530600" y="3429000"/>
              <a:ext cx="685800" cy="165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3846"/>
                  </a:moveTo>
                  <a:lnTo>
                    <a:pt x="0" y="64615"/>
                  </a:lnTo>
                  <a:lnTo>
                    <a:pt x="0" y="46153"/>
                  </a:lnTo>
                  <a:lnTo>
                    <a:pt x="2222" y="27692"/>
                  </a:lnTo>
                  <a:lnTo>
                    <a:pt x="4444" y="18461"/>
                  </a:lnTo>
                  <a:lnTo>
                    <a:pt x="6666" y="9230"/>
                  </a:lnTo>
                  <a:lnTo>
                    <a:pt x="8888" y="9230"/>
                  </a:lnTo>
                  <a:lnTo>
                    <a:pt x="15555" y="0"/>
                  </a:lnTo>
                  <a:lnTo>
                    <a:pt x="22222" y="0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08888" y="0"/>
                  </a:lnTo>
                  <a:lnTo>
                    <a:pt x="113333" y="0"/>
                  </a:lnTo>
                  <a:lnTo>
                    <a:pt x="120000" y="9230"/>
                  </a:lnTo>
                  <a:lnTo>
                    <a:pt x="120000" y="18461"/>
                  </a:lnTo>
                  <a:lnTo>
                    <a:pt x="120000" y="36923"/>
                  </a:lnTo>
                  <a:lnTo>
                    <a:pt x="120000" y="46153"/>
                  </a:lnTo>
                  <a:lnTo>
                    <a:pt x="117777" y="55384"/>
                  </a:lnTo>
                  <a:lnTo>
                    <a:pt x="115555" y="55384"/>
                  </a:lnTo>
                  <a:lnTo>
                    <a:pt x="113333" y="55384"/>
                  </a:lnTo>
                  <a:lnTo>
                    <a:pt x="111111" y="55384"/>
                  </a:lnTo>
                  <a:lnTo>
                    <a:pt x="108888" y="55384"/>
                  </a:lnTo>
                  <a:lnTo>
                    <a:pt x="106666" y="46153"/>
                  </a:lnTo>
                  <a:lnTo>
                    <a:pt x="104444" y="36923"/>
                  </a:lnTo>
                  <a:lnTo>
                    <a:pt x="100000" y="36923"/>
                  </a:lnTo>
                  <a:lnTo>
                    <a:pt x="93333" y="27692"/>
                  </a:lnTo>
                  <a:lnTo>
                    <a:pt x="86666" y="27692"/>
                  </a:lnTo>
                  <a:lnTo>
                    <a:pt x="80000" y="27692"/>
                  </a:lnTo>
                  <a:lnTo>
                    <a:pt x="71111" y="27692"/>
                  </a:lnTo>
                  <a:lnTo>
                    <a:pt x="66666" y="27692"/>
                  </a:lnTo>
                  <a:lnTo>
                    <a:pt x="62222" y="27692"/>
                  </a:lnTo>
                  <a:lnTo>
                    <a:pt x="53333" y="27692"/>
                  </a:lnTo>
                  <a:lnTo>
                    <a:pt x="44444" y="27692"/>
                  </a:lnTo>
                  <a:lnTo>
                    <a:pt x="37777" y="27692"/>
                  </a:lnTo>
                  <a:lnTo>
                    <a:pt x="31111" y="27692"/>
                  </a:lnTo>
                  <a:lnTo>
                    <a:pt x="26666" y="27692"/>
                  </a:lnTo>
                  <a:lnTo>
                    <a:pt x="24444" y="27692"/>
                  </a:lnTo>
                  <a:lnTo>
                    <a:pt x="20000" y="27692"/>
                  </a:lnTo>
                  <a:lnTo>
                    <a:pt x="17777" y="27692"/>
                  </a:lnTo>
                  <a:lnTo>
                    <a:pt x="15555" y="36923"/>
                  </a:lnTo>
                  <a:lnTo>
                    <a:pt x="13333" y="46153"/>
                  </a:lnTo>
                  <a:lnTo>
                    <a:pt x="13333" y="64615"/>
                  </a:lnTo>
                  <a:lnTo>
                    <a:pt x="13333" y="73846"/>
                  </a:lnTo>
                  <a:lnTo>
                    <a:pt x="13333" y="83076"/>
                  </a:lnTo>
                  <a:lnTo>
                    <a:pt x="13333" y="101538"/>
                  </a:lnTo>
                  <a:lnTo>
                    <a:pt x="11111" y="110769"/>
                  </a:lnTo>
                  <a:lnTo>
                    <a:pt x="8888" y="120000"/>
                  </a:lnTo>
                  <a:lnTo>
                    <a:pt x="6666" y="120000"/>
                  </a:lnTo>
                  <a:lnTo>
                    <a:pt x="4444" y="120000"/>
                  </a:lnTo>
                  <a:lnTo>
                    <a:pt x="2222" y="110769"/>
                  </a:lnTo>
                  <a:lnTo>
                    <a:pt x="0" y="101538"/>
                  </a:lnTo>
                  <a:lnTo>
                    <a:pt x="0" y="83076"/>
                  </a:lnTo>
                  <a:lnTo>
                    <a:pt x="0" y="73846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390900" y="3556000"/>
              <a:ext cx="342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3390900" y="3556000"/>
              <a:ext cx="342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2" name="Shape 182"/>
          <p:cNvSpPr/>
          <p:nvPr/>
        </p:nvSpPr>
        <p:spPr>
          <a:xfrm>
            <a:off x="4216400" y="3835400"/>
            <a:ext cx="76200" cy="636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216400" y="3924300"/>
            <a:ext cx="76200" cy="636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216400" y="4013200"/>
            <a:ext cx="76200" cy="636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4216400" y="4102100"/>
            <a:ext cx="76200" cy="636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216400" y="4191000"/>
            <a:ext cx="76200" cy="636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568700" y="4495800"/>
            <a:ext cx="19050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568700" y="4495800"/>
            <a:ext cx="19050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4051300" y="4584700"/>
            <a:ext cx="863700" cy="101700"/>
          </a:xfrm>
          <a:prstGeom prst="roundRect">
            <a:avLst>
              <a:gd name="adj" fmla="val 108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5765800" y="2387600"/>
            <a:ext cx="520800" cy="863700"/>
          </a:xfrm>
          <a:prstGeom prst="roundRect">
            <a:avLst>
              <a:gd name="adj" fmla="val 7112"/>
            </a:avLst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1" name="Shape 191"/>
          <p:cNvGrpSpPr/>
          <p:nvPr/>
        </p:nvGrpSpPr>
        <p:grpSpPr>
          <a:xfrm>
            <a:off x="5867400" y="2146300"/>
            <a:ext cx="825500" cy="215900"/>
            <a:chOff x="5867400" y="1993900"/>
            <a:chExt cx="825500" cy="215900"/>
          </a:xfrm>
        </p:grpSpPr>
        <p:sp>
          <p:nvSpPr>
            <p:cNvPr id="192" name="Shape 192"/>
            <p:cNvSpPr/>
            <p:nvPr/>
          </p:nvSpPr>
          <p:spPr>
            <a:xfrm>
              <a:off x="6007100" y="1993900"/>
              <a:ext cx="6858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222" y="34285"/>
                  </a:lnTo>
                  <a:lnTo>
                    <a:pt x="4444" y="25714"/>
                  </a:lnTo>
                  <a:lnTo>
                    <a:pt x="6666" y="17142"/>
                  </a:lnTo>
                  <a:lnTo>
                    <a:pt x="11111" y="8571"/>
                  </a:lnTo>
                  <a:lnTo>
                    <a:pt x="13333" y="8571"/>
                  </a:lnTo>
                  <a:lnTo>
                    <a:pt x="20000" y="8571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11111" y="8571"/>
                  </a:lnTo>
                  <a:lnTo>
                    <a:pt x="115555" y="8571"/>
                  </a:lnTo>
                  <a:lnTo>
                    <a:pt x="117777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555" y="59999"/>
                  </a:lnTo>
                  <a:lnTo>
                    <a:pt x="113333" y="59999"/>
                  </a:lnTo>
                  <a:lnTo>
                    <a:pt x="111111" y="59999"/>
                  </a:lnTo>
                  <a:lnTo>
                    <a:pt x="106666" y="51428"/>
                  </a:lnTo>
                  <a:lnTo>
                    <a:pt x="106666" y="42857"/>
                  </a:lnTo>
                  <a:lnTo>
                    <a:pt x="102222" y="34285"/>
                  </a:lnTo>
                  <a:lnTo>
                    <a:pt x="97777" y="34285"/>
                  </a:lnTo>
                  <a:lnTo>
                    <a:pt x="93333" y="34285"/>
                  </a:lnTo>
                  <a:lnTo>
                    <a:pt x="86666" y="34285"/>
                  </a:lnTo>
                  <a:lnTo>
                    <a:pt x="80000" y="34285"/>
                  </a:lnTo>
                  <a:lnTo>
                    <a:pt x="71111" y="34285"/>
                  </a:lnTo>
                  <a:lnTo>
                    <a:pt x="66666" y="34285"/>
                  </a:lnTo>
                  <a:lnTo>
                    <a:pt x="62222" y="34285"/>
                  </a:lnTo>
                  <a:lnTo>
                    <a:pt x="53333" y="34285"/>
                  </a:lnTo>
                  <a:lnTo>
                    <a:pt x="44444" y="34285"/>
                  </a:lnTo>
                  <a:lnTo>
                    <a:pt x="37777" y="34285"/>
                  </a:lnTo>
                  <a:lnTo>
                    <a:pt x="31111" y="34285"/>
                  </a:lnTo>
                  <a:lnTo>
                    <a:pt x="26666" y="34285"/>
                  </a:lnTo>
                  <a:lnTo>
                    <a:pt x="24444" y="34285"/>
                  </a:lnTo>
                  <a:lnTo>
                    <a:pt x="20000" y="34285"/>
                  </a:lnTo>
                  <a:lnTo>
                    <a:pt x="17777" y="34285"/>
                  </a:lnTo>
                  <a:lnTo>
                    <a:pt x="15555" y="42857"/>
                  </a:lnTo>
                  <a:lnTo>
                    <a:pt x="13333" y="51428"/>
                  </a:lnTo>
                  <a:lnTo>
                    <a:pt x="13333" y="68571"/>
                  </a:lnTo>
                  <a:lnTo>
                    <a:pt x="13333" y="77142"/>
                  </a:lnTo>
                  <a:lnTo>
                    <a:pt x="13333" y="85714"/>
                  </a:lnTo>
                  <a:lnTo>
                    <a:pt x="13333" y="102857"/>
                  </a:lnTo>
                  <a:lnTo>
                    <a:pt x="11111" y="111428"/>
                  </a:lnTo>
                  <a:lnTo>
                    <a:pt x="8888" y="119999"/>
                  </a:lnTo>
                  <a:lnTo>
                    <a:pt x="6666" y="119999"/>
                  </a:lnTo>
                  <a:lnTo>
                    <a:pt x="4444" y="119999"/>
                  </a:lnTo>
                  <a:lnTo>
                    <a:pt x="2222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6007100" y="1993900"/>
              <a:ext cx="6858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34285"/>
                  </a:lnTo>
                  <a:lnTo>
                    <a:pt x="13333" y="0"/>
                  </a:lnTo>
                  <a:lnTo>
                    <a:pt x="120000" y="0"/>
                  </a:lnTo>
                  <a:lnTo>
                    <a:pt x="120000" y="34285"/>
                  </a:lnTo>
                  <a:lnTo>
                    <a:pt x="120000" y="59999"/>
                  </a:lnTo>
                  <a:lnTo>
                    <a:pt x="106666" y="59999"/>
                  </a:lnTo>
                  <a:lnTo>
                    <a:pt x="106666" y="34285"/>
                  </a:lnTo>
                  <a:lnTo>
                    <a:pt x="26666" y="34285"/>
                  </a:lnTo>
                  <a:lnTo>
                    <a:pt x="13333" y="34285"/>
                  </a:lnTo>
                  <a:lnTo>
                    <a:pt x="13333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6007100" y="1993900"/>
              <a:ext cx="6858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222" y="34285"/>
                  </a:lnTo>
                  <a:lnTo>
                    <a:pt x="4444" y="25714"/>
                  </a:lnTo>
                  <a:lnTo>
                    <a:pt x="6666" y="17142"/>
                  </a:lnTo>
                  <a:lnTo>
                    <a:pt x="11111" y="8571"/>
                  </a:lnTo>
                  <a:lnTo>
                    <a:pt x="13333" y="8571"/>
                  </a:lnTo>
                  <a:lnTo>
                    <a:pt x="20000" y="8571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11111" y="8571"/>
                  </a:lnTo>
                  <a:lnTo>
                    <a:pt x="115555" y="8571"/>
                  </a:lnTo>
                  <a:lnTo>
                    <a:pt x="117777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555" y="59999"/>
                  </a:lnTo>
                  <a:lnTo>
                    <a:pt x="113333" y="59999"/>
                  </a:lnTo>
                  <a:lnTo>
                    <a:pt x="111111" y="59999"/>
                  </a:lnTo>
                  <a:lnTo>
                    <a:pt x="106666" y="51428"/>
                  </a:lnTo>
                  <a:lnTo>
                    <a:pt x="106666" y="42857"/>
                  </a:lnTo>
                  <a:lnTo>
                    <a:pt x="102222" y="34285"/>
                  </a:lnTo>
                  <a:lnTo>
                    <a:pt x="97777" y="34285"/>
                  </a:lnTo>
                  <a:lnTo>
                    <a:pt x="93333" y="34285"/>
                  </a:lnTo>
                  <a:lnTo>
                    <a:pt x="86666" y="34285"/>
                  </a:lnTo>
                  <a:lnTo>
                    <a:pt x="80000" y="34285"/>
                  </a:lnTo>
                  <a:lnTo>
                    <a:pt x="71111" y="34285"/>
                  </a:lnTo>
                  <a:lnTo>
                    <a:pt x="66666" y="34285"/>
                  </a:lnTo>
                  <a:lnTo>
                    <a:pt x="62222" y="34285"/>
                  </a:lnTo>
                  <a:lnTo>
                    <a:pt x="53333" y="34285"/>
                  </a:lnTo>
                  <a:lnTo>
                    <a:pt x="44444" y="34285"/>
                  </a:lnTo>
                  <a:lnTo>
                    <a:pt x="37777" y="34285"/>
                  </a:lnTo>
                  <a:lnTo>
                    <a:pt x="31111" y="34285"/>
                  </a:lnTo>
                  <a:lnTo>
                    <a:pt x="26666" y="34285"/>
                  </a:lnTo>
                  <a:lnTo>
                    <a:pt x="24444" y="34285"/>
                  </a:lnTo>
                  <a:lnTo>
                    <a:pt x="20000" y="34285"/>
                  </a:lnTo>
                  <a:lnTo>
                    <a:pt x="17777" y="34285"/>
                  </a:lnTo>
                  <a:lnTo>
                    <a:pt x="15555" y="42857"/>
                  </a:lnTo>
                  <a:lnTo>
                    <a:pt x="13333" y="51428"/>
                  </a:lnTo>
                  <a:lnTo>
                    <a:pt x="13333" y="68571"/>
                  </a:lnTo>
                  <a:lnTo>
                    <a:pt x="13333" y="77142"/>
                  </a:lnTo>
                  <a:lnTo>
                    <a:pt x="13333" y="85714"/>
                  </a:lnTo>
                  <a:lnTo>
                    <a:pt x="13333" y="102857"/>
                  </a:lnTo>
                  <a:lnTo>
                    <a:pt x="11111" y="111428"/>
                  </a:lnTo>
                  <a:lnTo>
                    <a:pt x="8888" y="119999"/>
                  </a:lnTo>
                  <a:lnTo>
                    <a:pt x="6666" y="119999"/>
                  </a:lnTo>
                  <a:lnTo>
                    <a:pt x="4444" y="119999"/>
                  </a:lnTo>
                  <a:lnTo>
                    <a:pt x="2222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5867400" y="2133600"/>
              <a:ext cx="342900" cy="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867400" y="2133600"/>
              <a:ext cx="342900" cy="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48888" y="0"/>
                  </a:lnTo>
                  <a:lnTo>
                    <a:pt x="71111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Shape 197"/>
          <p:cNvSpPr/>
          <p:nvPr/>
        </p:nvSpPr>
        <p:spPr>
          <a:xfrm>
            <a:off x="6692900" y="2413000"/>
            <a:ext cx="76200" cy="636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692900" y="2501900"/>
            <a:ext cx="76200" cy="507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6692900" y="2590800"/>
            <a:ext cx="76200" cy="507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692900" y="2679700"/>
            <a:ext cx="76200" cy="507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692900" y="2768600"/>
            <a:ext cx="76200" cy="507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045200" y="3060700"/>
            <a:ext cx="1917600" cy="368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456" y="0"/>
                </a:moveTo>
                <a:lnTo>
                  <a:pt x="0" y="99310"/>
                </a:lnTo>
                <a:lnTo>
                  <a:pt x="102516" y="120000"/>
                </a:lnTo>
                <a:lnTo>
                  <a:pt x="120000" y="16551"/>
                </a:lnTo>
                <a:lnTo>
                  <a:pt x="2145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045200" y="3060700"/>
            <a:ext cx="1917600" cy="368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456" y="0"/>
                </a:moveTo>
                <a:lnTo>
                  <a:pt x="0" y="99310"/>
                </a:lnTo>
                <a:lnTo>
                  <a:pt x="102516" y="120000"/>
                </a:lnTo>
                <a:lnTo>
                  <a:pt x="120000" y="16551"/>
                </a:lnTo>
                <a:lnTo>
                  <a:pt x="21456" y="0"/>
                </a:lnTo>
                <a:lnTo>
                  <a:pt x="0" y="99310"/>
                </a:lnTo>
                <a:lnTo>
                  <a:pt x="102516" y="120000"/>
                </a:lnTo>
                <a:lnTo>
                  <a:pt x="120000" y="16551"/>
                </a:lnTo>
                <a:lnTo>
                  <a:pt x="21456" y="0"/>
                </a:ln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527800" y="3149600"/>
            <a:ext cx="876300" cy="101700"/>
          </a:xfrm>
          <a:prstGeom prst="roundRect">
            <a:avLst>
              <a:gd name="adj" fmla="val 10800"/>
            </a:avLst>
          </a:prstGeom>
          <a:solidFill>
            <a:srgbClr val="66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473200" y="5422900"/>
            <a:ext cx="520800" cy="863700"/>
          </a:xfrm>
          <a:prstGeom prst="roundRect">
            <a:avLst>
              <a:gd name="adj" fmla="val 7112"/>
            </a:avLst>
          </a:prstGeom>
          <a:solidFill>
            <a:srgbClr val="FF669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" name="Shape 206"/>
          <p:cNvGrpSpPr/>
          <p:nvPr/>
        </p:nvGrpSpPr>
        <p:grpSpPr>
          <a:xfrm>
            <a:off x="1574800" y="5181600"/>
            <a:ext cx="838100" cy="215800"/>
            <a:chOff x="1574800" y="5029200"/>
            <a:chExt cx="838100" cy="215800"/>
          </a:xfrm>
        </p:grpSpPr>
        <p:sp>
          <p:nvSpPr>
            <p:cNvPr id="207" name="Shape 207"/>
            <p:cNvSpPr/>
            <p:nvPr/>
          </p:nvSpPr>
          <p:spPr>
            <a:xfrm>
              <a:off x="1714500" y="5029200"/>
              <a:ext cx="6984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181" y="34285"/>
                  </a:lnTo>
                  <a:lnTo>
                    <a:pt x="6545" y="17142"/>
                  </a:lnTo>
                  <a:lnTo>
                    <a:pt x="10909" y="8571"/>
                  </a:lnTo>
                  <a:lnTo>
                    <a:pt x="13090" y="8571"/>
                  </a:lnTo>
                  <a:lnTo>
                    <a:pt x="19636" y="8571"/>
                  </a:lnTo>
                  <a:lnTo>
                    <a:pt x="28363" y="0"/>
                  </a:lnTo>
                  <a:lnTo>
                    <a:pt x="37090" y="0"/>
                  </a:lnTo>
                  <a:lnTo>
                    <a:pt x="48000" y="0"/>
                  </a:lnTo>
                  <a:lnTo>
                    <a:pt x="58909" y="0"/>
                  </a:lnTo>
                  <a:lnTo>
                    <a:pt x="65454" y="0"/>
                  </a:lnTo>
                  <a:lnTo>
                    <a:pt x="72000" y="0"/>
                  </a:lnTo>
                  <a:lnTo>
                    <a:pt x="82909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34285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4727" y="34285"/>
                  </a:lnTo>
                  <a:lnTo>
                    <a:pt x="100363" y="34285"/>
                  </a:lnTo>
                  <a:lnTo>
                    <a:pt x="93818" y="25714"/>
                  </a:lnTo>
                  <a:lnTo>
                    <a:pt x="87272" y="25714"/>
                  </a:lnTo>
                  <a:lnTo>
                    <a:pt x="78545" y="25714"/>
                  </a:lnTo>
                  <a:lnTo>
                    <a:pt x="69818" y="25714"/>
                  </a:lnTo>
                  <a:lnTo>
                    <a:pt x="65454" y="25714"/>
                  </a:lnTo>
                  <a:lnTo>
                    <a:pt x="61090" y="25714"/>
                  </a:lnTo>
                  <a:lnTo>
                    <a:pt x="52363" y="25714"/>
                  </a:lnTo>
                  <a:lnTo>
                    <a:pt x="43636" y="25714"/>
                  </a:lnTo>
                  <a:lnTo>
                    <a:pt x="37090" y="25714"/>
                  </a:lnTo>
                  <a:lnTo>
                    <a:pt x="30545" y="25714"/>
                  </a:lnTo>
                  <a:lnTo>
                    <a:pt x="26181" y="25714"/>
                  </a:lnTo>
                  <a:lnTo>
                    <a:pt x="24000" y="25714"/>
                  </a:lnTo>
                  <a:lnTo>
                    <a:pt x="19636" y="25714"/>
                  </a:lnTo>
                  <a:lnTo>
                    <a:pt x="17454" y="25714"/>
                  </a:lnTo>
                  <a:lnTo>
                    <a:pt x="15272" y="34285"/>
                  </a:lnTo>
                  <a:lnTo>
                    <a:pt x="13090" y="51428"/>
                  </a:lnTo>
                  <a:lnTo>
                    <a:pt x="13090" y="68571"/>
                  </a:lnTo>
                  <a:lnTo>
                    <a:pt x="13090" y="77142"/>
                  </a:lnTo>
                  <a:lnTo>
                    <a:pt x="13090" y="85714"/>
                  </a:lnTo>
                  <a:lnTo>
                    <a:pt x="13090" y="102857"/>
                  </a:lnTo>
                  <a:lnTo>
                    <a:pt x="10909" y="111428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4363" y="119999"/>
                  </a:lnTo>
                  <a:lnTo>
                    <a:pt x="2181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714500" y="5029200"/>
              <a:ext cx="6984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25714"/>
                  </a:lnTo>
                  <a:lnTo>
                    <a:pt x="13090" y="0"/>
                  </a:lnTo>
                  <a:lnTo>
                    <a:pt x="120000" y="0"/>
                  </a:lnTo>
                  <a:lnTo>
                    <a:pt x="120000" y="25714"/>
                  </a:lnTo>
                  <a:lnTo>
                    <a:pt x="120000" y="59999"/>
                  </a:lnTo>
                  <a:lnTo>
                    <a:pt x="106909" y="59999"/>
                  </a:lnTo>
                  <a:lnTo>
                    <a:pt x="106909" y="25714"/>
                  </a:lnTo>
                  <a:lnTo>
                    <a:pt x="26181" y="25714"/>
                  </a:lnTo>
                  <a:lnTo>
                    <a:pt x="13090" y="25714"/>
                  </a:lnTo>
                  <a:lnTo>
                    <a:pt x="1309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714500" y="5029200"/>
              <a:ext cx="698400" cy="1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181" y="34285"/>
                  </a:lnTo>
                  <a:lnTo>
                    <a:pt x="6545" y="17142"/>
                  </a:lnTo>
                  <a:lnTo>
                    <a:pt x="10909" y="8571"/>
                  </a:lnTo>
                  <a:lnTo>
                    <a:pt x="13090" y="8571"/>
                  </a:lnTo>
                  <a:lnTo>
                    <a:pt x="19636" y="8571"/>
                  </a:lnTo>
                  <a:lnTo>
                    <a:pt x="28363" y="0"/>
                  </a:lnTo>
                  <a:lnTo>
                    <a:pt x="37090" y="0"/>
                  </a:lnTo>
                  <a:lnTo>
                    <a:pt x="48000" y="0"/>
                  </a:lnTo>
                  <a:lnTo>
                    <a:pt x="58909" y="0"/>
                  </a:lnTo>
                  <a:lnTo>
                    <a:pt x="65454" y="0"/>
                  </a:lnTo>
                  <a:lnTo>
                    <a:pt x="72000" y="0"/>
                  </a:lnTo>
                  <a:lnTo>
                    <a:pt x="82909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34285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4727" y="34285"/>
                  </a:lnTo>
                  <a:lnTo>
                    <a:pt x="100363" y="34285"/>
                  </a:lnTo>
                  <a:lnTo>
                    <a:pt x="93818" y="25714"/>
                  </a:lnTo>
                  <a:lnTo>
                    <a:pt x="87272" y="25714"/>
                  </a:lnTo>
                  <a:lnTo>
                    <a:pt x="78545" y="25714"/>
                  </a:lnTo>
                  <a:lnTo>
                    <a:pt x="69818" y="25714"/>
                  </a:lnTo>
                  <a:lnTo>
                    <a:pt x="65454" y="25714"/>
                  </a:lnTo>
                  <a:lnTo>
                    <a:pt x="61090" y="25714"/>
                  </a:lnTo>
                  <a:lnTo>
                    <a:pt x="52363" y="25714"/>
                  </a:lnTo>
                  <a:lnTo>
                    <a:pt x="43636" y="25714"/>
                  </a:lnTo>
                  <a:lnTo>
                    <a:pt x="37090" y="25714"/>
                  </a:lnTo>
                  <a:lnTo>
                    <a:pt x="30545" y="25714"/>
                  </a:lnTo>
                  <a:lnTo>
                    <a:pt x="26181" y="25714"/>
                  </a:lnTo>
                  <a:lnTo>
                    <a:pt x="24000" y="25714"/>
                  </a:lnTo>
                  <a:lnTo>
                    <a:pt x="19636" y="25714"/>
                  </a:lnTo>
                  <a:lnTo>
                    <a:pt x="17454" y="25714"/>
                  </a:lnTo>
                  <a:lnTo>
                    <a:pt x="15272" y="34285"/>
                  </a:lnTo>
                  <a:lnTo>
                    <a:pt x="13090" y="51428"/>
                  </a:lnTo>
                  <a:lnTo>
                    <a:pt x="13090" y="68571"/>
                  </a:lnTo>
                  <a:lnTo>
                    <a:pt x="13090" y="77142"/>
                  </a:lnTo>
                  <a:lnTo>
                    <a:pt x="13090" y="85714"/>
                  </a:lnTo>
                  <a:lnTo>
                    <a:pt x="13090" y="102857"/>
                  </a:lnTo>
                  <a:lnTo>
                    <a:pt x="10909" y="111428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4363" y="119999"/>
                  </a:lnTo>
                  <a:lnTo>
                    <a:pt x="2181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574800" y="5156200"/>
              <a:ext cx="342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574800" y="5156200"/>
              <a:ext cx="342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2" name="Shape 212"/>
          <p:cNvSpPr/>
          <p:nvPr/>
        </p:nvSpPr>
        <p:spPr>
          <a:xfrm>
            <a:off x="2400300" y="5448300"/>
            <a:ext cx="88800" cy="50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400300" y="5537200"/>
            <a:ext cx="88800" cy="50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400300" y="5626100"/>
            <a:ext cx="88800" cy="50700"/>
          </a:xfrm>
          <a:prstGeom prst="ellipse">
            <a:avLst/>
          </a:prstGeom>
          <a:solidFill>
            <a:srgbClr val="FF0066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400300" y="5715000"/>
            <a:ext cx="88800" cy="50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400300" y="5803900"/>
            <a:ext cx="88800" cy="507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765300" y="6096000"/>
            <a:ext cx="19050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600" y="0"/>
                </a:moveTo>
                <a:lnTo>
                  <a:pt x="0" y="102857"/>
                </a:lnTo>
                <a:lnTo>
                  <a:pt x="1024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765300" y="6096000"/>
            <a:ext cx="19050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600" y="0"/>
                </a:moveTo>
                <a:lnTo>
                  <a:pt x="0" y="102857"/>
                </a:lnTo>
                <a:lnTo>
                  <a:pt x="102400" y="119999"/>
                </a:lnTo>
                <a:lnTo>
                  <a:pt x="120000" y="17142"/>
                </a:lnTo>
                <a:lnTo>
                  <a:pt x="21600" y="0"/>
                </a:lnTo>
                <a:lnTo>
                  <a:pt x="0" y="102857"/>
                </a:lnTo>
                <a:lnTo>
                  <a:pt x="1024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235200" y="6184900"/>
            <a:ext cx="876300" cy="101700"/>
          </a:xfrm>
          <a:prstGeom prst="roundRect">
            <a:avLst>
              <a:gd name="adj" fmla="val 10800"/>
            </a:avLst>
          </a:prstGeom>
          <a:solidFill>
            <a:srgbClr val="FF669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447800" y="1676400"/>
            <a:ext cx="8382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Crystal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447800" y="1854200"/>
            <a:ext cx="5970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violet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629400" y="1524000"/>
            <a:ext cx="8415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Gram's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629400" y="1701800"/>
            <a:ext cx="6732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iodine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867400" y="4114800"/>
            <a:ext cx="17526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Decolorise with 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867400" y="4292600"/>
            <a:ext cx="8637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acetone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152900" y="5880100"/>
            <a:ext cx="19305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Counterstain with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152900" y="6057900"/>
            <a:ext cx="16128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e.g. methyl red</a:t>
            </a:r>
          </a:p>
        </p:txBody>
      </p:sp>
      <p:sp>
        <p:nvSpPr>
          <p:cNvPr id="228" name="Shape 228"/>
          <p:cNvSpPr/>
          <p:nvPr/>
        </p:nvSpPr>
        <p:spPr>
          <a:xfrm>
            <a:off x="7835900" y="4191000"/>
            <a:ext cx="342900" cy="88800"/>
          </a:xfrm>
          <a:prstGeom prst="roundRect">
            <a:avLst>
              <a:gd name="adj" fmla="val 1080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8229600" y="4191000"/>
            <a:ext cx="571500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0000"/>
                </a:moveTo>
                <a:lnTo>
                  <a:pt x="0" y="93333"/>
                </a:lnTo>
                <a:lnTo>
                  <a:pt x="0" y="86666"/>
                </a:lnTo>
                <a:lnTo>
                  <a:pt x="0" y="80000"/>
                </a:lnTo>
                <a:lnTo>
                  <a:pt x="2666" y="73333"/>
                </a:lnTo>
                <a:lnTo>
                  <a:pt x="5333" y="66666"/>
                </a:lnTo>
                <a:lnTo>
                  <a:pt x="106666" y="0"/>
                </a:lnTo>
                <a:lnTo>
                  <a:pt x="109333" y="0"/>
                </a:lnTo>
                <a:lnTo>
                  <a:pt x="112000" y="6666"/>
                </a:lnTo>
                <a:lnTo>
                  <a:pt x="114666" y="6666"/>
                </a:lnTo>
                <a:lnTo>
                  <a:pt x="117333" y="6666"/>
                </a:lnTo>
                <a:lnTo>
                  <a:pt x="117333" y="13333"/>
                </a:lnTo>
                <a:lnTo>
                  <a:pt x="117333" y="20000"/>
                </a:lnTo>
                <a:lnTo>
                  <a:pt x="120000" y="26666"/>
                </a:lnTo>
                <a:lnTo>
                  <a:pt x="120000" y="33333"/>
                </a:lnTo>
                <a:lnTo>
                  <a:pt x="117333" y="40000"/>
                </a:lnTo>
                <a:lnTo>
                  <a:pt x="114666" y="46666"/>
                </a:lnTo>
                <a:lnTo>
                  <a:pt x="112000" y="53333"/>
                </a:lnTo>
                <a:lnTo>
                  <a:pt x="10666" y="120000"/>
                </a:lnTo>
                <a:lnTo>
                  <a:pt x="5333" y="120000"/>
                </a:lnTo>
                <a:lnTo>
                  <a:pt x="2666" y="113333"/>
                </a:lnTo>
                <a:lnTo>
                  <a:pt x="0" y="106666"/>
                </a:lnTo>
                <a:lnTo>
                  <a:pt x="0" y="10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8305800" y="3886200"/>
            <a:ext cx="228600" cy="16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1538"/>
                </a:moveTo>
                <a:lnTo>
                  <a:pt x="0" y="92307"/>
                </a:lnTo>
                <a:lnTo>
                  <a:pt x="0" y="83076"/>
                </a:lnTo>
                <a:lnTo>
                  <a:pt x="0" y="73846"/>
                </a:lnTo>
                <a:lnTo>
                  <a:pt x="0" y="64615"/>
                </a:lnTo>
                <a:lnTo>
                  <a:pt x="6666" y="55384"/>
                </a:lnTo>
                <a:lnTo>
                  <a:pt x="13333" y="55384"/>
                </a:lnTo>
                <a:lnTo>
                  <a:pt x="86666" y="0"/>
                </a:lnTo>
                <a:lnTo>
                  <a:pt x="93333" y="0"/>
                </a:lnTo>
                <a:lnTo>
                  <a:pt x="100000" y="0"/>
                </a:lnTo>
                <a:lnTo>
                  <a:pt x="106666" y="0"/>
                </a:lnTo>
                <a:lnTo>
                  <a:pt x="120000" y="9230"/>
                </a:lnTo>
                <a:lnTo>
                  <a:pt x="120000" y="18461"/>
                </a:lnTo>
                <a:lnTo>
                  <a:pt x="120000" y="27692"/>
                </a:lnTo>
                <a:lnTo>
                  <a:pt x="120000" y="36923"/>
                </a:lnTo>
                <a:lnTo>
                  <a:pt x="120000" y="46153"/>
                </a:lnTo>
                <a:lnTo>
                  <a:pt x="113333" y="55384"/>
                </a:lnTo>
                <a:lnTo>
                  <a:pt x="106666" y="64615"/>
                </a:lnTo>
                <a:lnTo>
                  <a:pt x="33333" y="110769"/>
                </a:lnTo>
                <a:lnTo>
                  <a:pt x="26666" y="120000"/>
                </a:lnTo>
                <a:lnTo>
                  <a:pt x="20000" y="120000"/>
                </a:lnTo>
                <a:lnTo>
                  <a:pt x="13333" y="110769"/>
                </a:lnTo>
                <a:lnTo>
                  <a:pt x="6666" y="110769"/>
                </a:lnTo>
                <a:lnTo>
                  <a:pt x="0" y="1015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001000" y="373380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14" y="5714"/>
                </a:moveTo>
                <a:lnTo>
                  <a:pt x="5714" y="5714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34285" y="5714"/>
                </a:lnTo>
                <a:lnTo>
                  <a:pt x="114285" y="80000"/>
                </a:lnTo>
                <a:lnTo>
                  <a:pt x="120000" y="85714"/>
                </a:lnTo>
                <a:lnTo>
                  <a:pt x="120000" y="91428"/>
                </a:lnTo>
                <a:lnTo>
                  <a:pt x="120000" y="97142"/>
                </a:lnTo>
                <a:lnTo>
                  <a:pt x="120000" y="102857"/>
                </a:lnTo>
                <a:lnTo>
                  <a:pt x="120000" y="108571"/>
                </a:lnTo>
                <a:lnTo>
                  <a:pt x="114285" y="114285"/>
                </a:lnTo>
                <a:lnTo>
                  <a:pt x="108571" y="120000"/>
                </a:lnTo>
                <a:lnTo>
                  <a:pt x="102857" y="120000"/>
                </a:lnTo>
                <a:lnTo>
                  <a:pt x="97142" y="120000"/>
                </a:lnTo>
                <a:lnTo>
                  <a:pt x="91428" y="120000"/>
                </a:lnTo>
                <a:lnTo>
                  <a:pt x="85714" y="114285"/>
                </a:lnTo>
                <a:lnTo>
                  <a:pt x="5714" y="34285"/>
                </a:lnTo>
                <a:lnTo>
                  <a:pt x="0" y="22857"/>
                </a:lnTo>
                <a:lnTo>
                  <a:pt x="0" y="17142"/>
                </a:lnTo>
                <a:lnTo>
                  <a:pt x="5714" y="5714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8001000" y="4495800"/>
            <a:ext cx="58410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0" y="24000"/>
                </a:lnTo>
                <a:lnTo>
                  <a:pt x="2608" y="16000"/>
                </a:lnTo>
                <a:lnTo>
                  <a:pt x="5217" y="8000"/>
                </a:lnTo>
                <a:lnTo>
                  <a:pt x="10434" y="0"/>
                </a:lnTo>
                <a:lnTo>
                  <a:pt x="112173" y="56000"/>
                </a:lnTo>
                <a:lnTo>
                  <a:pt x="114782" y="56000"/>
                </a:lnTo>
                <a:lnTo>
                  <a:pt x="117391" y="64000"/>
                </a:lnTo>
                <a:lnTo>
                  <a:pt x="117391" y="72000"/>
                </a:lnTo>
                <a:lnTo>
                  <a:pt x="120000" y="80000"/>
                </a:lnTo>
                <a:lnTo>
                  <a:pt x="120000" y="88000"/>
                </a:lnTo>
                <a:lnTo>
                  <a:pt x="120000" y="96000"/>
                </a:lnTo>
                <a:lnTo>
                  <a:pt x="117391" y="104000"/>
                </a:lnTo>
                <a:lnTo>
                  <a:pt x="114782" y="112000"/>
                </a:lnTo>
                <a:lnTo>
                  <a:pt x="112173" y="120000"/>
                </a:lnTo>
                <a:lnTo>
                  <a:pt x="109565" y="120000"/>
                </a:lnTo>
                <a:lnTo>
                  <a:pt x="106956" y="112000"/>
                </a:lnTo>
                <a:lnTo>
                  <a:pt x="7826" y="64000"/>
                </a:lnTo>
                <a:lnTo>
                  <a:pt x="5217" y="56000"/>
                </a:lnTo>
                <a:lnTo>
                  <a:pt x="2608" y="48000"/>
                </a:lnTo>
                <a:lnTo>
                  <a:pt x="0" y="32000"/>
                </a:lnTo>
                <a:lnTo>
                  <a:pt x="0" y="24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8610600" y="4038600"/>
            <a:ext cx="241200" cy="15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lnTo>
                  <a:pt x="0" y="20000"/>
                </a:lnTo>
                <a:lnTo>
                  <a:pt x="6315" y="1000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101052" y="40000"/>
                </a:lnTo>
                <a:lnTo>
                  <a:pt x="107368" y="40000"/>
                </a:lnTo>
                <a:lnTo>
                  <a:pt x="113684" y="50000"/>
                </a:lnTo>
                <a:lnTo>
                  <a:pt x="113684" y="60000"/>
                </a:lnTo>
                <a:lnTo>
                  <a:pt x="120000" y="70000"/>
                </a:lnTo>
                <a:lnTo>
                  <a:pt x="120000" y="80000"/>
                </a:lnTo>
                <a:lnTo>
                  <a:pt x="113684" y="90000"/>
                </a:lnTo>
                <a:lnTo>
                  <a:pt x="113684" y="100000"/>
                </a:lnTo>
                <a:lnTo>
                  <a:pt x="107368" y="110000"/>
                </a:lnTo>
                <a:lnTo>
                  <a:pt x="101052" y="110000"/>
                </a:lnTo>
                <a:lnTo>
                  <a:pt x="94736" y="120000"/>
                </a:lnTo>
                <a:lnTo>
                  <a:pt x="88421" y="120000"/>
                </a:lnTo>
                <a:lnTo>
                  <a:pt x="82105" y="110000"/>
                </a:lnTo>
                <a:lnTo>
                  <a:pt x="12631" y="70000"/>
                </a:lnTo>
                <a:lnTo>
                  <a:pt x="6315" y="70000"/>
                </a:lnTo>
                <a:lnTo>
                  <a:pt x="0" y="60000"/>
                </a:lnTo>
                <a:lnTo>
                  <a:pt x="0" y="50000"/>
                </a:lnTo>
                <a:lnTo>
                  <a:pt x="0" y="30000"/>
                </a:lnTo>
                <a:lnTo>
                  <a:pt x="0" y="2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4" name="Shape 234"/>
          <p:cNvGrpSpPr/>
          <p:nvPr/>
        </p:nvGrpSpPr>
        <p:grpSpPr>
          <a:xfrm>
            <a:off x="4051300" y="2260600"/>
            <a:ext cx="1333600" cy="203100"/>
            <a:chOff x="4051300" y="2108200"/>
            <a:chExt cx="1333600" cy="203100"/>
          </a:xfrm>
        </p:grpSpPr>
        <p:sp>
          <p:nvSpPr>
            <p:cNvPr id="235" name="Shape 235"/>
            <p:cNvSpPr/>
            <p:nvPr/>
          </p:nvSpPr>
          <p:spPr>
            <a:xfrm>
              <a:off x="5207000" y="2222500"/>
              <a:ext cx="1779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85714"/>
                  </a:moveTo>
                  <a:lnTo>
                    <a:pt x="0" y="119999"/>
                  </a:lnTo>
                  <a:lnTo>
                    <a:pt x="0" y="51428"/>
                  </a:lnTo>
                  <a:lnTo>
                    <a:pt x="0" y="0"/>
                  </a:lnTo>
                  <a:lnTo>
                    <a:pt x="119999" y="85714"/>
                  </a:ln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6" name="Shape 236"/>
            <p:cNvCxnSpPr/>
            <p:nvPr/>
          </p:nvCxnSpPr>
          <p:spPr>
            <a:xfrm>
              <a:off x="4051300" y="2108200"/>
              <a:ext cx="1155600" cy="152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37" name="Shape 237"/>
          <p:cNvGrpSpPr/>
          <p:nvPr/>
        </p:nvGrpSpPr>
        <p:grpSpPr>
          <a:xfrm>
            <a:off x="5092700" y="3606800"/>
            <a:ext cx="1244600" cy="711100"/>
            <a:chOff x="5092700" y="3454400"/>
            <a:chExt cx="1244600" cy="711100"/>
          </a:xfrm>
        </p:grpSpPr>
        <p:sp>
          <p:nvSpPr>
            <p:cNvPr id="238" name="Shape 238"/>
            <p:cNvSpPr/>
            <p:nvPr/>
          </p:nvSpPr>
          <p:spPr>
            <a:xfrm>
              <a:off x="5092700" y="4038600"/>
              <a:ext cx="177900" cy="12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94285" y="0"/>
                  </a:lnTo>
                  <a:lnTo>
                    <a:pt x="111428" y="36000"/>
                  </a:lnTo>
                  <a:lnTo>
                    <a:pt x="119999" y="72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9" name="Shape 239"/>
            <p:cNvCxnSpPr/>
            <p:nvPr/>
          </p:nvCxnSpPr>
          <p:spPr>
            <a:xfrm flipH="1">
              <a:off x="5257900" y="3454400"/>
              <a:ext cx="1079400" cy="6222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40" name="Shape 240"/>
          <p:cNvGrpSpPr/>
          <p:nvPr/>
        </p:nvGrpSpPr>
        <p:grpSpPr>
          <a:xfrm>
            <a:off x="3098800" y="4940300"/>
            <a:ext cx="850900" cy="889000"/>
            <a:chOff x="3098800" y="4787900"/>
            <a:chExt cx="850900" cy="889000"/>
          </a:xfrm>
        </p:grpSpPr>
        <p:sp>
          <p:nvSpPr>
            <p:cNvPr id="241" name="Shape 241"/>
            <p:cNvSpPr/>
            <p:nvPr/>
          </p:nvSpPr>
          <p:spPr>
            <a:xfrm>
              <a:off x="3098800" y="5524500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70000" y="0"/>
                  </a:lnTo>
                  <a:lnTo>
                    <a:pt x="100000" y="20000"/>
                  </a:lnTo>
                  <a:lnTo>
                    <a:pt x="120000" y="4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00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2" name="Shape 242"/>
            <p:cNvCxnSpPr/>
            <p:nvPr/>
          </p:nvCxnSpPr>
          <p:spPr>
            <a:xfrm flipH="1">
              <a:off x="3225800" y="4787900"/>
              <a:ext cx="723900" cy="7620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43" name="Shape 243"/>
          <p:cNvSpPr txBox="1"/>
          <p:nvPr/>
        </p:nvSpPr>
        <p:spPr>
          <a:xfrm>
            <a:off x="7239000" y="5257800"/>
            <a:ext cx="17271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Gram-positives 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7315200" y="5486400"/>
            <a:ext cx="15114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appear purple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7086600" y="6172200"/>
            <a:ext cx="17907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Gram-negatives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239000" y="6400800"/>
            <a:ext cx="1282800" cy="27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appear pink</a:t>
            </a:r>
          </a:p>
        </p:txBody>
      </p:sp>
      <p:sp>
        <p:nvSpPr>
          <p:cNvPr id="247" name="Shape 247"/>
          <p:cNvSpPr/>
          <p:nvPr/>
        </p:nvSpPr>
        <p:spPr>
          <a:xfrm>
            <a:off x="4483100" y="1524000"/>
            <a:ext cx="342900" cy="88800"/>
          </a:xfrm>
          <a:prstGeom prst="roundRect">
            <a:avLst>
              <a:gd name="adj" fmla="val 10800"/>
            </a:avLst>
          </a:prstGeom>
          <a:solidFill>
            <a:srgbClr val="660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4876800" y="1524000"/>
            <a:ext cx="571500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0000"/>
                </a:moveTo>
                <a:lnTo>
                  <a:pt x="0" y="93333"/>
                </a:lnTo>
                <a:lnTo>
                  <a:pt x="0" y="86666"/>
                </a:lnTo>
                <a:lnTo>
                  <a:pt x="0" y="80000"/>
                </a:lnTo>
                <a:lnTo>
                  <a:pt x="2666" y="73333"/>
                </a:lnTo>
                <a:lnTo>
                  <a:pt x="5333" y="66666"/>
                </a:lnTo>
                <a:lnTo>
                  <a:pt x="106666" y="0"/>
                </a:lnTo>
                <a:lnTo>
                  <a:pt x="109333" y="0"/>
                </a:lnTo>
                <a:lnTo>
                  <a:pt x="112000" y="6666"/>
                </a:lnTo>
                <a:lnTo>
                  <a:pt x="114666" y="6666"/>
                </a:lnTo>
                <a:lnTo>
                  <a:pt x="117333" y="6666"/>
                </a:lnTo>
                <a:lnTo>
                  <a:pt x="117333" y="13333"/>
                </a:lnTo>
                <a:lnTo>
                  <a:pt x="117333" y="20000"/>
                </a:lnTo>
                <a:lnTo>
                  <a:pt x="120000" y="26666"/>
                </a:lnTo>
                <a:lnTo>
                  <a:pt x="120000" y="33333"/>
                </a:lnTo>
                <a:lnTo>
                  <a:pt x="117333" y="40000"/>
                </a:lnTo>
                <a:lnTo>
                  <a:pt x="114666" y="46666"/>
                </a:lnTo>
                <a:lnTo>
                  <a:pt x="112000" y="53333"/>
                </a:lnTo>
                <a:lnTo>
                  <a:pt x="10666" y="120000"/>
                </a:lnTo>
                <a:lnTo>
                  <a:pt x="5333" y="120000"/>
                </a:lnTo>
                <a:lnTo>
                  <a:pt x="2666" y="113333"/>
                </a:lnTo>
                <a:lnTo>
                  <a:pt x="0" y="106666"/>
                </a:lnTo>
                <a:lnTo>
                  <a:pt x="0" y="10000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4953000" y="1219200"/>
            <a:ext cx="228600" cy="16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1538"/>
                </a:moveTo>
                <a:lnTo>
                  <a:pt x="0" y="92307"/>
                </a:lnTo>
                <a:lnTo>
                  <a:pt x="0" y="83076"/>
                </a:lnTo>
                <a:lnTo>
                  <a:pt x="0" y="73846"/>
                </a:lnTo>
                <a:lnTo>
                  <a:pt x="0" y="64615"/>
                </a:lnTo>
                <a:lnTo>
                  <a:pt x="6666" y="55384"/>
                </a:lnTo>
                <a:lnTo>
                  <a:pt x="13333" y="55384"/>
                </a:lnTo>
                <a:lnTo>
                  <a:pt x="86666" y="0"/>
                </a:lnTo>
                <a:lnTo>
                  <a:pt x="93333" y="0"/>
                </a:lnTo>
                <a:lnTo>
                  <a:pt x="100000" y="0"/>
                </a:lnTo>
                <a:lnTo>
                  <a:pt x="106666" y="0"/>
                </a:lnTo>
                <a:lnTo>
                  <a:pt x="120000" y="9230"/>
                </a:lnTo>
                <a:lnTo>
                  <a:pt x="120000" y="18461"/>
                </a:lnTo>
                <a:lnTo>
                  <a:pt x="120000" y="27692"/>
                </a:lnTo>
                <a:lnTo>
                  <a:pt x="120000" y="36923"/>
                </a:lnTo>
                <a:lnTo>
                  <a:pt x="120000" y="46153"/>
                </a:lnTo>
                <a:lnTo>
                  <a:pt x="113333" y="55384"/>
                </a:lnTo>
                <a:lnTo>
                  <a:pt x="106666" y="64615"/>
                </a:lnTo>
                <a:lnTo>
                  <a:pt x="33333" y="110769"/>
                </a:lnTo>
                <a:lnTo>
                  <a:pt x="26666" y="120000"/>
                </a:lnTo>
                <a:lnTo>
                  <a:pt x="20000" y="120000"/>
                </a:lnTo>
                <a:lnTo>
                  <a:pt x="13333" y="110769"/>
                </a:lnTo>
                <a:lnTo>
                  <a:pt x="6666" y="110769"/>
                </a:lnTo>
                <a:lnTo>
                  <a:pt x="0" y="101538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4648200" y="106680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14" y="5714"/>
                </a:moveTo>
                <a:lnTo>
                  <a:pt x="5714" y="5714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34285" y="5714"/>
                </a:lnTo>
                <a:lnTo>
                  <a:pt x="114285" y="80000"/>
                </a:lnTo>
                <a:lnTo>
                  <a:pt x="120000" y="85714"/>
                </a:lnTo>
                <a:lnTo>
                  <a:pt x="120000" y="91428"/>
                </a:lnTo>
                <a:lnTo>
                  <a:pt x="120000" y="97142"/>
                </a:lnTo>
                <a:lnTo>
                  <a:pt x="120000" y="102857"/>
                </a:lnTo>
                <a:lnTo>
                  <a:pt x="120000" y="108571"/>
                </a:lnTo>
                <a:lnTo>
                  <a:pt x="114285" y="114285"/>
                </a:lnTo>
                <a:lnTo>
                  <a:pt x="108571" y="120000"/>
                </a:lnTo>
                <a:lnTo>
                  <a:pt x="102857" y="120000"/>
                </a:lnTo>
                <a:lnTo>
                  <a:pt x="97142" y="120000"/>
                </a:lnTo>
                <a:lnTo>
                  <a:pt x="91428" y="120000"/>
                </a:lnTo>
                <a:lnTo>
                  <a:pt x="85714" y="114285"/>
                </a:lnTo>
                <a:lnTo>
                  <a:pt x="5714" y="34285"/>
                </a:lnTo>
                <a:lnTo>
                  <a:pt x="0" y="22857"/>
                </a:lnTo>
                <a:lnTo>
                  <a:pt x="0" y="17142"/>
                </a:lnTo>
                <a:lnTo>
                  <a:pt x="5714" y="5714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4648200" y="1828800"/>
            <a:ext cx="58410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0" y="24000"/>
                </a:lnTo>
                <a:lnTo>
                  <a:pt x="2608" y="16000"/>
                </a:lnTo>
                <a:lnTo>
                  <a:pt x="5217" y="8000"/>
                </a:lnTo>
                <a:lnTo>
                  <a:pt x="10434" y="0"/>
                </a:lnTo>
                <a:lnTo>
                  <a:pt x="112173" y="56000"/>
                </a:lnTo>
                <a:lnTo>
                  <a:pt x="114782" y="56000"/>
                </a:lnTo>
                <a:lnTo>
                  <a:pt x="117391" y="64000"/>
                </a:lnTo>
                <a:lnTo>
                  <a:pt x="117391" y="72000"/>
                </a:lnTo>
                <a:lnTo>
                  <a:pt x="120000" y="80000"/>
                </a:lnTo>
                <a:lnTo>
                  <a:pt x="120000" y="88000"/>
                </a:lnTo>
                <a:lnTo>
                  <a:pt x="120000" y="96000"/>
                </a:lnTo>
                <a:lnTo>
                  <a:pt x="117391" y="104000"/>
                </a:lnTo>
                <a:lnTo>
                  <a:pt x="114782" y="112000"/>
                </a:lnTo>
                <a:lnTo>
                  <a:pt x="112173" y="120000"/>
                </a:lnTo>
                <a:lnTo>
                  <a:pt x="109565" y="120000"/>
                </a:lnTo>
                <a:lnTo>
                  <a:pt x="106956" y="112000"/>
                </a:lnTo>
                <a:lnTo>
                  <a:pt x="7826" y="64000"/>
                </a:lnTo>
                <a:lnTo>
                  <a:pt x="5217" y="56000"/>
                </a:lnTo>
                <a:lnTo>
                  <a:pt x="2608" y="48000"/>
                </a:lnTo>
                <a:lnTo>
                  <a:pt x="0" y="32000"/>
                </a:lnTo>
                <a:lnTo>
                  <a:pt x="0" y="2400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5257800" y="1371600"/>
            <a:ext cx="241200" cy="15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lnTo>
                  <a:pt x="0" y="20000"/>
                </a:lnTo>
                <a:lnTo>
                  <a:pt x="6315" y="1000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101052" y="40000"/>
                </a:lnTo>
                <a:lnTo>
                  <a:pt x="107368" y="40000"/>
                </a:lnTo>
                <a:lnTo>
                  <a:pt x="113684" y="50000"/>
                </a:lnTo>
                <a:lnTo>
                  <a:pt x="113684" y="60000"/>
                </a:lnTo>
                <a:lnTo>
                  <a:pt x="120000" y="70000"/>
                </a:lnTo>
                <a:lnTo>
                  <a:pt x="120000" y="80000"/>
                </a:lnTo>
                <a:lnTo>
                  <a:pt x="113684" y="90000"/>
                </a:lnTo>
                <a:lnTo>
                  <a:pt x="113684" y="100000"/>
                </a:lnTo>
                <a:lnTo>
                  <a:pt x="107368" y="110000"/>
                </a:lnTo>
                <a:lnTo>
                  <a:pt x="101052" y="110000"/>
                </a:lnTo>
                <a:lnTo>
                  <a:pt x="94736" y="120000"/>
                </a:lnTo>
                <a:lnTo>
                  <a:pt x="88421" y="120000"/>
                </a:lnTo>
                <a:lnTo>
                  <a:pt x="82105" y="110000"/>
                </a:lnTo>
                <a:lnTo>
                  <a:pt x="12631" y="70000"/>
                </a:lnTo>
                <a:lnTo>
                  <a:pt x="6315" y="70000"/>
                </a:lnTo>
                <a:lnTo>
                  <a:pt x="0" y="60000"/>
                </a:lnTo>
                <a:lnTo>
                  <a:pt x="0" y="50000"/>
                </a:lnTo>
                <a:lnTo>
                  <a:pt x="0" y="30000"/>
                </a:lnTo>
                <a:lnTo>
                  <a:pt x="0" y="2000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159500" y="5943600"/>
            <a:ext cx="342900" cy="88800"/>
          </a:xfrm>
          <a:prstGeom prst="roundRect">
            <a:avLst>
              <a:gd name="adj" fmla="val 10800"/>
            </a:avLst>
          </a:prstGeom>
          <a:solidFill>
            <a:srgbClr val="FF66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6553200" y="5943600"/>
            <a:ext cx="571500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0000"/>
                </a:moveTo>
                <a:lnTo>
                  <a:pt x="0" y="93333"/>
                </a:lnTo>
                <a:lnTo>
                  <a:pt x="0" y="86666"/>
                </a:lnTo>
                <a:lnTo>
                  <a:pt x="0" y="80000"/>
                </a:lnTo>
                <a:lnTo>
                  <a:pt x="2666" y="73333"/>
                </a:lnTo>
                <a:lnTo>
                  <a:pt x="5333" y="66666"/>
                </a:lnTo>
                <a:lnTo>
                  <a:pt x="106666" y="0"/>
                </a:lnTo>
                <a:lnTo>
                  <a:pt x="109333" y="0"/>
                </a:lnTo>
                <a:lnTo>
                  <a:pt x="112000" y="6666"/>
                </a:lnTo>
                <a:lnTo>
                  <a:pt x="114666" y="6666"/>
                </a:lnTo>
                <a:lnTo>
                  <a:pt x="117333" y="6666"/>
                </a:lnTo>
                <a:lnTo>
                  <a:pt x="117333" y="13333"/>
                </a:lnTo>
                <a:lnTo>
                  <a:pt x="117333" y="20000"/>
                </a:lnTo>
                <a:lnTo>
                  <a:pt x="120000" y="26666"/>
                </a:lnTo>
                <a:lnTo>
                  <a:pt x="120000" y="33333"/>
                </a:lnTo>
                <a:lnTo>
                  <a:pt x="117333" y="40000"/>
                </a:lnTo>
                <a:lnTo>
                  <a:pt x="114666" y="46666"/>
                </a:lnTo>
                <a:lnTo>
                  <a:pt x="112000" y="53333"/>
                </a:lnTo>
                <a:lnTo>
                  <a:pt x="10666" y="120000"/>
                </a:lnTo>
                <a:lnTo>
                  <a:pt x="5333" y="120000"/>
                </a:lnTo>
                <a:lnTo>
                  <a:pt x="2666" y="113333"/>
                </a:lnTo>
                <a:lnTo>
                  <a:pt x="0" y="106666"/>
                </a:lnTo>
                <a:lnTo>
                  <a:pt x="0" y="10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629400" y="5638800"/>
            <a:ext cx="228600" cy="16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1538"/>
                </a:moveTo>
                <a:lnTo>
                  <a:pt x="0" y="92307"/>
                </a:lnTo>
                <a:lnTo>
                  <a:pt x="0" y="83076"/>
                </a:lnTo>
                <a:lnTo>
                  <a:pt x="0" y="73846"/>
                </a:lnTo>
                <a:lnTo>
                  <a:pt x="0" y="64615"/>
                </a:lnTo>
                <a:lnTo>
                  <a:pt x="6666" y="55384"/>
                </a:lnTo>
                <a:lnTo>
                  <a:pt x="13333" y="55384"/>
                </a:lnTo>
                <a:lnTo>
                  <a:pt x="86666" y="0"/>
                </a:lnTo>
                <a:lnTo>
                  <a:pt x="93333" y="0"/>
                </a:lnTo>
                <a:lnTo>
                  <a:pt x="100000" y="0"/>
                </a:lnTo>
                <a:lnTo>
                  <a:pt x="106666" y="0"/>
                </a:lnTo>
                <a:lnTo>
                  <a:pt x="120000" y="9230"/>
                </a:lnTo>
                <a:lnTo>
                  <a:pt x="120000" y="18461"/>
                </a:lnTo>
                <a:lnTo>
                  <a:pt x="120000" y="27692"/>
                </a:lnTo>
                <a:lnTo>
                  <a:pt x="120000" y="36923"/>
                </a:lnTo>
                <a:lnTo>
                  <a:pt x="120000" y="46153"/>
                </a:lnTo>
                <a:lnTo>
                  <a:pt x="113333" y="55384"/>
                </a:lnTo>
                <a:lnTo>
                  <a:pt x="106666" y="64615"/>
                </a:lnTo>
                <a:lnTo>
                  <a:pt x="33333" y="110769"/>
                </a:lnTo>
                <a:lnTo>
                  <a:pt x="26666" y="120000"/>
                </a:lnTo>
                <a:lnTo>
                  <a:pt x="20000" y="120000"/>
                </a:lnTo>
                <a:lnTo>
                  <a:pt x="13333" y="110769"/>
                </a:lnTo>
                <a:lnTo>
                  <a:pt x="6666" y="110769"/>
                </a:lnTo>
                <a:lnTo>
                  <a:pt x="0" y="101538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6324600" y="548640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14" y="5714"/>
                </a:moveTo>
                <a:lnTo>
                  <a:pt x="5714" y="5714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34285" y="5714"/>
                </a:lnTo>
                <a:lnTo>
                  <a:pt x="114285" y="80000"/>
                </a:lnTo>
                <a:lnTo>
                  <a:pt x="120000" y="85714"/>
                </a:lnTo>
                <a:lnTo>
                  <a:pt x="120000" y="91428"/>
                </a:lnTo>
                <a:lnTo>
                  <a:pt x="120000" y="97142"/>
                </a:lnTo>
                <a:lnTo>
                  <a:pt x="120000" y="102857"/>
                </a:lnTo>
                <a:lnTo>
                  <a:pt x="120000" y="108571"/>
                </a:lnTo>
                <a:lnTo>
                  <a:pt x="114285" y="114285"/>
                </a:lnTo>
                <a:lnTo>
                  <a:pt x="108571" y="120000"/>
                </a:lnTo>
                <a:lnTo>
                  <a:pt x="102857" y="120000"/>
                </a:lnTo>
                <a:lnTo>
                  <a:pt x="97142" y="120000"/>
                </a:lnTo>
                <a:lnTo>
                  <a:pt x="91428" y="120000"/>
                </a:lnTo>
                <a:lnTo>
                  <a:pt x="85714" y="114285"/>
                </a:lnTo>
                <a:lnTo>
                  <a:pt x="5714" y="34285"/>
                </a:lnTo>
                <a:lnTo>
                  <a:pt x="0" y="22857"/>
                </a:lnTo>
                <a:lnTo>
                  <a:pt x="0" y="17142"/>
                </a:lnTo>
                <a:lnTo>
                  <a:pt x="5714" y="5714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6324600" y="6248400"/>
            <a:ext cx="58410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0" y="24000"/>
                </a:lnTo>
                <a:lnTo>
                  <a:pt x="2608" y="16000"/>
                </a:lnTo>
                <a:lnTo>
                  <a:pt x="5217" y="8000"/>
                </a:lnTo>
                <a:lnTo>
                  <a:pt x="10434" y="0"/>
                </a:lnTo>
                <a:lnTo>
                  <a:pt x="112173" y="56000"/>
                </a:lnTo>
                <a:lnTo>
                  <a:pt x="114782" y="56000"/>
                </a:lnTo>
                <a:lnTo>
                  <a:pt x="117391" y="64000"/>
                </a:lnTo>
                <a:lnTo>
                  <a:pt x="117391" y="72000"/>
                </a:lnTo>
                <a:lnTo>
                  <a:pt x="120000" y="80000"/>
                </a:lnTo>
                <a:lnTo>
                  <a:pt x="120000" y="88000"/>
                </a:lnTo>
                <a:lnTo>
                  <a:pt x="120000" y="96000"/>
                </a:lnTo>
                <a:lnTo>
                  <a:pt x="117391" y="104000"/>
                </a:lnTo>
                <a:lnTo>
                  <a:pt x="114782" y="112000"/>
                </a:lnTo>
                <a:lnTo>
                  <a:pt x="112173" y="120000"/>
                </a:lnTo>
                <a:lnTo>
                  <a:pt x="109565" y="120000"/>
                </a:lnTo>
                <a:lnTo>
                  <a:pt x="106956" y="112000"/>
                </a:lnTo>
                <a:lnTo>
                  <a:pt x="7826" y="64000"/>
                </a:lnTo>
                <a:lnTo>
                  <a:pt x="5217" y="56000"/>
                </a:lnTo>
                <a:lnTo>
                  <a:pt x="2608" y="48000"/>
                </a:lnTo>
                <a:lnTo>
                  <a:pt x="0" y="32000"/>
                </a:lnTo>
                <a:lnTo>
                  <a:pt x="0" y="2400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934200" y="5791200"/>
            <a:ext cx="241200" cy="152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lnTo>
                  <a:pt x="0" y="20000"/>
                </a:lnTo>
                <a:lnTo>
                  <a:pt x="6315" y="1000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101052" y="40000"/>
                </a:lnTo>
                <a:lnTo>
                  <a:pt x="107368" y="40000"/>
                </a:lnTo>
                <a:lnTo>
                  <a:pt x="113684" y="50000"/>
                </a:lnTo>
                <a:lnTo>
                  <a:pt x="113684" y="60000"/>
                </a:lnTo>
                <a:lnTo>
                  <a:pt x="120000" y="70000"/>
                </a:lnTo>
                <a:lnTo>
                  <a:pt x="120000" y="80000"/>
                </a:lnTo>
                <a:lnTo>
                  <a:pt x="113684" y="90000"/>
                </a:lnTo>
                <a:lnTo>
                  <a:pt x="113684" y="100000"/>
                </a:lnTo>
                <a:lnTo>
                  <a:pt x="107368" y="110000"/>
                </a:lnTo>
                <a:lnTo>
                  <a:pt x="101052" y="110000"/>
                </a:lnTo>
                <a:lnTo>
                  <a:pt x="94736" y="120000"/>
                </a:lnTo>
                <a:lnTo>
                  <a:pt x="88421" y="120000"/>
                </a:lnTo>
                <a:lnTo>
                  <a:pt x="82105" y="110000"/>
                </a:lnTo>
                <a:lnTo>
                  <a:pt x="12631" y="70000"/>
                </a:lnTo>
                <a:lnTo>
                  <a:pt x="6315" y="70000"/>
                </a:lnTo>
                <a:lnTo>
                  <a:pt x="0" y="60000"/>
                </a:lnTo>
                <a:lnTo>
                  <a:pt x="0" y="50000"/>
                </a:lnTo>
                <a:lnTo>
                  <a:pt x="0" y="30000"/>
                </a:lnTo>
                <a:lnTo>
                  <a:pt x="0" y="2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1905000" y="433387"/>
            <a:ext cx="3048000" cy="57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Gram Stain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Shape 265" descr="D:\CONTENT\ch04\005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57200"/>
            <a:ext cx="77724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971</Words>
  <Application>Microsoft Office PowerPoint</Application>
  <PresentationFormat>On-screen Show (4:3)</PresentationFormat>
  <Paragraphs>341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Gentium Basic</vt:lpstr>
      <vt:lpstr>Noto Sans Symbols</vt:lpstr>
      <vt:lpstr>Times New Roman</vt:lpstr>
      <vt:lpstr>Default Design</vt:lpstr>
      <vt:lpstr>1_Default Design</vt:lpstr>
      <vt:lpstr>GRAM  POSITIVE &amp;  GRAM  NEGATIVE BACTERIA</vt:lpstr>
      <vt:lpstr>Objectives:      </vt:lpstr>
      <vt:lpstr>PowerPoint Presentation</vt:lpstr>
      <vt:lpstr>Bacterial cells</vt:lpstr>
      <vt:lpstr>GRAM  STAIN</vt:lpstr>
      <vt:lpstr>CELL WALL</vt:lpstr>
      <vt:lpstr>Gram Positive</vt:lpstr>
      <vt:lpstr>PowerPoint Presentation</vt:lpstr>
      <vt:lpstr>PowerPoint Presentation</vt:lpstr>
      <vt:lpstr>PowerPoint Presentation</vt:lpstr>
      <vt:lpstr>Gram  positive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Gram-positive Cocci</vt:lpstr>
      <vt:lpstr>Streptococci</vt:lpstr>
      <vt:lpstr>S. pneumoniae</vt:lpstr>
      <vt:lpstr>GRAM POSITIVE BACILLI</vt:lpstr>
      <vt:lpstr>GRAM POSITIVE BACILLI</vt:lpstr>
      <vt:lpstr>GRAM POSITIVE BACILLI</vt:lpstr>
      <vt:lpstr>Gram-Negative Cocci</vt:lpstr>
      <vt:lpstr>Gram-Negative Rods</vt:lpstr>
      <vt:lpstr>Gram-Negative Rods</vt:lpstr>
      <vt:lpstr>Non fermentative gram negative rods i.e. they do not ferment sugars e.g.</vt:lpstr>
      <vt:lpstr>Oxidise positive comma shaped and also fermentative most important is Vibrio cholerae that causes cholera which is a disease characterized by severe diarrhea and dehydration </vt:lpstr>
      <vt:lpstr>Non-Gram-stainable bacteria</vt:lpstr>
      <vt:lpstr>Unusual Gram-positives</vt:lpstr>
      <vt:lpstr>Non-Gram-stainable bacteria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  POSITIVE &amp;  GRAM  NEGATIVE BACTERIA</dc:title>
  <dc:creator>Allokie !</dc:creator>
  <cp:lastModifiedBy>Allokie !</cp:lastModifiedBy>
  <cp:revision>1</cp:revision>
  <dcterms:modified xsi:type="dcterms:W3CDTF">2018-10-09T08:23:23Z</dcterms:modified>
</cp:coreProperties>
</file>