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8"/>
  </p:notesMasterIdLst>
  <p:handoutMasterIdLst>
    <p:handoutMasterId r:id="rId69"/>
  </p:handoutMasterIdLst>
  <p:sldIdLst>
    <p:sldId id="256" r:id="rId2"/>
    <p:sldId id="290" r:id="rId3"/>
    <p:sldId id="372" r:id="rId4"/>
    <p:sldId id="375" r:id="rId5"/>
    <p:sldId id="349" r:id="rId6"/>
    <p:sldId id="352" r:id="rId7"/>
    <p:sldId id="354" r:id="rId8"/>
    <p:sldId id="350" r:id="rId9"/>
    <p:sldId id="353" r:id="rId10"/>
    <p:sldId id="355" r:id="rId11"/>
    <p:sldId id="289" r:id="rId12"/>
    <p:sldId id="366" r:id="rId13"/>
    <p:sldId id="370" r:id="rId14"/>
    <p:sldId id="299" r:id="rId15"/>
    <p:sldId id="298" r:id="rId16"/>
    <p:sldId id="300" r:id="rId17"/>
    <p:sldId id="276" r:id="rId18"/>
    <p:sldId id="303" r:id="rId19"/>
    <p:sldId id="301" r:id="rId20"/>
    <p:sldId id="305" r:id="rId21"/>
    <p:sldId id="359" r:id="rId22"/>
    <p:sldId id="360" r:id="rId23"/>
    <p:sldId id="371" r:id="rId24"/>
    <p:sldId id="294" r:id="rId25"/>
    <p:sldId id="311" r:id="rId26"/>
    <p:sldId id="362" r:id="rId27"/>
    <p:sldId id="346" r:id="rId28"/>
    <p:sldId id="382" r:id="rId29"/>
    <p:sldId id="363" r:id="rId30"/>
    <p:sldId id="374" r:id="rId31"/>
    <p:sldId id="373" r:id="rId32"/>
    <p:sldId id="310" r:id="rId33"/>
    <p:sldId id="278" r:id="rId34"/>
    <p:sldId id="279" r:id="rId35"/>
    <p:sldId id="308" r:id="rId36"/>
    <p:sldId id="263" r:id="rId37"/>
    <p:sldId id="376" r:id="rId38"/>
    <p:sldId id="377" r:id="rId39"/>
    <p:sldId id="378" r:id="rId40"/>
    <p:sldId id="379" r:id="rId41"/>
    <p:sldId id="320" r:id="rId42"/>
    <p:sldId id="321" r:id="rId43"/>
    <p:sldId id="323" r:id="rId44"/>
    <p:sldId id="324" r:id="rId45"/>
    <p:sldId id="325" r:id="rId46"/>
    <p:sldId id="326" r:id="rId47"/>
    <p:sldId id="327" r:id="rId48"/>
    <p:sldId id="328" r:id="rId49"/>
    <p:sldId id="274" r:id="rId50"/>
    <p:sldId id="380" r:id="rId51"/>
    <p:sldId id="329" r:id="rId52"/>
    <p:sldId id="330" r:id="rId53"/>
    <p:sldId id="331" r:id="rId54"/>
    <p:sldId id="332" r:id="rId55"/>
    <p:sldId id="333" r:id="rId56"/>
    <p:sldId id="334" r:id="rId57"/>
    <p:sldId id="335" r:id="rId58"/>
    <p:sldId id="336" r:id="rId59"/>
    <p:sldId id="337" r:id="rId60"/>
    <p:sldId id="338" r:id="rId61"/>
    <p:sldId id="381" r:id="rId62"/>
    <p:sldId id="339" r:id="rId63"/>
    <p:sldId id="340" r:id="rId64"/>
    <p:sldId id="260" r:id="rId65"/>
    <p:sldId id="262" r:id="rId66"/>
    <p:sldId id="270" r:id="rId67"/>
  </p:sldIdLst>
  <p:sldSz cx="9144000" cy="6858000" type="screen4x3"/>
  <p:notesSz cx="68580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F3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21" autoAdjust="0"/>
  </p:normalViewPr>
  <p:slideViewPr>
    <p:cSldViewPr>
      <p:cViewPr varScale="1">
        <p:scale>
          <a:sx n="79" d="100"/>
          <a:sy n="79" d="100"/>
        </p:scale>
        <p:origin x="480" y="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C8F5D-A58F-418F-902F-77686978D9FD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79FA4-2572-4308-AE25-9E709EAECD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556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D9570B9-85BB-4553-8B00-50315E65122E}" type="datetimeFigureOut">
              <a:rPr lang="ar-SA" smtClean="0"/>
              <a:pPr/>
              <a:t>05/02/1440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9823F0B-1D64-4445-87C5-AE616C2F0909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8927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>
                <a:solidFill>
                  <a:prstClr val="black"/>
                </a:solidFill>
              </a:rPr>
              <a:pPr/>
              <a:t>23</a:t>
            </a:fld>
            <a:endParaRPr lang="ar-S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26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1545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/>
              <a:t> َ</a:t>
            </a:r>
            <a:r>
              <a:rPr lang="en-US" baseline="0" dirty="0"/>
              <a:t>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8400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/>
              <a:t> </a:t>
            </a:r>
            <a:r>
              <a:rPr lang="en-US" baseline="0" dirty="0"/>
              <a:t>.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44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9449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23F0B-1D64-4445-87C5-AE616C2F0909}" type="slidenum">
              <a:rPr lang="ar-SA" smtClean="0"/>
              <a:pPr/>
              <a:t>46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1210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12E9D8-1A84-4444-BEF7-A27FB241210D}" type="slidenum">
              <a:rPr lang="ar-SA" smtClean="0"/>
              <a:pPr>
                <a:defRPr/>
              </a:pPr>
              <a:t>62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4559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45C503-0BF8-473A-AB12-0EF5A7E8CD96}" type="slidenum">
              <a:rPr lang="ar-SA" smtClean="0"/>
              <a:pPr>
                <a:defRPr/>
              </a:pPr>
              <a:t>63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5613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ADD-ECF0-4753-9273-A6346E1BB85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3CF5BADD-ECF0-4753-9273-A6346E1BB85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FE111-D770-4A5E-A432-22FD8E6D7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ADD-ECF0-4753-9273-A6346E1BB85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ADD-ECF0-4753-9273-A6346E1BB85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ADD-ECF0-4753-9273-A6346E1BB85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ADD-ECF0-4753-9273-A6346E1BB85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ADD-ECF0-4753-9273-A6346E1BB85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5BADD-ECF0-4753-9273-A6346E1BB85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CF5BADD-ECF0-4753-9273-A6346E1BB858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6C24C09-3966-4963-8927-E5AD76D594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//commons.wikimedia.org/wiki/File:Streak_plates.png" TargetMode="Externa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1.jpeg"/><Relationship Id="rId7" Type="http://schemas.openxmlformats.org/officeDocument/2006/relationships/image" Target="../media/image63.jpeg"/><Relationship Id="rId2" Type="http://schemas.openxmlformats.org/officeDocument/2006/relationships/hyperlink" Target="http://rds.yahoo.com/_ylt=A0WTefOE5exMRVsAWHeJzbkF;_ylu=X3oDMTBqaXE0am1iBHBvcwM1MQRzZWMDc3IEdnRpZAM-/SIG=1l04qqr8b/EXP=1290680068/**http:/images.search.yahoo.com/images/view?back=http://images.search.yahoo.com/search/images?p=macconkey+agar+plate&amp;b=41&amp;ni=20&amp;fr=sfp&amp;w=316&amp;h=320&amp;imgurl=bp0.blogger.com/_1rarFhxmnwM/RXksKwCudZI/AAAAAAAAACk/dTkPtLu4IIw/s320/Enterococcus_faecalis_01-1Tag-Columbia.jpg&amp;rurl=http://mmic-tp.blogspot.com/2006_12_03_archive.html&amp;size=20KB&amp;name=...+enterococcus...&amp;p=macconkey+agar+plate&amp;oid=6d43dd31cab42bbe970a09fe1acf1d5f&amp;fr2=&amp;no=51&amp;tt=244&amp;b=41&amp;ni=20&amp;sigr=11jjjj9lh&amp;sigi=13ga38rmg&amp;sigb=12lohcl6r&amp;.crumb=zZtVDrMLvm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ds.yahoo.com/_ylt=A0PDoS6l5exM8SgAxzaJzbkF;_ylu=X3oDMTBqMmJja2RqBHBvcwM3MwRzZWMDc3IEdnRpZAM-/SIG=1lr0qla9e/EXP=1290680101/**http:/images.search.yahoo.com/images/view?back=http://images.search.yahoo.com/search/images?p=macconkey+agar+plate&amp;b=61&amp;ni=20&amp;xargs=0&amp;pstart=1&amp;fr=sfp&amp;w=320&amp;h=237&amp;imgurl=4.bp.blogspot.com/_xfZTUIpYAak/SloPB_SYK1I/AAAAAAAAAF0/V5bQVSHXkgo/s320/Untitled.jpg&amp;rurl=http://wedonknow.blogspot.com/2009/07/microbiology-lab.html&amp;size=18KB&amp;name=and+cdc+plate+4+...&amp;p=macconkey+agar+plate&amp;oid=7013db70998593f3ca1f45ebabeba040&amp;fr2=&amp;no=73&amp;tt=244&amp;b=61&amp;ni=20&amp;sigr=11r1pqi0e&amp;sigi=12keeh0k3&amp;sigb=1368tekqt&amp;.crumb=zZtVDrMLvmT" TargetMode="External"/><Relationship Id="rId5" Type="http://schemas.openxmlformats.org/officeDocument/2006/relationships/image" Target="../media/image62.jpeg"/><Relationship Id="rId4" Type="http://schemas.openxmlformats.org/officeDocument/2006/relationships/hyperlink" Target="http://rds.yahoo.com/_ylt=A0PDoS6l5exM8SgAyDaJzbkF;_ylu=X3oDMTBqMjBybWU5BHBvcwM3NARzZWMDc3IEdnRpZAM-/SIG=1kv5a0ioo/EXP=1290680101/**http:/images.search.yahoo.com/images/view?back=http://images.search.yahoo.com/search/images?p=macconkey+agar+plate&amp;b=61&amp;ni=20&amp;xargs=0&amp;pstart=1&amp;fr=sfp&amp;w=320&amp;h=320&amp;imgurl=bp1.blogger.com/_1rarFhxmnwM/RXkubACudcI/AAAAAAAAAC8/7OZ7mUmvPtU/s320/2863.jpg&amp;rurl=http://mmic-tp.blogspot.com/2006_12_03_archive.html&amp;size=32KB&amp;name=Medical+Microbio...&amp;p=macconkey+agar+plate&amp;oid=5529b2f7958a721014522cee3db534ca&amp;fr2=&amp;no=74&amp;tt=244&amp;b=61&amp;ni=20&amp;sigr=11jjjj9lh&amp;sigi=12ek918gr&amp;sigb=1368tekqt&amp;.crumb=zZtVDrMLvmT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rds.yahoo.com/_ylt=A0WTb_xk4.xMdDcAiGqJzbkF;_ylu=X3oDMTBqZmlxbWE3BHBvcwM0NwRzZWMDc3IEdnRpZAM-/SIG=1i8dmjtv3/EXP=1290679524/**http:/images.search.yahoo.com/images/view?back=http://images.search.yahoo.com/search/images?p=macconkey+agar+plate&amp;b=41&amp;ni=20&amp;fr=sfp&amp;w=500&amp;h=375&amp;imgurl=www.scienceprofonline.org/BloodAgarBAP.JPG&amp;rurl=http://www.scienceprofonline.org/cellbiologyhelp103&amp;size=25KB&amp;name=Sterile+Blood+Ag...&amp;p=macconkey+agar+plate&amp;oid=c0f5f938b88cc8acc69dbea203fded64&amp;fr2=&amp;no=47&amp;tt=244&amp;b=41&amp;ni=20&amp;sigr=11jehtk8q&amp;sigi=11as66d9p&amp;sigb=12lohcl6r&amp;.crumb=zZtVDrMLvmT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3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685800"/>
            <a:ext cx="5105400" cy="1496568"/>
          </a:xfrm>
        </p:spPr>
        <p:txBody>
          <a:bodyPr/>
          <a:lstStyle/>
          <a:p>
            <a:r>
              <a:rPr lang="en-US" sz="4800" dirty="0"/>
              <a:t>MICROBIOLOGY</a:t>
            </a:r>
            <a:br>
              <a:rPr lang="en-US" sz="4800" dirty="0"/>
            </a:br>
            <a:r>
              <a:rPr lang="en-US" sz="4800" dirty="0"/>
              <a:t>Practical Class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9000" y="2876490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FOUNDATION BLOCK  (2018)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1400" y="4812268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53000" y="4355068"/>
            <a:ext cx="4035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 Malak M. El-Hazmi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2362200" cy="6553199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7468274" cy="5486400"/>
          </a:xfrm>
          <a:prstGeom prst="rect">
            <a:avLst/>
          </a:prstGeom>
        </p:spPr>
      </p:pic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304800" y="381000"/>
            <a:ext cx="7468274" cy="1355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POSITIVE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BACTERIA</a:t>
            </a:r>
          </a:p>
        </p:txBody>
      </p:sp>
    </p:spTree>
    <p:extLst>
      <p:ext uri="{BB962C8B-B14F-4D97-AF65-F5344CB8AC3E}">
        <p14:creationId xmlns:p14="http://schemas.microsoft.com/office/powerpoint/2010/main" val="4115979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Dr.Fauzia\My Documents\My Pictures\StrepvsStaphGramSt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7467600" cy="4648199"/>
          </a:xfrm>
          <a:prstGeom prst="rect">
            <a:avLst/>
          </a:prstGeom>
          <a:noFill/>
        </p:spPr>
      </p:pic>
      <p:pic>
        <p:nvPicPr>
          <p:cNvPr id="3" name="Picture 2" descr="C:\Documents and Settings\Dr.Fauzia\My Documents\My Pictures\coccu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971800"/>
            <a:ext cx="3200399" cy="25908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57200" y="457200"/>
            <a:ext cx="7467600" cy="10058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5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POSITIVE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COCCI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20040"/>
            <a:ext cx="7467600" cy="1143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0000"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POSITIVE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COCCI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28800"/>
            <a:ext cx="7696200" cy="4838701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2209800"/>
            <a:ext cx="2590800" cy="233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99"/>
          <a:stretch/>
        </p:blipFill>
        <p:spPr>
          <a:xfrm>
            <a:off x="4953000" y="2248994"/>
            <a:ext cx="2503714" cy="23269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1978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upload.wikimedia.org/wikipedia/commons/e/e2/Gram_-_algorith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04800"/>
            <a:ext cx="8077200" cy="6477000"/>
          </a:xfrm>
          <a:prstGeom prst="rect">
            <a:avLst/>
          </a:prstGeom>
          <a:noFill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76200" y="304800"/>
            <a:ext cx="80772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40000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tIns="0" rIns="45720" bIns="0" rtlCol="1" anchor="ctr" anchorCtr="0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 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NEGATIVE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BACTERIA</a:t>
            </a:r>
          </a:p>
        </p:txBody>
      </p:sp>
    </p:spTree>
    <p:extLst>
      <p:ext uri="{BB962C8B-B14F-4D97-AF65-F5344CB8AC3E}">
        <p14:creationId xmlns:p14="http://schemas.microsoft.com/office/powerpoint/2010/main" val="3331729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4953001"/>
            <a:ext cx="3276600" cy="14478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Gram negative </a:t>
            </a:r>
            <a:r>
              <a:rPr lang="en-GB" dirty="0" err="1"/>
              <a:t>cocci</a:t>
            </a:r>
            <a:r>
              <a:rPr lang="en-GB" i="1" dirty="0"/>
              <a:t> </a:t>
            </a:r>
            <a:endParaRPr lang="ar-SA" dirty="0"/>
          </a:p>
          <a:p>
            <a:pPr algn="l"/>
            <a:r>
              <a:rPr lang="en-GB" dirty="0"/>
              <a:t>(</a:t>
            </a:r>
            <a:r>
              <a:rPr lang="en-GB" dirty="0" err="1"/>
              <a:t>Diplococci</a:t>
            </a:r>
            <a:r>
              <a:rPr lang="en-GB" dirty="0"/>
              <a:t> )</a:t>
            </a:r>
            <a:r>
              <a:rPr lang="en-GB" i="1" dirty="0"/>
              <a:t> </a:t>
            </a:r>
          </a:p>
          <a:p>
            <a:pPr algn="l"/>
            <a:r>
              <a:rPr lang="en-GB" i="1" dirty="0"/>
              <a:t> </a:t>
            </a:r>
            <a:r>
              <a:rPr lang="en-GB" i="1" dirty="0" err="1"/>
              <a:t>e.g</a:t>
            </a:r>
            <a:r>
              <a:rPr lang="en-GB" i="1" dirty="0"/>
              <a:t> </a:t>
            </a:r>
            <a:r>
              <a:rPr lang="en-GB" i="1" dirty="0" err="1"/>
              <a:t>Neisseria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1067" y="1447800"/>
            <a:ext cx="3657600" cy="386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3733800" cy="386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191000" y="5308937"/>
            <a:ext cx="31742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b="1" dirty="0"/>
              <a:t>Gram negative </a:t>
            </a:r>
            <a:r>
              <a:rPr lang="en-GB" sz="2000" b="1" dirty="0"/>
              <a:t>bacilli</a:t>
            </a:r>
          </a:p>
          <a:p>
            <a:pPr lvl="1"/>
            <a:r>
              <a:rPr lang="en-GB" sz="2000" i="1" dirty="0"/>
              <a:t> </a:t>
            </a:r>
            <a:r>
              <a:rPr lang="en-GB" sz="2000" i="1" dirty="0" err="1"/>
              <a:t>e.g</a:t>
            </a:r>
            <a:r>
              <a:rPr lang="en-GB" sz="2000" i="1" dirty="0"/>
              <a:t> E. coli</a:t>
            </a:r>
          </a:p>
          <a:p>
            <a:pPr lvl="1"/>
            <a:r>
              <a:rPr lang="en-GB" sz="2000" i="1" dirty="0"/>
              <a:t>       Salmonella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5630"/>
            <a:ext cx="8077200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181599"/>
            <a:ext cx="3352800" cy="762001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/>
              <a:t>Gram positive </a:t>
            </a:r>
            <a:r>
              <a:rPr lang="en-US" dirty="0" err="1"/>
              <a:t>cocci</a:t>
            </a:r>
            <a:r>
              <a:rPr lang="en-US" dirty="0"/>
              <a:t> in chain</a:t>
            </a:r>
            <a:endParaRPr lang="en-US" b="1" dirty="0">
              <a:solidFill>
                <a:schemeClr val="tx2"/>
              </a:solidFill>
            </a:endParaRPr>
          </a:p>
          <a:p>
            <a:pPr algn="l"/>
            <a:r>
              <a:rPr lang="en-US" b="1" dirty="0">
                <a:solidFill>
                  <a:schemeClr val="tx2"/>
                </a:solidFill>
              </a:rPr>
              <a:t>Streptococci</a:t>
            </a:r>
          </a:p>
          <a:p>
            <a:pPr algn="l"/>
            <a:endParaRPr lang="ar-SA" dirty="0"/>
          </a:p>
          <a:p>
            <a:endParaRPr lang="en-US" dirty="0"/>
          </a:p>
        </p:txBody>
      </p:sp>
      <p:pic>
        <p:nvPicPr>
          <p:cNvPr id="5" name="Picture 4" descr="strep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3352800" cy="3810000"/>
          </a:xfrm>
          <a:prstGeom prst="rect">
            <a:avLst/>
          </a:prstGeom>
        </p:spPr>
      </p:pic>
      <p:pic>
        <p:nvPicPr>
          <p:cNvPr id="6" name="Picture 16" descr="staph.jpg"/>
          <p:cNvPicPr>
            <a:picLocks noChangeAspect="1" noChangeArrowheads="1"/>
          </p:cNvPicPr>
          <p:nvPr/>
        </p:nvPicPr>
        <p:blipFill>
          <a:blip r:embed="rId3" cstate="print"/>
          <a:srcRect t="421" b="421"/>
          <a:stretch>
            <a:fillRect/>
          </a:stretch>
        </p:blipFill>
        <p:spPr bwMode="auto">
          <a:xfrm>
            <a:off x="3810000" y="533400"/>
            <a:ext cx="3733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3886200" y="5486399"/>
            <a:ext cx="3352800" cy="762001"/>
          </a:xfrm>
          <a:prstGeom prst="rect">
            <a:avLst/>
          </a:prstGeom>
        </p:spPr>
        <p:txBody>
          <a:bodyPr vert="horz" anchor="b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Gram positive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cocci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clusters</a:t>
            </a:r>
          </a:p>
          <a:p>
            <a:pPr>
              <a:buFontTx/>
              <a:buNone/>
            </a:pPr>
            <a:endParaRPr lang="en-US" sz="2000" b="1" dirty="0">
              <a:solidFill>
                <a:schemeClr val="tx2"/>
              </a:solidFill>
            </a:endParaRPr>
          </a:p>
          <a:p>
            <a:pPr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Staphylococci </a:t>
            </a:r>
          </a:p>
          <a:p>
            <a:pPr>
              <a:buFontTx/>
              <a:buNone/>
            </a:pPr>
            <a:endParaRPr lang="en-US" sz="2000" b="1" dirty="0">
              <a:solidFill>
                <a:schemeClr val="tx2"/>
              </a:solidFill>
            </a:endParaRPr>
          </a:p>
          <a:p>
            <a:pPr>
              <a:buFontTx/>
              <a:buNone/>
            </a:pPr>
            <a:endParaRPr lang="en-US" sz="2000" b="1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2800" y="5562600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b="1" dirty="0">
                <a:solidFill>
                  <a:schemeClr val="tx2"/>
                </a:solidFill>
              </a:rPr>
              <a:t>Rx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5650468"/>
            <a:ext cx="164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Penicillin</a:t>
            </a:r>
          </a:p>
          <a:p>
            <a:r>
              <a:rPr lang="en-US" dirty="0"/>
              <a:t>Cephalosporin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29046" y="5638800"/>
            <a:ext cx="276877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cloxacillin</a:t>
            </a:r>
            <a:endParaRPr lang="en-US" dirty="0"/>
          </a:p>
          <a:p>
            <a:r>
              <a:rPr lang="en-US" dirty="0"/>
              <a:t>Cephalosporin</a:t>
            </a:r>
          </a:p>
          <a:p>
            <a:r>
              <a:rPr lang="en-US" dirty="0"/>
              <a:t> if MRSA       </a:t>
            </a:r>
            <a:r>
              <a:rPr lang="en-US" dirty="0" err="1"/>
              <a:t>vancomycin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562600" y="64008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lide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752600"/>
            <a:ext cx="5943600" cy="39624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3400" y="381000"/>
            <a:ext cx="6705600" cy="1200707"/>
          </a:xfrm>
          <a:blipFill dpi="0" rotWithShape="1">
            <a:blip r:embed="rId3" cstate="print">
              <a:alphaModFix amt="42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en-US" dirty="0">
                <a:latin typeface="Book Antiqua" pitchFamily="18" charset="0"/>
              </a:rPr>
              <a:t>A gram-stained smear of a CSF sample from a 3 year old child seen in the emergency department presenting with fever and neck stiffness.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5943600"/>
            <a:ext cx="4724400" cy="677108"/>
          </a:xfrm>
          <a:prstGeom prst="rect">
            <a:avLst/>
          </a:prstGeom>
          <a:blipFill dpi="0" rotWithShape="1">
            <a:blip r:embed="rId3" cstate="print">
              <a:alphaModFix amt="59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Book Antiqua" pitchFamily="18" charset="0"/>
              </a:rPr>
              <a:t>Gram-positive </a:t>
            </a:r>
            <a:r>
              <a:rPr lang="en-US" b="1" dirty="0" err="1">
                <a:latin typeface="Book Antiqua" pitchFamily="18" charset="0"/>
              </a:rPr>
              <a:t>diplococci</a:t>
            </a:r>
            <a:r>
              <a:rPr lang="en-US" b="1" dirty="0">
                <a:latin typeface="Book Antiqua" pitchFamily="18" charset="0"/>
              </a:rPr>
              <a:t> &amp; pus cells </a:t>
            </a:r>
          </a:p>
          <a:p>
            <a:r>
              <a:rPr lang="en-US" sz="2000" b="1" i="1" dirty="0">
                <a:latin typeface="Book Antiqua" pitchFamily="18" charset="0"/>
              </a:rPr>
              <a:t>Streptococcus pneumoniae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4724400"/>
            <a:ext cx="45720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r>
              <a:rPr lang="en-US" dirty="0"/>
              <a:t>This is a bacterium isolated from a child with sore throat and tonsillitis .</a:t>
            </a:r>
            <a:endParaRPr lang="ar-SA" dirty="0"/>
          </a:p>
        </p:txBody>
      </p:sp>
      <p:sp>
        <p:nvSpPr>
          <p:cNvPr id="4" name="Rectangle 3"/>
          <p:cNvSpPr/>
          <p:nvPr/>
        </p:nvSpPr>
        <p:spPr>
          <a:xfrm>
            <a:off x="228600" y="5562600"/>
            <a:ext cx="303801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/>
              <a:t>A: Describe the Gram stain </a:t>
            </a:r>
            <a:endParaRPr lang="ar-SA" dirty="0"/>
          </a:p>
        </p:txBody>
      </p:sp>
      <p:sp>
        <p:nvSpPr>
          <p:cNvPr id="5" name="Rectangle 4"/>
          <p:cNvSpPr/>
          <p:nvPr/>
        </p:nvSpPr>
        <p:spPr>
          <a:xfrm>
            <a:off x="228600" y="6096000"/>
            <a:ext cx="617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B: Describe the shape and arrangement of the bacteria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3505200" y="5562600"/>
            <a:ext cx="154023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Gram positive 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6324600" y="6096000"/>
            <a:ext cx="18288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/>
              <a:t>Cocci</a:t>
            </a:r>
            <a:r>
              <a:rPr lang="en-US" dirty="0"/>
              <a:t> in chains</a:t>
            </a:r>
            <a:endParaRPr lang="ar-SA" dirty="0"/>
          </a:p>
        </p:txBody>
      </p:sp>
      <p:pic>
        <p:nvPicPr>
          <p:cNvPr id="8" name="Picture 7" descr="strep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4343400" cy="3962400"/>
          </a:xfrm>
          <a:prstGeom prst="rect">
            <a:avLst/>
          </a:prstGeom>
        </p:spPr>
      </p:pic>
      <p:pic>
        <p:nvPicPr>
          <p:cNvPr id="31745" name="Picture 1" descr="C:\Documents and Settings\Dr.Fauzia\My Documents\My Pictures\strep-th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990600"/>
            <a:ext cx="2827338" cy="2592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04800" y="228600"/>
            <a:ext cx="7215180" cy="70788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Gram stained smear of an organism isolated from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a wound infection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doni MT" pitchFamily="18" charset="0"/>
              <a:cs typeface="Arial" pitchFamily="34" charset="0"/>
            </a:endParaRPr>
          </a:p>
        </p:txBody>
      </p:sp>
      <p:pic>
        <p:nvPicPr>
          <p:cNvPr id="26626" name="Picture 16" descr="staph.jpg"/>
          <p:cNvPicPr>
            <a:picLocks noChangeAspect="1" noChangeArrowheads="1"/>
          </p:cNvPicPr>
          <p:nvPr/>
        </p:nvPicPr>
        <p:blipFill>
          <a:blip r:embed="rId2" cstate="print"/>
          <a:srcRect t="421" b="421"/>
          <a:stretch>
            <a:fillRect/>
          </a:stretch>
        </p:blipFill>
        <p:spPr bwMode="auto">
          <a:xfrm>
            <a:off x="3810000" y="12954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5257800"/>
            <a:ext cx="4648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Describe what you see in the slide above.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5867400"/>
            <a:ext cx="3810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What is the likely organism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0" y="5257800"/>
            <a:ext cx="289560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/>
              <a:t>Gram-positive </a:t>
            </a:r>
            <a:r>
              <a:rPr lang="en-US" dirty="0" err="1"/>
              <a:t>cocci</a:t>
            </a:r>
            <a:r>
              <a:rPr lang="en-US" dirty="0"/>
              <a:t> in clusters</a:t>
            </a:r>
            <a:endParaRPr lang="ar-SA" dirty="0"/>
          </a:p>
        </p:txBody>
      </p:sp>
      <p:sp>
        <p:nvSpPr>
          <p:cNvPr id="8" name="TextBox 7"/>
          <p:cNvSpPr txBox="1"/>
          <p:nvPr/>
        </p:nvSpPr>
        <p:spPr>
          <a:xfrm>
            <a:off x="4419600" y="6031468"/>
            <a:ext cx="3124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/>
              <a:t>Staphylococcus </a:t>
            </a:r>
            <a:r>
              <a:rPr lang="en-US" dirty="0" err="1"/>
              <a:t>aureus</a:t>
            </a:r>
            <a:r>
              <a:rPr lang="en-US" dirty="0"/>
              <a:t> </a:t>
            </a:r>
            <a:endParaRPr lang="ar-SA" dirty="0"/>
          </a:p>
        </p:txBody>
      </p:sp>
      <p:pic>
        <p:nvPicPr>
          <p:cNvPr id="2050" name="Picture 2" descr="C:\Documents and Settings\Dr.Fauzia\My Documents\My Pictures\wound-infectio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33020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5029200" cy="40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304800"/>
            <a:ext cx="8266494" cy="70788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Gram-stained smear of from urethra  of a 25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–year old male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complaining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of urethral discharge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doni MT" pitchFamily="18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doni MT" pitchFamily="18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562600"/>
            <a:ext cx="5711820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/>
              <a:t>Describe the Gram stain of the intracellular bacteria </a:t>
            </a:r>
            <a:endParaRPr lang="ar-SA" dirty="0"/>
          </a:p>
        </p:txBody>
      </p:sp>
      <p:sp>
        <p:nvSpPr>
          <p:cNvPr id="5" name="Rectangle 4"/>
          <p:cNvSpPr/>
          <p:nvPr/>
        </p:nvSpPr>
        <p:spPr>
          <a:xfrm>
            <a:off x="5943600" y="5562600"/>
            <a:ext cx="177003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Gram negative 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228600" y="6172200"/>
            <a:ext cx="390523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/>
              <a:t>Describe the shape of the  bacteri</a:t>
            </a:r>
            <a:r>
              <a:rPr lang="en-US" b="1" dirty="0"/>
              <a:t>a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6172200"/>
            <a:ext cx="209063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/>
              <a:t>cocci</a:t>
            </a:r>
            <a:r>
              <a:rPr lang="en-US" dirty="0"/>
              <a:t> ( </a:t>
            </a:r>
            <a:r>
              <a:rPr lang="en-US" dirty="0" err="1"/>
              <a:t>diplococci</a:t>
            </a:r>
            <a:r>
              <a:rPr lang="en-US" dirty="0"/>
              <a:t>)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7817" y="609600"/>
            <a:ext cx="3982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CG Times" pitchFamily="18" charset="0"/>
              </a:rPr>
              <a:t>MICROBIOLOGY</a:t>
            </a:r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833688"/>
            <a:ext cx="7305675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81000"/>
            <a:ext cx="5562600" cy="397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81000" y="4495800"/>
            <a:ext cx="51816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Describe the Gram stain of this organism</a:t>
            </a:r>
            <a:r>
              <a:rPr lang="en-US" sz="2000" dirty="0"/>
              <a:t>:</a:t>
            </a:r>
            <a:endParaRPr lang="ar-SA" sz="2000" dirty="0"/>
          </a:p>
        </p:txBody>
      </p:sp>
      <p:sp>
        <p:nvSpPr>
          <p:cNvPr id="4" name="Rectangle 3"/>
          <p:cNvSpPr/>
          <p:nvPr/>
        </p:nvSpPr>
        <p:spPr>
          <a:xfrm>
            <a:off x="5638800" y="4495800"/>
            <a:ext cx="20574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Gram negative</a:t>
            </a:r>
            <a:endParaRPr lang="ar-SA" sz="2000" dirty="0"/>
          </a:p>
        </p:txBody>
      </p:sp>
      <p:sp>
        <p:nvSpPr>
          <p:cNvPr id="5" name="Rectangle 4"/>
          <p:cNvSpPr/>
          <p:nvPr/>
        </p:nvSpPr>
        <p:spPr>
          <a:xfrm>
            <a:off x="2133600" y="5638800"/>
            <a:ext cx="31242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Describe its shape </a:t>
            </a:r>
            <a:endParaRPr lang="ar-SA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5410200" y="5715000"/>
            <a:ext cx="1676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bacilli ( rods </a:t>
            </a:r>
            <a:r>
              <a:rPr lang="en-US" dirty="0"/>
              <a:t>)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7686"/>
            <a:ext cx="7620000" cy="1600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l"/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Bacterial Culture Media</a:t>
            </a:r>
            <a:endParaRPr lang="ar-SA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099" y="280086"/>
            <a:ext cx="1611528" cy="1295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764780"/>
              </p:ext>
            </p:extLst>
          </p:nvPr>
        </p:nvGraphicFramePr>
        <p:xfrm>
          <a:off x="457200" y="2286000"/>
          <a:ext cx="7543800" cy="4267200"/>
        </p:xfrm>
        <a:graphic>
          <a:graphicData uri="http://schemas.openxmlformats.org/drawingml/2006/table">
            <a:tbl>
              <a:tblPr rtl="1" firstRow="1" bandRow="1">
                <a:tableStyleId>{74C1A8A3-306A-4EB7-A6B1-4F7E0EB9C5D6}</a:tableStyleId>
              </a:tblPr>
              <a:tblGrid>
                <a:gridCol w="5192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0748">
                <a:tc>
                  <a:txBody>
                    <a:bodyPr/>
                    <a:lstStyle/>
                    <a:p>
                      <a:pPr algn="ctr" rtl="0"/>
                      <a:r>
                        <a:rPr lang="en-US" sz="2800" dirty="0"/>
                        <a:t>Purpose</a:t>
                      </a:r>
                      <a:endParaRPr lang="ar-SA" sz="2800" dirty="0">
                        <a:latin typeface="Aharoni" panose="02010803020104030203" pitchFamily="2" charset="-79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800" dirty="0"/>
                        <a:t>Type of Media</a:t>
                      </a:r>
                      <a:endParaRPr lang="ar-SA" sz="2800" dirty="0">
                        <a:latin typeface="Aharoni" panose="02010803020104030203" pitchFamily="2" charset="-79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1228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Suppression of unwanted microbes; encouraging desired microbes.  </a:t>
                      </a:r>
                      <a:endParaRPr lang="ar-SA" sz="2400" dirty="0">
                        <a:latin typeface="Baskerville Old Face" panose="02020602080505020303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Selective</a:t>
                      </a:r>
                      <a:endParaRPr lang="ar-SA" sz="2400" dirty="0">
                        <a:latin typeface="Baskerville Old Face" panose="02020602080505020303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1228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Differentiation of colonies of desired</a:t>
                      </a:r>
                      <a:r>
                        <a:rPr lang="en-US" sz="2400" baseline="0" dirty="0">
                          <a:latin typeface="Baskerville Old Face" panose="02020602080505020303" pitchFamily="18" charset="0"/>
                        </a:rPr>
                        <a:t> microbes from others.</a:t>
                      </a:r>
                      <a:endParaRPr lang="ar-SA" sz="2400" dirty="0">
                        <a:latin typeface="Baskerville Old Face" panose="02020602080505020303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Differential</a:t>
                      </a:r>
                      <a:endParaRPr lang="ar-SA" sz="2400" dirty="0">
                        <a:latin typeface="Baskerville Old Face" panose="02020602080505020303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3996">
                <a:tc>
                  <a:txBody>
                    <a:bodyPr/>
                    <a:lstStyle/>
                    <a:p>
                      <a:pPr algn="ctr" rtl="0"/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Similar to selective media but designed to increase number of desired microbes to detectable levels.</a:t>
                      </a:r>
                      <a:endParaRPr lang="ar-SA" sz="2400" dirty="0">
                        <a:latin typeface="Baskerville Old Face" panose="02020602080505020303" pitchFamily="18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Enrichment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501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513073"/>
              </p:ext>
            </p:extLst>
          </p:nvPr>
        </p:nvGraphicFramePr>
        <p:xfrm>
          <a:off x="228600" y="1425961"/>
          <a:ext cx="7848600" cy="547775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943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4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8821">
                <a:tc>
                  <a:txBody>
                    <a:bodyPr/>
                    <a:lstStyle/>
                    <a:p>
                      <a:pPr algn="ctr" rtl="0"/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Enriched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medium </a:t>
                      </a:r>
                    </a:p>
                    <a:p>
                      <a:pPr algn="ctr" rtl="0"/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(Chocolate Agar) </a:t>
                      </a:r>
                      <a:endParaRPr lang="ar-SA" sz="2000" dirty="0">
                        <a:solidFill>
                          <a:srgbClr val="663300"/>
                        </a:solidFill>
                        <a:latin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General culture medium</a:t>
                      </a:r>
                    </a:p>
                    <a:p>
                      <a:pPr algn="ctr" rtl="0"/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(Blood Agar)</a:t>
                      </a:r>
                      <a:endParaRPr lang="ar-SA" sz="2000" dirty="0">
                        <a:solidFill>
                          <a:srgbClr val="C00000"/>
                        </a:solidFill>
                        <a:latin typeface="Aharoni" panose="02010803020104030203" pitchFamily="2" charset="-79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197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Selective medium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(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Thiosulphate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 citrate bile salt sucrose TCBS)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Differential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medium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(</a:t>
                      </a:r>
                      <a:r>
                        <a:rPr kumimoji="0" lang="en-US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MacConkey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 Agar)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3039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5714" r="10858"/>
          <a:stretch/>
        </p:blipFill>
        <p:spPr>
          <a:xfrm>
            <a:off x="5517291" y="5029200"/>
            <a:ext cx="1872343" cy="17417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4286"/>
          <a:stretch/>
        </p:blipFill>
        <p:spPr>
          <a:xfrm>
            <a:off x="1398813" y="5022393"/>
            <a:ext cx="1910441" cy="17163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7" t="17238" r="21429" b="11905"/>
          <a:stretch/>
        </p:blipFill>
        <p:spPr>
          <a:xfrm>
            <a:off x="1398813" y="2220686"/>
            <a:ext cx="1910441" cy="16220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r="2752"/>
          <a:stretch/>
        </p:blipFill>
        <p:spPr>
          <a:xfrm>
            <a:off x="5517291" y="2336356"/>
            <a:ext cx="1719943" cy="15633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7848600" cy="1066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Bacterial Culture Media</a:t>
            </a:r>
            <a:endParaRPr lang="ar-SA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97154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treak plates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" y="4267200"/>
            <a:ext cx="3209925" cy="1981200"/>
          </a:xfrm>
          <a:prstGeom prst="rect">
            <a:avLst/>
          </a:prstGeom>
          <a:noFill/>
        </p:spPr>
      </p:pic>
      <p:pic>
        <p:nvPicPr>
          <p:cNvPr id="70660" name="Picture 4" descr="Microbiology in Pictures - why did we create this page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524000"/>
            <a:ext cx="2819400" cy="20574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004297" y="6324600"/>
            <a:ext cx="2463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Laboratory Incubator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990600"/>
            <a:ext cx="3352800" cy="609600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92500"/>
          </a:bodyPr>
          <a:lstStyle/>
          <a:p>
            <a:pPr>
              <a:spcBef>
                <a:spcPct val="0"/>
              </a:spcBef>
              <a:defRPr/>
            </a:pPr>
            <a:r>
              <a:rPr lang="en-US" sz="38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ea typeface="+mj-ea"/>
                <a:cs typeface="+mj-cs"/>
              </a:rPr>
              <a:t>1-Inoculation  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48200" y="3336324"/>
            <a:ext cx="2819400" cy="626076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850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38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ea typeface="+mj-ea"/>
                <a:cs typeface="+mj-cs"/>
              </a:rPr>
              <a:t>3-Incubation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3429000"/>
            <a:ext cx="3200400" cy="889686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775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48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ea typeface="+mj-ea"/>
                <a:cs typeface="+mj-cs"/>
              </a:rPr>
              <a:t>2-streaking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697" y="4480394"/>
            <a:ext cx="2767824" cy="1920406"/>
          </a:xfrm>
          <a:prstGeom prst="rect">
            <a:avLst/>
          </a:prstGeom>
        </p:spPr>
      </p:pic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7543800" cy="685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Bacteria culturing</a:t>
            </a:r>
            <a:endParaRPr lang="ar-SA" sz="4000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  <p:pic>
        <p:nvPicPr>
          <p:cNvPr id="14" name="Picture 13" descr="http://www3.ha.org.hk/qeh/department/path/images/micro_putup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697" y="1371640"/>
            <a:ext cx="2693962" cy="1663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24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Dr.Fauzia\My Documents\My Pictures\Slid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53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Dr.Fauzia\My Documents\My Pictures\strep-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81534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3062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lvl="0" algn="l">
              <a:spcBef>
                <a:spcPts val="0"/>
              </a:spcBef>
            </a:pP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2400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26778"/>
            <a:ext cx="1215671" cy="11575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665125"/>
              </p:ext>
            </p:extLst>
          </p:nvPr>
        </p:nvGraphicFramePr>
        <p:xfrm>
          <a:off x="152400" y="1551878"/>
          <a:ext cx="8839199" cy="503440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847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3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083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7922">
                <a:tc gridSpan="5">
                  <a:txBody>
                    <a:bodyPr/>
                    <a:lstStyle/>
                    <a:p>
                      <a:pPr algn="ctr" rtl="1"/>
                      <a:r>
                        <a:rPr lang="en-US" sz="2800" b="1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Identification of streptococci by hemolytic reaction</a:t>
                      </a: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723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r>
                        <a:rPr lang="en-US" sz="1600" b="1" i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No </a:t>
                      </a:r>
                      <a:r>
                        <a:rPr lang="en-US" sz="1600" b="1" i="1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haemolysis</a:t>
                      </a: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Colonies are surrounded by partial hemolysis with greenish color</a:t>
                      </a:r>
                    </a:p>
                  </a:txBody>
                  <a:tcPr marL="108344" marR="108344" marT="54187" marB="5418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r>
                        <a:rPr lang="en-US" sz="1400" b="1" i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Colonies are surrounded by clear zone of hemolysis complete hemolysis</a:t>
                      </a:r>
                    </a:p>
                  </a:txBody>
                  <a:tcPr marL="108344" marR="108344" marT="54187" marB="5418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59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6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400" b="1" i="1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21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r>
                        <a:rPr kumimoji="0" lang="en-US" sz="18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Gamma-hemolytic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Streptococcus colonies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noProof="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Enterococcus </a:t>
                      </a:r>
                      <a:r>
                        <a:rPr lang="en-US" sz="1800" b="1" i="1" kern="1200" noProof="0" dirty="0" err="1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faecalis</a:t>
                      </a:r>
                      <a:endParaRPr lang="en-US" sz="1800" b="1" i="1" kern="1200" noProof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Alpha-hemolytic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 Streptococcus colonies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 </a:t>
                      </a:r>
                    </a:p>
                    <a:p>
                      <a:pPr algn="ctr"/>
                      <a:r>
                        <a:rPr lang="en-US" sz="1800" b="1" i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haroni" panose="02010803020104030203" pitchFamily="2" charset="-79"/>
                        </a:rPr>
                        <a:t>St.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</a:rPr>
                        <a:t>pneumoniae</a:t>
                      </a:r>
                      <a:endParaRPr lang="en-US" sz="1800" b="1" i="0" dirty="0">
                        <a:solidFill>
                          <a:schemeClr val="tx1"/>
                        </a:solidFill>
                        <a:effectLst/>
                        <a:latin typeface="+mj-lt"/>
                        <a:cs typeface="Aharoni" panose="02010803020104030203" pitchFamily="2" charset="-79"/>
                      </a:endParaRPr>
                    </a:p>
                    <a:p>
                      <a:pPr algn="ctr"/>
                      <a:endParaRPr lang="en-US" sz="1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r>
                        <a:rPr kumimoji="0" lang="en-US" sz="18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Beta-hemolytic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Streptococcus colonies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>
                          <a:latin typeface="+mn-lt"/>
                        </a:rPr>
                        <a:t>St. </a:t>
                      </a:r>
                      <a:r>
                        <a:rPr lang="en-US" b="1" i="1" dirty="0" err="1">
                          <a:latin typeface="+mn-lt"/>
                        </a:rPr>
                        <a:t>pyogenes</a:t>
                      </a:r>
                      <a:r>
                        <a:rPr lang="en-US" dirty="0">
                          <a:latin typeface="+mn-lt"/>
                        </a:rPr>
                        <a:t> </a:t>
                      </a:r>
                      <a:endParaRPr lang="en-US" sz="1800" b="1" i="1" kern="1200" noProof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عنصر نائب للمحتوى 7" descr="asm_alph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0633" y="2306716"/>
            <a:ext cx="2287494" cy="22652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عنصر نائب للمحتوى 6" descr="Beta_haemolysi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2306716"/>
            <a:ext cx="2265284" cy="2265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عنصر نائب للمحتوى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r="11757"/>
          <a:stretch/>
        </p:blipFill>
        <p:spPr>
          <a:xfrm>
            <a:off x="6478528" y="2372557"/>
            <a:ext cx="2295357" cy="219944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589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76200"/>
            <a:ext cx="575510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Identification of streptococci by hemolytic reaction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3244334"/>
            <a:ext cx="4354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Alpha-hemolytic </a:t>
            </a:r>
            <a:r>
              <a:rPr lang="en-US" i="1" dirty="0"/>
              <a:t>Streptococcus</a:t>
            </a:r>
            <a:r>
              <a:rPr lang="en-US" dirty="0"/>
              <a:t> colonies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762000"/>
            <a:ext cx="424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Beta-hemolytic </a:t>
            </a:r>
            <a:r>
              <a:rPr lang="en-US" i="1" dirty="0"/>
              <a:t>Streptococcus</a:t>
            </a:r>
            <a:r>
              <a:rPr lang="en-US" dirty="0"/>
              <a:t> colonies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5498068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Gamma-hemolytic </a:t>
            </a:r>
            <a:r>
              <a:rPr lang="en-US" i="1" dirty="0"/>
              <a:t>Streptococcus</a:t>
            </a:r>
            <a:r>
              <a:rPr lang="en-US" dirty="0"/>
              <a:t> colonies </a:t>
            </a:r>
          </a:p>
        </p:txBody>
      </p:sp>
      <p:pic>
        <p:nvPicPr>
          <p:cNvPr id="82946" name="Picture 2" descr="S. agalactiae growing on GBS Detect™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09599"/>
            <a:ext cx="3048000" cy="1828801"/>
          </a:xfrm>
          <a:prstGeom prst="rect">
            <a:avLst/>
          </a:prstGeom>
          <a:noFill/>
        </p:spPr>
      </p:pic>
      <p:pic>
        <p:nvPicPr>
          <p:cNvPr id="82950" name="Picture 6" descr="http://3.bp.blogspot.com/_zQhTN0qgkFM/SIyNPz2BwwI/AAAAAAAAADw/NrvdSKYWIW8/s320/index.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953000"/>
            <a:ext cx="3105150" cy="1676400"/>
          </a:xfrm>
          <a:prstGeom prst="rect">
            <a:avLst/>
          </a:prstGeom>
          <a:noFill/>
        </p:spPr>
      </p:pic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2590800"/>
            <a:ext cx="3105150" cy="220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upload.wikimedia.org/wikipedia/commons/e/e2/Gram_-_algorith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04800"/>
            <a:ext cx="8077200" cy="6477000"/>
          </a:xfrm>
          <a:prstGeom prst="rect">
            <a:avLst/>
          </a:prstGeom>
          <a:noFill/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76200" y="304800"/>
            <a:ext cx="80772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40000" cap="flat" cmpd="sng" algn="ctr">
            <a:solidFill>
              <a:schemeClr val="accent5">
                <a:lumMod val="50000"/>
              </a:schemeClr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tIns="0" rIns="45720" bIns="0" rtlCol="1" anchor="ctr" anchorCtr="0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 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NEGATIVE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BACTERIA</a:t>
            </a:r>
          </a:p>
        </p:txBody>
      </p:sp>
    </p:spTree>
    <p:extLst>
      <p:ext uri="{BB962C8B-B14F-4D97-AF65-F5344CB8AC3E}">
        <p14:creationId xmlns:p14="http://schemas.microsoft.com/office/powerpoint/2010/main" val="1909573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4078" y="152400"/>
            <a:ext cx="8610600" cy="11811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0000"/>
          </a:bodyPr>
          <a:lstStyle/>
          <a:p>
            <a:pPr lvl="0">
              <a:spcBef>
                <a:spcPts val="0"/>
              </a:spcBef>
            </a:pP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400" b="0" cap="none" dirty="0">
                <a:ln>
                  <a:noFill/>
                </a:ln>
                <a:solidFill>
                  <a:prstClr val="black"/>
                </a:solidFill>
              </a:rPr>
              <a:t>MacConkey's agar 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(Deferential medium)</a:t>
            </a:r>
            <a:b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99" y="228600"/>
            <a:ext cx="1033779" cy="990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061787"/>
              </p:ext>
            </p:extLst>
          </p:nvPr>
        </p:nvGraphicFramePr>
        <p:xfrm>
          <a:off x="179778" y="1924848"/>
          <a:ext cx="8839199" cy="479264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847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3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083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0605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4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61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1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6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400" b="1" i="1">
                        <a:solidFill>
                          <a:schemeClr val="tx1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18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non-lactose fermenting colonies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r>
                        <a:rPr lang="en-US" sz="1800" b="1" i="1" kern="1200" noProof="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salmonella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Lactose fermenting colonies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  <a:p>
                      <a:pPr algn="ctr"/>
                      <a:r>
                        <a:rPr lang="en-US" sz="1800" b="1" i="1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E. coli</a:t>
                      </a:r>
                    </a:p>
                    <a:p>
                      <a:pPr algn="ctr"/>
                      <a:endParaRPr lang="en-US" sz="1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MacConkey's agar</a:t>
                      </a:r>
                      <a:endParaRPr lang="en-US" sz="1800" b="1" i="1" kern="1200" noProof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kern="1200" noProof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 r="4917" b="9066"/>
          <a:stretch/>
        </p:blipFill>
        <p:spPr>
          <a:xfrm>
            <a:off x="3429000" y="2209800"/>
            <a:ext cx="2340757" cy="22152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5" y="2209800"/>
            <a:ext cx="2340757" cy="2240062"/>
          </a:xfrm>
          <a:prstGeom prst="rect">
            <a:avLst/>
          </a:prstGeom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990763"/>
            <a:ext cx="2743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05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152400" y="457200"/>
            <a:ext cx="8001000" cy="1295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0">
              <a:spcBef>
                <a:spcPts val="0"/>
              </a:spcBef>
              <a:defRPr/>
            </a:pPr>
            <a:r>
              <a:rPr lang="en-US" sz="3600" i="1" u="sng" kern="0" cap="none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/>
              </a:rPr>
              <a:t>Laboratory diagnosis of infectious diseases </a:t>
            </a:r>
            <a:endParaRPr lang="ar-SA" sz="1600" b="0" kern="0" cap="none" dirty="0">
              <a:ln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2281059"/>
            <a:ext cx="71628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4000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Microscopic examination.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4000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culture.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4000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Serological tests (</a:t>
            </a:r>
            <a:r>
              <a:rPr lang="en-US" sz="4000" b="1" i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sz="4000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4000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Detection of Ag.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4000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Molecular method .</a:t>
            </a:r>
          </a:p>
        </p:txBody>
      </p:sp>
    </p:spTree>
    <p:extLst>
      <p:ext uri="{BB962C8B-B14F-4D97-AF65-F5344CB8AC3E}">
        <p14:creationId xmlns:p14="http://schemas.microsoft.com/office/powerpoint/2010/main" val="3263804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304800"/>
            <a:ext cx="4724400" cy="533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sz="2400" cap="none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Biochemical testings </a:t>
            </a:r>
            <a:endParaRPr lang="en-US" sz="48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81800" y="1631527"/>
            <a:ext cx="1219200" cy="832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confirm </a:t>
            </a:r>
          </a:p>
          <a:p>
            <a:pPr lvl="0" rtl="1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identity </a:t>
            </a:r>
          </a:p>
          <a:p>
            <a:pPr lvl="0" rtl="1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bacteria.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609600" y="3221785"/>
            <a:ext cx="4648200" cy="6644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tIns="0" rIns="45720" bIns="0" rtlCol="1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cap="none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Antibiotic susceptibility testings</a:t>
            </a:r>
            <a:endParaRPr lang="ar-SA" sz="54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15" name="Picture 2" descr="http://t1.gstatic.com/images?q=tbn:ANd9GcQbJY4Wtud5_kdw66wehrXZ1t7jCZ4mvoaNmClix9cUIxacdJY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990401"/>
            <a:ext cx="3096540" cy="258873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3886200"/>
            <a:ext cx="2819400" cy="2486599"/>
          </a:xfrm>
          <a:prstGeom prst="rect">
            <a:avLst/>
          </a:prstGeom>
          <a:noFill/>
        </p:spPr>
      </p:pic>
      <p:pic>
        <p:nvPicPr>
          <p:cNvPr id="10" name="Picture 9" descr="http://www3.ha.org.hk/qeh/department/path/images/micro_susceptibility_test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720" y="4565628"/>
            <a:ext cx="2095500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6178378" cy="220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83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7" descr="http://www3.ha.org.hk/qeh/department/path/images/micro_vit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83492"/>
            <a:ext cx="5943600" cy="316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609600" y="457200"/>
            <a:ext cx="7239000" cy="6644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tIns="0" rIns="45720" bIns="0" rtlCol="1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cap="none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Automated instrument for identification and susceptibility testings</a:t>
            </a:r>
            <a:endParaRPr lang="ar-SA" sz="88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5029200"/>
            <a:ext cx="2097206" cy="14326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465023"/>
            <a:ext cx="6019800" cy="28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65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3696831"/>
            <a:ext cx="3200400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endParaRPr lang="en-US" sz="2800" b="1" dirty="0"/>
          </a:p>
          <a:p>
            <a:r>
              <a:rPr lang="en-US" sz="2800" b="1" dirty="0"/>
              <a:t>This is a general culture medium used for culture of bacteria.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3288268"/>
            <a:ext cx="1905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/>
              <a:t>Blood agar</a:t>
            </a:r>
            <a:endParaRPr lang="ar-SA" dirty="0"/>
          </a:p>
        </p:txBody>
      </p:sp>
      <p:pic>
        <p:nvPicPr>
          <p:cNvPr id="18436" name="Picture 4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124200"/>
            <a:ext cx="2800350" cy="2895600"/>
          </a:xfrm>
          <a:prstGeom prst="rect">
            <a:avLst/>
          </a:prstGeom>
          <a:noFill/>
        </p:spPr>
      </p:pic>
      <p:pic>
        <p:nvPicPr>
          <p:cNvPr id="18438" name="Picture 6" descr="Go to fullsize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762000"/>
            <a:ext cx="2438400" cy="2133600"/>
          </a:xfrm>
          <a:prstGeom prst="rect">
            <a:avLst/>
          </a:prstGeom>
          <a:noFill/>
        </p:spPr>
      </p:pic>
      <p:pic>
        <p:nvPicPr>
          <p:cNvPr id="18440" name="Picture 8" descr="Go to fullsize imag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914400"/>
            <a:ext cx="1981200" cy="1676400"/>
          </a:xfrm>
          <a:prstGeom prst="rect">
            <a:avLst/>
          </a:prstGeom>
          <a:noFill/>
        </p:spPr>
      </p:pic>
      <p:pic>
        <p:nvPicPr>
          <p:cNvPr id="8" name="صورة 3" descr="5% Sheep's Blood Agar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914400"/>
            <a:ext cx="2133600" cy="2105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4453-4482-16299-211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981200"/>
            <a:ext cx="2971800" cy="43434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5400" y="762000"/>
            <a:ext cx="5334000" cy="762001"/>
          </a:xfrm>
          <a:blipFill dpi="0" rotWithShape="1">
            <a:blip r:embed="rId3" cstate="print">
              <a:alphaModFix amt="50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400" dirty="0">
                <a:latin typeface="Book Antiqua" pitchFamily="18" charset="0"/>
              </a:rPr>
              <a:t>This is a blood agar growing beta hemolytic streptococci. </a:t>
            </a:r>
          </a:p>
        </p:txBody>
      </p:sp>
      <p:pic>
        <p:nvPicPr>
          <p:cNvPr id="5" name="Picture 6" descr="http://pathmicro.med.sc.edu/fox/beta-he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" y="1828800"/>
            <a:ext cx="4467225" cy="403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_pn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4724400" cy="39624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304800" y="381000"/>
            <a:ext cx="7239000" cy="1371600"/>
          </a:xfrm>
          <a:blipFill dpi="0" rotWithShape="1">
            <a:blip r:embed="rId3" cstate="print">
              <a:alphaModFix amt="33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2400" dirty="0">
                <a:latin typeface="Book Antiqua" pitchFamily="18" charset="0"/>
              </a:rPr>
              <a:t>   This culture was grown from a sputum specimen of a 60 year old man complaining of cough, fever and chest pain.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6400" y="6096000"/>
            <a:ext cx="4572000" cy="400110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Book Antiqua" pitchFamily="18" charset="0"/>
              </a:rPr>
              <a:t>α</a:t>
            </a:r>
            <a:r>
              <a:rPr lang="en-US" sz="2000" dirty="0">
                <a:latin typeface="Book Antiqua" pitchFamily="18" charset="0"/>
              </a:rPr>
              <a:t> hemolytic streptococci on blood agar </a:t>
            </a:r>
          </a:p>
        </p:txBody>
      </p:sp>
      <p:pic>
        <p:nvPicPr>
          <p:cNvPr id="9" name="Picture 5" descr="sld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905000"/>
            <a:ext cx="2819400" cy="396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lib.jiangnan.edu.cn/ASM/467-Lactose%20Fermentation%20on%20MacConkey%20Agar%20Plates-Introduce.files/lactose%20fermenters%20nonfermenters%20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5400"/>
            <a:ext cx="5715000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4800600"/>
            <a:ext cx="2209799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Name the medium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6096000"/>
            <a:ext cx="2438400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Name its  main use</a:t>
            </a:r>
            <a:endParaRPr lang="ar-SA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4876800"/>
            <a:ext cx="1905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/>
              <a:t>Blood agar</a:t>
            </a:r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>
            <a:off x="3810000" y="6096000"/>
            <a:ext cx="39624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/>
              <a:t>Culture and isolate bacteria</a:t>
            </a:r>
            <a:endParaRPr lang="ar-SA" dirty="0"/>
          </a:p>
        </p:txBody>
      </p:sp>
      <p:pic>
        <p:nvPicPr>
          <p:cNvPr id="18434" name="Picture 2" descr="Go to full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85800"/>
            <a:ext cx="5181600" cy="3352801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33400" y="5486400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Name its  most important ingredient (constituent)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77262" y="5486400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Blood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298862"/>
            <a:ext cx="8229600" cy="2057400"/>
          </a:xfrm>
          <a:prstGeom prst="rect">
            <a:avLst/>
          </a:prstGeom>
          <a:solidFill>
            <a:srgbClr val="A5F3F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9600" b="1" dirty="0">
                <a:solidFill>
                  <a:srgbClr val="0070C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VIROLOGY </a:t>
            </a:r>
            <a:endParaRPr lang="ar-SA" sz="9600" b="1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962400"/>
            <a:ext cx="2254884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69448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96200" cy="1219200"/>
          </a:xfrm>
          <a:prstGeom prst="rect">
            <a:avLst/>
          </a:prstGeom>
          <a:solidFill>
            <a:srgbClr val="A5F3F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0000"/>
          </a:bodyPr>
          <a:lstStyle/>
          <a:p>
            <a:pPr algn="l"/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en-US" sz="54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Viral structure </a:t>
            </a:r>
            <a:endParaRPr lang="ar-SA" sz="5400" b="1" dirty="0">
              <a:solidFill>
                <a:srgbClr val="0070C0"/>
              </a:solidFill>
              <a:latin typeface="Aharoni" panose="02010803020104030203" pitchFamily="2" charset="-79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239216"/>
              </p:ext>
            </p:extLst>
          </p:nvPr>
        </p:nvGraphicFramePr>
        <p:xfrm>
          <a:off x="838200" y="1877785"/>
          <a:ext cx="7239000" cy="44958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379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5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46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>
                          <a:solidFill>
                            <a:srgbClr val="87BC6C"/>
                          </a:solidFill>
                          <a:latin typeface="Aharoni" panose="02010803020104030203" pitchFamily="2" charset="-79"/>
                          <a:ea typeface="+mn-ea"/>
                          <a:cs typeface="+mj-cs"/>
                        </a:rPr>
                        <a:t>Icosahedral Virus</a:t>
                      </a:r>
                      <a:endParaRPr lang="ar-SA" sz="2200" b="1" kern="1200" dirty="0">
                        <a:solidFill>
                          <a:srgbClr val="87BC6C"/>
                        </a:solidFill>
                        <a:latin typeface="Aharoni" panose="02010803020104030203" pitchFamily="2" charset="-79"/>
                        <a:ea typeface="+mn-ea"/>
                        <a:cs typeface="+mj-cs"/>
                      </a:endParaRPr>
                    </a:p>
                  </a:txBody>
                  <a:tcPr marL="108344" marR="108344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2200" b="1" kern="1200" dirty="0">
                        <a:solidFill>
                          <a:srgbClr val="87BC6C"/>
                        </a:solidFill>
                        <a:latin typeface="Aharoni" panose="02010803020104030203" pitchFamily="2" charset="-79"/>
                        <a:ea typeface="+mn-ea"/>
                        <a:cs typeface="+mj-cs"/>
                      </a:endParaRPr>
                    </a:p>
                  </a:txBody>
                  <a:tcPr marL="108344" marR="108344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noProof="0" dirty="0">
                          <a:solidFill>
                            <a:srgbClr val="87BC6C"/>
                          </a:solidFill>
                          <a:latin typeface="Aharoni" panose="02010803020104030203" pitchFamily="2" charset="-79"/>
                          <a:ea typeface="+mn-ea"/>
                          <a:cs typeface="+mj-cs"/>
                        </a:rPr>
                        <a:t>Helical Virus</a:t>
                      </a:r>
                    </a:p>
                  </a:txBody>
                  <a:tcPr marL="108344" marR="108344" marT="54187" marB="5418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1102">
                <a:tc>
                  <a:txBody>
                    <a:bodyPr/>
                    <a:lstStyle/>
                    <a:p>
                      <a:pPr algn="ctr" rtl="0"/>
                      <a:endParaRPr lang="en-US" sz="1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endParaRPr lang="ar-SA" sz="1800" dirty="0"/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B13F9A"/>
                        </a:buClr>
                        <a:buSzPct val="73000"/>
                        <a:buFont typeface="Wingdings 2"/>
                        <a:buNone/>
                        <a:tabLst/>
                        <a:defRPr/>
                      </a:pPr>
                      <a:endParaRPr lang="en-US" sz="1800" b="1" i="1" kern="1200" noProof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08344" marR="108344" marT="54187" marB="541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0"/>
          <a:stretch/>
        </p:blipFill>
        <p:spPr>
          <a:xfrm>
            <a:off x="1143000" y="2797629"/>
            <a:ext cx="2945946" cy="32221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713" r="1701" b="9887"/>
          <a:stretch/>
        </p:blipFill>
        <p:spPr>
          <a:xfrm>
            <a:off x="5029200" y="2895600"/>
            <a:ext cx="2886075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39811"/>
            <a:ext cx="1447800" cy="11079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582197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219200"/>
          </a:xfrm>
          <a:prstGeom prst="rect">
            <a:avLst/>
          </a:prstGeom>
          <a:solidFill>
            <a:srgbClr val="A5F3F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0000"/>
          </a:bodyPr>
          <a:lstStyle/>
          <a:p>
            <a:pPr algn="l"/>
            <a:r>
              <a:rPr lang="en-US" sz="96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en-US" sz="54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Viral Classification </a:t>
            </a:r>
            <a:endParaRPr lang="ar-SA" sz="5400" b="1" dirty="0">
              <a:solidFill>
                <a:srgbClr val="0070C0"/>
              </a:solidFill>
              <a:latin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00200"/>
            <a:ext cx="4495800" cy="4953000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16038170">
            <a:off x="2154359" y="2220218"/>
            <a:ext cx="126669" cy="12303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7461329" flipV="1">
            <a:off x="5815144" y="5173615"/>
            <a:ext cx="79206" cy="2207392"/>
          </a:xfrm>
          <a:prstGeom prst="downArrow">
            <a:avLst>
              <a:gd name="adj1" fmla="val 50000"/>
              <a:gd name="adj2" fmla="val 806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7844543" flipH="1" flipV="1">
            <a:off x="7512807" y="1716497"/>
            <a:ext cx="134464" cy="17286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3844086" flipH="1">
            <a:off x="2657435" y="4227446"/>
            <a:ext cx="45719" cy="23888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66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3.ha.org.hk/qeh/department/path/images/micro_specime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5105400" cy="3809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676400" y="762000"/>
            <a:ext cx="5105400" cy="838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0">
              <a:spcBef>
                <a:spcPts val="0"/>
              </a:spcBef>
            </a:pPr>
            <a:r>
              <a:rPr lang="en-US" sz="3600" i="1" u="sng" kern="0" cap="none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/>
              </a:rPr>
              <a:t>Types of specimens</a:t>
            </a:r>
            <a:endParaRPr lang="ar-SA" sz="1800" b="0" cap="none" dirty="0">
              <a:ln>
                <a:noFill/>
              </a:ln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39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1219200"/>
          </a:xfrm>
          <a:prstGeom prst="rect">
            <a:avLst/>
          </a:prstGeom>
          <a:solidFill>
            <a:srgbClr val="A5F3F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0000"/>
          </a:bodyPr>
          <a:lstStyle/>
          <a:p>
            <a:pPr algn="l"/>
            <a:r>
              <a:rPr lang="en-US" sz="96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Viral Electron Micrographs</a:t>
            </a:r>
            <a:endParaRPr lang="ar-SA" sz="5300" b="1" dirty="0">
              <a:solidFill>
                <a:srgbClr val="0070C0"/>
              </a:solidFill>
              <a:latin typeface="Aharoni" panose="02010803020104030203" pitchFamily="2" charset="-79"/>
            </a:endParaRPr>
          </a:p>
        </p:txBody>
      </p:sp>
      <p:pic>
        <p:nvPicPr>
          <p:cNvPr id="7" name="Content Placeholder 2" descr="C:\Documents and Settings\USER\Desktop\herpes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752600"/>
            <a:ext cx="2590800" cy="20574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337397"/>
              </p:ext>
            </p:extLst>
          </p:nvPr>
        </p:nvGraphicFramePr>
        <p:xfrm>
          <a:off x="914400" y="1598141"/>
          <a:ext cx="7315200" cy="510745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675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9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08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Adenovirus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Herpes virus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66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Influenza Viruses 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Rabies virus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4" descr="~DESTscan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839686"/>
            <a:ext cx="234141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3" descr="scan0003"/>
          <p:cNvPicPr>
            <a:picLocks noChangeAspect="1" noChangeArrowheads="1"/>
          </p:cNvPicPr>
          <p:nvPr/>
        </p:nvPicPr>
        <p:blipFill rotWithShape="1">
          <a:blip r:embed="rId4" cstate="print"/>
          <a:srcRect l="4511" t="3833" r="5263"/>
          <a:stretch/>
        </p:blipFill>
        <p:spPr>
          <a:xfrm rot="10800000">
            <a:off x="1447800" y="4310743"/>
            <a:ext cx="2460171" cy="1990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3" descr="scan0001"/>
          <p:cNvPicPr>
            <a:picLocks noChangeAspect="1" noChangeArrowheads="1"/>
          </p:cNvPicPr>
          <p:nvPr/>
        </p:nvPicPr>
        <p:blipFill rotWithShape="1">
          <a:blip r:embed="rId5" cstate="print"/>
          <a:srcRect l="4762" r="2563"/>
          <a:stretch/>
        </p:blipFill>
        <p:spPr>
          <a:xfrm rot="10800000">
            <a:off x="5203371" y="4310743"/>
            <a:ext cx="2341418" cy="200824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4048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11188" y="260350"/>
            <a:ext cx="7632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5286375" y="2652713"/>
            <a:ext cx="39290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Enveloped virus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Icosahedral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DNA genome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1481137" y="5257800"/>
            <a:ext cx="39290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Loose envelope 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1481136" y="152400"/>
            <a:ext cx="5910263" cy="1223319"/>
          </a:xfrm>
          <a:prstGeom prst="rect">
            <a:avLst/>
          </a:prstGeom>
          <a:solidFill>
            <a:srgbClr val="A5F3FD"/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1" anchor="ctr">
            <a:normAutofit fontScale="250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US" sz="11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Herpes</a:t>
            </a:r>
            <a:r>
              <a:rPr lang="ar-SA" sz="11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1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simplex virus -1</a:t>
            </a:r>
            <a:r>
              <a:rPr lang="en-US" sz="11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  </a:t>
            </a:r>
          </a:p>
          <a:p>
            <a:pPr marL="0" indent="0">
              <a:buNone/>
            </a:pPr>
            <a:r>
              <a:rPr lang="en-US" sz="11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Herpesviridae</a:t>
            </a:r>
          </a:p>
          <a:p>
            <a:pPr marL="0" indent="0">
              <a:buNone/>
            </a:pPr>
            <a:br>
              <a:rPr lang="pt-BR" sz="36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pt-BR" sz="36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Picture 8" descr="C:\Documents and Settings\KKUH\Desktop\electron micrographs Folder\Human herpes virus 1 (Herpes simplex virus 1) - University of Cape Town_files\hsv-3b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87336"/>
            <a:ext cx="3657600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These are electron micrographs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1143000" y="5410200"/>
            <a:ext cx="28956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5867400"/>
            <a:ext cx="3810000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 Enveloped virus ,</a:t>
            </a:r>
          </a:p>
          <a:p>
            <a:r>
              <a:rPr lang="en-US" dirty="0"/>
              <a:t> Icosahedral  capsid,</a:t>
            </a:r>
          </a:p>
          <a:p>
            <a:r>
              <a:rPr lang="en-US" dirty="0"/>
              <a:t>  </a:t>
            </a:r>
            <a:r>
              <a:rPr lang="en-US" dirty="0" err="1"/>
              <a:t>d.s</a:t>
            </a:r>
            <a:r>
              <a:rPr lang="en-US" dirty="0"/>
              <a:t> DNA genome</a:t>
            </a:r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1143000" y="6019800"/>
            <a:ext cx="28956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4114800" y="5334000"/>
            <a:ext cx="3810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Herpes virus</a:t>
            </a:r>
            <a:endParaRPr lang="ar-SA" dirty="0"/>
          </a:p>
        </p:txBody>
      </p:sp>
      <p:pic>
        <p:nvPicPr>
          <p:cNvPr id="10" name="Picture 9" descr="C:\Documents and Settings\KKUH\Desktop\electron micrographs Folder\Human herpes virus 1 (Herpes simplex virus 1) - University of Cape Town_files\hsv-3b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624807"/>
            <a:ext cx="3657600" cy="335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915" y="1624806"/>
            <a:ext cx="2703769" cy="340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857250" y="357188"/>
            <a:ext cx="77152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en-US" sz="4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4" descr="~DESTsca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0"/>
            <a:ext cx="3886200" cy="420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4953000" y="2652712"/>
            <a:ext cx="30956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Nonenveloped virus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Icosahedral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DNA genome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762000" y="5791200"/>
            <a:ext cx="3490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Only V with fiber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33400" y="152400"/>
            <a:ext cx="7010400" cy="1227566"/>
          </a:xfrm>
          <a:prstGeom prst="rect">
            <a:avLst/>
          </a:prstGeom>
          <a:solidFill>
            <a:srgbClr val="A5F3FD"/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1" anchor="ctr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spcBef>
                <a:spcPct val="50000"/>
              </a:spcBef>
              <a:buNone/>
            </a:pPr>
            <a:r>
              <a:rPr lang="en-US" sz="3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Adenovirus : Adenoviridae</a:t>
            </a:r>
          </a:p>
        </p:txBody>
      </p:sp>
    </p:spTree>
  </p:cSld>
  <p:clrMapOvr>
    <a:masterClrMapping/>
  </p:clrMapOvr>
  <p:transition>
    <p:wedg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This is an electron micrograph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990600" y="5181600"/>
            <a:ext cx="28194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5715000"/>
            <a:ext cx="3962400" cy="9848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Nonenveloped virus, with fiber</a:t>
            </a:r>
          </a:p>
          <a:p>
            <a:pPr>
              <a:spcBef>
                <a:spcPct val="50000"/>
              </a:spcBef>
            </a:pP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Icosahedral  capsid &amp; </a:t>
            </a:r>
            <a:r>
              <a:rPr lang="en-US" sz="1600" b="1" i="1" dirty="0" err="1">
                <a:latin typeface="Times New Roman" pitchFamily="18" charset="0"/>
                <a:cs typeface="Times New Roman" pitchFamily="18" charset="0"/>
              </a:rPr>
              <a:t>d.s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 DNA genome</a:t>
            </a:r>
          </a:p>
          <a:p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990600" y="5943600"/>
            <a:ext cx="28956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4114800" y="5105400"/>
            <a:ext cx="39624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Adenovirus</a:t>
            </a:r>
            <a:endParaRPr lang="ar-SA" b="1" dirty="0"/>
          </a:p>
        </p:txBody>
      </p:sp>
      <p:pic>
        <p:nvPicPr>
          <p:cNvPr id="11" name="Picture 4" descr="~DESTscan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3505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4648200" y="2428875"/>
            <a:ext cx="29432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Enveloped virus </a:t>
            </a:r>
          </a:p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Helical  capsid</a:t>
            </a:r>
          </a:p>
          <a:p>
            <a:pPr>
              <a:spcBef>
                <a:spcPct val="50000"/>
              </a:spcBef>
            </a:pP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RNA genome</a:t>
            </a: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762000" y="5486400"/>
            <a:ext cx="365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Bullet shape 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35000" y="220234"/>
            <a:ext cx="7366000" cy="1227566"/>
          </a:xfrm>
          <a:prstGeom prst="rect">
            <a:avLst/>
          </a:prstGeom>
          <a:solidFill>
            <a:srgbClr val="A5F3FD"/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1" anchor="ctr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spcBef>
                <a:spcPct val="50000"/>
              </a:spcBef>
              <a:buNone/>
            </a:pPr>
            <a:r>
              <a:rPr lang="en-US" sz="3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Rabies virus: </a:t>
            </a:r>
            <a:r>
              <a:rPr lang="en-US" sz="36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Rhabdoviridae</a:t>
            </a:r>
            <a:endParaRPr lang="en-US" sz="36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76400"/>
            <a:ext cx="3554625" cy="365760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5334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This is an electron micrograph of a virus </a:t>
            </a:r>
            <a:endParaRPr lang="ar-SA" sz="3200" dirty="0"/>
          </a:p>
        </p:txBody>
      </p:sp>
      <p:sp>
        <p:nvSpPr>
          <p:cNvPr id="6" name="Rectangle 5"/>
          <p:cNvSpPr/>
          <p:nvPr/>
        </p:nvSpPr>
        <p:spPr>
          <a:xfrm>
            <a:off x="914400" y="5029200"/>
            <a:ext cx="29718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Q1: Name this virus</a:t>
            </a:r>
            <a:endParaRPr lang="ar-SA" dirty="0"/>
          </a:p>
        </p:txBody>
      </p:sp>
      <p:sp>
        <p:nvSpPr>
          <p:cNvPr id="7" name="Rectangle 6"/>
          <p:cNvSpPr/>
          <p:nvPr/>
        </p:nvSpPr>
        <p:spPr>
          <a:xfrm>
            <a:off x="4114800" y="5715000"/>
            <a:ext cx="3962400" cy="10618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Enveloped virus , Helical  capsid</a:t>
            </a:r>
          </a:p>
          <a:p>
            <a:pPr>
              <a:spcBef>
                <a:spcPct val="50000"/>
              </a:spcBef>
            </a:pP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RNA genome</a:t>
            </a:r>
          </a:p>
          <a:p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914400" y="5943600"/>
            <a:ext cx="29718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Q2: Describe its structure.</a:t>
            </a:r>
            <a:endParaRPr lang="ar-SA" dirty="0"/>
          </a:p>
        </p:txBody>
      </p:sp>
      <p:sp>
        <p:nvSpPr>
          <p:cNvPr id="9" name="Rectangle 8"/>
          <p:cNvSpPr/>
          <p:nvPr/>
        </p:nvSpPr>
        <p:spPr>
          <a:xfrm>
            <a:off x="4114800" y="5053711"/>
            <a:ext cx="3987114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Rabies virus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53" y="1244887"/>
            <a:ext cx="3554625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5029201" y="2724150"/>
            <a:ext cx="3048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Enveloped V &amp; spikes  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Helical  capsid</a:t>
            </a:r>
          </a:p>
          <a:p>
            <a:pPr>
              <a:spcBef>
                <a:spcPct val="50000"/>
              </a:spcBef>
            </a:pP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Segmented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s.s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RNA </a:t>
            </a: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426309" y="5791200"/>
            <a:ext cx="44504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Pleomorphic shape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81000" y="372634"/>
            <a:ext cx="7533503" cy="1227566"/>
          </a:xfrm>
          <a:prstGeom prst="rect">
            <a:avLst/>
          </a:prstGeom>
          <a:solidFill>
            <a:srgbClr val="A5F3FD"/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1" anchor="ctr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spcBef>
                <a:spcPct val="50000"/>
              </a:spcBef>
              <a:buNone/>
            </a:pP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Influenza Viruses :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Orthomyxoviridae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08" y="1890712"/>
            <a:ext cx="4400550" cy="376237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62400" y="5105400"/>
            <a:ext cx="39624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Influenza Viruses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2400" y="5638800"/>
            <a:ext cx="396240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Enveloped Virus with spikes ,</a:t>
            </a:r>
          </a:p>
          <a:p>
            <a:r>
              <a:rPr lang="en-US" dirty="0"/>
              <a:t>Helical  capsid ,Segmented </a:t>
            </a:r>
            <a:r>
              <a:rPr lang="en-US" dirty="0" err="1"/>
              <a:t>s.s</a:t>
            </a:r>
            <a:r>
              <a:rPr lang="en-US" dirty="0"/>
              <a:t> RNA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304800" y="304800"/>
            <a:ext cx="6895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This is an electron micrograph of a virus </a:t>
            </a:r>
            <a:endParaRPr lang="ar-SA" sz="3200" dirty="0"/>
          </a:p>
        </p:txBody>
      </p:sp>
      <p:sp>
        <p:nvSpPr>
          <p:cNvPr id="7" name="Rectangle 6"/>
          <p:cNvSpPr/>
          <p:nvPr/>
        </p:nvSpPr>
        <p:spPr>
          <a:xfrm>
            <a:off x="914400" y="5105400"/>
            <a:ext cx="2743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Q1: Name this virus</a:t>
            </a:r>
            <a:endParaRPr lang="ar-SA" dirty="0"/>
          </a:p>
        </p:txBody>
      </p:sp>
      <p:sp>
        <p:nvSpPr>
          <p:cNvPr id="8" name="Rectangle 7"/>
          <p:cNvSpPr/>
          <p:nvPr/>
        </p:nvSpPr>
        <p:spPr>
          <a:xfrm>
            <a:off x="914400" y="5791200"/>
            <a:ext cx="28194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Q2: Describe its structure</a:t>
            </a:r>
            <a:endParaRPr lang="ar-S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24811"/>
            <a:ext cx="4400550" cy="3762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57200" y="2470150"/>
            <a:ext cx="7772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http://www.virology.net/</a:t>
            </a:r>
          </a:p>
          <a:p>
            <a:pPr>
              <a:spcBef>
                <a:spcPct val="50000"/>
              </a:spcBef>
            </a:pPr>
            <a:r>
              <a:rPr lang="en-GB"/>
              <a:t>http://www.virology.net/Big_Virology/BVDNAherpes.html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57200" y="3581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http://web.uct.ac.za/depts/mmi/stannard/herpes.htm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914400"/>
            <a:ext cx="64008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/>
              <a:t>Some web sites with virus images</a:t>
            </a:r>
            <a:endParaRPr lang="ar-SA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17389" y="1676400"/>
            <a:ext cx="8077200" cy="2743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 fontScale="90000"/>
          </a:bodyPr>
          <a:lstStyle/>
          <a:p>
            <a:r>
              <a:rPr lang="en-US" sz="9600" b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Aharoni" panose="02010803020104030203" pitchFamily="2" charset="-79"/>
              </a:rPr>
              <a:t>Bacteriology</a:t>
            </a:r>
            <a:endParaRPr lang="ar-SA" sz="8800" b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038600"/>
            <a:ext cx="1828800" cy="1625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05198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152400" y="2298862"/>
            <a:ext cx="8534400" cy="2057400"/>
          </a:xfrm>
          <a:prstGeom prst="rect">
            <a:avLst/>
          </a:prstGeom>
          <a:solidFill>
            <a:srgbClr val="A5F3FD"/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8800" dirty="0">
                <a:solidFill>
                  <a:srgbClr val="0070C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parasitology </a:t>
            </a:r>
            <a:endParaRPr lang="ar-SA" sz="88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038600"/>
            <a:ext cx="2514599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9703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182688" y="2017713"/>
            <a:ext cx="3814762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graphicFrame>
        <p:nvGraphicFramePr>
          <p:cNvPr id="3" name="Group 39"/>
          <p:cNvGraphicFramePr>
            <a:graphicFrameLocks/>
          </p:cNvGraphicFramePr>
          <p:nvPr/>
        </p:nvGraphicFramePr>
        <p:xfrm>
          <a:off x="0" y="1066800"/>
          <a:ext cx="9144000" cy="5410200"/>
        </p:xfrm>
        <a:graphic>
          <a:graphicData uri="http://schemas.openxmlformats.org/drawingml/2006/table">
            <a:tbl>
              <a:tblPr rtl="1"/>
              <a:tblGrid>
                <a:gridCol w="462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Helminths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   Protozoa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Mulicellular</a:t>
                      </a:r>
                      <a:endParaRPr kumimoji="0" 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Specialized cells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Unicellular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Single cell for all  function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Round worms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(Nematodes) cylindrical,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unsegmented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Flat worms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1-Trematodes: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leaf-like,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unsegmented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2-Cestodes: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tape-like, segmented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Amoebae: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psudobodia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Flagellates: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flagella.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Ciliates 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move by cilia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Apicomplexa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sporozoa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) Tissue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     parasites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 Box 38"/>
          <p:cNvSpPr txBox="1">
            <a:spLocks noChangeArrowheads="1"/>
          </p:cNvSpPr>
          <p:nvPr/>
        </p:nvSpPr>
        <p:spPr bwMode="auto">
          <a:xfrm>
            <a:off x="609600" y="457200"/>
            <a:ext cx="815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Classification of Parasites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6" descr="1Ascaris_adult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85800"/>
            <a:ext cx="68580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6781800" y="5867400"/>
            <a:ext cx="2362200" cy="457200"/>
          </a:xfrm>
          <a:prstGeom prst="rect">
            <a:avLst/>
          </a:prstGeom>
          <a:solidFill>
            <a:srgbClr val="F6FBC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Ascaris adult</a:t>
            </a:r>
            <a:endParaRPr lang="en-US"/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4000" b="1" i="1" dirty="0" err="1">
                <a:solidFill>
                  <a:srgbClr val="CC0066"/>
                </a:solidFill>
              </a:rPr>
              <a:t>Ascaris</a:t>
            </a:r>
            <a:r>
              <a:rPr lang="en-US" sz="4000" b="1" i="1" dirty="0">
                <a:solidFill>
                  <a:srgbClr val="CC0066"/>
                </a:solidFill>
              </a:rPr>
              <a:t> </a:t>
            </a:r>
            <a:r>
              <a:rPr lang="en-US" sz="4000" b="1" i="1" dirty="0" err="1">
                <a:solidFill>
                  <a:srgbClr val="CC0066"/>
                </a:solidFill>
              </a:rPr>
              <a:t>lumbricoides</a:t>
            </a:r>
            <a:r>
              <a:rPr lang="en-US" sz="4000" b="1" dirty="0">
                <a:solidFill>
                  <a:srgbClr val="CC0066"/>
                </a:solidFill>
              </a:rPr>
              <a:t>                        (roundworm)</a:t>
            </a:r>
            <a:endParaRPr lang="en-US" sz="3200" b="1" dirty="0">
              <a:solidFill>
                <a:srgbClr val="CC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5105400"/>
            <a:ext cx="36576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Taenia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saginata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 descr="Taenia_sagina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33400"/>
            <a:ext cx="39497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Taenia_saginata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33400"/>
            <a:ext cx="37592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Taenia_saginataH_v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352800"/>
            <a:ext cx="18542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tae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3276600"/>
            <a:ext cx="20161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0" y="6019800"/>
            <a:ext cx="2282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chemeClr val="tx2"/>
                </a:solidFill>
                <a:latin typeface="Tahoma" pitchFamily="34" charset="0"/>
                <a:cs typeface="Times New Roman" pitchFamily="18" charset="0"/>
              </a:rPr>
              <a:t>Cestodes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siolahepatica-c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04800"/>
            <a:ext cx="8763000" cy="603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000125" y="4511675"/>
            <a:ext cx="77438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0" b="1" kern="0" dirty="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The </a:t>
            </a:r>
            <a:r>
              <a:rPr lang="en-US" sz="6000" b="1" kern="0" dirty="0" err="1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Trematodes</a:t>
            </a:r>
            <a:r>
              <a:rPr lang="en-US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giar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808" y="1905000"/>
            <a:ext cx="2808312" cy="385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685800" y="304800"/>
            <a:ext cx="576064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/>
              <a:t>Giardia </a:t>
            </a:r>
            <a:r>
              <a:rPr lang="en-US" sz="4000" dirty="0" err="1"/>
              <a:t>lamblia</a:t>
            </a:r>
            <a:r>
              <a:rPr lang="en-US" sz="4000" dirty="0"/>
              <a:t>  </a:t>
            </a:r>
            <a:r>
              <a:rPr lang="en-US" sz="4000" dirty="0" err="1"/>
              <a:t>trophozoite</a:t>
            </a:r>
            <a:endParaRPr lang="en-US" sz="4000" dirty="0"/>
          </a:p>
        </p:txBody>
      </p:sp>
      <p:sp>
        <p:nvSpPr>
          <p:cNvPr id="4" name="مستطيل 3"/>
          <p:cNvSpPr/>
          <p:nvPr/>
        </p:nvSpPr>
        <p:spPr>
          <a:xfrm>
            <a:off x="3638600" y="3276600"/>
            <a:ext cx="4438600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400" dirty="0"/>
              <a:t>Two nuclei,</a:t>
            </a:r>
          </a:p>
          <a:p>
            <a:r>
              <a:rPr lang="en-US" sz="2400" dirty="0"/>
              <a:t>each with central </a:t>
            </a:r>
            <a:r>
              <a:rPr lang="en-US" sz="2400" dirty="0" err="1"/>
              <a:t>karyosome</a:t>
            </a:r>
            <a:endParaRPr lang="en-US" sz="2400" dirty="0"/>
          </a:p>
          <a:p>
            <a:r>
              <a:rPr lang="en-US" sz="2400" dirty="0"/>
              <a:t> Four pairs of flagella</a:t>
            </a:r>
          </a:p>
          <a:p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Giardia_l_2cysts_DPD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447800"/>
            <a:ext cx="3600400" cy="427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304800" y="260648"/>
            <a:ext cx="4962872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/>
              <a:t>Giardia</a:t>
            </a:r>
            <a:r>
              <a:rPr lang="en-US" sz="4000" dirty="0"/>
              <a:t> </a:t>
            </a:r>
            <a:r>
              <a:rPr lang="en-US" sz="4000" dirty="0" err="1"/>
              <a:t>lamblia</a:t>
            </a:r>
            <a:r>
              <a:rPr lang="en-US" sz="4000" dirty="0"/>
              <a:t> </a:t>
            </a:r>
          </a:p>
          <a:p>
            <a:r>
              <a:rPr lang="en-US" sz="4000" dirty="0"/>
              <a:t>cyst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685800" y="5715000"/>
            <a:ext cx="690364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Mature, infective cyst, containing 4 nuclei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Note a straight </a:t>
            </a:r>
            <a:r>
              <a:rPr lang="en-US" sz="2400" dirty="0" err="1"/>
              <a:t>axoneme</a:t>
            </a:r>
            <a:r>
              <a:rPr lang="en-US" sz="2400" dirty="0"/>
              <a:t> running longitudinally 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179388" y="373063"/>
          <a:ext cx="8215312" cy="648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Document" r:id="rId3" imgW="8105097" imgH="6359635" progId="Word.Document.8">
                  <p:embed/>
                </p:oleObj>
              </mc:Choice>
              <mc:Fallback>
                <p:oleObj name="Document" r:id="rId3" imgW="8105097" imgH="6359635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73063"/>
                        <a:ext cx="8215312" cy="6484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use3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2786063"/>
            <a:ext cx="5286375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29013" y="428625"/>
            <a:ext cx="109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/>
              <a:t>LICE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14563" y="928688"/>
            <a:ext cx="4043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Louse(singular) , Lice (pleural)</a:t>
            </a:r>
            <a:endParaRPr lang="ar-SA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357313"/>
            <a:ext cx="8458200" cy="661987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i="1" kern="0">
                <a:latin typeface="+mn-lt"/>
                <a:cs typeface="+mn-cs"/>
              </a:rPr>
              <a:t>Pediculus humanus</a:t>
            </a:r>
            <a:endParaRPr lang="en-US" sz="3600" b="1" i="1" kern="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ndfl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905000"/>
            <a:ext cx="3040063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sandfl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876168"/>
            <a:ext cx="3200400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066800" y="381000"/>
            <a:ext cx="54168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i="1" dirty="0" err="1">
                <a:latin typeface="Arial" pitchFamily="34" charset="0"/>
              </a:rPr>
              <a:t>Phlebotomus</a:t>
            </a:r>
            <a:r>
              <a:rPr lang="en-US" sz="3600" b="1" dirty="0">
                <a:latin typeface="Arial" pitchFamily="34" charset="0"/>
              </a:rPr>
              <a:t> ( sand fly)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GN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572000"/>
            <a:ext cx="609600" cy="600075"/>
          </a:xfrm>
          <a:prstGeom prst="rect">
            <a:avLst/>
          </a:prstGeom>
          <a:noFill/>
        </p:spPr>
      </p:pic>
      <p:pic>
        <p:nvPicPr>
          <p:cNvPr id="10242" name="Picture 2" descr="GP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5130" y="3331176"/>
            <a:ext cx="1365670" cy="752475"/>
          </a:xfrm>
          <a:prstGeom prst="rect">
            <a:avLst/>
          </a:prstGeom>
          <a:noFill/>
        </p:spPr>
      </p:pic>
      <p:pic>
        <p:nvPicPr>
          <p:cNvPr id="10243" name="Picture 3" descr="GP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563762"/>
            <a:ext cx="609600" cy="600075"/>
          </a:xfrm>
          <a:prstGeom prst="rect">
            <a:avLst/>
          </a:prstGeom>
          <a:noFill/>
        </p:spPr>
      </p:pic>
      <p:pic>
        <p:nvPicPr>
          <p:cNvPr id="10245" name="Picture 5" descr="gram negative bacillu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3314700"/>
            <a:ext cx="1600200" cy="571500"/>
          </a:xfrm>
          <a:prstGeom prst="rect">
            <a:avLst/>
          </a:prstGeom>
          <a:noFill/>
        </p:spPr>
      </p:pic>
      <p:pic>
        <p:nvPicPr>
          <p:cNvPr id="10246" name="Picture 6" descr="microscop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26694" y="3171824"/>
            <a:ext cx="762000" cy="1266825"/>
          </a:xfrm>
          <a:prstGeom prst="rect">
            <a:avLst/>
          </a:prstGeom>
          <a:noFill/>
        </p:spPr>
      </p:pic>
      <p:pic>
        <p:nvPicPr>
          <p:cNvPr id="3074" name="Picture 2" descr="C:\Documents and Settings\Dr.Fauzia\My Documents\My Pictures\gram stain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1371600"/>
            <a:ext cx="3100388" cy="52578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6629400" y="3886200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Footlight MT Light" pitchFamily="18" charset="0"/>
              </a:rPr>
              <a:t>G- bacilli</a:t>
            </a:r>
            <a:endParaRPr lang="en-US" dirty="0">
              <a:solidFill>
                <a:srgbClr val="FF0000"/>
              </a:solidFill>
              <a:latin typeface="Footlight MT Light" pitchFamily="18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533400" y="152400"/>
            <a:ext cx="7543800" cy="1066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540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 Stain</a:t>
            </a:r>
            <a:endParaRPr lang="ar-SA" sz="5400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2330" y="72081"/>
            <a:ext cx="1469263" cy="122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984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e_albo_30Ap01_P43002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676400"/>
            <a:ext cx="2667000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Ae_albo_Pb2307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733800"/>
            <a:ext cx="2667000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525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/>
              <a:t>Mosquitoes :</a:t>
            </a:r>
          </a:p>
        </p:txBody>
      </p:sp>
      <p:pic>
        <p:nvPicPr>
          <p:cNvPr id="6" name="Picture 6" descr="mosquit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286000"/>
            <a:ext cx="4518025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152400" y="2298862"/>
            <a:ext cx="8534400" cy="2057400"/>
          </a:xfrm>
          <a:prstGeom prst="rect">
            <a:avLst/>
          </a:prstGeom>
          <a:solidFill>
            <a:srgbClr val="A5F3FD"/>
          </a:solidFill>
          <a:ln w="400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8800" dirty="0">
                <a:solidFill>
                  <a:srgbClr val="0070C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mycology </a:t>
            </a:r>
            <a:endParaRPr lang="ar-SA" sz="88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" t="3637" r="3295" b="5606"/>
          <a:stretch/>
        </p:blipFill>
        <p:spPr>
          <a:xfrm>
            <a:off x="5943600" y="3505200"/>
            <a:ext cx="28956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409285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5105400"/>
            <a:ext cx="70104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>
                <a:latin typeface="Trebuchet MS" pitchFamily="34" charset="0"/>
              </a:rPr>
              <a:t>Based on morphology, name the two fungal structures in A and B?</a:t>
            </a:r>
            <a:endParaRPr lang="ar-SA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5715000"/>
            <a:ext cx="6705600" cy="646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A: Yeast                                                    B: Mould fungi </a:t>
            </a: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e.g. </a:t>
            </a:r>
            <a:r>
              <a:rPr lang="en-US" i="1" dirty="0">
                <a:latin typeface="+mn-lt"/>
                <a:cs typeface="+mn-cs"/>
              </a:rPr>
              <a:t>Candida  </a:t>
            </a:r>
            <a:r>
              <a:rPr lang="en-US" dirty="0">
                <a:latin typeface="+mn-lt"/>
                <a:cs typeface="+mn-cs"/>
              </a:rPr>
              <a:t>                                           e.g. </a:t>
            </a:r>
            <a:r>
              <a:rPr lang="en-US" i="1" dirty="0" err="1">
                <a:latin typeface="+mn-lt"/>
                <a:cs typeface="+mn-cs"/>
              </a:rPr>
              <a:t>Aspergillus</a:t>
            </a:r>
            <a:r>
              <a:rPr lang="en-US" dirty="0">
                <a:latin typeface="+mn-lt"/>
                <a:cs typeface="+mn-cs"/>
              </a:rPr>
              <a:t> </a:t>
            </a:r>
            <a:endParaRPr lang="ar-SA" dirty="0">
              <a:latin typeface="+mn-lt"/>
              <a:cs typeface="+mn-cs"/>
            </a:endParaRPr>
          </a:p>
        </p:txBody>
      </p:sp>
      <p:pic>
        <p:nvPicPr>
          <p:cNvPr id="14340" name="Picture 7" descr="Digetal Cam 050.JPG"/>
          <p:cNvPicPr>
            <a:picLocks noChangeAspect="1"/>
          </p:cNvPicPr>
          <p:nvPr/>
        </p:nvPicPr>
        <p:blipFill>
          <a:blip r:embed="rId3" cstate="print"/>
          <a:srcRect l="10886" t="3403" r="23929" b="9811"/>
          <a:stretch>
            <a:fillRect/>
          </a:stretch>
        </p:blipFill>
        <p:spPr bwMode="auto">
          <a:xfrm>
            <a:off x="4572000" y="1066800"/>
            <a:ext cx="3276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 descr="Digetal Cam 048.edt.jpg"/>
          <p:cNvPicPr>
            <a:picLocks noChangeAspect="1"/>
          </p:cNvPicPr>
          <p:nvPr/>
        </p:nvPicPr>
        <p:blipFill>
          <a:blip r:embed="rId4" cstate="print"/>
          <a:srcRect l="10448" r="7463" b="2489"/>
          <a:stretch>
            <a:fillRect/>
          </a:stretch>
        </p:blipFill>
        <p:spPr bwMode="auto">
          <a:xfrm>
            <a:off x="457200" y="1076325"/>
            <a:ext cx="35814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" y="43434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Trebuchet MS" pitchFamily="34" charset="0"/>
                <a:cs typeface="Tahoma" pitchFamily="34" charset="0"/>
              </a:rPr>
              <a:t>                        </a:t>
            </a:r>
            <a:r>
              <a:rPr lang="en-US" b="1" dirty="0">
                <a:latin typeface="Trebuchet MS" pitchFamily="34" charset="0"/>
                <a:cs typeface="Tahoma" pitchFamily="34" charset="0"/>
              </a:rPr>
              <a:t>A</a:t>
            </a:r>
            <a:r>
              <a:rPr lang="en-US" dirty="0">
                <a:latin typeface="Trebuchet MS" pitchFamily="34" charset="0"/>
                <a:cs typeface="Tahoma" pitchFamily="34" charset="0"/>
              </a:rPr>
              <a:t>                                                        </a:t>
            </a:r>
            <a:r>
              <a:rPr lang="en-US" b="1" dirty="0">
                <a:latin typeface="Trebuchet MS" pitchFamily="34" charset="0"/>
                <a:cs typeface="Tahoma" pitchFamily="34" charset="0"/>
              </a:rPr>
              <a:t>B</a:t>
            </a:r>
            <a:endParaRPr lang="ar-SA" b="1" dirty="0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4572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Trebuchet MS" pitchFamily="34" charset="0"/>
                <a:cs typeface="Tahoma" pitchFamily="34" charset="0"/>
              </a:rPr>
              <a:t>  Fungi can be divided to two types based on morphology</a:t>
            </a:r>
            <a:endParaRPr lang="ar-SA" b="1" dirty="0">
              <a:latin typeface="Trebuchet MS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5105400"/>
            <a:ext cx="510540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Trebuchet MS" pitchFamily="34" charset="0"/>
              </a:rPr>
              <a:t>Name the two fungal structures in A and B?</a:t>
            </a:r>
            <a:endParaRPr lang="ar-SA" dirty="0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715000"/>
            <a:ext cx="7391400" cy="646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rtlCol="1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A: Budding yeast cells                          B: Branching Fungal </a:t>
            </a:r>
            <a:r>
              <a:rPr lang="en-US" dirty="0" err="1">
                <a:latin typeface="+mn-lt"/>
                <a:cs typeface="+mn-cs"/>
              </a:rPr>
              <a:t>hyphae</a:t>
            </a:r>
            <a:endParaRPr lang="en-US" dirty="0">
              <a:latin typeface="+mn-lt"/>
              <a:cs typeface="+mn-cs"/>
            </a:endParaRPr>
          </a:p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e.g. </a:t>
            </a:r>
            <a:r>
              <a:rPr lang="en-US" i="1" dirty="0">
                <a:latin typeface="+mn-lt"/>
                <a:cs typeface="+mn-cs"/>
              </a:rPr>
              <a:t>Candida  </a:t>
            </a:r>
            <a:r>
              <a:rPr lang="en-US" dirty="0">
                <a:latin typeface="+mn-lt"/>
                <a:cs typeface="+mn-cs"/>
              </a:rPr>
              <a:t>                                           e.g. </a:t>
            </a:r>
            <a:r>
              <a:rPr lang="en-US" i="1" dirty="0" err="1">
                <a:latin typeface="+mn-lt"/>
                <a:cs typeface="+mn-cs"/>
              </a:rPr>
              <a:t>Aspergillus</a:t>
            </a:r>
            <a:r>
              <a:rPr lang="en-US" dirty="0">
                <a:latin typeface="+mn-lt"/>
                <a:cs typeface="+mn-cs"/>
              </a:rPr>
              <a:t> </a:t>
            </a:r>
            <a:endParaRPr lang="ar-SA" dirty="0">
              <a:latin typeface="+mn-lt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" y="41910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Trebuchet MS" pitchFamily="34" charset="0"/>
                <a:cs typeface="Tahoma" pitchFamily="34" charset="0"/>
              </a:rPr>
              <a:t>                           </a:t>
            </a:r>
            <a:r>
              <a:rPr lang="en-US" b="1" dirty="0">
                <a:latin typeface="Trebuchet MS" pitchFamily="34" charset="0"/>
                <a:cs typeface="Tahoma" pitchFamily="34" charset="0"/>
              </a:rPr>
              <a:t>A</a:t>
            </a:r>
            <a:r>
              <a:rPr lang="en-US" dirty="0">
                <a:latin typeface="Trebuchet MS" pitchFamily="34" charset="0"/>
                <a:cs typeface="Tahoma" pitchFamily="34" charset="0"/>
              </a:rPr>
              <a:t>                                                  </a:t>
            </a:r>
            <a:r>
              <a:rPr lang="en-US" b="1" dirty="0">
                <a:latin typeface="Trebuchet MS" pitchFamily="34" charset="0"/>
                <a:cs typeface="Tahoma" pitchFamily="34" charset="0"/>
              </a:rPr>
              <a:t>B</a:t>
            </a:r>
            <a:endParaRPr lang="ar-SA" b="1" dirty="0">
              <a:latin typeface="Trebuchet MS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457200"/>
            <a:ext cx="708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Trebuchet MS" pitchFamily="34" charset="0"/>
                <a:cs typeface="Tahoma" pitchFamily="34" charset="0"/>
              </a:rPr>
              <a:t>  Microscopic appearance of  yeast and mould fungi</a:t>
            </a:r>
            <a:endParaRPr lang="ar-SA" b="1" dirty="0">
              <a:latin typeface="Trebuchet MS" pitchFamily="34" charset="0"/>
              <a:cs typeface="Tahoma" pitchFamily="34" charset="0"/>
            </a:endParaRP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5638" y="1143000"/>
            <a:ext cx="307816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8" descr="YEAST.jpg"/>
          <p:cNvPicPr>
            <a:picLocks noChangeAspect="1"/>
          </p:cNvPicPr>
          <p:nvPr/>
        </p:nvPicPr>
        <p:blipFill>
          <a:blip r:embed="rId4" cstate="print"/>
          <a:srcRect r="17999"/>
          <a:stretch>
            <a:fillRect/>
          </a:stretch>
        </p:blipFill>
        <p:spPr bwMode="auto">
          <a:xfrm>
            <a:off x="381000" y="1143000"/>
            <a:ext cx="3810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giar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3429000" cy="4702114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28600" y="381000"/>
            <a:ext cx="6791539" cy="707886"/>
          </a:xfrm>
          <a:prstGeom prst="rect">
            <a:avLst/>
          </a:prstGeom>
          <a:blipFill>
            <a:blip r:embed="rId3" cstate="print">
              <a:lum bright="2000"/>
            </a:blip>
            <a:tile tx="0" ty="0" sx="100000" sy="100000" flip="none" algn="tl"/>
          </a:blip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ell MT" pitchFamily="18" charset="0"/>
                <a:ea typeface="Times New Roman" pitchFamily="18" charset="0"/>
                <a:cs typeface="Arial" pitchFamily="34" charset="0"/>
              </a:rPr>
              <a:t>Following is the microphotograph of an organism found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ell MT" pitchFamily="18" charset="0"/>
                <a:ea typeface="Times New Roman" pitchFamily="18" charset="0"/>
                <a:cs typeface="Arial" pitchFamily="34" charset="0"/>
              </a:rPr>
              <a:t> the upper part of the small intestine 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ell MT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447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15240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Name the Organism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4800" y="34290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What is the Stage?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4800" y="4114800"/>
            <a:ext cx="2362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/>
              <a:t>Trophozoite stage</a:t>
            </a:r>
            <a:endParaRPr lang="ar-SA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2133600"/>
            <a:ext cx="1905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/>
              <a:t>Giardia </a:t>
            </a:r>
            <a:r>
              <a:rPr lang="en-US" dirty="0" err="1"/>
              <a:t>lamblia</a:t>
            </a:r>
            <a:endParaRPr lang="ar-SA" dirty="0"/>
          </a:p>
        </p:txBody>
      </p:sp>
      <p:sp>
        <p:nvSpPr>
          <p:cNvPr id="2" name="Rectangle 1"/>
          <p:cNvSpPr/>
          <p:nvPr/>
        </p:nvSpPr>
        <p:spPr>
          <a:xfrm>
            <a:off x="4261329" y="5525869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ar-SA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Giardia_l_2cysts_DPD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143000"/>
            <a:ext cx="3352800" cy="49733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228600"/>
            <a:ext cx="4572000" cy="64633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Bodoni MT" pitchFamily="18" charset="0"/>
                <a:ea typeface="Times New Roman" pitchFamily="18" charset="0"/>
                <a:cs typeface="Arial" pitchFamily="34" charset="0"/>
              </a:rPr>
              <a:t>Following is the microphotograph of an organism found in stools  </a:t>
            </a:r>
            <a:endParaRPr lang="ar-SA" dirty="0">
              <a:latin typeface="Bodoni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3716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Name the Organism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37338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What is the Stage?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2133600"/>
            <a:ext cx="1905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err="1"/>
              <a:t>Giardia</a:t>
            </a:r>
            <a:r>
              <a:rPr lang="en-US" dirty="0"/>
              <a:t> </a:t>
            </a:r>
            <a:r>
              <a:rPr lang="en-US" dirty="0" err="1"/>
              <a:t>lamblia</a:t>
            </a:r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4419600"/>
            <a:ext cx="14478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/>
              <a:t>Cyst stage</a:t>
            </a:r>
            <a:endParaRPr lang="ar-SA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End </a:t>
            </a:r>
          </a:p>
        </p:txBody>
      </p:sp>
      <p:sp>
        <p:nvSpPr>
          <p:cNvPr id="3" name="Rectangle 2"/>
          <p:cNvSpPr/>
          <p:nvPr/>
        </p:nvSpPr>
        <p:spPr>
          <a:xfrm>
            <a:off x="7303444" y="792540"/>
            <a:ext cx="13833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i="1" dirty="0">
                <a:latin typeface="AGA Arabesque" panose="05010101010101010101" pitchFamily="2" charset="2"/>
              </a:rPr>
              <a:t>B</a:t>
            </a:r>
            <a:endParaRPr lang="ar-SA" sz="9600" dirty="0"/>
          </a:p>
        </p:txBody>
      </p:sp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Bacterial cell wall</a:t>
            </a:r>
            <a:endParaRPr lang="ar-SA" sz="4400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505200"/>
            <a:ext cx="7237201" cy="307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98" y="1600200"/>
            <a:ext cx="693240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3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7239000" cy="11582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Bacterial Shapes and Arrangements</a:t>
            </a:r>
            <a:endParaRPr lang="ar-SA" sz="3600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  <p:pic>
        <p:nvPicPr>
          <p:cNvPr id="6" name="Picture 2" descr="http://rds.yahoo.com/_ylt=A0WTbx_X4PBMNnMAe2SjzbkF/SIG=13fnoe2td/EXP=1290941015/**http%3a/www.pc.maricopa.edu/Biology/rcotter/Unit%25201%2520lessonbuilder/bacterialshapes.jpg"/>
          <p:cNvPicPr>
            <a:picLocks noChangeAspect="1" noChangeArrowheads="1"/>
          </p:cNvPicPr>
          <p:nvPr/>
        </p:nvPicPr>
        <p:blipFill rotWithShape="1">
          <a:blip r:embed="rId2" cstate="print"/>
          <a:srcRect t="9824"/>
          <a:stretch/>
        </p:blipFill>
        <p:spPr bwMode="auto">
          <a:xfrm>
            <a:off x="457200" y="1981200"/>
            <a:ext cx="7239000" cy="464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6008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25396"/>
            <a:ext cx="7543800" cy="12493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 Stain</a:t>
            </a:r>
            <a:endParaRPr lang="ar-SA" sz="5400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544174"/>
              </p:ext>
            </p:extLst>
          </p:nvPr>
        </p:nvGraphicFramePr>
        <p:xfrm>
          <a:off x="469557" y="1905000"/>
          <a:ext cx="7543801" cy="456890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288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98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74879"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u="sng" kern="120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Gram-positive bacilli</a:t>
                      </a:r>
                      <a:endParaRPr lang="ar-SA" sz="1800" b="1" u="sng" kern="120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ar-SA" sz="1800" b="1" u="sng" kern="120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b="1" u="sng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Gram-positive cocci</a:t>
                      </a:r>
                      <a:endParaRPr lang="ar-SA" b="1" u="sng" dirty="0">
                        <a:latin typeface="Aharoni" panose="02010803020104030203" pitchFamily="2" charset="-79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521">
                <a:tc>
                  <a:txBody>
                    <a:bodyPr/>
                    <a:lstStyle/>
                    <a:p>
                      <a:pPr algn="ctr" rtl="0"/>
                      <a:endParaRPr lang="ar-SA" sz="1800" b="1" u="sng" kern="120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ar-SA" sz="1800" b="1" u="sng" kern="120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ar-SA" b="1" u="sng" dirty="0">
                        <a:latin typeface="Aharoni" panose="02010803020104030203" pitchFamily="2" charset="-79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05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sng" kern="1200" noProof="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Gram-negative bacilli</a:t>
                      </a:r>
                      <a:endParaRPr lang="ar-SA" sz="1800" b="1" u="sng" kern="1200" noProof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  <a:p>
                      <a:pPr algn="ctr" rtl="0"/>
                      <a:endParaRPr lang="ar-SA" dirty="0"/>
                    </a:p>
                  </a:txBody>
                  <a:tcPr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ar-SA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sng" kern="1200" noProof="0" dirty="0">
                          <a:solidFill>
                            <a:schemeClr val="tx1"/>
                          </a:solidFill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Gram-negative cocci</a:t>
                      </a:r>
                      <a:endParaRPr lang="ar-SA" sz="1800" b="1" u="sng" kern="1200" noProof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  <a:p>
                      <a:pPr algn="ctr" rtl="0"/>
                      <a:endParaRPr lang="ar-SA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Oval 12"/>
          <p:cNvSpPr/>
          <p:nvPr/>
        </p:nvSpPr>
        <p:spPr>
          <a:xfrm>
            <a:off x="1447800" y="3068085"/>
            <a:ext cx="228600" cy="228600"/>
          </a:xfrm>
          <a:prstGeom prst="ellipse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Oval 14"/>
          <p:cNvSpPr/>
          <p:nvPr/>
        </p:nvSpPr>
        <p:spPr>
          <a:xfrm>
            <a:off x="2087851" y="2955550"/>
            <a:ext cx="228600" cy="228600"/>
          </a:xfrm>
          <a:prstGeom prst="ellipse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Oval 15"/>
          <p:cNvSpPr/>
          <p:nvPr/>
        </p:nvSpPr>
        <p:spPr>
          <a:xfrm>
            <a:off x="1681108" y="2575946"/>
            <a:ext cx="228600" cy="228600"/>
          </a:xfrm>
          <a:prstGeom prst="ellipse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Oval 16"/>
          <p:cNvSpPr/>
          <p:nvPr/>
        </p:nvSpPr>
        <p:spPr>
          <a:xfrm>
            <a:off x="2743200" y="3102691"/>
            <a:ext cx="228600" cy="228600"/>
          </a:xfrm>
          <a:prstGeom prst="ellipse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Oval 17"/>
          <p:cNvSpPr/>
          <p:nvPr/>
        </p:nvSpPr>
        <p:spPr>
          <a:xfrm>
            <a:off x="2400300" y="2630687"/>
            <a:ext cx="228600" cy="228600"/>
          </a:xfrm>
          <a:prstGeom prst="ellipse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Flowchart: Terminator 21"/>
          <p:cNvSpPr/>
          <p:nvPr/>
        </p:nvSpPr>
        <p:spPr>
          <a:xfrm rot="1032363">
            <a:off x="6736297" y="5959877"/>
            <a:ext cx="685800" cy="152400"/>
          </a:xfrm>
          <a:prstGeom prst="flowChartTermina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Flowchart: Terminator 23"/>
          <p:cNvSpPr/>
          <p:nvPr/>
        </p:nvSpPr>
        <p:spPr>
          <a:xfrm rot="18427367">
            <a:off x="5580777" y="5371166"/>
            <a:ext cx="685800" cy="152400"/>
          </a:xfrm>
          <a:prstGeom prst="flowChartTermina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Flowchart: Terminator 24"/>
          <p:cNvSpPr/>
          <p:nvPr/>
        </p:nvSpPr>
        <p:spPr>
          <a:xfrm rot="19809852">
            <a:off x="7086392" y="5482798"/>
            <a:ext cx="685800" cy="152400"/>
          </a:xfrm>
          <a:prstGeom prst="flowChartTermina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Flowchart: Terminator 25"/>
          <p:cNvSpPr/>
          <p:nvPr/>
        </p:nvSpPr>
        <p:spPr>
          <a:xfrm>
            <a:off x="5932821" y="5692346"/>
            <a:ext cx="685800" cy="152400"/>
          </a:xfrm>
          <a:prstGeom prst="flowChartTermina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Flowchart: Terminator 26"/>
          <p:cNvSpPr/>
          <p:nvPr/>
        </p:nvSpPr>
        <p:spPr>
          <a:xfrm rot="2787941">
            <a:off x="6415950" y="5343507"/>
            <a:ext cx="685800" cy="152400"/>
          </a:xfrm>
          <a:prstGeom prst="flowChartTermina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Oval 27"/>
          <p:cNvSpPr/>
          <p:nvPr/>
        </p:nvSpPr>
        <p:spPr>
          <a:xfrm>
            <a:off x="2495520" y="5414319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Oval 28"/>
          <p:cNvSpPr/>
          <p:nvPr/>
        </p:nvSpPr>
        <p:spPr>
          <a:xfrm>
            <a:off x="1566808" y="5534423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Oval 29"/>
          <p:cNvSpPr/>
          <p:nvPr/>
        </p:nvSpPr>
        <p:spPr>
          <a:xfrm>
            <a:off x="2106386" y="5715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Oval 30"/>
          <p:cNvSpPr/>
          <p:nvPr/>
        </p:nvSpPr>
        <p:spPr>
          <a:xfrm>
            <a:off x="2063459" y="5322299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Oval 31"/>
          <p:cNvSpPr/>
          <p:nvPr/>
        </p:nvSpPr>
        <p:spPr>
          <a:xfrm>
            <a:off x="1558821" y="5218766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Flowchart: Terminator 32"/>
          <p:cNvSpPr/>
          <p:nvPr/>
        </p:nvSpPr>
        <p:spPr>
          <a:xfrm rot="21345866">
            <a:off x="5889285" y="2710804"/>
            <a:ext cx="685800" cy="152400"/>
          </a:xfrm>
          <a:prstGeom prst="flowChartTerminator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Flowchart: Terminator 33"/>
          <p:cNvSpPr/>
          <p:nvPr/>
        </p:nvSpPr>
        <p:spPr>
          <a:xfrm rot="21159049">
            <a:off x="6300537" y="3251740"/>
            <a:ext cx="685800" cy="152400"/>
          </a:xfrm>
          <a:prstGeom prst="flowChartTerminator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Flowchart: Terminator 34"/>
          <p:cNvSpPr/>
          <p:nvPr/>
        </p:nvSpPr>
        <p:spPr>
          <a:xfrm rot="780610">
            <a:off x="6884885" y="2934527"/>
            <a:ext cx="685800" cy="152400"/>
          </a:xfrm>
          <a:prstGeom prst="flowChartTerminator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Flowchart: Terminator 35"/>
          <p:cNvSpPr/>
          <p:nvPr/>
        </p:nvSpPr>
        <p:spPr>
          <a:xfrm rot="284374">
            <a:off x="5500460" y="3117241"/>
            <a:ext cx="685800" cy="152400"/>
          </a:xfrm>
          <a:prstGeom prst="flowChartTerminator">
            <a:avLst/>
          </a:prstGeom>
          <a:solidFill>
            <a:srgbClr val="2F2F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330507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4155</TotalTime>
  <Words>1104</Words>
  <Application>Microsoft Office PowerPoint</Application>
  <PresentationFormat>On-screen Show (4:3)</PresentationFormat>
  <Paragraphs>280</Paragraphs>
  <Slides>66</Slides>
  <Notes>7</Notes>
  <HiddenSlides>2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85" baseType="lpstr">
      <vt:lpstr>AGA Arabesque</vt:lpstr>
      <vt:lpstr>Aharoni</vt:lpstr>
      <vt:lpstr>Algerian</vt:lpstr>
      <vt:lpstr>Arial</vt:lpstr>
      <vt:lpstr>Arial Black</vt:lpstr>
      <vt:lpstr>Baskerville Old Face</vt:lpstr>
      <vt:lpstr>Bell MT</vt:lpstr>
      <vt:lpstr>Bodoni MT</vt:lpstr>
      <vt:lpstr>Book Antiqua</vt:lpstr>
      <vt:lpstr>Calibri</vt:lpstr>
      <vt:lpstr>CG Times</vt:lpstr>
      <vt:lpstr>Footlight MT Light</vt:lpstr>
      <vt:lpstr>Tahoma</vt:lpstr>
      <vt:lpstr>Times New Roman</vt:lpstr>
      <vt:lpstr>Trebuchet MS</vt:lpstr>
      <vt:lpstr>Wingdings</vt:lpstr>
      <vt:lpstr>Wingdings 2</vt:lpstr>
      <vt:lpstr>Opulent</vt:lpstr>
      <vt:lpstr>Document</vt:lpstr>
      <vt:lpstr>MICROBIOLOGY Practical Class</vt:lpstr>
      <vt:lpstr>PowerPoint Presentation</vt:lpstr>
      <vt:lpstr>PowerPoint Presentation</vt:lpstr>
      <vt:lpstr>PowerPoint Presentation</vt:lpstr>
      <vt:lpstr>Bacteriology</vt:lpstr>
      <vt:lpstr>PowerPoint Presentation</vt:lpstr>
      <vt:lpstr>Bacterial cell wall</vt:lpstr>
      <vt:lpstr>Bacterial Shapes and Arrangements</vt:lpstr>
      <vt:lpstr>Gram Stain</vt:lpstr>
      <vt:lpstr>GRAM POSITIVE BACTERIA</vt:lpstr>
      <vt:lpstr>PowerPoint Presentation</vt:lpstr>
      <vt:lpstr>GRAM POSITIVE COCCI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Bacterial Culture Media</vt:lpstr>
      <vt:lpstr>Bacterial Culture Media</vt:lpstr>
      <vt:lpstr>Bacteria culturing</vt:lpstr>
      <vt:lpstr>PowerPoint Presentation</vt:lpstr>
      <vt:lpstr>PowerPoint Presentation</vt:lpstr>
      <vt:lpstr> </vt:lpstr>
      <vt:lpstr>PowerPoint Presentation</vt:lpstr>
      <vt:lpstr>PowerPoint Presentation</vt:lpstr>
      <vt:lpstr>  MacConkey's agar (Deferential medium)    </vt:lpstr>
      <vt:lpstr>Biochemical testings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VIROLOGY </vt:lpstr>
      <vt:lpstr>  Viral structure </vt:lpstr>
      <vt:lpstr>  Viral Classification </vt:lpstr>
      <vt:lpstr>  Viral Electron Micrographs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</vt:lpstr>
    </vt:vector>
  </TitlesOfParts>
  <Company>KKUH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CISSUPPORT PC</dc:creator>
  <cp:lastModifiedBy>Allokie !</cp:lastModifiedBy>
  <cp:revision>127</cp:revision>
  <cp:lastPrinted>2016-11-08T13:07:53Z</cp:lastPrinted>
  <dcterms:created xsi:type="dcterms:W3CDTF">2009-12-19T12:15:27Z</dcterms:created>
  <dcterms:modified xsi:type="dcterms:W3CDTF">2018-10-15T12:18:47Z</dcterms:modified>
</cp:coreProperties>
</file>