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67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0" r:id="rId28"/>
    <p:sldId id="284" r:id="rId29"/>
    <p:sldId id="285" r:id="rId30"/>
    <p:sldId id="286" r:id="rId31"/>
    <p:sldId id="288" r:id="rId32"/>
    <p:sldId id="287" r:id="rId33"/>
    <p:sldId id="29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/Kxvon5YcT5f68U/92nqQ==" hashData="RDnhqi/pKG4KUAMzirtzLYzI8s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65" autoAdjust="0"/>
  </p:normalViewPr>
  <p:slideViewPr>
    <p:cSldViewPr snapToGrid="0" snapToObjects="1">
      <p:cViewPr varScale="1">
        <p:scale>
          <a:sx n="92" d="100"/>
          <a:sy n="92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FCEF-BF81-D744-9108-0C25DA9FA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2150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CA32-C10A-2A48-87AE-B11765F9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39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Neoplastic cells are said to be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transformed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they continue to replicate, apparently oblivious to the regulatory influences that control normal cell growth.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5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Classification of Tumors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6156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Dr. Maria A. Arafah</a:t>
            </a:r>
          </a:p>
          <a:p>
            <a:pPr algn="ctr"/>
            <a:r>
              <a:rPr lang="en-US" dirty="0" smtClean="0"/>
              <a:t>Assistant Professor – Department of Pathology</a:t>
            </a:r>
          </a:p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fac.ksu.edu.sa</a:t>
            </a:r>
            <a:r>
              <a:rPr lang="en-US" sz="1600" dirty="0" smtClean="0"/>
              <a:t>/</a:t>
            </a:r>
            <a:r>
              <a:rPr lang="en-US" sz="1600" dirty="0" err="1" smtClean="0"/>
              <a:t>mariaarafah</a:t>
            </a:r>
            <a:r>
              <a:rPr lang="en-US" sz="1600" dirty="0" smtClean="0"/>
              <a:t>/courses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</a:t>
            </a:r>
            <a:r>
              <a:rPr lang="en-US" dirty="0" smtClean="0"/>
              <a:t>Tumors - Benign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nomenclature of benign epithelial tumors is more </a:t>
            </a:r>
            <a:r>
              <a:rPr lang="en-US" dirty="0" smtClean="0"/>
              <a:t>complex: cell of origin, microscopic pattern or macroscopic appearance.</a:t>
            </a:r>
          </a:p>
          <a:p>
            <a:endParaRPr lang="en-US" dirty="0"/>
          </a:p>
          <a:p>
            <a:r>
              <a:rPr lang="en-US" i="1" dirty="0" smtClean="0"/>
              <a:t>Adenoma</a:t>
            </a:r>
            <a:r>
              <a:rPr lang="en-US" dirty="0" smtClean="0"/>
              <a:t> </a:t>
            </a:r>
            <a:r>
              <a:rPr lang="en-US" dirty="0"/>
              <a:t>is generally applied to benign epithelial neoplasms </a:t>
            </a:r>
            <a:r>
              <a:rPr lang="en-US" dirty="0" smtClean="0"/>
              <a:t>producing </a:t>
            </a:r>
            <a:r>
              <a:rPr lang="en-US" dirty="0"/>
              <a:t>gland patterns and to neoplasms derived from glands but not necessarily exhibiting glandular patterns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</a:t>
            </a:r>
            <a:r>
              <a:rPr lang="en-US" dirty="0" smtClean="0"/>
              <a:t>Tumors - Benign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Benign epithelial neoplasms producing microscopically or macroscopically visible finger-like or warty projections from epithelial surfaces are referred to as </a:t>
            </a:r>
            <a:r>
              <a:rPr lang="en-US" i="1" dirty="0"/>
              <a:t>papillomas</a:t>
            </a:r>
            <a:r>
              <a:rPr lang="en-US" dirty="0"/>
              <a:t>. </a:t>
            </a:r>
            <a:endParaRPr lang="x-non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quamous_Papilloma_of_Uvula_(364130839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96" y="3370865"/>
            <a:ext cx="4260217" cy="2844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JIndianSocPedodPrevDent_2013_31_4_279_121833_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" y="3481297"/>
            <a:ext cx="4370275" cy="2672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84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</a:t>
            </a:r>
            <a:r>
              <a:rPr lang="en-US" dirty="0" smtClean="0"/>
              <a:t>Tumors - Benign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Benign epithelial neoplasms forming large cystic masses, as in the ovary, are referred to as </a:t>
            </a:r>
            <a:r>
              <a:rPr lang="en-US" i="1" dirty="0" err="1" smtClean="0"/>
              <a:t>cystadenomas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Some </a:t>
            </a:r>
            <a:r>
              <a:rPr lang="en-US" dirty="0"/>
              <a:t>of the latter produce papillary patterns that protrude into cystic spaces and are called </a:t>
            </a:r>
            <a:r>
              <a:rPr lang="en-US" i="1" dirty="0"/>
              <a:t>papillary </a:t>
            </a:r>
            <a:r>
              <a:rPr lang="en-US" i="1" dirty="0" err="1"/>
              <a:t>cystadenomas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</a:t>
            </a:r>
            <a:r>
              <a:rPr lang="en-US" dirty="0" smtClean="0"/>
              <a:t>Tumors - Benign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Cystadenoma</a:t>
            </a:r>
            <a:r>
              <a:rPr lang="en-US" dirty="0" smtClean="0"/>
              <a:t> – Macroscopically	</a:t>
            </a:r>
            <a:endParaRPr lang="en-US" dirty="0"/>
          </a:p>
        </p:txBody>
      </p:sp>
      <p:pic>
        <p:nvPicPr>
          <p:cNvPr id="11" name="Content Placeholder 10" descr="Ovary_MucinousCystadenomaGross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1264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Cystadenoma</a:t>
            </a:r>
            <a:r>
              <a:rPr lang="en-US" dirty="0"/>
              <a:t> – </a:t>
            </a:r>
            <a:r>
              <a:rPr lang="en-US" dirty="0" smtClean="0"/>
              <a:t>Microscopically</a:t>
            </a:r>
            <a:r>
              <a:rPr lang="en-US" dirty="0"/>
              <a:t>	</a:t>
            </a:r>
          </a:p>
        </p:txBody>
      </p:sp>
      <p:pic>
        <p:nvPicPr>
          <p:cNvPr id="12" name="Content Placeholder 11" descr="Fig_10-77_B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</a:t>
            </a:r>
            <a:r>
              <a:rPr lang="en-US" dirty="0" smtClean="0"/>
              <a:t>Tumors - Benign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Papillary </a:t>
            </a:r>
            <a:r>
              <a:rPr lang="en-US" dirty="0" err="1" smtClean="0"/>
              <a:t>cystadenoma</a:t>
            </a:r>
            <a:r>
              <a:rPr lang="en-US" dirty="0" smtClean="0"/>
              <a:t> – Macroscopically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Papillary </a:t>
            </a:r>
            <a:r>
              <a:rPr lang="en-US" dirty="0" err="1" smtClean="0"/>
              <a:t>cystadenoma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Microscopically</a:t>
            </a: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 descr="004f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r="13812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12" descr="007f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r="1338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65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</a:t>
            </a:r>
            <a:r>
              <a:rPr lang="en-US" dirty="0" smtClean="0"/>
              <a:t>Tumors - Benign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polyp</a:t>
            </a:r>
            <a:r>
              <a:rPr lang="en-US" dirty="0"/>
              <a:t> is a mass that projects above a mucosal surface, as in the gut, to form a macroscopically visible </a:t>
            </a:r>
            <a:r>
              <a:rPr lang="en-US" dirty="0" smtClean="0"/>
              <a:t>structure.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 Shot 2016-11-03 at 7.3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0" y="2834396"/>
            <a:ext cx="3352444" cy="385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essile poly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5" y="3000579"/>
            <a:ext cx="3522318" cy="352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16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</a:t>
            </a:r>
            <a:r>
              <a:rPr lang="en-US" dirty="0" smtClean="0"/>
              <a:t>Tumors - Malignant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Malignant neoplasms arising </a:t>
            </a:r>
            <a:r>
              <a:rPr lang="en-US" dirty="0" smtClean="0"/>
              <a:t>in </a:t>
            </a:r>
            <a:r>
              <a:rPr lang="en-US" dirty="0" err="1"/>
              <a:t>mesenchymal</a:t>
            </a:r>
            <a:r>
              <a:rPr lang="en-US" dirty="0"/>
              <a:t> </a:t>
            </a:r>
            <a:r>
              <a:rPr lang="en-US" dirty="0" smtClean="0"/>
              <a:t>tissues are </a:t>
            </a:r>
            <a:r>
              <a:rPr lang="en-US" dirty="0"/>
              <a:t>called </a:t>
            </a:r>
            <a:r>
              <a:rPr lang="en-US" i="1" dirty="0" smtClean="0"/>
              <a:t>sarcomas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err="1" smtClean="0"/>
              <a:t>Fibrosarcoma</a:t>
            </a:r>
            <a:r>
              <a:rPr lang="en-US" dirty="0" smtClean="0"/>
              <a:t>: </a:t>
            </a:r>
            <a:r>
              <a:rPr lang="en-US" dirty="0"/>
              <a:t>a </a:t>
            </a:r>
            <a:r>
              <a:rPr lang="en-US" dirty="0" smtClean="0"/>
              <a:t>malignant tumor </a:t>
            </a:r>
            <a:r>
              <a:rPr lang="en-US" dirty="0"/>
              <a:t>arising in fibrous tissue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Chondrosarcoma</a:t>
            </a:r>
            <a:r>
              <a:rPr lang="en-US" dirty="0" smtClean="0"/>
              <a:t>: </a:t>
            </a:r>
            <a:r>
              <a:rPr lang="en-US" dirty="0"/>
              <a:t>a malignant tumor arising in </a:t>
            </a:r>
            <a:r>
              <a:rPr lang="en-US" dirty="0" smtClean="0"/>
              <a:t>cartilaginous tissue.</a:t>
            </a:r>
          </a:p>
          <a:p>
            <a:pPr lvl="1"/>
            <a:r>
              <a:rPr lang="en-US" dirty="0" smtClean="0"/>
              <a:t>Osteosarcoma: </a:t>
            </a:r>
            <a:r>
              <a:rPr lang="en-US" dirty="0"/>
              <a:t>a malignant tumor arising in </a:t>
            </a:r>
            <a:r>
              <a:rPr lang="en-US" dirty="0" smtClean="0"/>
              <a:t>bone tissue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Tumors - Malignant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Malignant neoplasms </a:t>
            </a:r>
            <a:r>
              <a:rPr lang="en-US" dirty="0" smtClean="0"/>
              <a:t>arising from epithelial cells are </a:t>
            </a:r>
            <a:r>
              <a:rPr lang="en-US" dirty="0"/>
              <a:t>called </a:t>
            </a:r>
            <a:r>
              <a:rPr lang="en-US" i="1" dirty="0"/>
              <a:t>carcinomas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Carcinomas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arcinomas </a:t>
            </a:r>
            <a:r>
              <a:rPr lang="en-US" dirty="0"/>
              <a:t>that </a:t>
            </a:r>
            <a:r>
              <a:rPr lang="en-US" dirty="0" smtClean="0"/>
              <a:t>arise from glandular epithelial cells (with or without forming glands): </a:t>
            </a:r>
            <a:r>
              <a:rPr lang="en-US" i="1" dirty="0" smtClean="0"/>
              <a:t>adenocarcinomas</a:t>
            </a:r>
          </a:p>
          <a:p>
            <a:pPr lvl="1"/>
            <a:r>
              <a:rPr lang="en-US" dirty="0"/>
              <a:t>Carcinomas </a:t>
            </a:r>
            <a:r>
              <a:rPr lang="en-US" dirty="0" smtClean="0"/>
              <a:t>that arise from squamous cells (some producing keratin): </a:t>
            </a:r>
            <a:r>
              <a:rPr lang="en-US" i="1" dirty="0" smtClean="0"/>
              <a:t>squamous </a:t>
            </a:r>
            <a:r>
              <a:rPr lang="en-US" i="1" dirty="0"/>
              <a:t>cell carcinomas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Carcinomas that </a:t>
            </a:r>
            <a:r>
              <a:rPr lang="en-US" dirty="0" smtClean="0"/>
              <a:t>show </a:t>
            </a:r>
            <a:r>
              <a:rPr lang="en-US" dirty="0"/>
              <a:t>little or no </a:t>
            </a:r>
            <a:r>
              <a:rPr lang="en-US" dirty="0" smtClean="0"/>
              <a:t>differentiation: </a:t>
            </a:r>
            <a:r>
              <a:rPr lang="en-US" i="1" dirty="0" smtClean="0"/>
              <a:t>poorly </a:t>
            </a:r>
            <a:r>
              <a:rPr lang="en-US" i="1" dirty="0"/>
              <a:t>differentiated or undifferentiated </a:t>
            </a:r>
            <a:r>
              <a:rPr lang="en-US" i="1" dirty="0" smtClean="0"/>
              <a:t>carcinoma.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Tumors - Malignant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Squamous cell carcinoma</a:t>
            </a:r>
            <a:endParaRPr lang="en-US" dirty="0"/>
          </a:p>
        </p:txBody>
      </p:sp>
      <p:pic>
        <p:nvPicPr>
          <p:cNvPr id="11" name="Content Placeholder 10" descr="210813.fig.004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r="12432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Adenocarcinoma</a:t>
            </a:r>
            <a:endParaRPr lang="en-US" dirty="0"/>
          </a:p>
        </p:txBody>
      </p:sp>
      <p:pic>
        <p:nvPicPr>
          <p:cNvPr id="12" name="Content Placeholder 11" descr="prostate-carcinoma-[3-pr004-1].jpe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r="12681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2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Tumors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Not infrequently, however, a cancer is composed of undifferentiated cells of unknown tissue origin, and must be designated merely as an </a:t>
            </a:r>
            <a:r>
              <a:rPr lang="en-US" i="1" dirty="0"/>
              <a:t>undifferentiated malignant tumor.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YK.rJpM5C-GcO0yEWqSd0A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01" y="3283903"/>
            <a:ext cx="4627656" cy="3016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71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Definitions: neoplasm, tumor, oncology.</a:t>
            </a:r>
          </a:p>
          <a:p>
            <a:pPr lvl="0"/>
            <a:r>
              <a:rPr lang="en-US" dirty="0" smtClean="0"/>
              <a:t>Classification of </a:t>
            </a:r>
            <a:r>
              <a:rPr lang="en-US" dirty="0"/>
              <a:t>tumors into benign and malignant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Nomenclature of tumors.</a:t>
            </a:r>
          </a:p>
          <a:p>
            <a:pPr lvl="0"/>
            <a:r>
              <a:rPr lang="en-US" dirty="0" smtClean="0"/>
              <a:t>Characteristics of benign and malignant tumors.</a:t>
            </a:r>
          </a:p>
          <a:p>
            <a:r>
              <a:rPr lang="en-US" dirty="0" smtClean="0"/>
              <a:t>Definitions</a:t>
            </a:r>
            <a:r>
              <a:rPr lang="en-US" dirty="0"/>
              <a:t>: </a:t>
            </a:r>
            <a:r>
              <a:rPr lang="en-US" dirty="0" err="1" smtClean="0"/>
              <a:t>teratoma</a:t>
            </a:r>
            <a:r>
              <a:rPr lang="en-US" dirty="0" smtClean="0"/>
              <a:t>, </a:t>
            </a:r>
            <a:r>
              <a:rPr lang="en-US" dirty="0" err="1" smtClean="0"/>
              <a:t>hamartoma</a:t>
            </a:r>
            <a:r>
              <a:rPr lang="en-US" dirty="0" smtClean="0"/>
              <a:t>, </a:t>
            </a:r>
            <a:r>
              <a:rPr lang="en-US" dirty="0" err="1" smtClean="0"/>
              <a:t>choristoma</a:t>
            </a:r>
            <a:r>
              <a:rPr lang="en-US" dirty="0" smtClean="0"/>
              <a:t>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Path 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Tumors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transformed cells in a neoplasm, whether benign or malignant, often resemble each other, as though all had been derived from a single progenitor, consistent with the monoclonal origin of </a:t>
            </a:r>
            <a:r>
              <a:rPr lang="en-US" dirty="0" smtClean="0"/>
              <a:t>tumors.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some unusual instances, however, </a:t>
            </a:r>
            <a:r>
              <a:rPr lang="en-US" i="1" dirty="0" smtClean="0"/>
              <a:t>divergent differentiation </a:t>
            </a:r>
            <a:r>
              <a:rPr lang="en-US" dirty="0" smtClean="0"/>
              <a:t>of a single neoplastic</a:t>
            </a:r>
            <a:r>
              <a:rPr lang="en-US" dirty="0"/>
              <a:t> clone along two </a:t>
            </a:r>
            <a:r>
              <a:rPr lang="en-US" dirty="0" smtClean="0"/>
              <a:t>lineages occurs, creating the </a:t>
            </a:r>
            <a:r>
              <a:rPr lang="en-US" dirty="0"/>
              <a:t>so-called </a:t>
            </a:r>
            <a:r>
              <a:rPr lang="en-US" i="1" dirty="0"/>
              <a:t>mixed tumors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Tumors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best example is </a:t>
            </a:r>
            <a:r>
              <a:rPr lang="en-US" dirty="0" smtClean="0"/>
              <a:t>the mixed </a:t>
            </a:r>
            <a:r>
              <a:rPr lang="en-US" dirty="0"/>
              <a:t>tumor of </a:t>
            </a:r>
            <a:r>
              <a:rPr lang="en-US" dirty="0" smtClean="0"/>
              <a:t>the salivary </a:t>
            </a:r>
            <a:r>
              <a:rPr lang="en-US" dirty="0"/>
              <a:t>gland. These tumors have obvious epithelial components dispersed throughout a </a:t>
            </a:r>
            <a:r>
              <a:rPr lang="en-US" dirty="0" err="1"/>
              <a:t>fibromyxoid</a:t>
            </a:r>
            <a:r>
              <a:rPr lang="en-US" dirty="0"/>
              <a:t> </a:t>
            </a:r>
            <a:r>
              <a:rPr lang="en-US" dirty="0" err="1"/>
              <a:t>stroma</a:t>
            </a:r>
            <a:r>
              <a:rPr lang="en-US" dirty="0"/>
              <a:t>, sometimes harboring islands of cartilage </a:t>
            </a:r>
            <a:r>
              <a:rPr lang="en-US" dirty="0" smtClean="0"/>
              <a:t>or bone.</a:t>
            </a:r>
          </a:p>
          <a:p>
            <a:endParaRPr lang="en-US" dirty="0"/>
          </a:p>
          <a:p>
            <a:r>
              <a:rPr lang="en-US" dirty="0"/>
              <a:t>All of these diverse elements are thought to derive </a:t>
            </a:r>
            <a:r>
              <a:rPr lang="en-US" dirty="0" smtClean="0"/>
              <a:t>from a </a:t>
            </a:r>
            <a:r>
              <a:rPr lang="en-US" dirty="0"/>
              <a:t>single clone capable of giving </a:t>
            </a:r>
            <a:r>
              <a:rPr lang="en-US" dirty="0" smtClean="0"/>
              <a:t>rise to </a:t>
            </a:r>
            <a:r>
              <a:rPr lang="en-US" dirty="0"/>
              <a:t>epithelial cells or </a:t>
            </a:r>
            <a:r>
              <a:rPr lang="en-US" dirty="0" err="1"/>
              <a:t>myoepithelial</a:t>
            </a:r>
            <a:r>
              <a:rPr lang="en-US" dirty="0"/>
              <a:t> cells, or both, and the preferred designation for these neoplasms is </a:t>
            </a:r>
            <a:r>
              <a:rPr lang="en-US" i="1" dirty="0"/>
              <a:t>pleomorphic adenoma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Pleomorphic Adenoma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Macroscopically</a:t>
            </a:r>
            <a:endParaRPr lang="en-US" dirty="0"/>
          </a:p>
        </p:txBody>
      </p:sp>
      <p:pic>
        <p:nvPicPr>
          <p:cNvPr id="11" name="Content Placeholder 10" descr="0611ConPCLeu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b="16859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Microscopically</a:t>
            </a:r>
            <a:endParaRPr lang="en-US" dirty="0"/>
          </a:p>
        </p:txBody>
      </p:sp>
      <p:pic>
        <p:nvPicPr>
          <p:cNvPr id="12" name="Content Placeholder 11" descr="9578t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17395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of Tumors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glaring inconsistencies may be noted. For example, the terms </a:t>
            </a:r>
            <a:r>
              <a:rPr lang="en-US" i="1" dirty="0"/>
              <a:t>lymphoma, mesothelioma, melanoma,</a:t>
            </a:r>
            <a:r>
              <a:rPr lang="en-US" dirty="0"/>
              <a:t> and </a:t>
            </a:r>
            <a:r>
              <a:rPr lang="en-US" i="1" dirty="0"/>
              <a:t>seminoma</a:t>
            </a:r>
            <a:r>
              <a:rPr lang="en-US" dirty="0"/>
              <a:t> are used for malignant neoplasms.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Teratoma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solidFill>
                  <a:srgbClr val="292934"/>
                </a:solidFill>
              </a:rPr>
              <a:t>Teratoma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>
                <a:solidFill>
                  <a:srgbClr val="292934"/>
                </a:solidFill>
              </a:rPr>
              <a:t>is a special type of mixed tumor that contains recognizable mature or immature cells or tissues representative of more than one germ cell layer and sometimes all three</a:t>
            </a:r>
            <a:r>
              <a:rPr lang="en-US" dirty="0" smtClean="0">
                <a:solidFill>
                  <a:srgbClr val="292934"/>
                </a:solidFill>
              </a:rPr>
              <a:t>.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r>
              <a:rPr lang="en-US" dirty="0" err="1" smtClean="0">
                <a:solidFill>
                  <a:srgbClr val="292934"/>
                </a:solidFill>
              </a:rPr>
              <a:t>Teratoma</a:t>
            </a:r>
            <a:r>
              <a:rPr lang="en-US" dirty="0" smtClean="0">
                <a:solidFill>
                  <a:srgbClr val="292934"/>
                </a:solidFill>
              </a:rPr>
              <a:t> originates </a:t>
            </a:r>
            <a:r>
              <a:rPr lang="en-US" dirty="0">
                <a:solidFill>
                  <a:srgbClr val="292934"/>
                </a:solidFill>
              </a:rPr>
              <a:t>from </a:t>
            </a:r>
            <a:r>
              <a:rPr lang="en-US" i="1" dirty="0" err="1">
                <a:solidFill>
                  <a:srgbClr val="292934"/>
                </a:solidFill>
              </a:rPr>
              <a:t>totipotential</a:t>
            </a:r>
            <a:r>
              <a:rPr lang="en-US" dirty="0">
                <a:solidFill>
                  <a:srgbClr val="292934"/>
                </a:solidFill>
              </a:rPr>
              <a:t> cells such as those normally present in the ovary and testis and sometimes abnormally present in sequestered </a:t>
            </a:r>
            <a:r>
              <a:rPr lang="en-US" i="1" dirty="0">
                <a:solidFill>
                  <a:srgbClr val="292934"/>
                </a:solidFill>
              </a:rPr>
              <a:t>midline embryonic rests.</a:t>
            </a:r>
            <a:r>
              <a:rPr lang="en-US" dirty="0">
                <a:solidFill>
                  <a:srgbClr val="292934"/>
                </a:solidFill>
              </a:rPr>
              <a:t> Such cells have the capacity to differentiate into </a:t>
            </a:r>
            <a:r>
              <a:rPr lang="en-US" dirty="0" smtClean="0">
                <a:solidFill>
                  <a:srgbClr val="292934"/>
                </a:solidFill>
              </a:rPr>
              <a:t>any cell type </a:t>
            </a:r>
            <a:r>
              <a:rPr lang="en-US" dirty="0">
                <a:solidFill>
                  <a:srgbClr val="292934"/>
                </a:solidFill>
              </a:rPr>
              <a:t>found in the adult body.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92934"/>
                </a:solidFill>
              </a:rPr>
              <a:t>When all the components within the </a:t>
            </a:r>
            <a:r>
              <a:rPr lang="en-US" dirty="0" err="1">
                <a:solidFill>
                  <a:srgbClr val="292934"/>
                </a:solidFill>
              </a:rPr>
              <a:t>teratoma</a:t>
            </a:r>
            <a:r>
              <a:rPr lang="en-US" dirty="0">
                <a:solidFill>
                  <a:srgbClr val="292934"/>
                </a:solidFill>
              </a:rPr>
              <a:t> are well differentiated, it is a </a:t>
            </a:r>
            <a:r>
              <a:rPr lang="en-US" i="1" dirty="0">
                <a:solidFill>
                  <a:srgbClr val="292934"/>
                </a:solidFill>
              </a:rPr>
              <a:t>benign (mature) </a:t>
            </a:r>
            <a:r>
              <a:rPr lang="en-US" i="1" dirty="0" err="1" smtClean="0">
                <a:solidFill>
                  <a:srgbClr val="292934"/>
                </a:solidFill>
              </a:rPr>
              <a:t>teratoma</a:t>
            </a:r>
            <a:r>
              <a:rPr lang="en-US" i="1" dirty="0" smtClean="0">
                <a:solidFill>
                  <a:srgbClr val="292934"/>
                </a:solidFill>
              </a:rPr>
              <a:t>.</a:t>
            </a:r>
          </a:p>
          <a:p>
            <a:endParaRPr lang="en-US" i="1" dirty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However</a:t>
            </a:r>
            <a:r>
              <a:rPr lang="en-US" i="1" dirty="0">
                <a:solidFill>
                  <a:srgbClr val="292934"/>
                </a:solidFill>
              </a:rPr>
              <a:t>,</a:t>
            </a:r>
            <a:r>
              <a:rPr lang="en-US" dirty="0">
                <a:solidFill>
                  <a:srgbClr val="292934"/>
                </a:solidFill>
              </a:rPr>
              <a:t> when they are less differentiated, it is an immature, potentially or overtly, </a:t>
            </a:r>
            <a:r>
              <a:rPr lang="en-US" i="1" dirty="0">
                <a:solidFill>
                  <a:srgbClr val="292934"/>
                </a:solidFill>
              </a:rPr>
              <a:t>malignant </a:t>
            </a:r>
            <a:r>
              <a:rPr lang="en-US" i="1" dirty="0" err="1">
                <a:solidFill>
                  <a:srgbClr val="292934"/>
                </a:solidFill>
              </a:rPr>
              <a:t>teratoma</a:t>
            </a:r>
            <a:r>
              <a:rPr lang="en-US" i="1" dirty="0">
                <a:solidFill>
                  <a:srgbClr val="292934"/>
                </a:solidFill>
              </a:rPr>
              <a:t>.</a:t>
            </a:r>
            <a:endParaRPr lang="en-US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Teratoma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Macroscopically	</a:t>
            </a:r>
            <a:endParaRPr lang="en-US" dirty="0"/>
          </a:p>
        </p:txBody>
      </p:sp>
      <p:pic>
        <p:nvPicPr>
          <p:cNvPr id="11" name="Content Placeholder 10" descr="image-2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r="16861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Microscopically</a:t>
            </a:r>
            <a:endParaRPr lang="en-US" dirty="0"/>
          </a:p>
        </p:txBody>
      </p:sp>
      <p:pic>
        <p:nvPicPr>
          <p:cNvPr id="12" name="Content Placeholder 11" descr="Teratoma_2_intermed_mag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2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Hamartoma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Hamartoma</a:t>
            </a:r>
            <a:r>
              <a:rPr lang="en-US" dirty="0"/>
              <a:t> is a mass of disorganized </a:t>
            </a:r>
            <a:r>
              <a:rPr lang="en-US" dirty="0" smtClean="0"/>
              <a:t>benign-looking tissue </a:t>
            </a:r>
            <a:r>
              <a:rPr lang="en-US" dirty="0"/>
              <a:t>indigenous to the particular site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example, </a:t>
            </a:r>
            <a:r>
              <a:rPr lang="en-US" i="1" dirty="0">
                <a:solidFill>
                  <a:srgbClr val="292934"/>
                </a:solidFill>
              </a:rPr>
              <a:t>pulmonary </a:t>
            </a:r>
            <a:r>
              <a:rPr lang="en-US" i="1" dirty="0" err="1">
                <a:solidFill>
                  <a:srgbClr val="292934"/>
                </a:solidFill>
              </a:rPr>
              <a:t>chondroid</a:t>
            </a:r>
            <a:r>
              <a:rPr lang="en-US" i="1" dirty="0">
                <a:solidFill>
                  <a:srgbClr val="292934"/>
                </a:solidFill>
              </a:rPr>
              <a:t> </a:t>
            </a:r>
            <a:r>
              <a:rPr lang="en-US" i="1" dirty="0" err="1" smtClean="0">
                <a:solidFill>
                  <a:srgbClr val="292934"/>
                </a:solidFill>
              </a:rPr>
              <a:t>hamartoma</a:t>
            </a:r>
            <a:r>
              <a:rPr lang="en-US" i="1" dirty="0" smtClean="0">
                <a:solidFill>
                  <a:srgbClr val="292934"/>
                </a:solidFill>
              </a:rPr>
              <a:t>, </a:t>
            </a:r>
            <a:r>
              <a:rPr lang="en-US" dirty="0" smtClean="0">
                <a:solidFill>
                  <a:srgbClr val="292934"/>
                </a:solidFill>
              </a:rPr>
              <a:t>which</a:t>
            </a:r>
            <a:r>
              <a:rPr lang="en-US" i="1" dirty="0" smtClean="0">
                <a:solidFill>
                  <a:srgbClr val="292934"/>
                </a:solidFill>
              </a:rPr>
              <a:t> </a:t>
            </a:r>
            <a:r>
              <a:rPr lang="en-US" dirty="0" smtClean="0"/>
              <a:t>contains </a:t>
            </a:r>
            <a:r>
              <a:rPr lang="en-US" dirty="0"/>
              <a:t>islands of disorganized, but histologically </a:t>
            </a:r>
            <a:r>
              <a:rPr lang="en-US" dirty="0">
                <a:solidFill>
                  <a:srgbClr val="292934"/>
                </a:solidFill>
              </a:rPr>
              <a:t>normal </a:t>
            </a:r>
            <a:r>
              <a:rPr lang="en-US" dirty="0"/>
              <a:t>cartilage, bronchi, and vessels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Hamartomas</a:t>
            </a:r>
            <a:r>
              <a:rPr lang="en-US" dirty="0"/>
              <a:t> have traditionally been considered developmental malformations, but some genetic studies have shown the presence of acquired translocations, suggesting a neoplastic origin.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Choristoma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Choristoma</a:t>
            </a:r>
            <a:r>
              <a:rPr lang="en-US" dirty="0"/>
              <a:t> is a congenital anomaly consisting of a heterotopic rest of cells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example, a small nodule of well-developed and normally organized pancreatic tissue may be found in the </a:t>
            </a:r>
            <a:r>
              <a:rPr lang="en-US" dirty="0" err="1"/>
              <a:t>submucosa</a:t>
            </a:r>
            <a:r>
              <a:rPr lang="en-US" dirty="0"/>
              <a:t> of the stomach, duodenum, or small </a:t>
            </a:r>
            <a:r>
              <a:rPr lang="en-US" dirty="0" smtClean="0"/>
              <a:t>intestine.</a:t>
            </a:r>
          </a:p>
          <a:p>
            <a:endParaRPr lang="en-US" dirty="0"/>
          </a:p>
          <a:p>
            <a:r>
              <a:rPr lang="en-US" dirty="0" err="1" smtClean="0"/>
              <a:t>Choristoma</a:t>
            </a:r>
            <a:r>
              <a:rPr lang="en-US" dirty="0" smtClean="0"/>
              <a:t> has </a:t>
            </a:r>
            <a:r>
              <a:rPr lang="en-US" dirty="0"/>
              <a:t>usual </a:t>
            </a:r>
            <a:r>
              <a:rPr lang="en-US" dirty="0" smtClean="0">
                <a:solidFill>
                  <a:srgbClr val="292934"/>
                </a:solidFill>
              </a:rPr>
              <a:t>trivial </a:t>
            </a:r>
            <a:r>
              <a:rPr lang="en-US" dirty="0" smtClean="0"/>
              <a:t>significance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terminology of neoplasms is regrettably not simple, a firm grasp of the nomenclature is important because it is the language by which the nature and </a:t>
            </a:r>
            <a:r>
              <a:rPr lang="en-US" dirty="0" smtClean="0"/>
              <a:t>significance </a:t>
            </a:r>
            <a:r>
              <a:rPr lang="en-US" dirty="0"/>
              <a:t>of tumors are categorized.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Neoplasia</a:t>
            </a:r>
            <a:r>
              <a:rPr lang="en-US" dirty="0" smtClean="0"/>
              <a:t>: </a:t>
            </a:r>
            <a:r>
              <a:rPr lang="en-US" dirty="0"/>
              <a:t>literally means “new growth.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neoplasm often is referred to as a </a:t>
            </a:r>
            <a:r>
              <a:rPr lang="en-US" i="1" dirty="0"/>
              <a:t>tumor,</a:t>
            </a:r>
            <a:r>
              <a:rPr lang="en-US" dirty="0"/>
              <a:t> and the study of tumors is called </a:t>
            </a:r>
            <a:r>
              <a:rPr lang="en-US" i="1" dirty="0"/>
              <a:t>oncology</a:t>
            </a:r>
            <a:r>
              <a:rPr lang="en-US" dirty="0"/>
              <a:t> (from </a:t>
            </a:r>
            <a:r>
              <a:rPr lang="en-US" i="1" dirty="0" err="1"/>
              <a:t>oncos</a:t>
            </a:r>
            <a:r>
              <a:rPr lang="en-US" i="1" dirty="0"/>
              <a:t>,</a:t>
            </a:r>
            <a:r>
              <a:rPr lang="en-US" dirty="0"/>
              <a:t> “tumor,” and </a:t>
            </a:r>
            <a:r>
              <a:rPr lang="en-US" i="1" dirty="0"/>
              <a:t>logos,</a:t>
            </a:r>
            <a:r>
              <a:rPr lang="en-US" dirty="0"/>
              <a:t> “study of”).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2" y="3534921"/>
            <a:ext cx="4451830" cy="2942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03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570"/>
            <a:ext cx="9144000" cy="303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7994"/>
            <a:ext cx="9144000" cy="24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570"/>
            <a:ext cx="9144000" cy="303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3293"/>
            <a:ext cx="9144000" cy="28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8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570"/>
            <a:ext cx="9144000" cy="303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7994"/>
            <a:ext cx="9144000" cy="15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8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Kumar V, Abbas AK, Aster JC. Robbins Basic Pathology.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ed. Elsevier; </a:t>
            </a:r>
            <a:r>
              <a:rPr lang="en-US" dirty="0" smtClean="0"/>
              <a:t>2018. </a:t>
            </a:r>
            <a:r>
              <a:rPr lang="en-US" dirty="0" smtClean="0"/>
              <a:t>Philadelphia, PA.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6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division of neoplasms into benign and malignant categories is based </a:t>
            </a:r>
            <a:r>
              <a:rPr lang="en-US" dirty="0" smtClean="0"/>
              <a:t>on their potential </a:t>
            </a:r>
            <a:r>
              <a:rPr lang="en-US" dirty="0"/>
              <a:t>clinical behavior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90" y="2811240"/>
            <a:ext cx="4783339" cy="3512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8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Benign: the </a:t>
            </a:r>
            <a:r>
              <a:rPr lang="en-US" dirty="0"/>
              <a:t>microscopic and gross characteristics </a:t>
            </a:r>
            <a:r>
              <a:rPr lang="en-US" dirty="0" smtClean="0"/>
              <a:t>of the lesion are </a:t>
            </a:r>
            <a:r>
              <a:rPr lang="en-US" dirty="0"/>
              <a:t>considered to be relatively </a:t>
            </a:r>
            <a:r>
              <a:rPr lang="en-US" dirty="0" smtClean="0"/>
              <a:t>innocent.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Tumors remain localized.</a:t>
            </a:r>
          </a:p>
          <a:p>
            <a:pPr lvl="1"/>
            <a:r>
              <a:rPr lang="en-US" dirty="0" smtClean="0"/>
              <a:t>Tumors are </a:t>
            </a:r>
            <a:r>
              <a:rPr lang="en-US" dirty="0"/>
              <a:t>amenable to local surgical </a:t>
            </a:r>
            <a:r>
              <a:rPr lang="en-US" dirty="0" smtClean="0"/>
              <a:t>removal.</a:t>
            </a:r>
          </a:p>
          <a:p>
            <a:pPr lvl="1"/>
            <a:r>
              <a:rPr lang="en-US" dirty="0" smtClean="0"/>
              <a:t>Patients generally survive.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303" y="3981644"/>
            <a:ext cx="204470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91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989801" cy="4718304"/>
          </a:xfrm>
        </p:spPr>
        <p:txBody>
          <a:bodyPr/>
          <a:lstStyle/>
          <a:p>
            <a:r>
              <a:rPr lang="en-US" dirty="0" smtClean="0"/>
              <a:t>Malignant: lesions </a:t>
            </a:r>
            <a:r>
              <a:rPr lang="en-US" dirty="0"/>
              <a:t>can invade and destroy adjacent structures and spread to distant sites (metastasize) to cause death.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31" y="1404104"/>
            <a:ext cx="2953287" cy="5239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0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tumors, benign and malignant, have two basic components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i="1" dirty="0"/>
              <a:t>parenchyma,</a:t>
            </a:r>
            <a:r>
              <a:rPr lang="en-US" dirty="0"/>
              <a:t> made up of transformed or neoplastic </a:t>
            </a:r>
            <a:r>
              <a:rPr lang="en-US" dirty="0" smtClean="0"/>
              <a:t>cells.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supporting, host-derived, non-neoplastic </a:t>
            </a:r>
            <a:r>
              <a:rPr lang="en-US" i="1" dirty="0" err="1"/>
              <a:t>stroma</a:t>
            </a:r>
            <a:r>
              <a:rPr lang="en-US" i="1" dirty="0"/>
              <a:t>,</a:t>
            </a:r>
            <a:r>
              <a:rPr lang="en-US" dirty="0"/>
              <a:t> made up of connective tissue, blood vessels, and host-derived inflammatory cells.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54" y="4360645"/>
            <a:ext cx="1856229" cy="228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984" y="4360645"/>
            <a:ext cx="2218901" cy="2316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20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nomenclature of tumors and their biologic behavior are based primarily on the parenchymal component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However, the </a:t>
            </a:r>
            <a:r>
              <a:rPr lang="en-US" dirty="0"/>
              <a:t>growth and evolution </a:t>
            </a:r>
            <a:r>
              <a:rPr lang="en-US" dirty="0" smtClean="0"/>
              <a:t>of tumors is </a:t>
            </a:r>
            <a:r>
              <a:rPr lang="en-US" dirty="0"/>
              <a:t>critically dependent on their </a:t>
            </a:r>
            <a:r>
              <a:rPr lang="en-US" dirty="0" err="1" smtClean="0"/>
              <a:t>stroma</a:t>
            </a:r>
            <a:r>
              <a:rPr lang="en-US" dirty="0" smtClean="0"/>
              <a:t> as an </a:t>
            </a:r>
            <a:r>
              <a:rPr lang="en-US" dirty="0"/>
              <a:t>adequate stromal blood supply is </a:t>
            </a:r>
            <a:r>
              <a:rPr lang="en-US" dirty="0" smtClean="0"/>
              <a:t>a requisite </a:t>
            </a:r>
            <a:r>
              <a:rPr lang="en-US" dirty="0"/>
              <a:t>for the tumor cells to live and divide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 of Tumors - Benign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 </a:t>
            </a:r>
            <a:r>
              <a:rPr lang="en-US" dirty="0"/>
              <a:t>tumors are designated by attaching the suffix </a:t>
            </a:r>
            <a:r>
              <a:rPr lang="en-US" i="1" dirty="0"/>
              <a:t>-</a:t>
            </a:r>
            <a:r>
              <a:rPr lang="en-US" i="1" dirty="0" err="1"/>
              <a:t>oma</a:t>
            </a:r>
            <a:r>
              <a:rPr lang="en-US" dirty="0"/>
              <a:t> to the cell type from which the tumor arises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nomenclature of </a:t>
            </a:r>
            <a:r>
              <a:rPr lang="en-US" dirty="0" err="1" smtClean="0"/>
              <a:t>mesenchymal</a:t>
            </a:r>
            <a:r>
              <a:rPr lang="en-US" dirty="0" smtClean="0"/>
              <a:t> tumors usually apply this rule e.g.</a:t>
            </a:r>
          </a:p>
          <a:p>
            <a:endParaRPr lang="en-US" dirty="0"/>
          </a:p>
          <a:p>
            <a:pPr lvl="1"/>
            <a:r>
              <a:rPr lang="en-US" dirty="0" smtClean="0"/>
              <a:t>Fibroma: a </a:t>
            </a:r>
            <a:r>
              <a:rPr lang="en-US" dirty="0"/>
              <a:t>benign tumor arising in fibrous </a:t>
            </a:r>
            <a:r>
              <a:rPr lang="en-US" dirty="0" smtClean="0"/>
              <a:t>tissue.</a:t>
            </a:r>
          </a:p>
          <a:p>
            <a:pPr lvl="1"/>
            <a:r>
              <a:rPr lang="en-US" dirty="0" err="1" smtClean="0"/>
              <a:t>Chondroma</a:t>
            </a:r>
            <a:r>
              <a:rPr lang="en-US" dirty="0" smtClean="0"/>
              <a:t>: </a:t>
            </a:r>
            <a:r>
              <a:rPr lang="en-US" dirty="0"/>
              <a:t>a benign tumor arising in </a:t>
            </a:r>
            <a:r>
              <a:rPr lang="en-US" dirty="0" smtClean="0"/>
              <a:t>cartilaginous tissue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Osteoma</a:t>
            </a:r>
            <a:r>
              <a:rPr lang="en-US" dirty="0" smtClean="0"/>
              <a:t>: </a:t>
            </a:r>
            <a:r>
              <a:rPr lang="en-US" dirty="0"/>
              <a:t>a benign tumor arising in </a:t>
            </a:r>
            <a:r>
              <a:rPr lang="en-US" dirty="0" smtClean="0"/>
              <a:t>bone tissue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1000</TotalTime>
  <Words>1471</Words>
  <Application>Microsoft Macintosh PowerPoint</Application>
  <PresentationFormat>On-screen Show (4:3)</PresentationFormat>
  <Paragraphs>229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Classification of Tumors</vt:lpstr>
      <vt:lpstr>Objectives</vt:lpstr>
      <vt:lpstr>Definitions</vt:lpstr>
      <vt:lpstr>Classification of Tumors</vt:lpstr>
      <vt:lpstr>Classification of Tumors</vt:lpstr>
      <vt:lpstr>Classification of Tumors</vt:lpstr>
      <vt:lpstr>Classification of Tumors</vt:lpstr>
      <vt:lpstr>Classification of Tumors</vt:lpstr>
      <vt:lpstr>Nomenclature of Tumors - Benign</vt:lpstr>
      <vt:lpstr>Nomenclature of Tumors - Benign</vt:lpstr>
      <vt:lpstr>Nomenclature of Tumors - Benign</vt:lpstr>
      <vt:lpstr>Nomenclature of Tumors - Benign</vt:lpstr>
      <vt:lpstr>Nomenclature of Tumors - Benign</vt:lpstr>
      <vt:lpstr>Nomenclature of Tumors - Benign</vt:lpstr>
      <vt:lpstr>Nomenclature of Tumors - Benign</vt:lpstr>
      <vt:lpstr>Nomenclature of Tumors - Malignant</vt:lpstr>
      <vt:lpstr>Nomenclature of Tumors - Malignant</vt:lpstr>
      <vt:lpstr>Nomenclature of Tumors - Malignant</vt:lpstr>
      <vt:lpstr>Nomenclature of Tumors </vt:lpstr>
      <vt:lpstr>Nomenclature of Tumors </vt:lpstr>
      <vt:lpstr>Nomenclature of Tumors </vt:lpstr>
      <vt:lpstr>Pleomorphic Adenoma</vt:lpstr>
      <vt:lpstr>Nomenclature of Tumors </vt:lpstr>
      <vt:lpstr>Teratoma</vt:lpstr>
      <vt:lpstr>Teratoma</vt:lpstr>
      <vt:lpstr>Teratoma</vt:lpstr>
      <vt:lpstr>Hamartoma</vt:lpstr>
      <vt:lpstr>Choristoma</vt:lpstr>
      <vt:lpstr>Summary</vt:lpstr>
      <vt:lpstr>Summary</vt:lpstr>
      <vt:lpstr>Summary</vt:lpstr>
      <vt:lpstr>Summary</vt:lpstr>
      <vt:lpstr>Reference</vt:lpstr>
      <vt:lpstr>End of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MAC</dc:creator>
  <cp:lastModifiedBy>MAC</cp:lastModifiedBy>
  <cp:revision>73</cp:revision>
  <dcterms:created xsi:type="dcterms:W3CDTF">2016-11-03T14:38:26Z</dcterms:created>
  <dcterms:modified xsi:type="dcterms:W3CDTF">2018-10-12T10:24:35Z</dcterms:modified>
</cp:coreProperties>
</file>