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17" r:id="rId1"/>
  </p:sldMasterIdLst>
  <p:notesMasterIdLst>
    <p:notesMasterId r:id="rId43"/>
  </p:notesMasterIdLst>
  <p:handoutMasterIdLst>
    <p:handoutMasterId r:id="rId44"/>
  </p:handoutMasterIdLst>
  <p:sldIdLst>
    <p:sldId id="256" r:id="rId2"/>
    <p:sldId id="257" r:id="rId3"/>
    <p:sldId id="291" r:id="rId4"/>
    <p:sldId id="292" r:id="rId5"/>
    <p:sldId id="293" r:id="rId6"/>
    <p:sldId id="294" r:id="rId7"/>
    <p:sldId id="328" r:id="rId8"/>
    <p:sldId id="304" r:id="rId9"/>
    <p:sldId id="296" r:id="rId10"/>
    <p:sldId id="295" r:id="rId11"/>
    <p:sldId id="299" r:id="rId12"/>
    <p:sldId id="297" r:id="rId13"/>
    <p:sldId id="300" r:id="rId14"/>
    <p:sldId id="298" r:id="rId15"/>
    <p:sldId id="301" r:id="rId16"/>
    <p:sldId id="303" r:id="rId17"/>
    <p:sldId id="305" r:id="rId18"/>
    <p:sldId id="307" r:id="rId19"/>
    <p:sldId id="308" r:id="rId20"/>
    <p:sldId id="306" r:id="rId21"/>
    <p:sldId id="309" r:id="rId22"/>
    <p:sldId id="310" r:id="rId23"/>
    <p:sldId id="313" r:id="rId24"/>
    <p:sldId id="311" r:id="rId25"/>
    <p:sldId id="314" r:id="rId26"/>
    <p:sldId id="315" r:id="rId27"/>
    <p:sldId id="316" r:id="rId28"/>
    <p:sldId id="318" r:id="rId29"/>
    <p:sldId id="317" r:id="rId30"/>
    <p:sldId id="319" r:id="rId31"/>
    <p:sldId id="320" r:id="rId32"/>
    <p:sldId id="321" r:id="rId33"/>
    <p:sldId id="322" r:id="rId34"/>
    <p:sldId id="323" r:id="rId35"/>
    <p:sldId id="324" r:id="rId36"/>
    <p:sldId id="325" r:id="rId37"/>
    <p:sldId id="329" r:id="rId38"/>
    <p:sldId id="326" r:id="rId39"/>
    <p:sldId id="327" r:id="rId40"/>
    <p:sldId id="290" r:id="rId41"/>
    <p:sldId id="289" r:id="rId4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Full" cryptAlgorithmClass="hash" cryptAlgorithmType="typeAny" cryptAlgorithmSid="4" spinCount="100000" saltData="v/Kxvon5YcT5f68U/92nqQ==" hashData="RDnhqi/pKG4KUAMzirtzLYzI8sE=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7023" autoAdjust="0"/>
  </p:normalViewPr>
  <p:slideViewPr>
    <p:cSldViewPr snapToGrid="0" snapToObjects="1">
      <p:cViewPr varScale="1">
        <p:scale>
          <a:sx n="83" d="100"/>
          <a:sy n="83" d="100"/>
        </p:scale>
        <p:origin x="-1768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esProps" Target="presProps.xml"/><Relationship Id="rId47" Type="http://schemas.openxmlformats.org/officeDocument/2006/relationships/viewProps" Target="viewProps.xml"/><Relationship Id="rId48" Type="http://schemas.openxmlformats.org/officeDocument/2006/relationships/theme" Target="theme/theme1.xml"/><Relationship Id="rId49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notesMaster" Target="notesMasters/notesMaster1.xml"/><Relationship Id="rId44" Type="http://schemas.openxmlformats.org/officeDocument/2006/relationships/handoutMaster" Target="handoutMasters/handoutMaster1.xml"/><Relationship Id="rId45" Type="http://schemas.openxmlformats.org/officeDocument/2006/relationships/printerSettings" Target="printerSettings/printerSettings1.bin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is-IS" smtClean="0"/>
              <a:t>06/11/2016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9BFCEF-BF81-D744-9108-0C25DA9FA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292150"/>
      </p:ext>
    </p:extLst>
  </p:cSld>
  <p:clrMap bg1="lt1" tx1="dk1" bg2="lt2" tx2="dk2" accent1="accent1" accent2="accent2" accent3="accent3" accent4="accent4" accent5="accent5" accent6="accent6" hlink="hlink" folHlink="folHlink"/>
  <p:hf sldNum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is-IS" smtClean="0"/>
              <a:t>06/11/2016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13CA32-C10A-2A48-87AE-B11765F92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823963"/>
      </p:ext>
    </p:extLst>
  </p:cSld>
  <p:clrMap bg1="lt1" tx1="dk1" bg2="lt2" tx2="dk2" accent1="accent1" accent2="accent2" accent3="accent3" accent4="accent4" accent5="accent5" accent6="accent6" hlink="hlink" folHlink="folHlink"/>
  <p:hf sldNum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is-IS" smtClean="0"/>
              <a:t>06/11/2016</a:t>
            </a:r>
            <a:endParaRPr lang="en-US"/>
          </a:p>
        </p:txBody>
      </p:sp>
      <p:sp>
        <p:nvSpPr>
          <p:cNvPr id="7" name="Header Placeholder 6"/>
          <p:cNvSpPr>
            <a:spLocks noGrp="1"/>
          </p:cNvSpPr>
          <p:nvPr>
            <p:ph type="hdr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0286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is-IS" smtClean="0"/>
              <a:t>06/11/2016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0560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is-IS" smtClean="0"/>
              <a:t>06/11/2016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0991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dysplastic stratified squamous epithelium, mitoses are not confined to the basal layers, where they normally occur, but may be seen at all levels and even in surface cells. 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is-IS" smtClean="0"/>
              <a:t>06/11/2016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5590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is-IS" smtClean="0"/>
              <a:t>06/11/2016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6488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is-IS" smtClean="0"/>
              <a:t>06/11/2016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6268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Next to the development of metastases, local invasiveness is the most reliable feature that distinguishes malignant from benign tumors</a:t>
            </a:r>
            <a:r>
              <a:rPr lang="en-US" sz="120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is-IS" smtClean="0"/>
              <a:t>06/11/2016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5613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15/10/2018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15/10/2018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5C569-69FD-0849-B5F3-B1069D6F1CA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15/10/2018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5C569-69FD-0849-B5F3-B1069D6F1CA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15/10/2018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5C569-69FD-0849-B5F3-B1069D6F1CA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15/10/2018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5C569-69FD-0849-B5F3-B1069D6F1CA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15/10/2018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5C569-69FD-0849-B5F3-B1069D6F1CA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15/10/2018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5C569-69FD-0849-B5F3-B1069D6F1CAA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15/10/2018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5C569-69FD-0849-B5F3-B1069D6F1CA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15/10/2018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5C569-69FD-0849-B5F3-B1069D6F1CA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15/10/2018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15/10/2018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5C569-69FD-0849-B5F3-B1069D6F1CA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15/10/2018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E615C569-69FD-0849-B5F3-B1069D6F1CA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p:hf hdr="0"/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jp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/>
              <a:t>Properties of benign </a:t>
            </a:r>
            <a:r>
              <a:rPr lang="en-US" sz="4000" dirty="0" smtClean="0"/>
              <a:t>and </a:t>
            </a:r>
            <a:r>
              <a:rPr lang="en-US" sz="4000" dirty="0"/>
              <a:t>malignant tumors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7361568" cy="17526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Dr. Maria A. Arafah</a:t>
            </a:r>
          </a:p>
          <a:p>
            <a:pPr algn="ctr"/>
            <a:r>
              <a:rPr lang="en-US" dirty="0" smtClean="0"/>
              <a:t>Assistant Professor – Department of Pathology</a:t>
            </a:r>
          </a:p>
          <a:p>
            <a:pPr algn="ctr"/>
            <a:r>
              <a:rPr lang="en-US" sz="1600" dirty="0" smtClean="0"/>
              <a:t>http://</a:t>
            </a:r>
            <a:r>
              <a:rPr lang="en-US" sz="1600" dirty="0" err="1" smtClean="0"/>
              <a:t>fac.ksu.edu.sa</a:t>
            </a:r>
            <a:r>
              <a:rPr lang="en-US" sz="1600" dirty="0" smtClean="0"/>
              <a:t>/</a:t>
            </a:r>
            <a:r>
              <a:rPr lang="en-US" sz="1600" dirty="0" err="1" smtClean="0"/>
              <a:t>mariaarafah</a:t>
            </a:r>
            <a:r>
              <a:rPr lang="en-US" sz="1600" dirty="0" smtClean="0"/>
              <a:t>/courses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08361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Differentiation &amp; </a:t>
            </a:r>
            <a:r>
              <a:rPr lang="en-US" dirty="0" err="1"/>
              <a:t>Anaplasia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Malignant neoplasms are characterized by a wide range of parenchymal cell </a:t>
            </a:r>
            <a:r>
              <a:rPr lang="en-US" dirty="0" smtClean="0"/>
              <a:t>differentiation: from well differentiated to completely undifferentiated.</a:t>
            </a:r>
          </a:p>
          <a:p>
            <a:endParaRPr lang="en-US" dirty="0">
              <a:solidFill>
                <a:srgbClr val="292934"/>
              </a:solidFill>
            </a:endParaRPr>
          </a:p>
          <a:p>
            <a:r>
              <a:rPr lang="en-US" dirty="0"/>
              <a:t>Between the two extremes lie tumors loosely referred to as moderately </a:t>
            </a:r>
            <a:r>
              <a:rPr lang="en-US" dirty="0" smtClean="0"/>
              <a:t>differentiated.</a:t>
            </a:r>
          </a:p>
          <a:p>
            <a:endParaRPr lang="en-US" dirty="0">
              <a:solidFill>
                <a:srgbClr val="292934"/>
              </a:solidFill>
            </a:endParaRPr>
          </a:p>
          <a:p>
            <a:endParaRPr lang="en-US" dirty="0">
              <a:solidFill>
                <a:srgbClr val="292934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15/10/2018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5C569-69FD-0849-B5F3-B1069D6F1CA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2589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Differentiation &amp; </a:t>
            </a:r>
            <a:r>
              <a:rPr lang="en-US" dirty="0" err="1"/>
              <a:t>Anaplasia</a:t>
            </a:r>
            <a:r>
              <a:rPr lang="en-US" dirty="0"/>
              <a:t> 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Leiomyosarcoma</a:t>
            </a:r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12824" r="12824"/>
          <a:stretch>
            <a:fillRect/>
          </a:stretch>
        </p:blipFill>
        <p:spPr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Text Placeholder 11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Squamous cell carcinoma</a:t>
            </a:r>
            <a:endParaRPr lang="en-US" dirty="0"/>
          </a:p>
        </p:txBody>
      </p:sp>
      <p:pic>
        <p:nvPicPr>
          <p:cNvPr id="14" name="Content Placeholder 13" descr="Screen Shot 2016-11-11 at 3.14.44 PM.png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03" r="17803"/>
          <a:stretch>
            <a:fillRect/>
          </a:stretch>
        </p:blipFill>
        <p:spPr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15/10/2018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5C569-69FD-0849-B5F3-B1069D6F1CA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7625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Differentiation &amp; </a:t>
            </a:r>
            <a:r>
              <a:rPr lang="en-US" dirty="0" err="1"/>
              <a:t>Anaplasia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Malignant neoplasms that are composed of undifferentiated cells are said to be </a:t>
            </a:r>
            <a:r>
              <a:rPr lang="en-US" i="1" dirty="0"/>
              <a:t>anaplastic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r>
              <a:rPr lang="en-US" dirty="0" err="1" smtClean="0"/>
              <a:t>Anaplasia</a:t>
            </a:r>
            <a:r>
              <a:rPr lang="en-US" dirty="0" smtClean="0"/>
              <a:t>: </a:t>
            </a:r>
            <a:r>
              <a:rPr lang="en-US" dirty="0"/>
              <a:t>loss of the structural and functional </a:t>
            </a:r>
            <a:r>
              <a:rPr lang="en-US" dirty="0" smtClean="0"/>
              <a:t>differentiation. It is a hallmark of malignancy.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15/10/2018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5C569-69FD-0849-B5F3-B1069D6F1CA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0046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Differentiation &amp; </a:t>
            </a:r>
            <a:r>
              <a:rPr lang="en-US" dirty="0" err="1"/>
              <a:t>Anaplasia</a:t>
            </a:r>
            <a:r>
              <a:rPr lang="en-US" dirty="0"/>
              <a:t> 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rcRect t="10648" b="10648"/>
          <a:stretch>
            <a:fillRect/>
          </a:stretch>
        </p:blipFill>
        <p:spPr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15/10/2018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5C569-69FD-0849-B5F3-B1069D6F1CA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4602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Differentiation &amp; </a:t>
            </a:r>
            <a:r>
              <a:rPr lang="en-US" dirty="0" err="1"/>
              <a:t>Anaplasia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It is important to recognize the following histopathological features in any neoplasm:</a:t>
            </a:r>
          </a:p>
          <a:p>
            <a:endParaRPr lang="en-US" dirty="0"/>
          </a:p>
          <a:p>
            <a:pPr lvl="1"/>
            <a:r>
              <a:rPr lang="en-US" dirty="0" smtClean="0"/>
              <a:t>Pleomorphism: </a:t>
            </a:r>
            <a:r>
              <a:rPr lang="en-US" dirty="0"/>
              <a:t>variation in size and </a:t>
            </a:r>
            <a:r>
              <a:rPr lang="en-US" dirty="0" smtClean="0"/>
              <a:t>shape</a:t>
            </a:r>
          </a:p>
          <a:p>
            <a:pPr lvl="1"/>
            <a:r>
              <a:rPr lang="en-US" dirty="0" smtClean="0"/>
              <a:t>Enlarged nuclei resulting in an increase of nuclear to cytoplasm ratio (</a:t>
            </a:r>
            <a:r>
              <a:rPr lang="en-US" dirty="0"/>
              <a:t>that may approach </a:t>
            </a:r>
            <a:r>
              <a:rPr lang="en-US" dirty="0" smtClean="0"/>
              <a:t>1:1 </a:t>
            </a:r>
            <a:r>
              <a:rPr lang="en-US" dirty="0"/>
              <a:t>instead of the normal 1</a:t>
            </a:r>
            <a:r>
              <a:rPr lang="en-US" dirty="0" smtClean="0"/>
              <a:t>:4 </a:t>
            </a:r>
            <a:r>
              <a:rPr lang="en-US" dirty="0"/>
              <a:t>or </a:t>
            </a:r>
            <a:r>
              <a:rPr lang="en-US" dirty="0" smtClean="0"/>
              <a:t>1:6)</a:t>
            </a:r>
          </a:p>
          <a:p>
            <a:pPr lvl="1"/>
            <a:r>
              <a:rPr lang="en-US" dirty="0" err="1" smtClean="0"/>
              <a:t>Hyperchromasia</a:t>
            </a:r>
            <a:r>
              <a:rPr lang="en-US" dirty="0" smtClean="0"/>
              <a:t> (dark nuclei) due to coarse &amp; clumped chromatin</a:t>
            </a:r>
          </a:p>
          <a:p>
            <a:pPr lvl="1"/>
            <a:r>
              <a:rPr lang="en-US" dirty="0" smtClean="0"/>
              <a:t>Prominent nucleoli</a:t>
            </a:r>
          </a:p>
          <a:p>
            <a:pPr lvl="1"/>
            <a:r>
              <a:rPr lang="en-US" dirty="0" smtClean="0"/>
              <a:t>Mitoses (typical or atypical forms)</a:t>
            </a:r>
          </a:p>
          <a:p>
            <a:pPr lvl="1"/>
            <a:r>
              <a:rPr lang="en-US" i="1" dirty="0"/>
              <a:t>Giant </a:t>
            </a:r>
            <a:r>
              <a:rPr lang="en-US" i="1" dirty="0" smtClean="0"/>
              <a:t>cells</a:t>
            </a:r>
            <a:r>
              <a:rPr lang="en-US" dirty="0" smtClean="0"/>
              <a:t>: larger </a:t>
            </a:r>
            <a:r>
              <a:rPr lang="en-US" dirty="0"/>
              <a:t>than their neighbors </a:t>
            </a:r>
            <a:r>
              <a:rPr lang="en-US" dirty="0" smtClean="0"/>
              <a:t>&amp; possess </a:t>
            </a:r>
            <a:r>
              <a:rPr lang="en-US" dirty="0"/>
              <a:t>either one enormous nucleus or several nuclei.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15/10/2018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5C569-69FD-0849-B5F3-B1069D6F1CA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8817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4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Differentiation &amp; </a:t>
            </a:r>
            <a:r>
              <a:rPr lang="en-US" dirty="0" err="1"/>
              <a:t>Anaplasia</a:t>
            </a:r>
            <a:r>
              <a:rPr lang="en-US" dirty="0"/>
              <a:t> 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Tumor Giant Cells</a:t>
            </a:r>
            <a:endParaRPr lang="en-US" dirty="0"/>
          </a:p>
        </p:txBody>
      </p:sp>
      <p:pic>
        <p:nvPicPr>
          <p:cNvPr id="11" name="Content Placeholder 10" descr="Screen Shot 2016-11-11 at 10.22.50 PM.png"/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39" r="9465"/>
          <a:stretch/>
        </p:blipFill>
        <p:spPr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ext Placeholder 8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Atypical Mitosis</a:t>
            </a:r>
            <a:endParaRPr lang="en-US" dirty="0"/>
          </a:p>
        </p:txBody>
      </p:sp>
      <p:pic>
        <p:nvPicPr>
          <p:cNvPr id="12" name="Content Placeholder 11" descr="Screen Shot 2016-11-11 at 10.23.09 PM.png"/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65" r="16765"/>
          <a:stretch>
            <a:fillRect/>
          </a:stretch>
        </p:blipFill>
        <p:spPr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15/10/2018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5C569-69FD-0849-B5F3-B1069D6F1CA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5873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Dysplasia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lvl="1">
              <a:defRPr/>
            </a:pPr>
            <a:r>
              <a:rPr lang="en-US" sz="2400" dirty="0" smtClean="0"/>
              <a:t>Definition: </a:t>
            </a:r>
            <a:r>
              <a:rPr lang="en-US" sz="2400" dirty="0"/>
              <a:t>a loss in the uniformity of the individual cells and a loss in their architectural orientation</a:t>
            </a:r>
            <a:r>
              <a:rPr lang="en-US" sz="2400" dirty="0" smtClean="0"/>
              <a:t>.</a:t>
            </a:r>
          </a:p>
          <a:p>
            <a:pPr lvl="1">
              <a:defRPr/>
            </a:pPr>
            <a:endParaRPr lang="en-US" sz="2400" dirty="0"/>
          </a:p>
          <a:p>
            <a:pPr lvl="1">
              <a:defRPr/>
            </a:pPr>
            <a:r>
              <a:rPr lang="en-US" sz="2400" dirty="0" smtClean="0"/>
              <a:t>It is a non</a:t>
            </a:r>
            <a:r>
              <a:rPr lang="en-US" sz="2400" dirty="0"/>
              <a:t>-</a:t>
            </a:r>
            <a:r>
              <a:rPr lang="en-US" sz="2400" dirty="0" smtClean="0"/>
              <a:t>neoplastic process but a premalignant condition.</a:t>
            </a:r>
          </a:p>
          <a:p>
            <a:pPr lvl="1">
              <a:defRPr/>
            </a:pPr>
            <a:endParaRPr lang="en-US" sz="2400" dirty="0"/>
          </a:p>
          <a:p>
            <a:pPr lvl="1">
              <a:defRPr/>
            </a:pPr>
            <a:r>
              <a:rPr lang="en-US" sz="2400" dirty="0" smtClean="0"/>
              <a:t>It occurs </a:t>
            </a:r>
            <a:r>
              <a:rPr lang="en-US" sz="2400" dirty="0"/>
              <a:t>mainly in the </a:t>
            </a:r>
            <a:r>
              <a:rPr lang="en-US" sz="2400" dirty="0" smtClean="0"/>
              <a:t>epithelia.</a:t>
            </a:r>
          </a:p>
          <a:p>
            <a:pPr lvl="1">
              <a:defRPr/>
            </a:pPr>
            <a:endParaRPr lang="en-US" sz="2400" dirty="0"/>
          </a:p>
          <a:p>
            <a:pPr lvl="1">
              <a:defRPr/>
            </a:pPr>
            <a:r>
              <a:rPr lang="en-US" sz="2400" dirty="0"/>
              <a:t>Dysplastic cells </a:t>
            </a:r>
            <a:r>
              <a:rPr lang="en-US" sz="2400" dirty="0" smtClean="0"/>
              <a:t>show </a:t>
            </a:r>
            <a:r>
              <a:rPr lang="en-US" sz="2400" dirty="0"/>
              <a:t>a degree </a:t>
            </a:r>
            <a:r>
              <a:rPr lang="en-US" sz="2400" dirty="0" smtClean="0"/>
              <a:t>of: </a:t>
            </a:r>
            <a:r>
              <a:rPr lang="en-US" sz="2400" dirty="0" err="1"/>
              <a:t>pleomorphism</a:t>
            </a:r>
            <a:r>
              <a:rPr lang="en-US" sz="2400" dirty="0"/>
              <a:t>, </a:t>
            </a:r>
            <a:r>
              <a:rPr lang="en-US" sz="2400" dirty="0" smtClean="0">
                <a:latin typeface="Wingdings"/>
                <a:ea typeface="Wingdings"/>
                <a:cs typeface="Wingdings"/>
                <a:sym typeface="Wingdings"/>
              </a:rPr>
              <a:t></a:t>
            </a:r>
            <a:r>
              <a:rPr lang="en-US" sz="2400" dirty="0" smtClean="0">
                <a:sym typeface="Wingdings"/>
              </a:rPr>
              <a:t>N:C ratio, </a:t>
            </a:r>
            <a:r>
              <a:rPr lang="en-US" sz="2400" dirty="0" err="1" smtClean="0"/>
              <a:t>hyperchrmasia</a:t>
            </a:r>
            <a:r>
              <a:rPr lang="en-US" sz="2400" dirty="0" smtClean="0"/>
              <a:t>, irregular nuclei, increased mitoses, loss </a:t>
            </a:r>
            <a:r>
              <a:rPr lang="en-US" sz="2400" dirty="0"/>
              <a:t>of </a:t>
            </a:r>
            <a:r>
              <a:rPr lang="en-US" sz="2400" dirty="0" smtClean="0"/>
              <a:t>polarity &amp; a disordered maturation</a:t>
            </a:r>
            <a:r>
              <a:rPr lang="en-US" sz="2400" dirty="0"/>
              <a:t> </a:t>
            </a:r>
            <a:r>
              <a:rPr lang="en-US" sz="2400" dirty="0" smtClean="0"/>
              <a:t>or total failure of maturation.</a:t>
            </a:r>
            <a:endParaRPr lang="en-US" sz="2400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15/10/2018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5C569-69FD-0849-B5F3-B1069D6F1CA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9789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3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Dysplasia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Dysplasia does not mean </a:t>
            </a:r>
            <a:r>
              <a:rPr lang="en-US" dirty="0" smtClean="0"/>
              <a:t>cancer.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 smtClean="0"/>
              <a:t>Dysplasia </a:t>
            </a:r>
            <a:r>
              <a:rPr lang="en-US" dirty="0"/>
              <a:t>does not necessarily progress to </a:t>
            </a:r>
            <a:r>
              <a:rPr lang="en-US" dirty="0" smtClean="0"/>
              <a:t>cancer.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Dysplasia </a:t>
            </a:r>
            <a:r>
              <a:rPr lang="en-US" dirty="0"/>
              <a:t>may be </a:t>
            </a:r>
            <a:r>
              <a:rPr lang="en-US" dirty="0" smtClean="0"/>
              <a:t>reversible.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sz="2400" dirty="0" smtClean="0"/>
              <a:t>The </a:t>
            </a:r>
            <a:r>
              <a:rPr lang="en-US" sz="2400" dirty="0"/>
              <a:t>risk of invasive cancer varies with</a:t>
            </a:r>
            <a:r>
              <a:rPr lang="en-US" sz="2400" dirty="0" smtClean="0"/>
              <a:t>:</a:t>
            </a:r>
          </a:p>
          <a:p>
            <a:pPr lvl="1">
              <a:defRPr/>
            </a:pPr>
            <a:r>
              <a:rPr lang="en-US" dirty="0" smtClean="0"/>
              <a:t>grade </a:t>
            </a:r>
            <a:r>
              <a:rPr lang="en-US" dirty="0"/>
              <a:t>of dysplasia (mild, moderate, </a:t>
            </a:r>
            <a:r>
              <a:rPr lang="en-US" dirty="0" smtClean="0"/>
              <a:t>severe)</a:t>
            </a:r>
          </a:p>
          <a:p>
            <a:pPr lvl="1">
              <a:defRPr/>
            </a:pPr>
            <a:r>
              <a:rPr lang="en-US" dirty="0" smtClean="0"/>
              <a:t>duration </a:t>
            </a:r>
            <a:r>
              <a:rPr lang="en-US" dirty="0"/>
              <a:t>of </a:t>
            </a:r>
            <a:r>
              <a:rPr lang="en-US" dirty="0" smtClean="0"/>
              <a:t>dysplasia</a:t>
            </a:r>
          </a:p>
          <a:p>
            <a:pPr lvl="1">
              <a:defRPr/>
            </a:pPr>
            <a:r>
              <a:rPr lang="en-US" dirty="0" smtClean="0"/>
              <a:t>site </a:t>
            </a:r>
            <a:r>
              <a:rPr lang="en-US" dirty="0"/>
              <a:t>of dysplasia</a:t>
            </a:r>
          </a:p>
          <a:p>
            <a:pPr marL="0" indent="0">
              <a:buNone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15/10/2018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5C569-69FD-0849-B5F3-B1069D6F1CA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8109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3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Dysplasia</a:t>
            </a:r>
          </a:p>
        </p:txBody>
      </p:sp>
      <p:pic>
        <p:nvPicPr>
          <p:cNvPr id="9" name="Content Placeholder 8" descr="2558_1447675459.png"/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4" r="28468"/>
          <a:stretch/>
        </p:blipFill>
        <p:spPr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Content Placeholder 9" descr="mod6img1b.jpg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89" r="22589"/>
          <a:stretch>
            <a:fillRect/>
          </a:stretch>
        </p:blipFill>
        <p:spPr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15/10/2018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5C569-69FD-0849-B5F3-B1069D6F1CA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6129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Dysplasia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Differences between dysplasia </a:t>
            </a:r>
            <a:r>
              <a:rPr lang="en-US" dirty="0" smtClean="0"/>
              <a:t>&amp; cancer:</a:t>
            </a:r>
          </a:p>
          <a:p>
            <a:pPr lvl="1">
              <a:defRPr/>
            </a:pPr>
            <a:endParaRPr lang="en-US" dirty="0">
              <a:sym typeface="Symbol" pitchFamily="18" charset="2"/>
            </a:endParaRPr>
          </a:p>
          <a:p>
            <a:pPr lvl="1">
              <a:defRPr/>
            </a:pPr>
            <a:r>
              <a:rPr lang="en-US" dirty="0">
                <a:sym typeface="Symbol" pitchFamily="18" charset="2"/>
              </a:rPr>
              <a:t>L</a:t>
            </a:r>
            <a:r>
              <a:rPr lang="en-US" dirty="0" smtClean="0">
                <a:sym typeface="Symbol" pitchFamily="18" charset="2"/>
              </a:rPr>
              <a:t>ack </a:t>
            </a:r>
            <a:r>
              <a:rPr lang="en-US" dirty="0">
                <a:sym typeface="Symbol" pitchFamily="18" charset="2"/>
              </a:rPr>
              <a:t>of </a:t>
            </a:r>
            <a:r>
              <a:rPr lang="en-US" dirty="0" smtClean="0">
                <a:sym typeface="Symbol" pitchFamily="18" charset="2"/>
              </a:rPr>
              <a:t>invasiveness.</a:t>
            </a:r>
          </a:p>
          <a:p>
            <a:pPr lvl="1">
              <a:defRPr/>
            </a:pPr>
            <a:endParaRPr lang="en-US" dirty="0" smtClean="0">
              <a:sym typeface="Symbol" pitchFamily="18" charset="2"/>
            </a:endParaRPr>
          </a:p>
          <a:p>
            <a:pPr lvl="1">
              <a:defRPr/>
            </a:pPr>
            <a:r>
              <a:rPr lang="en-US" dirty="0" smtClean="0">
                <a:sym typeface="Symbol" pitchFamily="18" charset="2"/>
              </a:rPr>
              <a:t>Reversibility</a:t>
            </a:r>
            <a:endParaRPr lang="en-US" dirty="0">
              <a:sym typeface="Symbol" pitchFamily="18" charset="2"/>
            </a:endParaRPr>
          </a:p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15/10/2018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5C569-69FD-0849-B5F3-B1069D6F1CA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0344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 bldLvl="4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Compare between benign </a:t>
            </a:r>
            <a:r>
              <a:rPr lang="en-US" dirty="0" smtClean="0"/>
              <a:t>&amp; malignant </a:t>
            </a:r>
            <a:r>
              <a:rPr lang="en-US" dirty="0"/>
              <a:t>tumors in terms of differentiation, rate of growth, local invasion </a:t>
            </a:r>
            <a:r>
              <a:rPr lang="en-US" dirty="0" smtClean="0"/>
              <a:t>&amp; metastases</a:t>
            </a:r>
            <a:r>
              <a:rPr lang="en-US" dirty="0"/>
              <a:t>.</a:t>
            </a:r>
          </a:p>
          <a:p>
            <a:r>
              <a:rPr lang="en-US" dirty="0"/>
              <a:t>Identify the morphological </a:t>
            </a:r>
            <a:r>
              <a:rPr lang="en-US" dirty="0" smtClean="0"/>
              <a:t>features that </a:t>
            </a:r>
            <a:r>
              <a:rPr lang="en-US" dirty="0"/>
              <a:t>differentiate between benign </a:t>
            </a:r>
            <a:r>
              <a:rPr lang="en-US" dirty="0" smtClean="0"/>
              <a:t>&amp; malignant </a:t>
            </a:r>
            <a:r>
              <a:rPr lang="en-US" dirty="0"/>
              <a:t>tumors.</a:t>
            </a:r>
          </a:p>
          <a:p>
            <a:r>
              <a:rPr lang="en-US" dirty="0"/>
              <a:t>Define the terms: differentiation </a:t>
            </a:r>
            <a:r>
              <a:rPr lang="en-US" dirty="0" smtClean="0"/>
              <a:t>&amp; </a:t>
            </a:r>
            <a:r>
              <a:rPr lang="en-US" dirty="0" err="1" smtClean="0"/>
              <a:t>anaplasia</a:t>
            </a:r>
            <a:r>
              <a:rPr lang="en-US" dirty="0"/>
              <a:t>.</a:t>
            </a:r>
            <a:endParaRPr lang="en-US" u="words" dirty="0"/>
          </a:p>
          <a:p>
            <a:pPr lvl="0"/>
            <a:r>
              <a:rPr lang="en-US" dirty="0"/>
              <a:t>List the pathways by which malignant tumors spread.</a:t>
            </a:r>
          </a:p>
          <a:p>
            <a:r>
              <a:rPr lang="en-US" dirty="0"/>
              <a:t>Define the terms: </a:t>
            </a:r>
            <a:r>
              <a:rPr lang="en-US" dirty="0" smtClean="0"/>
              <a:t>dysplasia &amp; carcinoma </a:t>
            </a:r>
            <a:r>
              <a:rPr lang="en-US" dirty="0"/>
              <a:t>in situ.</a:t>
            </a:r>
            <a:endParaRPr lang="en-US" u="words" dirty="0"/>
          </a:p>
          <a:p>
            <a:pPr lvl="0"/>
            <a:endParaRPr lang="en-US" dirty="0" smtClean="0"/>
          </a:p>
          <a:p>
            <a:pPr lvl="0"/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15/10/2018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5C569-69FD-0849-B5F3-B1069D6F1CA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4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Carcinoma in Situ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If dysplastic changes involve the entire thickness of the epithelium it is called: </a:t>
            </a:r>
            <a:r>
              <a:rPr lang="en-US" i="1" dirty="0"/>
              <a:t>carcinoma in-</a:t>
            </a:r>
            <a:r>
              <a:rPr lang="en-US" i="1" dirty="0" smtClean="0"/>
              <a:t>situ.</a:t>
            </a:r>
          </a:p>
          <a:p>
            <a:endParaRPr lang="en-US" i="1" dirty="0"/>
          </a:p>
          <a:p>
            <a:r>
              <a:rPr lang="en-US" dirty="0" smtClean="0"/>
              <a:t>Definition</a:t>
            </a:r>
            <a:r>
              <a:rPr lang="en-US" dirty="0"/>
              <a:t>: an intraepithelial malignancy in which malignant cells involve the entire thickness of the epithelium without penetration of the basement </a:t>
            </a:r>
            <a:r>
              <a:rPr lang="en-US" dirty="0" smtClean="0"/>
              <a:t>membrane.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15/10/2018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5C569-69FD-0849-B5F3-B1069D6F1CA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7117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4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Carcinoma in Situ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It is applicable only to epithelial neoplasms</a:t>
            </a:r>
            <a:r>
              <a:rPr lang="en-US" dirty="0" smtClean="0"/>
              <a:t>.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 smtClean="0"/>
              <a:t>It is a true </a:t>
            </a:r>
            <a:r>
              <a:rPr lang="en-US" dirty="0"/>
              <a:t>neoplasm with all of the features of malignant neoplasm except </a:t>
            </a:r>
            <a:r>
              <a:rPr lang="en-US" dirty="0" smtClean="0"/>
              <a:t>invasiveness.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 smtClean="0"/>
              <a:t>It displays </a:t>
            </a:r>
            <a:r>
              <a:rPr lang="en-US" dirty="0"/>
              <a:t>the </a:t>
            </a:r>
            <a:r>
              <a:rPr lang="en-US" dirty="0" smtClean="0"/>
              <a:t>cytological </a:t>
            </a:r>
            <a:r>
              <a:rPr lang="en-US" dirty="0"/>
              <a:t>features of malignancy without </a:t>
            </a:r>
            <a:r>
              <a:rPr lang="en-US" dirty="0" smtClean="0"/>
              <a:t>invading the </a:t>
            </a:r>
            <a:r>
              <a:rPr lang="en-US" dirty="0"/>
              <a:t>basement membrane.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15/10/2018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5C569-69FD-0849-B5F3-B1069D6F1CA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7486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4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Carcinoma in Situ</a:t>
            </a:r>
          </a:p>
        </p:txBody>
      </p:sp>
      <p:pic>
        <p:nvPicPr>
          <p:cNvPr id="7" name="Content Placeholder 6" descr="Screen Shot 2016-11-11 at 11.01.18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76" r="19776"/>
          <a:stretch>
            <a:fillRect/>
          </a:stretch>
        </p:blipFill>
        <p:spPr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15/10/2018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5C569-69FD-0849-B5F3-B1069D6F1CA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3663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Dysplasia &amp; </a:t>
            </a:r>
            <a:r>
              <a:rPr lang="en-US" dirty="0"/>
              <a:t>Carcinoma in Situ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15/10/2018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5C569-69FD-0849-B5F3-B1069D6F1CAA}" type="slidenum">
              <a:rPr lang="en-US" smtClean="0"/>
              <a:t>23</a:t>
            </a:fld>
            <a:endParaRPr lang="en-US"/>
          </a:p>
        </p:txBody>
      </p:sp>
      <p:pic>
        <p:nvPicPr>
          <p:cNvPr id="9" name="Picture 8" descr="figure-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8100" y="1524000"/>
            <a:ext cx="6125700" cy="516352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786661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Reminder</a:t>
            </a:r>
            <a:r>
              <a:rPr lang="is-IS" dirty="0" smtClean="0"/>
              <a:t>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Features to distinguish between benign &amp; malignant tumors: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Differentiation &amp; </a:t>
            </a:r>
            <a:r>
              <a:rPr lang="en-US" dirty="0" err="1" smtClean="0"/>
              <a:t>anaplasia</a:t>
            </a:r>
            <a:endParaRPr lang="en-US" dirty="0" smtClean="0"/>
          </a:p>
          <a:p>
            <a:pPr lvl="1"/>
            <a:endParaRPr lang="en-US" dirty="0"/>
          </a:p>
          <a:p>
            <a:pPr lvl="1"/>
            <a:r>
              <a:rPr lang="en-US" dirty="0"/>
              <a:t>Rate of growth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Local </a:t>
            </a:r>
            <a:r>
              <a:rPr lang="en-US" dirty="0"/>
              <a:t>invasion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Metastasis</a:t>
            </a:r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15/10/2018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5C569-69FD-0849-B5F3-B1069D6F1CAA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3283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4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Rate of Growth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Benign tumors:</a:t>
            </a:r>
          </a:p>
          <a:p>
            <a:endParaRPr lang="en-US" dirty="0"/>
          </a:p>
          <a:p>
            <a:pPr lvl="1"/>
            <a:r>
              <a:rPr lang="en-US" dirty="0" smtClean="0"/>
              <a:t>They usually grow slowly.</a:t>
            </a:r>
          </a:p>
          <a:p>
            <a:pPr lvl="1"/>
            <a:endParaRPr lang="en-US" dirty="0"/>
          </a:p>
          <a:p>
            <a:pPr lvl="1"/>
            <a:r>
              <a:rPr lang="en-US" dirty="0" smtClean="0"/>
              <a:t>Their growth is affected by: adequate blood supply, location or hormones e.g. leiomyoma of the uterus.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15/10/2018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5C569-69FD-0849-B5F3-B1069D6F1CAA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7531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Rate of Growth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Malignant tumors:</a:t>
            </a:r>
          </a:p>
          <a:p>
            <a:endParaRPr lang="en-US" dirty="0"/>
          </a:p>
          <a:p>
            <a:pPr lvl="1"/>
            <a:r>
              <a:rPr lang="en-US" dirty="0" smtClean="0"/>
              <a:t>They usually grow fast.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The rate of growth of malignant tumors usually correlates inversely with their level of differentiation.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15/10/2018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5C569-69FD-0849-B5F3-B1069D6F1CAA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5457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4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Local Invasion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Benign tumors:</a:t>
            </a:r>
          </a:p>
          <a:p>
            <a:pPr lvl="1"/>
            <a:endParaRPr lang="en-US" dirty="0"/>
          </a:p>
          <a:p>
            <a:pPr lvl="1"/>
            <a:r>
              <a:rPr lang="en-US" dirty="0" smtClean="0"/>
              <a:t>They remain localized.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They cannot invade.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They are </a:t>
            </a:r>
            <a:r>
              <a:rPr lang="en-US" i="1" dirty="0" smtClean="0"/>
              <a:t>usually</a:t>
            </a:r>
            <a:r>
              <a:rPr lang="en-US" dirty="0" smtClean="0"/>
              <a:t> encapsulated.</a:t>
            </a:r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15/10/2018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5C569-69FD-0849-B5F3-B1069D6F1CAA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5204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4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Local Invasion</a:t>
            </a:r>
          </a:p>
        </p:txBody>
      </p:sp>
      <p:pic>
        <p:nvPicPr>
          <p:cNvPr id="9" name="Content Placeholder 8" descr="Screen Shot 2016-11-11 at 11.20.26 PM.png"/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2" r="52752"/>
          <a:stretch/>
        </p:blipFill>
        <p:spPr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 rotWithShape="1">
          <a:blip r:embed="rId4"/>
          <a:srcRect r="32863"/>
          <a:stretch/>
        </p:blipFill>
        <p:spPr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15/10/2018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5C569-69FD-0849-B5F3-B1069D6F1CAA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5904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Local Invasion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Malignant tumors:</a:t>
            </a:r>
          </a:p>
          <a:p>
            <a:endParaRPr lang="en-US" dirty="0"/>
          </a:p>
          <a:p>
            <a:pPr lvl="1"/>
            <a:r>
              <a:rPr lang="en-US" dirty="0" smtClean="0"/>
              <a:t>They invade the underlying basement membrane or </a:t>
            </a:r>
            <a:r>
              <a:rPr lang="en-US" dirty="0" err="1" smtClean="0"/>
              <a:t>stroma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endParaRPr lang="en-US" dirty="0"/>
          </a:p>
          <a:p>
            <a:pPr lvl="1"/>
            <a:r>
              <a:rPr lang="en-US" dirty="0" smtClean="0"/>
              <a:t>They are destructive.</a:t>
            </a:r>
          </a:p>
          <a:p>
            <a:pPr lvl="1"/>
            <a:endParaRPr lang="en-US" dirty="0"/>
          </a:p>
          <a:p>
            <a:pPr lvl="1"/>
            <a:r>
              <a:rPr lang="en-US" dirty="0" smtClean="0"/>
              <a:t>They are </a:t>
            </a:r>
            <a:r>
              <a:rPr lang="en-US" i="1" dirty="0" smtClean="0"/>
              <a:t>usually</a:t>
            </a:r>
            <a:r>
              <a:rPr lang="en-US" dirty="0" smtClean="0"/>
              <a:t> not encapsulated.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15/10/2018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5C569-69FD-0849-B5F3-B1069D6F1CAA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0077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4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</a:t>
            </a:r>
            <a:r>
              <a:rPr lang="en-US" dirty="0" smtClean="0"/>
              <a:t>eatures to distinguish between benign &amp; malignant tumors:</a:t>
            </a:r>
          </a:p>
          <a:p>
            <a:pPr lvl="1"/>
            <a:endParaRPr lang="en-US" dirty="0"/>
          </a:p>
          <a:p>
            <a:pPr lvl="1"/>
            <a:r>
              <a:rPr lang="en-US" dirty="0" smtClean="0"/>
              <a:t>Differentiation &amp; </a:t>
            </a:r>
            <a:r>
              <a:rPr lang="en-US" dirty="0" err="1" smtClean="0"/>
              <a:t>anaplasia</a:t>
            </a:r>
            <a:endParaRPr lang="en-US" dirty="0" smtClean="0"/>
          </a:p>
          <a:p>
            <a:pPr lvl="1"/>
            <a:endParaRPr lang="en-US" dirty="0"/>
          </a:p>
          <a:p>
            <a:pPr lvl="1"/>
            <a:r>
              <a:rPr lang="en-US" dirty="0" smtClean="0"/>
              <a:t>Rate </a:t>
            </a:r>
            <a:r>
              <a:rPr lang="en-US" dirty="0"/>
              <a:t>of </a:t>
            </a:r>
            <a:r>
              <a:rPr lang="en-US" dirty="0" smtClean="0"/>
              <a:t>growth</a:t>
            </a:r>
            <a:endParaRPr lang="en-US" dirty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Local invasion</a:t>
            </a:r>
            <a:endParaRPr lang="en-US" dirty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Metastasis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15/10/2018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5C569-69FD-0849-B5F3-B1069D6F1CA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1325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4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Local </a:t>
            </a:r>
            <a:r>
              <a:rPr lang="en-US" dirty="0" smtClean="0"/>
              <a:t>Invasion*</a:t>
            </a:r>
            <a:endParaRPr lang="en-US" dirty="0"/>
          </a:p>
        </p:txBody>
      </p:sp>
      <p:pic>
        <p:nvPicPr>
          <p:cNvPr id="10" name="Content Placeholder 9" descr="Screen Shot 2016-11-11 at 11.27.48 PM.png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38" r="12638"/>
          <a:stretch>
            <a:fillRect/>
          </a:stretch>
        </p:blipFill>
        <p:spPr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4"/>
          <a:srcRect l="17775" r="17775"/>
          <a:stretch>
            <a:fillRect/>
          </a:stretch>
        </p:blipFill>
        <p:spPr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15/10/2018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5C569-69FD-0849-B5F3-B1069D6F1CAA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2516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Metastasis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Definition: it is the development of secondary </a:t>
            </a:r>
            <a:r>
              <a:rPr lang="en-US" dirty="0"/>
              <a:t>implants of a tumor that are discontinuous with the primary tumor </a:t>
            </a:r>
            <a:r>
              <a:rPr lang="en-US" dirty="0" smtClean="0"/>
              <a:t>&amp; located </a:t>
            </a:r>
            <a:r>
              <a:rPr lang="en-US" dirty="0"/>
              <a:t>in remote </a:t>
            </a:r>
            <a:r>
              <a:rPr lang="en-US" dirty="0" smtClean="0"/>
              <a:t>tissues.</a:t>
            </a:r>
          </a:p>
          <a:p>
            <a:endParaRPr lang="en-US" dirty="0" smtClean="0"/>
          </a:p>
          <a:p>
            <a:r>
              <a:rPr lang="en-US" dirty="0"/>
              <a:t>More than any other attribute, the property of metastasis identifies a neoplasm as malignant.</a:t>
            </a:r>
          </a:p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15/10/2018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5C569-69FD-0849-B5F3-B1069D6F1CAA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9982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Metastasis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Cancer have different ability to metastasize.</a:t>
            </a:r>
          </a:p>
          <a:p>
            <a:endParaRPr lang="en-US" dirty="0"/>
          </a:p>
          <a:p>
            <a:r>
              <a:rPr lang="en-US" dirty="0" smtClean="0"/>
              <a:t>Approximately </a:t>
            </a:r>
            <a:r>
              <a:rPr lang="en-US" dirty="0"/>
              <a:t>30% patients present with clinically evident metastases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r>
              <a:rPr lang="en-US" dirty="0" smtClean="0"/>
              <a:t>Generally, </a:t>
            </a:r>
            <a:r>
              <a:rPr lang="en-US" dirty="0"/>
              <a:t>the more anaplastic and the larger the primary tumor, the more likely </a:t>
            </a:r>
            <a:r>
              <a:rPr lang="en-US" dirty="0" smtClean="0"/>
              <a:t>it metastasizes.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15/10/2018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5C569-69FD-0849-B5F3-B1069D6F1CAA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3867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3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Metastasis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Malignant neoplasms disseminate by one of three pathways</a:t>
            </a:r>
            <a:r>
              <a:rPr lang="en-US" dirty="0" smtClean="0"/>
              <a:t>:</a:t>
            </a:r>
          </a:p>
          <a:p>
            <a:pPr lvl="1">
              <a:defRPr/>
            </a:pPr>
            <a:endParaRPr lang="en-US" dirty="0"/>
          </a:p>
          <a:p>
            <a:pPr lvl="1">
              <a:defRPr/>
            </a:pPr>
            <a:r>
              <a:rPr lang="en-US" dirty="0" smtClean="0"/>
              <a:t>(</a:t>
            </a:r>
            <a:r>
              <a:rPr lang="en-US" dirty="0"/>
              <a:t>1) seeding within body </a:t>
            </a:r>
            <a:r>
              <a:rPr lang="en-US" dirty="0" smtClean="0"/>
              <a:t>cavities</a:t>
            </a:r>
          </a:p>
          <a:p>
            <a:pPr lvl="1">
              <a:defRPr/>
            </a:pPr>
            <a:endParaRPr lang="en-US" dirty="0"/>
          </a:p>
          <a:p>
            <a:pPr lvl="1">
              <a:defRPr/>
            </a:pPr>
            <a:r>
              <a:rPr lang="en-US" dirty="0" smtClean="0"/>
              <a:t>(</a:t>
            </a:r>
            <a:r>
              <a:rPr lang="en-US" dirty="0"/>
              <a:t>2) lymphatic </a:t>
            </a:r>
            <a:r>
              <a:rPr lang="en-US" dirty="0" smtClean="0"/>
              <a:t>spread</a:t>
            </a:r>
            <a:endParaRPr lang="en-US" dirty="0"/>
          </a:p>
          <a:p>
            <a:pPr lvl="1">
              <a:defRPr/>
            </a:pPr>
            <a:endParaRPr lang="en-US" dirty="0" smtClean="0"/>
          </a:p>
          <a:p>
            <a:pPr lvl="1">
              <a:defRPr/>
            </a:pPr>
            <a:r>
              <a:rPr lang="en-US" dirty="0" smtClean="0"/>
              <a:t>(</a:t>
            </a:r>
            <a:r>
              <a:rPr lang="en-US" dirty="0"/>
              <a:t>3) </a:t>
            </a:r>
            <a:r>
              <a:rPr lang="en-US" dirty="0" err="1"/>
              <a:t>hematogenous</a:t>
            </a:r>
            <a:r>
              <a:rPr lang="en-US" dirty="0"/>
              <a:t> spread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15/10/2018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5C569-69FD-0849-B5F3-B1069D6F1CAA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7630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Metastasis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Spread by seeding occurs when neoplasms invade a natural body </a:t>
            </a:r>
            <a:r>
              <a:rPr lang="en-US" dirty="0" smtClean="0"/>
              <a:t>cavity.</a:t>
            </a:r>
          </a:p>
          <a:p>
            <a:endParaRPr lang="en-US" dirty="0"/>
          </a:p>
          <a:p>
            <a:r>
              <a:rPr lang="en-US" dirty="0" smtClean="0"/>
              <a:t>This </a:t>
            </a:r>
            <a:r>
              <a:rPr lang="en-US" dirty="0"/>
              <a:t>mode of dissemination is particularly characteristic of cancers of the ovary, which often cover the peritoneal surfaces widely.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15/10/2018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5C569-69FD-0849-B5F3-B1069D6F1CAA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1410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Metastasis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Lymphatic spread is more typical of </a:t>
            </a:r>
            <a:r>
              <a:rPr lang="en-US" dirty="0" smtClean="0"/>
              <a:t>carcinomas.</a:t>
            </a:r>
          </a:p>
          <a:p>
            <a:endParaRPr lang="en-US" dirty="0"/>
          </a:p>
          <a:p>
            <a:pPr lvl="1">
              <a:defRPr/>
            </a:pPr>
            <a:r>
              <a:rPr lang="en-US" dirty="0" smtClean="0"/>
              <a:t>Breast </a:t>
            </a:r>
            <a:r>
              <a:rPr lang="en-US" dirty="0"/>
              <a:t>carcinoma </a:t>
            </a:r>
            <a:r>
              <a:rPr lang="en-US" dirty="0">
                <a:sym typeface="Wingdings" pitchFamily="2" charset="2"/>
              </a:rPr>
              <a:t> axillary lymph </a:t>
            </a:r>
            <a:r>
              <a:rPr lang="en-US" dirty="0" smtClean="0">
                <a:sym typeface="Wingdings" pitchFamily="2" charset="2"/>
              </a:rPr>
              <a:t>node</a:t>
            </a:r>
          </a:p>
          <a:p>
            <a:pPr lvl="1">
              <a:defRPr/>
            </a:pPr>
            <a:endParaRPr lang="en-US" dirty="0" smtClean="0">
              <a:sym typeface="Wingdings" pitchFamily="2" charset="2"/>
            </a:endParaRPr>
          </a:p>
          <a:p>
            <a:pPr lvl="1">
              <a:defRPr/>
            </a:pPr>
            <a:r>
              <a:rPr lang="en-US" dirty="0" smtClean="0">
                <a:sym typeface="Wingdings" pitchFamily="2" charset="2"/>
              </a:rPr>
              <a:t>Lung </a:t>
            </a:r>
            <a:r>
              <a:rPr lang="en-US" dirty="0">
                <a:sym typeface="Wingdings" pitchFamily="2" charset="2"/>
              </a:rPr>
              <a:t>carcinomas  bronchial lymph nodes </a:t>
            </a:r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15/10/2018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5C569-69FD-0849-B5F3-B1069D6F1CAA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0851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4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Metastasis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 err="1" smtClean="0"/>
              <a:t>Hematogenous</a:t>
            </a:r>
            <a:r>
              <a:rPr lang="en-US" dirty="0" smtClean="0"/>
              <a:t> spread is favored by sarcomas but can also occur in carcinomas.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Veins are more commonly </a:t>
            </a:r>
            <a:r>
              <a:rPr lang="en-US" dirty="0" smtClean="0"/>
              <a:t>invaded.</a:t>
            </a:r>
          </a:p>
          <a:p>
            <a:pPr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15/10/2018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5C569-69FD-0849-B5F3-B1069D6F1CAA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3940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3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Metastasis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liver and lungs are the most frequently involved secondary sites.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15/10/2018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5C569-69FD-0849-B5F3-B1069D6F1CAA}" type="slidenum">
              <a:rPr lang="en-US" smtClean="0"/>
              <a:t>37</a:t>
            </a:fld>
            <a:endParaRPr lang="en-US"/>
          </a:p>
        </p:txBody>
      </p:sp>
      <p:pic>
        <p:nvPicPr>
          <p:cNvPr id="7" name="Picture 6" descr="Screen Shot 2016-11-11 at 11.43.5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550" y="2700039"/>
            <a:ext cx="6111875" cy="390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98864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15/10/2018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5C569-69FD-0849-B5F3-B1069D6F1CAA}" type="slidenum">
              <a:rPr lang="en-US" smtClean="0"/>
              <a:t>38</a:t>
            </a:fld>
            <a:endParaRPr lang="en-US"/>
          </a:p>
        </p:txBody>
      </p:sp>
      <p:pic>
        <p:nvPicPr>
          <p:cNvPr id="7" name="Picture 6" descr="Screen Shot 2016-11-11 at 11.41.0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817" y="1433292"/>
            <a:ext cx="8025741" cy="5334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100028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15/10/2018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5C569-69FD-0849-B5F3-B1069D6F1CAA}" type="slidenum">
              <a:rPr lang="en-US" smtClean="0"/>
              <a:t>39</a:t>
            </a:fld>
            <a:endParaRPr lang="en-US"/>
          </a:p>
        </p:txBody>
      </p:sp>
      <p:pic>
        <p:nvPicPr>
          <p:cNvPr id="7" name="Picture 6" descr="Screen Shot 2016-11-11 at 11.44.1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60" y="1657663"/>
            <a:ext cx="8940800" cy="5003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820356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Differentiation &amp; </a:t>
            </a:r>
            <a:r>
              <a:rPr lang="en-US" dirty="0" err="1" smtClean="0"/>
              <a:t>Anaplasia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Differentiation </a:t>
            </a:r>
            <a:r>
              <a:rPr lang="en-US" dirty="0" smtClean="0"/>
              <a:t>&amp; </a:t>
            </a:r>
            <a:r>
              <a:rPr lang="en-US" dirty="0" err="1" smtClean="0"/>
              <a:t>anaplasia</a:t>
            </a:r>
            <a:r>
              <a:rPr lang="en-US" dirty="0" smtClean="0"/>
              <a:t> </a:t>
            </a:r>
            <a:r>
              <a:rPr lang="en-US" dirty="0"/>
              <a:t>are characteristics seen only in the parenchymal cells that constitute </a:t>
            </a:r>
            <a:r>
              <a:rPr lang="en-US" dirty="0" smtClean="0"/>
              <a:t>the </a:t>
            </a:r>
            <a:r>
              <a:rPr lang="en-US" dirty="0"/>
              <a:t>transformed elements of neoplasms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r>
              <a:rPr lang="en-US" i="1" dirty="0" smtClean="0"/>
              <a:t>Differentiation</a:t>
            </a:r>
            <a:r>
              <a:rPr lang="en-US" dirty="0" smtClean="0"/>
              <a:t>: </a:t>
            </a:r>
            <a:r>
              <a:rPr lang="en-US" dirty="0"/>
              <a:t>the extent to which the parenchymal cells of the tumor resemble their normal counterparts morphologically and functionally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15/10/2018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5C569-69FD-0849-B5F3-B1069D6F1CA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7261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Kumar V, Abbas AK, Aster JC. Robbins Basic Pathology. </a:t>
            </a:r>
            <a:r>
              <a:rPr lang="en-US" dirty="0" smtClean="0"/>
              <a:t>10</a:t>
            </a:r>
            <a:r>
              <a:rPr lang="en-US" baseline="30000" dirty="0" smtClean="0"/>
              <a:t>th</a:t>
            </a:r>
            <a:r>
              <a:rPr lang="en-US" dirty="0" smtClean="0"/>
              <a:t> </a:t>
            </a:r>
            <a:r>
              <a:rPr lang="en-US" dirty="0" smtClean="0"/>
              <a:t>ed. Elsevier</a:t>
            </a:r>
            <a:r>
              <a:rPr lang="en-US" smtClean="0"/>
              <a:t>; </a:t>
            </a:r>
            <a:r>
              <a:rPr lang="en-US" smtClean="0"/>
              <a:t>2018. </a:t>
            </a:r>
            <a:r>
              <a:rPr lang="en-US" dirty="0" smtClean="0"/>
              <a:t>Philadelphia, PA.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15/10/2018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5C569-69FD-0849-B5F3-B1069D6F1CAA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6265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End of lecture</a:t>
            </a:r>
            <a:endParaRPr lang="en-US" dirty="0"/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Thank You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34515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Differentiation &amp; </a:t>
            </a:r>
            <a:r>
              <a:rPr lang="en-US" dirty="0" err="1"/>
              <a:t>Anaplasia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Differentiation:</a:t>
            </a:r>
          </a:p>
          <a:p>
            <a:endParaRPr lang="en-US" dirty="0"/>
          </a:p>
          <a:p>
            <a:pPr lvl="1">
              <a:defRPr/>
            </a:pPr>
            <a:r>
              <a:rPr lang="en-US" dirty="0" smtClean="0"/>
              <a:t>Well </a:t>
            </a:r>
            <a:r>
              <a:rPr lang="en-US" dirty="0"/>
              <a:t>differentiated = closely resemble their normal </a:t>
            </a:r>
            <a:r>
              <a:rPr lang="en-US" dirty="0" smtClean="0"/>
              <a:t>counterparts</a:t>
            </a:r>
          </a:p>
          <a:p>
            <a:pPr lvl="1">
              <a:defRPr/>
            </a:pPr>
            <a:endParaRPr lang="en-US" dirty="0"/>
          </a:p>
          <a:p>
            <a:pPr lvl="1">
              <a:defRPr/>
            </a:pPr>
            <a:r>
              <a:rPr lang="en-US" dirty="0"/>
              <a:t>Moderately differentiated</a:t>
            </a:r>
          </a:p>
          <a:p>
            <a:pPr lvl="1">
              <a:defRPr/>
            </a:pPr>
            <a:endParaRPr lang="en-US" dirty="0" smtClean="0"/>
          </a:p>
          <a:p>
            <a:pPr lvl="1">
              <a:defRPr/>
            </a:pPr>
            <a:r>
              <a:rPr lang="en-US" dirty="0" smtClean="0"/>
              <a:t>Poorly </a:t>
            </a:r>
            <a:r>
              <a:rPr lang="en-US" dirty="0"/>
              <a:t>differentiated</a:t>
            </a:r>
          </a:p>
          <a:p>
            <a:pPr lvl="1">
              <a:defRPr/>
            </a:pPr>
            <a:endParaRPr lang="en-US" dirty="0" smtClean="0"/>
          </a:p>
          <a:p>
            <a:pPr lvl="1">
              <a:defRPr/>
            </a:pPr>
            <a:r>
              <a:rPr lang="en-US" dirty="0" smtClean="0"/>
              <a:t>Undifferentiated  (</a:t>
            </a:r>
            <a:r>
              <a:rPr lang="en-US" i="1" dirty="0" err="1" smtClean="0"/>
              <a:t>Anaplasia</a:t>
            </a:r>
            <a:r>
              <a:rPr lang="en-US" dirty="0" smtClean="0"/>
              <a:t>) </a:t>
            </a:r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15/10/2018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5C569-69FD-0849-B5F3-B1069D6F1CA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2288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3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Differentiation &amp; </a:t>
            </a:r>
            <a:r>
              <a:rPr lang="en-US" dirty="0" err="1"/>
              <a:t>Anaplasia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Benign neoplasms are composed of well-differentiated cells that closely resemble their normal counterparts</a:t>
            </a:r>
            <a:r>
              <a:rPr lang="en-US" dirty="0" smtClean="0"/>
              <a:t>.</a:t>
            </a:r>
          </a:p>
          <a:p>
            <a:endParaRPr lang="en-US" dirty="0" smtClean="0"/>
          </a:p>
          <a:p>
            <a:pPr lvl="1"/>
            <a:r>
              <a:rPr lang="en-US" dirty="0" err="1"/>
              <a:t>Lipoma</a:t>
            </a:r>
            <a:r>
              <a:rPr lang="en-US" dirty="0"/>
              <a:t>: mature fat cells laden with cytoplasmic lipid vacuoles.</a:t>
            </a:r>
          </a:p>
          <a:p>
            <a:pPr lvl="1"/>
            <a:endParaRPr lang="en-US" dirty="0"/>
          </a:p>
          <a:p>
            <a:pPr lvl="1"/>
            <a:r>
              <a:rPr lang="en-US" dirty="0" err="1"/>
              <a:t>Chondroma</a:t>
            </a:r>
            <a:r>
              <a:rPr lang="en-US" dirty="0"/>
              <a:t>: mature cartilage cells that synthesize their usual cartilaginous matrix (evidence of morphologic and functional differentiation)</a:t>
            </a:r>
          </a:p>
          <a:p>
            <a:endParaRPr lang="en-US" dirty="0" smtClean="0"/>
          </a:p>
          <a:p>
            <a:r>
              <a:rPr lang="en-US" dirty="0"/>
              <a:t>In well-differentiated benign tumors, mitoses are usually rare and are of normal configuration.</a:t>
            </a:r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15/10/2018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5C569-69FD-0849-B5F3-B1069D6F1CA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8185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3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Differentiation &amp; </a:t>
            </a:r>
            <a:r>
              <a:rPr lang="en-US" dirty="0" err="1"/>
              <a:t>Anaplasia</a:t>
            </a:r>
            <a:r>
              <a:rPr lang="en-US" dirty="0"/>
              <a:t> 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more differentiated the tumor cell, the more completely it retains the functional capabilities of its normal counterparts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pPr lvl="1"/>
            <a:r>
              <a:rPr lang="en-US" dirty="0" smtClean="0"/>
              <a:t>e.g. benign </a:t>
            </a:r>
            <a:r>
              <a:rPr lang="en-US" dirty="0"/>
              <a:t>neoplasms and even well-differentiated cancers of endocrine glands frequently elaborate the hormones characteristic of their origin.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15/10/2018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5C569-69FD-0849-B5F3-B1069D6F1CA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6156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Differentiation &amp; </a:t>
            </a:r>
            <a:r>
              <a:rPr lang="en-US" dirty="0" err="1"/>
              <a:t>Anaplasia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dirty="0" err="1"/>
              <a:t>stroma</a:t>
            </a:r>
            <a:r>
              <a:rPr lang="en-US" dirty="0"/>
              <a:t> carrying the blood supply is crucial to the growth of tumors but does not aid in the separation of benign from malignant ones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r>
              <a:rPr lang="en-US" dirty="0" smtClean="0"/>
              <a:t>However the amount </a:t>
            </a:r>
            <a:r>
              <a:rPr lang="en-US" dirty="0"/>
              <a:t>of stromal connective </a:t>
            </a:r>
            <a:r>
              <a:rPr lang="en-US" dirty="0" smtClean="0"/>
              <a:t>tissue determines </a:t>
            </a:r>
            <a:r>
              <a:rPr lang="en-US" dirty="0"/>
              <a:t>the consistency of a </a:t>
            </a:r>
            <a:r>
              <a:rPr lang="en-US" dirty="0" smtClean="0"/>
              <a:t>neoplasm.</a:t>
            </a:r>
          </a:p>
          <a:p>
            <a:pPr lvl="1"/>
            <a:endParaRPr lang="en-US" dirty="0"/>
          </a:p>
          <a:p>
            <a:pPr lvl="1"/>
            <a:r>
              <a:rPr lang="en-US" dirty="0" smtClean="0"/>
              <a:t>e.g. certain </a:t>
            </a:r>
            <a:r>
              <a:rPr lang="en-US" dirty="0"/>
              <a:t>cancers induce a dense, abundant fibrous </a:t>
            </a:r>
            <a:r>
              <a:rPr lang="en-US" dirty="0" err="1"/>
              <a:t>stroma</a:t>
            </a:r>
            <a:r>
              <a:rPr lang="en-US" dirty="0"/>
              <a:t> (</a:t>
            </a:r>
            <a:r>
              <a:rPr lang="en-US" i="1" dirty="0" err="1"/>
              <a:t>desmoplasia</a:t>
            </a:r>
            <a:r>
              <a:rPr lang="en-US" dirty="0"/>
              <a:t>), making them hard, so-called </a:t>
            </a:r>
            <a:r>
              <a:rPr lang="en-US" i="1" dirty="0" err="1"/>
              <a:t>scirrhous</a:t>
            </a:r>
            <a:r>
              <a:rPr lang="en-US" dirty="0"/>
              <a:t> tumors.</a:t>
            </a:r>
            <a:endParaRPr lang="x-none" dirty="0"/>
          </a:p>
          <a:p>
            <a:endParaRPr lang="x-none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15/10/2018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5C569-69FD-0849-B5F3-B1069D6F1CA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0113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Differentiation &amp; </a:t>
            </a:r>
            <a:r>
              <a:rPr lang="en-US" dirty="0" err="1"/>
              <a:t>Anaplasia</a:t>
            </a:r>
            <a:r>
              <a:rPr lang="en-US" dirty="0"/>
              <a:t> 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Lipoma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err="1" smtClean="0"/>
              <a:t>Chondroma</a:t>
            </a:r>
            <a:endParaRPr lang="en-US" dirty="0"/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sz="quarter" idx="4"/>
          </p:nvPr>
        </p:nvPicPr>
        <p:blipFill>
          <a:blip r:embed="rId2"/>
          <a:srcRect l="10576" r="10576"/>
          <a:stretch>
            <a:fillRect/>
          </a:stretch>
        </p:blipFill>
        <p:spPr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15/10/2018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5C569-69FD-0849-B5F3-B1069D6F1CAA}" type="slidenum">
              <a:rPr lang="en-US" smtClean="0"/>
              <a:t>9</a:t>
            </a:fld>
            <a:endParaRPr lang="en-US"/>
          </a:p>
        </p:txBody>
      </p:sp>
      <p:pic>
        <p:nvPicPr>
          <p:cNvPr id="14" name="Content Placeholder 13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l="17310" r="17310"/>
          <a:stretch>
            <a:fillRect/>
          </a:stretch>
        </p:blipFill>
        <p:spPr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693592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Clarity.thmx</Template>
  <TotalTime>789</TotalTime>
  <Words>1428</Words>
  <Application>Microsoft Macintosh PowerPoint</Application>
  <PresentationFormat>On-screen Show (4:3)</PresentationFormat>
  <Paragraphs>285</Paragraphs>
  <Slides>41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2" baseType="lpstr">
      <vt:lpstr>Clarity</vt:lpstr>
      <vt:lpstr>Properties of benign and malignant tumors</vt:lpstr>
      <vt:lpstr>Objectives</vt:lpstr>
      <vt:lpstr>Introduction</vt:lpstr>
      <vt:lpstr>Differentiation &amp; Anaplasia </vt:lpstr>
      <vt:lpstr>Differentiation &amp; Anaplasia </vt:lpstr>
      <vt:lpstr>Differentiation &amp; Anaplasia </vt:lpstr>
      <vt:lpstr>Differentiation &amp; Anaplasia </vt:lpstr>
      <vt:lpstr>Differentiation &amp; Anaplasia </vt:lpstr>
      <vt:lpstr>Differentiation &amp; Anaplasia </vt:lpstr>
      <vt:lpstr>Differentiation &amp; Anaplasia </vt:lpstr>
      <vt:lpstr>Differentiation &amp; Anaplasia </vt:lpstr>
      <vt:lpstr>Differentiation &amp; Anaplasia </vt:lpstr>
      <vt:lpstr>Differentiation &amp; Anaplasia </vt:lpstr>
      <vt:lpstr>Differentiation &amp; Anaplasia </vt:lpstr>
      <vt:lpstr>Differentiation &amp; Anaplasia </vt:lpstr>
      <vt:lpstr>Dysplasia</vt:lpstr>
      <vt:lpstr>Dysplasia</vt:lpstr>
      <vt:lpstr>Dysplasia</vt:lpstr>
      <vt:lpstr>Dysplasia</vt:lpstr>
      <vt:lpstr>Carcinoma in Situ</vt:lpstr>
      <vt:lpstr>Carcinoma in Situ</vt:lpstr>
      <vt:lpstr>Carcinoma in Situ</vt:lpstr>
      <vt:lpstr>Dysplasia &amp; Carcinoma in Situ</vt:lpstr>
      <vt:lpstr>Reminder…</vt:lpstr>
      <vt:lpstr>Rate of Growth</vt:lpstr>
      <vt:lpstr>Rate of Growth</vt:lpstr>
      <vt:lpstr>Local Invasion</vt:lpstr>
      <vt:lpstr>Local Invasion</vt:lpstr>
      <vt:lpstr>Local Invasion</vt:lpstr>
      <vt:lpstr>Local Invasion*</vt:lpstr>
      <vt:lpstr>Metastasis</vt:lpstr>
      <vt:lpstr>Metastasis</vt:lpstr>
      <vt:lpstr>Metastasis</vt:lpstr>
      <vt:lpstr>Metastasis</vt:lpstr>
      <vt:lpstr>Metastasis</vt:lpstr>
      <vt:lpstr>Metastasis</vt:lpstr>
      <vt:lpstr>Metastasis</vt:lpstr>
      <vt:lpstr>Summary</vt:lpstr>
      <vt:lpstr>Summary</vt:lpstr>
      <vt:lpstr>Reference</vt:lpstr>
      <vt:lpstr>End of lecture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Classification of Tumors</dc:title>
  <dc:creator>MAC</dc:creator>
  <cp:lastModifiedBy>MAC</cp:lastModifiedBy>
  <cp:revision>169</cp:revision>
  <dcterms:created xsi:type="dcterms:W3CDTF">2016-11-03T14:38:26Z</dcterms:created>
  <dcterms:modified xsi:type="dcterms:W3CDTF">2018-10-12T10:27:42Z</dcterms:modified>
</cp:coreProperties>
</file>