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17" r:id="rId1"/>
  </p:sldMasterIdLst>
  <p:notesMasterIdLst>
    <p:notesMasterId r:id="rId53"/>
  </p:notesMasterIdLst>
  <p:handoutMasterIdLst>
    <p:handoutMasterId r:id="rId54"/>
  </p:handoutMasterIdLst>
  <p:sldIdLst>
    <p:sldId id="256" r:id="rId2"/>
    <p:sldId id="257" r:id="rId3"/>
    <p:sldId id="292" r:id="rId4"/>
    <p:sldId id="293" r:id="rId5"/>
    <p:sldId id="294" r:id="rId6"/>
    <p:sldId id="295" r:id="rId7"/>
    <p:sldId id="296" r:id="rId8"/>
    <p:sldId id="297" r:id="rId9"/>
    <p:sldId id="298" r:id="rId10"/>
    <p:sldId id="299" r:id="rId11"/>
    <p:sldId id="300" r:id="rId12"/>
    <p:sldId id="301" r:id="rId13"/>
    <p:sldId id="302" r:id="rId14"/>
    <p:sldId id="303" r:id="rId15"/>
    <p:sldId id="305" r:id="rId16"/>
    <p:sldId id="304" r:id="rId17"/>
    <p:sldId id="291" r:id="rId18"/>
    <p:sldId id="306" r:id="rId19"/>
    <p:sldId id="307" r:id="rId20"/>
    <p:sldId id="308" r:id="rId21"/>
    <p:sldId id="309" r:id="rId22"/>
    <p:sldId id="310" r:id="rId23"/>
    <p:sldId id="311" r:id="rId24"/>
    <p:sldId id="313" r:id="rId25"/>
    <p:sldId id="312" r:id="rId26"/>
    <p:sldId id="317" r:id="rId27"/>
    <p:sldId id="314" r:id="rId28"/>
    <p:sldId id="315" r:id="rId29"/>
    <p:sldId id="316" r:id="rId30"/>
    <p:sldId id="319" r:id="rId31"/>
    <p:sldId id="318" r:id="rId32"/>
    <p:sldId id="320" r:id="rId33"/>
    <p:sldId id="321" r:id="rId34"/>
    <p:sldId id="322" r:id="rId35"/>
    <p:sldId id="323" r:id="rId36"/>
    <p:sldId id="324" r:id="rId37"/>
    <p:sldId id="333" r:id="rId38"/>
    <p:sldId id="325" r:id="rId39"/>
    <p:sldId id="326" r:id="rId40"/>
    <p:sldId id="327" r:id="rId41"/>
    <p:sldId id="334" r:id="rId42"/>
    <p:sldId id="328" r:id="rId43"/>
    <p:sldId id="329" r:id="rId44"/>
    <p:sldId id="330" r:id="rId45"/>
    <p:sldId id="335" r:id="rId46"/>
    <p:sldId id="331" r:id="rId47"/>
    <p:sldId id="336" r:id="rId48"/>
    <p:sldId id="332" r:id="rId49"/>
    <p:sldId id="337" r:id="rId50"/>
    <p:sldId id="290" r:id="rId51"/>
    <p:sldId id="289" r:id="rId5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v/Kxvon5YcT5f68U/92nqQ==" hashData="RDnhqi/pKG4KUAMzirtzLYzI8sE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38" autoAdjust="0"/>
    <p:restoredTop sz="77023" autoAdjust="0"/>
  </p:normalViewPr>
  <p:slideViewPr>
    <p:cSldViewPr snapToGrid="0" snapToObjects="1">
      <p:cViewPr varScale="1">
        <p:scale>
          <a:sx n="83" d="100"/>
          <a:sy n="83" d="100"/>
        </p:scale>
        <p:origin x="-254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notesMaster" Target="notesMasters/notesMaster1.xml"/><Relationship Id="rId54" Type="http://schemas.openxmlformats.org/officeDocument/2006/relationships/handoutMaster" Target="handoutMasters/handoutMaster1.xml"/><Relationship Id="rId55" Type="http://schemas.openxmlformats.org/officeDocument/2006/relationships/printerSettings" Target="printerSettings/printerSettings1.bin"/><Relationship Id="rId56" Type="http://schemas.openxmlformats.org/officeDocument/2006/relationships/presProps" Target="presProps.xml"/><Relationship Id="rId57" Type="http://schemas.openxmlformats.org/officeDocument/2006/relationships/viewProps" Target="viewProps.xml"/><Relationship Id="rId58" Type="http://schemas.openxmlformats.org/officeDocument/2006/relationships/theme" Target="theme/theme1.xml"/><Relationship Id="rId59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is-IS" smtClean="0"/>
              <a:t>06/11/2016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9BFCEF-BF81-D744-9108-0C25DA9FA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292150"/>
      </p:ext>
    </p:extLst>
  </p:cSld>
  <p:clrMap bg1="lt1" tx1="dk1" bg2="lt2" tx2="dk2" accent1="accent1" accent2="accent2" accent3="accent3" accent4="accent4" accent5="accent5" accent6="accent6" hlink="hlink" folHlink="folHlink"/>
  <p:hf sldNum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is-IS" smtClean="0"/>
              <a:t>06/11/2016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13CA32-C10A-2A48-87AE-B11765F92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823963"/>
      </p:ext>
    </p:extLst>
  </p:cSld>
  <p:clrMap bg1="lt1" tx1="dk1" bg2="lt2" tx2="dk2" accent1="accent1" accent2="accent2" accent3="accent3" accent4="accent4" accent5="accent5" accent6="accent6" hlink="hlink" folHlink="folHlink"/>
  <p:hf sldNum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s-IS" smtClean="0"/>
              <a:t>06/11/2016</a:t>
            </a:r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0286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s-IS" smtClean="0"/>
              <a:t>06/11/2016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0560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s-IS" smtClean="0"/>
              <a:t>06/11/2016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4524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s-IS" smtClean="0"/>
              <a:t>06/11/2016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9017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s-IS" smtClean="0"/>
              <a:t>06/11/2016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873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15/10/2018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Path 211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15/10/2018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Path 211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C569-69FD-0849-B5F3-B1069D6F1C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15/10/2018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Path 211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C569-69FD-0849-B5F3-B1069D6F1C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15/10/2018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Path 211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C569-69FD-0849-B5F3-B1069D6F1C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15/10/2018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Path 211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C569-69FD-0849-B5F3-B1069D6F1CA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15/10/2018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Path 211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C569-69FD-0849-B5F3-B1069D6F1C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15/10/2018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Path 211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C569-69FD-0849-B5F3-B1069D6F1CAA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15/10/2018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Path 211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C569-69FD-0849-B5F3-B1069D6F1C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15/10/2018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Path 211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C569-69FD-0849-B5F3-B1069D6F1C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15/10/2018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Path 211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15/10/2018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Path 211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C569-69FD-0849-B5F3-B1069D6F1C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15/10/2018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Path 211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E615C569-69FD-0849-B5F3-B1069D6F1CA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JPG"/><Relationship Id="rId3" Type="http://schemas.openxmlformats.org/officeDocument/2006/relationships/image" Target="../media/image17.jp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jpg"/><Relationship Id="rId3" Type="http://schemas.openxmlformats.org/officeDocument/2006/relationships/image" Target="../media/image19.jp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jpg"/><Relationship Id="rId3" Type="http://schemas.openxmlformats.org/officeDocument/2006/relationships/image" Target="../media/image21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371600"/>
            <a:ext cx="9144000" cy="1927225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EPIDEMIOLOGY AND Etiology of Tumors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7361568" cy="17526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Dr. Maria A. Arafah</a:t>
            </a:r>
          </a:p>
          <a:p>
            <a:pPr algn="ctr"/>
            <a:r>
              <a:rPr lang="en-US" dirty="0" smtClean="0"/>
              <a:t>Assistant Professor – Department of Pathology</a:t>
            </a:r>
          </a:p>
          <a:p>
            <a:pPr algn="ctr"/>
            <a:r>
              <a:rPr lang="en-US" sz="1600" dirty="0" smtClean="0"/>
              <a:t>http://</a:t>
            </a:r>
            <a:r>
              <a:rPr lang="en-US" sz="1600" dirty="0" err="1" smtClean="0"/>
              <a:t>fac.ksu.edu.sa</a:t>
            </a:r>
            <a:r>
              <a:rPr lang="en-US" sz="1600" dirty="0" smtClean="0"/>
              <a:t>/</a:t>
            </a:r>
            <a:r>
              <a:rPr lang="en-US" sz="1600" dirty="0" err="1" smtClean="0"/>
              <a:t>mariaarafah</a:t>
            </a:r>
            <a:r>
              <a:rPr lang="en-US" sz="1600" dirty="0" smtClean="0"/>
              <a:t>/courses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836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Generally, the frequency of cancer increases with age.</a:t>
            </a:r>
          </a:p>
          <a:p>
            <a:endParaRPr lang="en-US" dirty="0"/>
          </a:p>
          <a:p>
            <a:r>
              <a:rPr lang="en-US" dirty="0" smtClean="0"/>
              <a:t>Most cancer mortality occurs between 55 and 75 years of age and it also increases during childhood.</a:t>
            </a:r>
          </a:p>
          <a:p>
            <a:endParaRPr lang="en-US" dirty="0"/>
          </a:p>
          <a:p>
            <a:r>
              <a:rPr lang="en-US" dirty="0" smtClean="0"/>
              <a:t>The most common malignant tumors in children are:</a:t>
            </a:r>
          </a:p>
          <a:p>
            <a:pPr lvl="1"/>
            <a:r>
              <a:rPr lang="en-US" dirty="0" smtClean="0"/>
              <a:t>Leukemia</a:t>
            </a:r>
          </a:p>
          <a:p>
            <a:pPr lvl="1"/>
            <a:r>
              <a:rPr lang="en-US" dirty="0" smtClean="0"/>
              <a:t>CNS tumors</a:t>
            </a:r>
          </a:p>
          <a:p>
            <a:pPr lvl="1"/>
            <a:r>
              <a:rPr lang="en-US" dirty="0" smtClean="0"/>
              <a:t>Lymphomas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oft tissue &amp; bone sarcomas.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15/10/2018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Path 211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C569-69FD-0849-B5F3-B1069D6F1CA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3380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Hereditary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Hereditary factors include:</a:t>
            </a:r>
          </a:p>
          <a:p>
            <a:endParaRPr lang="en-US" dirty="0"/>
          </a:p>
          <a:p>
            <a:pPr lvl="1"/>
            <a:r>
              <a:rPr lang="en-US" dirty="0" smtClean="0"/>
              <a:t>Autosomal dominant cancer syndromes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Autosomal recessive syndromes of defective DNA repair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Familial cancers of uncertain inheritance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15/10/2018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Path 211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C569-69FD-0849-B5F3-B1069D6F1CA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621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Hereditary Factors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Autosomal dominant cancer syndromes</a:t>
            </a:r>
          </a:p>
          <a:p>
            <a:endParaRPr lang="en-US" dirty="0"/>
          </a:p>
          <a:p>
            <a:pPr lvl="1"/>
            <a:r>
              <a:rPr lang="en-US" dirty="0" smtClean="0"/>
              <a:t>Several </a:t>
            </a:r>
            <a:r>
              <a:rPr lang="en-US" dirty="0"/>
              <a:t>well-defined cancers in which inheritance of a single mutant gene greatly increases the risk of developing a </a:t>
            </a:r>
            <a:r>
              <a:rPr lang="en-US" dirty="0" smtClean="0"/>
              <a:t>tumor.</a:t>
            </a:r>
          </a:p>
          <a:p>
            <a:pPr lvl="1"/>
            <a:endParaRPr lang="en-US" dirty="0"/>
          </a:p>
          <a:p>
            <a:pPr lvl="1">
              <a:defRPr/>
            </a:pPr>
            <a:r>
              <a:rPr lang="en-US" dirty="0" smtClean="0"/>
              <a:t>e.g</a:t>
            </a:r>
            <a:r>
              <a:rPr lang="en-US" dirty="0"/>
              <a:t>. r</a:t>
            </a:r>
            <a:r>
              <a:rPr lang="en-US" dirty="0" smtClean="0"/>
              <a:t>etinoblastoma </a:t>
            </a:r>
            <a:r>
              <a:rPr lang="en-US" dirty="0"/>
              <a:t>in </a:t>
            </a:r>
            <a:r>
              <a:rPr lang="en-US" dirty="0" smtClean="0"/>
              <a:t>children: </a:t>
            </a:r>
            <a:endParaRPr lang="en-US" dirty="0"/>
          </a:p>
          <a:p>
            <a:pPr lvl="2">
              <a:defRPr/>
            </a:pPr>
            <a:r>
              <a:rPr lang="en-US" dirty="0"/>
              <a:t>40% of </a:t>
            </a:r>
            <a:r>
              <a:rPr lang="en-US" dirty="0" smtClean="0"/>
              <a:t>retinoblastomas </a:t>
            </a:r>
            <a:r>
              <a:rPr lang="en-US" dirty="0"/>
              <a:t>are </a:t>
            </a:r>
            <a:r>
              <a:rPr lang="en-US" dirty="0" smtClean="0"/>
              <a:t>familial in nature.</a:t>
            </a:r>
            <a:endParaRPr lang="en-US" dirty="0"/>
          </a:p>
          <a:p>
            <a:pPr lvl="2">
              <a:defRPr/>
            </a:pPr>
            <a:r>
              <a:rPr lang="en-US" dirty="0" smtClean="0"/>
              <a:t>Carriers </a:t>
            </a:r>
            <a:r>
              <a:rPr lang="en-US" dirty="0"/>
              <a:t>of </a:t>
            </a:r>
            <a:r>
              <a:rPr lang="en-US" dirty="0" smtClean="0"/>
              <a:t>this mutation have </a:t>
            </a:r>
            <a:r>
              <a:rPr lang="en-US" dirty="0"/>
              <a:t>10000 fold increase in the risk of developing </a:t>
            </a:r>
            <a:r>
              <a:rPr lang="en-US" dirty="0" smtClean="0"/>
              <a:t>retinoblastoma</a:t>
            </a:r>
          </a:p>
          <a:p>
            <a:pPr lvl="2">
              <a:defRPr/>
            </a:pPr>
            <a:endParaRPr lang="en-US" dirty="0"/>
          </a:p>
          <a:p>
            <a:pPr lvl="1">
              <a:defRPr/>
            </a:pPr>
            <a:r>
              <a:rPr lang="en-US" dirty="0" smtClean="0"/>
              <a:t>e.g</a:t>
            </a:r>
            <a:r>
              <a:rPr lang="en-US" dirty="0"/>
              <a:t>. multiple endocrine </a:t>
            </a:r>
            <a:r>
              <a:rPr lang="en-US" dirty="0" err="1" smtClean="0"/>
              <a:t>neoplasia</a:t>
            </a:r>
            <a:r>
              <a:rPr lang="en-US" dirty="0" smtClean="0"/>
              <a:t> (MEN syndrome)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15/10/2018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Path 211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C569-69FD-0849-B5F3-B1069D6F1CA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547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Hereditary Factors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82880" lvl="1"/>
            <a:r>
              <a:rPr lang="en-US" sz="2400" dirty="0"/>
              <a:t>Autosomal recessive syndromes of defective DNA </a:t>
            </a:r>
            <a:r>
              <a:rPr lang="en-US" sz="2400" dirty="0" smtClean="0"/>
              <a:t>repair</a:t>
            </a:r>
          </a:p>
          <a:p>
            <a:pPr marL="182880" lvl="1"/>
            <a:endParaRPr lang="en-US" sz="2400" dirty="0"/>
          </a:p>
          <a:p>
            <a:pPr lvl="1"/>
            <a:r>
              <a:rPr lang="en-US" dirty="0" smtClean="0"/>
              <a:t>A </a:t>
            </a:r>
            <a:r>
              <a:rPr lang="en-US" dirty="0"/>
              <a:t>group of rare autosomal recessive disorders is collectively characterized by chromosomal or DNA instability and high rates of certain </a:t>
            </a:r>
            <a:r>
              <a:rPr lang="en-US" dirty="0" smtClean="0"/>
              <a:t>cancers.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e</a:t>
            </a:r>
            <a:r>
              <a:rPr lang="en-US" dirty="0" smtClean="0"/>
              <a:t>.g. </a:t>
            </a:r>
            <a:r>
              <a:rPr lang="en-US" dirty="0" err="1" smtClean="0"/>
              <a:t>xeroderma</a:t>
            </a:r>
            <a:r>
              <a:rPr lang="en-US" dirty="0" smtClean="0"/>
              <a:t> </a:t>
            </a:r>
            <a:r>
              <a:rPr lang="en-US" dirty="0" err="1" smtClean="0"/>
              <a:t>pigmentosum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15/10/2018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Path 211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C569-69FD-0849-B5F3-B1069D6F1CA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3667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4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Hereditary Factors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Familial cancers of uncertain inheritance</a:t>
            </a:r>
          </a:p>
          <a:p>
            <a:endParaRPr lang="en-US" dirty="0"/>
          </a:p>
          <a:p>
            <a:pPr lvl="1">
              <a:defRPr/>
            </a:pPr>
            <a:r>
              <a:rPr lang="en-US" dirty="0"/>
              <a:t>A</a:t>
            </a:r>
            <a:r>
              <a:rPr lang="en-US" dirty="0" smtClean="0"/>
              <a:t>ll </a:t>
            </a:r>
            <a:r>
              <a:rPr lang="en-US" dirty="0"/>
              <a:t>the common types of cancers that occur sporadically have been reported to occur in familial forms where the pattern of inheritance is unclear</a:t>
            </a:r>
            <a:r>
              <a:rPr lang="en-US" dirty="0" smtClean="0"/>
              <a:t>.</a:t>
            </a:r>
          </a:p>
          <a:p>
            <a:pPr lvl="1">
              <a:defRPr/>
            </a:pPr>
            <a:endParaRPr lang="en-US" dirty="0"/>
          </a:p>
          <a:p>
            <a:pPr lvl="1">
              <a:defRPr/>
            </a:pPr>
            <a:r>
              <a:rPr lang="en-US" dirty="0" smtClean="0"/>
              <a:t>e.g</a:t>
            </a:r>
            <a:r>
              <a:rPr lang="en-US" dirty="0"/>
              <a:t>. breast, colon, ovary</a:t>
            </a:r>
            <a:r>
              <a:rPr lang="en-US" dirty="0" smtClean="0"/>
              <a:t>, brain</a:t>
            </a:r>
            <a:endParaRPr lang="en-US" dirty="0"/>
          </a:p>
          <a:p>
            <a:pPr lvl="1">
              <a:defRPr/>
            </a:pPr>
            <a:endParaRPr lang="en-US" dirty="0" smtClean="0"/>
          </a:p>
          <a:p>
            <a:pPr lvl="1">
              <a:defRPr/>
            </a:pPr>
            <a:r>
              <a:rPr lang="en-US" dirty="0" smtClean="0"/>
              <a:t>Familial </a:t>
            </a:r>
            <a:r>
              <a:rPr lang="en-US" dirty="0"/>
              <a:t>cancers usually have unique features:</a:t>
            </a:r>
          </a:p>
          <a:p>
            <a:pPr lvl="2">
              <a:defRPr/>
            </a:pPr>
            <a:r>
              <a:rPr lang="en-US" dirty="0" smtClean="0"/>
              <a:t>They start </a:t>
            </a:r>
            <a:r>
              <a:rPr lang="en-US" dirty="0"/>
              <a:t>at early age</a:t>
            </a:r>
          </a:p>
          <a:p>
            <a:pPr lvl="2">
              <a:defRPr/>
            </a:pPr>
            <a:r>
              <a:rPr lang="en-US" dirty="0" smtClean="0"/>
              <a:t>They are multiple </a:t>
            </a:r>
            <a:r>
              <a:rPr lang="en-US" dirty="0"/>
              <a:t>or bilateral</a:t>
            </a:r>
          </a:p>
          <a:p>
            <a:pPr lvl="2">
              <a:defRPr/>
            </a:pPr>
            <a:r>
              <a:rPr lang="en-US" dirty="0" smtClean="0"/>
              <a:t>They occur in two </a:t>
            </a:r>
            <a:r>
              <a:rPr lang="en-US" dirty="0"/>
              <a:t>or more relatives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15/10/2018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Path 211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C569-69FD-0849-B5F3-B1069D6F1CA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911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Hereditary Factors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15/10/2018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Path 211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C569-69FD-0849-B5F3-B1069D6F1CAA}" type="slidenum">
              <a:rPr lang="en-US" smtClean="0"/>
              <a:t>15</a:t>
            </a:fld>
            <a:endParaRPr lang="en-US"/>
          </a:p>
        </p:txBody>
      </p:sp>
      <p:pic>
        <p:nvPicPr>
          <p:cNvPr id="9" name="Picture 8" descr="Screen Shot 2016-11-19 at 11.41.3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160" y="1444625"/>
            <a:ext cx="5245047" cy="53522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71717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Acquired Pre-neoplastic Conditions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Acquired </a:t>
            </a:r>
            <a:r>
              <a:rPr lang="en-US" dirty="0" err="1" smtClean="0"/>
              <a:t>preneoplastic</a:t>
            </a:r>
            <a:r>
              <a:rPr lang="en-US" dirty="0" smtClean="0"/>
              <a:t> conditions are </a:t>
            </a:r>
            <a:r>
              <a:rPr lang="en-US" dirty="0"/>
              <a:t>conditions that predispose to </a:t>
            </a:r>
            <a:r>
              <a:rPr lang="en-US" dirty="0" smtClean="0"/>
              <a:t>cancer.</a:t>
            </a:r>
          </a:p>
          <a:p>
            <a:endParaRPr lang="en-US" dirty="0"/>
          </a:p>
          <a:p>
            <a:pPr lvl="2">
              <a:defRPr/>
            </a:pPr>
            <a:r>
              <a:rPr lang="en-US" dirty="0"/>
              <a:t>Dysplastic bronchial mucosa in smokers</a:t>
            </a:r>
            <a:r>
              <a:rPr lang="en-US" dirty="0">
                <a:sym typeface="Wingdings" pitchFamily="2" charset="2"/>
              </a:rPr>
              <a:t> lung </a:t>
            </a:r>
            <a:r>
              <a:rPr lang="en-US" dirty="0" smtClean="0">
                <a:sym typeface="Wingdings" pitchFamily="2" charset="2"/>
              </a:rPr>
              <a:t>carcinoma</a:t>
            </a:r>
          </a:p>
          <a:p>
            <a:pPr lvl="2">
              <a:defRPr/>
            </a:pPr>
            <a:endParaRPr lang="en-US" dirty="0"/>
          </a:p>
          <a:p>
            <a:pPr lvl="2">
              <a:defRPr/>
            </a:pPr>
            <a:r>
              <a:rPr lang="en-US" dirty="0"/>
              <a:t>Liver cirrhosis </a:t>
            </a:r>
            <a:r>
              <a:rPr lang="en-US" dirty="0">
                <a:sym typeface="Wingdings" pitchFamily="2" charset="2"/>
              </a:rPr>
              <a:t> liver cell carcinoma</a:t>
            </a:r>
            <a:r>
              <a:rPr lang="en-US" dirty="0"/>
              <a:t> </a:t>
            </a:r>
          </a:p>
          <a:p>
            <a:pPr lvl="2">
              <a:defRPr/>
            </a:pPr>
            <a:endParaRPr lang="en-US" dirty="0" smtClean="0"/>
          </a:p>
          <a:p>
            <a:pPr lvl="2">
              <a:defRPr/>
            </a:pPr>
            <a:r>
              <a:rPr lang="en-US" dirty="0" smtClean="0"/>
              <a:t>Margins </a:t>
            </a:r>
            <a:r>
              <a:rPr lang="en-US" dirty="0"/>
              <a:t>of chronic skin </a:t>
            </a:r>
            <a:r>
              <a:rPr lang="en-US" dirty="0" smtClean="0"/>
              <a:t>fistulae </a:t>
            </a:r>
            <a:r>
              <a:rPr lang="en-US" dirty="0">
                <a:sym typeface="Wingdings" pitchFamily="2" charset="2"/>
              </a:rPr>
              <a:t> squamous cell </a:t>
            </a:r>
            <a:r>
              <a:rPr lang="en-US" dirty="0" smtClean="0">
                <a:sym typeface="Wingdings" pitchFamily="2" charset="2"/>
              </a:rPr>
              <a:t>carcinoma</a:t>
            </a:r>
          </a:p>
          <a:p>
            <a:pPr lvl="2">
              <a:defRPr/>
            </a:pPr>
            <a:endParaRPr lang="en-US" dirty="0">
              <a:sym typeface="Wingdings" pitchFamily="2" charset="2"/>
            </a:endParaRPr>
          </a:p>
          <a:p>
            <a:pPr lvl="2">
              <a:defRPr/>
            </a:pPr>
            <a:r>
              <a:rPr lang="en-US" dirty="0" smtClean="0">
                <a:sym typeface="Wingdings" pitchFamily="2" charset="2"/>
              </a:rPr>
              <a:t>Endometrial hyperplasia </a:t>
            </a:r>
            <a:r>
              <a:rPr lang="en-US" dirty="0" smtClean="0">
                <a:sym typeface="Wingdings"/>
              </a:rPr>
              <a:t> endometrial carcinoma</a:t>
            </a:r>
          </a:p>
          <a:p>
            <a:pPr lvl="2">
              <a:defRPr/>
            </a:pPr>
            <a:endParaRPr lang="en-US" dirty="0">
              <a:sym typeface="Wingdings"/>
            </a:endParaRPr>
          </a:p>
          <a:p>
            <a:pPr lvl="2">
              <a:defRPr/>
            </a:pPr>
            <a:r>
              <a:rPr lang="en-US" dirty="0" smtClean="0"/>
              <a:t>Leukoplakia of the oral cavity, vulva or penis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>
                <a:sym typeface="Wingdings" pitchFamily="2" charset="2"/>
              </a:rPr>
              <a:t>squamous cell </a:t>
            </a:r>
            <a:r>
              <a:rPr lang="en-US" dirty="0" smtClean="0">
                <a:sym typeface="Wingdings" pitchFamily="2" charset="2"/>
              </a:rPr>
              <a:t>carcinoma</a:t>
            </a:r>
          </a:p>
          <a:p>
            <a:pPr lvl="2">
              <a:defRPr/>
            </a:pPr>
            <a:endParaRPr lang="en-US" dirty="0">
              <a:sym typeface="Wingdings" pitchFamily="2" charset="2"/>
            </a:endParaRPr>
          </a:p>
          <a:p>
            <a:pPr lvl="2">
              <a:defRPr/>
            </a:pPr>
            <a:r>
              <a:rPr lang="en-US" dirty="0" smtClean="0">
                <a:sym typeface="Wingdings" pitchFamily="2" charset="2"/>
              </a:rPr>
              <a:t>Villous adenoma of the colon or rectum </a:t>
            </a:r>
            <a:r>
              <a:rPr lang="en-US" dirty="0" smtClean="0">
                <a:sym typeface="Wingdings"/>
              </a:rPr>
              <a:t> colorectal adenocarcinoma</a:t>
            </a:r>
            <a:endParaRPr lang="en-US" dirty="0">
              <a:sym typeface="Wingdings" pitchFamily="2" charset="2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15/10/2018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Path 211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C569-69FD-0849-B5F3-B1069D6F1CA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633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4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Etiology of Tumors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Classes of </a:t>
            </a:r>
            <a:r>
              <a:rPr lang="en-US" dirty="0"/>
              <a:t>carcinogenic </a:t>
            </a:r>
            <a:r>
              <a:rPr lang="en-US" dirty="0" smtClean="0"/>
              <a:t>agents: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C</a:t>
            </a:r>
            <a:r>
              <a:rPr lang="en-US" dirty="0" smtClean="0"/>
              <a:t>hemicals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R</a:t>
            </a:r>
            <a:r>
              <a:rPr lang="en-US" dirty="0" smtClean="0"/>
              <a:t>adiant energy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M</a:t>
            </a:r>
            <a:r>
              <a:rPr lang="en-US" dirty="0" smtClean="0"/>
              <a:t>icrobial agents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15/10/2018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Path 211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C569-69FD-0849-B5F3-B1069D6F1CA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020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4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Etiology of Tumors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15/10/2018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Path 211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C569-69FD-0849-B5F3-B1069D6F1CAA}" type="slidenum">
              <a:rPr lang="en-US" smtClean="0"/>
              <a:t>18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74" y="1682750"/>
            <a:ext cx="8969375" cy="51020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885890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Chemical Carcinogens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Chemical carcinogens can be natural or synthetic.</a:t>
            </a:r>
          </a:p>
          <a:p>
            <a:endParaRPr lang="en-US" dirty="0"/>
          </a:p>
          <a:p>
            <a:r>
              <a:rPr lang="en-US" dirty="0" smtClean="0"/>
              <a:t>They can cause cellular damage via: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Direct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Indirect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15/10/2018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Path 211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C569-69FD-0849-B5F3-B1069D6F1CA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153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4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>
                <a:solidFill>
                  <a:srgbClr val="292934"/>
                </a:solidFill>
              </a:rPr>
              <a:t>To understand that the </a:t>
            </a:r>
            <a:r>
              <a:rPr lang="en-US" dirty="0">
                <a:solidFill>
                  <a:srgbClr val="292934"/>
                </a:solidFill>
              </a:rPr>
              <a:t>incidence of cancer varies with age, race, geographic and genetic </a:t>
            </a:r>
            <a:r>
              <a:rPr lang="en-US" dirty="0" smtClean="0">
                <a:solidFill>
                  <a:srgbClr val="292934"/>
                </a:solidFill>
              </a:rPr>
              <a:t>factors.</a:t>
            </a:r>
            <a:endParaRPr lang="en-US" u="words" dirty="0">
              <a:solidFill>
                <a:srgbClr val="292934"/>
              </a:solidFill>
            </a:endParaRPr>
          </a:p>
          <a:p>
            <a:pPr lvl="0"/>
            <a:r>
              <a:rPr lang="en-US" dirty="0" smtClean="0">
                <a:solidFill>
                  <a:srgbClr val="292934"/>
                </a:solidFill>
              </a:rPr>
              <a:t>To explain </a:t>
            </a:r>
            <a:r>
              <a:rPr lang="en-US" dirty="0">
                <a:solidFill>
                  <a:srgbClr val="292934"/>
                </a:solidFill>
              </a:rPr>
              <a:t>the </a:t>
            </a:r>
            <a:r>
              <a:rPr lang="en-US" dirty="0" smtClean="0">
                <a:solidFill>
                  <a:srgbClr val="292934"/>
                </a:solidFill>
              </a:rPr>
              <a:t>genetic </a:t>
            </a:r>
            <a:r>
              <a:rPr lang="en-US" dirty="0">
                <a:solidFill>
                  <a:srgbClr val="292934"/>
                </a:solidFill>
              </a:rPr>
              <a:t>predisposition to cancer.</a:t>
            </a:r>
            <a:endParaRPr lang="en-US" u="words" dirty="0">
              <a:solidFill>
                <a:srgbClr val="292934"/>
              </a:solidFill>
            </a:endParaRPr>
          </a:p>
          <a:p>
            <a:pPr lvl="0"/>
            <a:r>
              <a:rPr lang="en-US" dirty="0" smtClean="0">
                <a:solidFill>
                  <a:srgbClr val="292934"/>
                </a:solidFill>
              </a:rPr>
              <a:t>To identify </a:t>
            </a:r>
            <a:r>
              <a:rPr lang="en-US" dirty="0">
                <a:solidFill>
                  <a:srgbClr val="292934"/>
                </a:solidFill>
              </a:rPr>
              <a:t>the precancerous conditions</a:t>
            </a:r>
            <a:r>
              <a:rPr lang="en-US" dirty="0" smtClean="0">
                <a:solidFill>
                  <a:srgbClr val="292934"/>
                </a:solidFill>
              </a:rPr>
              <a:t>.</a:t>
            </a:r>
          </a:p>
          <a:p>
            <a:pPr lvl="0"/>
            <a:r>
              <a:rPr lang="en-US" dirty="0" smtClean="0"/>
              <a:t>To list the various causes of tumors.</a:t>
            </a:r>
          </a:p>
          <a:p>
            <a:pPr lvl="0"/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15/10/2018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Path 211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C569-69FD-0849-B5F3-B1069D6F1CA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4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Chemical Carcinogens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Direct-acting agents</a:t>
            </a:r>
          </a:p>
          <a:p>
            <a:endParaRPr lang="en-US" dirty="0"/>
          </a:p>
          <a:p>
            <a:pPr lvl="1"/>
            <a:r>
              <a:rPr lang="en-US" dirty="0" smtClean="0"/>
              <a:t>They </a:t>
            </a:r>
            <a:r>
              <a:rPr lang="en-US" dirty="0"/>
              <a:t>require no metabolic conversion to become carcinogenic</a:t>
            </a:r>
            <a:r>
              <a:rPr lang="en-US" dirty="0" smtClean="0"/>
              <a:t>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They are in general weak carcinogens but are important because some of them are cancer chemotherapy drugs (</a:t>
            </a:r>
            <a:r>
              <a:rPr lang="en-US" dirty="0" smtClean="0"/>
              <a:t>e.g</a:t>
            </a:r>
            <a:r>
              <a:rPr lang="en-US" dirty="0"/>
              <a:t>.</a:t>
            </a:r>
            <a:r>
              <a:rPr lang="en-US" dirty="0" smtClean="0"/>
              <a:t> </a:t>
            </a:r>
            <a:r>
              <a:rPr lang="en-US" dirty="0"/>
              <a:t>alkylating agents</a:t>
            </a:r>
            <a:r>
              <a:rPr lang="en-US" dirty="0" smtClean="0"/>
              <a:t>).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15/10/2018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Path 211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C569-69FD-0849-B5F3-B1069D6F1CA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307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Chemical Carcinogens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Indirect-acting agents</a:t>
            </a:r>
          </a:p>
          <a:p>
            <a:endParaRPr lang="en-US" dirty="0"/>
          </a:p>
          <a:p>
            <a:pPr lvl="1"/>
            <a:r>
              <a:rPr lang="en-US" dirty="0" smtClean="0"/>
              <a:t>They require </a:t>
            </a:r>
            <a:r>
              <a:rPr lang="en-US" dirty="0" smtClean="0">
                <a:sym typeface="Wingdings" charset="0"/>
              </a:rPr>
              <a:t>metabolic </a:t>
            </a:r>
            <a:r>
              <a:rPr lang="en-US" dirty="0">
                <a:sym typeface="Wingdings" charset="0"/>
              </a:rPr>
              <a:t>conversion of </a:t>
            </a:r>
            <a:r>
              <a:rPr lang="en-US" dirty="0" smtClean="0">
                <a:sym typeface="Wingdings" charset="0"/>
              </a:rPr>
              <a:t>the chemical </a:t>
            </a:r>
            <a:r>
              <a:rPr lang="en-US" dirty="0">
                <a:sym typeface="Wingdings" charset="0"/>
              </a:rPr>
              <a:t>compound (</a:t>
            </a:r>
            <a:r>
              <a:rPr lang="en-US" i="1" dirty="0" err="1">
                <a:sym typeface="Wingdings" charset="0"/>
              </a:rPr>
              <a:t>procarcinogen</a:t>
            </a:r>
            <a:r>
              <a:rPr lang="en-US" dirty="0">
                <a:sym typeface="Wingdings" charset="0"/>
              </a:rPr>
              <a:t>) to active &amp; carcinogenic products (</a:t>
            </a:r>
            <a:r>
              <a:rPr lang="en-US" i="1" dirty="0">
                <a:sym typeface="Wingdings" charset="0"/>
              </a:rPr>
              <a:t>ultimate carcinogen</a:t>
            </a:r>
            <a:r>
              <a:rPr lang="en-US" dirty="0">
                <a:sym typeface="Wingdings" charset="0"/>
              </a:rPr>
              <a:t>).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e.g. </a:t>
            </a:r>
            <a:r>
              <a:rPr lang="en-US" dirty="0" err="1"/>
              <a:t>benzo</a:t>
            </a:r>
            <a:r>
              <a:rPr lang="en-US" dirty="0"/>
              <a:t>[</a:t>
            </a:r>
            <a:r>
              <a:rPr lang="en-US" i="1" dirty="0"/>
              <a:t>a</a:t>
            </a:r>
            <a:r>
              <a:rPr lang="en-US" dirty="0"/>
              <a:t>]</a:t>
            </a:r>
            <a:r>
              <a:rPr lang="en-US" dirty="0" err="1" smtClean="0"/>
              <a:t>pyrene</a:t>
            </a:r>
            <a:r>
              <a:rPr lang="en-US" dirty="0" smtClean="0"/>
              <a:t>, </a:t>
            </a:r>
            <a:r>
              <a:rPr lang="en-US" dirty="0"/>
              <a:t>aromatic </a:t>
            </a:r>
            <a:r>
              <a:rPr lang="en-US" dirty="0" smtClean="0"/>
              <a:t>amines, </a:t>
            </a:r>
            <a:r>
              <a:rPr lang="en-US" dirty="0" err="1" smtClean="0"/>
              <a:t>azo</a:t>
            </a:r>
            <a:r>
              <a:rPr lang="en-US" dirty="0" smtClean="0"/>
              <a:t> dyes &amp; </a:t>
            </a:r>
            <a:r>
              <a:rPr lang="en-US" dirty="0" err="1"/>
              <a:t>Aflatoxin</a:t>
            </a:r>
            <a:r>
              <a:rPr lang="en-US" dirty="0"/>
              <a:t> B</a:t>
            </a:r>
            <a:r>
              <a:rPr lang="en-US" baseline="-25000" dirty="0"/>
              <a:t>1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15/10/2018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Path 211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C569-69FD-0849-B5F3-B1069D6F1CA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9727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Chemical Carcinogens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Mechanisms of action: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Most </a:t>
            </a:r>
            <a:r>
              <a:rPr lang="en-US" dirty="0"/>
              <a:t>chemical carcinogens are </a:t>
            </a:r>
            <a:r>
              <a:rPr lang="en-US" dirty="0" smtClean="0"/>
              <a:t>mutagenic i.e. cause genetic mutations.</a:t>
            </a:r>
          </a:p>
          <a:p>
            <a:pPr lvl="2"/>
            <a:r>
              <a:rPr lang="en-US" dirty="0"/>
              <a:t>the commonly mutated oncogenes </a:t>
            </a:r>
            <a:r>
              <a:rPr lang="en-US" dirty="0" smtClean="0"/>
              <a:t>&amp; tumor suppressors are </a:t>
            </a:r>
            <a:r>
              <a:rPr lang="en-US" i="1" dirty="0" smtClean="0"/>
              <a:t>RAS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i="1" dirty="0" smtClean="0"/>
              <a:t>TP53.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All </a:t>
            </a:r>
            <a:r>
              <a:rPr lang="en-US" dirty="0"/>
              <a:t>direct </a:t>
            </a:r>
            <a:r>
              <a:rPr lang="en-US" dirty="0" smtClean="0"/>
              <a:t>chemical carcinogens &amp; </a:t>
            </a:r>
            <a:r>
              <a:rPr lang="en-US" dirty="0"/>
              <a:t>ultimate chemical carcinogens are highly reactive as they have electron-deficient </a:t>
            </a:r>
            <a:r>
              <a:rPr lang="en-US" dirty="0" smtClean="0"/>
              <a:t>atoms.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They react with the electron rich atoms in </a:t>
            </a:r>
            <a:r>
              <a:rPr lang="en-US" dirty="0" smtClean="0"/>
              <a:t>the RNA</a:t>
            </a:r>
            <a:r>
              <a:rPr lang="en-US" dirty="0"/>
              <a:t>, DNA </a:t>
            </a:r>
            <a:r>
              <a:rPr lang="en-US" dirty="0" smtClean="0"/>
              <a:t>&amp; other </a:t>
            </a:r>
            <a:r>
              <a:rPr lang="en-US" dirty="0"/>
              <a:t>cellular </a:t>
            </a:r>
            <a:r>
              <a:rPr lang="en-US" dirty="0" smtClean="0"/>
              <a:t>proteins.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15/10/2018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Path 211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C569-69FD-0849-B5F3-B1069D6F1CA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719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Chemical Carcinogens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Alkylating agents</a:t>
            </a:r>
          </a:p>
          <a:p>
            <a:endParaRPr lang="en-US" dirty="0"/>
          </a:p>
          <a:p>
            <a:r>
              <a:rPr lang="en-US" dirty="0" smtClean="0"/>
              <a:t>Polycyclic hydrocarbons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Cigarette smoking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Animal </a:t>
            </a:r>
            <a:r>
              <a:rPr lang="en-US" dirty="0"/>
              <a:t>fats during broiling </a:t>
            </a:r>
            <a:r>
              <a:rPr lang="en-US" dirty="0" smtClean="0"/>
              <a:t>meats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Smoked </a:t>
            </a:r>
            <a:r>
              <a:rPr lang="en-US" dirty="0"/>
              <a:t>meats </a:t>
            </a:r>
            <a:r>
              <a:rPr lang="en-US" dirty="0" smtClean="0"/>
              <a:t>&amp; fish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15/10/2018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Path 211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C569-69FD-0849-B5F3-B1069D6F1CAA}" type="slidenum">
              <a:rPr lang="en-US" smtClean="0"/>
              <a:t>23</a:t>
            </a:fld>
            <a:endParaRPr lang="en-US"/>
          </a:p>
        </p:txBody>
      </p:sp>
      <p:pic>
        <p:nvPicPr>
          <p:cNvPr id="7" name="Picture 6" descr="bahaya-meroko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773833"/>
            <a:ext cx="4387850" cy="30524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753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4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Chemical Carcinogens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Aromatic amines &amp; </a:t>
            </a:r>
            <a:r>
              <a:rPr lang="en-US" dirty="0" err="1"/>
              <a:t>azo</a:t>
            </a:r>
            <a:r>
              <a:rPr lang="en-US" dirty="0"/>
              <a:t> dyes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pPr marL="457200" lvl="2"/>
            <a:r>
              <a:rPr lang="en-US" sz="2200" dirty="0"/>
              <a:t>B-</a:t>
            </a:r>
            <a:r>
              <a:rPr lang="en-US" sz="2200" dirty="0" err="1"/>
              <a:t>naphthylamine</a:t>
            </a:r>
            <a:r>
              <a:rPr lang="en-US" sz="2200" dirty="0"/>
              <a:t> cause bladder cancer in rubber industries </a:t>
            </a:r>
            <a:r>
              <a:rPr lang="en-US" sz="2200" dirty="0" smtClean="0"/>
              <a:t>&amp; aniline </a:t>
            </a:r>
            <a:r>
              <a:rPr lang="en-US" sz="2200" dirty="0"/>
              <a:t>dye</a:t>
            </a:r>
            <a:r>
              <a:rPr lang="en-US" sz="2200" dirty="0" smtClean="0"/>
              <a:t>.</a:t>
            </a:r>
          </a:p>
          <a:p>
            <a:pPr marL="457200" lvl="2"/>
            <a:endParaRPr lang="en-US" sz="2200" dirty="0"/>
          </a:p>
          <a:p>
            <a:pPr marL="457200" lvl="2"/>
            <a:r>
              <a:rPr lang="en-US" sz="2200" dirty="0"/>
              <a:t>Some </a:t>
            </a:r>
            <a:r>
              <a:rPr lang="en-US" sz="2200" dirty="0" err="1"/>
              <a:t>azo</a:t>
            </a:r>
            <a:r>
              <a:rPr lang="en-US" sz="2200" dirty="0"/>
              <a:t> </a:t>
            </a:r>
            <a:r>
              <a:rPr lang="en-US" sz="2200" dirty="0" smtClean="0"/>
              <a:t>dyes, used </a:t>
            </a:r>
            <a:r>
              <a:rPr lang="en-US" sz="2200" dirty="0"/>
              <a:t>to color </a:t>
            </a:r>
            <a:r>
              <a:rPr lang="en-US" sz="2200" dirty="0" smtClean="0"/>
              <a:t>food, </a:t>
            </a:r>
            <a:r>
              <a:rPr lang="en-US" sz="2200" dirty="0"/>
              <a:t>cause bladder cancer.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15/10/2018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Path 211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C569-69FD-0849-B5F3-B1069D6F1CAA}" type="slidenum">
              <a:rPr lang="en-US" smtClean="0"/>
              <a:t>24</a:t>
            </a:fld>
            <a:endParaRPr lang="en-US"/>
          </a:p>
        </p:txBody>
      </p:sp>
      <p:pic>
        <p:nvPicPr>
          <p:cNvPr id="7" name="Picture 6" descr="candy-463140557-smal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374" y="4305404"/>
            <a:ext cx="4429125" cy="24890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825410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4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Chemical Carcinogens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Nitrosamines &amp; </a:t>
            </a:r>
            <a:r>
              <a:rPr lang="en-US" dirty="0" err="1" smtClean="0"/>
              <a:t>nitrosamides</a:t>
            </a:r>
            <a:r>
              <a:rPr lang="en-US" dirty="0" smtClean="0"/>
              <a:t> are used are preservatives &amp; cause gastric carcinoma.</a:t>
            </a:r>
          </a:p>
          <a:p>
            <a:endParaRPr lang="en-US" dirty="0"/>
          </a:p>
          <a:p>
            <a:r>
              <a:rPr lang="en-US" dirty="0" err="1" smtClean="0"/>
              <a:t>Alfatoxin</a:t>
            </a:r>
            <a:r>
              <a:rPr lang="en-US" dirty="0" smtClean="0"/>
              <a:t> </a:t>
            </a:r>
            <a:r>
              <a:rPr lang="en-US" dirty="0"/>
              <a:t>B</a:t>
            </a:r>
            <a:r>
              <a:rPr lang="en-US" baseline="-25000" dirty="0"/>
              <a:t>1</a:t>
            </a:r>
            <a:r>
              <a:rPr lang="en-US" dirty="0" smtClean="0"/>
              <a:t>, produced by </a:t>
            </a:r>
            <a:r>
              <a:rPr lang="en-US" dirty="0" err="1" smtClean="0"/>
              <a:t>Aspergillus</a:t>
            </a:r>
            <a:r>
              <a:rPr lang="en-US" dirty="0"/>
              <a:t> </a:t>
            </a:r>
            <a:r>
              <a:rPr lang="en-US" dirty="0" smtClean="0"/>
              <a:t>which grow on improperly stored grains, it causes hepatocellular carcinoma.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15/10/2018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Path 211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C569-69FD-0849-B5F3-B1069D6F1CAA}" type="slidenum">
              <a:rPr lang="en-US" smtClean="0"/>
              <a:t>25</a:t>
            </a:fld>
            <a:endParaRPr lang="en-US"/>
          </a:p>
        </p:txBody>
      </p:sp>
      <p:pic>
        <p:nvPicPr>
          <p:cNvPr id="7" name="Picture 6" descr="Aflatoxi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450" y="3872229"/>
            <a:ext cx="2849648" cy="28746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22771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Chemical Carcinogens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15/10/2018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Path 211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C569-69FD-0849-B5F3-B1069D6F1CAA}" type="slidenum">
              <a:rPr lang="en-US" smtClean="0"/>
              <a:t>26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5" y="1981474"/>
            <a:ext cx="4445000" cy="47177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2388" y="3124200"/>
            <a:ext cx="4360487" cy="21621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595068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Radiation, whatever its source (UV rays of sunlight, x-rays, nuclear fission, radionuclides) is an established carcinogen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/>
              <a:t>Radiation has mutagenic effects: chromosomes breakage, </a:t>
            </a:r>
            <a:r>
              <a:rPr lang="en-US" dirty="0" smtClean="0"/>
              <a:t>translocations</a:t>
            </a:r>
            <a:r>
              <a:rPr lang="en-US" dirty="0"/>
              <a:t> </a:t>
            </a:r>
            <a:r>
              <a:rPr lang="en-US" dirty="0" smtClean="0"/>
              <a:t>&amp; point mutations.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15/10/2018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Path 211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C569-69FD-0849-B5F3-B1069D6F1CA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3570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Radiation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UV rays of sunlight</a:t>
            </a:r>
          </a:p>
          <a:p>
            <a:endParaRPr lang="en-US" dirty="0"/>
          </a:p>
          <a:p>
            <a:pPr lvl="1"/>
            <a:r>
              <a:rPr lang="en-US" dirty="0" smtClean="0"/>
              <a:t>It causes skin cancers: melanoma, squamous cell carcinoma &amp; basal cell carcinoma.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It is capable of DNA damage &amp; mutations of p53 tumor suppressor gene.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When extensive </a:t>
            </a:r>
            <a:r>
              <a:rPr lang="en-US" dirty="0"/>
              <a:t>exposure to UV rays occurs, the repair system is </a:t>
            </a:r>
            <a:r>
              <a:rPr lang="en-US" dirty="0" smtClean="0"/>
              <a:t>overwhelmed </a:t>
            </a:r>
            <a:r>
              <a:rPr lang="en-US" dirty="0" smtClean="0">
                <a:sym typeface="Wingdings" charset="0"/>
              </a:rPr>
              <a:t> </a:t>
            </a:r>
            <a:r>
              <a:rPr lang="en-US" dirty="0">
                <a:sym typeface="Wingdings" charset="0"/>
              </a:rPr>
              <a:t>skin </a:t>
            </a:r>
            <a:r>
              <a:rPr lang="en-US" dirty="0" smtClean="0">
                <a:sym typeface="Wingdings" charset="0"/>
              </a:rPr>
              <a:t>cancer</a:t>
            </a:r>
            <a:r>
              <a:rPr lang="en-US" dirty="0">
                <a:sym typeface="Wingdings" charset="0"/>
              </a:rPr>
              <a:t>.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15/10/2018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Path 211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C569-69FD-0849-B5F3-B1069D6F1CAA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6906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Viral &amp; Microbial Oncogenes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Viral &amp; microbial oncogenes include:</a:t>
            </a:r>
          </a:p>
          <a:p>
            <a:endParaRPr lang="en-US" dirty="0"/>
          </a:p>
          <a:p>
            <a:pPr lvl="1"/>
            <a:r>
              <a:rPr lang="en-US" dirty="0" smtClean="0"/>
              <a:t>RNA viruses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DNA viruses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Other micro-organisms e.g. H. Pylori bacteria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15/10/2018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Path 211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C569-69FD-0849-B5F3-B1069D6F1CAA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8539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4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Epidemiology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Studying the epidemiology of tumors will aid in the following:</a:t>
            </a:r>
          </a:p>
          <a:p>
            <a:endParaRPr lang="en-US" dirty="0"/>
          </a:p>
          <a:p>
            <a:pPr lvl="1"/>
            <a:r>
              <a:rPr lang="en-US" dirty="0" smtClean="0"/>
              <a:t>Discover etiologic factors</a:t>
            </a:r>
          </a:p>
          <a:p>
            <a:pPr lvl="1"/>
            <a:r>
              <a:rPr lang="en-US" dirty="0" smtClean="0"/>
              <a:t>Plan preventive measures</a:t>
            </a:r>
          </a:p>
          <a:p>
            <a:pPr lvl="1"/>
            <a:r>
              <a:rPr lang="en-US" dirty="0" smtClean="0"/>
              <a:t>Know what types of tumors are common and what are rare</a:t>
            </a:r>
          </a:p>
          <a:p>
            <a:pPr lvl="1"/>
            <a:r>
              <a:rPr lang="en-US" dirty="0" smtClean="0"/>
              <a:t>Develop screening methods for early diagnosis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15/10/2018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Path 211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C569-69FD-0849-B5F3-B1069D6F1CA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9057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4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Viral &amp; Microbial Oncogenes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Host cells have endogenous gene to maintain a normal cell cycle.</a:t>
            </a:r>
          </a:p>
          <a:p>
            <a:endParaRPr lang="en-US" dirty="0" smtClean="0"/>
          </a:p>
          <a:p>
            <a:r>
              <a:rPr lang="en-US" dirty="0" smtClean="0"/>
              <a:t>Oncogene viruses induce cellular proliferation, mimic or block cellular signals necessary for the cell cycle regulation.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15/10/2018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Path 211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C569-69FD-0849-B5F3-B1069D6F1CAA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0628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Viral &amp; Microbial Oncogenes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RNA oncogenic viruses:</a:t>
            </a:r>
          </a:p>
          <a:p>
            <a:endParaRPr lang="en-US" dirty="0"/>
          </a:p>
          <a:p>
            <a:pPr lvl="1"/>
            <a:r>
              <a:rPr lang="en-US" dirty="0" smtClean="0"/>
              <a:t>Human </a:t>
            </a:r>
            <a:r>
              <a:rPr lang="en-US" dirty="0"/>
              <a:t>T cell </a:t>
            </a:r>
            <a:r>
              <a:rPr lang="en-US" dirty="0" err="1"/>
              <a:t>lymphotropic</a:t>
            </a:r>
            <a:r>
              <a:rPr lang="en-US" dirty="0"/>
              <a:t> virus-1 (HTLV-1)</a:t>
            </a:r>
            <a:r>
              <a:rPr lang="en-US" dirty="0" smtClean="0"/>
              <a:t>, a retrovirus, infects &amp; transforms T-lymphocytes.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It causes </a:t>
            </a:r>
            <a:r>
              <a:rPr lang="en-US" dirty="0"/>
              <a:t>T-Cell leukemia/</a:t>
            </a:r>
            <a:r>
              <a:rPr lang="en-US" dirty="0" smtClean="0"/>
              <a:t>Lymphoma after a prolonged latent period (20-30 years).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It is endemic </a:t>
            </a:r>
            <a:r>
              <a:rPr lang="en-US" dirty="0"/>
              <a:t>in Japan </a:t>
            </a:r>
            <a:r>
              <a:rPr lang="en-US" dirty="0" smtClean="0"/>
              <a:t>&amp; the Caribbean.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15/10/2018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Path 211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C569-69FD-0849-B5F3-B1069D6F1CAA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6665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4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Viral &amp; Microbial Oncogenes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RNA oncogenic viruses:</a:t>
            </a:r>
          </a:p>
          <a:p>
            <a:endParaRPr lang="en-US" dirty="0" smtClean="0"/>
          </a:p>
          <a:p>
            <a:pPr marL="457200" lvl="2"/>
            <a:r>
              <a:rPr lang="en-US" sz="2000" dirty="0"/>
              <a:t>It is transmitted like HIV but only 1% of infected patients develop T-cell leukemia/</a:t>
            </a:r>
            <a:r>
              <a:rPr lang="en-US" sz="2000" dirty="0" smtClean="0"/>
              <a:t>Lymphoma.</a:t>
            </a:r>
          </a:p>
          <a:p>
            <a:pPr marL="457200" lvl="2"/>
            <a:endParaRPr lang="en-US" sz="2000" dirty="0"/>
          </a:p>
          <a:p>
            <a:pPr marL="457200" lvl="2"/>
            <a:r>
              <a:rPr lang="en-US" sz="2000" dirty="0" smtClean="0"/>
              <a:t>No </a:t>
            </a:r>
            <a:r>
              <a:rPr lang="en-US" sz="2000" dirty="0"/>
              <a:t>cure or vaccine </a:t>
            </a:r>
            <a:r>
              <a:rPr lang="en-US" sz="2000" dirty="0" smtClean="0"/>
              <a:t>to HTLV-1.</a:t>
            </a:r>
          </a:p>
          <a:p>
            <a:pPr marL="457200" lvl="2"/>
            <a:endParaRPr lang="en-US" sz="2000" dirty="0"/>
          </a:p>
          <a:p>
            <a:pPr marL="457200" lvl="2"/>
            <a:r>
              <a:rPr lang="en-US" sz="2000" dirty="0" smtClean="0"/>
              <a:t>Treatment: </a:t>
            </a:r>
            <a:r>
              <a:rPr lang="en-US" sz="2000" dirty="0"/>
              <a:t>chemotherapy with common </a:t>
            </a:r>
            <a:r>
              <a:rPr lang="en-US" sz="2000" dirty="0" smtClean="0"/>
              <a:t>relapses.</a:t>
            </a:r>
            <a:endParaRPr lang="en-US" sz="2000" dirty="0"/>
          </a:p>
          <a:p>
            <a:pPr marL="457200" lvl="2"/>
            <a:endParaRPr lang="en-US" dirty="0"/>
          </a:p>
          <a:p>
            <a:pPr marL="457200" lvl="2"/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15/10/2018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Path 211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C569-69FD-0849-B5F3-B1069D6F1CAA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7300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HTLV-1 Infection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15/10/2018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Path 211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C569-69FD-0849-B5F3-B1069D6F1CAA}" type="slidenum">
              <a:rPr lang="en-US" smtClean="0"/>
              <a:t>33</a:t>
            </a:fld>
            <a:endParaRPr lang="en-US"/>
          </a:p>
        </p:txBody>
      </p:sp>
      <p:pic>
        <p:nvPicPr>
          <p:cNvPr id="8" name="Picture 7" descr="Screen Shot 2016-11-19 at 12.49.0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318" y="1619250"/>
            <a:ext cx="5090200" cy="5143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737383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Viral &amp; Microbial Oncogenes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DNA </a:t>
            </a:r>
            <a:r>
              <a:rPr lang="en-US" dirty="0"/>
              <a:t>oncogenic viruses:</a:t>
            </a:r>
          </a:p>
          <a:p>
            <a:endParaRPr lang="en-US" sz="2000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DNA viruses form </a:t>
            </a:r>
            <a:r>
              <a:rPr lang="en-US" dirty="0"/>
              <a:t>stable </a:t>
            </a:r>
            <a:r>
              <a:rPr lang="en-US" dirty="0" smtClean="0"/>
              <a:t>associations </a:t>
            </a:r>
            <a:r>
              <a:rPr lang="en-US" dirty="0"/>
              <a:t>with </a:t>
            </a:r>
            <a:r>
              <a:rPr lang="en-US" dirty="0" smtClean="0"/>
              <a:t>hosts DNA, thus the transcribed </a:t>
            </a:r>
            <a:r>
              <a:rPr lang="en-US" dirty="0"/>
              <a:t>viral DNA transforms </a:t>
            </a:r>
            <a:r>
              <a:rPr lang="en-US" dirty="0" smtClean="0"/>
              <a:t>the host cells.</a:t>
            </a:r>
          </a:p>
          <a:p>
            <a:pPr lvl="1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e</a:t>
            </a:r>
            <a:r>
              <a:rPr lang="en-US" dirty="0" smtClean="0"/>
              <a:t>.g.</a:t>
            </a:r>
          </a:p>
          <a:p>
            <a:pPr lvl="1">
              <a:lnSpc>
                <a:spcPct val="90000"/>
              </a:lnSpc>
            </a:pPr>
            <a:endParaRPr lang="en-US" dirty="0" smtClean="0"/>
          </a:p>
          <a:p>
            <a:pPr lvl="2">
              <a:lnSpc>
                <a:spcPct val="90000"/>
              </a:lnSpc>
            </a:pPr>
            <a:r>
              <a:rPr lang="en-US" dirty="0" smtClean="0"/>
              <a:t>Human papilloma virus (HPV)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Epstein Barr virus (EBV)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Hepatitis B virus (HBV)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Kaposi sarcoma </a:t>
            </a:r>
            <a:r>
              <a:rPr lang="en-US" dirty="0" err="1"/>
              <a:t>herpesvirus</a:t>
            </a:r>
            <a:r>
              <a:rPr lang="en-US" dirty="0"/>
              <a:t> (KSHV, also called human herpesvirus-8 [HHV-8])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15/10/2018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Path 211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C569-69FD-0849-B5F3-B1069D6F1CAA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136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4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Viral &amp; Microbial Oncogenes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HPV infection:</a:t>
            </a:r>
          </a:p>
          <a:p>
            <a:endParaRPr lang="en-US" dirty="0"/>
          </a:p>
          <a:p>
            <a:pPr lvl="1"/>
            <a:r>
              <a:rPr lang="en-US" dirty="0" smtClean="0"/>
              <a:t>HPV has more than 70 serotypes.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It is a sexually transmitted.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It causes benign warts, squamous cell carcinoma of the cervix, </a:t>
            </a:r>
            <a:r>
              <a:rPr lang="en-US" dirty="0" err="1" smtClean="0"/>
              <a:t>anogenital</a:t>
            </a:r>
            <a:r>
              <a:rPr lang="en-US" dirty="0" smtClean="0"/>
              <a:t> region, mouth &amp; larynx.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15/10/2018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Path 211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C569-69FD-0849-B5F3-B1069D6F1CAA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3880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Viral &amp; Microbial Oncogenes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HPV infection:</a:t>
            </a:r>
          </a:p>
          <a:p>
            <a:endParaRPr lang="en-US" dirty="0"/>
          </a:p>
          <a:p>
            <a:pPr lvl="1"/>
            <a:r>
              <a:rPr lang="en-US" dirty="0" smtClean="0"/>
              <a:t>HPV types 6 and 11:</a:t>
            </a:r>
          </a:p>
          <a:p>
            <a:pPr lvl="2"/>
            <a:r>
              <a:rPr lang="en-US" dirty="0"/>
              <a:t>Genital warts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HPV types 16, 18, 31:</a:t>
            </a:r>
          </a:p>
          <a:p>
            <a:pPr lvl="2"/>
            <a:r>
              <a:rPr lang="en-US" dirty="0" smtClean="0"/>
              <a:t>85% of cervical carcinomas are caused by HPV 16 or 18</a:t>
            </a:r>
          </a:p>
          <a:p>
            <a:pPr lvl="2"/>
            <a:r>
              <a:rPr lang="en-US" dirty="0" smtClean="0"/>
              <a:t>High risk HPV types integrates with the host’s DNA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15/10/2018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Path 211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C569-69FD-0849-B5F3-B1069D6F1CAA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3448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HPV Infection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15/10/2018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Path 211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C569-69FD-0849-B5F3-B1069D6F1CAA}" type="slidenum">
              <a:rPr lang="en-US" smtClean="0"/>
              <a:t>37</a:t>
            </a:fld>
            <a:endParaRPr lang="en-US"/>
          </a:p>
        </p:txBody>
      </p:sp>
      <p:pic>
        <p:nvPicPr>
          <p:cNvPr id="7" name="Picture 6" descr="Screen Shot 2016-11-19 at 1.20.5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050" y="1682749"/>
            <a:ext cx="6203950" cy="24322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Screen Shot 2016-11-19 at 1.22.3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050" y="4319424"/>
            <a:ext cx="6203950" cy="23671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93394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Viral &amp; Microbial Oncogenes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HPV infection:</a:t>
            </a:r>
            <a:endParaRPr lang="en-US" dirty="0"/>
          </a:p>
          <a:p>
            <a:endParaRPr lang="en-US" dirty="0" smtClean="0"/>
          </a:p>
          <a:p>
            <a:pPr marL="457200" lvl="2">
              <a:defRPr/>
            </a:pPr>
            <a:r>
              <a:rPr lang="en-US" sz="2000" dirty="0"/>
              <a:t>The oncogenic potential of HPV </a:t>
            </a:r>
            <a:r>
              <a:rPr lang="en-US" sz="2000" dirty="0" smtClean="0"/>
              <a:t>16 and 18 can </a:t>
            </a:r>
            <a:r>
              <a:rPr lang="en-US" sz="2000" dirty="0"/>
              <a:t>be related to products of two early viral genes, E6 and </a:t>
            </a:r>
            <a:r>
              <a:rPr lang="en-US" sz="2000" dirty="0" smtClean="0"/>
              <a:t>E7.</a:t>
            </a:r>
          </a:p>
          <a:p>
            <a:pPr marL="457200" lvl="2">
              <a:defRPr/>
            </a:pPr>
            <a:endParaRPr lang="en-US" sz="2000" dirty="0" smtClean="0"/>
          </a:p>
          <a:p>
            <a:pPr marL="457200" lvl="2">
              <a:defRPr/>
            </a:pPr>
            <a:r>
              <a:rPr lang="en-US" sz="2000" dirty="0" smtClean="0"/>
              <a:t>E6 </a:t>
            </a:r>
            <a:r>
              <a:rPr lang="en-US" sz="2000" dirty="0"/>
              <a:t>protein binds to </a:t>
            </a:r>
            <a:r>
              <a:rPr lang="en-US" sz="2000" dirty="0" err="1"/>
              <a:t>Rb</a:t>
            </a:r>
            <a:r>
              <a:rPr lang="en-US" sz="2000" dirty="0"/>
              <a:t> tumor suppressor and releases the E2F transcription factors that normally are sequestered by </a:t>
            </a:r>
            <a:r>
              <a:rPr lang="en-US" sz="2000" dirty="0" err="1"/>
              <a:t>Rb</a:t>
            </a:r>
            <a:r>
              <a:rPr lang="en-US" sz="2000" dirty="0"/>
              <a:t>, promoting progression through the cell cycle</a:t>
            </a:r>
            <a:r>
              <a:rPr lang="en-US" sz="2000" dirty="0" smtClean="0"/>
              <a:t>.</a:t>
            </a:r>
          </a:p>
          <a:p>
            <a:pPr marL="457200" lvl="2">
              <a:defRPr/>
            </a:pPr>
            <a:endParaRPr lang="en-US" sz="2000" dirty="0" smtClean="0"/>
          </a:p>
          <a:p>
            <a:pPr marL="457200" lvl="2">
              <a:defRPr/>
            </a:pPr>
            <a:r>
              <a:rPr lang="en-US" sz="2000" dirty="0" smtClean="0"/>
              <a:t>E7 </a:t>
            </a:r>
            <a:r>
              <a:rPr lang="en-US" sz="2000" dirty="0"/>
              <a:t>protein binds </a:t>
            </a:r>
            <a:r>
              <a:rPr lang="en-US" sz="2000" dirty="0" smtClean="0"/>
              <a:t>to p53 &amp; facilitates its degradation.</a:t>
            </a:r>
            <a:endParaRPr lang="en-US" sz="2000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15/10/2018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Path 211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C569-69FD-0849-B5F3-B1069D6F1CAA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8246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Viral &amp; Microbial Oncogenes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HPV infection: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HPV </a:t>
            </a:r>
            <a:r>
              <a:rPr lang="en-US" dirty="0"/>
              <a:t>infection alone is not </a:t>
            </a:r>
            <a:r>
              <a:rPr lang="en-US" dirty="0" smtClean="0"/>
              <a:t>sufficient to cause carcinoma and other factors also contribute to the development of cervical carcinoma e.g.</a:t>
            </a:r>
          </a:p>
          <a:p>
            <a:pPr lvl="2"/>
            <a:endParaRPr lang="en-US" dirty="0"/>
          </a:p>
          <a:p>
            <a:pPr lvl="2"/>
            <a:r>
              <a:rPr lang="en-US" dirty="0" smtClean="0"/>
              <a:t>cigarette smoking</a:t>
            </a:r>
          </a:p>
          <a:p>
            <a:pPr lvl="2"/>
            <a:r>
              <a:rPr lang="en-US" dirty="0" smtClean="0"/>
              <a:t>coexisting infections</a:t>
            </a:r>
          </a:p>
          <a:p>
            <a:pPr lvl="2"/>
            <a:r>
              <a:rPr lang="en-US" dirty="0" smtClean="0"/>
              <a:t>hormonal </a:t>
            </a:r>
            <a:r>
              <a:rPr lang="en-US" dirty="0"/>
              <a:t>changes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15/10/2018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Path 211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C569-69FD-0849-B5F3-B1069D6F1CAA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685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Cancer Incidence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15/10/2018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Path 211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C569-69FD-0849-B5F3-B1069D6F1CAA}" type="slidenum">
              <a:rPr lang="en-US" smtClean="0"/>
              <a:t>4</a:t>
            </a:fld>
            <a:endParaRPr lang="en-US"/>
          </a:p>
        </p:txBody>
      </p:sp>
      <p:pic>
        <p:nvPicPr>
          <p:cNvPr id="7" name="Picture 6" descr="Screen Shot 2016-11-19 at 10.56.4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1924050"/>
            <a:ext cx="9017000" cy="44069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187108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Viral &amp; Microbial Oncogenes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EBV infection:</a:t>
            </a:r>
          </a:p>
          <a:p>
            <a:endParaRPr lang="en-US" sz="2000" dirty="0"/>
          </a:p>
          <a:p>
            <a:pPr lvl="1"/>
            <a:r>
              <a:rPr lang="en-US" dirty="0" smtClean="0"/>
              <a:t>It is a common </a:t>
            </a:r>
            <a:r>
              <a:rPr lang="en-US" dirty="0"/>
              <a:t>virus </a:t>
            </a:r>
            <a:r>
              <a:rPr lang="en-US" dirty="0" smtClean="0"/>
              <a:t>worldwide.</a:t>
            </a:r>
          </a:p>
          <a:p>
            <a:pPr lvl="1"/>
            <a:endParaRPr lang="en-US" dirty="0"/>
          </a:p>
          <a:p>
            <a:pPr lvl="1"/>
            <a:r>
              <a:rPr lang="en-US" sz="2000" dirty="0" smtClean="0"/>
              <a:t>It infects </a:t>
            </a:r>
            <a:r>
              <a:rPr lang="en-US" sz="2000" dirty="0"/>
              <a:t>B lymphocytes </a:t>
            </a:r>
            <a:r>
              <a:rPr lang="en-US" sz="2000" dirty="0" smtClean="0"/>
              <a:t>&amp; epithelial </a:t>
            </a:r>
            <a:r>
              <a:rPr lang="en-US" sz="2000" dirty="0"/>
              <a:t>cells of </a:t>
            </a:r>
            <a:r>
              <a:rPr lang="en-US" sz="2000" dirty="0" smtClean="0"/>
              <a:t>the </a:t>
            </a:r>
            <a:r>
              <a:rPr lang="en-US" smtClean="0"/>
              <a:t>naso</a:t>
            </a:r>
            <a:r>
              <a:rPr lang="en-US" sz="2000" smtClean="0"/>
              <a:t>pharynx</a:t>
            </a:r>
            <a:r>
              <a:rPr lang="en-US" sz="2000" dirty="0" smtClean="0"/>
              <a:t>.</a:t>
            </a:r>
          </a:p>
          <a:p>
            <a:pPr lvl="1"/>
            <a:endParaRPr lang="en-US" dirty="0"/>
          </a:p>
          <a:p>
            <a:pPr lvl="1"/>
            <a:r>
              <a:rPr lang="en-US" sz="2000" dirty="0" smtClean="0"/>
              <a:t>It causes </a:t>
            </a:r>
            <a:r>
              <a:rPr lang="en-US" sz="2000" dirty="0"/>
              <a:t>infectious </a:t>
            </a:r>
            <a:r>
              <a:rPr lang="en-US" sz="2000" dirty="0" smtClean="0"/>
              <a:t>mononucleosis.</a:t>
            </a:r>
          </a:p>
          <a:p>
            <a:pPr lvl="1"/>
            <a:endParaRPr lang="en-US" sz="2000" dirty="0" smtClean="0"/>
          </a:p>
          <a:p>
            <a:pPr lvl="1"/>
            <a:r>
              <a:rPr lang="en-US" dirty="0" smtClean="0"/>
              <a:t>It causes several malignant tumors e.g.</a:t>
            </a:r>
          </a:p>
          <a:p>
            <a:pPr lvl="2"/>
            <a:r>
              <a:rPr lang="en-US" sz="1800" dirty="0" err="1" smtClean="0"/>
              <a:t>Burkitt</a:t>
            </a:r>
            <a:r>
              <a:rPr lang="ja-JP" altLang="en-US" sz="1800" dirty="0" smtClean="0"/>
              <a:t>’</a:t>
            </a:r>
            <a:r>
              <a:rPr lang="en-US" sz="1800" dirty="0" smtClean="0"/>
              <a:t>s Lymphoma</a:t>
            </a:r>
          </a:p>
          <a:p>
            <a:pPr lvl="2"/>
            <a:r>
              <a:rPr lang="en-US" sz="2000" dirty="0" smtClean="0"/>
              <a:t>B-cell </a:t>
            </a:r>
            <a:r>
              <a:rPr lang="en-US" sz="2000" dirty="0"/>
              <a:t>lymphoma in </a:t>
            </a:r>
            <a:r>
              <a:rPr lang="en-US" sz="2000" dirty="0" smtClean="0"/>
              <a:t>immunosuppressed</a:t>
            </a:r>
          </a:p>
          <a:p>
            <a:pPr lvl="2"/>
            <a:r>
              <a:rPr lang="en-US" sz="2000" dirty="0" smtClean="0"/>
              <a:t>Nasopharyngeal </a:t>
            </a:r>
            <a:r>
              <a:rPr lang="en-US" sz="2000" dirty="0"/>
              <a:t>carcinoma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15/10/2018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Path 211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C569-69FD-0849-B5F3-B1069D6F1CAA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048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4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EBV Infection – Infectious </a:t>
            </a:r>
            <a:r>
              <a:rPr lang="en-US" dirty="0" err="1" smtClean="0"/>
              <a:t>Mononucleoses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15/10/2018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Path 211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C569-69FD-0849-B5F3-B1069D6F1CAA}" type="slidenum">
              <a:rPr lang="en-US" smtClean="0"/>
              <a:t>41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1976" y="1591954"/>
            <a:ext cx="5676900" cy="51707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9912635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Viral &amp; Microbial Oncogenes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EBV infection:</a:t>
            </a:r>
          </a:p>
          <a:p>
            <a:endParaRPr lang="en-US" dirty="0"/>
          </a:p>
          <a:p>
            <a:pPr lvl="1">
              <a:lnSpc>
                <a:spcPct val="120000"/>
              </a:lnSpc>
            </a:pPr>
            <a:r>
              <a:rPr lang="en-US" dirty="0"/>
              <a:t>Nasopharyngeal carcinoma </a:t>
            </a:r>
            <a:r>
              <a:rPr lang="en-US" dirty="0" smtClean="0"/>
              <a:t>is a malignant neoplasm arising from the </a:t>
            </a:r>
            <a:r>
              <a:rPr lang="en-US" dirty="0" err="1" smtClean="0"/>
              <a:t>nasopharygeal</a:t>
            </a:r>
            <a:r>
              <a:rPr lang="en-US" dirty="0" smtClean="0"/>
              <a:t> epithelium.</a:t>
            </a:r>
          </a:p>
          <a:p>
            <a:pPr lvl="1">
              <a:lnSpc>
                <a:spcPct val="120000"/>
              </a:lnSpc>
            </a:pPr>
            <a:endParaRPr lang="en-US" dirty="0"/>
          </a:p>
          <a:p>
            <a:pPr marL="457200" lvl="2">
              <a:lnSpc>
                <a:spcPct val="120000"/>
              </a:lnSpc>
            </a:pPr>
            <a:r>
              <a:rPr lang="en-US" sz="2000" dirty="0" smtClean="0"/>
              <a:t>It is endemic </a:t>
            </a:r>
            <a:r>
              <a:rPr lang="en-US" sz="2000" dirty="0"/>
              <a:t>in </a:t>
            </a:r>
            <a:r>
              <a:rPr lang="en-US" sz="2000" dirty="0" smtClean="0"/>
              <a:t>South China and parts of Africa.</a:t>
            </a:r>
          </a:p>
          <a:p>
            <a:pPr marL="457200" lvl="2">
              <a:lnSpc>
                <a:spcPct val="120000"/>
              </a:lnSpc>
            </a:pPr>
            <a:endParaRPr lang="en-US" sz="2000" dirty="0"/>
          </a:p>
          <a:p>
            <a:pPr marL="457200" lvl="2">
              <a:lnSpc>
                <a:spcPct val="120000"/>
              </a:lnSpc>
            </a:pPr>
            <a:r>
              <a:rPr lang="en-US" sz="2000" dirty="0"/>
              <a:t>100% of </a:t>
            </a:r>
            <a:r>
              <a:rPr lang="en-US" sz="2000" dirty="0" smtClean="0"/>
              <a:t>cases contain </a:t>
            </a:r>
            <a:r>
              <a:rPr lang="en-US" sz="2000" dirty="0"/>
              <a:t>EBV genome in </a:t>
            </a:r>
            <a:r>
              <a:rPr lang="en-US" sz="2000" dirty="0" smtClean="0"/>
              <a:t>these endemic areas.</a:t>
            </a:r>
            <a:endParaRPr lang="en-US" sz="2000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15/10/2018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Path 211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C569-69FD-0849-B5F3-B1069D6F1CAA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0025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Viral &amp; Microbial Oncogenes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EBV </a:t>
            </a:r>
            <a:r>
              <a:rPr lang="en-US" dirty="0" smtClean="0"/>
              <a:t>infection:</a:t>
            </a:r>
          </a:p>
          <a:p>
            <a:endParaRPr lang="en-US" dirty="0"/>
          </a:p>
          <a:p>
            <a:pPr lvl="1"/>
            <a:r>
              <a:rPr lang="en-US" dirty="0" smtClean="0"/>
              <a:t>EBV also causes </a:t>
            </a:r>
            <a:r>
              <a:rPr lang="en-US" dirty="0" err="1" smtClean="0"/>
              <a:t>Burkitt’s</a:t>
            </a:r>
            <a:r>
              <a:rPr lang="en-US" dirty="0" smtClean="0"/>
              <a:t> lymphoma, a highly </a:t>
            </a:r>
            <a:r>
              <a:rPr lang="en-US" dirty="0"/>
              <a:t>malignant </a:t>
            </a:r>
            <a:r>
              <a:rPr lang="en-US" dirty="0" smtClean="0"/>
              <a:t>B-cell tumor.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However, rare sporadic cases occur worldwide.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EBV-related </a:t>
            </a:r>
            <a:r>
              <a:rPr lang="en-US" dirty="0" err="1" smtClean="0"/>
              <a:t>Burkitt’s</a:t>
            </a:r>
            <a:r>
              <a:rPr lang="en-US" dirty="0" smtClean="0"/>
              <a:t> lymphoma is the most </a:t>
            </a:r>
            <a:r>
              <a:rPr lang="en-US" dirty="0"/>
              <a:t>common childhood tumor in </a:t>
            </a:r>
            <a:r>
              <a:rPr lang="en-US" dirty="0" smtClean="0"/>
              <a:t>Africa.</a:t>
            </a:r>
          </a:p>
          <a:p>
            <a:pPr lvl="1"/>
            <a:endParaRPr lang="en-US" dirty="0" smtClean="0"/>
          </a:p>
          <a:p>
            <a:pPr lvl="1"/>
            <a:r>
              <a:rPr lang="en-US" dirty="0"/>
              <a:t>A</a:t>
            </a:r>
            <a:r>
              <a:rPr lang="en-US" dirty="0" smtClean="0"/>
              <a:t>ll </a:t>
            </a:r>
            <a:r>
              <a:rPr lang="en-US" dirty="0"/>
              <a:t>cases have t(8:14</a:t>
            </a:r>
            <a:r>
              <a:rPr lang="en-US" dirty="0" smtClean="0"/>
              <a:t>) genetic mutation.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15/10/2018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Path 211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C569-69FD-0849-B5F3-B1069D6F1CAA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3736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Viral &amp; Microbial Oncogenes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EBV infection: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EBV </a:t>
            </a:r>
            <a:r>
              <a:rPr lang="en-US" dirty="0"/>
              <a:t>causes B lymphocyte </a:t>
            </a:r>
            <a:r>
              <a:rPr lang="en-US" dirty="0" smtClean="0"/>
              <a:t>cellular proliferation.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It causes loss </a:t>
            </a:r>
            <a:r>
              <a:rPr lang="en-US" dirty="0"/>
              <a:t>of growth </a:t>
            </a:r>
            <a:r>
              <a:rPr lang="en-US" dirty="0" smtClean="0"/>
              <a:t>regulation.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It predisposes the cells to genetic mutations, especially </a:t>
            </a:r>
            <a:r>
              <a:rPr lang="en-US" dirty="0"/>
              <a:t>t(8:14</a:t>
            </a:r>
            <a:r>
              <a:rPr lang="en-US" dirty="0" smtClean="0"/>
              <a:t>).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15/10/2018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Path 211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C569-69FD-0849-B5F3-B1069D6F1CAA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7628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EBV Infection</a:t>
            </a:r>
            <a:endParaRPr lang="en-US" dirty="0"/>
          </a:p>
        </p:txBody>
      </p:sp>
      <p:pic>
        <p:nvPicPr>
          <p:cNvPr id="9" name="Content Placeholder 8" descr="220px-Large_facial_Burkitt's_Lymphoma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00" r="17900"/>
          <a:stretch>
            <a:fillRect/>
          </a:stretch>
        </p:blipFill>
        <p:spPr>
          <a:xfrm>
            <a:off x="611727" y="2349500"/>
            <a:ext cx="2989382" cy="3492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15/10/2018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Path 211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C569-69FD-0849-B5F3-B1069D6F1CAA}" type="slidenum">
              <a:rPr lang="en-US" smtClean="0"/>
              <a:t>45</a:t>
            </a:fld>
            <a:endParaRPr lang="en-US"/>
          </a:p>
        </p:txBody>
      </p:sp>
      <p:pic>
        <p:nvPicPr>
          <p:cNvPr id="12" name="Picture 11" descr="Nasopharyngeal-carcinoma-Pictu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133" y="2349500"/>
            <a:ext cx="4656667" cy="3492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1953303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Viral &amp; Microbial Oncogenes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HBV infection:</a:t>
            </a:r>
          </a:p>
          <a:p>
            <a:endParaRPr lang="en-US" dirty="0"/>
          </a:p>
          <a:p>
            <a:pPr marL="457200" lvl="2">
              <a:lnSpc>
                <a:spcPct val="120000"/>
              </a:lnSpc>
            </a:pPr>
            <a:r>
              <a:rPr lang="en-US" sz="2200" dirty="0" smtClean="0"/>
              <a:t>HBV infection has a strong </a:t>
            </a:r>
            <a:r>
              <a:rPr lang="en-US" sz="2200" dirty="0"/>
              <a:t>association with </a:t>
            </a:r>
            <a:r>
              <a:rPr lang="en-US" sz="2200" dirty="0" smtClean="0"/>
              <a:t>liver cell carcinoma (HCC).</a:t>
            </a:r>
          </a:p>
          <a:p>
            <a:pPr marL="457200" lvl="2">
              <a:lnSpc>
                <a:spcPct val="120000"/>
              </a:lnSpc>
            </a:pPr>
            <a:endParaRPr lang="en-US" sz="2200" dirty="0"/>
          </a:p>
          <a:p>
            <a:pPr marL="457200" lvl="2">
              <a:lnSpc>
                <a:spcPct val="120000"/>
              </a:lnSpc>
            </a:pPr>
            <a:r>
              <a:rPr lang="en-US" sz="2200" dirty="0" smtClean="0"/>
              <a:t>It is present world-wide</a:t>
            </a:r>
            <a:r>
              <a:rPr lang="en-US" sz="2200" dirty="0"/>
              <a:t>, but </a:t>
            </a:r>
            <a:r>
              <a:rPr lang="en-US" sz="2200" dirty="0" smtClean="0"/>
              <a:t>most commonly </a:t>
            </a:r>
            <a:r>
              <a:rPr lang="en-US" sz="2200" dirty="0"/>
              <a:t>in </a:t>
            </a:r>
            <a:r>
              <a:rPr lang="en-US" sz="2200" dirty="0" smtClean="0"/>
              <a:t>the far </a:t>
            </a:r>
            <a:r>
              <a:rPr lang="en-US" sz="2200" dirty="0"/>
              <a:t>East </a:t>
            </a:r>
            <a:r>
              <a:rPr lang="en-US" sz="2200" dirty="0" smtClean="0"/>
              <a:t>&amp; Africa.</a:t>
            </a:r>
            <a:endParaRPr lang="en-US" sz="2200" dirty="0"/>
          </a:p>
          <a:p>
            <a:pPr marL="457200" lvl="2">
              <a:lnSpc>
                <a:spcPct val="120000"/>
              </a:lnSpc>
            </a:pPr>
            <a:endParaRPr lang="en-US" sz="2200" dirty="0" smtClean="0"/>
          </a:p>
          <a:p>
            <a:pPr marL="457200" lvl="2">
              <a:lnSpc>
                <a:spcPct val="120000"/>
              </a:lnSpc>
            </a:pPr>
            <a:r>
              <a:rPr lang="en-US" sz="2200" dirty="0" smtClean="0"/>
              <a:t>HBV </a:t>
            </a:r>
            <a:r>
              <a:rPr lang="en-US" sz="2200" dirty="0"/>
              <a:t>infection incurs up to 200-fold risk </a:t>
            </a:r>
            <a:r>
              <a:rPr lang="en-US" sz="2200" dirty="0" smtClean="0"/>
              <a:t>of HCC.</a:t>
            </a:r>
            <a:endParaRPr lang="en-US" sz="2200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15/10/2018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Path 211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C569-69FD-0849-B5F3-B1069D6F1CAA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9448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4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HBV Infection</a:t>
            </a:r>
            <a:endParaRPr lang="en-US" dirty="0"/>
          </a:p>
        </p:txBody>
      </p:sp>
      <p:pic>
        <p:nvPicPr>
          <p:cNvPr id="9" name="Content Placeholder 8" descr="Liver-Partial1.jpg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28"/>
          <a:stretch/>
        </p:blipFill>
        <p:spPr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Content Placeholder 9" descr="Liver_HCC17_Pseudoglandular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67" r="17867"/>
          <a:stretch>
            <a:fillRect/>
          </a:stretch>
        </p:blipFill>
        <p:spPr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15/10/2018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Path 211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C569-69FD-0849-B5F3-B1069D6F1CAA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6919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Viral &amp; Microbial Oncogenes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Helicobacter Pylori bacteria: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It </a:t>
            </a:r>
            <a:r>
              <a:rPr lang="en-US" dirty="0"/>
              <a:t>is bacteria that infects the stomach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It </a:t>
            </a:r>
            <a:r>
              <a:rPr lang="en-US" dirty="0"/>
              <a:t>causes:</a:t>
            </a:r>
          </a:p>
          <a:p>
            <a:pPr marL="731520" lvl="3"/>
            <a:endParaRPr lang="en-US" sz="2000" dirty="0" smtClean="0"/>
          </a:p>
          <a:p>
            <a:pPr marL="731520" lvl="3"/>
            <a:r>
              <a:rPr lang="en-US" sz="2000" dirty="0" smtClean="0"/>
              <a:t>Peptic </a:t>
            </a:r>
            <a:r>
              <a:rPr lang="en-US" sz="2000" dirty="0"/>
              <a:t>ulcers</a:t>
            </a:r>
          </a:p>
          <a:p>
            <a:pPr marL="731520" lvl="3"/>
            <a:r>
              <a:rPr lang="en-US" sz="2000" dirty="0"/>
              <a:t>G</a:t>
            </a:r>
            <a:r>
              <a:rPr lang="en-US" sz="2000" dirty="0" smtClean="0"/>
              <a:t>astric </a:t>
            </a:r>
            <a:r>
              <a:rPr lang="en-US" sz="2000" dirty="0"/>
              <a:t>lymphoma </a:t>
            </a:r>
            <a:r>
              <a:rPr lang="en-US" sz="2000" dirty="0" smtClean="0"/>
              <a:t>(Mucosal </a:t>
            </a:r>
            <a:r>
              <a:rPr lang="en-US" sz="2000" dirty="0"/>
              <a:t>Associated Lymphoid Tumor (MALT</a:t>
            </a:r>
            <a:r>
              <a:rPr lang="en-US" sz="2000" dirty="0" smtClean="0"/>
              <a:t>)</a:t>
            </a:r>
            <a:endParaRPr lang="en-US" sz="2000" dirty="0"/>
          </a:p>
          <a:p>
            <a:pPr marL="731520" lvl="3"/>
            <a:r>
              <a:rPr lang="en-US" sz="2000" dirty="0"/>
              <a:t>G</a:t>
            </a:r>
            <a:r>
              <a:rPr lang="en-US" sz="2000" dirty="0" smtClean="0"/>
              <a:t>astric </a:t>
            </a:r>
            <a:r>
              <a:rPr lang="en-US" sz="2000" dirty="0"/>
              <a:t>carcinoma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15/10/2018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Path 211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C569-69FD-0849-B5F3-B1069D6F1CAA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7647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4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H. Pylori Infection</a:t>
            </a:r>
            <a:endParaRPr lang="en-US" dirty="0"/>
          </a:p>
        </p:txBody>
      </p:sp>
      <p:pic>
        <p:nvPicPr>
          <p:cNvPr id="10" name="Content Placeholder 9" descr="ajcp447851.fig2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07" r="18007"/>
          <a:stretch>
            <a:fillRect/>
          </a:stretch>
        </p:blipFill>
        <p:spPr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Content Placeholder 10" descr="GI023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77" r="21977"/>
          <a:stretch>
            <a:fillRect/>
          </a:stretch>
        </p:blipFill>
        <p:spPr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15/10/2018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Path 211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C569-69FD-0849-B5F3-B1069D6F1CAA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4482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Cancer Incidence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Factors affecting the incidence of cancer: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Geographic and environmental factors</a:t>
            </a:r>
          </a:p>
          <a:p>
            <a:pPr lvl="1"/>
            <a:r>
              <a:rPr lang="en-US" dirty="0" smtClean="0"/>
              <a:t>Age</a:t>
            </a:r>
          </a:p>
          <a:p>
            <a:pPr lvl="1"/>
            <a:r>
              <a:rPr lang="en-US" dirty="0" smtClean="0"/>
              <a:t>Hereditary factors</a:t>
            </a:r>
          </a:p>
          <a:p>
            <a:pPr lvl="1"/>
            <a:r>
              <a:rPr lang="en-US" dirty="0" smtClean="0"/>
              <a:t>Acquired </a:t>
            </a:r>
            <a:r>
              <a:rPr lang="en-US" dirty="0" err="1" smtClean="0"/>
              <a:t>preneoplastic</a:t>
            </a:r>
            <a:r>
              <a:rPr lang="en-US" dirty="0" smtClean="0"/>
              <a:t> conditions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15/10/2018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Path 211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C569-69FD-0849-B5F3-B1069D6F1CA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7290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4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Kumar V, Abbas AK, Aster JC. Robbins Basic Pathology. 10</a:t>
            </a:r>
            <a:r>
              <a:rPr lang="en-US" baseline="30000" dirty="0" smtClean="0"/>
              <a:t>th</a:t>
            </a:r>
            <a:r>
              <a:rPr lang="en-US" dirty="0" smtClean="0"/>
              <a:t> ed. Elsevier</a:t>
            </a:r>
            <a:r>
              <a:rPr lang="en-US" smtClean="0"/>
              <a:t>; 2018. </a:t>
            </a:r>
            <a:r>
              <a:rPr lang="en-US" dirty="0" smtClean="0"/>
              <a:t>Philadelphia, PA.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15/10/2018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Path 211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C569-69FD-0849-B5F3-B1069D6F1CAA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6265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End of lecture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451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Geographic &amp; Environmental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rate of gastric carcinoma in Japan is 7 times its rate in North America &amp; Europe.</a:t>
            </a:r>
          </a:p>
          <a:p>
            <a:endParaRPr lang="en-US" dirty="0" smtClean="0"/>
          </a:p>
          <a:p>
            <a:r>
              <a:rPr lang="en-US" dirty="0" smtClean="0"/>
              <a:t>The rate of breast carcinoma in North America is 5 times its rate in Japan.</a:t>
            </a:r>
          </a:p>
          <a:p>
            <a:endParaRPr lang="en-US" dirty="0"/>
          </a:p>
          <a:p>
            <a:r>
              <a:rPr lang="en-US" dirty="0" smtClean="0"/>
              <a:t>Liver cell carcinoma is more common in African populations.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15/10/2018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Path 211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C569-69FD-0849-B5F3-B1069D6F1CA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7825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4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Geographic &amp; Environmental Factors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15/10/2018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Path 211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C569-69FD-0849-B5F3-B1069D6F1CAA}" type="slidenum">
              <a:rPr lang="en-US" smtClean="0"/>
              <a:t>7</a:t>
            </a:fld>
            <a:endParaRPr lang="en-US"/>
          </a:p>
        </p:txBody>
      </p:sp>
      <p:pic>
        <p:nvPicPr>
          <p:cNvPr id="9" name="Picture 8" descr="Cancer-stats_420x280_thum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125" y="2095499"/>
            <a:ext cx="6350000" cy="42333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20954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Geographic &amp; Environmental Factors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Exposure to asbestos </a:t>
            </a:r>
            <a:r>
              <a:rPr lang="en-US" dirty="0" smtClean="0">
                <a:sym typeface="Wingdings"/>
              </a:rPr>
              <a:t> mesothelioma</a:t>
            </a:r>
          </a:p>
          <a:p>
            <a:endParaRPr lang="en-US" dirty="0">
              <a:sym typeface="Wingdings"/>
            </a:endParaRPr>
          </a:p>
          <a:p>
            <a:r>
              <a:rPr lang="en-US" dirty="0" smtClean="0">
                <a:sym typeface="Wingdings"/>
              </a:rPr>
              <a:t>Smoking  lung carcinoma</a:t>
            </a:r>
          </a:p>
          <a:p>
            <a:endParaRPr lang="en-US" dirty="0">
              <a:sym typeface="Wingdings"/>
            </a:endParaRPr>
          </a:p>
          <a:p>
            <a:r>
              <a:rPr lang="en-US" dirty="0" smtClean="0">
                <a:sym typeface="Wingdings"/>
              </a:rPr>
              <a:t>Multiple sexual partners  cervical carcinoma</a:t>
            </a:r>
          </a:p>
          <a:p>
            <a:endParaRPr lang="en-US" dirty="0">
              <a:sym typeface="Wingdings"/>
            </a:endParaRPr>
          </a:p>
          <a:p>
            <a:r>
              <a:rPr lang="en-US" dirty="0" smtClean="0">
                <a:sym typeface="Wingdings"/>
              </a:rPr>
              <a:t>Fat-rich diet  colon carcinoma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15/10/2018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Path 211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C569-69FD-0849-B5F3-B1069D6F1CA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1288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Geographic &amp; Environmental Factors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15/10/2018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Path 211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C569-69FD-0849-B5F3-B1069D6F1CAA}" type="slidenum">
              <a:rPr lang="en-US" smtClean="0"/>
              <a:t>9</a:t>
            </a:fld>
            <a:endParaRPr lang="en-US"/>
          </a:p>
        </p:txBody>
      </p:sp>
      <p:pic>
        <p:nvPicPr>
          <p:cNvPr id="9" name="Picture 8" descr="Screen Shot 2016-11-19 at 11.17.4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625" y="1492250"/>
            <a:ext cx="7781925" cy="52983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889675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955</TotalTime>
  <Words>2007</Words>
  <Application>Microsoft Macintosh PowerPoint</Application>
  <PresentationFormat>On-screen Show (4:3)</PresentationFormat>
  <Paragraphs>464</Paragraphs>
  <Slides>51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Clarity</vt:lpstr>
      <vt:lpstr>EPIDEMIOLOGY AND Etiology of Tumors</vt:lpstr>
      <vt:lpstr>Objectives</vt:lpstr>
      <vt:lpstr>Epidemiology</vt:lpstr>
      <vt:lpstr>Cancer Incidence</vt:lpstr>
      <vt:lpstr>Cancer Incidence</vt:lpstr>
      <vt:lpstr>Geographic &amp; Environmental Factors</vt:lpstr>
      <vt:lpstr>Geographic &amp; Environmental Factors</vt:lpstr>
      <vt:lpstr>Geographic &amp; Environmental Factors</vt:lpstr>
      <vt:lpstr>Geographic &amp; Environmental Factors</vt:lpstr>
      <vt:lpstr>Age</vt:lpstr>
      <vt:lpstr>Hereditary Factors</vt:lpstr>
      <vt:lpstr>Hereditary Factors</vt:lpstr>
      <vt:lpstr>Hereditary Factors</vt:lpstr>
      <vt:lpstr>Hereditary Factors</vt:lpstr>
      <vt:lpstr>Hereditary Factors</vt:lpstr>
      <vt:lpstr>Acquired Pre-neoplastic Conditions</vt:lpstr>
      <vt:lpstr>Etiology of Tumors</vt:lpstr>
      <vt:lpstr>Etiology of Tumors</vt:lpstr>
      <vt:lpstr>Chemical Carcinogens</vt:lpstr>
      <vt:lpstr>Chemical Carcinogens</vt:lpstr>
      <vt:lpstr>Chemical Carcinogens</vt:lpstr>
      <vt:lpstr>Chemical Carcinogens</vt:lpstr>
      <vt:lpstr>Chemical Carcinogens</vt:lpstr>
      <vt:lpstr>Chemical Carcinogens</vt:lpstr>
      <vt:lpstr>Chemical Carcinogens</vt:lpstr>
      <vt:lpstr>Chemical Carcinogens</vt:lpstr>
      <vt:lpstr>Radiation</vt:lpstr>
      <vt:lpstr>Radiation</vt:lpstr>
      <vt:lpstr>Viral &amp; Microbial Oncogenes</vt:lpstr>
      <vt:lpstr>Viral &amp; Microbial Oncogenes</vt:lpstr>
      <vt:lpstr>Viral &amp; Microbial Oncogenes</vt:lpstr>
      <vt:lpstr>Viral &amp; Microbial Oncogenes</vt:lpstr>
      <vt:lpstr>HTLV-1 Infection</vt:lpstr>
      <vt:lpstr>Viral &amp; Microbial Oncogenes</vt:lpstr>
      <vt:lpstr>Viral &amp; Microbial Oncogenes</vt:lpstr>
      <vt:lpstr>Viral &amp; Microbial Oncogenes</vt:lpstr>
      <vt:lpstr>HPV Infection</vt:lpstr>
      <vt:lpstr>Viral &amp; Microbial Oncogenes</vt:lpstr>
      <vt:lpstr>Viral &amp; Microbial Oncogenes</vt:lpstr>
      <vt:lpstr>Viral &amp; Microbial Oncogenes</vt:lpstr>
      <vt:lpstr>EBV Infection – Infectious Mononucleoses</vt:lpstr>
      <vt:lpstr>Viral &amp; Microbial Oncogenes</vt:lpstr>
      <vt:lpstr>Viral &amp; Microbial Oncogenes</vt:lpstr>
      <vt:lpstr>Viral &amp; Microbial Oncogenes</vt:lpstr>
      <vt:lpstr>EBV Infection</vt:lpstr>
      <vt:lpstr>Viral &amp; Microbial Oncogenes</vt:lpstr>
      <vt:lpstr>HBV Infection</vt:lpstr>
      <vt:lpstr>Viral &amp; Microbial Oncogenes</vt:lpstr>
      <vt:lpstr>H. Pylori Infection</vt:lpstr>
      <vt:lpstr>Reference</vt:lpstr>
      <vt:lpstr>End of lecture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Classification of Tumors</dc:title>
  <dc:creator>MAC</dc:creator>
  <cp:lastModifiedBy>MAC</cp:lastModifiedBy>
  <cp:revision>301</cp:revision>
  <dcterms:created xsi:type="dcterms:W3CDTF">2016-11-03T14:38:26Z</dcterms:created>
  <dcterms:modified xsi:type="dcterms:W3CDTF">2018-10-12T10:33:54Z</dcterms:modified>
</cp:coreProperties>
</file>