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7" r:id="rId2"/>
    <p:sldId id="258" r:id="rId3"/>
    <p:sldId id="259" r:id="rId4"/>
    <p:sldId id="260" r:id="rId5"/>
    <p:sldId id="261" r:id="rId6"/>
    <p:sldId id="294" r:id="rId7"/>
    <p:sldId id="262" r:id="rId8"/>
    <p:sldId id="263" r:id="rId9"/>
    <p:sldId id="295" r:id="rId10"/>
    <p:sldId id="296" r:id="rId11"/>
    <p:sldId id="298" r:id="rId12"/>
    <p:sldId id="297" r:id="rId13"/>
    <p:sldId id="301" r:id="rId14"/>
    <p:sldId id="272" r:id="rId15"/>
    <p:sldId id="273" r:id="rId16"/>
    <p:sldId id="274" r:id="rId17"/>
    <p:sldId id="299" r:id="rId18"/>
    <p:sldId id="271" r:id="rId19"/>
    <p:sldId id="302" r:id="rId20"/>
    <p:sldId id="303" r:id="rId21"/>
    <p:sldId id="276" r:id="rId22"/>
    <p:sldId id="277" r:id="rId23"/>
    <p:sldId id="278" r:id="rId24"/>
    <p:sldId id="306" r:id="rId25"/>
    <p:sldId id="308" r:id="rId26"/>
    <p:sldId id="279" r:id="rId27"/>
    <p:sldId id="292" r:id="rId28"/>
    <p:sldId id="307" r:id="rId29"/>
    <p:sldId id="281" r:id="rId30"/>
    <p:sldId id="304" r:id="rId31"/>
    <p:sldId id="283" r:id="rId32"/>
    <p:sldId id="284" r:id="rId33"/>
    <p:sldId id="305" r:id="rId34"/>
    <p:sldId id="286" r:id="rId35"/>
    <p:sldId id="287" r:id="rId36"/>
    <p:sldId id="288" r:id="rId37"/>
    <p:sldId id="309" r:id="rId38"/>
    <p:sldId id="275"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p:restoredTop sz="94646"/>
  </p:normalViewPr>
  <p:slideViewPr>
    <p:cSldViewPr>
      <p:cViewPr>
        <p:scale>
          <a:sx n="68" d="100"/>
          <a:sy n="68" d="100"/>
        </p:scale>
        <p:origin x="632" y="1064"/>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1" csCatId="colorful" phldr="1"/>
      <dgm:spPr/>
      <dgm:t>
        <a:bodyPr/>
        <a:lstStyle/>
        <a:p>
          <a:endParaRPr lang="en-US"/>
        </a:p>
      </dgm:t>
    </dgm:pt>
    <dgm:pt modelId="{03A91421-6FB2-4D21-8A0B-E53C163C1A2F}">
      <dgm:prSet phldrT="[Text]"/>
      <dgm:spPr/>
      <dgm:t>
        <a:bodyPr/>
        <a:lstStyle/>
        <a:p>
          <a:pPr algn="ctr"/>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D9FA87EA-E092-49EC-9514-34A6808CB51D}" type="presOf" srcId="{03A91421-6FB2-4D21-8A0B-E53C163C1A2F}" destId="{28A604DF-DC09-47A3-B148-EE9BB8635B16}"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47F9D119-162E-4773-BB3A-AFB669335E3A}" srcId="{D0C2D504-F5DE-4E73-BE91-1D3BDB6143A3}" destId="{03A91421-6FB2-4D21-8A0B-E53C163C1A2F}" srcOrd="0" destOrd="0" parTransId="{11FB31E8-0A9A-4CE1-8818-9EC1C14FE9CE}" sibTransId="{79023571-20B2-411E-8BC3-554949331F42}"/>
    <dgm:cxn modelId="{E7822C87-4F3C-43C6-A1EF-08E9163721B4}"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Acute inflammation</a:t>
          </a:r>
          <a:endParaRPr lang="en-US" sz="5200" kern="1200" dirty="0"/>
        </a:p>
      </dsp:txBody>
      <dsp:txXfrm>
        <a:off x="60884" y="61431"/>
        <a:ext cx="7593432" cy="1125452"/>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Chronic Inflammation</a:t>
          </a:r>
          <a:endParaRPr lang="en-US" sz="5200" kern="1200" dirty="0"/>
        </a:p>
      </dsp:txBody>
      <dsp:txXfrm>
        <a:off x="60884" y="1458412"/>
        <a:ext cx="7593432"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16 محرم، 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16 محرم،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16 محرم، 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2411760" y="31409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smtClean="0">
                <a:solidFill>
                  <a:schemeClr val="bg1"/>
                </a:solidFill>
              </a:rPr>
              <a:t>L</a:t>
            </a:r>
            <a:r>
              <a:rPr lang="en-US" sz="2800" b="1" dirty="0" smtClean="0">
                <a:solidFill>
                  <a:schemeClr val="bg1"/>
                </a:solidFill>
                <a:effectLst>
                  <a:outerShdw blurRad="38100" dist="38100" dir="2700000" algn="tl">
                    <a:srgbClr val="000000">
                      <a:alpha val="43137"/>
                    </a:srgbClr>
                  </a:outerShdw>
                </a:effectLst>
              </a:rPr>
              <a:t>ecturer: Dr. </a:t>
            </a:r>
            <a:r>
              <a:rPr lang="en-US" sz="2800" b="1" dirty="0" err="1" smtClean="0">
                <a:solidFill>
                  <a:schemeClr val="bg1"/>
                </a:solidFill>
                <a:effectLst>
                  <a:outerShdw blurRad="38100" dist="38100" dir="2700000" algn="tl">
                    <a:srgbClr val="000000">
                      <a:alpha val="43137"/>
                    </a:srgbClr>
                  </a:outerShdw>
                </a:effectLst>
              </a:rPr>
              <a:t>Maha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Arafah</a:t>
            </a:r>
            <a:endParaRPr lang="en-US" sz="28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993877" y="908720"/>
            <a:ext cx="7094956"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p>
          <a:p>
            <a:pPr algn="ctr"/>
            <a:r>
              <a:rPr lang="en-US" sz="2800" dirty="0" smtClean="0"/>
              <a:t>Definition of inflammation; Acute Inflammation</a:t>
            </a:r>
          </a:p>
          <a:p>
            <a:pPr algn="ctr"/>
            <a:r>
              <a:rPr lang="en-US" sz="2800" dirty="0" smtClean="0"/>
              <a:t>Vascular Events in Inflammation</a:t>
            </a:r>
          </a:p>
        </p:txBody>
      </p:sp>
      <p:sp>
        <p:nvSpPr>
          <p:cNvPr id="11" name="TextBox 10"/>
          <p:cNvSpPr txBox="1"/>
          <p:nvPr/>
        </p:nvSpPr>
        <p:spPr>
          <a:xfrm>
            <a:off x="2699792" y="4005064"/>
            <a:ext cx="3817899"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en-US" dirty="0" smtClean="0"/>
              <a:t>Foundation Block</a:t>
            </a:r>
          </a:p>
          <a:p>
            <a:pPr algn="ctr"/>
            <a:r>
              <a:rPr lang="en-US" dirty="0" smtClean="0"/>
              <a:t> Pathology </a:t>
            </a:r>
          </a:p>
          <a:p>
            <a:pPr algn="ctr"/>
            <a:r>
              <a:rPr lang="en-US" dirty="0" smtClean="0"/>
              <a:t>2018</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en-CA" i="1" dirty="0" smtClean="0"/>
              <a:t/>
            </a:r>
            <a:br>
              <a:rPr lang="en-CA" i="1" dirty="0" smtClean="0"/>
            </a:b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10</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908720"/>
            <a:ext cx="9144000" cy="5949280"/>
          </a:xfrm>
          <a:prstGeom prst="rect">
            <a:avLst/>
          </a:prstGeom>
          <a:noFill/>
          <a:ln w="9525">
            <a:noFill/>
            <a:miter lim="800000"/>
            <a:headEnd/>
            <a:tailEnd/>
          </a:ln>
        </p:spPr>
      </p:pic>
      <p:sp>
        <p:nvSpPr>
          <p:cNvPr id="15" name="Oval 14"/>
          <p:cNvSpPr/>
          <p:nvPr/>
        </p:nvSpPr>
        <p:spPr>
          <a:xfrm>
            <a:off x="1187624" y="3356992"/>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32040" y="3284984"/>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484784"/>
            <a:ext cx="2411760" cy="75287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725144"/>
            <a:ext cx="4038600" cy="1013048"/>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013176"/>
            <a:ext cx="2424223" cy="78715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
        <p:nvSpPr>
          <p:cNvPr id="22" name="Rectangle 21"/>
          <p:cNvSpPr/>
          <p:nvPr/>
        </p:nvSpPr>
        <p:spPr>
          <a:xfrm>
            <a:off x="0" y="-27384"/>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ctr"/>
            <a:r>
              <a:rPr lang="en-US" sz="2400" b="1" dirty="0" smtClean="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Chemical Mediators</a:t>
            </a:r>
            <a:endParaRPr lang="en-US" dirty="0"/>
          </a:p>
        </p:txBody>
      </p:sp>
      <p:sp>
        <p:nvSpPr>
          <p:cNvPr id="10" name="Text Placeholder 9"/>
          <p:cNvSpPr>
            <a:spLocks noGrp="1"/>
          </p:cNvSpPr>
          <p:nvPr>
            <p:ph type="body" idx="1"/>
          </p:nvPr>
        </p:nvSpPr>
        <p:spPr>
          <a:xfrm>
            <a:off x="1357290" y="116632"/>
            <a:ext cx="7086600" cy="1509712"/>
          </a:xfrm>
        </p:spPr>
        <p:txBody>
          <a:bodyPr>
            <a:normAutofit/>
          </a:bodyPr>
          <a:lstStyle/>
          <a:p>
            <a:pPr algn="ctr"/>
            <a:r>
              <a:rPr lang="en-US" sz="3600" dirty="0" smtClean="0"/>
              <a:t>Inflammation is mediated by chemical substances called </a:t>
            </a:r>
            <a:endParaRPr lang="en-US" sz="3600" dirty="0"/>
          </a:p>
        </p:txBody>
      </p:sp>
      <p:sp>
        <p:nvSpPr>
          <p:cNvPr id="5" name="Rectangle 4"/>
          <p:cNvSpPr/>
          <p:nvPr/>
        </p:nvSpPr>
        <p:spPr>
          <a:xfrm>
            <a:off x="714348" y="3500438"/>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pPr algn="ctr"/>
            <a:r>
              <a:rPr lang="en-US" sz="2400" dirty="0" smtClean="0"/>
              <a:t>1. Phagocytes and other host cells </a:t>
            </a:r>
          </a:p>
          <a:p>
            <a:pPr lvl="1" algn="ctr"/>
            <a:r>
              <a:rPr lang="en-US" sz="2400" dirty="0" smtClean="0"/>
              <a:t>Leukocyte</a:t>
            </a:r>
          </a:p>
          <a:p>
            <a:pPr lvl="1" algn="ctr"/>
            <a:r>
              <a:rPr lang="en-US" sz="2400" dirty="0" smtClean="0"/>
              <a:t>Endothelium</a:t>
            </a:r>
          </a:p>
          <a:p>
            <a:pPr lvl="1" algn="ctr"/>
            <a:r>
              <a:rPr lang="en-US" sz="2400" dirty="0" smtClean="0"/>
              <a:t>Mast cell</a:t>
            </a:r>
          </a:p>
          <a:p>
            <a:pPr algn="ctr"/>
            <a:endParaRPr lang="en-US" sz="2400" dirty="0" smtClean="0"/>
          </a:p>
          <a:p>
            <a:pPr algn="ctr"/>
            <a:r>
              <a:rPr lang="en-US" sz="2400" dirty="0" smtClean="0"/>
              <a:t>2. Plasma proteins</a:t>
            </a:r>
            <a:endParaRPr lang="en-US" dirty="0" smtClean="0"/>
          </a:p>
        </p:txBody>
      </p:sp>
      <p:sp>
        <p:nvSpPr>
          <p:cNvPr id="7" name="Rectangle 6"/>
          <p:cNvSpPr/>
          <p:nvPr/>
        </p:nvSpPr>
        <p:spPr>
          <a:xfrm>
            <a:off x="0" y="-27384"/>
            <a:ext cx="7164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12</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
        <p:nvSpPr>
          <p:cNvPr id="6" name="Rectangle 5"/>
          <p:cNvSpPr/>
          <p:nvPr/>
        </p:nvSpPr>
        <p:spPr>
          <a:xfrm>
            <a:off x="0" y="0"/>
            <a:ext cx="6228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a:t>
            </a:r>
            <a:r>
              <a:rPr lang="en-US" sz="1600" b="1" dirty="0" smtClean="0"/>
              <a:t>List cells  &amp; molecules that play important roles in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400" b="1" dirty="0" smtClean="0"/>
              <a:t>Types of inflammation: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14</a:t>
            </a:fld>
            <a:endParaRPr lang="en-US"/>
          </a:p>
        </p:txBody>
      </p:sp>
      <p:graphicFrame>
        <p:nvGraphicFramePr>
          <p:cNvPr id="6" name="Diagram 5"/>
          <p:cNvGraphicFramePr/>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7504" y="-27384"/>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7" y="1700808"/>
          <a:ext cx="8200009" cy="4291742"/>
        </p:xfrm>
        <a:graphic>
          <a:graphicData uri="http://schemas.openxmlformats.org/drawingml/2006/table">
            <a:tbl>
              <a:tblPr rtl="1" firstRow="1" bandRow="1">
                <a:tableStyleId>{ED083AE6-46FA-4A59-8FB0-9F97EB10719F}</a:tableStyleId>
              </a:tblPr>
              <a:tblGrid>
                <a:gridCol w="2936989"/>
                <a:gridCol w="2936989"/>
                <a:gridCol w="2326031"/>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443926">
                <a:tc>
                  <a:txBody>
                    <a:bodyPr/>
                    <a:lstStyle/>
                    <a:p>
                      <a:pPr algn="ctr" rtl="1"/>
                      <a:r>
                        <a:rPr kumimoji="0" lang="en-US" sz="2800" b="1" kern="1200" dirty="0" smtClean="0"/>
                        <a:t>Slow : days, weeks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Fast :  minutes or hours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Onset</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lymphocytes and macrophages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smtClean="0"/>
                        <a:t>neutrophils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Cellular infiltrate</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Often sever &amp;  progressive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Mild, self limited</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Tissue injury, fibrosis</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Less prominent,</a:t>
                      </a:r>
                      <a:r>
                        <a:rPr kumimoji="0" lang="en-US" sz="2800" b="1" kern="1200" baseline="0" dirty="0" smtClean="0"/>
                        <a:t> may be subtle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Prominent</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Local &amp; systemic signs</a:t>
                      </a:r>
                      <a:endParaRPr kumimoji="0" lang="ar-SA" sz="2800" b="1" kern="1200" dirty="0" smtClean="0">
                        <a:solidFill>
                          <a:schemeClr val="dk1"/>
                        </a:solidFill>
                        <a:latin typeface="Arial" pitchFamily="34" charset="0"/>
                        <a:ea typeface="+mn-ea"/>
                        <a:cs typeface="Arial" pitchFamily="34" charset="0"/>
                      </a:endParaRPr>
                    </a:p>
                  </a:txBody>
                  <a:tcPr/>
                </a:tc>
              </a:tr>
            </a:tbl>
          </a:graphicData>
        </a:graphic>
      </p:graphicFrame>
      <p:sp>
        <p:nvSpPr>
          <p:cNvPr id="5" name="TextBox 4"/>
          <p:cNvSpPr txBox="1"/>
          <p:nvPr/>
        </p:nvSpPr>
        <p:spPr>
          <a:xfrm>
            <a:off x="2843808" y="2204864"/>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7" name="TextBox 6"/>
          <p:cNvSpPr txBox="1"/>
          <p:nvPr/>
        </p:nvSpPr>
        <p:spPr>
          <a:xfrm>
            <a:off x="2843808" y="3153742"/>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9" name="TextBox 8"/>
          <p:cNvSpPr txBox="1"/>
          <p:nvPr/>
        </p:nvSpPr>
        <p:spPr>
          <a:xfrm>
            <a:off x="2843808" y="4077072"/>
            <a:ext cx="5904656"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0" name="TextBox 9"/>
          <p:cNvSpPr txBox="1"/>
          <p:nvPr/>
        </p:nvSpPr>
        <p:spPr>
          <a:xfrm>
            <a:off x="2843808" y="5025950"/>
            <a:ext cx="5976664"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1" name="Rectangle 10"/>
          <p:cNvSpPr/>
          <p:nvPr/>
        </p:nvSpPr>
        <p:spPr>
          <a:xfrm>
            <a:off x="107504" y="0"/>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Compare 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style>
          <a:lnRef idx="0">
            <a:schemeClr val="accent2"/>
          </a:lnRef>
          <a:fillRef idx="3">
            <a:schemeClr val="accent2"/>
          </a:fillRef>
          <a:effectRef idx="3">
            <a:schemeClr val="accent2"/>
          </a:effectRef>
          <a:fontRef idx="minor">
            <a:schemeClr val="lt1"/>
          </a:fontRef>
        </p:style>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2148840"/>
            <a:ext cx="7502700"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The outcome of acute inflammation</a:t>
            </a:r>
            <a:endParaRPr lang="ar-SA" dirty="0"/>
          </a:p>
        </p:txBody>
      </p:sp>
      <p:sp>
        <p:nvSpPr>
          <p:cNvPr id="3" name="Content Placeholder 2"/>
          <p:cNvSpPr>
            <a:spLocks noGrp="1"/>
          </p:cNvSpPr>
          <p:nvPr>
            <p:ph idx="1"/>
          </p:nvPr>
        </p:nvSpPr>
        <p:spPr/>
        <p:txBody>
          <a:bodyPr/>
          <a:lstStyle/>
          <a:p>
            <a:pPr>
              <a:buNone/>
            </a:pPr>
            <a:r>
              <a:rPr lang="en-US" dirty="0" smtClean="0"/>
              <a:t>is </a:t>
            </a:r>
            <a:r>
              <a:rPr lang="en-US" dirty="0"/>
              <a:t>either </a:t>
            </a:r>
            <a:endParaRPr lang="en-US" dirty="0" smtClean="0"/>
          </a:p>
          <a:p>
            <a:r>
              <a:rPr lang="en-US" dirty="0" smtClean="0"/>
              <a:t>elimination </a:t>
            </a:r>
            <a:r>
              <a:rPr lang="en-US" dirty="0"/>
              <a:t>of the noxious stimulus, followed by decline of the reaction and repair of the damaged </a:t>
            </a:r>
            <a:r>
              <a:rPr lang="en-US" dirty="0" smtClean="0"/>
              <a:t>tissue</a:t>
            </a:r>
          </a:p>
          <a:p>
            <a:pPr>
              <a:buNone/>
            </a:pPr>
            <a:r>
              <a:rPr lang="en-US" dirty="0" smtClean="0"/>
              <a:t> or</a:t>
            </a:r>
          </a:p>
          <a:p>
            <a:r>
              <a:rPr lang="en-US" dirty="0" smtClean="0"/>
              <a:t> </a:t>
            </a:r>
            <a:r>
              <a:rPr lang="en-US" dirty="0"/>
              <a:t>persistent injury resulting in chronic inflammation</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indent="-514350">
              <a:buFont typeface="+mj-lt"/>
              <a:buAutoNum type="arabicPeriod"/>
            </a:pPr>
            <a:r>
              <a:rPr lang="en-US" sz="2000" dirty="0" smtClean="0">
                <a:solidFill>
                  <a:schemeClr val="bg1">
                    <a:lumMod val="65000"/>
                  </a:schemeClr>
                </a:solidFill>
              </a:rPr>
              <a:t>List cells  &amp; molecules that play important roles in inflammation</a:t>
            </a:r>
          </a:p>
          <a:p>
            <a:pPr marL="65151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
        <p:nvSpPr>
          <p:cNvPr id="16" name="Rectangle 15"/>
          <p:cNvSpPr/>
          <p:nvPr/>
        </p:nvSpPr>
        <p:spPr>
          <a:xfrm>
            <a:off x="35496" y="0"/>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5040560"/>
          </a:xfrm>
        </p:spPr>
        <p:txBody>
          <a:bodyPr>
            <a:noAutofit/>
          </a:bodyPr>
          <a:lstStyle/>
          <a:p>
            <a:pPr marL="651510" lvl="0" indent="-514350">
              <a:buFont typeface="+mj-lt"/>
              <a:buAutoNum type="arabicPeriod"/>
            </a:pPr>
            <a:r>
              <a:rPr lang="en-US" sz="2400" b="1" dirty="0" smtClean="0"/>
              <a:t>Define inflammation.</a:t>
            </a:r>
          </a:p>
          <a:p>
            <a:pPr marL="651510" indent="-514350">
              <a:buFont typeface="+mj-lt"/>
              <a:buAutoNum type="arabicPeriod"/>
            </a:pPr>
            <a:r>
              <a:rPr lang="en-US" sz="2400" b="1" dirty="0" smtClean="0"/>
              <a:t>List cells  &amp; molecules that play important roles in inflammation</a:t>
            </a:r>
          </a:p>
          <a:p>
            <a:pPr marL="651510" lvl="0" indent="-514350">
              <a:buFont typeface="+mj-lt"/>
              <a:buAutoNum type="arabicPeriod"/>
            </a:pPr>
            <a:r>
              <a:rPr lang="en-US" sz="2400" b="1" dirty="0" smtClean="0"/>
              <a:t>Types of inflammation: acute </a:t>
            </a:r>
            <a:r>
              <a:rPr lang="en-US" sz="2400" b="1" dirty="0"/>
              <a:t>and chronic inflammation</a:t>
            </a:r>
          </a:p>
          <a:p>
            <a:pPr marL="651510" indent="-514350">
              <a:buFont typeface="+mj-lt"/>
              <a:buAutoNum type="arabicPeriod"/>
            </a:pPr>
            <a:r>
              <a:rPr lang="en-US" sz="2400" b="1" dirty="0" smtClean="0"/>
              <a:t>Recognize the cardinal signs of inflammation.</a:t>
            </a:r>
          </a:p>
          <a:p>
            <a:pPr marL="651510" lvl="0" indent="-514350">
              <a:buFont typeface="+mj-lt"/>
              <a:buAutoNum type="arabicPeriod"/>
            </a:pPr>
            <a:r>
              <a:rPr lang="en-US" sz="2400" b="1" dirty="0" smtClean="0"/>
              <a:t>Describe </a:t>
            </a:r>
            <a:r>
              <a:rPr lang="en-US" sz="2400" b="1" dirty="0"/>
              <a:t>the sequence of vascular changes in acute inflammation (</a:t>
            </a:r>
            <a:r>
              <a:rPr lang="en-US" sz="2400" b="1" dirty="0" err="1"/>
              <a:t>vasodilation</a:t>
            </a:r>
            <a:r>
              <a:rPr lang="en-US" sz="2400" b="1" dirty="0"/>
              <a:t>, increased permeability) and their purpose</a:t>
            </a:r>
            <a:r>
              <a:rPr lang="en-US" sz="2400" b="1" dirty="0" smtClean="0"/>
              <a:t>.</a:t>
            </a:r>
            <a:endParaRPr lang="en-US" sz="2400" b="1" dirty="0"/>
          </a:p>
          <a:p>
            <a:pPr marL="651510" lvl="0" indent="-514350">
              <a:buFont typeface="+mj-lt"/>
              <a:buAutoNum type="arabicPeriod"/>
            </a:pPr>
            <a:r>
              <a:rPr lang="en-US" sz="2400" b="1" dirty="0"/>
              <a:t>Compare normal capillary exchanges with exchange during inflammatory response.  </a:t>
            </a:r>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
        <p:nvSpPr>
          <p:cNvPr id="6" name="Rectangle 5"/>
          <p:cNvSpPr/>
          <p:nvPr/>
        </p:nvSpPr>
        <p:spPr>
          <a:xfrm>
            <a:off x="35496" y="35332"/>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22</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smtClean="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smtClean="0">
                <a:solidFill>
                  <a:srgbClr val="C00000"/>
                </a:solidFill>
              </a:rPr>
              <a:t>cellular</a:t>
            </a:r>
            <a:endParaRPr lang="en-US" sz="2800" b="1" dirty="0">
              <a:solidFill>
                <a:srgbClr val="C00000"/>
              </a:solidFill>
            </a:endParaRPr>
          </a:p>
        </p:txBody>
      </p:sp>
      <p:sp>
        <p:nvSpPr>
          <p:cNvPr id="10" name="Rectangle 9"/>
          <p:cNvSpPr/>
          <p:nvPr/>
        </p:nvSpPr>
        <p:spPr>
          <a:xfrm>
            <a:off x="0" y="-27384"/>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23</a:t>
            </a:fld>
            <a:endParaRPr lang="en-US"/>
          </a:p>
        </p:txBody>
      </p:sp>
      <p:sp>
        <p:nvSpPr>
          <p:cNvPr id="7" name="Rectangle 6"/>
          <p:cNvSpPr/>
          <p:nvPr/>
        </p:nvSpPr>
        <p:spPr>
          <a:xfrm>
            <a:off x="-36512" y="692696"/>
            <a:ext cx="3419872" cy="2554545"/>
          </a:xfrm>
          <a:prstGeom prst="rect">
            <a:avLst/>
          </a:prstGeom>
        </p:spPr>
        <p:txBody>
          <a:bodyPr wrap="square">
            <a:spAutoFit/>
          </a:bodyPr>
          <a:lstStyle/>
          <a:p>
            <a:pPr algn="ctr"/>
            <a:r>
              <a:rPr lang="en-US" sz="3200" dirty="0" smtClean="0">
                <a:solidFill>
                  <a:srgbClr val="FF0000"/>
                </a:solidFill>
                <a:latin typeface="Aharoni" pitchFamily="2" charset="-79"/>
                <a:cs typeface="Aharoni" pitchFamily="2" charset="-79"/>
              </a:rPr>
              <a:t>Vascular Events</a:t>
            </a:r>
            <a:endParaRPr lang="en-US" sz="2800" dirty="0" smtClean="0">
              <a:solidFill>
                <a:srgbClr val="FF0000"/>
              </a:solidFill>
              <a:latin typeface="Aharoni" pitchFamily="2" charset="-79"/>
              <a:cs typeface="Aharoni" pitchFamily="2" charset="-79"/>
            </a:endParaRPr>
          </a:p>
          <a:p>
            <a:pPr algn="ctr"/>
            <a:r>
              <a:rPr lang="en-US" sz="3200" dirty="0" smtClean="0">
                <a:solidFill>
                  <a:schemeClr val="accent1">
                    <a:lumMod val="60000"/>
                    <a:lumOff val="40000"/>
                  </a:schemeClr>
                </a:solidFill>
                <a:latin typeface="Aharoni" pitchFamily="2" charset="-79"/>
                <a:cs typeface="Aharoni" pitchFamily="2" charset="-79"/>
              </a:rPr>
              <a:t>1.Vasodilatation</a:t>
            </a:r>
          </a:p>
          <a:p>
            <a:pPr algn="ctr"/>
            <a:r>
              <a:rPr lang="en-US" sz="2800" dirty="0" smtClean="0">
                <a:solidFill>
                  <a:schemeClr val="accent1"/>
                </a:solidFill>
                <a:latin typeface="Tahoma" pitchFamily="34" charset="0"/>
                <a:cs typeface="Tahoma" pitchFamily="34" charset="0"/>
              </a:rPr>
              <a:t>     Hemodynamic change</a:t>
            </a:r>
            <a:r>
              <a:rPr lang="en-US" sz="3200" dirty="0" smtClean="0">
                <a:solidFill>
                  <a:schemeClr val="accent1"/>
                </a:solidFill>
                <a:latin typeface="Tahoma" pitchFamily="34" charset="0"/>
                <a:cs typeface="Tahoma" pitchFamily="34" charset="0"/>
              </a:rPr>
              <a:t>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419872" y="593304"/>
            <a:ext cx="551388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9" name="Rectangle 8"/>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604962" y="1739106"/>
            <a:ext cx="5934075" cy="4248150"/>
          </a:xfrm>
          <a:prstGeom prst="rect">
            <a:avLst/>
          </a:prstGeom>
          <a:noFill/>
          <a:ln w="9525">
            <a:noFill/>
            <a:miter lim="800000"/>
            <a:headEnd/>
            <a:tailEnd/>
          </a:ln>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rcRect/>
          <a:stretch>
            <a:fillRect/>
          </a:stretch>
        </p:blipFill>
        <p:spPr bwMode="auto">
          <a:xfrm>
            <a:off x="1624012" y="1758156"/>
            <a:ext cx="5895975" cy="4210050"/>
          </a:xfrm>
          <a:prstGeom prst="rect">
            <a:avLst/>
          </a:prstGeom>
          <a:noFill/>
          <a:ln w="9525">
            <a:noFill/>
            <a:miter lim="800000"/>
            <a:headEnd/>
            <a:tailEnd/>
          </a:ln>
        </p:spPr>
      </p:pic>
      <p:sp>
        <p:nvSpPr>
          <p:cNvPr id="5" name="TextBox 4"/>
          <p:cNvSpPr txBox="1"/>
          <p:nvPr/>
        </p:nvSpPr>
        <p:spPr>
          <a:xfrm>
            <a:off x="7236296" y="2204864"/>
            <a:ext cx="8322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edema</a:t>
            </a:r>
            <a:endParaRPr lang="ar-SA" dirty="0"/>
          </a:p>
        </p:txBody>
      </p:sp>
      <p:sp>
        <p:nvSpPr>
          <p:cNvPr id="6" name="Rectangle 5"/>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lIns="90488" tIns="44450" rIns="90488" bIns="44450">
            <a:noAutofit/>
          </a:bodyPr>
          <a:lstStyle/>
          <a:p>
            <a:pPr fontAlgn="auto">
              <a:spcAft>
                <a:spcPts val="0"/>
              </a:spcAft>
              <a:defRPr/>
            </a:pPr>
            <a:r>
              <a:rPr lang="en-US" sz="3200" dirty="0" smtClean="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251520" y="980728"/>
            <a:ext cx="8640960" cy="5301208"/>
          </a:xfrm>
        </p:spPr>
        <p:txBody>
          <a:bodyPr lIns="90488" tIns="44450" rIns="90488" bIns="44450">
            <a:normAutofit/>
          </a:bodyPr>
          <a:lstStyle/>
          <a:p>
            <a:pPr>
              <a:buClr>
                <a:srgbClr val="FF3300"/>
              </a:buClr>
              <a:buNone/>
            </a:pPr>
            <a:r>
              <a:rPr lang="en-US" sz="2400" dirty="0" smtClean="0">
                <a:latin typeface="Tahoma" pitchFamily="34" charset="0"/>
                <a:cs typeface="Tahoma" pitchFamily="34" charset="0"/>
              </a:rPr>
              <a:t>1. </a:t>
            </a:r>
            <a:r>
              <a:rPr lang="en-US" sz="2800" dirty="0" smtClean="0">
                <a:solidFill>
                  <a:srgbClr val="FF0000"/>
                </a:solidFill>
                <a:latin typeface="Tahoma" pitchFamily="34" charset="0"/>
                <a:cs typeface="Tahoma" pitchFamily="34" charset="0"/>
              </a:rPr>
              <a:t>Transient vasoconstriction of arterioles</a:t>
            </a:r>
            <a:endParaRPr lang="en-US" sz="2000" dirty="0" smtClean="0">
              <a:solidFill>
                <a:srgbClr val="FF0000"/>
              </a:solidFill>
              <a:latin typeface="Tahoma" pitchFamily="34" charset="0"/>
              <a:cs typeface="Tahoma" pitchFamily="34" charset="0"/>
            </a:endParaRPr>
          </a:p>
          <a:p>
            <a:pPr>
              <a:buClr>
                <a:srgbClr val="FF3300"/>
              </a:buClr>
              <a:buFont typeface="Monotype Sorts"/>
              <a:buNone/>
            </a:pPr>
            <a:r>
              <a:rPr lang="en-US" sz="20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sz="2800" dirty="0">
                <a:solidFill>
                  <a:srgbClr val="FF0000"/>
                </a:solidFill>
                <a:latin typeface="Tahoma" pitchFamily="34" charset="0"/>
                <a:cs typeface="Tahoma" pitchFamily="34" charset="0"/>
              </a:rPr>
              <a:t>Vasodilatation: </a:t>
            </a:r>
            <a:r>
              <a:rPr lang="en-US" sz="2000" dirty="0" smtClean="0">
                <a:latin typeface="Tahoma" pitchFamily="34" charset="0"/>
                <a:cs typeface="Tahoma" pitchFamily="34" charset="0"/>
              </a:rPr>
              <a:t>It involves the </a:t>
            </a:r>
            <a:r>
              <a:rPr lang="en-US" sz="2000" b="1" dirty="0" smtClean="0">
                <a:solidFill>
                  <a:srgbClr val="FF0066"/>
                </a:solidFill>
                <a:latin typeface="Tahoma" pitchFamily="34" charset="0"/>
                <a:cs typeface="Tahoma" pitchFamily="34" charset="0"/>
              </a:rPr>
              <a:t>arterioles</a:t>
            </a:r>
            <a:r>
              <a:rPr lang="en-US" sz="2000" dirty="0" smtClean="0">
                <a:latin typeface="Tahoma" pitchFamily="34" charset="0"/>
                <a:cs typeface="Tahoma" pitchFamily="34" charset="0"/>
              </a:rPr>
              <a:t> results in opening of new microvasculature beds in the area leading to increasing blood flow – Histamine effect</a:t>
            </a:r>
          </a:p>
          <a:p>
            <a:pPr>
              <a:buClr>
                <a:srgbClr val="FF3300"/>
              </a:buClr>
              <a:buNone/>
            </a:pPr>
            <a:r>
              <a:rPr lang="en-US" sz="2000" dirty="0" smtClean="0">
                <a:latin typeface="Tahoma" pitchFamily="34" charset="0"/>
                <a:cs typeface="Tahoma" pitchFamily="34" charset="0"/>
              </a:rPr>
              <a:t>   Dilatation of blood vessel is the cause of redness in acute inflammation </a:t>
            </a: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26</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5148064" y="3284984"/>
            <a:ext cx="3690410" cy="2520280"/>
          </a:xfrm>
          <a:prstGeom prst="rect">
            <a:avLst/>
          </a:prstGeom>
          <a:noFill/>
          <a:ln w="9525">
            <a:noFill/>
            <a:miter lim="800000"/>
            <a:headEnd/>
            <a:tailEnd/>
          </a:ln>
        </p:spPr>
      </p:pic>
      <p:sp>
        <p:nvSpPr>
          <p:cNvPr id="6" name="Rectangle 5"/>
          <p:cNvSpPr/>
          <p:nvPr/>
        </p:nvSpPr>
        <p:spPr>
          <a:xfrm>
            <a:off x="323528" y="3356992"/>
            <a:ext cx="4968552" cy="3046988"/>
          </a:xfrm>
          <a:prstGeom prst="rect">
            <a:avLst/>
          </a:prstGeom>
        </p:spPr>
        <p:txBody>
          <a:bodyPr wrap="square">
            <a:spAutoFit/>
          </a:bodyPr>
          <a:lstStyle/>
          <a:p>
            <a:pPr algn="l">
              <a:buClr>
                <a:srgbClr val="FF3300"/>
              </a:buClr>
              <a:buNone/>
            </a:pPr>
            <a:r>
              <a:rPr lang="en-US" sz="2400" dirty="0" smtClean="0">
                <a:latin typeface="Tahoma" pitchFamily="34" charset="0"/>
                <a:cs typeface="Tahoma" pitchFamily="34" charset="0"/>
              </a:rPr>
              <a:t>3. </a:t>
            </a:r>
            <a:r>
              <a:rPr lang="en-US" sz="2400" dirty="0" smtClean="0">
                <a:solidFill>
                  <a:srgbClr val="FF0000"/>
                </a:solidFill>
                <a:latin typeface="Tahoma" pitchFamily="34" charset="0"/>
                <a:cs typeface="Tahoma" pitchFamily="34" charset="0"/>
              </a:rPr>
              <a:t>Slowing of the circulation</a:t>
            </a:r>
          </a:p>
          <a:p>
            <a:pPr algn="l">
              <a:buClr>
                <a:srgbClr val="FF3300"/>
              </a:buClr>
              <a:buNone/>
            </a:pPr>
            <a:r>
              <a:rPr lang="en-US" sz="2400" dirty="0" smtClean="0">
                <a:solidFill>
                  <a:srgbClr val="FF0000"/>
                </a:solidFill>
                <a:latin typeface="Tahoma" pitchFamily="34" charset="0"/>
                <a:cs typeface="Tahoma" pitchFamily="34" charset="0"/>
              </a:rPr>
              <a:t>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lgn="l">
              <a:buClr>
                <a:srgbClr val="FF3300"/>
              </a:buClr>
              <a:buNone/>
            </a:pPr>
            <a:r>
              <a:rPr lang="en-US" sz="2400" dirty="0" smtClean="0">
                <a:latin typeface="Tahoma" pitchFamily="34" charset="0"/>
                <a:cs typeface="Tahoma" pitchFamily="34" charset="0"/>
              </a:rPr>
              <a:t>4.  </a:t>
            </a:r>
            <a:r>
              <a:rPr lang="en-US" sz="2400" dirty="0" smtClean="0">
                <a:solidFill>
                  <a:srgbClr val="FF0000"/>
                </a:solidFill>
                <a:latin typeface="Tahoma" pitchFamily="34" charset="0"/>
                <a:cs typeface="Tahoma" pitchFamily="34" charset="0"/>
              </a:rPr>
              <a:t>Stasis: </a:t>
            </a:r>
            <a:r>
              <a:rPr lang="en-US" sz="2400" dirty="0" smtClean="0">
                <a:latin typeface="Tahoma" pitchFamily="34" charset="0"/>
                <a:cs typeface="Tahoma" pitchFamily="34" charset="0"/>
              </a:rPr>
              <a:t>slow circulation due to dilated small vessels packed with red cells</a:t>
            </a:r>
            <a:endParaRPr lang="en-US" sz="2000" dirty="0" smtClean="0">
              <a:latin typeface="Tahoma" pitchFamily="34" charset="0"/>
              <a:cs typeface="Tahoma" pitchFamily="34" charset="0"/>
            </a:endParaRPr>
          </a:p>
        </p:txBody>
      </p:sp>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0" dur="500"/>
                                        <p:tgtEl>
                                          <p:spTgt spid="409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ahoma" pitchFamily="34" charset="0"/>
                <a:cs typeface="Tahoma" pitchFamily="34" charset="0"/>
              </a:rPr>
              <a:t>Slowing of the circulation</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412776"/>
            <a:ext cx="7488832" cy="5089323"/>
          </a:xfrm>
          <a:prstGeom prst="rect">
            <a:avLst/>
          </a:prstGeom>
          <a:noFill/>
          <a:ln w="9525">
            <a:noFill/>
            <a:miter lim="800000"/>
            <a:headEnd/>
            <a:tailEnd/>
          </a:ln>
          <a:effectLst/>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cstate="print"/>
          <a:srcRect/>
          <a:stretch>
            <a:fillRect/>
          </a:stretch>
        </p:blipFill>
        <p:spPr bwMode="auto">
          <a:xfrm>
            <a:off x="1619250" y="1743869"/>
            <a:ext cx="5905500" cy="4238625"/>
          </a:xfrm>
          <a:prstGeom prst="rect">
            <a:avLst/>
          </a:prstGeom>
          <a:noFill/>
          <a:ln w="9525">
            <a:noFill/>
            <a:miter lim="800000"/>
            <a:headEnd/>
            <a:tailEnd/>
          </a:ln>
        </p:spPr>
      </p:pic>
      <p:sp>
        <p:nvSpPr>
          <p:cNvPr id="5" name="TextBox 4"/>
          <p:cNvSpPr txBox="1"/>
          <p:nvPr/>
        </p:nvSpPr>
        <p:spPr>
          <a:xfrm>
            <a:off x="1043608" y="4005064"/>
            <a:ext cx="11683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en-US" dirty="0" err="1" smtClean="0"/>
              <a:t>neutrophil</a:t>
            </a:r>
            <a:endParaRPr lang="ar-SA" dirty="0"/>
          </a:p>
        </p:txBody>
      </p:sp>
      <p:sp>
        <p:nvSpPr>
          <p:cNvPr id="6" name="Rectangle 5"/>
          <p:cNvSpPr/>
          <p:nvPr/>
        </p:nvSpPr>
        <p:spPr>
          <a:xfrm>
            <a:off x="107504" y="18864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692696"/>
            <a:ext cx="82296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467544" y="1676400"/>
            <a:ext cx="8064896" cy="4343400"/>
          </a:xfrm>
        </p:spPr>
        <p:txBody>
          <a:bodyPr lIns="90488" tIns="44450" rIns="90488" bIns="44450">
            <a:normAutofit fontScale="92500" lnSpcReduction="10000"/>
          </a:bodyPr>
          <a:lstStyle/>
          <a:p>
            <a:pPr>
              <a:buClr>
                <a:srgbClr val="FF3300"/>
              </a:buClr>
              <a:buFont typeface="Wingdings" pitchFamily="2" charset="2"/>
              <a:buChar char="§"/>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smtClean="0">
              <a:latin typeface="Arial" pitchFamily="34" charset="0"/>
              <a:cs typeface="Arial" pitchFamily="34" charset="0"/>
            </a:endParaRPr>
          </a:p>
          <a:p>
            <a:pPr>
              <a:buClr>
                <a:srgbClr val="FF3300"/>
              </a:buClr>
              <a:buNone/>
            </a:pPr>
            <a:r>
              <a:rPr lang="en-US" dirty="0" smtClean="0">
                <a:latin typeface="Arial" pitchFamily="34" charset="0"/>
                <a:cs typeface="Arial" pitchFamily="34" charset="0"/>
              </a:rPr>
              <a:t> </a:t>
            </a:r>
          </a:p>
          <a:p>
            <a:pPr>
              <a:buClr>
                <a:srgbClr val="FF3300"/>
              </a:buClr>
              <a:buFont typeface="Wingdings" pitchFamily="2" charset="2"/>
              <a:buChar char="§"/>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a:p>
            <a:pPr>
              <a:buClr>
                <a:srgbClr val="FF3300"/>
              </a:buClr>
              <a:buFont typeface="Wingdings" pitchFamily="2" charset="2"/>
              <a:buChar char="§"/>
            </a:pPr>
            <a:endParaRPr lang="en-US" dirty="0" smtClean="0">
              <a:latin typeface="Arial" pitchFamily="34" charset="0"/>
              <a:cs typeface="Arial" pitchFamily="34" charset="0"/>
            </a:endParaRPr>
          </a:p>
          <a:p>
            <a:pPr>
              <a:buClr>
                <a:srgbClr val="FF3300"/>
              </a:buClr>
              <a:buFont typeface="Wingdings" pitchFamily="2" charset="2"/>
              <a:buChar char="§"/>
            </a:pPr>
            <a:r>
              <a:rPr lang="en-US" dirty="0" smtClean="0">
                <a:latin typeface="Arial" pitchFamily="34" charset="0"/>
                <a:cs typeface="Arial" pitchFamily="34" charset="0"/>
              </a:rPr>
              <a:t>It result in swelling (</a:t>
            </a:r>
            <a:r>
              <a:rPr lang="en-US" dirty="0" err="1" smtClean="0">
                <a:latin typeface="Arial" pitchFamily="34" charset="0"/>
                <a:cs typeface="Arial" pitchFamily="34" charset="0"/>
              </a:rPr>
              <a:t>tumour</a:t>
            </a:r>
            <a:r>
              <a:rPr lang="en-US" dirty="0" smtClean="0">
                <a:latin typeface="Arial" pitchFamily="34" charset="0"/>
                <a:cs typeface="Arial" pitchFamily="34" charset="0"/>
              </a:rPr>
              <a:t>) which occurs as a cardinal sign of inflammation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29</a:t>
            </a:fld>
            <a:endParaRPr lang="en-US"/>
          </a:p>
        </p:txBody>
      </p:sp>
      <p:sp>
        <p:nvSpPr>
          <p:cNvPr id="5" name="Rectangle 4"/>
          <p:cNvSpPr/>
          <p:nvPr/>
        </p:nvSpPr>
        <p:spPr>
          <a:xfrm>
            <a:off x="3203848" y="548680"/>
            <a:ext cx="2454518" cy="461665"/>
          </a:xfrm>
          <a:prstGeom prst="rect">
            <a:avLst/>
          </a:prstGeom>
        </p:spPr>
        <p:txBody>
          <a:bodyPr wrap="none">
            <a:spAutoFit/>
          </a:bodyPr>
          <a:lstStyle/>
          <a:p>
            <a:pPr algn="ctr"/>
            <a:r>
              <a:rPr lang="en-US" sz="2400" dirty="0" smtClean="0">
                <a:solidFill>
                  <a:srgbClr val="FF0000"/>
                </a:solidFill>
                <a:latin typeface="Aharoni" pitchFamily="2" charset="-79"/>
                <a:cs typeface="Aharoni" pitchFamily="2" charset="-79"/>
              </a:rPr>
              <a:t>Vascular Events</a:t>
            </a:r>
            <a:endParaRPr lang="en-US" sz="2000" dirty="0" smtClean="0">
              <a:solidFill>
                <a:srgbClr val="FF0000"/>
              </a:solidFill>
              <a:latin typeface="Aharoni" pitchFamily="2" charset="-79"/>
              <a:cs typeface="Aharoni" pitchFamily="2" charset="-79"/>
            </a:endParaRPr>
          </a:p>
        </p:txBody>
      </p:sp>
      <p:sp>
        <p:nvSpPr>
          <p:cNvPr id="7" name="Rectangle 6"/>
          <p:cNvSpPr/>
          <p:nvPr/>
        </p:nvSpPr>
        <p:spPr>
          <a:xfrm>
            <a:off x="107504" y="18864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251520" y="1988840"/>
            <a:ext cx="4618856" cy="3633267"/>
          </a:xfrm>
        </p:spPr>
        <p:txBody>
          <a:bodyPr/>
          <a:lstStyle/>
          <a:p>
            <a:r>
              <a:rPr lang="en-US" sz="2800" dirty="0" smtClean="0"/>
              <a:t>Robbins Basic Pathology 10</a:t>
            </a:r>
            <a:r>
              <a:rPr lang="en-US" sz="2800" baseline="30000" dirty="0" smtClean="0"/>
              <a:t>th</a:t>
            </a:r>
            <a:r>
              <a:rPr lang="en-US" sz="2800" dirty="0" smtClean="0"/>
              <a:t> edition</a:t>
            </a:r>
          </a:p>
          <a:p>
            <a:r>
              <a:rPr lang="en-US" dirty="0" smtClean="0"/>
              <a:t>Page: 57 -  60</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4572000" y="1844824"/>
            <a:ext cx="4213843" cy="4740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95536" y="620688"/>
            <a:ext cx="5184576" cy="6237312"/>
          </a:xfrm>
          <a:prstGeom prst="rect">
            <a:avLst/>
          </a:prstGeom>
          <a:noFill/>
          <a:ln w="9525">
            <a:noFill/>
            <a:miter lim="800000"/>
            <a:headEnd/>
            <a:tailEnd/>
          </a:ln>
        </p:spPr>
      </p:pic>
      <p:sp>
        <p:nvSpPr>
          <p:cNvPr id="3" name="Rectangle 2"/>
          <p:cNvSpPr/>
          <p:nvPr/>
        </p:nvSpPr>
        <p:spPr>
          <a:xfrm>
            <a:off x="5508104" y="764704"/>
            <a:ext cx="3456384"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b="1" dirty="0" smtClean="0"/>
              <a:t>Principal mechanisms of increased vascular permeability in inflammation and their features and underlying causes</a:t>
            </a:r>
            <a:endParaRPr lang="ar-SA" sz="2000" b="1" dirty="0"/>
          </a:p>
        </p:txBody>
      </p:sp>
      <p:sp>
        <p:nvSpPr>
          <p:cNvPr id="4" name="Rectangle 3"/>
          <p:cNvSpPr/>
          <p:nvPr/>
        </p:nvSpPr>
        <p:spPr>
          <a:xfrm>
            <a:off x="6588224" y="3284984"/>
            <a:ext cx="9797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smtClean="0">
                <a:solidFill>
                  <a:schemeClr val="accent1">
                    <a:lumMod val="75000"/>
                  </a:schemeClr>
                </a:solidFill>
                <a:latin typeface="Arial" pitchFamily="34" charset="0"/>
                <a:cs typeface="Arial" pitchFamily="34" charset="0"/>
              </a:rPr>
              <a:t>venules</a:t>
            </a:r>
            <a:endParaRPr lang="ar-SA" dirty="0"/>
          </a:p>
        </p:txBody>
      </p:sp>
      <p:sp>
        <p:nvSpPr>
          <p:cNvPr id="5" name="Rectangle 4"/>
          <p:cNvSpPr/>
          <p:nvPr/>
        </p:nvSpPr>
        <p:spPr>
          <a:xfrm>
            <a:off x="6156176" y="5229200"/>
            <a:ext cx="2592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err="1" smtClean="0">
                <a:solidFill>
                  <a:schemeClr val="accent1">
                    <a:lumMod val="75000"/>
                  </a:schemeClr>
                </a:solidFill>
                <a:latin typeface="Arial" pitchFamily="34" charset="0"/>
                <a:cs typeface="Arial" pitchFamily="34" charset="0"/>
              </a:rPr>
              <a:t>Arteriols</a:t>
            </a:r>
            <a:r>
              <a:rPr lang="en-US" dirty="0" smtClean="0">
                <a:solidFill>
                  <a:schemeClr val="accent1">
                    <a:lumMod val="75000"/>
                  </a:schemeClr>
                </a:solidFill>
                <a:latin typeface="Arial" pitchFamily="34" charset="0"/>
                <a:cs typeface="Arial" pitchFamily="34" charset="0"/>
              </a:rPr>
              <a:t>, capillaries and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lumMod val="75000"/>
                  </a:schemeClr>
                </a:solidFill>
                <a:latin typeface="Arial" pitchFamily="34" charset="0"/>
                <a:cs typeface="Arial" pitchFamily="34" charset="0"/>
              </a:rPr>
              <a:t> </a:t>
            </a:r>
            <a:endParaRPr lang="ar-SA" dirty="0"/>
          </a:p>
        </p:txBody>
      </p:sp>
      <p:sp>
        <p:nvSpPr>
          <p:cNvPr id="7" name="Rectangle 6"/>
          <p:cNvSpPr/>
          <p:nvPr/>
        </p:nvSpPr>
        <p:spPr>
          <a:xfrm>
            <a:off x="107504" y="18864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r>
              <a:rPr lang="en-US" sz="2000" dirty="0" smtClean="0">
                <a:solidFill>
                  <a:schemeClr val="bg1">
                    <a:lumMod val="50000"/>
                    <a:lumOff val="50000"/>
                  </a:schemeClr>
                </a:solidFill>
              </a:rPr>
              <a:t>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1920" y="1916832"/>
            <a:ext cx="4929222" cy="4708525"/>
          </a:xfrm>
          <a:prstGeom prst="rect">
            <a:avLst/>
          </a:prstGeom>
          <a:noFill/>
          <a:ln w="9525">
            <a:noFill/>
            <a:miter lim="800000"/>
            <a:headEnd/>
            <a:tailEnd/>
          </a:ln>
        </p:spPr>
      </p:pic>
      <p:sp>
        <p:nvSpPr>
          <p:cNvPr id="5" name="TextBox 4"/>
          <p:cNvSpPr txBox="1"/>
          <p:nvPr/>
        </p:nvSpPr>
        <p:spPr>
          <a:xfrm>
            <a:off x="1043608" y="548680"/>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p:txBody>
      </p:sp>
      <p:sp>
        <p:nvSpPr>
          <p:cNvPr id="6" name="Rectangle 5"/>
          <p:cNvSpPr/>
          <p:nvPr/>
        </p:nvSpPr>
        <p:spPr>
          <a:xfrm>
            <a:off x="251520" y="2132856"/>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321297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t>denotes an excess of fluid in the    interstitial or serous cavities</a:t>
            </a:r>
          </a:p>
          <a:p>
            <a:pPr algn="ctr"/>
            <a:endParaRPr lang="en-US" sz="2000" dirty="0" smtClean="0"/>
          </a:p>
          <a:p>
            <a:pPr algn="l" rtl="0">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
        <p:nvSpPr>
          <p:cNvPr id="8" name="Rectangle 7"/>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7. Compare normal capillary exchanges with exchange during inflammatory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112" y="188640"/>
            <a:ext cx="8986384" cy="6597352"/>
          </a:xfrm>
          <a:prstGeom prst="rect">
            <a:avLst/>
          </a:prstGeom>
          <a:noFill/>
          <a:ln w="9525">
            <a:noFill/>
            <a:miter lim="800000"/>
            <a:headEnd/>
            <a:tailEnd/>
          </a:ln>
        </p:spPr>
      </p:pic>
      <p:sp>
        <p:nvSpPr>
          <p:cNvPr id="3" name="Rectangle 2"/>
          <p:cNvSpPr/>
          <p:nvPr/>
        </p:nvSpPr>
        <p:spPr>
          <a:xfrm>
            <a:off x="0" y="188640"/>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6. Compare normal capillary exchanges with exchange during inflammatory response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normAutofit fontScale="90000"/>
          </a:bodyPr>
          <a:lstStyle/>
          <a:p>
            <a:pPr fontAlgn="auto">
              <a:spcAft>
                <a:spcPts val="0"/>
              </a:spcAft>
              <a:defRPr/>
            </a:pPr>
            <a:r>
              <a:rPr lang="en-US" sz="2400" dirty="0" smtClean="0"/>
              <a:t>Edema </a:t>
            </a:r>
            <a:r>
              <a:rPr lang="en-US" sz="2800" dirty="0" smtClean="0"/>
              <a:t>is defined as an excess of fluid in the interstitial space.</a:t>
            </a:r>
            <a:br>
              <a:rPr lang="en-US" sz="2800" dirty="0" smtClean="0"/>
            </a:br>
            <a:r>
              <a:rPr lang="en-US" sz="2700" dirty="0" smtClean="0">
                <a:solidFill>
                  <a:schemeClr val="tx2">
                    <a:lumMod val="90000"/>
                  </a:schemeClr>
                </a:solidFill>
              </a:rPr>
              <a:t>What is the difference between </a:t>
            </a:r>
            <a:r>
              <a:rPr lang="en-US" sz="2700" dirty="0" err="1" smtClean="0">
                <a:solidFill>
                  <a:schemeClr val="tx2">
                    <a:lumMod val="90000"/>
                  </a:schemeClr>
                </a:solidFill>
              </a:rPr>
              <a:t>transudates</a:t>
            </a:r>
            <a:r>
              <a:rPr lang="en-US" sz="2700" dirty="0" smtClean="0">
                <a:solidFill>
                  <a:schemeClr val="tx2">
                    <a:lumMod val="90000"/>
                  </a:schemeClr>
                </a:solidFill>
              </a:rPr>
              <a:t> and exudates?</a:t>
            </a:r>
            <a:r>
              <a:rPr lang="en-US" dirty="0" smtClean="0">
                <a:solidFill>
                  <a:schemeClr val="tx2">
                    <a:lumMod val="90000"/>
                  </a:schemeClr>
                </a:solidFill>
              </a:rPr>
              <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smtClean="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smtClean="0">
                <a:latin typeface="Arial" pitchFamily="34" charset="0"/>
                <a:cs typeface="Arial" pitchFamily="34" charset="0"/>
              </a:rPr>
              <a:t>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smtClean="0">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smtClean="0">
                <a:solidFill>
                  <a:schemeClr val="tx1"/>
                </a:solidFill>
                <a:latin typeface="Arial" pitchFamily="34" charset="0"/>
                <a:cs typeface="Arial" pitchFamily="34" charset="0"/>
              </a:rPr>
              <a:t>Exudate</a:t>
            </a:r>
            <a:endParaRPr lang="en-US" sz="2800" b="1" dirty="0" smtClean="0">
              <a:solidFill>
                <a:schemeClr val="tx1"/>
              </a:solidFill>
              <a:latin typeface="Arial" pitchFamily="34" charset="0"/>
              <a:cs typeface="Arial" pitchFamily="34" charset="0"/>
            </a:endParaRPr>
          </a:p>
        </p:txBody>
      </p:sp>
      <p:sp>
        <p:nvSpPr>
          <p:cNvPr id="8" name="Rectangle 7"/>
          <p:cNvSpPr/>
          <p:nvPr/>
        </p:nvSpPr>
        <p:spPr>
          <a:xfrm>
            <a:off x="251520" y="188640"/>
            <a:ext cx="57241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dirty="0" smtClean="0"/>
              <a:t>7. Define the terms edema, </a:t>
            </a:r>
            <a:r>
              <a:rPr lang="en-US" dirty="0" err="1" smtClean="0"/>
              <a:t>transudate</a:t>
            </a:r>
            <a:r>
              <a:rPr lang="en-US" dirty="0" smtClean="0"/>
              <a:t>, and </a:t>
            </a:r>
            <a:r>
              <a:rPr lang="en-US" dirty="0" err="1" smtClean="0"/>
              <a:t>exudate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the site of inflammation.</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1026" name="Picture 2"/>
          <p:cNvPicPr>
            <a:picLocks noChangeAspect="1" noChangeArrowheads="1"/>
          </p:cNvPicPr>
          <p:nvPr/>
        </p:nvPicPr>
        <p:blipFill>
          <a:blip r:embed="rId4" cstate="print">
            <a:lum bright="-5000" contrast="7000"/>
          </a:blip>
          <a:srcRect/>
          <a:stretch>
            <a:fillRect/>
          </a:stretch>
        </p:blipFill>
        <p:spPr bwMode="auto">
          <a:xfrm>
            <a:off x="1979712" y="168037"/>
            <a:ext cx="6840760" cy="668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cstate="print"/>
          <a:srcRect/>
          <a:stretch>
            <a:fillRect/>
          </a:stretch>
        </p:blipFill>
        <p:spPr bwMode="auto">
          <a:xfrm>
            <a:off x="3048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1043608" y="4365104"/>
            <a:ext cx="6552728" cy="1296144"/>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  (pathogen and necrotic tissue)   </a:t>
            </a:r>
            <a:endParaRPr lang="ar-SA" sz="3200" dirty="0"/>
          </a:p>
        </p:txBody>
      </p:sp>
      <p:sp>
        <p:nvSpPr>
          <p:cNvPr id="20" name="TextBox 19"/>
          <p:cNvSpPr txBox="1"/>
          <p:nvPr/>
        </p:nvSpPr>
        <p:spPr>
          <a:xfrm>
            <a:off x="3491880" y="5733256"/>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
        <p:nvSpPr>
          <p:cNvPr id="7" name="TextBox 6"/>
          <p:cNvSpPr txBox="1"/>
          <p:nvPr/>
        </p:nvSpPr>
        <p:spPr>
          <a:xfrm>
            <a:off x="6228184" y="188640"/>
            <a:ext cx="2808312"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lang="en-US" sz="2000" b="1" dirty="0" smtClean="0">
                <a:solidFill>
                  <a:srgbClr val="002060"/>
                </a:solidFill>
              </a:rPr>
              <a:t>Causes of Inflammation:</a:t>
            </a:r>
          </a:p>
          <a:p>
            <a:pPr lvl="0" algn="l"/>
            <a:r>
              <a:rPr lang="en-US" sz="2000" b="1" dirty="0" smtClean="0"/>
              <a:t>Infection.</a:t>
            </a:r>
          </a:p>
          <a:p>
            <a:pPr lvl="0" algn="l"/>
            <a:r>
              <a:rPr lang="en-US" sz="2000" b="1" dirty="0" smtClean="0"/>
              <a:t>Trauma.</a:t>
            </a:r>
          </a:p>
          <a:p>
            <a:pPr lvl="0" algn="l"/>
            <a:r>
              <a:rPr lang="en-US" sz="2000" b="1" dirty="0" smtClean="0"/>
              <a:t>Physical injury (burns).</a:t>
            </a:r>
          </a:p>
          <a:p>
            <a:pPr lvl="0" algn="l"/>
            <a:r>
              <a:rPr lang="en-US" sz="2000" b="1" dirty="0" smtClean="0"/>
              <a:t>Chemical injury.</a:t>
            </a:r>
          </a:p>
          <a:p>
            <a:pPr lvl="0" algn="l"/>
            <a:r>
              <a:rPr lang="en-US" sz="2000" b="1" dirty="0" smtClean="0"/>
              <a:t>Immunological injury (AID).</a:t>
            </a:r>
          </a:p>
          <a:p>
            <a:pPr lvl="0" algn="l"/>
            <a:r>
              <a:rPr lang="en-US" sz="2000" b="1" dirty="0" smtClean="0"/>
              <a:t>Tissue death (MI).</a:t>
            </a:r>
          </a:p>
        </p:txBody>
      </p:sp>
      <p:sp>
        <p:nvSpPr>
          <p:cNvPr id="8" name="Rectangle 7"/>
          <p:cNvSpPr/>
          <p:nvPr/>
        </p:nvSpPr>
        <p:spPr>
          <a:xfrm>
            <a:off x="0" y="44624"/>
            <a:ext cx="480509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 its causes and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196752"/>
            <a:ext cx="8229600" cy="5184576"/>
          </a:xfrm>
        </p:spPr>
        <p:txBody>
          <a:bodyPr>
            <a:normAutofit/>
          </a:bodyPr>
          <a:lstStyle/>
          <a:p>
            <a:pPr marL="548640" lvl="1" indent="-411480">
              <a:buSzPct val="65000"/>
              <a:buFont typeface="Wingdings 2"/>
              <a:buChar char=""/>
            </a:pPr>
            <a:r>
              <a:rPr lang="en-US" sz="2800" dirty="0" smtClean="0"/>
              <a:t>Inflammation is a local response of the </a:t>
            </a:r>
            <a:r>
              <a:rPr lang="en-US" sz="2800" dirty="0" err="1" smtClean="0"/>
              <a:t>vascularized</a:t>
            </a:r>
            <a:r>
              <a:rPr lang="en-US" sz="2800" dirty="0" smtClean="0"/>
              <a:t> living tissue to infection and damaged tissue </a:t>
            </a:r>
            <a:r>
              <a:rPr lang="en-US" dirty="0" smtClean="0"/>
              <a:t>that brings cells and molecules of host defense from the circulation to the sites where they are needed</a:t>
            </a:r>
          </a:p>
          <a:p>
            <a:pPr marL="548640" lvl="1" indent="-411480">
              <a:buSzPct val="65000"/>
              <a:buFont typeface="Wingdings 2"/>
              <a:buChar char=""/>
            </a:pPr>
            <a:endParaRPr lang="en-US" sz="3600" dirty="0" smtClean="0"/>
          </a:p>
          <a:p>
            <a:pPr>
              <a:buNone/>
            </a:pPr>
            <a:endParaRPr lang="en-US" dirty="0" smtClean="0"/>
          </a:p>
          <a:p>
            <a:pPr>
              <a:buNone/>
            </a:pPr>
            <a:r>
              <a:rPr lang="en-US" dirty="0" smtClean="0">
                <a:sym typeface="Wingdings" pitchFamily="2" charset="2"/>
              </a:rPr>
              <a:t> </a:t>
            </a:r>
            <a:r>
              <a:rPr lang="en-US" dirty="0" smtClean="0"/>
              <a:t>Therefore, Inflammation is part of immunity: This is a broad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6" name="TextBox 5"/>
          <p:cNvSpPr txBox="1"/>
          <p:nvPr/>
        </p:nvSpPr>
        <p:spPr>
          <a:xfrm>
            <a:off x="467544" y="3140968"/>
            <a:ext cx="828092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0" lvl="1" algn="l"/>
            <a:r>
              <a:rPr lang="en-US" sz="2800" b="1" dirty="0" smtClean="0"/>
              <a:t>The aim: to localize and eliminate the causative agent, limit tissue injury and restore tissue to normality</a:t>
            </a:r>
            <a:endParaRPr lang="ar-SA" b="1" dirty="0"/>
          </a:p>
        </p:txBody>
      </p:sp>
      <p:sp>
        <p:nvSpPr>
          <p:cNvPr id="7" name="Rectangle 6"/>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0"/>
            <a:ext cx="4248472" cy="692696"/>
          </a:xfrm>
        </p:spPr>
        <p:txBody>
          <a:bodyPr>
            <a:normAutofit/>
          </a:bodyPr>
          <a:lstStyle/>
          <a:p>
            <a:pPr fontAlgn="base">
              <a:buNone/>
            </a:pPr>
            <a:r>
              <a:rPr lang="en-US" b="1" dirty="0" smtClean="0">
                <a:solidFill>
                  <a:srgbClr val="FF0000"/>
                </a:solidFill>
              </a:rPr>
              <a:t>Steps of inflammation</a:t>
            </a:r>
          </a:p>
        </p:txBody>
      </p:sp>
      <p:sp>
        <p:nvSpPr>
          <p:cNvPr id="4" name="Rectangle 3"/>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
        <p:nvSpPr>
          <p:cNvPr id="5" name="TextBox 4"/>
          <p:cNvSpPr txBox="1"/>
          <p:nvPr/>
        </p:nvSpPr>
        <p:spPr>
          <a:xfrm>
            <a:off x="611560" y="692696"/>
            <a:ext cx="8064897"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smtClean="0"/>
              <a:t>The offending agent is recognized by host cells and molecules</a:t>
            </a:r>
            <a:r>
              <a:rPr lang="en-US" sz="2000" dirty="0" smtClean="0"/>
              <a:t>.</a:t>
            </a:r>
          </a:p>
        </p:txBody>
      </p:sp>
      <p:sp>
        <p:nvSpPr>
          <p:cNvPr id="6" name="Down Arrow 5"/>
          <p:cNvSpPr/>
          <p:nvPr/>
        </p:nvSpPr>
        <p:spPr>
          <a:xfrm>
            <a:off x="4427984" y="162880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536" y="2060848"/>
            <a:ext cx="828092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t>Leukocytes and plasma proteins are recruited from the circulation to the site where the offending agent</a:t>
            </a:r>
          </a:p>
        </p:txBody>
      </p:sp>
      <p:sp>
        <p:nvSpPr>
          <p:cNvPr id="9" name="Down Arrow 8"/>
          <p:cNvSpPr/>
          <p:nvPr/>
        </p:nvSpPr>
        <p:spPr>
          <a:xfrm>
            <a:off x="4355976" y="2996952"/>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528" y="3356992"/>
            <a:ext cx="835292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gn="ctr" fontAlgn="base"/>
            <a:r>
              <a:rPr lang="en-US" sz="2800" b="1" dirty="0" smtClean="0"/>
              <a:t>The leukocytes and proteins are activated to destroy and eliminate the offending substance.</a:t>
            </a:r>
          </a:p>
        </p:txBody>
      </p:sp>
      <p:sp>
        <p:nvSpPr>
          <p:cNvPr id="11" name="Down Arrow 10"/>
          <p:cNvSpPr/>
          <p:nvPr/>
        </p:nvSpPr>
        <p:spPr>
          <a:xfrm>
            <a:off x="4283968" y="43651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5536" y="4725144"/>
            <a:ext cx="806489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514350" indent="-514350" algn="ctr" fontAlgn="base"/>
            <a:r>
              <a:rPr lang="en-US" sz="2800" b="1" dirty="0" smtClean="0"/>
              <a:t>The reaction is controlled and terminated</a:t>
            </a:r>
            <a:r>
              <a:rPr lang="en-US" dirty="0" smtClean="0"/>
              <a:t>.</a:t>
            </a:r>
          </a:p>
        </p:txBody>
      </p:sp>
      <p:sp>
        <p:nvSpPr>
          <p:cNvPr id="13" name="Down Arrow 12"/>
          <p:cNvSpPr/>
          <p:nvPr/>
        </p:nvSpPr>
        <p:spPr>
          <a:xfrm>
            <a:off x="4283968" y="530120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79712" y="5661248"/>
            <a:ext cx="48647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514350" indent="-514350" fontAlgn="base"/>
            <a:r>
              <a:rPr lang="en-US" sz="2800" b="1" dirty="0" smtClean="0"/>
              <a:t>The damaged tissue is repaired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Rectangle 4"/>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pic>
        <p:nvPicPr>
          <p:cNvPr id="2051" name="Picture 3"/>
          <p:cNvPicPr>
            <a:picLocks noChangeAspect="1" noChangeArrowheads="1"/>
          </p:cNvPicPr>
          <p:nvPr/>
        </p:nvPicPr>
        <p:blipFill>
          <a:blip r:embed="rId3" cstate="print"/>
          <a:srcRect l="20017" r="2679" b="69044"/>
          <a:stretch>
            <a:fillRect/>
          </a:stretch>
        </p:blipFill>
        <p:spPr bwMode="auto">
          <a:xfrm>
            <a:off x="323528" y="1340768"/>
            <a:ext cx="8485918" cy="35283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a:xfrm>
            <a:off x="381000" y="1758617"/>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smtClean="0"/>
              <a:t>There are active anti-inflammatory mechanisms that serve to control the response and prevent it from causing excessive damage to the host. </a:t>
            </a:r>
          </a:p>
          <a:p>
            <a:endParaRPr lang="ar-SA" dirty="0"/>
          </a:p>
        </p:txBody>
      </p:sp>
      <p:sp>
        <p:nvSpPr>
          <p:cNvPr id="6" name="Rectangle 5"/>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dirty="0" smtClean="0">
                <a:solidFill>
                  <a:srgbClr val="FF0000"/>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Types of inflammation: acute and chronic inflammatio</a:t>
            </a:r>
            <a:r>
              <a:rPr lang="en-US" sz="2000" b="1" dirty="0" smtClean="0">
                <a:solidFill>
                  <a:schemeClr val="bg1">
                    <a:lumMod val="65000"/>
                  </a:schemeClr>
                </a:solidFill>
              </a:rPr>
              <a:t>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7856</TotalTime>
  <Words>1668</Words>
  <Application>Microsoft Macintosh PowerPoint</Application>
  <PresentationFormat>On-screen Show (4:3)</PresentationFormat>
  <Paragraphs>287</Paragraphs>
  <Slides>38</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Aharoni</vt:lpstr>
      <vt:lpstr>Arial</vt:lpstr>
      <vt:lpstr>Batang</vt:lpstr>
      <vt:lpstr>Book Antiqua</vt:lpstr>
      <vt:lpstr>Calibri</vt:lpstr>
      <vt:lpstr>Century Gothic</vt:lpstr>
      <vt:lpstr>Monotype Sorts</vt:lpstr>
      <vt:lpstr>Shruti</vt:lpstr>
      <vt:lpstr>Tahoma</vt:lpstr>
      <vt:lpstr>Times New Roman</vt:lpstr>
      <vt:lpstr>Times New Roman (Arabic)</vt:lpstr>
      <vt:lpstr>Traditional Arabic</vt:lpstr>
      <vt:lpstr>Wingdings</vt:lpstr>
      <vt:lpstr>Wingdings 2</vt:lpstr>
      <vt:lpstr>Office Theme</vt:lpstr>
      <vt:lpstr>PowerPoint Presentation</vt:lpstr>
      <vt:lpstr>Learning Objectives:</vt:lpstr>
      <vt:lpstr>Reference book and the relevant page numbers..</vt:lpstr>
      <vt:lpstr>PowerPoint Presentation</vt:lpstr>
      <vt:lpstr>What is Inflammation?</vt:lpstr>
      <vt:lpstr>PowerPoint Presentation</vt:lpstr>
      <vt:lpstr>Can inflammation be harmful ! ?</vt:lpstr>
      <vt:lpstr>Inflammation</vt:lpstr>
      <vt:lpstr>Learning Objectives:</vt:lpstr>
      <vt:lpstr> </vt:lpstr>
      <vt:lpstr>Chemical Mediators</vt:lpstr>
      <vt:lpstr>PowerPoint Presentation</vt:lpstr>
      <vt:lpstr>Learning Objectives:</vt:lpstr>
      <vt:lpstr>TYPES OF Inflammation</vt:lpstr>
      <vt:lpstr>Features of acute and chronic inflammation</vt:lpstr>
      <vt:lpstr>Acute inflammation</vt:lpstr>
      <vt:lpstr>The outcome of acute inflammation</vt:lpstr>
      <vt:lpstr>Learning Objectives:</vt:lpstr>
      <vt:lpstr>Clinical Features</vt:lpstr>
      <vt:lpstr>PowerPoint Presentation</vt:lpstr>
      <vt:lpstr>Learning Objectives:</vt:lpstr>
      <vt:lpstr>Events of acute Inflammation</vt:lpstr>
      <vt:lpstr>PowerPoint Presentation</vt:lpstr>
      <vt:lpstr>PowerPoint Presentation</vt:lpstr>
      <vt:lpstr>PowerPoint Presentation</vt:lpstr>
      <vt:lpstr>Phases of changes in Vascular Caliber and Flow</vt:lpstr>
      <vt:lpstr>Slowing of the circulation</vt:lpstr>
      <vt:lpstr>PowerPoint Presentation</vt:lpstr>
      <vt:lpstr>2. Increased Vascular Permeability </vt:lpstr>
      <vt:lpstr>PowerPoint Presentation</vt:lpstr>
      <vt:lpstr>Learning Objectives:</vt:lpstr>
      <vt:lpstr>PowerPoint Presentation</vt:lpstr>
      <vt:lpstr>PowerPoint Presentation</vt:lpstr>
      <vt:lpstr>Learning Objectives:</vt:lpstr>
      <vt:lpstr>Edema is defined as an excess of fluid in the interstitial space. What is the difference between transudates and exudates? </vt:lpstr>
      <vt:lpstr>TAKE HOME MESSAGES</vt:lpstr>
      <vt:lpstr>PowerPoint Presentation</vt:lpstr>
      <vt:lpstr>PowerPoint Presentation</vt:lpstr>
    </vt:vector>
  </TitlesOfParts>
  <Company>Hewlett-Packard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نوف</cp:lastModifiedBy>
  <cp:revision>30</cp:revision>
  <cp:lastPrinted>2018-09-26T19:56:31Z</cp:lastPrinted>
  <dcterms:created xsi:type="dcterms:W3CDTF">2013-09-30T13:08:44Z</dcterms:created>
  <dcterms:modified xsi:type="dcterms:W3CDTF">2018-09-26T19:57:09Z</dcterms:modified>
</cp:coreProperties>
</file>