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sldIdLst>
    <p:sldId id="257" r:id="rId2"/>
    <p:sldId id="315" r:id="rId3"/>
    <p:sldId id="320" r:id="rId4"/>
    <p:sldId id="319" r:id="rId5"/>
    <p:sldId id="322" r:id="rId6"/>
    <p:sldId id="317" r:id="rId7"/>
    <p:sldId id="321" r:id="rId8"/>
    <p:sldId id="258" r:id="rId9"/>
    <p:sldId id="259" r:id="rId10"/>
    <p:sldId id="260" r:id="rId11"/>
    <p:sldId id="323" r:id="rId12"/>
    <p:sldId id="261" r:id="rId13"/>
    <p:sldId id="265" r:id="rId14"/>
    <p:sldId id="264" r:id="rId15"/>
    <p:sldId id="311" r:id="rId16"/>
    <p:sldId id="293" r:id="rId17"/>
    <p:sldId id="268" r:id="rId18"/>
    <p:sldId id="296" r:id="rId19"/>
    <p:sldId id="269" r:id="rId20"/>
    <p:sldId id="270" r:id="rId21"/>
    <p:sldId id="271" r:id="rId22"/>
    <p:sldId id="272" r:id="rId23"/>
    <p:sldId id="310" r:id="rId24"/>
    <p:sldId id="273" r:id="rId25"/>
    <p:sldId id="324" r:id="rId26"/>
    <p:sldId id="274" r:id="rId27"/>
    <p:sldId id="276" r:id="rId28"/>
    <p:sldId id="275" r:id="rId29"/>
    <p:sldId id="277" r:id="rId30"/>
    <p:sldId id="278" r:id="rId31"/>
    <p:sldId id="279" r:id="rId32"/>
    <p:sldId id="304" r:id="rId33"/>
    <p:sldId id="280" r:id="rId34"/>
    <p:sldId id="292" r:id="rId35"/>
    <p:sldId id="282" r:id="rId36"/>
    <p:sldId id="288" r:id="rId37"/>
    <p:sldId id="281" r:id="rId38"/>
    <p:sldId id="283" r:id="rId39"/>
    <p:sldId id="284" r:id="rId40"/>
    <p:sldId id="312" r:id="rId41"/>
    <p:sldId id="285" r:id="rId42"/>
    <p:sldId id="309" r:id="rId43"/>
    <p:sldId id="325" r:id="rId44"/>
    <p:sldId id="314" r:id="rId45"/>
    <p:sldId id="313" r:id="rId46"/>
    <p:sldId id="289" r:id="rId47"/>
    <p:sldId id="290" r:id="rId48"/>
    <p:sldId id="291" r:id="rId4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/>
    <p:restoredTop sz="94646"/>
  </p:normalViewPr>
  <p:slideViewPr>
    <p:cSldViewPr>
      <p:cViewPr varScale="1">
        <p:scale>
          <a:sx n="83" d="100"/>
          <a:sy n="83" d="100"/>
        </p:scale>
        <p:origin x="192" y="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1A19C8-7B98-4B3E-92B6-ACCE3F27FDC1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41EC91D-9054-478C-A683-764C821794E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2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1FFBEF-AB9F-41B0-A8F4-8C1539A65F5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rtl="1" eaLnBrk="0" hangingPunct="0"/>
            <a:r>
              <a:rPr lang="en-US" sz="1000" i="1">
                <a:latin typeface="Times New Roman (Arabic)"/>
              </a:rPr>
              <a:t>9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01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024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591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3416-D68A-415F-B714-084AAE4577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6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90066C5-684D-4345-BE5B-0DCDB2343D9D}" type="slidenum">
              <a:rPr lang="en-US"/>
              <a:pPr/>
              <a:t>10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867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19ED-DCF8-4F59-B8CE-8BC43B66E14B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7BE9-8463-43A4-95F0-B63C2FEC40E0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8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BF87-B109-4DA4-81BA-A4B67C08B3A0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A132-BAE5-435E-A711-9E1D5564DC8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2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B2C8-619C-44F8-AECB-319312509DF4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A401-3A45-4EFB-B350-6BA28D1FF219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389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405B-6F27-4D42-B443-EE9E146BC1A5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ED7C-F666-42B5-91A7-AB2E687D0C35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2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241A-7C8C-4962-9DA1-9CBE1085119D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A6857-89AA-4A50-B0D8-9BED24DD8976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52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FD6F-60ED-466D-88B9-5BA4390DE7FB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11BFB-9428-45B0-84C1-353A7B9FE1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20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C4A4-8EF1-40CC-8A51-C86DB8B91574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67983-318D-445D-B0A1-0E169F53D27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895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36B3-866C-47EF-8242-05D56457FBBC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1F5CA-947D-44BA-953E-41529D03CB4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604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98B7-8929-4BA3-AB2A-7ED1640A6A34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3A22-6609-4BEC-B08C-8192839E1C6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586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1532-D9DB-4EEE-9938-41B74684F9C1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596C9-5E90-41E2-BE7F-B86981960A4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55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FEDD-5495-48FE-98DF-3A555BE85B3F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378E4-8259-49E7-B9E6-ABA0A895696F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38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03F6BE-E9AB-45D7-92A7-CF8F8AA561A4}" type="datetimeFigureOut">
              <a:rPr lang="ar-SA"/>
              <a:pPr>
                <a:defRPr/>
              </a:pPr>
              <a:t>22 محرم، 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7E6D7C2A-1669-418E-89BA-B1E1EF5D97B0}" type="slidenum">
              <a:rPr lang="ar-SA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rafah@hot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4000500"/>
            <a:ext cx="6400800" cy="17526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FB8A8C-371D-4599-8EB8-FC3DBEFE8AD6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285750"/>
            <a:ext cx="5732463" cy="1384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INFLAMMATION AND REPAIR</a:t>
            </a:r>
            <a:endParaRPr lang="en-US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Lecture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Cellular Events in Inflammation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875" y="3213100"/>
            <a:ext cx="4537075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</a:t>
            </a:r>
            <a:r>
              <a:rPr lang="en-US" sz="2400" b="1" dirty="0" err="1"/>
              <a:t>Maha</a:t>
            </a:r>
            <a:r>
              <a:rPr lang="en-US" sz="2400" b="1" dirty="0"/>
              <a:t> </a:t>
            </a:r>
            <a:r>
              <a:rPr lang="en-US" sz="2400" b="1" dirty="0" err="1"/>
              <a:t>Arafah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Associate Professor 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Department of Pathology</a:t>
            </a: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King Saud University</a:t>
            </a: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Email:  </a:t>
            </a:r>
            <a:r>
              <a:rPr lang="en-US" sz="2400" dirty="0" smtClean="0">
                <a:hlinkClick r:id="rId3"/>
              </a:rPr>
              <a:t>marafah@hotmail.com</a:t>
            </a:r>
            <a:endParaRPr lang="en-US" sz="2400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9873" y="2205038"/>
            <a:ext cx="29936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(Foundation Block, </a:t>
            </a:r>
            <a:r>
              <a:rPr lang="en-US" dirty="0" smtClean="0"/>
              <a:t>Pathology</a:t>
            </a:r>
            <a:r>
              <a:rPr lang="en-US" dirty="0"/>
              <a:t>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Acute Inflammation</a:t>
            </a:r>
            <a:br>
              <a:rPr lang="en-US" dirty="0"/>
            </a:b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CELLULAR </a:t>
            </a:r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EVENTS:</a:t>
            </a:r>
            <a:endParaRPr lang="en-US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925144"/>
          </a:xfrm>
        </p:spPr>
        <p:txBody>
          <a:bodyPr lIns="90488" tIns="44450" rIns="90488" bIns="44450" rtlCol="1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critical function of inflammation is to deliver leukocytes to the site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injury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to activate the leukocytes to perform their normal functions in host defense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WHAT ARE THESE FUNCTION?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Leukocytes will</a:t>
            </a:r>
            <a:endParaRPr lang="en-US" sz="24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arenR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Ingest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offending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agents</a:t>
            </a:r>
          </a:p>
          <a:p>
            <a:pPr marL="857250" lvl="1" indent="-457200"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arenR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Kill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bacteria and other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microbes</a:t>
            </a:r>
          </a:p>
          <a:p>
            <a:pPr marL="857250" lvl="1" indent="-457200"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arenR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Get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rid of necrotic tissue and foreign substances.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None/>
              <a:defRPr/>
            </a:pPr>
            <a:r>
              <a:rPr lang="en-US" sz="2400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However</a:t>
            </a:r>
            <a:endParaRPr lang="en-US" sz="24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may induce tissue damage and prolong inflammation, since the leukocyte products that destroy microbes and necrotic tissues can also injure normal host tissues. 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500" y="2051050"/>
            <a:ext cx="3530600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LEUKOCYTE EXTRAVASATION</a:t>
            </a:r>
            <a:endParaRPr lang="ar-SA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73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73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73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73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Recruitment of leukocytes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Removal of offending agents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6365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98984"/>
            <a:ext cx="77724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Recruitment of leukocytes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7772400" cy="452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multistep process involving attachment of circulating leukocytes to endothelial cells and their migration through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endothelium </a:t>
            </a:r>
            <a:r>
              <a:rPr lang="en-US" sz="2400" b="1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extravasation</a:t>
            </a:r>
            <a:r>
              <a:rPr lang="en-US" sz="24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533400" fontAlgn="auto"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 steps: </a:t>
            </a:r>
            <a:endParaRPr lang="en-US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lumen: 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Margination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rolling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romanLcPeriod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adhesion to endothelium</a:t>
            </a:r>
          </a:p>
          <a:p>
            <a:pPr marL="914400" lvl="1" indent="-457200" fontAlgn="auto"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Vascular endothelium normally does not bind circulating cells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Transmigration across the endothelium (also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diapedesis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533400" indent="-533400" fontAlgn="auto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Migration in interstitial tissues toward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chemotactic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stimulus</a:t>
            </a:r>
            <a:r>
              <a:rPr lang="en-US" sz="2000" dirty="0" smtClean="0"/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eutrophil events"/>
          <p:cNvPicPr>
            <a:picLocks noChangeAspect="1" noChangeArrowheads="1"/>
          </p:cNvPicPr>
          <p:nvPr/>
        </p:nvPicPr>
        <p:blipFill>
          <a:blip r:embed="rId2" cstate="print"/>
          <a:srcRect b="2532"/>
          <a:stretch>
            <a:fillRect/>
          </a:stretch>
        </p:blipFill>
        <p:spPr bwMode="auto">
          <a:xfrm>
            <a:off x="179512" y="980728"/>
            <a:ext cx="88569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509120"/>
            <a:ext cx="4176464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Resident tissue macrophages, mast cells, and endothelial cells respond to injury by secreting the cytokines TNF, IL-1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histamine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3547" y="1628800"/>
            <a:ext cx="8018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4177741"/>
            <a:ext cx="8018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2924944"/>
            <a:ext cx="8018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Inflammation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>
            <a:fillRect/>
          </a:stretch>
        </p:blipFill>
        <p:spPr bwMode="auto">
          <a:xfrm>
            <a:off x="0" y="476672"/>
            <a:ext cx="550068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508104" y="1124744"/>
            <a:ext cx="30051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Leukocytes Rolling </a:t>
            </a:r>
          </a:p>
          <a:p>
            <a:pPr algn="l" rtl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Within a </a:t>
            </a:r>
            <a:r>
              <a:rPr lang="en-US" dirty="0" err="1">
                <a:solidFill>
                  <a:schemeClr val="tx2"/>
                </a:solidFill>
              </a:rPr>
              <a:t>Venule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196" name="Picture 4" descr="polys_margina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533756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323528" y="3429000"/>
            <a:ext cx="4067175" cy="307776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dirty="0" err="1">
                <a:solidFill>
                  <a:srgbClr val="F775E8"/>
                </a:solidFill>
                <a:latin typeface="Arial" panose="020B0604020202020204" pitchFamily="34" charset="0"/>
              </a:rPr>
              <a:t>Margination</a:t>
            </a:r>
            <a:endParaRPr lang="en-US" sz="2800" b="1" dirty="0">
              <a:solidFill>
                <a:srgbClr val="F775E8"/>
              </a:solidFill>
              <a:latin typeface="Arial" panose="020B0604020202020204" pitchFamily="34" charset="0"/>
            </a:endParaRPr>
          </a:p>
          <a:p>
            <a:pPr algn="l" rtl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</a:rPr>
              <a:t> Because </a:t>
            </a:r>
            <a:r>
              <a:rPr lang="en-US" sz="2000" dirty="0">
                <a:latin typeface="Arial" panose="020B0604020202020204" pitchFamily="34" charset="0"/>
              </a:rPr>
              <a:t>blood flow slows early in inflammation (stasis), the endothelium can be lined by </a:t>
            </a:r>
            <a:r>
              <a:rPr lang="en-US" sz="2000" dirty="0" err="1" smtClean="0">
                <a:latin typeface="Arial" panose="020B0604020202020204" pitchFamily="34" charset="0"/>
              </a:rPr>
              <a:t>neutrophils</a:t>
            </a:r>
            <a:r>
              <a:rPr lang="en-US" sz="2000" dirty="0" smtClean="0">
                <a:latin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</a:rPr>
              <a:t>pavementation</a:t>
            </a:r>
            <a:r>
              <a:rPr lang="en-US" sz="2000" dirty="0" smtClean="0">
                <a:latin typeface="Arial" panose="020B0604020202020204" pitchFamily="34" charset="0"/>
              </a:rPr>
              <a:t>) </a:t>
            </a:r>
          </a:p>
          <a:p>
            <a:pPr algn="l" rtl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Margination</a:t>
            </a:r>
            <a:r>
              <a:rPr lang="en-US" sz="2000" dirty="0" smtClean="0"/>
              <a:t> is the first step of leukocytes action during acute inflammation</a:t>
            </a:r>
            <a:r>
              <a:rPr lang="en-US" sz="2000" dirty="0" smtClean="0">
                <a:latin typeface="Arial" panose="020B0604020202020204" pitchFamily="34" charset="0"/>
              </a:rPr>
              <a:t> cells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948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Arial Rounded MT Bold" pitchFamily="34" charset="0"/>
              </a:rPr>
              <a:t>1. 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25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0" y="-27384"/>
            <a:ext cx="84604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420986">
            <a:off x="-101128" y="2578534"/>
            <a:ext cx="1973194" cy="4126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margination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 rot="1220314">
            <a:off x="1475868" y="537702"/>
            <a:ext cx="1296144" cy="64807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Rolling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2585" y="1772816"/>
            <a:ext cx="118654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Adhesion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132856"/>
            <a:ext cx="165618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Arial" pitchFamily="34" charset="0"/>
              </a:rPr>
              <a:t>Migration across the endothelium</a:t>
            </a:r>
            <a:r>
              <a:rPr lang="en-US" dirty="0" smtClean="0">
                <a:latin typeface="Arial" pitchFamily="34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76864" y="4797152"/>
            <a:ext cx="14029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>
                <a:latin typeface="Arial" pitchFamily="34" charset="0"/>
              </a:rPr>
              <a:t>Diapedesis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 rot="20277125">
            <a:off x="5389399" y="5959232"/>
            <a:ext cx="167757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/>
              <a:t>Chemotaxis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Adhesion Molecules and </a:t>
            </a:r>
            <a:r>
              <a:rPr lang="en-US" dirty="0" smtClean="0"/>
              <a:t>Receptors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1124744"/>
            <a:ext cx="4040188" cy="639762"/>
          </a:xfrm>
        </p:spPr>
        <p:txBody>
          <a:bodyPr/>
          <a:lstStyle/>
          <a:p>
            <a:r>
              <a:rPr lang="en-US" i="1" dirty="0">
                <a:solidFill>
                  <a:srgbClr val="FF3399"/>
                </a:solidFill>
                <a:latin typeface="Arial" panose="020B0604020202020204" pitchFamily="34" charset="0"/>
              </a:rPr>
              <a:t>1. </a:t>
            </a:r>
            <a:r>
              <a:rPr lang="en-US" i="1" dirty="0" err="1">
                <a:solidFill>
                  <a:srgbClr val="FF3399"/>
                </a:solidFill>
                <a:latin typeface="Arial" panose="020B0604020202020204" pitchFamily="34" charset="0"/>
              </a:rPr>
              <a:t>Selectins</a:t>
            </a: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</a:rPr>
              <a:t>,</a:t>
            </a:r>
            <a:r>
              <a:rPr lang="en-US" dirty="0">
                <a:latin typeface="Arial" panose="020B0604020202020204" pitchFamily="34" charset="0"/>
              </a:rPr>
              <a:t> consist of</a:t>
            </a:r>
            <a:r>
              <a:rPr lang="en-US" dirty="0" smtClean="0">
                <a:latin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248472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</a:rPr>
              <a:t>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</a:rPr>
              <a:t>confined to </a:t>
            </a:r>
            <a:r>
              <a:rPr lang="en-US" sz="2000" dirty="0" smtClean="0">
                <a:latin typeface="Arial" panose="020B0604020202020204" pitchFamily="34" charset="0"/>
              </a:rPr>
              <a:t>endothelium induced by TNF&amp;IL-1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2.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</a:rPr>
              <a:t>present in endothelium and platelets from </a:t>
            </a:r>
            <a:r>
              <a:rPr lang="en-US" sz="2000" dirty="0" err="1">
                <a:latin typeface="Arial" panose="020B0604020202020204" pitchFamily="34" charset="0"/>
              </a:rPr>
              <a:t>Weibel</a:t>
            </a:r>
            <a:r>
              <a:rPr lang="en-US" sz="2000" dirty="0">
                <a:latin typeface="Arial" panose="020B0604020202020204" pitchFamily="34" charset="0"/>
              </a:rPr>
              <a:t>-Palade bodies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3.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L-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selectin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</a:rPr>
              <a:t>  expressed on most leukocyte and endothelium </a:t>
            </a:r>
          </a:p>
          <a:p>
            <a:pPr marL="0" indent="0" eaLnBrk="0" hangingPunc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060848"/>
            <a:ext cx="4041775" cy="3033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79" y="5094524"/>
            <a:ext cx="2916832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E-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selectin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&amp; P-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selectin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bind to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Sialyl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-Lewis X glycoprotein and slow the leukocytes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653136"/>
            <a:ext cx="4176464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Resident tissue macrophages, mast cells, and endothelial cells respond to injury by secreting the cytokines TNF, IL-1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  histamine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chemokines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which stimulate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selectin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6264" y="6407462"/>
            <a:ext cx="420846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latin typeface="Tahoma" panose="020B0604030504040204" pitchFamily="34" charset="0"/>
                <a:ea typeface="Calibri" panose="020F0502020204030204" pitchFamily="34" charset="0"/>
              </a:rPr>
              <a:t>Selectin</a:t>
            </a:r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plays a major </a:t>
            </a:r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role for adhesion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44264"/>
          <a:stretch>
            <a:fillRect/>
          </a:stretch>
        </p:blipFill>
        <p:spPr bwMode="auto">
          <a:xfrm>
            <a:off x="3258108" y="1037300"/>
            <a:ext cx="5328592" cy="45866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6182552" y="1091111"/>
            <a:ext cx="863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rolling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132606" y="1844653"/>
            <a:ext cx="3143250" cy="346248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Char char="•"/>
            </a:pPr>
            <a:r>
              <a:rPr lang="ar-SA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are </a:t>
            </a:r>
            <a:r>
              <a:rPr lang="en-US" sz="2400" dirty="0">
                <a:latin typeface="Arial" panose="020B0604020202020204" pitchFamily="34" charset="0"/>
              </a:rPr>
              <a:t>transmembrane </a:t>
            </a:r>
            <a:r>
              <a:rPr lang="en-US" sz="2400" dirty="0" err="1">
                <a:latin typeface="Arial" panose="020B0604020202020204" pitchFamily="34" charset="0"/>
              </a:rPr>
              <a:t>heterodimeric</a:t>
            </a:r>
            <a:r>
              <a:rPr lang="en-US" sz="2400" dirty="0">
                <a:latin typeface="Arial" panose="020B0604020202020204" pitchFamily="34" charset="0"/>
              </a:rPr>
              <a:t> glycoproteins, </a:t>
            </a:r>
            <a:r>
              <a:rPr lang="en-US" sz="2400" dirty="0" smtClean="0">
                <a:latin typeface="Arial" panose="020B0604020202020204" pitchFamily="34" charset="0"/>
              </a:rPr>
              <a:t>made up of α and β chains, expressed </a:t>
            </a:r>
            <a:r>
              <a:rPr lang="en-US" sz="2400" dirty="0">
                <a:latin typeface="Arial" panose="020B0604020202020204" pitchFamily="34" charset="0"/>
              </a:rPr>
              <a:t>on </a:t>
            </a:r>
            <a:r>
              <a:rPr lang="en-US" sz="2400" dirty="0" smtClean="0">
                <a:latin typeface="Arial" panose="020B0604020202020204" pitchFamily="34" charset="0"/>
              </a:rPr>
              <a:t> leukocytes and </a:t>
            </a:r>
            <a:r>
              <a:rPr lang="en-US" sz="2400" dirty="0">
                <a:latin typeface="Arial" panose="020B0604020202020204" pitchFamily="34" charset="0"/>
              </a:rPr>
              <a:t>bind to ligands on endothelial </a:t>
            </a:r>
            <a:r>
              <a:rPr lang="en-US" sz="2400" dirty="0" smtClean="0">
                <a:latin typeface="Arial" panose="020B0604020202020204" pitchFamily="34" charset="0"/>
              </a:rPr>
              <a:t>cells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317" y="998959"/>
            <a:ext cx="2062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800" i="1" dirty="0">
                <a:solidFill>
                  <a:srgbClr val="FF3399"/>
                </a:solidFill>
                <a:latin typeface="Arial" panose="020B0604020202020204" pitchFamily="34" charset="0"/>
              </a:rPr>
              <a:t>2. </a:t>
            </a:r>
            <a:r>
              <a:rPr lang="en-US" sz="2800" i="1" dirty="0" err="1">
                <a:solidFill>
                  <a:srgbClr val="FF3399"/>
                </a:solidFill>
                <a:latin typeface="Arial" panose="020B0604020202020204" pitchFamily="34" charset="0"/>
              </a:rPr>
              <a:t>Integrins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4" descr="d:\Inetpub\ombroot\content\0721601871\graphics\fullsize\S01871-002-f00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9"/>
          <a:stretch>
            <a:fillRect/>
          </a:stretch>
        </p:blipFill>
        <p:spPr bwMode="auto">
          <a:xfrm>
            <a:off x="5497980" y="4916398"/>
            <a:ext cx="3096344" cy="1941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5406" y="449766"/>
            <a:ext cx="6259513" cy="522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5661248"/>
            <a:ext cx="4572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</a:rPr>
              <a:t>Integrins</a:t>
            </a:r>
            <a:r>
              <a:rPr lang="en-US" sz="2000" dirty="0" smtClean="0">
                <a:latin typeface="Arial" panose="020B0604020202020204" pitchFamily="34" charset="0"/>
              </a:rPr>
              <a:t> are up regulated on leukocytes by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C5a &amp; LTB4 </a:t>
            </a:r>
            <a:r>
              <a:rPr lang="en-US" sz="2000" dirty="0" smtClean="0">
                <a:latin typeface="Arial" panose="020B0604020202020204" pitchFamily="34" charset="0"/>
              </a:rPr>
              <a:t>resulting in firm adhesion with vessel wall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Leukocyte Adhesion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Deficiency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5256584" cy="5069160"/>
          </a:xfrm>
        </p:spPr>
        <p:txBody>
          <a:bodyPr/>
          <a:lstStyle/>
          <a:p>
            <a:r>
              <a:rPr lang="en-US" sz="2800" dirty="0" smtClean="0"/>
              <a:t>Two types:</a:t>
            </a:r>
          </a:p>
          <a:p>
            <a:pPr lvl="1"/>
            <a:r>
              <a:rPr lang="en-US" sz="2400" dirty="0" smtClean="0"/>
              <a:t>LAD type 1 is a deficiency of </a:t>
            </a:r>
            <a:r>
              <a:rPr lang="en-US" sz="2400" dirty="0" smtClean="0">
                <a:solidFill>
                  <a:srgbClr val="FF0000"/>
                </a:solidFill>
              </a:rPr>
              <a:t>β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-integrin</a:t>
            </a:r>
          </a:p>
          <a:p>
            <a:pPr lvl="1"/>
            <a:r>
              <a:rPr lang="en-US" sz="2400" dirty="0" smtClean="0"/>
              <a:t>LAD type 2 is mutations in </a:t>
            </a:r>
            <a:r>
              <a:rPr lang="en-US" sz="2400" dirty="0" err="1" smtClean="0"/>
              <a:t>fucosyl</a:t>
            </a:r>
            <a:r>
              <a:rPr lang="en-US" sz="2400" dirty="0" smtClean="0"/>
              <a:t> </a:t>
            </a:r>
            <a:r>
              <a:rPr lang="en-US" sz="2400" dirty="0" err="1" smtClean="0"/>
              <a:t>transferase</a:t>
            </a:r>
            <a:r>
              <a:rPr lang="en-US" sz="2400" dirty="0" smtClean="0"/>
              <a:t> required for synthesis of </a:t>
            </a:r>
            <a:r>
              <a:rPr lang="en-US" sz="2400" dirty="0" err="1" smtClean="0">
                <a:solidFill>
                  <a:srgbClr val="FF0000"/>
                </a:solidFill>
              </a:rPr>
              <a:t>sialylated</a:t>
            </a:r>
            <a:r>
              <a:rPr lang="en-US" sz="2400" dirty="0" smtClean="0">
                <a:solidFill>
                  <a:srgbClr val="FF0000"/>
                </a:solidFill>
              </a:rPr>
              <a:t> oligosaccharide</a:t>
            </a:r>
          </a:p>
          <a:p>
            <a:pPr lvl="1"/>
            <a:r>
              <a:rPr lang="en-US" sz="2400" dirty="0" smtClean="0"/>
              <a:t>These normally binds </a:t>
            </a:r>
            <a:r>
              <a:rPr lang="en-US" sz="2400" dirty="0" err="1" smtClean="0"/>
              <a:t>selectins</a:t>
            </a:r>
            <a:r>
              <a:rPr lang="en-US" sz="2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4077072"/>
            <a:ext cx="7128792" cy="2369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Clinical findings:</a:t>
            </a:r>
          </a:p>
          <a:p>
            <a:pPr lvl="1" algn="l"/>
            <a:r>
              <a:rPr lang="en-US" sz="2400" dirty="0" smtClean="0"/>
              <a:t>Delayed separation of umbilical cord</a:t>
            </a:r>
          </a:p>
          <a:p>
            <a:pPr lvl="1" algn="l"/>
            <a:r>
              <a:rPr lang="en-US" sz="2400" dirty="0" smtClean="0"/>
              <a:t>Increased circulating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 (</a:t>
            </a:r>
            <a:r>
              <a:rPr lang="en-US" sz="2400" dirty="0" err="1" smtClean="0"/>
              <a:t>leukocytosis</a:t>
            </a:r>
            <a:r>
              <a:rPr lang="en-US" sz="2400" dirty="0" smtClean="0"/>
              <a:t> due to loss of the </a:t>
            </a:r>
            <a:r>
              <a:rPr lang="en-US" sz="2400" dirty="0" err="1" smtClean="0"/>
              <a:t>marginating</a:t>
            </a:r>
            <a:r>
              <a:rPr lang="en-US" sz="2400" dirty="0" smtClean="0"/>
              <a:t> pool)</a:t>
            </a:r>
          </a:p>
          <a:p>
            <a:pPr lvl="1" algn="l"/>
            <a:r>
              <a:rPr lang="en-US" sz="2400" dirty="0" smtClean="0"/>
              <a:t>Recurrent bacterial infection that lack pus formation</a:t>
            </a:r>
          </a:p>
          <a:p>
            <a:pPr lvl="1" algn="l"/>
            <a:r>
              <a:rPr lang="en-US" sz="2400" dirty="0" smtClean="0"/>
              <a:t>Poor wound healing</a:t>
            </a:r>
            <a:endParaRPr lang="en-US" sz="2400" dirty="0"/>
          </a:p>
        </p:txBody>
      </p:sp>
      <p:pic>
        <p:nvPicPr>
          <p:cNvPr id="6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0" b="44264"/>
          <a:stretch>
            <a:fillRect/>
          </a:stretch>
        </p:blipFill>
        <p:spPr bwMode="auto">
          <a:xfrm>
            <a:off x="5436096" y="1196752"/>
            <a:ext cx="3309192" cy="284841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003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8" b="20618"/>
          <a:stretch>
            <a:fillRect/>
          </a:stretch>
        </p:blipFill>
        <p:spPr bwMode="auto">
          <a:xfrm>
            <a:off x="3059832" y="2276872"/>
            <a:ext cx="5722937" cy="424338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683568" y="4869160"/>
            <a:ext cx="32004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adhesion to endothelium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7584" y="782936"/>
            <a:ext cx="679384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dirty="0">
                <a:solidFill>
                  <a:srgbClr val="FF3399"/>
                </a:solidFill>
                <a:latin typeface="Arial" panose="020B0604020202020204" pitchFamily="34" charset="0"/>
              </a:rPr>
              <a:t>3. 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The 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immunoglobulin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FF3399"/>
                </a:solidFill>
                <a:latin typeface="Arial" panose="020B0604020202020204" pitchFamily="34" charset="0"/>
              </a:rPr>
              <a:t>family</a:t>
            </a:r>
            <a:r>
              <a:rPr lang="en-US" sz="2400" dirty="0">
                <a:solidFill>
                  <a:srgbClr val="FF3399"/>
                </a:solidFill>
                <a:latin typeface="Arial" panose="020B0604020202020204" pitchFamily="34" charset="0"/>
              </a:rPr>
              <a:t> molecules</a:t>
            </a:r>
            <a:r>
              <a:rPr lang="en-US" sz="2400" dirty="0">
                <a:latin typeface="Arial" panose="020B0604020202020204" pitchFamily="34" charset="0"/>
              </a:rPr>
              <a:t> :</a:t>
            </a:r>
          </a:p>
          <a:p>
            <a:pPr lvl="1" algn="ctr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ICAM-1 (intercellular adhesion molecule 1) </a:t>
            </a:r>
          </a:p>
          <a:p>
            <a:pPr lvl="1" algn="ctr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</a:rPr>
              <a:t> VCAM-1 (vascular cell adhesion molecule 1</a:t>
            </a:r>
            <a:r>
              <a:rPr lang="en-US" sz="2400" dirty="0" smtClean="0">
                <a:latin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10400" y="15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332656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492896"/>
            <a:ext cx="309634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IL-1 and TNF activate intercellular adhesion molecule (ICAM) and vascular cell adhesion molecule (VCAM) on </a:t>
            </a:r>
            <a:r>
              <a:rPr lang="en-US" sz="2000" b="1" dirty="0" err="1" smtClean="0"/>
              <a:t>venular</a:t>
            </a:r>
            <a:r>
              <a:rPr lang="en-US" sz="2000" b="1" dirty="0" smtClean="0"/>
              <a:t> endothelial cells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025" y="192640"/>
            <a:ext cx="4371215" cy="654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003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5"/>
          <a:stretch>
            <a:fillRect/>
          </a:stretch>
        </p:blipFill>
        <p:spPr bwMode="auto">
          <a:xfrm>
            <a:off x="2123728" y="2348880"/>
            <a:ext cx="6572249" cy="43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92696"/>
            <a:ext cx="8424168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i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Mucin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-like </a:t>
            </a:r>
            <a:r>
              <a:rPr lang="en-US" sz="2400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PECAM-1   </a:t>
            </a:r>
            <a:endParaRPr lang="en-US" sz="24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dirty="0">
                <a:latin typeface="Arial" pitchFamily="34" charset="0"/>
                <a:cs typeface="Arial" pitchFamily="34" charset="0"/>
              </a:rPr>
              <a:t>these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glycoproteins</a:t>
            </a:r>
            <a:r>
              <a:rPr lang="en-US" dirty="0">
                <a:latin typeface="Arial" pitchFamily="34" charset="0"/>
                <a:cs typeface="Arial" pitchFamily="34" charset="0"/>
              </a:rPr>
              <a:t> are found in the extracellular matrix and on cell surfaces.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467544" y="5085184"/>
            <a:ext cx="5472608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monocytes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lymphocytes,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basophils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use the same pathway to migrate from the blood into tissues.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332656"/>
            <a:ext cx="6259512" cy="8001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Adhesion Molecules and Receptors</a:t>
            </a:r>
            <a:endParaRPr lang="en-US" sz="2800" b="1" i="1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412776"/>
            <a:ext cx="867645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dirty="0" err="1" smtClean="0"/>
              <a:t>Neutrophils</a:t>
            </a:r>
            <a:r>
              <a:rPr lang="en-US" sz="2000" dirty="0" smtClean="0"/>
              <a:t> moving along the </a:t>
            </a:r>
            <a:r>
              <a:rPr lang="en-US" sz="2000" dirty="0" err="1" smtClean="0"/>
              <a:t>venular</a:t>
            </a:r>
            <a:r>
              <a:rPr lang="en-US" sz="2000" dirty="0" smtClean="0"/>
              <a:t> endothelium dissolve the </a:t>
            </a:r>
            <a:r>
              <a:rPr lang="en-US" sz="2000" dirty="0" err="1" smtClean="0"/>
              <a:t>venular</a:t>
            </a:r>
            <a:r>
              <a:rPr lang="en-US" sz="2000" dirty="0" smtClean="0"/>
              <a:t> basement membrane (release type IV </a:t>
            </a:r>
            <a:r>
              <a:rPr lang="en-US" sz="2000" dirty="0" err="1" smtClean="0"/>
              <a:t>collagenase</a:t>
            </a:r>
            <a:r>
              <a:rPr lang="en-US" sz="2000" dirty="0" smtClean="0"/>
              <a:t>) exposed by previous histamine-mediated endothelial cell contraction and enter the interstitial tissue.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3164106"/>
            <a:ext cx="360868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545454"/>
                </a:solidFill>
                <a:latin typeface="Noto Naskh Arabic UI"/>
              </a:rPr>
              <a:t>Platelet endothelial cell adhesion molecule 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772400" cy="381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i="1" dirty="0"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5711825" cy="4248150"/>
          </a:xfrm>
        </p:spPr>
        <p:txBody>
          <a:bodyPr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Migration of the leukocytes through the endothelium is called: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sz="2400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Transmigration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b="1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    			</a:t>
            </a:r>
            <a:r>
              <a:rPr lang="en-US" b="1" i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Diapedesis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occurs predominantly in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postcapillary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388" name="Picture 4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7867" b="6761"/>
          <a:stretch>
            <a:fillRect/>
          </a:stretch>
        </p:blipFill>
        <p:spPr bwMode="auto">
          <a:xfrm>
            <a:off x="5940425" y="1844675"/>
            <a:ext cx="2771775" cy="3906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3663" y="2205038"/>
            <a:ext cx="1206500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BV lumen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7164388" y="5157788"/>
            <a:ext cx="1585912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Extravascular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rtl="0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2.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736725"/>
            <a:ext cx="8143875" cy="37805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+mj-cs"/>
              </a:rPr>
              <a:t>The type of emigrating leukocyte varies with the age of the inflammatory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+mj-cs"/>
              </a:rPr>
              <a:t>response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+mj-cs"/>
              </a:rPr>
              <a:t>  </a:t>
            </a:r>
            <a:endParaRPr lang="en-US" sz="2400" dirty="0">
              <a:latin typeface="Tahoma" pitchFamily="34" charset="0"/>
              <a:ea typeface="Tahoma" pitchFamily="34" charset="0"/>
              <a:cs typeface="+mj-cs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Tahoma" pitchFamily="34" charset="0"/>
                <a:ea typeface="Tahoma" pitchFamily="34" charset="0"/>
                <a:cs typeface="+mj-cs"/>
              </a:rPr>
              <a:t>In most forms of acute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+mj-cs"/>
              </a:rPr>
              <a:t>inflammation: neutrophils predominate </a:t>
            </a:r>
            <a:r>
              <a:rPr lang="en-US" sz="2400" dirty="0">
                <a:latin typeface="Tahoma" pitchFamily="34" charset="0"/>
                <a:ea typeface="Tahoma" pitchFamily="34" charset="0"/>
                <a:cs typeface="+mj-cs"/>
              </a:rPr>
              <a:t>in the inflammatory infiltrate during the first 6 to 24 hours, then are replaced by monocytes in 24 to 48 hours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3568" y="620688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95268" y="5949280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F775E8"/>
                </a:solidFill>
                <a:latin typeface="Arial" pitchFamily="34" charset="0"/>
              </a:rPr>
              <a:t>WHY?</a:t>
            </a:r>
            <a:endParaRPr lang="en-US" sz="2000" b="1" dirty="0">
              <a:solidFill>
                <a:srgbClr val="F775E8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964488" cy="33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5332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143875" cy="45005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neutrophils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are more numerous in the blood, they respond more rapidly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chemokines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but are short-lived; they undergo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apoptosis and disappear after 24 to 48 hours,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whereas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monocytes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survive longer.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55576" y="1268760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10" y="404664"/>
            <a:ext cx="8229600" cy="1143000"/>
          </a:xfrm>
        </p:spPr>
        <p:txBody>
          <a:bodyPr/>
          <a:lstStyle/>
          <a:p>
            <a:r>
              <a:rPr lang="en-US" sz="3200" dirty="0"/>
              <a:t>Properties of Neutrophils and Macrophages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244" y="1700808"/>
            <a:ext cx="7045132" cy="4161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632" y="5901256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Source Sans Pro"/>
              </a:rPr>
              <a:t>HSC,</a:t>
            </a:r>
            <a:r>
              <a:rPr lang="en-US" sz="1400" dirty="0">
                <a:latin typeface="Source Sans Pro"/>
              </a:rPr>
              <a:t> Hematopoietic stem cells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12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444500" y="1844675"/>
            <a:ext cx="8015288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type of emigrating leukocyte varies with the type of stimulus: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viral infections,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lymphocytes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may be the first cells to arrive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 some hypersensitivity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reactions and parasitic infection,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eosinophil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may be the main cell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type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Chronic inflammation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lymphocytes, plasma cells and macrophages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present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584" y="1052736"/>
            <a:ext cx="744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</a:rPr>
              <a:t>Leukocyte Adhesion and Transmigration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556792"/>
            <a:ext cx="7772400" cy="609600"/>
          </a:xfrm>
        </p:spPr>
        <p:txBody>
          <a:bodyPr/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222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Chemoattractants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323528" y="2492896"/>
            <a:ext cx="8305800" cy="33609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Exogenous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endogenous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substances  </a:t>
            </a:r>
          </a:p>
          <a:p>
            <a:pPr marL="914400" lvl="1" indent="-457200" algn="l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Exogenous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agents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4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bacterial products</a:t>
            </a:r>
            <a:r>
              <a:rPr lang="en-US" sz="24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914400" lvl="1" indent="-457200" algn="l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chemoattractants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include several chemical mediators: </a:t>
            </a:r>
          </a:p>
          <a:p>
            <a:pPr marL="914400" lvl="1" indent="-457200" algn="l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components of the complement system, particularly 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C5a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 algn="l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products of 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lipoxygenase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pathway, mainly </a:t>
            </a:r>
            <a:r>
              <a:rPr lang="en-US" sz="20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leukotriene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(LTB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cytokines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particularly those of the </a:t>
            </a:r>
            <a:r>
              <a:rPr lang="en-US" sz="2000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chemokine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family (e.g., IL-8).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3164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3. Describe 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772400" cy="609600"/>
          </a:xfrm>
        </p:spPr>
        <p:txBody>
          <a:bodyPr/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 smtClean="0"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7544" y="1052736"/>
            <a:ext cx="8305800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After extravasation, leukocytes emigrate in tissues toward the site of injury by a process called </a:t>
            </a:r>
            <a:r>
              <a:rPr lang="en-US" sz="2800" i="1" dirty="0">
                <a:latin typeface="Arial" panose="020B0604020202020204" pitchFamily="34" charset="0"/>
              </a:rPr>
              <a:t>chemotaxis</a:t>
            </a:r>
            <a:r>
              <a:rPr lang="en-US" sz="2800" dirty="0">
                <a:latin typeface="Arial" panose="020B0604020202020204" pitchFamily="34" charset="0"/>
              </a:rPr>
              <a:t>, defined  as locomotion oriented along a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chemical gradient !!!!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latin typeface="Arial" panose="020B0604020202020204" pitchFamily="34" charset="0"/>
              </a:rPr>
              <a:t>				</a:t>
            </a:r>
            <a:r>
              <a:rPr lang="en-US" sz="3200" dirty="0" err="1" smtClean="0">
                <a:solidFill>
                  <a:srgbClr val="F222D9"/>
                </a:solidFill>
                <a:latin typeface="Arial" panose="020B0604020202020204" pitchFamily="34" charset="0"/>
              </a:rPr>
              <a:t>Chemoattractants</a:t>
            </a:r>
            <a:endParaRPr lang="en-US" sz="2800" dirty="0">
              <a:solidFill>
                <a:srgbClr val="F222D9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6" y="3933056"/>
            <a:ext cx="7570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7375"/>
            <a:ext cx="833920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Neutrophils are attracted by bacterial products, IL-8, C5a &amp; LTB4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805264"/>
            <a:ext cx="892971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Chemokines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act on the adherent leukocytes and stimulate the cells to migrate toward the site of injury or infection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3164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3. Describe 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76672"/>
            <a:ext cx="849694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</a:rPr>
              <a:t>All these </a:t>
            </a:r>
            <a:r>
              <a:rPr lang="en-US" sz="2000" b="1" dirty="0" err="1">
                <a:latin typeface="Arial" pitchFamily="34" charset="0"/>
              </a:rPr>
              <a:t>chemotactic</a:t>
            </a:r>
            <a:r>
              <a:rPr lang="en-US" sz="2000" b="1" dirty="0">
                <a:latin typeface="Arial" pitchFamily="34" charset="0"/>
              </a:rPr>
              <a:t> agents bind to specific seven-</a:t>
            </a:r>
            <a:r>
              <a:rPr lang="en-US" sz="2000" b="1" dirty="0" err="1">
                <a:latin typeface="Arial" pitchFamily="34" charset="0"/>
              </a:rPr>
              <a:t>transmembrane</a:t>
            </a:r>
            <a:r>
              <a:rPr lang="en-US" sz="2000" b="1" dirty="0">
                <a:latin typeface="Arial" pitchFamily="34" charset="0"/>
              </a:rPr>
              <a:t> G-protein-coupled receptors </a:t>
            </a:r>
            <a:r>
              <a:rPr lang="en-US" sz="2000" b="1" dirty="0" smtClean="0">
                <a:latin typeface="Arial" pitchFamily="34" charset="0"/>
              </a:rPr>
              <a:t>on the </a:t>
            </a:r>
            <a:r>
              <a:rPr lang="en-US" sz="2000" b="1" dirty="0">
                <a:latin typeface="Arial" pitchFamily="34" charset="0"/>
              </a:rPr>
              <a:t>surface of </a:t>
            </a:r>
            <a:r>
              <a:rPr lang="en-US" sz="2000" b="1" dirty="0" smtClean="0">
                <a:latin typeface="Arial" pitchFamily="34" charset="0"/>
              </a:rPr>
              <a:t>leukocytes</a:t>
            </a:r>
            <a:endParaRPr lang="en-US" sz="2400" b="1" dirty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487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56992"/>
            <a:ext cx="4607024" cy="157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lIns="90488" tIns="44450" rIns="90488" bIns="4445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Events of acute Inflammation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5860"/>
            <a:ext cx="8686800" cy="5181600"/>
          </a:xfrm>
        </p:spPr>
        <p:txBody>
          <a:bodyPr lIns="90488" tIns="44450" rIns="90488" bIns="44450">
            <a:normAutofit/>
          </a:bodyPr>
          <a:lstStyle/>
          <a:p>
            <a:pPr>
              <a:buClr>
                <a:srgbClr val="FF3300"/>
              </a:buClr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Acute inflammation has three main events: 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(1) Hemodynamic  changes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alterations in vascular caliber that lead to an increase in blood flow)</a:t>
            </a:r>
          </a:p>
          <a:p>
            <a:pPr lvl="1">
              <a:buClr>
                <a:srgbClr val="FF3300"/>
              </a:buClr>
              <a:buFontTx/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(2) Increased vascular permeability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structural changes in the microvasculature that permit plasma proteins and leukocytes to leave the circulation) </a:t>
            </a:r>
          </a:p>
          <a:p>
            <a:pPr lvl="1">
              <a:buClr>
                <a:srgbClr val="FF3300"/>
              </a:buClr>
              <a:buFontTx/>
              <a:buNone/>
            </a:pPr>
            <a:endParaRPr lang="en-US" sz="2000" i="1" dirty="0" smtClean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(3) Emigration of the leukocytes from the microcirculation</a:t>
            </a:r>
          </a:p>
          <a:p>
            <a:pPr lvl="1">
              <a:buClr>
                <a:srgbClr val="FF3300"/>
              </a:buClr>
              <a:buFontTx/>
              <a:buNone/>
            </a:pP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(their accumulation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in the focus of injury, </a:t>
            </a:r>
            <a:r>
              <a:rPr lang="en-US" sz="2000" i="1" dirty="0" smtClean="0">
                <a:latin typeface="Tahoma" pitchFamily="34" charset="0"/>
                <a:cs typeface="Tahoma" pitchFamily="34" charset="0"/>
              </a:rPr>
              <a:t>and their activation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to eliminate the offending agent)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251520" y="1988840"/>
            <a:ext cx="857256" cy="2292286"/>
          </a:xfrm>
          <a:prstGeom prst="homePlate">
            <a:avLst>
              <a:gd name="adj" fmla="val 50000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548790" y="2806739"/>
            <a:ext cx="203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vascular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14282" y="4520520"/>
            <a:ext cx="762000" cy="1428760"/>
          </a:xfrm>
          <a:prstGeom prst="homePlate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81852" y="500359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cellular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27384"/>
            <a:ext cx="6732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5. Describe the sequence of vascular changes in acute inflammation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1143000"/>
            <a:ext cx="8345487" cy="4616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/>
              <a:t>Leukocyte Activation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 err="1"/>
              <a:t>Phagocytosis</a:t>
            </a:r>
            <a:endParaRPr lang="en-US" sz="40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Intracellular destruction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Liberation of substances that destroy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extracellular microbes and dead tissues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/>
              <a:t>Production of mediators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7638"/>
            <a:ext cx="4763004" cy="4525963"/>
          </a:xfrm>
        </p:spPr>
        <p:txBody>
          <a:bodyPr rtlCol="1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involves three distinct but interrelated steps 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Recognition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Attachment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particle to be ingested by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leukocyte</a:t>
            </a:r>
          </a:p>
          <a:p>
            <a:pPr marL="1099566" lvl="1" indent="-5143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(2) its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Engulfment</a:t>
            </a:r>
            <a:r>
              <a:rPr lang="en-US" dirty="0">
                <a:latin typeface="Arial" pitchFamily="34" charset="0"/>
                <a:cs typeface="Arial" pitchFamily="34" charset="0"/>
              </a:rPr>
              <a:t>, with subsequent formation of 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phagocytic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vacuole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(3)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killing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Degradation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ingested material.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532" y="2555286"/>
            <a:ext cx="4057468" cy="2842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577"/>
          <a:stretch>
            <a:fillRect/>
          </a:stretch>
        </p:blipFill>
        <p:spPr bwMode="auto">
          <a:xfrm>
            <a:off x="683568" y="1196752"/>
            <a:ext cx="3674842" cy="546299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543300" cy="36480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88024" y="5445224"/>
            <a:ext cx="388843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Immune </a:t>
            </a:r>
            <a:r>
              <a:rPr lang="en-US" sz="2000" b="1" dirty="0" err="1" smtClean="0"/>
              <a:t>phagocytosis</a:t>
            </a:r>
            <a:r>
              <a:rPr lang="en-US" sz="2000" b="1" dirty="0" smtClean="0"/>
              <a:t> is much more efficient than nonspecific </a:t>
            </a:r>
            <a:r>
              <a:rPr lang="en-US" sz="2000" b="1" dirty="0" err="1" smtClean="0"/>
              <a:t>phagocytosis</a:t>
            </a:r>
            <a:r>
              <a:rPr lang="en-US" sz="2000" b="1" dirty="0" smtClean="0"/>
              <a:t> 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555776" y="764704"/>
            <a:ext cx="3824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Phagocytosis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by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neutrophils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7772400" cy="9144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Leukocyte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activation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latin typeface="Arial" pitchFamily="34" charset="0"/>
                <a:cs typeface="Arial" pitchFamily="34" charset="0"/>
              </a:rPr>
              <a:t> (1) Recognition and Attachment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Opsonization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060848"/>
            <a:ext cx="8686800" cy="4797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process of coating a particle, such as a microbe, to target it for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substances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that do this are </a:t>
            </a:r>
            <a:r>
              <a:rPr lang="en-US" sz="28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opsonins</a:t>
            </a:r>
            <a:r>
              <a:rPr lang="en-US" sz="28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substances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include: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antibodies (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complement proteins 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And others: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(mannose-binding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lectin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(MBL), </a:t>
            </a:r>
            <a:r>
              <a:rPr lang="en-US" dirty="0" err="1" smtClean="0"/>
              <a:t>collectins</a:t>
            </a:r>
            <a:r>
              <a:rPr lang="en-US" sz="2400" dirty="0" err="1" smtClean="0"/>
              <a:t>,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fibronectin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fibrinogen, and C-reactive protein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These can coat microbes and are recognized by receptors 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phagocytes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C3b receptors).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tom/courses/bil255/bil255goods/u3fg9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3696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496" y="46365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Engulfment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During engulfment, extensions of the cytoplasm (pseudopods) flow around the particle to be engulfed, eventually resulting in complete enclosure of the particle within a </a:t>
            </a:r>
            <a:r>
              <a:rPr lang="en-US" b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phagosome</a:t>
            </a:r>
          </a:p>
        </p:txBody>
      </p:sp>
      <p:pic>
        <p:nvPicPr>
          <p:cNvPr id="407556" name="Picture 4" descr="f003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9"/>
          <a:stretch>
            <a:fillRect/>
          </a:stretch>
        </p:blipFill>
        <p:spPr bwMode="auto">
          <a:xfrm>
            <a:off x="3929063" y="1143000"/>
            <a:ext cx="50911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900" y="4508500"/>
            <a:ext cx="87487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</a:rPr>
              <a:t>The phagocytic vacuole then fuses with a </a:t>
            </a:r>
            <a:r>
              <a:rPr lang="en-US" sz="2800" dirty="0" err="1">
                <a:latin typeface="Arial" panose="020B0604020202020204" pitchFamily="34" charset="0"/>
              </a:rPr>
              <a:t>lysosomal</a:t>
            </a:r>
            <a:r>
              <a:rPr lang="en-US" sz="2800" dirty="0">
                <a:latin typeface="Arial" panose="020B0604020202020204" pitchFamily="34" charset="0"/>
              </a:rPr>
              <a:t> granule, resulting in </a:t>
            </a:r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</a:rPr>
              <a:t>phagolysosome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</a:endParaRPr>
          </a:p>
          <a:p>
            <a:endParaRPr lang="ar-SA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5572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rmAutofit lnSpcReduction="10000"/>
          </a:bodyPr>
          <a:lstStyle/>
          <a:p>
            <a:pPr marL="651510" indent="-51435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-Higashi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syndrome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Protein involved in organelle membrane fusion      (no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phagolysosomes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3"/>
            <a:r>
              <a:rPr lang="en-US" sz="2400" dirty="0" smtClean="0"/>
              <a:t>Protein trafficking defect ( microtubule defect)</a:t>
            </a:r>
          </a:p>
          <a:p>
            <a:pPr lvl="3"/>
            <a:r>
              <a:rPr lang="en-US" sz="2400" dirty="0" err="1" smtClean="0"/>
              <a:t>Autosomal</a:t>
            </a:r>
            <a:r>
              <a:rPr lang="en-US" sz="2400" dirty="0" smtClean="0"/>
              <a:t> recessive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Clinical feature:</a:t>
            </a:r>
          </a:p>
          <a:p>
            <a:pPr marL="742950" lvl="2" indent="-342900"/>
            <a:r>
              <a:rPr lang="en-US" dirty="0" smtClean="0"/>
              <a:t>Increased risk of </a:t>
            </a:r>
            <a:r>
              <a:rPr lang="en-US" dirty="0" err="1" smtClean="0"/>
              <a:t>pyogenic</a:t>
            </a:r>
            <a:r>
              <a:rPr lang="en-US" dirty="0" smtClean="0"/>
              <a:t> infection</a:t>
            </a:r>
          </a:p>
          <a:p>
            <a:pPr marL="742950" lvl="2" indent="-342900"/>
            <a:r>
              <a:rPr lang="en-US" dirty="0" err="1" smtClean="0"/>
              <a:t>Neutropenia</a:t>
            </a:r>
            <a:r>
              <a:rPr lang="en-US" dirty="0" smtClean="0"/>
              <a:t> (defect in generation from BM)</a:t>
            </a:r>
          </a:p>
          <a:p>
            <a:pPr marL="742950" lvl="2" indent="-342900"/>
            <a:r>
              <a:rPr lang="en-US" dirty="0" smtClean="0"/>
              <a:t>Giant granule formation (granules formed cannot move in cytoplasm)</a:t>
            </a:r>
          </a:p>
          <a:p>
            <a:pPr marL="742950" lvl="2" indent="-342900"/>
            <a:r>
              <a:rPr lang="en-US" dirty="0" smtClean="0"/>
              <a:t>Defective primary </a:t>
            </a:r>
            <a:r>
              <a:rPr lang="en-US" dirty="0" err="1" smtClean="0"/>
              <a:t>hemostasis</a:t>
            </a:r>
            <a:r>
              <a:rPr lang="en-US" dirty="0" smtClean="0"/>
              <a:t> ( platelet granule are not secreted)</a:t>
            </a:r>
          </a:p>
          <a:p>
            <a:pPr marL="742950" lvl="2" indent="-342900"/>
            <a:r>
              <a:rPr lang="en-US" dirty="0" smtClean="0"/>
              <a:t>Albinism</a:t>
            </a:r>
          </a:p>
          <a:p>
            <a:pPr marL="742950" lvl="2" indent="-342900"/>
            <a:r>
              <a:rPr lang="en-US" dirty="0" smtClean="0"/>
              <a:t>Peripheral neuropathy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4. 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0962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77724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Killing and Degradation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205038"/>
            <a:ext cx="8429625" cy="2232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 mechanisms for Microbial killing: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xygen-dependent mechanisms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2. Oxygen-independent mechanisms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5 . List the mechanisms of microbial killing.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Oxygen-Dependent Mechanisms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1747" name="Picture 4" descr="d:\Inetpub\ombroot\content\0721601871\graphics\fullsize\S01871-002-f01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"/>
          <a:stretch>
            <a:fillRect/>
          </a:stretch>
        </p:blipFill>
        <p:spPr>
          <a:xfrm>
            <a:off x="827584" y="2655047"/>
            <a:ext cx="4896544" cy="420295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052736"/>
            <a:ext cx="791527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Arial" pitchFamily="34" charset="0"/>
              </a:rPr>
              <a:t>The H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O</a:t>
            </a:r>
            <a:r>
              <a:rPr lang="en-US" sz="2800" i="1" baseline="-30000" dirty="0">
                <a:latin typeface="Arial" pitchFamily="34" charset="0"/>
              </a:rPr>
              <a:t>2</a:t>
            </a:r>
            <a:r>
              <a:rPr lang="en-US" sz="2800" i="1" dirty="0">
                <a:latin typeface="Arial" pitchFamily="34" charset="0"/>
              </a:rPr>
              <a:t>-MPO-halide system is the most efficient bactericidal system in </a:t>
            </a:r>
            <a:r>
              <a:rPr lang="en-US" sz="2800" i="1" dirty="0" smtClean="0">
                <a:latin typeface="Arial" pitchFamily="34" charset="0"/>
              </a:rPr>
              <a:t>neutrophils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313" y="2012485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74742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oxidase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97878" y="2051050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67480" y="1868597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_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2817160" y="2171420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6991" y="2093881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dirty="0" smtClean="0"/>
              <a:t>2</a:t>
            </a:r>
            <a:r>
              <a:rPr lang="en-US" sz="2800" dirty="0" smtClean="0"/>
              <a:t>O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882873" y="2132855"/>
            <a:ext cx="978408" cy="40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MPO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9795" y="2093881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HOCL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9512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5 . List the mechanisms of microbial killing.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6136" y="3284984"/>
            <a:ext cx="30243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360" indent="-457200" algn="ctr" rtl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Chronic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</a:rPr>
              <a:t>granulomatous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 disease</a:t>
            </a:r>
          </a:p>
          <a:p>
            <a:pPr lvl="2" algn="just" rtl="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Decreased oxidative burst.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lIns="90488" tIns="44450" rIns="90488" bIns="4445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Phases of changes in Vascular Caliber and Flow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229600" cy="5301208"/>
          </a:xfrm>
        </p:spPr>
        <p:txBody>
          <a:bodyPr lIns="90488" tIns="44450" rIns="90488" bIns="44450">
            <a:normAutofit/>
          </a:bodyPr>
          <a:lstStyle/>
          <a:p>
            <a:pPr>
              <a:buClr>
                <a:srgbClr val="FF3300"/>
              </a:buClr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Transient vasoconstriction of arterioles</a:t>
            </a:r>
            <a:endParaRPr lang="en-US" sz="2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Font typeface="Monotype Sorts"/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          It disappears within 3-5 seconds in mild injuries</a:t>
            </a:r>
          </a:p>
          <a:p>
            <a:pPr>
              <a:buClr>
                <a:srgbClr val="FF3300"/>
              </a:buClr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Vasodilatation: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It involves the </a:t>
            </a:r>
            <a:r>
              <a:rPr lang="en-US" sz="2000" b="1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arterioles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results in opening of new microvasculature beds in the area leading to increasing blood flow – Histamine effect</a:t>
            </a:r>
          </a:p>
          <a:p>
            <a:pPr>
              <a:buClr>
                <a:srgbClr val="FF3300"/>
              </a:buClr>
              <a:buNone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None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3300"/>
              </a:buClr>
              <a:buFont typeface="Monotype Sorts"/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5536" y="321297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FF3300"/>
              </a:buClr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3.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Slowing of the circulation</a:t>
            </a:r>
          </a:p>
          <a:p>
            <a:pPr algn="l">
              <a:buClr>
                <a:srgbClr val="FF3300"/>
              </a:buClr>
              <a:buNone/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due to increased permeability of the microvasculature, this leads to outpouring of protein-rich fluid in the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extravascular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tissues.</a:t>
            </a:r>
          </a:p>
          <a:p>
            <a:pPr algn="l">
              <a:buClr>
                <a:srgbClr val="FF3300"/>
              </a:buClr>
              <a:buNone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4. 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Stasis: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slow circulation due to dilated small vessels packed with red cells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7322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5. Describe the sequence of vascular changes in acute inflammation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Oxygen-Dependent Mechanisms</a:t>
            </a:r>
            <a:endParaRPr lang="en-US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3672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granulomatous disease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Decreased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oxidative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burst. 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		2 types: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A. X-linked: 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B. Autosomal recessive: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a. NADPH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 (cytoplasmic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components)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b. Myeloperoxidase deficiency: (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absent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MPO-H2O2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system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pt. have increased risk of candida infection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4869160"/>
            <a:ext cx="8229600" cy="15841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 and granuloma formation with catalase positive organisms e.g.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aureus, Norcardia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Aspergillus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765175"/>
            <a:ext cx="8208963" cy="5832475"/>
          </a:xfrm>
        </p:spPr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2. Oxygen-independent mechanisms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through the action of substances in leukocyte granules. These include: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actericidal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permeability increasing protein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BPI)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Lysozyme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Lactoferrin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ajor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basic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Defensins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000" baseline="300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Neutrophil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granules contain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other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enzymes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such as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elastase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that also contribute to microbial killing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0"/>
            <a:ext cx="59046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5 . List the mechanisms of microbial killing.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904" y="3140968"/>
            <a:ext cx="489654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b="1" dirty="0" smtClean="0"/>
              <a:t>Can potentiate further inflammation by damaging tissues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These harmful proteases are controlled by a system of </a:t>
            </a:r>
            <a:r>
              <a:rPr lang="en-US" sz="2000" b="1" i="1" dirty="0" smtClean="0"/>
              <a:t>anti-proteases</a:t>
            </a:r>
            <a:r>
              <a:rPr lang="en-US" sz="2000" b="1" dirty="0" smtClean="0"/>
              <a:t> in the serum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20695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b="1" dirty="0" err="1" smtClean="0"/>
              <a:t>Neutrophil</a:t>
            </a:r>
            <a:r>
              <a:rPr lang="en-CA" sz="2000" b="1" dirty="0" smtClean="0"/>
              <a:t> extracellular traps (NETs) </a:t>
            </a:r>
            <a:endParaRPr lang="ar-SA" sz="2000" b="1" dirty="0" smtClean="0"/>
          </a:p>
          <a:p>
            <a:pPr algn="l"/>
            <a:r>
              <a:rPr lang="en-CA" dirty="0" smtClean="0"/>
              <a:t>A, Healthy </a:t>
            </a:r>
            <a:r>
              <a:rPr lang="en-CA" dirty="0" err="1" smtClean="0"/>
              <a:t>neutrophils</a:t>
            </a:r>
            <a:r>
              <a:rPr lang="en-CA" dirty="0" smtClean="0"/>
              <a:t> with nuclei stained red and cytoplasm green. </a:t>
            </a:r>
            <a:endParaRPr lang="ar-SA" dirty="0" smtClean="0"/>
          </a:p>
          <a:p>
            <a:pPr algn="l"/>
            <a:r>
              <a:rPr lang="en-CA" dirty="0" smtClean="0"/>
              <a:t>B, Release of nuclear material from </a:t>
            </a:r>
            <a:r>
              <a:rPr lang="en-CA" dirty="0" err="1" smtClean="0"/>
              <a:t>neutrophils</a:t>
            </a:r>
            <a:r>
              <a:rPr lang="en-CA" dirty="0" smtClean="0"/>
              <a:t> (note that two have lost their nuclei), forming extracellular traps. </a:t>
            </a:r>
            <a:endParaRPr lang="ar-SA" dirty="0" smtClean="0"/>
          </a:p>
          <a:p>
            <a:pPr algn="l"/>
            <a:r>
              <a:rPr lang="en-CA" dirty="0" smtClean="0"/>
              <a:t>C, An electron micrograph of bacteria (staphylococci) trapped in NETs.</a:t>
            </a:r>
            <a:endParaRPr lang="ar-SA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9"/>
            <a:ext cx="6984776" cy="418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79912" y="5445224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dirty="0" smtClean="0"/>
              <a:t>NETs provide an additional mechanism of killing microbes that does not involve </a:t>
            </a:r>
            <a:r>
              <a:rPr lang="en-US" dirty="0" err="1" smtClean="0"/>
              <a:t>phagocytosis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6517"/>
            <a:ext cx="8229600" cy="1143000"/>
          </a:xfrm>
        </p:spPr>
        <p:txBody>
          <a:bodyPr/>
          <a:lstStyle/>
          <a:p>
            <a:r>
              <a:rPr lang="en-US" sz="3200" dirty="0"/>
              <a:t>Properties of Neutrophils and Macrophages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5901256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Source Sans Pro"/>
              </a:rPr>
              <a:t>HSC,</a:t>
            </a:r>
            <a:r>
              <a:rPr lang="en-US" sz="1400" dirty="0">
                <a:latin typeface="Source Sans Pro"/>
              </a:rPr>
              <a:t> Hematopoietic stem cells</a:t>
            </a:r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9" y="1681942"/>
            <a:ext cx="6336704" cy="452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29517"/>
            <a:ext cx="6408711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  <a:endParaRPr lang="en-US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9144000" cy="40324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Genetic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Leukocyte adhesion deficiency 1and 2</a:t>
            </a:r>
          </a:p>
          <a:p>
            <a:pPr marL="65151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-Higashi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syndrome</a:t>
            </a:r>
          </a:p>
          <a:p>
            <a:pPr marL="594360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granulomatous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disease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A. X-linked: 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B. Autosomal recessive: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a. NADPH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oxidase (cytoplasmic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components)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b.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Myeloperoxidase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deficiency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6. Know various defects in leukocyte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Defects in Leukocyte Function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813690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endParaRPr lang="en-US" sz="3600" dirty="0" smtClean="0">
              <a:solidFill>
                <a:srgbClr val="FFC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injury, diabetes, malignancy, sepsis,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immunodeficiencies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Chemotaxis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Hemodialysis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diabetes mellitus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Adhesion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Leukemia, anemia, sepsis, diabetes, neonates, malnutrition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microbicidal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</a:t>
            </a:r>
            <a:endParaRPr lang="en-US" sz="3200" dirty="0" smtClean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436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51510" indent="-514350" algn="l"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6. Know various defects in leukocyte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i="1" dirty="0" smtClean="0"/>
              <a:t>TAKE HOME MESSAGES: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Several steps are involved in </a:t>
            </a:r>
            <a:r>
              <a:rPr lang="en-US" dirty="0" err="1" smtClean="0"/>
              <a:t>extravasation</a:t>
            </a:r>
            <a:r>
              <a:rPr lang="en-US" dirty="0" smtClean="0"/>
              <a:t> of leukocytes from the blood to the tissues.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Phagocytosis</a:t>
            </a:r>
            <a:r>
              <a:rPr lang="en-US" dirty="0" smtClean="0"/>
              <a:t> is important step to get rid of necrotic material and bacteria.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Various defects in leukocyte function are present. These could be genetic defects or acquired.</a:t>
            </a:r>
          </a:p>
          <a:p>
            <a:pPr marL="651510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23556" name="Picture 2" descr="f003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152" y="6093296"/>
            <a:ext cx="287072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Leukocyte emigration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404813"/>
            <a:ext cx="50482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955675"/>
            <a:ext cx="85852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Edema </a:t>
            </a:r>
            <a:r>
              <a:rPr lang="en-US" sz="2800" dirty="0" smtClean="0"/>
              <a:t>is defined as an excess of fluid in the interstitial space.</a:t>
            </a:r>
            <a:br>
              <a:rPr lang="en-US" sz="2800" dirty="0" smtClean="0"/>
            </a:br>
            <a:r>
              <a:rPr lang="en-US" sz="2700" dirty="0" smtClean="0">
                <a:solidFill>
                  <a:schemeClr val="tx2">
                    <a:lumMod val="90000"/>
                  </a:schemeClr>
                </a:solidFill>
              </a:rPr>
              <a:t>What is the difference between </a:t>
            </a:r>
            <a:r>
              <a:rPr lang="en-US" sz="2700" dirty="0" err="1" smtClean="0">
                <a:solidFill>
                  <a:schemeClr val="tx2">
                    <a:lumMod val="90000"/>
                  </a:schemeClr>
                </a:solidFill>
              </a:rPr>
              <a:t>transudates</a:t>
            </a:r>
            <a:r>
              <a:rPr lang="en-US" sz="2700" dirty="0" smtClean="0">
                <a:solidFill>
                  <a:schemeClr val="tx2">
                    <a:lumMod val="90000"/>
                  </a:schemeClr>
                </a:solidFill>
              </a:rPr>
              <a:t> and exudates?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484784"/>
            <a:ext cx="4357718" cy="48936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</a:pPr>
            <a:endParaRPr lang="ar-S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ar-SA" sz="2400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 2" pitchFamily="18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 inflammatory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extravascular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fluid that has a high protein concentration, cellular debris.</a:t>
            </a:r>
          </a:p>
          <a:p>
            <a:pPr algn="l">
              <a:buFont typeface="Wingdings 2" pitchFamily="18" charset="2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Specific gravity above 1.020</a:t>
            </a:r>
          </a:p>
          <a:p>
            <a:pPr algn="l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It implies significant alteration in the normal permeability of small blood vessels in the area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injury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4320480" cy="49182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  </a:t>
            </a:r>
          </a:p>
          <a:p>
            <a:pPr algn="l"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 an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extravascular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fluid with low protein content and a specific gravity of less than 1.012</a:t>
            </a:r>
          </a:p>
          <a:p>
            <a:pPr algn="l">
              <a:lnSpc>
                <a:spcPct val="8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is essentially an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ultrafiltrate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blood plasma that results from osmotic or hydrostatic imbalance across the vessel wall </a:t>
            </a:r>
          </a:p>
          <a:p>
            <a:pPr algn="l">
              <a:lnSpc>
                <a:spcPct val="8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increase in vascular permeability</a:t>
            </a:r>
            <a:endParaRPr lang="en-US" sz="2400" b="1" dirty="0" smtClean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628800"/>
            <a:ext cx="210448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Transudate</a:t>
            </a:r>
            <a:endParaRPr lang="ar-S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24216" y="1628800"/>
            <a:ext cx="15840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Exudate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88640"/>
            <a:ext cx="57241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 smtClean="0"/>
              <a:t>7. Define the terms edema, </a:t>
            </a:r>
            <a:r>
              <a:rPr lang="en-US" dirty="0" err="1" smtClean="0"/>
              <a:t>transudate</a:t>
            </a:r>
            <a:r>
              <a:rPr lang="en-US" dirty="0" smtClean="0"/>
              <a:t>, and </a:t>
            </a:r>
            <a:r>
              <a:rPr lang="en-US" dirty="0" err="1" smtClean="0"/>
              <a:t>exudate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200900" cy="863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20150" cy="5040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 </a:t>
            </a:r>
            <a:endParaRPr lang="en-US" dirty="0" smtClean="0"/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List the mechanisms of microbial killing. </a:t>
            </a: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65151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Arial Rounded MT Bold" pitchFamily="34" charset="0"/>
              </a:rPr>
              <a:t>Know various defects in leukocyte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the relevant page numbers..</a:t>
            </a:r>
            <a:endParaRPr lang="ar-SA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Robbins Basic Pathology 10</a:t>
            </a:r>
            <a:r>
              <a:rPr lang="en-US" baseline="30000" dirty="0" smtClean="0">
                <a:cs typeface="Arial" panose="020B0604020202020204" pitchFamily="34" charset="0"/>
              </a:rPr>
              <a:t>th</a:t>
            </a:r>
            <a:r>
              <a:rPr lang="en-US" dirty="0" smtClean="0">
                <a:cs typeface="Arial" panose="020B0604020202020204" pitchFamily="34" charset="0"/>
              </a:rPr>
              <a:t> edition,            pages 62 - 70</a:t>
            </a:r>
          </a:p>
          <a:p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2306</Words>
  <Application>Microsoft Macintosh PowerPoint</Application>
  <PresentationFormat>On-screen Show (4:3)</PresentationFormat>
  <Paragraphs>328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Arial</vt:lpstr>
      <vt:lpstr>Arial Rounded MT Bold</vt:lpstr>
      <vt:lpstr>Arial Unicode MS</vt:lpstr>
      <vt:lpstr>Calibri</vt:lpstr>
      <vt:lpstr>Century Gothic</vt:lpstr>
      <vt:lpstr>Courier New</vt:lpstr>
      <vt:lpstr>Monotype Sorts</vt:lpstr>
      <vt:lpstr>Noto Naskh Arabic UI</vt:lpstr>
      <vt:lpstr>Source Sans Pro</vt:lpstr>
      <vt:lpstr>Tahoma</vt:lpstr>
      <vt:lpstr>Times New Roman</vt:lpstr>
      <vt:lpstr>Times New Roman (Arabic)</vt:lpstr>
      <vt:lpstr>Wingdings</vt:lpstr>
      <vt:lpstr>Wingdings 2</vt:lpstr>
      <vt:lpstr>Office Theme</vt:lpstr>
      <vt:lpstr>PowerPoint Presentation</vt:lpstr>
      <vt:lpstr>PowerPoint Presentation</vt:lpstr>
      <vt:lpstr>Events of acute Inflammation</vt:lpstr>
      <vt:lpstr>Phases of changes in Vascular Caliber and Flow</vt:lpstr>
      <vt:lpstr>PowerPoint Presentation</vt:lpstr>
      <vt:lpstr>PowerPoint Presentation</vt:lpstr>
      <vt:lpstr>Edema is defined as an excess of fluid in the interstitial space. What is the difference between transudates and exudates? </vt:lpstr>
      <vt:lpstr>Objectives</vt:lpstr>
      <vt:lpstr>Reference book and the relevant page numbers..</vt:lpstr>
      <vt:lpstr>Acute Inflammation CELLULAR EVENTS:</vt:lpstr>
      <vt:lpstr>PowerPoint Presentation</vt:lpstr>
      <vt:lpstr>Recruitment of leukocytes</vt:lpstr>
      <vt:lpstr>PowerPoint Presentation</vt:lpstr>
      <vt:lpstr>PowerPoint Presentation</vt:lpstr>
      <vt:lpstr>PowerPoint Presentation</vt:lpstr>
      <vt:lpstr>Adhesion Molecules and Receptors</vt:lpstr>
      <vt:lpstr>PowerPoint Presentation</vt:lpstr>
      <vt:lpstr>Leukocyte Adhesion Deficiency </vt:lpstr>
      <vt:lpstr>PowerPoint Presentation</vt:lpstr>
      <vt:lpstr>PowerPoint Presentation</vt:lpstr>
      <vt:lpstr>Leukocyte Adhesion and Transmigration</vt:lpstr>
      <vt:lpstr>PowerPoint Presentation</vt:lpstr>
      <vt:lpstr>PowerPoint Presentation</vt:lpstr>
      <vt:lpstr>PowerPoint Presentation</vt:lpstr>
      <vt:lpstr>Properties of Neutrophils and Macrophages</vt:lpstr>
      <vt:lpstr>PowerPoint Presentation</vt:lpstr>
      <vt:lpstr>Chemotaxis  Chemoattractants </vt:lpstr>
      <vt:lpstr>Chemotaxis</vt:lpstr>
      <vt:lpstr>PowerPoint Presentation</vt:lpstr>
      <vt:lpstr>PowerPoint Presentation</vt:lpstr>
      <vt:lpstr>Phagocytosis</vt:lpstr>
      <vt:lpstr>PowerPoint Presentation</vt:lpstr>
      <vt:lpstr>Leukocyte activation  (1) Recognition and Attachment   (Opsonization)</vt:lpstr>
      <vt:lpstr>PowerPoint Presentation</vt:lpstr>
      <vt:lpstr>Phagocytosis  2. Engulfment</vt:lpstr>
      <vt:lpstr>Defects in Leukocyte Function </vt:lpstr>
      <vt:lpstr>PowerPoint Presentation</vt:lpstr>
      <vt:lpstr>Phagocytosis Killing and Degradation </vt:lpstr>
      <vt:lpstr>1. Oxygen-Dependent Mechanisms</vt:lpstr>
      <vt:lpstr>Oxygen-Dependent Mechanisms</vt:lpstr>
      <vt:lpstr>PowerPoint Presentation</vt:lpstr>
      <vt:lpstr>PowerPoint Presentation</vt:lpstr>
      <vt:lpstr>Properties of Neutrophils and Macrophages</vt:lpstr>
      <vt:lpstr>Defects in Leukocyte Function </vt:lpstr>
      <vt:lpstr>Defects in Leukocyte Function</vt:lpstr>
      <vt:lpstr>Defects in Leukocyte Function</vt:lpstr>
      <vt:lpstr>TAKE HOME MESSAGES: </vt:lpstr>
      <vt:lpstr>PowerPoint Presentation</vt:lpstr>
    </vt:vector>
  </TitlesOfParts>
  <Company>Hewlett-Packard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نوف</cp:lastModifiedBy>
  <cp:revision>93</cp:revision>
  <dcterms:created xsi:type="dcterms:W3CDTF">2013-10-01T20:54:24Z</dcterms:created>
  <dcterms:modified xsi:type="dcterms:W3CDTF">2018-10-02T18:48:34Z</dcterms:modified>
</cp:coreProperties>
</file>