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337" r:id="rId4"/>
    <p:sldId id="261" r:id="rId5"/>
    <p:sldId id="260" r:id="rId6"/>
    <p:sldId id="262" r:id="rId7"/>
    <p:sldId id="338" r:id="rId8"/>
    <p:sldId id="264" r:id="rId9"/>
    <p:sldId id="265" r:id="rId10"/>
    <p:sldId id="266" r:id="rId11"/>
    <p:sldId id="267" r:id="rId12"/>
    <p:sldId id="304" r:id="rId13"/>
    <p:sldId id="268" r:id="rId14"/>
    <p:sldId id="305" r:id="rId15"/>
    <p:sldId id="269" r:id="rId16"/>
    <p:sldId id="270" r:id="rId17"/>
    <p:sldId id="271" r:id="rId18"/>
    <p:sldId id="335" r:id="rId19"/>
    <p:sldId id="306" r:id="rId20"/>
    <p:sldId id="336" r:id="rId21"/>
    <p:sldId id="313" r:id="rId22"/>
    <p:sldId id="314" r:id="rId23"/>
    <p:sldId id="315" r:id="rId24"/>
    <p:sldId id="316" r:id="rId25"/>
    <p:sldId id="318" r:id="rId26"/>
    <p:sldId id="319" r:id="rId27"/>
    <p:sldId id="320" r:id="rId28"/>
    <p:sldId id="339" r:id="rId29"/>
    <p:sldId id="321" r:id="rId30"/>
    <p:sldId id="322" r:id="rId31"/>
    <p:sldId id="323" r:id="rId32"/>
    <p:sldId id="324" r:id="rId33"/>
    <p:sldId id="325" r:id="rId34"/>
    <p:sldId id="345" r:id="rId35"/>
    <p:sldId id="326" r:id="rId36"/>
    <p:sldId id="327" r:id="rId37"/>
    <p:sldId id="328" r:id="rId38"/>
    <p:sldId id="329" r:id="rId39"/>
    <p:sldId id="330" r:id="rId40"/>
    <p:sldId id="331" r:id="rId41"/>
    <p:sldId id="333" r:id="rId42"/>
    <p:sldId id="334" r:id="rId43"/>
    <p:sldId id="340" r:id="rId44"/>
    <p:sldId id="344" r:id="rId45"/>
    <p:sldId id="341" r:id="rId46"/>
    <p:sldId id="342" r:id="rId47"/>
    <p:sldId id="343" r:id="rId4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/>
    <p:restoredTop sz="50000" autoAdjust="0"/>
  </p:normalViewPr>
  <p:slideViewPr>
    <p:cSldViewPr>
      <p:cViewPr>
        <p:scale>
          <a:sx n="70" d="100"/>
          <a:sy n="70" d="100"/>
        </p:scale>
        <p:origin x="552" y="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211E717-452B-463E-9C80-42C91A2E2B68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839512-1150-40D4-B2B9-FA1204BC6DA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A2DB0-AD16-4DB6-A9CC-E05315509D76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613118"/>
            <a:ext cx="7848872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INFLAMMATION AND REPAIR</a:t>
            </a:r>
            <a:endParaRPr lang="en-US" sz="2800" dirty="0" smtClean="0"/>
          </a:p>
          <a:p>
            <a:pPr algn="ctr"/>
            <a:r>
              <a:rPr lang="en-US" sz="2800" b="1" dirty="0" smtClean="0"/>
              <a:t>Lecture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5976" y="5445224"/>
            <a:ext cx="109036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Oct, 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824" y="3212976"/>
            <a:ext cx="3744416" cy="19082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Dr. </a:t>
            </a:r>
            <a:r>
              <a:rPr lang="en-US" sz="2400" b="1" dirty="0" err="1" smtClean="0"/>
              <a:t>Maha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Arafah</a:t>
            </a:r>
            <a:endParaRPr lang="en-US" sz="2000" b="1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Associate Professor </a:t>
            </a:r>
            <a:endParaRPr lang="en-US" sz="2000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Department of Pathology</a:t>
            </a:r>
            <a:endParaRPr lang="en-US" sz="2000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King Saud University</a:t>
            </a:r>
            <a:endParaRPr lang="en-US" sz="2000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Email:  marafah@hotmail.com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3848" y="836712"/>
            <a:ext cx="29155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/>
              <a:t>Foundation block: pathology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2564904"/>
            <a:ext cx="3340100" cy="2514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7624" y="1052736"/>
            <a:ext cx="644420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charset="0"/>
              </a:rPr>
              <a:t>SEROUS</a:t>
            </a:r>
            <a:r>
              <a:rPr lang="en-US" sz="3200" b="1" i="1" dirty="0" smtClean="0">
                <a:latin typeface="Arial" charset="0"/>
              </a:rPr>
              <a:t> </a:t>
            </a:r>
            <a:r>
              <a:rPr lang="en-US" sz="3200" b="1" dirty="0" smtClean="0">
                <a:latin typeface="Arial" charset="0"/>
              </a:rPr>
              <a:t>INFLAMMATION:</a:t>
            </a:r>
            <a:endParaRPr lang="en-US" sz="2800" dirty="0" smtClean="0">
              <a:latin typeface="Arial" charset="0"/>
            </a:endParaRPr>
          </a:p>
        </p:txBody>
      </p:sp>
      <p:pic>
        <p:nvPicPr>
          <p:cNvPr id="6" name="Picture 2" descr="d:\Inetpub\ombroot\content\0721601871\graphics\fullsize\S01871-002-f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564904"/>
            <a:ext cx="3592237" cy="2600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2.  Recognize  the different patterns of inflammation.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3768" y="1988840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marked by the outpouring of a thin fluid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5760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</a:rPr>
              <a:t>FIBRINOUS INFLAMMATION </a:t>
            </a:r>
            <a:r>
              <a:rPr lang="en-US" sz="3200" dirty="0" smtClean="0">
                <a:latin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8839200" cy="4708525"/>
          </a:xfrm>
        </p:spPr>
        <p:txBody>
          <a:bodyPr/>
          <a:lstStyle/>
          <a:p>
            <a:pPr lvl="1"/>
            <a:r>
              <a:rPr lang="en-US" sz="2000" b="1" dirty="0" smtClean="0">
                <a:latin typeface="Arial" charset="0"/>
                <a:cs typeface="Arial" charset="0"/>
              </a:rPr>
              <a:t>A </a:t>
            </a:r>
            <a:r>
              <a:rPr lang="en-US" sz="2000" b="1" dirty="0" err="1" smtClean="0">
                <a:latin typeface="Arial" charset="0"/>
                <a:cs typeface="Arial" charset="0"/>
              </a:rPr>
              <a:t>fibrinous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latin typeface="Arial" charset="0"/>
                <a:cs typeface="Arial" charset="0"/>
              </a:rPr>
              <a:t>exudate</a:t>
            </a:r>
            <a:r>
              <a:rPr lang="en-US" sz="2000" b="1" dirty="0" smtClean="0">
                <a:latin typeface="Arial" charset="0"/>
                <a:cs typeface="Arial" charset="0"/>
              </a:rPr>
              <a:t> is characteristic of inflammation in the lining of body cavities, such as the </a:t>
            </a:r>
            <a:r>
              <a:rPr lang="en-US" sz="2000" b="1" dirty="0" err="1" smtClean="0">
                <a:latin typeface="Arial" charset="0"/>
                <a:cs typeface="Arial" charset="0"/>
              </a:rPr>
              <a:t>meninges</a:t>
            </a:r>
            <a:r>
              <a:rPr lang="en-US" sz="2000" b="1" dirty="0" smtClean="0">
                <a:latin typeface="Arial" charset="0"/>
                <a:cs typeface="Arial" charset="0"/>
              </a:rPr>
              <a:t>, pericardium and pleura (</a:t>
            </a:r>
            <a:r>
              <a:rPr lang="en-US" sz="2000" b="1" dirty="0" smtClean="0">
                <a:latin typeface="Arial" charset="0"/>
              </a:rPr>
              <a:t>larger molecules such as fibrinogen pass the vascular barrier)</a:t>
            </a:r>
          </a:p>
          <a:p>
            <a:pPr lvl="1"/>
            <a:r>
              <a:rPr lang="en-US" sz="2000" b="1" dirty="0" err="1" smtClean="0">
                <a:latin typeface="Arial" charset="0"/>
              </a:rPr>
              <a:t>Fibrinous</a:t>
            </a:r>
            <a:r>
              <a:rPr lang="en-US" sz="2000" b="1" dirty="0" smtClean="0">
                <a:latin typeface="Arial" charset="0"/>
              </a:rPr>
              <a:t> exudates may be removed by </a:t>
            </a:r>
            <a:r>
              <a:rPr lang="en-US" sz="2000" b="1" dirty="0" err="1" smtClean="0">
                <a:latin typeface="Arial" charset="0"/>
              </a:rPr>
              <a:t>fibrinolysis</a:t>
            </a:r>
            <a:r>
              <a:rPr lang="en-US" sz="2000" b="1" dirty="0" smtClean="0">
                <a:latin typeface="Arial" charset="0"/>
              </a:rPr>
              <a:t>, </a:t>
            </a:r>
          </a:p>
          <a:p>
            <a:pPr lvl="1"/>
            <a:r>
              <a:rPr lang="en-US" sz="2000" b="1" dirty="0" smtClean="0">
                <a:latin typeface="Arial" charset="0"/>
              </a:rPr>
              <a:t>if not: </a:t>
            </a:r>
            <a:r>
              <a:rPr lang="en-US" sz="1800" dirty="0" smtClean="0">
                <a:latin typeface="Arial" charset="0"/>
              </a:rPr>
              <a:t>it may stimulate the </a:t>
            </a:r>
            <a:r>
              <a:rPr lang="en-US" sz="1800" dirty="0" err="1" smtClean="0">
                <a:latin typeface="Arial" charset="0"/>
              </a:rPr>
              <a:t>ingrowth</a:t>
            </a:r>
            <a:r>
              <a:rPr lang="en-US" sz="1800" dirty="0" smtClean="0">
                <a:latin typeface="Arial" charset="0"/>
              </a:rPr>
              <a:t> of granulation tissue </a:t>
            </a:r>
            <a:r>
              <a:rPr lang="en-US" sz="2400" dirty="0" smtClean="0">
                <a:solidFill>
                  <a:srgbClr val="F24895"/>
                </a:solidFill>
                <a:latin typeface="Arial" charset="0"/>
              </a:rPr>
              <a:t>(</a:t>
            </a:r>
            <a:r>
              <a:rPr lang="en-US" sz="2400" i="1" dirty="0" smtClean="0">
                <a:solidFill>
                  <a:srgbClr val="F24895"/>
                </a:solidFill>
                <a:latin typeface="Arial" charset="0"/>
              </a:rPr>
              <a:t>organization</a:t>
            </a:r>
            <a:r>
              <a:rPr lang="en-US" sz="1800" dirty="0" smtClean="0">
                <a:solidFill>
                  <a:srgbClr val="F24895"/>
                </a:solidFill>
                <a:latin typeface="Arial" charset="0"/>
              </a:rPr>
              <a:t>) </a:t>
            </a:r>
            <a:endParaRPr lang="en-US" sz="1800" dirty="0" smtClean="0">
              <a:latin typeface="Arial" charset="0"/>
              <a:cs typeface="Arial" charset="0"/>
            </a:endParaRPr>
          </a:p>
        </p:txBody>
      </p:sp>
      <p:pic>
        <p:nvPicPr>
          <p:cNvPr id="40964" name="Picture 4" descr="d:\Inetpub\ombroot\content\0721601871\graphics\fullsize\S01871-002-f02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43248"/>
            <a:ext cx="4038600" cy="3330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5" name="Picture 3" descr="d:\Inetpub\ombroot\content\0721601871\graphics\fullsize\S01871-002-f02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3248"/>
            <a:ext cx="4343400" cy="3392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5760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Catarrhal inflammation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Inflammation affects mucosa-lined surfaces with the outpouring of </a:t>
            </a:r>
            <a:r>
              <a:rPr lang="en-US" b="1" dirty="0" smtClean="0"/>
              <a:t>watery mucus</a:t>
            </a:r>
            <a:endParaRPr lang="ar-SA" dirty="0"/>
          </a:p>
        </p:txBody>
      </p:sp>
      <p:pic>
        <p:nvPicPr>
          <p:cNvPr id="90114" name="Picture 2" descr="http://upload.wikimedia.org/wikipedia/commons/b/b1/Pharyng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08920"/>
            <a:ext cx="4857785" cy="396987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096" y="1196752"/>
            <a:ext cx="8915400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SUPPURATIVE OR PURULENT INFLAMMATION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453208"/>
            <a:ext cx="7939608" cy="26319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1">
              <a:buNone/>
            </a:pPr>
            <a:r>
              <a:rPr lang="en-US" sz="2800" b="1" dirty="0" smtClean="0">
                <a:latin typeface="Arial" charset="0"/>
              </a:rPr>
              <a:t>characterized by the production of large amounts of pus or purulent </a:t>
            </a:r>
            <a:r>
              <a:rPr lang="en-US" sz="2800" b="1" dirty="0" err="1" smtClean="0">
                <a:latin typeface="Arial" charset="0"/>
              </a:rPr>
              <a:t>exudate</a:t>
            </a:r>
            <a:r>
              <a:rPr lang="en-US" sz="2800" b="1" dirty="0" smtClean="0">
                <a:latin typeface="Arial" charset="0"/>
              </a:rPr>
              <a:t> consisting of </a:t>
            </a:r>
            <a:r>
              <a:rPr lang="en-US" sz="2800" b="1" dirty="0" err="1" smtClean="0">
                <a:latin typeface="Arial" charset="0"/>
              </a:rPr>
              <a:t>neutrophils</a:t>
            </a:r>
            <a:r>
              <a:rPr lang="en-US" sz="2800" b="1" dirty="0" smtClean="0">
                <a:latin typeface="Arial" charset="0"/>
              </a:rPr>
              <a:t>, necrotic cells, and edema fluid</a:t>
            </a:r>
            <a:r>
              <a:rPr lang="en-US" sz="2800" b="1" dirty="0" smtClean="0">
                <a:latin typeface="Arial" charset="0"/>
                <a:cs typeface="Arial" charset="0"/>
              </a:rPr>
              <a:t> caused by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pyogenic</a:t>
            </a:r>
            <a:r>
              <a:rPr lang="en-US" sz="2800" b="1" dirty="0" smtClean="0">
                <a:latin typeface="Arial" charset="0"/>
              </a:rPr>
              <a:t> (pus-producing) bacteria</a:t>
            </a:r>
            <a:r>
              <a:rPr lang="en-US" sz="2800" b="1" dirty="0" smtClean="0">
                <a:latin typeface="Arial" charset="0"/>
                <a:cs typeface="Arial" charset="0"/>
              </a:rPr>
              <a:t> </a:t>
            </a:r>
          </a:p>
          <a:p>
            <a:pPr lvl="1"/>
            <a:endParaRPr lang="en-US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/>
              <a:t>Suppurative</a:t>
            </a:r>
            <a:r>
              <a:rPr lang="en-US" b="1" dirty="0" smtClean="0"/>
              <a:t> abscess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787208" cy="1684784"/>
          </a:xfrm>
        </p:spPr>
        <p:txBody>
          <a:bodyPr/>
          <a:lstStyle/>
          <a:p>
            <a:r>
              <a:rPr lang="en-US" dirty="0" smtClean="0"/>
              <a:t>An abscess is a cavity lined by granulation tissue and containing </a:t>
            </a:r>
            <a:r>
              <a:rPr lang="en-US" dirty="0" err="1" smtClean="0"/>
              <a:t>neutrophils</a:t>
            </a:r>
            <a:r>
              <a:rPr lang="en-US" dirty="0" smtClean="0"/>
              <a:t>, necrotic cells, bacteria and </a:t>
            </a:r>
            <a:r>
              <a:rPr lang="en-US" dirty="0" err="1" smtClean="0"/>
              <a:t>fibrinous</a:t>
            </a:r>
            <a:r>
              <a:rPr lang="en-US" dirty="0" smtClean="0"/>
              <a:t> material</a:t>
            </a:r>
            <a:endParaRPr lang="ar-SA" dirty="0"/>
          </a:p>
        </p:txBody>
      </p:sp>
      <p:pic>
        <p:nvPicPr>
          <p:cNvPr id="35842" name="Picture 2" descr="https://encrypted-tbn2.gstatic.com/images?q=tbn:ANd9GcQRe9jhhHikbA25tpQAJ-VTgGw-Z14DLVWV5vbc9m0pj_smZpO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56992"/>
            <a:ext cx="4032448" cy="30243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2.  Recognize  the different patterns of inflammation.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547664" y="4005064"/>
            <a:ext cx="4824536" cy="108012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 enclosed collection of pus consists of a mixture of </a:t>
            </a:r>
            <a:r>
              <a:rPr lang="en-US" dirty="0" err="1" smtClean="0"/>
              <a:t>neutrophils</a:t>
            </a:r>
            <a:r>
              <a:rPr lang="en-US" dirty="0" smtClean="0"/>
              <a:t> and necrotic debris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8915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Morphologic Patterns of Acute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Inflammation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SUPPURATIVE OR PURULENT INFLAMMATION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4648200"/>
          </a:xfrm>
        </p:spPr>
        <p:txBody>
          <a:bodyPr/>
          <a:lstStyle/>
          <a:p>
            <a:pPr lvl="1"/>
            <a:r>
              <a:rPr lang="en-US" sz="3000" b="1" dirty="0" smtClean="0">
                <a:latin typeface="Arial" charset="0"/>
              </a:rPr>
              <a:t>Abscesses : A localized collections of purulent inflammatory tissue caused by suppuration buried in a tissue, an organ, or a confined space</a:t>
            </a:r>
            <a:r>
              <a:rPr lang="en-US" sz="3000" b="1" dirty="0" smtClean="0"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92" y="3789040"/>
            <a:ext cx="3023972" cy="27215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00430" y="3786190"/>
            <a:ext cx="4733932" cy="290144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3" descr="http://medstat.med.utah.edu/WebPath/jpeg4/LIVER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140968"/>
            <a:ext cx="3471858" cy="244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Inetpub\ombroot\content\0721601871\graphics\fullsize\S01871-002-f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8686800" cy="352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79912" y="3645024"/>
            <a:ext cx="207327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Epithelial Defect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31840" y="5373216"/>
            <a:ext cx="307975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>
                <a:latin typeface="Verdana" pitchFamily="34" charset="0"/>
              </a:rPr>
              <a:t>Fibrinopurulent</a:t>
            </a:r>
            <a:r>
              <a:rPr lang="en-US" dirty="0">
                <a:latin typeface="Verdana" pitchFamily="34" charset="0"/>
              </a:rPr>
              <a:t> exudates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3928" y="5805264"/>
            <a:ext cx="229235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Granulation tissue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60232" y="5877272"/>
            <a:ext cx="1068388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Fibrosis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3968" y="4941168"/>
            <a:ext cx="1751013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Necrotic base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D342-6AC2-412F-8620-4F0E0112FE4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1560" y="980728"/>
            <a:ext cx="807246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en-US" b="1" dirty="0" smtClean="0">
              <a:latin typeface="Arial" charset="0"/>
              <a:cs typeface="Arial" charset="0"/>
            </a:endParaRPr>
          </a:p>
          <a:p>
            <a:pPr lvl="1" algn="l"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An ulcer is a local defect of the surface of an organ or tissue that is produced by the sloughing (shedding) of inflammatory necrotic tissue 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2.  Recognize  the different patterns of inflammation.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9632" y="620688"/>
            <a:ext cx="633670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ULCERS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040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Sinus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US" dirty="0" smtClean="0"/>
              <a:t>A tract between the abscess and  a surface.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2.  Recognize  the different patterns of inflammation.</a:t>
            </a:r>
          </a:p>
        </p:txBody>
      </p:sp>
      <p:pic>
        <p:nvPicPr>
          <p:cNvPr id="67586" name="Picture 2" descr="نتيجة بحث الصور عن ‪cervical sinus tract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6207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Fistula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tract between two surfaces.</a:t>
            </a:r>
            <a:endParaRPr lang="en-US" dirty="0"/>
          </a:p>
        </p:txBody>
      </p:sp>
      <p:pic>
        <p:nvPicPr>
          <p:cNvPr id="108548" name="Picture 4" descr="http://www.citrussurgery.com/attachments/Image/fist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6885664" cy="40005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6340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/>
              <a:t>Cellulitis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r>
              <a:rPr lang="en-US" dirty="0" smtClean="0"/>
              <a:t>denotes a spreading of acute inflammation through interstitial tissues.</a:t>
            </a:r>
            <a:endParaRPr lang="ar-SA" dirty="0"/>
          </a:p>
        </p:txBody>
      </p:sp>
      <p:pic>
        <p:nvPicPr>
          <p:cNvPr id="76802" name="Picture 2" descr="https://encrypted-tbn1.gstatic.com/images?q=tbn:ANd9GcSG3RFVtyuUHRuvrCGRxiCdS0myWZ_R6dcHqcXvAxFAHHmvnl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16832"/>
            <a:ext cx="2762250" cy="1657351"/>
          </a:xfrm>
          <a:prstGeom prst="rect">
            <a:avLst/>
          </a:prstGeom>
          <a:noFill/>
        </p:spPr>
      </p:pic>
      <p:pic>
        <p:nvPicPr>
          <p:cNvPr id="67586" name="Picture 2" descr="https://encrypted-tbn3.gstatic.com/images?q=tbn:ANd9GcTkgOqrbYNi5_P9Xh6exrP5yPAoemL0L1jU1Gnx-8Z2gja1KW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771490"/>
            <a:ext cx="4176464" cy="270946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373616" cy="19442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</a:t>
            </a:r>
            <a:b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r>
              <a:rPr lang="en-US" sz="4000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1. Outcomes of acute inflammation</a:t>
            </a:r>
            <a:br>
              <a:rPr lang="en-US" sz="4000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</a:br>
            <a:r>
              <a:rPr lang="en-US" sz="4000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 2. Different patterns of inflammation </a:t>
            </a:r>
            <a:br>
              <a:rPr lang="en-US" sz="4000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</a:br>
            <a:r>
              <a:rPr lang="en-US" sz="4000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3. Chronic inflammation</a:t>
            </a:r>
            <a:br>
              <a:rPr lang="en-US" sz="4000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sz="4000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endParaRPr lang="en-US" kern="0" dirty="0">
              <a:solidFill>
                <a:schemeClr val="hlink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501008"/>
            <a:ext cx="2613665" cy="294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19672" y="4221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 smtClean="0"/>
              <a:t>Robbins Basic Pathology 10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pPr algn="l"/>
            <a:r>
              <a:rPr lang="en-US" dirty="0" smtClean="0"/>
              <a:t>Page: 78 to 86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13376"/>
          </a:xfrm>
        </p:spPr>
      </p:pic>
      <p:sp>
        <p:nvSpPr>
          <p:cNvPr id="6" name="Rectangle 5"/>
          <p:cNvSpPr/>
          <p:nvPr/>
        </p:nvSpPr>
        <p:spPr>
          <a:xfrm>
            <a:off x="1691680" y="1628800"/>
            <a:ext cx="67687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1510" lvl="0" indent="-514350" algn="l" rtl="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Recognize  the different patterns of inflammation.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Define chronic inflammation with emphasis on causes, nature of the inflammatory response, and tissue changes.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Compare and contrast the clinical settings in which different types of inflammatory cells (</a:t>
            </a:r>
            <a:r>
              <a:rPr lang="en-US" dirty="0" err="1" smtClean="0">
                <a:latin typeface="Arial Rounded MT Bold" pitchFamily="34" charset="0"/>
              </a:rPr>
              <a:t>eosinophils</a:t>
            </a:r>
            <a:r>
              <a:rPr lang="en-US" dirty="0" smtClean="0">
                <a:latin typeface="Arial Rounded MT Bold" pitchFamily="34" charset="0"/>
              </a:rPr>
              <a:t>, macrophages, and lymphocytes) accumulate in tissues.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5936" y="69269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CHRONIC INFLAMMATION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dirty="0" smtClean="0">
                <a:latin typeface="Arial Rounded MT Bold" pitchFamily="34" charset="0"/>
                <a:cs typeface="Arial" charset="0"/>
              </a:rPr>
              <a:t>It is slow evolving (weeks to months) resulting into fibrosis</a:t>
            </a:r>
          </a:p>
          <a:p>
            <a:pPr fontAlgn="base"/>
            <a:r>
              <a:rPr lang="en-US" dirty="0" smtClean="0"/>
              <a:t>The essential changes are:</a:t>
            </a:r>
          </a:p>
          <a:p>
            <a:pPr marL="514350" indent="-514350" fontAlgn="base">
              <a:buAutoNum type="arabicPeriod"/>
            </a:pPr>
            <a:r>
              <a:rPr lang="en-US" dirty="0" smtClean="0"/>
              <a:t>Absence of polymorphs (natural life span of 1–3 days); replaced by macrophages,  lymphocytes and often plasma cells</a:t>
            </a:r>
          </a:p>
          <a:p>
            <a:pPr marL="514350" indent="-514350" fontAlgn="base">
              <a:buAutoNum type="arabicPeriod"/>
            </a:pPr>
            <a:r>
              <a:rPr lang="en-US" dirty="0" smtClean="0"/>
              <a:t>Continuous tissue injury and necrosis</a:t>
            </a:r>
          </a:p>
          <a:p>
            <a:pPr marL="514350" indent="-514350" fontAlgn="base">
              <a:buAutoNum type="arabicPeriod"/>
            </a:pPr>
            <a:r>
              <a:rPr lang="en-US" dirty="0" smtClean="0"/>
              <a:t>Proliferation of vascular endothelium by ‘budding’ – formation of new capillaries (angiogenesis)</a:t>
            </a:r>
          </a:p>
          <a:p>
            <a:pPr marL="514350" indent="-514350" fontAlgn="base">
              <a:buAutoNum type="arabicPeriod"/>
            </a:pPr>
            <a:r>
              <a:rPr lang="en-US" dirty="0" smtClean="0"/>
              <a:t>Proliferation of fibroblasts with collagen production leading to Fibrosis.</a:t>
            </a:r>
          </a:p>
          <a:p>
            <a:pPr algn="l" rtl="0">
              <a:lnSpc>
                <a:spcPct val="90000"/>
              </a:lnSpc>
            </a:pPr>
            <a:endParaRPr lang="en-US" dirty="0" smtClean="0">
              <a:latin typeface="Arial Rounded MT Bold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3.  Define chronic inflammation, its causes, effects and patterns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Chronic inflammation may arise in the following settings: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435280" cy="42484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51510" indent="-514350">
              <a:buAutoNum type="arabicPeriod"/>
            </a:pPr>
            <a:r>
              <a:rPr lang="en-US" i="1" dirty="0" smtClean="0"/>
              <a:t>Persistent infections</a:t>
            </a:r>
            <a:r>
              <a:rPr lang="en-US" dirty="0" smtClean="0"/>
              <a:t> by microbes that are difficult to eradicate.</a:t>
            </a:r>
          </a:p>
          <a:p>
            <a:pPr marL="651510" indent="-514350">
              <a:buNone/>
            </a:pPr>
            <a:r>
              <a:rPr lang="en-US" sz="2400" dirty="0" smtClean="0"/>
              <a:t>e.g.</a:t>
            </a:r>
          </a:p>
          <a:p>
            <a:pPr marL="1236726" lvl="2" indent="-514350"/>
            <a:r>
              <a:rPr lang="en-US" sz="2400" i="1" dirty="0" smtClean="0"/>
              <a:t>Mycobacterium tuberculosis</a:t>
            </a:r>
            <a:endParaRPr lang="en-US" sz="2400" dirty="0" smtClean="0"/>
          </a:p>
          <a:p>
            <a:pPr marL="1236726" lvl="2" indent="-514350"/>
            <a:r>
              <a:rPr lang="en-US" sz="2400" dirty="0" smtClean="0"/>
              <a:t> </a:t>
            </a:r>
            <a:r>
              <a:rPr lang="en-US" sz="2400" i="1" dirty="0" err="1" smtClean="0"/>
              <a:t>Treponema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pallidum</a:t>
            </a:r>
            <a:r>
              <a:rPr lang="en-US" sz="2400" dirty="0" smtClean="0"/>
              <a:t> (the causative organism of syphilis)</a:t>
            </a:r>
          </a:p>
          <a:p>
            <a:pPr marL="1236726" lvl="2" indent="-514350"/>
            <a:r>
              <a:rPr lang="en-US" sz="2400" dirty="0" smtClean="0"/>
              <a:t>certain viruses and fungi</a:t>
            </a:r>
            <a:endParaRPr lang="en-US" dirty="0" smtClean="0"/>
          </a:p>
          <a:p>
            <a:pPr marL="971550" lvl="1" indent="-514350"/>
            <a:r>
              <a:rPr lang="en-US" dirty="0" smtClean="0"/>
              <a:t>Persistent infections elicit a T lymphocyte-mediated immune response called </a:t>
            </a:r>
            <a:r>
              <a:rPr lang="en-US" i="1" dirty="0" smtClean="0"/>
              <a:t>delayed-type hypersensitivity</a:t>
            </a:r>
            <a:r>
              <a:rPr lang="en-US" dirty="0" smtClean="0"/>
              <a:t>.</a:t>
            </a:r>
          </a:p>
          <a:p>
            <a:pPr marL="971550" lvl="1" indent="-514350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3. Define chronic inflammation, its causes, effects and patterns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i="1" dirty="0" smtClean="0"/>
              <a:t>2. Immune-mediated inflammatory diseases (hypersensitivity diseases- Autoimmune diseases)</a:t>
            </a: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e.g.</a:t>
            </a:r>
          </a:p>
          <a:p>
            <a:pPr lvl="1"/>
            <a:r>
              <a:rPr lang="en-US" dirty="0" smtClean="0"/>
              <a:t>Rheumatoid arthritis</a:t>
            </a:r>
          </a:p>
          <a:p>
            <a:pPr lvl="1"/>
            <a:r>
              <a:rPr lang="en-US" dirty="0" smtClean="0"/>
              <a:t> Inflammatory bowel disease</a:t>
            </a:r>
          </a:p>
          <a:p>
            <a:pPr lvl="1"/>
            <a:r>
              <a:rPr lang="en-US" dirty="0" smtClean="0"/>
              <a:t> Psoriasis</a:t>
            </a:r>
          </a:p>
          <a:p>
            <a:pPr lvl="1">
              <a:buNone/>
            </a:pP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Immune responses against common environmental substances that cause </a:t>
            </a:r>
            <a:r>
              <a:rPr lang="en-US" i="1" dirty="0" smtClean="0"/>
              <a:t>allergic diseases,</a:t>
            </a:r>
            <a:r>
              <a:rPr lang="en-US" dirty="0" smtClean="0"/>
              <a:t> such as bronchial asthma. </a:t>
            </a:r>
          </a:p>
          <a:p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3. Define chronic inflammation, its causes, effects and patterns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2565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i="1" dirty="0" smtClean="0"/>
              <a:t>3. Prolonged exposure to potentially toxic agents.</a:t>
            </a:r>
          </a:p>
          <a:p>
            <a:r>
              <a:rPr lang="en-US" dirty="0" smtClean="0"/>
              <a:t> Examples are </a:t>
            </a:r>
            <a:r>
              <a:rPr lang="en-US" dirty="0" err="1" smtClean="0"/>
              <a:t>nondegradable</a:t>
            </a:r>
            <a:r>
              <a:rPr lang="en-US" dirty="0" smtClean="0"/>
              <a:t> exogenous materials such as inhaled particulate silica, which can induce a chronic inflammatory response in the lungs (silicosis)</a:t>
            </a:r>
          </a:p>
          <a:p>
            <a:r>
              <a:rPr lang="en-US" dirty="0" smtClean="0"/>
              <a:t>Endogenous agents such as cholesterol crystals, which may contribute to atherosclerosis</a:t>
            </a:r>
          </a:p>
          <a:p>
            <a:r>
              <a:rPr lang="en-US" dirty="0" smtClean="0"/>
              <a:t>Other examples: </a:t>
            </a:r>
          </a:p>
          <a:p>
            <a:pPr lvl="2"/>
            <a:r>
              <a:rPr lang="en-US" dirty="0" smtClean="0"/>
              <a:t>neurodegenerative disorders such as Alzheimer disease</a:t>
            </a:r>
          </a:p>
          <a:p>
            <a:pPr lvl="2"/>
            <a:r>
              <a:rPr lang="en-US" dirty="0" smtClean="0"/>
              <a:t> metabolic syndrome and the associated type 2 diabetes,</a:t>
            </a:r>
          </a:p>
          <a:p>
            <a:pPr lvl="2"/>
            <a:r>
              <a:rPr lang="en-US" dirty="0" smtClean="0"/>
              <a:t>some forms of cancer in which inflammatory reactions promote tumor development</a:t>
            </a:r>
            <a:endParaRPr lang="ar-SA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3. Define chronic inflammation, its causes, effects and patterns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748464" cy="41764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Chronic inflammation is characterized by a 3 different set of reactions: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/>
              <a:t>Infiltration with mononuclear cells,</a:t>
            </a:r>
            <a:r>
              <a:rPr lang="en-US" sz="2400" dirty="0" smtClean="0"/>
              <a:t> including: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dirty="0" smtClean="0"/>
              <a:t>Macrophages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dirty="0" smtClean="0"/>
              <a:t>Lymphocytes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dirty="0" smtClean="0"/>
              <a:t>Plasma cells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/>
              <a:t>Tissue destruction,</a:t>
            </a:r>
            <a:r>
              <a:rPr lang="en-US" sz="2400" dirty="0" smtClean="0"/>
              <a:t> largely induced by the products of the inflammatory cells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/>
              <a:t>Repair,</a:t>
            </a:r>
            <a:r>
              <a:rPr lang="en-US" sz="2400" dirty="0" smtClean="0"/>
              <a:t> involving new vessel proliferation (angiogenesis) and fibrosis</a:t>
            </a:r>
            <a:endParaRPr lang="ar-SA" sz="2400" dirty="0" smtClean="0"/>
          </a:p>
          <a:p>
            <a:pPr marL="971550" lvl="1" indent="-514350"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03648" y="5013176"/>
            <a:ext cx="640871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 </a:t>
            </a:r>
            <a:r>
              <a:rPr lang="en-US" sz="2400" dirty="0" smtClean="0"/>
              <a:t>Acute inflammation is distinguished by vascular changes, edema, and a predominantly </a:t>
            </a:r>
            <a:r>
              <a:rPr lang="en-US" sz="2400" dirty="0" err="1" smtClean="0"/>
              <a:t>neutrophilic</a:t>
            </a:r>
            <a:r>
              <a:rPr lang="en-US" sz="2400" dirty="0" smtClean="0"/>
              <a:t> infiltrate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3. Define chronic inflammation, its causes, effects and patterns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3630407"/>
            <a:ext cx="4608512" cy="322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4896544" cy="325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12160" y="1700808"/>
            <a:ext cx="268939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Lung chronic inflammation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78007" y="6021288"/>
            <a:ext cx="25190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Lung acute inflammation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3. Define chronic inflammation, its causes, effects and patterns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inflammation patterns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Chronic non specific inflammation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040188" cy="26642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Features of chronic inflammation  e.g.:</a:t>
            </a:r>
          </a:p>
          <a:p>
            <a:pPr lvl="1" fontAlgn="base"/>
            <a:r>
              <a:rPr lang="en-US" dirty="0" smtClean="0"/>
              <a:t>Foreign material, e.g. silicates, including asbestos.</a:t>
            </a:r>
            <a:endParaRPr lang="en-US" b="1" dirty="0" smtClean="0"/>
          </a:p>
          <a:p>
            <a:pPr lvl="1" fontAlgn="base"/>
            <a:r>
              <a:rPr lang="en-US" dirty="0" smtClean="0"/>
              <a:t>Auto-immune diseases, e.g. auto-immune </a:t>
            </a:r>
            <a:r>
              <a:rPr lang="en-US" dirty="0" err="1" smtClean="0"/>
              <a:t>thyroiditis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Chronic </a:t>
            </a:r>
            <a:r>
              <a:rPr lang="en-US" dirty="0" err="1" smtClean="0"/>
              <a:t>granulomatous</a:t>
            </a:r>
            <a:r>
              <a:rPr lang="en-US" dirty="0" smtClean="0"/>
              <a:t> inflammation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772816"/>
            <a:ext cx="4041775" cy="26642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/>
              <a:t>Chronic inflammation in which modified macrophages (</a:t>
            </a:r>
            <a:r>
              <a:rPr lang="en-US" sz="2000" dirty="0" err="1" smtClean="0"/>
              <a:t>epithelioid</a:t>
            </a:r>
            <a:r>
              <a:rPr lang="en-US" sz="2000" dirty="0" smtClean="0"/>
              <a:t> cells) accumulate in small clusters surrounded by lymphocytes. The small clusters are  called: </a:t>
            </a:r>
            <a:r>
              <a:rPr lang="en-US" sz="2000" dirty="0" smtClean="0">
                <a:solidFill>
                  <a:srgbClr val="FF0000"/>
                </a:solidFill>
              </a:rPr>
              <a:t>(GRANULOMAS)</a:t>
            </a:r>
          </a:p>
          <a:p>
            <a:r>
              <a:rPr lang="en-US" sz="2000" dirty="0" smtClean="0"/>
              <a:t> Example</a:t>
            </a:r>
            <a:r>
              <a:rPr lang="en-US" sz="2000" cap="all" dirty="0" smtClean="0"/>
              <a:t>: </a:t>
            </a:r>
            <a:r>
              <a:rPr lang="en-US" sz="1800" cap="all" dirty="0" smtClean="0"/>
              <a:t>TUBERCULOSIS </a:t>
            </a:r>
          </a:p>
          <a:p>
            <a:pPr lvl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3. Define chronic inflammation, its causes, effects and patterns </a:t>
            </a:r>
            <a:endParaRPr lang="en-US" dirty="0"/>
          </a:p>
        </p:txBody>
      </p:sp>
      <p:pic>
        <p:nvPicPr>
          <p:cNvPr id="8" name="Picture 11284" descr="Description: C:\Users\Roxie\Documents\My Scans\2000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77072"/>
            <a:ext cx="3384376" cy="257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 descr="نتيجة بحث الصور عن ‪autoimmune thyroiditis histology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372788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4624"/>
            <a:ext cx="9144000" cy="6813376"/>
          </a:xfrm>
        </p:spPr>
      </p:pic>
      <p:sp>
        <p:nvSpPr>
          <p:cNvPr id="6" name="Rectangle 5"/>
          <p:cNvSpPr/>
          <p:nvPr/>
        </p:nvSpPr>
        <p:spPr>
          <a:xfrm>
            <a:off x="1259632" y="2132856"/>
            <a:ext cx="712879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1510" lvl="0" indent="-514350" algn="l" rtl="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Recognize  the different patterns of inflammation.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Define chronic inflammation with emphasis on causes, nature of the inflammatory response, and tissue changes.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Compare and contrast the clinical settings in which different types of inflammatory cells (</a:t>
            </a:r>
            <a:r>
              <a:rPr lang="en-US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eosinophils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, macrophages, and lymphocytes) accumulate in tissues.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12" y="148478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Cells in Chronic inflammation </a:t>
            </a:r>
            <a:endParaRPr lang="ar-SA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Complex interactions between several cell populations and their secreted mediators. </a:t>
            </a:r>
          </a:p>
          <a:p>
            <a:r>
              <a:rPr lang="en-US" dirty="0" smtClean="0">
                <a:cs typeface="Arial" charset="0"/>
              </a:rPr>
              <a:t>Mediated by the interaction of </a:t>
            </a:r>
            <a:r>
              <a:rPr lang="en-US" dirty="0" err="1" smtClean="0">
                <a:cs typeface="Arial" charset="0"/>
              </a:rPr>
              <a:t>monocyte</a:t>
            </a:r>
            <a:r>
              <a:rPr lang="en-US" dirty="0" smtClean="0">
                <a:cs typeface="Arial" charset="0"/>
              </a:rPr>
              <a:t>/macrophages with T and B lymphocyte, plasma cells and others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chronic inflammation, its causes, effects and patterns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72008"/>
            <a:ext cx="9144000" cy="6813376"/>
          </a:xfrm>
        </p:spPr>
      </p:pic>
      <p:sp>
        <p:nvSpPr>
          <p:cNvPr id="6" name="Rectangle 5"/>
          <p:cNvSpPr/>
          <p:nvPr/>
        </p:nvSpPr>
        <p:spPr>
          <a:xfrm>
            <a:off x="1475656" y="2276872"/>
            <a:ext cx="66247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1510" lvl="0" indent="-514350" algn="l" rtl="0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Arial Rounded MT Bold" pitchFamily="34" charset="0"/>
              </a:rPr>
              <a:t>List and describe the outcome of acute inflammation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Recognize  the different patterns of inflammation.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Define chronic inflammation with emphasis on causes, nature of the inflammatory response, and tissue changes.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Compare and contrast the clinical settings in which different types of inflammatory cells (</a:t>
            </a:r>
            <a:r>
              <a:rPr lang="en-US" sz="2000" dirty="0" err="1" smtClean="0">
                <a:latin typeface="Arial Rounded MT Bold" pitchFamily="34" charset="0"/>
              </a:rPr>
              <a:t>eosinophils</a:t>
            </a:r>
            <a:r>
              <a:rPr lang="en-US" sz="2000" dirty="0" smtClean="0">
                <a:latin typeface="Arial Rounded MT Bold" pitchFamily="34" charset="0"/>
              </a:rPr>
              <a:t>, macrophages, and lymphocytes) accumulate in tissues.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12" y="148478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Macrophages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tissue:</a:t>
            </a:r>
          </a:p>
          <a:p>
            <a:pPr lvl="1"/>
            <a:r>
              <a:rPr lang="en-US" dirty="0" smtClean="0"/>
              <a:t>  the liver (</a:t>
            </a:r>
            <a:r>
              <a:rPr lang="en-US" dirty="0" err="1" smtClean="0"/>
              <a:t>Kupffer</a:t>
            </a:r>
            <a:r>
              <a:rPr lang="en-US" dirty="0" smtClean="0"/>
              <a:t> cells)</a:t>
            </a:r>
          </a:p>
          <a:p>
            <a:pPr lvl="1"/>
            <a:r>
              <a:rPr lang="en-US" dirty="0" smtClean="0"/>
              <a:t> spleen and lymph nodes (sinus </a:t>
            </a:r>
            <a:r>
              <a:rPr lang="en-US" dirty="0" err="1" smtClean="0"/>
              <a:t>histiocytes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central nervous system (</a:t>
            </a:r>
            <a:r>
              <a:rPr lang="en-US" dirty="0" err="1" smtClean="0"/>
              <a:t>microglial</a:t>
            </a:r>
            <a:r>
              <a:rPr lang="en-US" dirty="0" smtClean="0"/>
              <a:t> cells)</a:t>
            </a:r>
          </a:p>
          <a:p>
            <a:pPr lvl="1"/>
            <a:r>
              <a:rPr lang="en-US" dirty="0" smtClean="0"/>
              <a:t> and lungs (alveolar macrophages)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blood: </a:t>
            </a:r>
            <a:r>
              <a:rPr lang="en-US" dirty="0" err="1" smtClean="0"/>
              <a:t>monocytes</a:t>
            </a:r>
            <a:endParaRPr lang="en-US" dirty="0" smtClean="0"/>
          </a:p>
          <a:p>
            <a:pPr lvl="1"/>
            <a:r>
              <a:rPr lang="en-US" dirty="0" smtClean="0"/>
              <a:t>Under the influence of adhesion molecules and </a:t>
            </a:r>
            <a:r>
              <a:rPr lang="en-US" dirty="0" err="1" smtClean="0"/>
              <a:t>chemokines</a:t>
            </a:r>
            <a:r>
              <a:rPr lang="en-US" dirty="0" smtClean="0"/>
              <a:t>, they migrate to a site of injury within 24 to 48 hours after the onset of acute inflammation</a:t>
            </a:r>
          </a:p>
          <a:p>
            <a:pPr lvl="1">
              <a:buNone/>
            </a:pPr>
            <a:r>
              <a:rPr lang="en-US" dirty="0" smtClean="0"/>
              <a:t>    (macrophages)</a:t>
            </a:r>
            <a:endParaRPr lang="ar-SA" dirty="0"/>
          </a:p>
        </p:txBody>
      </p:sp>
      <p:pic>
        <p:nvPicPr>
          <p:cNvPr id="4" name="Picture 3" descr="macrophageAttacksM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9950" y="5262563"/>
            <a:ext cx="18335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chronic inflammation, its causes, effects and patterns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589240"/>
            <a:ext cx="6624736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i="1" dirty="0" err="1" smtClean="0"/>
              <a:t>Monocytes</a:t>
            </a:r>
            <a:r>
              <a:rPr lang="en-US" sz="2400" i="1" dirty="0" smtClean="0"/>
              <a:t> are </a:t>
            </a:r>
            <a:r>
              <a:rPr lang="en-US" sz="2400" dirty="0" smtClean="0"/>
              <a:t> likely to be seen in an inflammatory response to salmonella </a:t>
            </a:r>
            <a:r>
              <a:rPr lang="en-US" sz="2400" dirty="0" err="1" smtClean="0"/>
              <a:t>typhi</a:t>
            </a:r>
            <a:r>
              <a:rPr lang="en-US" sz="2400" dirty="0" smtClean="0"/>
              <a:t> infection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619672" y="404664"/>
            <a:ext cx="5214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mononuclear phagocyte system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87016" y="5661248"/>
            <a:ext cx="8856984" cy="10895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err="1"/>
              <a:t>monocytes</a:t>
            </a:r>
            <a:r>
              <a:rPr lang="en-US" sz="2400" b="1" dirty="0"/>
              <a:t> begin to emigrate into </a:t>
            </a:r>
            <a:r>
              <a:rPr lang="en-US" sz="2400" b="1" dirty="0" err="1"/>
              <a:t>extravascular</a:t>
            </a:r>
            <a:r>
              <a:rPr lang="en-US" sz="2400" b="1" dirty="0"/>
              <a:t> tissues quite early in acute inflammation and within 48 hours they may </a:t>
            </a:r>
            <a:r>
              <a:rPr lang="en-US" sz="2400" b="1" dirty="0" smtClean="0"/>
              <a:t>constitute </a:t>
            </a:r>
            <a:r>
              <a:rPr lang="en-US" sz="2400" b="1" dirty="0"/>
              <a:t>the predominant cell </a:t>
            </a:r>
            <a:r>
              <a:rPr lang="en-US" sz="2400" b="1" dirty="0" smtClean="0"/>
              <a:t>type </a:t>
            </a:r>
            <a:endParaRPr lang="en-US" sz="2000" dirty="0">
              <a:latin typeface="Verdana" pitchFamily="34" charset="0"/>
            </a:endParaRPr>
          </a:p>
        </p:txBody>
      </p:sp>
      <p:pic>
        <p:nvPicPr>
          <p:cNvPr id="67589" name="Picture 4" descr="macrophageAttacksM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2272" y="6021288"/>
            <a:ext cx="8382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251520" y="830722"/>
            <a:ext cx="8892480" cy="480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2656"/>
            <a:ext cx="7772400" cy="93610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MONONUCLEAR CELL INFILTRATION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Macrophages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305800" cy="4800600"/>
          </a:xfrm>
        </p:spPr>
        <p:txBody>
          <a:bodyPr>
            <a:normAutofit/>
          </a:bodyPr>
          <a:lstStyle/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Font typeface="Wingdings 2"/>
              <a:buChar char=""/>
              <a:defRPr/>
            </a:pPr>
            <a:r>
              <a:rPr lang="en-US" sz="2400" dirty="0">
                <a:latin typeface="Arial" pitchFamily="34" charset="0"/>
              </a:rPr>
              <a:t>Macrophages may be </a:t>
            </a:r>
            <a:r>
              <a:rPr lang="en-US" sz="2400" i="1" dirty="0">
                <a:latin typeface="Arial" pitchFamily="34" charset="0"/>
              </a:rPr>
              <a:t>activated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</a:rPr>
              <a:t> by </a:t>
            </a:r>
            <a:r>
              <a:rPr lang="en-US" sz="2400" dirty="0">
                <a:latin typeface="Arial" pitchFamily="34" charset="0"/>
              </a:rPr>
              <a:t>a variety of stimuli, </a:t>
            </a:r>
            <a:r>
              <a:rPr lang="en-US" sz="2400" dirty="0" smtClean="0">
                <a:latin typeface="Arial" pitchFamily="34" charset="0"/>
              </a:rPr>
              <a:t>including: </a:t>
            </a:r>
            <a:endParaRPr lang="en-US" sz="2400" dirty="0">
              <a:latin typeface="Arial" pitchFamily="34" charset="0"/>
            </a:endParaRP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dirty="0">
                <a:latin typeface="Arial" pitchFamily="34" charset="0"/>
              </a:rPr>
              <a:t>cytokines (e.g., IFN-γ) secreted by sensitized T lymphocytes and by NK cells</a:t>
            </a: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dirty="0">
                <a:latin typeface="Arial" pitchFamily="34" charset="0"/>
              </a:rPr>
              <a:t>bacterial </a:t>
            </a:r>
            <a:r>
              <a:rPr lang="en-US" sz="2200" dirty="0" err="1">
                <a:latin typeface="Arial" pitchFamily="34" charset="0"/>
              </a:rPr>
              <a:t>endotoxins</a:t>
            </a:r>
            <a:endParaRPr lang="en-US" sz="2200" dirty="0">
              <a:latin typeface="Arial" pitchFamily="34" charset="0"/>
            </a:endParaRP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pic>
        <p:nvPicPr>
          <p:cNvPr id="68612" name="Picture 3" descr="macrophageAttacksM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161088"/>
            <a:ext cx="8382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264" y="2996952"/>
            <a:ext cx="7211144" cy="3381159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chronic inflammation, its causes, effects and patterns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88" y="836712"/>
            <a:ext cx="2636904" cy="550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pitchFamily="34" charset="0"/>
                <a:cs typeface="+mn-cs"/>
              </a:rPr>
              <a:t>   </a:t>
            </a:r>
            <a:r>
              <a:rPr lang="en-US" dirty="0" smtClean="0">
                <a:latin typeface="Arial" pitchFamily="34" charset="0"/>
                <a:cs typeface="+mn-cs"/>
              </a:rPr>
              <a:t>to eliminate injurious agents such as microbes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Arial" pitchFamily="34" charset="0"/>
                <a:cs typeface="+mn-cs"/>
              </a:rPr>
              <a:t>   to initiate the process of repair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i="1" dirty="0" smtClean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secrete mediators of inflammation, such as cytokines (TNF, IL-1, </a:t>
            </a:r>
            <a:r>
              <a:rPr lang="en-US" dirty="0" err="1" smtClean="0">
                <a:latin typeface="Arial" pitchFamily="34" charset="0"/>
              </a:rPr>
              <a:t>chemokines</a:t>
            </a:r>
            <a:r>
              <a:rPr lang="en-US" dirty="0" smtClean="0">
                <a:latin typeface="Arial" pitchFamily="34" charset="0"/>
              </a:rPr>
              <a:t>, and </a:t>
            </a:r>
            <a:r>
              <a:rPr lang="en-US" dirty="0" err="1" smtClean="0">
                <a:latin typeface="Arial" pitchFamily="34" charset="0"/>
              </a:rPr>
              <a:t>eicosanoids</a:t>
            </a:r>
            <a:r>
              <a:rPr lang="en-US" dirty="0" smtClean="0">
                <a:latin typeface="Arial" pitchFamily="34" charset="0"/>
              </a:rPr>
              <a:t>).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Arial" pitchFamily="34" charset="0"/>
              </a:rPr>
              <a:t>display antigens to T lymphocytes and respond to signals from T cells, thus setting up a feedback loop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Arial" pitchFamily="34" charset="0"/>
              </a:rPr>
              <a:t>   It is responsible for much of the tissue injury in chronic inflammation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320514" name="Picture 2" descr="d:\Inetpub\ombroot\content\0721601871\graphics\fullsize\S01871-002-f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836712"/>
            <a:ext cx="6516216" cy="5976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3203848" y="488866"/>
            <a:ext cx="540675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eaLnBrk="0" hangingPunct="0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roles of activated macrophages in chronic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inflammation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chronic inflammation, its causes, effects and patterns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485775"/>
            <a:ext cx="695325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Macrophages/</a:t>
            </a:r>
            <a:r>
              <a:rPr lang="en-US" sz="2800" i="1" dirty="0" err="1" smtClean="0">
                <a:solidFill>
                  <a:srgbClr val="FF0000"/>
                </a:solidFill>
              </a:rPr>
              <a:t>Monocytes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80728"/>
            <a:ext cx="82296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In chronic inflammation, macrophage accumulation persists, this is mediated by different mechanisms: </a:t>
            </a:r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71684" name="Picture 3" descr="macrophageAttacksM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161088"/>
            <a:ext cx="8382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517" y="1844824"/>
            <a:ext cx="639469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990600" lvl="1" indent="-533400" algn="l" rtl="0">
              <a:lnSpc>
                <a:spcPct val="90000"/>
              </a:lnSpc>
              <a:buFontTx/>
              <a:buAutoNum type="arabicPeriod"/>
            </a:pPr>
            <a:r>
              <a:rPr lang="en-US" sz="2000" i="1" dirty="0" smtClean="0">
                <a:latin typeface="Arial" charset="0"/>
              </a:rPr>
              <a:t>Recruitment of </a:t>
            </a:r>
            <a:r>
              <a:rPr lang="en-US" sz="2000" i="1" dirty="0" err="1" smtClean="0">
                <a:latin typeface="Arial" charset="0"/>
              </a:rPr>
              <a:t>monocytes</a:t>
            </a:r>
            <a:r>
              <a:rPr lang="en-US" sz="2000" i="1" dirty="0" smtClean="0">
                <a:latin typeface="Arial" charset="0"/>
              </a:rPr>
              <a:t> from the circulation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990600" lvl="1" indent="-533400" algn="l" rtl="0">
              <a:lnSpc>
                <a:spcPct val="90000"/>
              </a:lnSpc>
              <a:buFontTx/>
              <a:buAutoNum type="arabicPeriod"/>
            </a:pPr>
            <a:r>
              <a:rPr lang="en-US" sz="2000" i="1" dirty="0" smtClean="0">
                <a:latin typeface="Arial" charset="0"/>
              </a:rPr>
              <a:t>Local proliferation of macrophages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990600" lvl="1" indent="-533400" algn="l" rtl="0">
              <a:lnSpc>
                <a:spcPct val="90000"/>
              </a:lnSpc>
              <a:buFontTx/>
              <a:buAutoNum type="arabicPeriod"/>
            </a:pPr>
            <a:r>
              <a:rPr lang="en-US" sz="2000" i="1" dirty="0" smtClean="0">
                <a:latin typeface="Arial" charset="0"/>
              </a:rPr>
              <a:t>Immobilization of macrophages</a:t>
            </a:r>
            <a:endParaRPr lang="en-US" dirty="0"/>
          </a:p>
        </p:txBody>
      </p:sp>
      <p:pic>
        <p:nvPicPr>
          <p:cNvPr id="7" name="Picture 2" descr="d:\Inetpub\ombroot\content\0721601871\graphics\fullsize\S01871-002-f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35159"/>
            <a:ext cx="3635896" cy="3862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67744" y="5733256"/>
            <a:ext cx="37585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Collection of activated macrophages : </a:t>
            </a:r>
          </a:p>
          <a:p>
            <a:pPr algn="ctr"/>
            <a:r>
              <a:rPr lang="en-US" dirty="0" smtClean="0"/>
              <a:t>GRANULOMA</a:t>
            </a:r>
            <a:endParaRPr lang="ar-SA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chronic inflammation, its causes, effects and patterns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819944"/>
          </a:xfrm>
        </p:spPr>
        <p:txBody>
          <a:bodyPr/>
          <a:lstStyle/>
          <a:p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CELLS 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IN CHRONIC INFLAMMATION</a:t>
            </a:r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08720"/>
            <a:ext cx="8991600" cy="4953000"/>
          </a:xfrm>
        </p:spPr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Lymphocytes</a:t>
            </a:r>
          </a:p>
          <a:p>
            <a:pPr lvl="1"/>
            <a:r>
              <a:rPr lang="en-US" sz="2400" dirty="0"/>
              <a:t>Both T &amp; B Lymphocytes migrates into inflammation </a:t>
            </a:r>
            <a:r>
              <a:rPr lang="en-US" sz="2400" dirty="0" smtClean="0"/>
              <a:t>site</a:t>
            </a:r>
          </a:p>
          <a:p>
            <a:pPr lvl="1"/>
            <a:r>
              <a:rPr lang="en-US" sz="2400" dirty="0" smtClean="0"/>
              <a:t>most commonly seen in tissue affected by chronic inflammation </a:t>
            </a:r>
          </a:p>
          <a:p>
            <a:pPr lvl="1"/>
            <a:r>
              <a:rPr lang="en-US" sz="2400" dirty="0" smtClean="0"/>
              <a:t>Role: mediators of adaptive immunity, which provides defense against infectious pathogens</a:t>
            </a:r>
            <a:endParaRPr lang="en-US" sz="2400" b="1" i="1" dirty="0">
              <a:latin typeface="Arial" pitchFamily="34" charset="0"/>
            </a:endParaRPr>
          </a:p>
          <a:p>
            <a:pPr lvl="1"/>
            <a:endParaRPr lang="en-US" sz="2400" b="1" i="1" dirty="0">
              <a:latin typeface="Arial" pitchFamily="34" charset="0"/>
            </a:endParaRPr>
          </a:p>
          <a:p>
            <a:pPr>
              <a:buFontTx/>
              <a:buNone/>
            </a:pPr>
            <a:r>
              <a:rPr lang="en-US" sz="2400" b="1" i="1" dirty="0">
                <a:latin typeface="Arial" pitchFamily="34" charset="0"/>
              </a:rPr>
              <a:t>    </a:t>
            </a:r>
          </a:p>
        </p:txBody>
      </p:sp>
      <p:pic>
        <p:nvPicPr>
          <p:cNvPr id="312324" name="Picture 4" descr="d:\Inetpub\ombroot\content\0721601871\graphics\fullsize\S01871-002-f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8534400" cy="289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chronic inflammation, its causes, effects and patterns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Lymphocytes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 lymphocytes are activated to secrete cytokines:</a:t>
            </a:r>
          </a:p>
          <a:p>
            <a:pPr lvl="1"/>
            <a:r>
              <a:rPr lang="en-US" i="1" dirty="0" smtClean="0"/>
              <a:t>CD4</a:t>
            </a:r>
            <a:r>
              <a:rPr lang="en-US" dirty="0" smtClean="0"/>
              <a:t>+ </a:t>
            </a:r>
            <a:r>
              <a:rPr lang="en-US" i="1" dirty="0" smtClean="0"/>
              <a:t>T lymphocytes promote inflammation and influence the nature of the inflammatory reaction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35332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chronic inflammation, its causes, effects and patterns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9976"/>
            <a:ext cx="8496944" cy="654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699792" y="332656"/>
            <a:ext cx="327179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CA" sz="2400" b="1" dirty="0" smtClean="0"/>
              <a:t>Cell-mediated immunity</a:t>
            </a:r>
            <a:endParaRPr lang="ar-SA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chronic inflammation, its causes, effects and patterns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t="6248"/>
          <a:stretch>
            <a:fillRect/>
          </a:stretch>
        </p:blipFill>
        <p:spPr bwMode="auto">
          <a:xfrm>
            <a:off x="323528" y="1628800"/>
            <a:ext cx="8568952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11560" y="69269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In response to stimuli (mainly cytokines) present at the time of antigen recognition, naive CD4+ T cells may differentiate into populations of </a:t>
            </a:r>
            <a:r>
              <a:rPr lang="en-US" dirty="0" err="1" smtClean="0"/>
              <a:t>effector</a:t>
            </a:r>
            <a:r>
              <a:rPr lang="en-US" dirty="0" smtClean="0"/>
              <a:t> cells that produce distinct sets of cytokines and perform different functions. </a:t>
            </a:r>
          </a:p>
          <a:p>
            <a:pPr algn="l"/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2987824" y="364594"/>
            <a:ext cx="3211328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Subsets of helper T (TH) cell</a:t>
            </a:r>
            <a:r>
              <a:rPr lang="en-US" dirty="0" smtClean="0"/>
              <a:t>s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1204668" y="6444044"/>
            <a:ext cx="3367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IBD, inflammatory bowel disease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6660232" y="6444044"/>
            <a:ext cx="2216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MS, multiple sclerosis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D342-6AC2-412F-8620-4F0E0112FE4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277" descr="D:\SCContent\9781437717815\graphics\fullsize\S9781437717815-002-f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748464" cy="6048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332"/>
            <a:ext cx="71642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CD4+ helper T cells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1">
              <a:buNone/>
            </a:pPr>
            <a:r>
              <a:rPr lang="en-US" sz="3200" dirty="0" smtClean="0"/>
              <a:t> There are three subsets of CD4+ helper T cells :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baseline="-250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1 cells </a:t>
            </a:r>
            <a:r>
              <a:rPr lang="en-US" sz="2800" dirty="0" smtClean="0"/>
              <a:t>produce the cytokine IFN-γ,</a:t>
            </a:r>
          </a:p>
          <a:p>
            <a:pPr lvl="2">
              <a:buNone/>
            </a:pPr>
            <a:r>
              <a:rPr lang="en-US" sz="2800" dirty="0" smtClean="0"/>
              <a:t>Function: activates macrophages in the classical pathway.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baseline="-250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2 cells </a:t>
            </a:r>
            <a:r>
              <a:rPr lang="en-US" sz="2800" dirty="0" smtClean="0"/>
              <a:t>secrete IL-4, IL-5, and IL-13</a:t>
            </a:r>
          </a:p>
          <a:p>
            <a:pPr lvl="2">
              <a:buNone/>
            </a:pPr>
            <a:r>
              <a:rPr lang="en-US" sz="2800" dirty="0" smtClean="0"/>
              <a:t>Function:  recruit and activate </a:t>
            </a:r>
            <a:r>
              <a:rPr lang="en-US" sz="2800" dirty="0" err="1" smtClean="0"/>
              <a:t>eosinophils</a:t>
            </a:r>
            <a:r>
              <a:rPr lang="en-US" sz="2800" dirty="0" smtClean="0"/>
              <a:t> and are responsible for  macrophage activation.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baseline="-250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17 cells </a:t>
            </a:r>
            <a:r>
              <a:rPr lang="en-US" sz="2800" dirty="0" smtClean="0"/>
              <a:t>secrete IL-17 and other cytokines </a:t>
            </a:r>
          </a:p>
          <a:p>
            <a:pPr lvl="2">
              <a:buNone/>
            </a:pPr>
            <a:r>
              <a:rPr lang="en-US" sz="2800" dirty="0" smtClean="0"/>
              <a:t>Function:  induce the secretion of </a:t>
            </a:r>
            <a:r>
              <a:rPr lang="en-US" sz="2800" dirty="0" err="1" smtClean="0"/>
              <a:t>chemokines</a:t>
            </a:r>
            <a:r>
              <a:rPr lang="en-US" sz="2800" dirty="0" smtClean="0"/>
              <a:t> responsible for recruiting </a:t>
            </a:r>
            <a:r>
              <a:rPr lang="en-US" sz="2800" dirty="0" err="1" smtClean="0"/>
              <a:t>neutrophils</a:t>
            </a:r>
            <a:r>
              <a:rPr lang="en-US" sz="2800" dirty="0" smtClean="0"/>
              <a:t> and </a:t>
            </a:r>
            <a:r>
              <a:rPr lang="en-US" sz="2800" dirty="0" err="1" smtClean="0"/>
              <a:t>monocytes</a:t>
            </a:r>
            <a:r>
              <a:rPr lang="en-US" sz="2800" dirty="0" smtClean="0"/>
              <a:t> into the reaction.</a:t>
            </a:r>
            <a:endParaRPr lang="en-US" dirty="0" smtClean="0"/>
          </a:p>
          <a:p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3815" y="548680"/>
            <a:ext cx="2362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 lymphocytes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628800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smtClean="0"/>
              <a:t>B lymphocytes may develop into </a:t>
            </a:r>
            <a:r>
              <a:rPr lang="en-US" sz="2400" i="1" dirty="0" smtClean="0"/>
              <a:t>plasma cells,</a:t>
            </a:r>
            <a:r>
              <a:rPr lang="en-US" sz="2400" dirty="0" smtClean="0"/>
              <a:t> which  secrete antibodies (</a:t>
            </a:r>
            <a:r>
              <a:rPr lang="en-CA" sz="2400" dirty="0" err="1" smtClean="0"/>
              <a:t>Humoral</a:t>
            </a:r>
            <a:r>
              <a:rPr lang="en-CA" sz="2400" dirty="0" smtClean="0"/>
              <a:t> immunity</a:t>
            </a:r>
            <a:r>
              <a:rPr lang="en-US" sz="2400" dirty="0" smtClean="0"/>
              <a:t>)</a:t>
            </a:r>
          </a:p>
          <a:p>
            <a:pPr algn="l" rt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smtClean="0"/>
              <a:t>Naive B lymphocytes recognize antigens, and under the influence of TH cells and other stimuli, the B cells are activated to proliferate and to differentiate into antibody-secreting plasma cells.</a:t>
            </a:r>
          </a:p>
          <a:p>
            <a:pPr algn="l" rtl="0">
              <a:buClr>
                <a:schemeClr val="accent3">
                  <a:lumMod val="75000"/>
                </a:schemeClr>
              </a:buClr>
            </a:pPr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ar-SA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chronic inflammation, its causes, effects and patterns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102965"/>
            <a:ext cx="85820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779912" y="476672"/>
            <a:ext cx="1948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 smtClean="0"/>
              <a:t>Humoral</a:t>
            </a:r>
            <a:r>
              <a:rPr lang="en-CA" dirty="0" smtClean="0"/>
              <a:t> immunity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1143000"/>
          </a:xfrm>
        </p:spPr>
        <p:txBody>
          <a:bodyPr/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OTHER CELLS IN CHRONIC INFLAMMATION</a:t>
            </a:r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8991600" cy="49530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</a:rPr>
              <a:t>Plasma cells</a:t>
            </a:r>
          </a:p>
          <a:p>
            <a:r>
              <a:rPr lang="en-US" sz="2400" b="1" dirty="0" smtClean="0">
                <a:latin typeface="Arial" pitchFamily="34" charset="0"/>
              </a:rPr>
              <a:t>Lymphoid cell (Mature B cells)</a:t>
            </a:r>
          </a:p>
          <a:p>
            <a:r>
              <a:rPr lang="en-US" sz="2400" b="1" dirty="0" smtClean="0">
                <a:latin typeface="Arial" pitchFamily="34" charset="0"/>
              </a:rPr>
              <a:t>Common cell in chronic inflammation</a:t>
            </a:r>
          </a:p>
          <a:p>
            <a:r>
              <a:rPr lang="en-US" sz="2400" b="1" dirty="0" smtClean="0">
                <a:latin typeface="Arial" pitchFamily="34" charset="0"/>
              </a:rPr>
              <a:t>Primary source of antibodies</a:t>
            </a:r>
          </a:p>
          <a:p>
            <a:r>
              <a:rPr lang="en-US" sz="2400" b="1" dirty="0" smtClean="0">
                <a:latin typeface="Arial" pitchFamily="34" charset="0"/>
              </a:rPr>
              <a:t>Antibodies  are important in inflammation e.g.  neutralize antigen and clearance of foreign antigen</a:t>
            </a:r>
          </a:p>
          <a:p>
            <a:endParaRPr lang="en-US" sz="2400" b="1" dirty="0"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933056"/>
            <a:ext cx="4173662" cy="256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Plasma cells</a:t>
            </a:r>
            <a:b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24744"/>
            <a:ext cx="3888432" cy="261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24452" y="4364580"/>
            <a:ext cx="23752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005064"/>
            <a:ext cx="2295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67544" y="1124744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Morphology of plasma cells:</a:t>
            </a:r>
          </a:p>
          <a:p>
            <a:pPr algn="l" rtl="0"/>
            <a:r>
              <a:rPr lang="en-US" sz="2400" dirty="0" smtClean="0"/>
              <a:t>Cells has an eccentric nucleus shows a cartwheel or clock face  pattern of nuclear chromatin with a </a:t>
            </a:r>
            <a:r>
              <a:rPr lang="en-US" sz="2400" dirty="0" err="1" smtClean="0"/>
              <a:t>perinuclear</a:t>
            </a:r>
            <a:r>
              <a:rPr lang="en-US" sz="2400" dirty="0" smtClean="0"/>
              <a:t> halo</a:t>
            </a:r>
            <a:endParaRPr lang="en-US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005064"/>
            <a:ext cx="28098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 descr="f003031"/>
          <p:cNvPicPr>
            <a:picLocks noChangeAspect="1" noChangeArrowheads="1"/>
          </p:cNvPicPr>
          <p:nvPr/>
        </p:nvPicPr>
        <p:blipFill>
          <a:blip r:embed="rId2" cstate="print">
            <a:lum bright="12000" contrast="-10000"/>
          </a:blip>
          <a:srcRect/>
          <a:stretch>
            <a:fillRect/>
          </a:stretch>
        </p:blipFill>
        <p:spPr bwMode="auto">
          <a:xfrm>
            <a:off x="1907704" y="2564904"/>
            <a:ext cx="5562600" cy="4171950"/>
          </a:xfrm>
          <a:prstGeom prst="rect">
            <a:avLst/>
          </a:prstGeom>
          <a:noFill/>
        </p:spPr>
      </p:pic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152400" y="422779"/>
            <a:ext cx="7964488" cy="21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</a:rPr>
              <a:t>Eosinophils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Arial" pitchFamily="34" charset="0"/>
              </a:rPr>
              <a:t>are abundant in immune reactions mediated by </a:t>
            </a:r>
            <a:r>
              <a:rPr lang="en-US" sz="2000" dirty="0" err="1" smtClean="0">
                <a:latin typeface="Arial" pitchFamily="34" charset="0"/>
              </a:rPr>
              <a:t>IgE</a:t>
            </a:r>
            <a:r>
              <a:rPr lang="en-US" sz="2000" dirty="0" smtClean="0">
                <a:latin typeface="Arial" pitchFamily="34" charset="0"/>
              </a:rPr>
              <a:t> in allergic reaction </a:t>
            </a:r>
            <a:r>
              <a:rPr lang="en-US" sz="2000" dirty="0">
                <a:latin typeface="Arial" pitchFamily="34" charset="0"/>
              </a:rPr>
              <a:t>and in parasitic infections</a:t>
            </a:r>
          </a:p>
          <a:p>
            <a:pPr lvl="1" algn="l" rtl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pitchFamily="34" charset="0"/>
              </a:rPr>
              <a:t>respond to </a:t>
            </a:r>
            <a:r>
              <a:rPr lang="en-US" sz="2000" dirty="0" err="1">
                <a:latin typeface="Arial" pitchFamily="34" charset="0"/>
              </a:rPr>
              <a:t>chemotactic</a:t>
            </a:r>
            <a:r>
              <a:rPr lang="en-US" sz="2000" dirty="0">
                <a:latin typeface="Arial" pitchFamily="34" charset="0"/>
              </a:rPr>
              <a:t> agents derived largely from mast cells</a:t>
            </a:r>
          </a:p>
          <a:p>
            <a:pPr lvl="1" algn="l" rtl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pitchFamily="34" charset="0"/>
              </a:rPr>
              <a:t>Granules contain major basic protein: toxic to parasites and lead to </a:t>
            </a:r>
            <a:r>
              <a:rPr lang="en-US" sz="2000" dirty="0" err="1">
                <a:latin typeface="Arial" pitchFamily="34" charset="0"/>
              </a:rPr>
              <a:t>lysis</a:t>
            </a:r>
            <a:r>
              <a:rPr lang="en-US" sz="2000" dirty="0">
                <a:latin typeface="Arial" pitchFamily="34" charset="0"/>
              </a:rPr>
              <a:t> of mammalian epithelial cells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0" y="476672"/>
            <a:ext cx="8763000" cy="41148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Mast cells 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are widely distributed in connective tissues 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express on their surface the receptor that binds the </a:t>
            </a:r>
            <a:r>
              <a:rPr lang="en-US" sz="2400" b="1" dirty="0" err="1" smtClean="0">
                <a:latin typeface="Arial" charset="0"/>
              </a:rPr>
              <a:t>Fc</a:t>
            </a:r>
            <a:r>
              <a:rPr lang="en-US" sz="2400" b="1" dirty="0" smtClean="0">
                <a:latin typeface="Arial" charset="0"/>
              </a:rPr>
              <a:t> portion of </a:t>
            </a:r>
            <a:r>
              <a:rPr lang="en-US" sz="2400" b="1" dirty="0" err="1" smtClean="0">
                <a:latin typeface="Arial" charset="0"/>
              </a:rPr>
              <a:t>IgE</a:t>
            </a:r>
            <a:r>
              <a:rPr lang="en-US" sz="2400" b="1" dirty="0" smtClean="0">
                <a:latin typeface="Arial" charset="0"/>
              </a:rPr>
              <a:t> antibody  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>
                <a:latin typeface="Arial" charset="0"/>
              </a:rPr>
              <a:t>the cells </a:t>
            </a:r>
            <a:r>
              <a:rPr lang="en-US" sz="2000" b="1" dirty="0" err="1" smtClean="0">
                <a:latin typeface="Arial" charset="0"/>
              </a:rPr>
              <a:t>degranulate</a:t>
            </a:r>
            <a:r>
              <a:rPr lang="en-US" sz="2000" b="1" dirty="0" smtClean="0">
                <a:latin typeface="Arial" charset="0"/>
              </a:rPr>
              <a:t> and release mediators, such as histamine and products of AA oxidation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endParaRPr lang="en-US" dirty="0" smtClean="0"/>
          </a:p>
        </p:txBody>
      </p:sp>
      <p:pic>
        <p:nvPicPr>
          <p:cNvPr id="76803" name="Picture 4" descr="7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08919"/>
            <a:ext cx="5400600" cy="4021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3376"/>
          </a:xfrm>
        </p:spPr>
      </p:pic>
      <p:sp>
        <p:nvSpPr>
          <p:cNvPr id="6" name="Rectangle 5"/>
          <p:cNvSpPr/>
          <p:nvPr/>
        </p:nvSpPr>
        <p:spPr>
          <a:xfrm>
            <a:off x="1475656" y="2276872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1510" lvl="0" indent="-514350" algn="l" rtl="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Describe the outcome of acute inflammation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Recognize  the different patterns of inflammation.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Define chronic inflammation with emphasis on causes, nature of the inflammatory response, and tissue changes.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Compare and contrast the clinical settings in which different types of inflammatory cells (</a:t>
            </a:r>
            <a:r>
              <a:rPr lang="en-US" dirty="0" err="1" smtClean="0">
                <a:latin typeface="Arial Rounded MT Bold" pitchFamily="34" charset="0"/>
              </a:rPr>
              <a:t>eosinophils</a:t>
            </a:r>
            <a:r>
              <a:rPr lang="en-US" dirty="0" smtClean="0">
                <a:latin typeface="Arial Rounded MT Bold" pitchFamily="34" charset="0"/>
              </a:rPr>
              <a:t>, macrophages, and lymphocytes) accumulate in tissues.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Arial" pitchFamily="34" charset="0"/>
              </a:rPr>
              <a:t>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Outcomes of Acute Inflammation</a:t>
            </a:r>
            <a:r>
              <a:rPr lang="en-US" dirty="0"/>
              <a:t> 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382000" cy="5105400"/>
          </a:xfrm>
        </p:spPr>
        <p:txBody>
          <a:bodyPr/>
          <a:lstStyle/>
          <a:p>
            <a:pPr marL="609600" indent="-609600"/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Acute inflammation may have one of the four outcomes</a:t>
            </a:r>
            <a:r>
              <a:rPr lang="en-US" dirty="0" smtClean="0">
                <a:solidFill>
                  <a:srgbClr val="FF9999"/>
                </a:solidFill>
                <a:latin typeface="Arial" charset="0"/>
                <a:cs typeface="Arial" charset="0"/>
              </a:rPr>
              <a:t>:</a:t>
            </a:r>
          </a:p>
          <a:p>
            <a:pPr marL="990600" lvl="1" indent="-533400"/>
            <a:r>
              <a:rPr lang="en-US" i="1" dirty="0" smtClean="0">
                <a:latin typeface="Arial" charset="0"/>
              </a:rPr>
              <a:t>Complete resolution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990600" lvl="1" indent="-533400"/>
            <a:r>
              <a:rPr lang="en-US" i="1" dirty="0" smtClean="0">
                <a:latin typeface="Arial" charset="0"/>
              </a:rPr>
              <a:t>Healing by connective tissue replacement (fibrosis)</a:t>
            </a:r>
            <a:endParaRPr lang="en-US" sz="2000" dirty="0" smtClean="0">
              <a:latin typeface="Arial" charset="0"/>
            </a:endParaRPr>
          </a:p>
          <a:p>
            <a:pPr marL="990600" lvl="1" indent="-533400"/>
            <a:r>
              <a:rPr lang="en-US" i="1" dirty="0" smtClean="0">
                <a:latin typeface="Arial" charset="0"/>
              </a:rPr>
              <a:t>Progression of the tissue response to chronic inflammation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990600" lvl="1" indent="-533400"/>
            <a:r>
              <a:rPr lang="en-US" i="1" dirty="0" smtClean="0">
                <a:latin typeface="Arial" charset="0"/>
              </a:rPr>
              <a:t>Abscess 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88640"/>
            <a:ext cx="71642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836712"/>
            <a:ext cx="3733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dirty="0"/>
              <a:t>Events in </a:t>
            </a:r>
            <a:r>
              <a:rPr lang="en-US" sz="2400" dirty="0">
                <a:solidFill>
                  <a:srgbClr val="FF0000"/>
                </a:solidFill>
              </a:rPr>
              <a:t>the resolution </a:t>
            </a:r>
            <a:r>
              <a:rPr lang="en-US" sz="2000" dirty="0"/>
              <a:t>of </a:t>
            </a:r>
            <a:r>
              <a:rPr lang="en-US" sz="2000" dirty="0" smtClean="0"/>
              <a:t>inflammation</a:t>
            </a:r>
          </a:p>
          <a:p>
            <a:pPr marL="457200" indent="-457200" algn="l" rtl="0">
              <a:buFont typeface="Wingdings" pitchFamily="2" charset="2"/>
              <a:buChar char="§"/>
            </a:pPr>
            <a:r>
              <a:rPr lang="en-US" sz="2000" dirty="0" smtClean="0"/>
              <a:t>This involves neutralization, decay, or enzymatic degradation of the various chemical mediators; normalization of vascular permeability; and cessation of leukocyte emigration and apoptosis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000" dirty="0" smtClean="0"/>
              <a:t>The necrotic debris, edema fluid, and inflammatory cells are cleared by phagocytes and lymphatic drainage 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000" dirty="0" smtClean="0"/>
              <a:t>Lymph node become enlarged and inflamed</a:t>
            </a:r>
            <a:endParaRPr lang="en-US" sz="2000" dirty="0"/>
          </a:p>
        </p:txBody>
      </p:sp>
      <p:pic>
        <p:nvPicPr>
          <p:cNvPr id="57347" name="Picture 3" descr="d:\Inetpub\ombroot\content\0721601871\graphics\fullsize\S01871-002-f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76672"/>
            <a:ext cx="5257800" cy="6192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D342-6AC2-412F-8620-4F0E0112FE4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88640"/>
            <a:ext cx="71642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44624"/>
            <a:ext cx="9144000" cy="6813376"/>
          </a:xfrm>
        </p:spPr>
      </p:pic>
      <p:sp>
        <p:nvSpPr>
          <p:cNvPr id="6" name="Rectangle 5"/>
          <p:cNvSpPr/>
          <p:nvPr/>
        </p:nvSpPr>
        <p:spPr>
          <a:xfrm>
            <a:off x="1475656" y="2276872"/>
            <a:ext cx="676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1510" lvl="0" indent="-514350" algn="l" rtl="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Recognize  the different patterns of inflammation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Define chronic inflammation with emphasis on causes, nature of the inflammatory response, and tissue changes.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Compare and contrast the clinical settings in which different types of inflammatory cells (</a:t>
            </a:r>
            <a:r>
              <a:rPr lang="en-US" dirty="0" err="1" smtClean="0">
                <a:latin typeface="Arial Rounded MT Bold" pitchFamily="34" charset="0"/>
              </a:rPr>
              <a:t>eosinophils</a:t>
            </a:r>
            <a:r>
              <a:rPr lang="en-US" dirty="0" smtClean="0">
                <a:latin typeface="Arial Rounded MT Bold" pitchFamily="34" charset="0"/>
              </a:rPr>
              <a:t>, macrophages, and lymphocytes) accumulate in tissues.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12" y="148478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Morphologic Patterns of Acute Inflammation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88840"/>
            <a:ext cx="8458200" cy="5181600"/>
          </a:xfrm>
        </p:spPr>
        <p:txBody>
          <a:bodyPr/>
          <a:lstStyle/>
          <a:p>
            <a:r>
              <a:rPr lang="en-US" sz="3200" dirty="0" smtClean="0">
                <a:latin typeface="Arial" charset="0"/>
                <a:cs typeface="Arial" charset="0"/>
              </a:rPr>
              <a:t>Several types of inflammation vary in their morphology and clinical correlates. Why?</a:t>
            </a:r>
          </a:p>
          <a:p>
            <a:pPr lvl="1"/>
            <a:r>
              <a:rPr lang="en-US" dirty="0" smtClean="0">
                <a:latin typeface="Arial" charset="0"/>
              </a:rPr>
              <a:t>The severity of the reaction</a:t>
            </a:r>
          </a:p>
          <a:p>
            <a:pPr lvl="1"/>
            <a:r>
              <a:rPr lang="en-US" dirty="0" smtClean="0">
                <a:latin typeface="Arial" charset="0"/>
              </a:rPr>
              <a:t>specific cause</a:t>
            </a:r>
          </a:p>
          <a:p>
            <a:pPr lvl="1"/>
            <a:r>
              <a:rPr lang="en-US" dirty="0" smtClean="0">
                <a:latin typeface="Arial" charset="0"/>
              </a:rPr>
              <a:t>the particular tissue </a:t>
            </a:r>
          </a:p>
          <a:p>
            <a:pPr lvl="1"/>
            <a:r>
              <a:rPr lang="en-US" dirty="0" smtClean="0">
                <a:latin typeface="Arial" charset="0"/>
              </a:rPr>
              <a:t>site involved </a:t>
            </a:r>
          </a:p>
          <a:p>
            <a:endParaRPr lang="en-US" sz="4000" dirty="0" smtClean="0">
              <a:latin typeface="Arial" charset="0"/>
              <a:cs typeface="Arial" charset="0"/>
            </a:endParaRPr>
          </a:p>
          <a:p>
            <a:endParaRPr lang="en-US" sz="2000" b="1" i="1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Morphologic Patterns of Acute Inflammation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132856"/>
            <a:ext cx="8458200" cy="5181600"/>
          </a:xfrm>
        </p:spPr>
        <p:txBody>
          <a:bodyPr/>
          <a:lstStyle/>
          <a:p>
            <a:r>
              <a:rPr lang="en-US" sz="3200" b="1" dirty="0" smtClean="0">
                <a:latin typeface="Arial" charset="0"/>
              </a:rPr>
              <a:t>SEROUS INFLAMMATION</a:t>
            </a:r>
          </a:p>
          <a:p>
            <a:r>
              <a:rPr lang="en-US" sz="3200" b="1" dirty="0" smtClean="0">
                <a:latin typeface="Arial" charset="0"/>
              </a:rPr>
              <a:t>FIBRINOUS INFLAMMATION</a:t>
            </a:r>
          </a:p>
          <a:p>
            <a:r>
              <a:rPr lang="en-US" sz="3200" b="1" dirty="0" smtClean="0">
                <a:latin typeface="Arial" charset="0"/>
              </a:rPr>
              <a:t>SUPPURATIVE OR PURULENT INFLAMMATION </a:t>
            </a:r>
          </a:p>
          <a:p>
            <a:r>
              <a:rPr lang="en-US" sz="3200" b="1" dirty="0" smtClean="0">
                <a:latin typeface="Arial" charset="0"/>
              </a:rPr>
              <a:t>ULCERS</a:t>
            </a:r>
          </a:p>
          <a:p>
            <a:endParaRPr lang="en-US" sz="3200" b="1" dirty="0" smtClean="0">
              <a:latin typeface="Arial" charset="0"/>
            </a:endParaRPr>
          </a:p>
          <a:p>
            <a:endParaRPr lang="en-US" sz="3200" b="1" dirty="0" smtClean="0">
              <a:latin typeface="Arial" charset="0"/>
            </a:endParaRPr>
          </a:p>
          <a:p>
            <a:endParaRPr lang="en-US" sz="3200" b="1" dirty="0" smtClean="0">
              <a:latin typeface="Arial" charset="0"/>
            </a:endParaRPr>
          </a:p>
          <a:p>
            <a:endParaRPr lang="en-US" sz="2000" b="1" i="1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1919</Words>
  <Application>Microsoft Macintosh PowerPoint</Application>
  <PresentationFormat>On-screen Show (4:3)</PresentationFormat>
  <Paragraphs>273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 Rounded MT Bold</vt:lpstr>
      <vt:lpstr>Calibri</vt:lpstr>
      <vt:lpstr>Times New Roman</vt:lpstr>
      <vt:lpstr>Verdana</vt:lpstr>
      <vt:lpstr>Wingdings</vt:lpstr>
      <vt:lpstr>Wingdings 2</vt:lpstr>
      <vt:lpstr>Arial</vt:lpstr>
      <vt:lpstr>Office Theme</vt:lpstr>
      <vt:lpstr>PowerPoint Presentation</vt:lpstr>
      <vt:lpstr>   1. Outcomes of acute inflammation  2. Different patterns of inflammation  3. Chronic inflammation   </vt:lpstr>
      <vt:lpstr>PowerPoint Presentation</vt:lpstr>
      <vt:lpstr>PowerPoint Presentation</vt:lpstr>
      <vt:lpstr> Outcomes of Acute Inflammation </vt:lpstr>
      <vt:lpstr>PowerPoint Presentation</vt:lpstr>
      <vt:lpstr>PowerPoint Presentation</vt:lpstr>
      <vt:lpstr>Morphologic Patterns of Acute Inflammation </vt:lpstr>
      <vt:lpstr>Morphologic Patterns of Acute Inflammation </vt:lpstr>
      <vt:lpstr>PowerPoint Presentation</vt:lpstr>
      <vt:lpstr> FIBRINOUS INFLAMMATION  </vt:lpstr>
      <vt:lpstr>Catarrhal inflammation</vt:lpstr>
      <vt:lpstr> SUPPURATIVE OR PURULENT INFLAMMATION</vt:lpstr>
      <vt:lpstr>Suppurative abscess</vt:lpstr>
      <vt:lpstr>Morphologic Patterns of Acute Inflammation  SUPPURATIVE OR PURULENT INFLAMMATION</vt:lpstr>
      <vt:lpstr>PowerPoint Presentation</vt:lpstr>
      <vt:lpstr>Sinus</vt:lpstr>
      <vt:lpstr>Fistula</vt:lpstr>
      <vt:lpstr>Cellulitis</vt:lpstr>
      <vt:lpstr>PowerPoint Presentation</vt:lpstr>
      <vt:lpstr>CHRONIC INFLAMMATION</vt:lpstr>
      <vt:lpstr>Chronic inflammation may arise in the following settings: </vt:lpstr>
      <vt:lpstr>PowerPoint Presentation</vt:lpstr>
      <vt:lpstr>PowerPoint Presentation</vt:lpstr>
      <vt:lpstr>PowerPoint Presentation</vt:lpstr>
      <vt:lpstr>PowerPoint Presentation</vt:lpstr>
      <vt:lpstr>Chronic inflammation patterns</vt:lpstr>
      <vt:lpstr>PowerPoint Presentation</vt:lpstr>
      <vt:lpstr>Cells in Chronic inflammation </vt:lpstr>
      <vt:lpstr>Macrophages</vt:lpstr>
      <vt:lpstr>PowerPoint Presentation</vt:lpstr>
      <vt:lpstr>MONONUCLEAR CELL INFILTRATION Macrophages</vt:lpstr>
      <vt:lpstr>PowerPoint Presentation</vt:lpstr>
      <vt:lpstr>PowerPoint Presentation</vt:lpstr>
      <vt:lpstr>Macrophages/Monocytes</vt:lpstr>
      <vt:lpstr>CELLS IN CHRONIC INFLAMMATION </vt:lpstr>
      <vt:lpstr>Lymphocytes</vt:lpstr>
      <vt:lpstr>PowerPoint Presentation</vt:lpstr>
      <vt:lpstr>PowerPoint Presentation</vt:lpstr>
      <vt:lpstr>CD4+ helper T cells</vt:lpstr>
      <vt:lpstr>PowerPoint Presentation</vt:lpstr>
      <vt:lpstr>PowerPoint Presentation</vt:lpstr>
      <vt:lpstr>OTHER CELLS IN CHRONIC INFLAMMATION </vt:lpstr>
      <vt:lpstr>Plasma cells 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نوف</cp:lastModifiedBy>
  <cp:revision>38</cp:revision>
  <dcterms:created xsi:type="dcterms:W3CDTF">2013-10-06T18:46:52Z</dcterms:created>
  <dcterms:modified xsi:type="dcterms:W3CDTF">2018-10-07T10:46:10Z</dcterms:modified>
</cp:coreProperties>
</file>