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5"/>
  </p:notesMasterIdLst>
  <p:sldIdLst>
    <p:sldId id="289" r:id="rId2"/>
    <p:sldId id="258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36" r:id="rId15"/>
    <p:sldId id="316" r:id="rId16"/>
    <p:sldId id="317" r:id="rId17"/>
    <p:sldId id="318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35" r:id="rId28"/>
    <p:sldId id="330" r:id="rId29"/>
    <p:sldId id="331" r:id="rId30"/>
    <p:sldId id="332" r:id="rId31"/>
    <p:sldId id="333" r:id="rId32"/>
    <p:sldId id="282" r:id="rId33"/>
    <p:sldId id="283" r:id="rId34"/>
    <p:sldId id="284" r:id="rId35"/>
    <p:sldId id="285" r:id="rId36"/>
    <p:sldId id="298" r:id="rId37"/>
    <p:sldId id="287" r:id="rId38"/>
    <p:sldId id="299" r:id="rId39"/>
    <p:sldId id="334" r:id="rId40"/>
    <p:sldId id="286" r:id="rId41"/>
    <p:sldId id="290" r:id="rId42"/>
    <p:sldId id="300" r:id="rId43"/>
    <p:sldId id="301" r:id="rId4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440" autoAdjust="0"/>
    <p:restoredTop sz="94646"/>
  </p:normalViewPr>
  <p:slideViewPr>
    <p:cSldViewPr>
      <p:cViewPr varScale="1">
        <p:scale>
          <a:sx n="80" d="100"/>
          <a:sy n="80" d="100"/>
        </p:scale>
        <p:origin x="184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19FE2D-3046-4031-B449-BEF95EE354E5}" type="datetimeFigureOut">
              <a:rPr lang="ar-SA" smtClean="0"/>
              <a:pPr/>
              <a:t>27 محرم، 1440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56D1EEC-AB23-4FC0-AE07-5F9F79928EE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23622-80AA-4CCF-91CF-A62FA9BEA16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CB634-B21F-4221-BE8B-C1FC6DA2C3C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90928-8B50-4762-A3FE-F24E965FDE4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94B26-7846-4F5F-A0E0-ABB8D6D0FF0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62021-39E4-4F33-8A21-EE62016CB02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F5BC9-2CD2-4DE4-91F5-48ABFBDBB5D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A77369-5F4E-4995-B18A-220F51051D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Acute inflammation is marked by an increase in inflammatory cells. </a:t>
            </a:r>
            <a:r>
              <a:rPr lang="en-US" dirty="0" smtClean="0"/>
              <a:t>Perhaps the simplest indicator of acute inflammation is an increase in the white blood cell count in the </a:t>
            </a:r>
            <a:r>
              <a:rPr lang="en-US" dirty="0" err="1" smtClean="0"/>
              <a:t>peripheal</a:t>
            </a:r>
            <a:r>
              <a:rPr lang="en-US" dirty="0" smtClean="0"/>
              <a:t> blood, here marked by an increase in segmented </a:t>
            </a:r>
            <a:r>
              <a:rPr lang="en-US" dirty="0" err="1" smtClean="0"/>
              <a:t>neutrophils</a:t>
            </a:r>
            <a:r>
              <a:rPr lang="en-US" dirty="0" smtClean="0"/>
              <a:t> (PMN's).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D1EEC-AB23-4FC0-AE07-5F9F79928EE6}" type="slidenum">
              <a:rPr lang="ar-SA" smtClean="0"/>
              <a:pPr/>
              <a:t>42</a:t>
            </a:fld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23622-80AA-4CCF-91CF-A62FA9BEA16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0C374-998A-44E1-A2C4-8C9BDD17C59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F5BC9-2CD2-4DE4-91F5-48ABFBDBB5D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A3C1A-CD79-4284-A329-F1AD9C2976E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Endothelial cells at the site of inflammation</a:t>
            </a:r>
          </a:p>
          <a:p>
            <a:pPr>
              <a:buFontTx/>
              <a:buChar char="•"/>
            </a:pPr>
            <a:r>
              <a:rPr lang="en-US" smtClean="0"/>
              <a:t>Leukocytes recruited to the site form the blood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AF894-B215-47E8-B930-EC7AA2696D2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75000"/>
              <a:buFont typeface="Wingdings" pitchFamily="2" charset="2"/>
              <a:buNone/>
            </a:pPr>
            <a:r>
              <a:rPr lang="en-US" smtClean="0"/>
              <a:t>Histamine is the principal mediator of the immediate phase of increased vascular permeability, inducing venular endothelial contraction and interendothelial gaps.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29993F-229E-43E9-8089-732CB4CCE0C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E6427-FD45-48DC-B9E9-F5BF7963EB5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B0D9F-40B6-43FE-A20A-A875D0D8F35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81FD8-211A-44A6-B596-F4BAB8C1861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27 محرم، 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27 محرم، 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27 محرم، 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6EDA-5219-45F5-8497-357C60FBA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27 محرم، 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27 محرم، 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27 محرم، 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27 محرم، 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27 محرم، 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27 محرم، 1440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27 محرم، 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27 محرم، 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7934-9542-4CF9-BB53-2991797FEFCB}" type="datetimeFigureOut">
              <a:rPr lang="ar-SA" smtClean="0"/>
              <a:pPr/>
              <a:t>27 محرم، 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692696"/>
            <a:ext cx="4049635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INFLAMMATION AND REPAIR</a:t>
            </a:r>
            <a:endParaRPr lang="en-US" sz="2400" dirty="0" smtClean="0"/>
          </a:p>
          <a:p>
            <a:pPr algn="ctr"/>
            <a:r>
              <a:rPr lang="en-US" sz="2400" b="1" dirty="0" smtClean="0"/>
              <a:t>Lecture 4</a:t>
            </a:r>
            <a:endParaRPr lang="en-US" dirty="0" smtClean="0"/>
          </a:p>
          <a:p>
            <a:pPr algn="ctr"/>
            <a:r>
              <a:rPr lang="en-US" dirty="0" smtClean="0"/>
              <a:t>Chemical mediator of inflammation</a:t>
            </a:r>
          </a:p>
          <a:p>
            <a:pPr algn="ctr"/>
            <a:r>
              <a:rPr lang="en-US" dirty="0" smtClean="0"/>
              <a:t>Systemic effect of inflammation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188640"/>
            <a:ext cx="29054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Foundation Block,  Pathology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5796136" y="1268760"/>
            <a:ext cx="194421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mtClean="0"/>
              <a:t>Oct 2018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827584" y="2276872"/>
            <a:ext cx="3643306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Dr. </a:t>
            </a:r>
            <a:r>
              <a:rPr lang="en-US" b="1" dirty="0" err="1" smtClean="0"/>
              <a:t>Maha</a:t>
            </a:r>
            <a:r>
              <a:rPr lang="en-US" b="1" dirty="0" smtClean="0"/>
              <a:t> </a:t>
            </a:r>
            <a:r>
              <a:rPr lang="en-US" b="1" dirty="0" err="1" smtClean="0"/>
              <a:t>Arafah</a:t>
            </a:r>
            <a:endParaRPr lang="en-US" dirty="0" smtClean="0"/>
          </a:p>
          <a:p>
            <a:pPr algn="ctr"/>
            <a:r>
              <a:rPr lang="en-US" b="1" dirty="0" smtClean="0"/>
              <a:t>Associate Professor</a:t>
            </a:r>
            <a:endParaRPr lang="en-US" dirty="0" smtClean="0"/>
          </a:p>
          <a:p>
            <a:pPr algn="ctr"/>
            <a:r>
              <a:rPr lang="en-US" b="1" dirty="0" smtClean="0"/>
              <a:t>Department of Pathology</a:t>
            </a:r>
            <a:endParaRPr lang="en-US" dirty="0" smtClean="0"/>
          </a:p>
          <a:p>
            <a:pPr algn="ctr"/>
            <a:r>
              <a:rPr lang="en-US" b="1" dirty="0" smtClean="0"/>
              <a:t>King Khalid University Hospital and King Saud University</a:t>
            </a:r>
            <a:endParaRPr lang="en-US" dirty="0" smtClean="0"/>
          </a:p>
          <a:p>
            <a:pPr algn="ctr" rtl="1"/>
            <a:r>
              <a:rPr lang="en-US" dirty="0" smtClean="0"/>
              <a:t>Email: marafah@ksu.edu.sa</a:t>
            </a:r>
          </a:p>
          <a:p>
            <a:pPr algn="ctr"/>
            <a:r>
              <a:rPr lang="en-US" dirty="0" smtClean="0"/>
              <a:t>           </a:t>
            </a:r>
            <a:r>
              <a:rPr lang="en-US" dirty="0" err="1" smtClean="0"/>
              <a:t>marafah</a:t>
            </a:r>
            <a:r>
              <a:rPr lang="en-US" dirty="0" smtClean="0"/>
              <a:t> @</a:t>
            </a:r>
            <a:r>
              <a:rPr lang="en-US" dirty="0" err="1" smtClean="0"/>
              <a:t>hotmail.com</a:t>
            </a:r>
            <a:endParaRPr lang="en-US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16832"/>
            <a:ext cx="4213843" cy="474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27584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 smtClean="0"/>
              <a:t>Robbins Basic Pathology 10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pPr algn="l"/>
            <a:r>
              <a:rPr lang="en-US" dirty="0" smtClean="0"/>
              <a:t> Pages: 70 to 78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Vasoactive</a:t>
            </a:r>
            <a:r>
              <a:rPr lang="en-US" dirty="0" smtClean="0">
                <a:solidFill>
                  <a:srgbClr val="FF0000"/>
                </a:solidFill>
              </a:rPr>
              <a:t> Amines</a:t>
            </a:r>
            <a:r>
              <a:rPr lang="en-US" dirty="0" smtClean="0">
                <a:solidFill>
                  <a:srgbClr val="92D050"/>
                </a:solidFill>
              </a:rPr>
              <a:t/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sz="4000" dirty="0" smtClean="0">
                <a:cs typeface="Arial" charset="0"/>
              </a:rPr>
              <a:t>Histamine &amp; Serotonin</a:t>
            </a:r>
            <a:br>
              <a:rPr lang="en-US" sz="4000" dirty="0" smtClean="0">
                <a:cs typeface="Arial" charset="0"/>
              </a:rPr>
            </a:br>
            <a:endParaRPr lang="en-US" dirty="0" smtClean="0">
              <a:solidFill>
                <a:srgbClr val="92D05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9144000" cy="4709160"/>
          </a:xfrm>
        </p:spPr>
        <p:txBody>
          <a:bodyPr/>
          <a:lstStyle/>
          <a:p>
            <a:endParaRPr lang="en-US" dirty="0" smtClean="0">
              <a:cs typeface="Arial" charset="0"/>
            </a:endParaRPr>
          </a:p>
          <a:p>
            <a:pPr>
              <a:buNone/>
            </a:pPr>
            <a:r>
              <a:rPr lang="en-US" sz="2800" dirty="0" smtClean="0">
                <a:cs typeface="Arial" charset="0"/>
              </a:rPr>
              <a:t>Among first mediators in acute inflammatory reactions</a:t>
            </a:r>
          </a:p>
          <a:p>
            <a:r>
              <a:rPr lang="en-US" sz="2800" dirty="0" smtClean="0">
                <a:cs typeface="Arial" charset="0"/>
              </a:rPr>
              <a:t>Preformed mediators in </a:t>
            </a:r>
            <a:r>
              <a:rPr lang="en-US" sz="2800" dirty="0" err="1" smtClean="0">
                <a:cs typeface="Arial" charset="0"/>
              </a:rPr>
              <a:t>secretory</a:t>
            </a:r>
            <a:r>
              <a:rPr lang="en-US" sz="2800" dirty="0" smtClean="0">
                <a:cs typeface="Arial" charset="0"/>
              </a:rPr>
              <a:t> granules</a:t>
            </a:r>
          </a:p>
          <a:p>
            <a:endParaRPr lang="en-US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</p:txBody>
      </p:sp>
      <p:pic>
        <p:nvPicPr>
          <p:cNvPr id="4" name="Picture 4" descr="7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64904"/>
            <a:ext cx="607544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Chemical mediators of inflammation: cell derived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785794"/>
          </a:xfrm>
        </p:spPr>
        <p:txBody>
          <a:bodyPr/>
          <a:lstStyle/>
          <a:p>
            <a:pPr algn="ctr"/>
            <a:r>
              <a:rPr lang="en-US" dirty="0" smtClean="0"/>
              <a:t>Histamine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6163"/>
            <a:ext cx="8072494" cy="4175125"/>
          </a:xfrm>
        </p:spPr>
        <p:txBody>
          <a:bodyPr>
            <a:normAutofit/>
          </a:bodyPr>
          <a:lstStyle/>
          <a:p>
            <a:pPr marL="495300" indent="-4953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Source:</a:t>
            </a:r>
          </a:p>
          <a:p>
            <a:pPr marL="495300" indent="-4953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many cell types, esp. </a:t>
            </a:r>
            <a:r>
              <a:rPr lang="en-US" sz="2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mast cells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circulating </a:t>
            </a:r>
            <a:r>
              <a:rPr lang="en-US" sz="26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basophils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and </a:t>
            </a:r>
            <a:r>
              <a:rPr lang="en-US" sz="2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platelets</a:t>
            </a:r>
          </a:p>
          <a:p>
            <a:pPr marL="495300" indent="-495300" algn="l">
              <a:lnSpc>
                <a:spcPct val="90000"/>
              </a:lnSpc>
              <a:buFont typeface="Wingdings" pitchFamily="2" charset="2"/>
              <a:buNone/>
            </a:pPr>
            <a:endParaRPr lang="en-US" sz="26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5300" indent="-495300" algn="l">
              <a:lnSpc>
                <a:spcPct val="90000"/>
              </a:lnSpc>
              <a:buSzPct val="75000"/>
              <a:buFont typeface="Wingdings" pitchFamily="2" charset="2"/>
              <a:buNone/>
            </a:pPr>
            <a:endParaRPr lang="en-US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3418" y="3068960"/>
            <a:ext cx="3116494" cy="19697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95300" indent="-495300" algn="l">
              <a:buNone/>
            </a:pP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Stimuli of Release:</a:t>
            </a:r>
          </a:p>
          <a:p>
            <a:pPr marL="495300" indent="-495300" algn="l">
              <a:buNone/>
            </a:pPr>
            <a:r>
              <a:rPr lang="en-US" sz="2000" dirty="0" smtClean="0">
                <a:cs typeface="Arial" charset="0"/>
              </a:rPr>
              <a:t>Physical injury</a:t>
            </a:r>
          </a:p>
          <a:p>
            <a:pPr marL="495300" indent="-495300" algn="l">
              <a:buNone/>
            </a:pPr>
            <a:r>
              <a:rPr lang="en-US" sz="2000" dirty="0" smtClean="0">
                <a:cs typeface="Arial" charset="0"/>
              </a:rPr>
              <a:t>Immune reactions</a:t>
            </a:r>
          </a:p>
          <a:p>
            <a:pPr marL="495300" indent="-495300" algn="l">
              <a:buNone/>
            </a:pPr>
            <a:r>
              <a:rPr lang="en-US" sz="2000" dirty="0" smtClean="0">
                <a:cs typeface="Arial" charset="0"/>
              </a:rPr>
              <a:t>C3a and C5a fragments </a:t>
            </a:r>
          </a:p>
          <a:p>
            <a:pPr marL="495300" indent="-495300" algn="l">
              <a:buNone/>
            </a:pPr>
            <a:r>
              <a:rPr lang="en-US" sz="2000" dirty="0" smtClean="0">
                <a:cs typeface="Arial" charset="0"/>
              </a:rPr>
              <a:t>Cytokines (e.g. IL-1 and IL-8)</a:t>
            </a:r>
          </a:p>
          <a:p>
            <a:pPr algn="l"/>
            <a:r>
              <a:rPr lang="en-US" dirty="0" err="1" smtClean="0"/>
              <a:t>Neuropeptides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2852936"/>
            <a:ext cx="4786346" cy="26868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95300" indent="-495300">
              <a:lnSpc>
                <a:spcPct val="90000"/>
              </a:lnSpc>
            </a:pPr>
            <a:endParaRPr lang="en-US" i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5300" indent="-495300" algn="ctr" rtl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Actions: </a:t>
            </a:r>
          </a:p>
          <a:p>
            <a:pPr marL="495300" indent="-495300" algn="ctr" rtl="0">
              <a:buNone/>
            </a:pP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l" rtl="0">
              <a:lnSpc>
                <a:spcPct val="90000"/>
              </a:lnSpc>
              <a:buSzPct val="75000"/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ARTERIOLAR DILATION</a:t>
            </a:r>
          </a:p>
          <a:p>
            <a:pPr marL="514350" indent="-514350" algn="l" rtl="0">
              <a:lnSpc>
                <a:spcPct val="90000"/>
              </a:lnSpc>
              <a:buSzPct val="75000"/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INCREASED VASCULAR PERMEABILITY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venular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gaps)</a:t>
            </a:r>
          </a:p>
          <a:p>
            <a:pPr marL="514350" indent="-514350" algn="l" rtl="0">
              <a:lnSpc>
                <a:spcPct val="90000"/>
              </a:lnSpc>
              <a:buSzPct val="75000"/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ENDOTHELIAL ACTIVATION</a:t>
            </a:r>
          </a:p>
          <a:p>
            <a:pPr algn="l" rt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5629714"/>
            <a:ext cx="2432793" cy="8956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95300" indent="-495300" algn="l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Inactivated by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495300" indent="-495300" algn="ctr">
              <a:lnSpc>
                <a:spcPct val="90000"/>
              </a:lnSpc>
              <a:buSzPct val="75000"/>
            </a:pP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Histaminase</a:t>
            </a: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Chemical mediators of inflammation: cell derived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592" y="941819"/>
            <a:ext cx="763284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plays a major role in the early phase of acute inflammation and increases vascular permeability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Serotonin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(5-HT)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1600200"/>
            <a:ext cx="6995120" cy="4525963"/>
          </a:xfrm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dirty="0" smtClean="0">
                <a:solidFill>
                  <a:srgbClr val="0070C0"/>
                </a:solidFill>
                <a:cs typeface="Arial" charset="0"/>
              </a:rPr>
              <a:t>Source: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Platelets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cs typeface="Arial" charset="0"/>
              </a:rPr>
              <a:t>Action: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Similar to histamine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cs typeface="Arial" charset="0"/>
              </a:rPr>
              <a:t>Stimulus: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Platelet aggregation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Chemical mediators of inflammation: cell derived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219200" y="19050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7" descr="showimage"/>
          <p:cNvPicPr>
            <a:picLocks noChangeAspect="1" noChangeArrowheads="1"/>
          </p:cNvPicPr>
          <p:nvPr/>
        </p:nvPicPr>
        <p:blipFill>
          <a:blip r:embed="rId3" cstate="print"/>
          <a:srcRect b="2513"/>
          <a:stretch>
            <a:fillRect/>
          </a:stretch>
        </p:blipFill>
        <p:spPr bwMode="auto">
          <a:xfrm>
            <a:off x="-35496" y="936104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48264" y="0"/>
            <a:ext cx="1993489" cy="13542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222D9"/>
                </a:solidFill>
                <a:cs typeface="Arial" charset="0"/>
              </a:rPr>
              <a:t>Source:</a:t>
            </a:r>
            <a:endParaRPr lang="en-US" sz="1600" u="sng" dirty="0" smtClean="0">
              <a:solidFill>
                <a:srgbClr val="F222D9"/>
              </a:solidFill>
              <a:cs typeface="Arial" charset="0"/>
            </a:endParaRP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Leukocytes</a:t>
            </a: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Mast cells</a:t>
            </a: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Endothelial cells</a:t>
            </a: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Platelets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539552" y="0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Chemical mediators of inflammation: cell derived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694826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Arachidonic</a:t>
            </a:r>
            <a:r>
              <a:rPr lang="en-US" sz="2800" b="1" dirty="0" smtClean="0"/>
              <a:t> Acid Metabolites (</a:t>
            </a:r>
            <a:r>
              <a:rPr lang="en-US" sz="2800" i="1" dirty="0" err="1" smtClean="0"/>
              <a:t>eicosanoids</a:t>
            </a:r>
            <a:r>
              <a:rPr lang="en-US" sz="2800" b="1" dirty="0" smtClean="0"/>
              <a:t>)</a:t>
            </a:r>
            <a:r>
              <a:rPr lang="en-US" sz="2800" i="1" dirty="0" smtClean="0"/>
              <a:t> 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774" y="1700807"/>
            <a:ext cx="7970673" cy="3397929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Arachidonic</a:t>
            </a:r>
            <a:r>
              <a:rPr lang="en-US" sz="2800" b="1" dirty="0" smtClean="0"/>
              <a:t> Acid Metabolites (</a:t>
            </a:r>
            <a:r>
              <a:rPr lang="en-US" sz="2800" i="1" dirty="0" err="1" smtClean="0"/>
              <a:t>eicosanoids</a:t>
            </a:r>
            <a:r>
              <a:rPr lang="en-US" sz="2800" b="1" dirty="0" smtClean="0"/>
              <a:t>)</a:t>
            </a:r>
            <a:r>
              <a:rPr lang="en-US" sz="2800" i="1" dirty="0" smtClean="0"/>
              <a:t> 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SmartArt Placeholder 7169"/>
          <p:cNvGrpSpPr>
            <a:grpSpLocks noChangeAspect="1"/>
          </p:cNvGrpSpPr>
          <p:nvPr/>
        </p:nvGrpSpPr>
        <p:grpSpPr bwMode="auto">
          <a:xfrm>
            <a:off x="0" y="1341438"/>
            <a:ext cx="8929688" cy="5964237"/>
            <a:chOff x="272" y="999"/>
            <a:chExt cx="1875" cy="4827"/>
          </a:xfrm>
        </p:grpSpPr>
        <p:sp>
          <p:nvSpPr>
            <p:cNvPr id="563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2" y="999"/>
              <a:ext cx="1875" cy="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6324" name="_s56324"/>
            <p:cNvCxnSpPr>
              <a:cxnSpLocks noChangeShapeType="1"/>
              <a:stCxn id="56346" idx="2"/>
              <a:endCxn id="56336" idx="3"/>
            </p:cNvCxnSpPr>
            <p:nvPr/>
          </p:nvCxnSpPr>
          <p:spPr bwMode="auto">
            <a:xfrm rot="10800000">
              <a:off x="700" y="1742"/>
              <a:ext cx="151" cy="3956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25" name="_s56325"/>
            <p:cNvCxnSpPr>
              <a:cxnSpLocks noChangeShapeType="1"/>
              <a:stCxn id="56345" idx="2"/>
              <a:endCxn id="56336" idx="3"/>
            </p:cNvCxnSpPr>
            <p:nvPr/>
          </p:nvCxnSpPr>
          <p:spPr bwMode="auto">
            <a:xfrm rot="10800000">
              <a:off x="700" y="1742"/>
              <a:ext cx="151" cy="3502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26" name="_s56326"/>
            <p:cNvCxnSpPr>
              <a:cxnSpLocks noChangeShapeType="1"/>
              <a:stCxn id="56344" idx="2"/>
              <a:endCxn id="56336" idx="3"/>
            </p:cNvCxnSpPr>
            <p:nvPr/>
          </p:nvCxnSpPr>
          <p:spPr bwMode="auto">
            <a:xfrm rot="10800000">
              <a:off x="700" y="1742"/>
              <a:ext cx="151" cy="3048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27" name="_s56327"/>
            <p:cNvCxnSpPr>
              <a:cxnSpLocks noChangeShapeType="1"/>
              <a:stCxn id="56343" idx="2"/>
              <a:endCxn id="56336" idx="3"/>
            </p:cNvCxnSpPr>
            <p:nvPr/>
          </p:nvCxnSpPr>
          <p:spPr bwMode="auto">
            <a:xfrm rot="10800000">
              <a:off x="700" y="1742"/>
              <a:ext cx="151" cy="2595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28" name="_s56328"/>
            <p:cNvCxnSpPr>
              <a:cxnSpLocks noChangeShapeType="1"/>
              <a:stCxn id="56342" idx="2"/>
              <a:endCxn id="56336" idx="3"/>
            </p:cNvCxnSpPr>
            <p:nvPr/>
          </p:nvCxnSpPr>
          <p:spPr bwMode="auto">
            <a:xfrm rot="10800000">
              <a:off x="700" y="1742"/>
              <a:ext cx="151" cy="214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29" name="_s56329"/>
            <p:cNvCxnSpPr>
              <a:cxnSpLocks noChangeShapeType="1"/>
              <a:stCxn id="56341" idx="2"/>
              <a:endCxn id="56336" idx="3"/>
            </p:cNvCxnSpPr>
            <p:nvPr/>
          </p:nvCxnSpPr>
          <p:spPr bwMode="auto">
            <a:xfrm rot="10800000">
              <a:off x="700" y="1742"/>
              <a:ext cx="151" cy="1687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0" name="_s56330"/>
            <p:cNvCxnSpPr>
              <a:cxnSpLocks noChangeShapeType="1"/>
              <a:stCxn id="56340" idx="2"/>
              <a:endCxn id="56336" idx="3"/>
            </p:cNvCxnSpPr>
            <p:nvPr/>
          </p:nvCxnSpPr>
          <p:spPr bwMode="auto">
            <a:xfrm rot="10800000">
              <a:off x="700" y="1742"/>
              <a:ext cx="151" cy="1233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1" name="_s56331"/>
            <p:cNvCxnSpPr>
              <a:cxnSpLocks noChangeShapeType="1"/>
              <a:stCxn id="56339" idx="2"/>
              <a:endCxn id="56336" idx="3"/>
            </p:cNvCxnSpPr>
            <p:nvPr/>
          </p:nvCxnSpPr>
          <p:spPr bwMode="auto">
            <a:xfrm rot="10800000">
              <a:off x="700" y="1742"/>
              <a:ext cx="151" cy="778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2" name="_s56332"/>
            <p:cNvCxnSpPr>
              <a:cxnSpLocks noChangeShapeType="1"/>
              <a:stCxn id="56338" idx="2"/>
              <a:endCxn id="56336" idx="3"/>
            </p:cNvCxnSpPr>
            <p:nvPr/>
          </p:nvCxnSpPr>
          <p:spPr bwMode="auto">
            <a:xfrm rot="10800000">
              <a:off x="700" y="1742"/>
              <a:ext cx="151" cy="325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3" name="_s56333"/>
            <p:cNvCxnSpPr>
              <a:cxnSpLocks noChangeShapeType="1"/>
              <a:stCxn id="56337" idx="0"/>
              <a:endCxn id="56335" idx="3"/>
            </p:cNvCxnSpPr>
            <p:nvPr/>
          </p:nvCxnSpPr>
          <p:spPr bwMode="auto">
            <a:xfrm rot="5400000" flipH="1">
              <a:off x="1379" y="1113"/>
              <a:ext cx="166" cy="514"/>
            </a:xfrm>
            <a:prstGeom prst="bentConnector3">
              <a:avLst>
                <a:gd name="adj1" fmla="val 49611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4" name="_s56334"/>
            <p:cNvCxnSpPr>
              <a:cxnSpLocks noChangeShapeType="1"/>
              <a:stCxn id="56336" idx="0"/>
              <a:endCxn id="56335" idx="3"/>
            </p:cNvCxnSpPr>
            <p:nvPr/>
          </p:nvCxnSpPr>
          <p:spPr bwMode="auto">
            <a:xfrm rot="16200000">
              <a:off x="874" y="1121"/>
              <a:ext cx="166" cy="497"/>
            </a:xfrm>
            <a:prstGeom prst="bentConnector3">
              <a:avLst>
                <a:gd name="adj1" fmla="val 49611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35" name="_s56335"/>
            <p:cNvSpPr>
              <a:spLocks noChangeArrowheads="1"/>
            </p:cNvSpPr>
            <p:nvPr/>
          </p:nvSpPr>
          <p:spPr bwMode="auto">
            <a:xfrm>
              <a:off x="777" y="99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Chemical Mediators of Inflammation</a:t>
              </a:r>
            </a:p>
          </p:txBody>
        </p:sp>
        <p:sp>
          <p:nvSpPr>
            <p:cNvPr id="56336" name="_s56336"/>
            <p:cNvSpPr>
              <a:spLocks noChangeArrowheads="1"/>
            </p:cNvSpPr>
            <p:nvPr/>
          </p:nvSpPr>
          <p:spPr bwMode="auto">
            <a:xfrm>
              <a:off x="272" y="1453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Cell-Derived</a:t>
              </a:r>
            </a:p>
          </p:txBody>
        </p:sp>
        <p:sp>
          <p:nvSpPr>
            <p:cNvPr id="56337" name="_s56337"/>
            <p:cNvSpPr>
              <a:spLocks noChangeArrowheads="1"/>
            </p:cNvSpPr>
            <p:nvPr/>
          </p:nvSpPr>
          <p:spPr bwMode="auto">
            <a:xfrm>
              <a:off x="1283" y="1453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Plasma-Protein-Derived</a:t>
              </a:r>
            </a:p>
          </p:txBody>
        </p:sp>
        <p:sp>
          <p:nvSpPr>
            <p:cNvPr id="56338" name="_s56338"/>
            <p:cNvSpPr>
              <a:spLocks noChangeArrowheads="1"/>
            </p:cNvSpPr>
            <p:nvPr/>
          </p:nvSpPr>
          <p:spPr bwMode="auto">
            <a:xfrm>
              <a:off x="851" y="190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Vasoactive Amines</a:t>
              </a:r>
            </a:p>
          </p:txBody>
        </p:sp>
        <p:sp>
          <p:nvSpPr>
            <p:cNvPr id="56339" name="_s56339"/>
            <p:cNvSpPr>
              <a:spLocks noChangeArrowheads="1"/>
            </p:cNvSpPr>
            <p:nvPr/>
          </p:nvSpPr>
          <p:spPr bwMode="auto">
            <a:xfrm>
              <a:off x="851" y="2361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Eicosanoids</a:t>
              </a:r>
            </a:p>
          </p:txBody>
        </p:sp>
        <p:sp>
          <p:nvSpPr>
            <p:cNvPr id="56340" name="_s56340"/>
            <p:cNvSpPr>
              <a:spLocks noChangeArrowheads="1"/>
            </p:cNvSpPr>
            <p:nvPr/>
          </p:nvSpPr>
          <p:spPr bwMode="auto">
            <a:xfrm>
              <a:off x="851" y="2815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PAF</a:t>
              </a:r>
            </a:p>
          </p:txBody>
        </p:sp>
        <p:sp>
          <p:nvSpPr>
            <p:cNvPr id="56341" name="_s56341"/>
            <p:cNvSpPr>
              <a:spLocks noChangeArrowheads="1"/>
            </p:cNvSpPr>
            <p:nvPr/>
          </p:nvSpPr>
          <p:spPr bwMode="auto">
            <a:xfrm>
              <a:off x="851" y="326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Cytokines</a:t>
              </a:r>
            </a:p>
          </p:txBody>
        </p:sp>
        <p:sp>
          <p:nvSpPr>
            <p:cNvPr id="56342" name="_s56342"/>
            <p:cNvSpPr>
              <a:spLocks noChangeArrowheads="1"/>
            </p:cNvSpPr>
            <p:nvPr/>
          </p:nvSpPr>
          <p:spPr bwMode="auto">
            <a:xfrm>
              <a:off x="851" y="3723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Chemokines</a:t>
              </a:r>
            </a:p>
          </p:txBody>
        </p:sp>
        <p:sp>
          <p:nvSpPr>
            <p:cNvPr id="56343" name="_s56343"/>
            <p:cNvSpPr>
              <a:spLocks noChangeArrowheads="1"/>
            </p:cNvSpPr>
            <p:nvPr/>
          </p:nvSpPr>
          <p:spPr bwMode="auto">
            <a:xfrm>
              <a:off x="851" y="4177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ROS</a:t>
              </a:r>
            </a:p>
          </p:txBody>
        </p:sp>
        <p:sp>
          <p:nvSpPr>
            <p:cNvPr id="56344" name="_s56344"/>
            <p:cNvSpPr>
              <a:spLocks noChangeArrowheads="1"/>
            </p:cNvSpPr>
            <p:nvPr/>
          </p:nvSpPr>
          <p:spPr bwMode="auto">
            <a:xfrm>
              <a:off x="851" y="4631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NO</a:t>
              </a:r>
            </a:p>
          </p:txBody>
        </p:sp>
        <p:sp>
          <p:nvSpPr>
            <p:cNvPr id="56345" name="_s56345"/>
            <p:cNvSpPr>
              <a:spLocks noChangeArrowheads="1"/>
            </p:cNvSpPr>
            <p:nvPr/>
          </p:nvSpPr>
          <p:spPr bwMode="auto">
            <a:xfrm>
              <a:off x="851" y="5085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Lysosomal Enzymes of Leukocytes</a:t>
              </a:r>
            </a:p>
          </p:txBody>
        </p:sp>
        <p:sp>
          <p:nvSpPr>
            <p:cNvPr id="56346" name="_s56346"/>
            <p:cNvSpPr>
              <a:spLocks noChangeArrowheads="1"/>
            </p:cNvSpPr>
            <p:nvPr/>
          </p:nvSpPr>
          <p:spPr bwMode="auto">
            <a:xfrm>
              <a:off x="851" y="5539"/>
              <a:ext cx="864" cy="287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Neuropeptides</a:t>
              </a:r>
            </a:p>
          </p:txBody>
        </p:sp>
      </p:grpSp>
      <p:sp>
        <p:nvSpPr>
          <p:cNvPr id="5" name="Right Arrow 4"/>
          <p:cNvSpPr>
            <a:spLocks noChangeArrowheads="1"/>
          </p:cNvSpPr>
          <p:nvPr/>
        </p:nvSpPr>
        <p:spPr bwMode="auto">
          <a:xfrm>
            <a:off x="1752600" y="28956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2" descr="7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8568952" cy="638132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Chemical mediators of inflammation: cell derived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SmartArt Placeholder 8193"/>
          <p:cNvGrpSpPr>
            <a:grpSpLocks noChangeAspect="1"/>
          </p:cNvGrpSpPr>
          <p:nvPr/>
        </p:nvGrpSpPr>
        <p:grpSpPr bwMode="auto">
          <a:xfrm>
            <a:off x="142875" y="549275"/>
            <a:ext cx="9001125" cy="6094413"/>
            <a:chOff x="272" y="999"/>
            <a:chExt cx="1874" cy="4787"/>
          </a:xfrm>
        </p:grpSpPr>
        <p:sp>
          <p:nvSpPr>
            <p:cNvPr id="573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2" y="999"/>
              <a:ext cx="1874" cy="4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7348" name="_s57348"/>
            <p:cNvCxnSpPr>
              <a:cxnSpLocks noChangeShapeType="1"/>
              <a:stCxn id="57370" idx="2"/>
              <a:endCxn id="57360" idx="3"/>
            </p:cNvCxnSpPr>
            <p:nvPr/>
          </p:nvCxnSpPr>
          <p:spPr bwMode="auto">
            <a:xfrm rot="10800000">
              <a:off x="700" y="1737"/>
              <a:ext cx="150" cy="3921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49" name="_s57349"/>
            <p:cNvCxnSpPr>
              <a:cxnSpLocks noChangeShapeType="1"/>
              <a:stCxn id="57369" idx="2"/>
              <a:endCxn id="57360" idx="3"/>
            </p:cNvCxnSpPr>
            <p:nvPr/>
          </p:nvCxnSpPr>
          <p:spPr bwMode="auto">
            <a:xfrm rot="10800000">
              <a:off x="700" y="1737"/>
              <a:ext cx="150" cy="3472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0" name="_s57350"/>
            <p:cNvCxnSpPr>
              <a:cxnSpLocks noChangeShapeType="1"/>
              <a:stCxn id="57368" idx="2"/>
              <a:endCxn id="57360" idx="3"/>
            </p:cNvCxnSpPr>
            <p:nvPr/>
          </p:nvCxnSpPr>
          <p:spPr bwMode="auto">
            <a:xfrm rot="10800000">
              <a:off x="700" y="1737"/>
              <a:ext cx="150" cy="3022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1" name="_s57351"/>
            <p:cNvCxnSpPr>
              <a:cxnSpLocks noChangeShapeType="1"/>
              <a:stCxn id="57367" idx="2"/>
              <a:endCxn id="57360" idx="3"/>
            </p:cNvCxnSpPr>
            <p:nvPr/>
          </p:nvCxnSpPr>
          <p:spPr bwMode="auto">
            <a:xfrm rot="10800000">
              <a:off x="700" y="1737"/>
              <a:ext cx="150" cy="2571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2" name="_s57352"/>
            <p:cNvCxnSpPr>
              <a:cxnSpLocks noChangeShapeType="1"/>
              <a:stCxn id="57366" idx="2"/>
              <a:endCxn id="57360" idx="3"/>
            </p:cNvCxnSpPr>
            <p:nvPr/>
          </p:nvCxnSpPr>
          <p:spPr bwMode="auto">
            <a:xfrm rot="10800000">
              <a:off x="700" y="1737"/>
              <a:ext cx="150" cy="2121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3" name="_s57353"/>
            <p:cNvCxnSpPr>
              <a:cxnSpLocks noChangeShapeType="1"/>
              <a:stCxn id="57365" idx="2"/>
              <a:endCxn id="57360" idx="3"/>
            </p:cNvCxnSpPr>
            <p:nvPr/>
          </p:nvCxnSpPr>
          <p:spPr bwMode="auto">
            <a:xfrm rot="10800000">
              <a:off x="700" y="1737"/>
              <a:ext cx="150" cy="1671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4" name="_s57354"/>
            <p:cNvCxnSpPr>
              <a:cxnSpLocks noChangeShapeType="1"/>
              <a:stCxn id="57364" idx="2"/>
              <a:endCxn id="57360" idx="3"/>
            </p:cNvCxnSpPr>
            <p:nvPr/>
          </p:nvCxnSpPr>
          <p:spPr bwMode="auto">
            <a:xfrm rot="10800000">
              <a:off x="700" y="1737"/>
              <a:ext cx="150" cy="1222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5" name="_s57355"/>
            <p:cNvCxnSpPr>
              <a:cxnSpLocks noChangeShapeType="1"/>
              <a:stCxn id="57363" idx="2"/>
              <a:endCxn id="57360" idx="3"/>
            </p:cNvCxnSpPr>
            <p:nvPr/>
          </p:nvCxnSpPr>
          <p:spPr bwMode="auto">
            <a:xfrm rot="10800000">
              <a:off x="700" y="1737"/>
              <a:ext cx="150" cy="772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6" name="_s57356"/>
            <p:cNvCxnSpPr>
              <a:cxnSpLocks noChangeShapeType="1"/>
              <a:stCxn id="57362" idx="2"/>
              <a:endCxn id="57360" idx="3"/>
            </p:cNvCxnSpPr>
            <p:nvPr/>
          </p:nvCxnSpPr>
          <p:spPr bwMode="auto">
            <a:xfrm rot="10800000">
              <a:off x="700" y="1737"/>
              <a:ext cx="150" cy="322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7" name="_s57357"/>
            <p:cNvCxnSpPr>
              <a:cxnSpLocks noChangeShapeType="1"/>
              <a:stCxn id="57361" idx="0"/>
              <a:endCxn id="57359" idx="3"/>
            </p:cNvCxnSpPr>
            <p:nvPr/>
          </p:nvCxnSpPr>
          <p:spPr bwMode="auto">
            <a:xfrm rot="5400000" flipH="1">
              <a:off x="1381" y="1111"/>
              <a:ext cx="162" cy="51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8" name="_s57358"/>
            <p:cNvCxnSpPr>
              <a:cxnSpLocks noChangeShapeType="1"/>
              <a:stCxn id="57360" idx="0"/>
              <a:endCxn id="57359" idx="3"/>
            </p:cNvCxnSpPr>
            <p:nvPr/>
          </p:nvCxnSpPr>
          <p:spPr bwMode="auto">
            <a:xfrm rot="16200000">
              <a:off x="876" y="1119"/>
              <a:ext cx="162" cy="49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59" name="_s57359"/>
            <p:cNvSpPr>
              <a:spLocks noChangeArrowheads="1"/>
            </p:cNvSpPr>
            <p:nvPr/>
          </p:nvSpPr>
          <p:spPr bwMode="auto">
            <a:xfrm>
              <a:off x="777" y="99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Chemical Mediators of Inflammation</a:t>
              </a:r>
            </a:p>
          </p:txBody>
        </p:sp>
        <p:sp>
          <p:nvSpPr>
            <p:cNvPr id="57360" name="_s57360"/>
            <p:cNvSpPr>
              <a:spLocks noChangeArrowheads="1"/>
            </p:cNvSpPr>
            <p:nvPr/>
          </p:nvSpPr>
          <p:spPr bwMode="auto">
            <a:xfrm>
              <a:off x="272" y="144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Cell-Derived</a:t>
              </a:r>
            </a:p>
          </p:txBody>
        </p:sp>
        <p:sp>
          <p:nvSpPr>
            <p:cNvPr id="57361" name="_s57361"/>
            <p:cNvSpPr>
              <a:spLocks noChangeArrowheads="1"/>
            </p:cNvSpPr>
            <p:nvPr/>
          </p:nvSpPr>
          <p:spPr bwMode="auto">
            <a:xfrm>
              <a:off x="1282" y="144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Plasma-Protein-Derived</a:t>
              </a:r>
            </a:p>
          </p:txBody>
        </p:sp>
        <p:sp>
          <p:nvSpPr>
            <p:cNvPr id="57362" name="_s57362"/>
            <p:cNvSpPr>
              <a:spLocks noChangeArrowheads="1"/>
            </p:cNvSpPr>
            <p:nvPr/>
          </p:nvSpPr>
          <p:spPr bwMode="auto">
            <a:xfrm>
              <a:off x="850" y="189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Vasoactive Amines</a:t>
              </a:r>
            </a:p>
          </p:txBody>
        </p:sp>
        <p:sp>
          <p:nvSpPr>
            <p:cNvPr id="57363" name="_s57363"/>
            <p:cNvSpPr>
              <a:spLocks noChangeArrowheads="1"/>
            </p:cNvSpPr>
            <p:nvPr/>
          </p:nvSpPr>
          <p:spPr bwMode="auto">
            <a:xfrm>
              <a:off x="850" y="234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Eicosanoids</a:t>
              </a:r>
            </a:p>
          </p:txBody>
        </p:sp>
        <p:sp>
          <p:nvSpPr>
            <p:cNvPr id="57364" name="_s57364"/>
            <p:cNvSpPr>
              <a:spLocks noChangeArrowheads="1"/>
            </p:cNvSpPr>
            <p:nvPr/>
          </p:nvSpPr>
          <p:spPr bwMode="auto">
            <a:xfrm>
              <a:off x="850" y="279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PAF</a:t>
              </a:r>
            </a:p>
          </p:txBody>
        </p:sp>
        <p:sp>
          <p:nvSpPr>
            <p:cNvPr id="57365" name="_s57365"/>
            <p:cNvSpPr>
              <a:spLocks noChangeArrowheads="1"/>
            </p:cNvSpPr>
            <p:nvPr/>
          </p:nvSpPr>
          <p:spPr bwMode="auto">
            <a:xfrm>
              <a:off x="850" y="324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Cytokines</a:t>
              </a:r>
            </a:p>
          </p:txBody>
        </p:sp>
        <p:sp>
          <p:nvSpPr>
            <p:cNvPr id="57366" name="_s57366"/>
            <p:cNvSpPr>
              <a:spLocks noChangeArrowheads="1"/>
            </p:cNvSpPr>
            <p:nvPr/>
          </p:nvSpPr>
          <p:spPr bwMode="auto">
            <a:xfrm>
              <a:off x="850" y="369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Chemokines</a:t>
              </a:r>
            </a:p>
          </p:txBody>
        </p:sp>
        <p:sp>
          <p:nvSpPr>
            <p:cNvPr id="57367" name="_s57367"/>
            <p:cNvSpPr>
              <a:spLocks noChangeArrowheads="1"/>
            </p:cNvSpPr>
            <p:nvPr/>
          </p:nvSpPr>
          <p:spPr bwMode="auto">
            <a:xfrm>
              <a:off x="850" y="4149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ROS</a:t>
              </a:r>
            </a:p>
          </p:txBody>
        </p:sp>
        <p:sp>
          <p:nvSpPr>
            <p:cNvPr id="57368" name="_s57368"/>
            <p:cNvSpPr>
              <a:spLocks noChangeArrowheads="1"/>
            </p:cNvSpPr>
            <p:nvPr/>
          </p:nvSpPr>
          <p:spPr bwMode="auto">
            <a:xfrm>
              <a:off x="850" y="4599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NO</a:t>
              </a:r>
            </a:p>
          </p:txBody>
        </p:sp>
        <p:sp>
          <p:nvSpPr>
            <p:cNvPr id="57369" name="_s57369"/>
            <p:cNvSpPr>
              <a:spLocks noChangeArrowheads="1"/>
            </p:cNvSpPr>
            <p:nvPr/>
          </p:nvSpPr>
          <p:spPr bwMode="auto">
            <a:xfrm>
              <a:off x="850" y="5049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Lysosomal Enzymes of Leukocytes</a:t>
              </a:r>
            </a:p>
          </p:txBody>
        </p:sp>
        <p:sp>
          <p:nvSpPr>
            <p:cNvPr id="57370" name="_s57370"/>
            <p:cNvSpPr>
              <a:spLocks noChangeArrowheads="1"/>
            </p:cNvSpPr>
            <p:nvPr/>
          </p:nvSpPr>
          <p:spPr bwMode="auto">
            <a:xfrm>
              <a:off x="850" y="5499"/>
              <a:ext cx="864" cy="287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Neuropeptides</a:t>
              </a:r>
            </a:p>
          </p:txBody>
        </p:sp>
      </p:grpSp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524000" y="32004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1715034"/>
            <a:ext cx="8501122" cy="49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Cytokines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Polypeptides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Actions: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Involved in early immune and inflammatory reactions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Some stimulate bone marrow precursors to produce more leukocytes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  <a:cs typeface="Arial" charset="0"/>
              </a:rPr>
              <a:t>Have roles in acute and chronic inflammation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Chemical mediators of inflammation: cell derived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d:\Inetpub\ombroot\content\0721601871\graphics\fullsize\S01871-002-f018.jpg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b="3137"/>
          <a:stretch>
            <a:fillRect/>
          </a:stretch>
        </p:blipFill>
        <p:spPr bwMode="auto">
          <a:xfrm>
            <a:off x="2928926" y="476672"/>
            <a:ext cx="6067445" cy="6238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0" y="6096000"/>
            <a:ext cx="937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1800"/>
          </a:p>
        </p:txBody>
      </p:sp>
      <p:sp>
        <p:nvSpPr>
          <p:cNvPr id="4" name="TextBox 3"/>
          <p:cNvSpPr txBox="1"/>
          <p:nvPr/>
        </p:nvSpPr>
        <p:spPr>
          <a:xfrm>
            <a:off x="53060" y="500042"/>
            <a:ext cx="2872582" cy="13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Cytokine of 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Acute inflammation: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000" dirty="0" smtClean="0">
                <a:cs typeface="Arial" charset="0"/>
              </a:rPr>
              <a:t>Interleukin (IL-1) &amp; TNF</a:t>
            </a:r>
          </a:p>
          <a:p>
            <a:pPr algn="ctr"/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Chemical mediators of inflammation: cell derived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 descr="d:\Inetpub\ombroot\content\0721601871\graphics\fullsize\S01871-002-f031.jpg"/>
          <p:cNvPicPr>
            <a:picLocks noChangeAspect="1" noChangeArrowheads="1"/>
          </p:cNvPicPr>
          <p:nvPr/>
        </p:nvPicPr>
        <p:blipFill>
          <a:blip r:embed="rId2" cstate="print"/>
          <a:srcRect b="6456"/>
          <a:stretch>
            <a:fillRect/>
          </a:stretch>
        </p:blipFill>
        <p:spPr bwMode="auto">
          <a:xfrm>
            <a:off x="827584" y="1628800"/>
            <a:ext cx="7086600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2563" name="Rectangle 3"/>
          <p:cNvSpPr>
            <a:spLocks noChangeArrowheads="1"/>
          </p:cNvSpPr>
          <p:nvPr/>
        </p:nvSpPr>
        <p:spPr bwMode="auto">
          <a:xfrm>
            <a:off x="500034" y="5546725"/>
            <a:ext cx="86439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i="1" dirty="0">
                <a:latin typeface="Arial" pitchFamily="34" charset="0"/>
              </a:rPr>
              <a:t>Activated lymphocytes and macrophages influence each other and also release inflammatory mediators that affect other cells.</a:t>
            </a:r>
          </a:p>
          <a:p>
            <a:endParaRPr lang="en-US" b="1" i="1" dirty="0">
              <a:latin typeface="Arial" pitchFamily="34" charset="0"/>
            </a:endParaRPr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0" y="3719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0" y="548680"/>
            <a:ext cx="914400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Chronic Inflammation:</a:t>
            </a:r>
            <a:r>
              <a:rPr lang="ar-SA" sz="32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 Cytokines of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dirty="0" smtClean="0">
                <a:cs typeface="Arial" charset="0"/>
              </a:rPr>
              <a:t>Interferon-</a:t>
            </a:r>
            <a:r>
              <a:rPr lang="el-GR" sz="3200" dirty="0" smtClean="0">
                <a:cs typeface="Arial" charset="0"/>
              </a:rPr>
              <a:t>γ</a:t>
            </a:r>
            <a:r>
              <a:rPr lang="en-US" sz="3200" dirty="0" smtClean="0">
                <a:cs typeface="Arial" charset="0"/>
              </a:rPr>
              <a:t> (INF- </a:t>
            </a:r>
            <a:r>
              <a:rPr lang="el-GR" sz="3200" dirty="0" smtClean="0">
                <a:cs typeface="Arial" charset="0"/>
              </a:rPr>
              <a:t>γ</a:t>
            </a:r>
            <a:r>
              <a:rPr lang="en-US" sz="3200" dirty="0" smtClean="0">
                <a:cs typeface="Arial" charset="0"/>
              </a:rPr>
              <a:t>) &amp; Interleukin ( IL-12)</a:t>
            </a:r>
            <a:endParaRPr lang="el-GR" sz="3200" dirty="0" smtClean="0">
              <a:cs typeface="Arial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Chemical mediators of inflammation: cell derived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SmartArt Placeholder 9217"/>
          <p:cNvGrpSpPr>
            <a:grpSpLocks noChangeAspect="1"/>
          </p:cNvGrpSpPr>
          <p:nvPr/>
        </p:nvGrpSpPr>
        <p:grpSpPr bwMode="auto">
          <a:xfrm>
            <a:off x="323850" y="571500"/>
            <a:ext cx="8429625" cy="6286500"/>
            <a:chOff x="272" y="999"/>
            <a:chExt cx="1884" cy="4737"/>
          </a:xfrm>
        </p:grpSpPr>
        <p:sp>
          <p:nvSpPr>
            <p:cNvPr id="583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2" y="999"/>
              <a:ext cx="1884" cy="4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8372" name="_s58372"/>
            <p:cNvCxnSpPr>
              <a:cxnSpLocks noChangeShapeType="1"/>
              <a:stCxn id="58394" idx="2"/>
              <a:endCxn id="58384" idx="3"/>
            </p:cNvCxnSpPr>
            <p:nvPr/>
          </p:nvCxnSpPr>
          <p:spPr bwMode="auto">
            <a:xfrm rot="10800000">
              <a:off x="700" y="1732"/>
              <a:ext cx="160" cy="3876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73" name="_s58373"/>
            <p:cNvCxnSpPr>
              <a:cxnSpLocks noChangeShapeType="1"/>
              <a:stCxn id="58393" idx="2"/>
              <a:endCxn id="58384" idx="3"/>
            </p:cNvCxnSpPr>
            <p:nvPr/>
          </p:nvCxnSpPr>
          <p:spPr bwMode="auto">
            <a:xfrm rot="10800000">
              <a:off x="700" y="1732"/>
              <a:ext cx="160" cy="3431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74" name="_s58374"/>
            <p:cNvCxnSpPr>
              <a:cxnSpLocks noChangeShapeType="1"/>
              <a:stCxn id="58392" idx="2"/>
              <a:endCxn id="58384" idx="3"/>
            </p:cNvCxnSpPr>
            <p:nvPr/>
          </p:nvCxnSpPr>
          <p:spPr bwMode="auto">
            <a:xfrm rot="10800000">
              <a:off x="700" y="1732"/>
              <a:ext cx="160" cy="2986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75" name="_s58375"/>
            <p:cNvCxnSpPr>
              <a:cxnSpLocks noChangeShapeType="1"/>
              <a:stCxn id="58391" idx="2"/>
              <a:endCxn id="58384" idx="3"/>
            </p:cNvCxnSpPr>
            <p:nvPr/>
          </p:nvCxnSpPr>
          <p:spPr bwMode="auto">
            <a:xfrm rot="10800000">
              <a:off x="700" y="1732"/>
              <a:ext cx="160" cy="2541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76" name="_s58376"/>
            <p:cNvCxnSpPr>
              <a:cxnSpLocks noChangeShapeType="1"/>
              <a:stCxn id="58390" idx="2"/>
              <a:endCxn id="58384" idx="3"/>
            </p:cNvCxnSpPr>
            <p:nvPr/>
          </p:nvCxnSpPr>
          <p:spPr bwMode="auto">
            <a:xfrm rot="10800000">
              <a:off x="700" y="1732"/>
              <a:ext cx="160" cy="2096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77" name="_s58377"/>
            <p:cNvCxnSpPr>
              <a:cxnSpLocks noChangeShapeType="1"/>
              <a:stCxn id="58389" idx="2"/>
              <a:endCxn id="58384" idx="3"/>
            </p:cNvCxnSpPr>
            <p:nvPr/>
          </p:nvCxnSpPr>
          <p:spPr bwMode="auto">
            <a:xfrm rot="10800000">
              <a:off x="700" y="1732"/>
              <a:ext cx="160" cy="1651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78" name="_s58378"/>
            <p:cNvCxnSpPr>
              <a:cxnSpLocks noChangeShapeType="1"/>
              <a:stCxn id="58388" idx="2"/>
              <a:endCxn id="58384" idx="3"/>
            </p:cNvCxnSpPr>
            <p:nvPr/>
          </p:nvCxnSpPr>
          <p:spPr bwMode="auto">
            <a:xfrm rot="10800000">
              <a:off x="700" y="1732"/>
              <a:ext cx="160" cy="1206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79" name="_s58379"/>
            <p:cNvCxnSpPr>
              <a:cxnSpLocks noChangeShapeType="1"/>
              <a:stCxn id="58387" idx="2"/>
              <a:endCxn id="58384" idx="3"/>
            </p:cNvCxnSpPr>
            <p:nvPr/>
          </p:nvCxnSpPr>
          <p:spPr bwMode="auto">
            <a:xfrm rot="10800000">
              <a:off x="700" y="1732"/>
              <a:ext cx="160" cy="761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0" name="_s58380"/>
            <p:cNvCxnSpPr>
              <a:cxnSpLocks noChangeShapeType="1"/>
              <a:stCxn id="58386" idx="2"/>
              <a:endCxn id="58384" idx="3"/>
            </p:cNvCxnSpPr>
            <p:nvPr/>
          </p:nvCxnSpPr>
          <p:spPr bwMode="auto">
            <a:xfrm rot="10800000">
              <a:off x="700" y="1732"/>
              <a:ext cx="160" cy="316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1" name="_s58381"/>
            <p:cNvCxnSpPr>
              <a:cxnSpLocks noChangeShapeType="1"/>
              <a:stCxn id="58385" idx="0"/>
              <a:endCxn id="58383" idx="3"/>
            </p:cNvCxnSpPr>
            <p:nvPr/>
          </p:nvCxnSpPr>
          <p:spPr bwMode="auto">
            <a:xfrm rot="5400000" flipH="1">
              <a:off x="1390" y="1106"/>
              <a:ext cx="157" cy="519"/>
            </a:xfrm>
            <a:prstGeom prst="bentConnector3">
              <a:avLst>
                <a:gd name="adj1" fmla="val 5038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2" name="_s58382"/>
            <p:cNvCxnSpPr>
              <a:cxnSpLocks noChangeShapeType="1"/>
              <a:stCxn id="58384" idx="0"/>
              <a:endCxn id="58383" idx="3"/>
            </p:cNvCxnSpPr>
            <p:nvPr/>
          </p:nvCxnSpPr>
          <p:spPr bwMode="auto">
            <a:xfrm rot="16200000">
              <a:off x="880" y="1115"/>
              <a:ext cx="157" cy="501"/>
            </a:xfrm>
            <a:prstGeom prst="bentConnector3">
              <a:avLst>
                <a:gd name="adj1" fmla="val 5038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383" name="_s58383"/>
            <p:cNvSpPr>
              <a:spLocks noChangeArrowheads="1"/>
            </p:cNvSpPr>
            <p:nvPr/>
          </p:nvSpPr>
          <p:spPr bwMode="auto">
            <a:xfrm>
              <a:off x="782" y="99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Chemical Mediators of Inflammation</a:t>
              </a:r>
            </a:p>
          </p:txBody>
        </p:sp>
        <p:sp>
          <p:nvSpPr>
            <p:cNvPr id="58384" name="_s58384"/>
            <p:cNvSpPr>
              <a:spLocks noChangeArrowheads="1"/>
            </p:cNvSpPr>
            <p:nvPr/>
          </p:nvSpPr>
          <p:spPr bwMode="auto">
            <a:xfrm>
              <a:off x="272" y="1444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Cell-Derived</a:t>
              </a:r>
            </a:p>
          </p:txBody>
        </p:sp>
        <p:sp>
          <p:nvSpPr>
            <p:cNvPr id="58385" name="_s58385"/>
            <p:cNvSpPr>
              <a:spLocks noChangeArrowheads="1"/>
            </p:cNvSpPr>
            <p:nvPr/>
          </p:nvSpPr>
          <p:spPr bwMode="auto">
            <a:xfrm>
              <a:off x="1292" y="1444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Plasma-Protein-Derived</a:t>
              </a:r>
            </a:p>
          </p:txBody>
        </p:sp>
        <p:sp>
          <p:nvSpPr>
            <p:cNvPr id="58386" name="_s58386"/>
            <p:cNvSpPr>
              <a:spLocks noChangeArrowheads="1"/>
            </p:cNvSpPr>
            <p:nvPr/>
          </p:nvSpPr>
          <p:spPr bwMode="auto">
            <a:xfrm>
              <a:off x="860" y="188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Vasoactive Amines</a:t>
              </a:r>
            </a:p>
          </p:txBody>
        </p:sp>
        <p:sp>
          <p:nvSpPr>
            <p:cNvPr id="58387" name="_s58387"/>
            <p:cNvSpPr>
              <a:spLocks noChangeArrowheads="1"/>
            </p:cNvSpPr>
            <p:nvPr/>
          </p:nvSpPr>
          <p:spPr bwMode="auto">
            <a:xfrm>
              <a:off x="860" y="2334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Eicosanoids</a:t>
              </a:r>
            </a:p>
          </p:txBody>
        </p:sp>
        <p:sp>
          <p:nvSpPr>
            <p:cNvPr id="58388" name="_s58388"/>
            <p:cNvSpPr>
              <a:spLocks noChangeArrowheads="1"/>
            </p:cNvSpPr>
            <p:nvPr/>
          </p:nvSpPr>
          <p:spPr bwMode="auto">
            <a:xfrm>
              <a:off x="860" y="277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PAF</a:t>
              </a:r>
            </a:p>
          </p:txBody>
        </p:sp>
        <p:sp>
          <p:nvSpPr>
            <p:cNvPr id="58389" name="_s58389"/>
            <p:cNvSpPr>
              <a:spLocks noChangeArrowheads="1"/>
            </p:cNvSpPr>
            <p:nvPr/>
          </p:nvSpPr>
          <p:spPr bwMode="auto">
            <a:xfrm>
              <a:off x="860" y="3224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Cytokines</a:t>
              </a:r>
            </a:p>
          </p:txBody>
        </p:sp>
        <p:sp>
          <p:nvSpPr>
            <p:cNvPr id="58390" name="_s58390"/>
            <p:cNvSpPr>
              <a:spLocks noChangeArrowheads="1"/>
            </p:cNvSpPr>
            <p:nvPr/>
          </p:nvSpPr>
          <p:spPr bwMode="auto">
            <a:xfrm>
              <a:off x="860" y="366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Chemokines</a:t>
              </a:r>
            </a:p>
          </p:txBody>
        </p:sp>
        <p:sp>
          <p:nvSpPr>
            <p:cNvPr id="58391" name="_s58391"/>
            <p:cNvSpPr>
              <a:spLocks noChangeArrowheads="1"/>
            </p:cNvSpPr>
            <p:nvPr/>
          </p:nvSpPr>
          <p:spPr bwMode="auto">
            <a:xfrm>
              <a:off x="860" y="4114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ROS</a:t>
              </a:r>
            </a:p>
          </p:txBody>
        </p:sp>
        <p:sp>
          <p:nvSpPr>
            <p:cNvPr id="58392" name="_s58392"/>
            <p:cNvSpPr>
              <a:spLocks noChangeArrowheads="1"/>
            </p:cNvSpPr>
            <p:nvPr/>
          </p:nvSpPr>
          <p:spPr bwMode="auto">
            <a:xfrm>
              <a:off x="860" y="4559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NO</a:t>
              </a:r>
            </a:p>
          </p:txBody>
        </p:sp>
        <p:sp>
          <p:nvSpPr>
            <p:cNvPr id="58393" name="_s58393"/>
            <p:cNvSpPr>
              <a:spLocks noChangeArrowheads="1"/>
            </p:cNvSpPr>
            <p:nvPr/>
          </p:nvSpPr>
          <p:spPr bwMode="auto">
            <a:xfrm>
              <a:off x="860" y="5004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Lysosomal Enzymes of Leukocytes</a:t>
              </a:r>
            </a:p>
          </p:txBody>
        </p:sp>
        <p:sp>
          <p:nvSpPr>
            <p:cNvPr id="58394" name="_s58394"/>
            <p:cNvSpPr>
              <a:spLocks noChangeArrowheads="1"/>
            </p:cNvSpPr>
            <p:nvPr/>
          </p:nvSpPr>
          <p:spPr bwMode="auto">
            <a:xfrm>
              <a:off x="860" y="5449"/>
              <a:ext cx="864" cy="287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Neuropeptides</a:t>
              </a:r>
            </a:p>
          </p:txBody>
        </p:sp>
      </p:grpSp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676400" y="38100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27584" y="1630188"/>
            <a:ext cx="7996736" cy="5183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Chemokines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Small proteins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They are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chemoattractants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for leukocytes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Main functions: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Leukocyte recruitment &amp; activation in inflammation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Normal anatomic organization of cells in lymphoid and other tissues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Chemical mediators of inflammation: cell derived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858280" cy="55446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Chemical mediators of inflammation: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latin typeface="Arial Rounded MT Bold" pitchFamily="34" charset="0"/>
              </a:rPr>
              <a:t>Definition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latin typeface="Arial Rounded MT Bold" pitchFamily="34" charset="0"/>
              </a:rPr>
              <a:t>Know the general principles for chemical mediators.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latin typeface="Arial Rounded MT Bold" pitchFamily="34" charset="0"/>
              </a:rPr>
              <a:t>Know the cellular sources and major effects of the mediators.</a:t>
            </a:r>
          </a:p>
          <a:p>
            <a:pPr marL="1108710" lvl="1" indent="-571500">
              <a:buFont typeface="+mj-lt"/>
              <a:buAutoNum type="romanUcPeriod"/>
            </a:pPr>
            <a:r>
              <a:rPr lang="en-US" dirty="0" smtClean="0">
                <a:latin typeface="Arial Rounded MT Bold" pitchFamily="34" charset="0"/>
              </a:rPr>
              <a:t>List the most likely mediators of each of the steps of inflammation.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Describe the systemic manifestations of inflammation and their general physiology, including fever, leukocyte left shift, and acute phase reactants.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SmartArt Placeholder 10241"/>
          <p:cNvGrpSpPr>
            <a:grpSpLocks noChangeAspect="1"/>
          </p:cNvGrpSpPr>
          <p:nvPr/>
        </p:nvGrpSpPr>
        <p:grpSpPr bwMode="auto">
          <a:xfrm>
            <a:off x="0" y="476250"/>
            <a:ext cx="9144000" cy="6381750"/>
            <a:chOff x="272" y="999"/>
            <a:chExt cx="1872" cy="4717"/>
          </a:xfrm>
        </p:grpSpPr>
        <p:sp>
          <p:nvSpPr>
            <p:cNvPr id="5939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2" y="999"/>
              <a:ext cx="1872" cy="4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396" name="_s59396"/>
            <p:cNvCxnSpPr>
              <a:cxnSpLocks noChangeShapeType="1"/>
              <a:stCxn id="59418" idx="2"/>
              <a:endCxn id="59408" idx="3"/>
            </p:cNvCxnSpPr>
            <p:nvPr/>
          </p:nvCxnSpPr>
          <p:spPr bwMode="auto">
            <a:xfrm rot="10800000">
              <a:off x="700" y="1730"/>
              <a:ext cx="148" cy="3858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397" name="_s59397"/>
            <p:cNvCxnSpPr>
              <a:cxnSpLocks noChangeShapeType="1"/>
              <a:stCxn id="59417" idx="2"/>
              <a:endCxn id="59408" idx="3"/>
            </p:cNvCxnSpPr>
            <p:nvPr/>
          </p:nvCxnSpPr>
          <p:spPr bwMode="auto">
            <a:xfrm rot="10800000">
              <a:off x="700" y="1730"/>
              <a:ext cx="148" cy="3416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398" name="_s59398"/>
            <p:cNvCxnSpPr>
              <a:cxnSpLocks noChangeShapeType="1"/>
              <a:stCxn id="59416" idx="2"/>
              <a:endCxn id="59408" idx="3"/>
            </p:cNvCxnSpPr>
            <p:nvPr/>
          </p:nvCxnSpPr>
          <p:spPr bwMode="auto">
            <a:xfrm rot="10800000">
              <a:off x="700" y="1730"/>
              <a:ext cx="148" cy="2972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399" name="_s59399"/>
            <p:cNvCxnSpPr>
              <a:cxnSpLocks noChangeShapeType="1"/>
              <a:stCxn id="59415" idx="2"/>
              <a:endCxn id="59408" idx="3"/>
            </p:cNvCxnSpPr>
            <p:nvPr/>
          </p:nvCxnSpPr>
          <p:spPr bwMode="auto">
            <a:xfrm rot="10800000">
              <a:off x="700" y="1730"/>
              <a:ext cx="148" cy="253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0" name="_s59400"/>
            <p:cNvCxnSpPr>
              <a:cxnSpLocks noChangeShapeType="1"/>
              <a:stCxn id="59414" idx="2"/>
              <a:endCxn id="59408" idx="3"/>
            </p:cNvCxnSpPr>
            <p:nvPr/>
          </p:nvCxnSpPr>
          <p:spPr bwMode="auto">
            <a:xfrm rot="10800000">
              <a:off x="700" y="1730"/>
              <a:ext cx="148" cy="2086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1" name="_s59401"/>
            <p:cNvCxnSpPr>
              <a:cxnSpLocks noChangeShapeType="1"/>
              <a:stCxn id="59413" idx="2"/>
              <a:endCxn id="59408" idx="3"/>
            </p:cNvCxnSpPr>
            <p:nvPr/>
          </p:nvCxnSpPr>
          <p:spPr bwMode="auto">
            <a:xfrm rot="10800000">
              <a:off x="700" y="1730"/>
              <a:ext cx="148" cy="1644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2" name="_s59402"/>
            <p:cNvCxnSpPr>
              <a:cxnSpLocks noChangeShapeType="1"/>
              <a:stCxn id="59412" idx="2"/>
              <a:endCxn id="59408" idx="3"/>
            </p:cNvCxnSpPr>
            <p:nvPr/>
          </p:nvCxnSpPr>
          <p:spPr bwMode="auto">
            <a:xfrm rot="10800000">
              <a:off x="700" y="1730"/>
              <a:ext cx="148" cy="120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3" name="_s59403"/>
            <p:cNvCxnSpPr>
              <a:cxnSpLocks noChangeShapeType="1"/>
              <a:stCxn id="59411" idx="2"/>
              <a:endCxn id="59408" idx="3"/>
            </p:cNvCxnSpPr>
            <p:nvPr/>
          </p:nvCxnSpPr>
          <p:spPr bwMode="auto">
            <a:xfrm rot="10800000">
              <a:off x="700" y="1730"/>
              <a:ext cx="148" cy="758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4" name="_s59404"/>
            <p:cNvCxnSpPr>
              <a:cxnSpLocks noChangeShapeType="1"/>
              <a:stCxn id="59410" idx="2"/>
              <a:endCxn id="59408" idx="3"/>
            </p:cNvCxnSpPr>
            <p:nvPr/>
          </p:nvCxnSpPr>
          <p:spPr bwMode="auto">
            <a:xfrm rot="10800000">
              <a:off x="700" y="1730"/>
              <a:ext cx="148" cy="314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5" name="_s59405"/>
            <p:cNvCxnSpPr>
              <a:cxnSpLocks noChangeShapeType="1"/>
              <a:stCxn id="59409" idx="0"/>
              <a:endCxn id="59407" idx="3"/>
            </p:cNvCxnSpPr>
            <p:nvPr/>
          </p:nvCxnSpPr>
          <p:spPr bwMode="auto">
            <a:xfrm rot="5400000" flipH="1">
              <a:off x="1381" y="1109"/>
              <a:ext cx="157" cy="512"/>
            </a:xfrm>
            <a:prstGeom prst="bentConnector3">
              <a:avLst>
                <a:gd name="adj1" fmla="val 50375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6" name="_s59406"/>
            <p:cNvCxnSpPr>
              <a:cxnSpLocks noChangeShapeType="1"/>
              <a:stCxn id="59408" idx="0"/>
              <a:endCxn id="59407" idx="3"/>
            </p:cNvCxnSpPr>
            <p:nvPr/>
          </p:nvCxnSpPr>
          <p:spPr bwMode="auto">
            <a:xfrm rot="16200000">
              <a:off x="877" y="1117"/>
              <a:ext cx="157" cy="496"/>
            </a:xfrm>
            <a:prstGeom prst="bentConnector3">
              <a:avLst>
                <a:gd name="adj1" fmla="val 50375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07" name="_s59407"/>
            <p:cNvSpPr>
              <a:spLocks noChangeArrowheads="1"/>
            </p:cNvSpPr>
            <p:nvPr/>
          </p:nvSpPr>
          <p:spPr bwMode="auto">
            <a:xfrm>
              <a:off x="776" y="99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Chemical Mediators of Inflammation</a:t>
              </a:r>
            </a:p>
          </p:txBody>
        </p:sp>
        <p:sp>
          <p:nvSpPr>
            <p:cNvPr id="59408" name="_s59408"/>
            <p:cNvSpPr>
              <a:spLocks noChangeArrowheads="1"/>
            </p:cNvSpPr>
            <p:nvPr/>
          </p:nvSpPr>
          <p:spPr bwMode="auto">
            <a:xfrm>
              <a:off x="272" y="1442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Cell-Derived</a:t>
              </a:r>
            </a:p>
          </p:txBody>
        </p:sp>
        <p:sp>
          <p:nvSpPr>
            <p:cNvPr id="59409" name="_s59409"/>
            <p:cNvSpPr>
              <a:spLocks noChangeArrowheads="1"/>
            </p:cNvSpPr>
            <p:nvPr/>
          </p:nvSpPr>
          <p:spPr bwMode="auto">
            <a:xfrm>
              <a:off x="1280" y="1442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Plasma-Protein-Derived</a:t>
              </a:r>
            </a:p>
          </p:txBody>
        </p:sp>
        <p:sp>
          <p:nvSpPr>
            <p:cNvPr id="59410" name="_s59410"/>
            <p:cNvSpPr>
              <a:spLocks noChangeArrowheads="1"/>
            </p:cNvSpPr>
            <p:nvPr/>
          </p:nvSpPr>
          <p:spPr bwMode="auto">
            <a:xfrm>
              <a:off x="848" y="1885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Vasoactive Amines</a:t>
              </a:r>
            </a:p>
          </p:txBody>
        </p:sp>
        <p:sp>
          <p:nvSpPr>
            <p:cNvPr id="59411" name="_s59411"/>
            <p:cNvSpPr>
              <a:spLocks noChangeArrowheads="1"/>
            </p:cNvSpPr>
            <p:nvPr/>
          </p:nvSpPr>
          <p:spPr bwMode="auto">
            <a:xfrm>
              <a:off x="848" y="2328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Eicosanoids</a:t>
              </a:r>
            </a:p>
          </p:txBody>
        </p:sp>
        <p:sp>
          <p:nvSpPr>
            <p:cNvPr id="59412" name="_s59412"/>
            <p:cNvSpPr>
              <a:spLocks noChangeArrowheads="1"/>
            </p:cNvSpPr>
            <p:nvPr/>
          </p:nvSpPr>
          <p:spPr bwMode="auto">
            <a:xfrm>
              <a:off x="848" y="2771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PAF</a:t>
              </a:r>
            </a:p>
          </p:txBody>
        </p:sp>
        <p:sp>
          <p:nvSpPr>
            <p:cNvPr id="59413" name="_s59413"/>
            <p:cNvSpPr>
              <a:spLocks noChangeArrowheads="1"/>
            </p:cNvSpPr>
            <p:nvPr/>
          </p:nvSpPr>
          <p:spPr bwMode="auto">
            <a:xfrm>
              <a:off x="848" y="3214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Cytokines</a:t>
              </a:r>
            </a:p>
          </p:txBody>
        </p:sp>
        <p:sp>
          <p:nvSpPr>
            <p:cNvPr id="59414" name="_s59414"/>
            <p:cNvSpPr>
              <a:spLocks noChangeArrowheads="1"/>
            </p:cNvSpPr>
            <p:nvPr/>
          </p:nvSpPr>
          <p:spPr bwMode="auto">
            <a:xfrm>
              <a:off x="848" y="365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Chemokines</a:t>
              </a:r>
            </a:p>
          </p:txBody>
        </p:sp>
        <p:sp>
          <p:nvSpPr>
            <p:cNvPr id="59415" name="_s59415"/>
            <p:cNvSpPr>
              <a:spLocks noChangeArrowheads="1"/>
            </p:cNvSpPr>
            <p:nvPr/>
          </p:nvSpPr>
          <p:spPr bwMode="auto">
            <a:xfrm>
              <a:off x="848" y="4100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ROS</a:t>
              </a:r>
            </a:p>
          </p:txBody>
        </p:sp>
        <p:sp>
          <p:nvSpPr>
            <p:cNvPr id="59416" name="_s59416"/>
            <p:cNvSpPr>
              <a:spLocks noChangeArrowheads="1"/>
            </p:cNvSpPr>
            <p:nvPr/>
          </p:nvSpPr>
          <p:spPr bwMode="auto">
            <a:xfrm>
              <a:off x="848" y="4543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NO</a:t>
              </a:r>
            </a:p>
          </p:txBody>
        </p:sp>
        <p:sp>
          <p:nvSpPr>
            <p:cNvPr id="59417" name="_s59417"/>
            <p:cNvSpPr>
              <a:spLocks noChangeArrowheads="1"/>
            </p:cNvSpPr>
            <p:nvPr/>
          </p:nvSpPr>
          <p:spPr bwMode="auto">
            <a:xfrm>
              <a:off x="848" y="4986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Lysosomal Enzymes of Leukocytes</a:t>
              </a:r>
            </a:p>
          </p:txBody>
        </p:sp>
        <p:sp>
          <p:nvSpPr>
            <p:cNvPr id="59418" name="_s59418"/>
            <p:cNvSpPr>
              <a:spLocks noChangeArrowheads="1"/>
            </p:cNvSpPr>
            <p:nvPr/>
          </p:nvSpPr>
          <p:spPr bwMode="auto">
            <a:xfrm>
              <a:off x="848" y="5429"/>
              <a:ext cx="864" cy="287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Neuropeptides</a:t>
              </a:r>
            </a:p>
          </p:txBody>
        </p:sp>
      </p:grpSp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219200" y="44958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14414" y="1357298"/>
            <a:ext cx="7491412" cy="55007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Reactive Oxygen Species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Synthesized via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NADPH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oxidase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pathway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Source: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Neutrophils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and Macrophages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Stimuli of release: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Microbes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Immune complexes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Cytokines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Action: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Microbicidial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cytotoxic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 agent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Chemical mediators of inflammation: cell derived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SmartArt Placeholder 11265"/>
          <p:cNvGrpSpPr>
            <a:grpSpLocks noChangeAspect="1"/>
          </p:cNvGrpSpPr>
          <p:nvPr/>
        </p:nvGrpSpPr>
        <p:grpSpPr bwMode="auto">
          <a:xfrm>
            <a:off x="250825" y="404813"/>
            <a:ext cx="8643938" cy="6213475"/>
            <a:chOff x="272" y="999"/>
            <a:chExt cx="1880" cy="4757"/>
          </a:xfrm>
        </p:grpSpPr>
        <p:sp>
          <p:nvSpPr>
            <p:cNvPr id="604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2" y="999"/>
              <a:ext cx="1880" cy="4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0420" name="_s60420"/>
            <p:cNvCxnSpPr>
              <a:cxnSpLocks noChangeShapeType="1"/>
              <a:stCxn id="60442" idx="2"/>
              <a:endCxn id="60432" idx="3"/>
            </p:cNvCxnSpPr>
            <p:nvPr/>
          </p:nvCxnSpPr>
          <p:spPr bwMode="auto">
            <a:xfrm rot="10800000">
              <a:off x="699" y="1734"/>
              <a:ext cx="157" cy="3894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1" name="_s60421"/>
            <p:cNvCxnSpPr>
              <a:cxnSpLocks noChangeShapeType="1"/>
              <a:stCxn id="60441" idx="2"/>
              <a:endCxn id="60432" idx="3"/>
            </p:cNvCxnSpPr>
            <p:nvPr/>
          </p:nvCxnSpPr>
          <p:spPr bwMode="auto">
            <a:xfrm rot="10800000">
              <a:off x="699" y="1734"/>
              <a:ext cx="157" cy="3447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2" name="_s60422"/>
            <p:cNvCxnSpPr>
              <a:cxnSpLocks noChangeShapeType="1"/>
              <a:stCxn id="60440" idx="2"/>
              <a:endCxn id="60432" idx="3"/>
            </p:cNvCxnSpPr>
            <p:nvPr/>
          </p:nvCxnSpPr>
          <p:spPr bwMode="auto">
            <a:xfrm rot="10800000">
              <a:off x="699" y="1734"/>
              <a:ext cx="157" cy="300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3" name="_s60423"/>
            <p:cNvCxnSpPr>
              <a:cxnSpLocks noChangeShapeType="1"/>
              <a:stCxn id="60439" idx="2"/>
              <a:endCxn id="60432" idx="3"/>
            </p:cNvCxnSpPr>
            <p:nvPr/>
          </p:nvCxnSpPr>
          <p:spPr bwMode="auto">
            <a:xfrm rot="10800000">
              <a:off x="699" y="1734"/>
              <a:ext cx="157" cy="2554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4" name="_s60424"/>
            <p:cNvCxnSpPr>
              <a:cxnSpLocks noChangeShapeType="1"/>
              <a:stCxn id="60438" idx="2"/>
              <a:endCxn id="60432" idx="3"/>
            </p:cNvCxnSpPr>
            <p:nvPr/>
          </p:nvCxnSpPr>
          <p:spPr bwMode="auto">
            <a:xfrm rot="10800000">
              <a:off x="699" y="1734"/>
              <a:ext cx="157" cy="2107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5" name="_s60425"/>
            <p:cNvCxnSpPr>
              <a:cxnSpLocks noChangeShapeType="1"/>
              <a:stCxn id="60437" idx="2"/>
              <a:endCxn id="60432" idx="3"/>
            </p:cNvCxnSpPr>
            <p:nvPr/>
          </p:nvCxnSpPr>
          <p:spPr bwMode="auto">
            <a:xfrm rot="10800000">
              <a:off x="699" y="1734"/>
              <a:ext cx="157" cy="1659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6" name="_s60426"/>
            <p:cNvCxnSpPr>
              <a:cxnSpLocks noChangeShapeType="1"/>
              <a:stCxn id="60436" idx="2"/>
              <a:endCxn id="60432" idx="3"/>
            </p:cNvCxnSpPr>
            <p:nvPr/>
          </p:nvCxnSpPr>
          <p:spPr bwMode="auto">
            <a:xfrm rot="10800000">
              <a:off x="699" y="1734"/>
              <a:ext cx="157" cy="1212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7" name="_s60427"/>
            <p:cNvCxnSpPr>
              <a:cxnSpLocks noChangeShapeType="1"/>
              <a:stCxn id="60435" idx="2"/>
              <a:endCxn id="60432" idx="3"/>
            </p:cNvCxnSpPr>
            <p:nvPr/>
          </p:nvCxnSpPr>
          <p:spPr bwMode="auto">
            <a:xfrm rot="10800000">
              <a:off x="699" y="1734"/>
              <a:ext cx="157" cy="765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8" name="_s60428"/>
            <p:cNvCxnSpPr>
              <a:cxnSpLocks noChangeShapeType="1"/>
              <a:stCxn id="60434" idx="2"/>
              <a:endCxn id="60432" idx="3"/>
            </p:cNvCxnSpPr>
            <p:nvPr/>
          </p:nvCxnSpPr>
          <p:spPr bwMode="auto">
            <a:xfrm rot="10800000">
              <a:off x="699" y="1734"/>
              <a:ext cx="157" cy="319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29" name="_s60429"/>
            <p:cNvCxnSpPr>
              <a:cxnSpLocks noChangeShapeType="1"/>
              <a:stCxn id="60433" idx="0"/>
              <a:endCxn id="60431" idx="3"/>
            </p:cNvCxnSpPr>
            <p:nvPr/>
          </p:nvCxnSpPr>
          <p:spPr bwMode="auto">
            <a:xfrm rot="5400000" flipH="1">
              <a:off x="1387" y="1108"/>
              <a:ext cx="159" cy="517"/>
            </a:xfrm>
            <a:prstGeom prst="bentConnector3">
              <a:avLst>
                <a:gd name="adj1" fmla="val 5038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0" name="_s60430"/>
            <p:cNvCxnSpPr>
              <a:cxnSpLocks noChangeShapeType="1"/>
              <a:stCxn id="60432" idx="0"/>
              <a:endCxn id="60431" idx="3"/>
            </p:cNvCxnSpPr>
            <p:nvPr/>
          </p:nvCxnSpPr>
          <p:spPr bwMode="auto">
            <a:xfrm rot="16200000">
              <a:off x="878" y="1117"/>
              <a:ext cx="159" cy="500"/>
            </a:xfrm>
            <a:prstGeom prst="bentConnector3">
              <a:avLst>
                <a:gd name="adj1" fmla="val 5038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31" name="_s60431"/>
            <p:cNvSpPr>
              <a:spLocks noChangeArrowheads="1"/>
            </p:cNvSpPr>
            <p:nvPr/>
          </p:nvSpPr>
          <p:spPr bwMode="auto">
            <a:xfrm>
              <a:off x="780" y="99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Chemical Mediators of Inflammation</a:t>
              </a:r>
            </a:p>
          </p:txBody>
        </p:sp>
        <p:sp>
          <p:nvSpPr>
            <p:cNvPr id="60432" name="_s60432"/>
            <p:cNvSpPr>
              <a:spLocks noChangeArrowheads="1"/>
            </p:cNvSpPr>
            <p:nvPr/>
          </p:nvSpPr>
          <p:spPr bwMode="auto">
            <a:xfrm>
              <a:off x="272" y="1446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Cell-Derived</a:t>
              </a:r>
            </a:p>
          </p:txBody>
        </p:sp>
        <p:sp>
          <p:nvSpPr>
            <p:cNvPr id="60433" name="_s60433"/>
            <p:cNvSpPr>
              <a:spLocks noChangeArrowheads="1"/>
            </p:cNvSpPr>
            <p:nvPr/>
          </p:nvSpPr>
          <p:spPr bwMode="auto">
            <a:xfrm>
              <a:off x="1288" y="1446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Plasma-Protein-Derived</a:t>
              </a:r>
            </a:p>
          </p:txBody>
        </p:sp>
        <p:sp>
          <p:nvSpPr>
            <p:cNvPr id="60434" name="_s60434"/>
            <p:cNvSpPr>
              <a:spLocks noChangeArrowheads="1"/>
            </p:cNvSpPr>
            <p:nvPr/>
          </p:nvSpPr>
          <p:spPr bwMode="auto">
            <a:xfrm>
              <a:off x="856" y="1893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Vasoactive Amines</a:t>
              </a:r>
            </a:p>
          </p:txBody>
        </p:sp>
        <p:sp>
          <p:nvSpPr>
            <p:cNvPr id="60435" name="_s60435"/>
            <p:cNvSpPr>
              <a:spLocks noChangeArrowheads="1"/>
            </p:cNvSpPr>
            <p:nvPr/>
          </p:nvSpPr>
          <p:spPr bwMode="auto">
            <a:xfrm>
              <a:off x="856" y="2340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Eicosanoids</a:t>
              </a:r>
            </a:p>
          </p:txBody>
        </p:sp>
        <p:sp>
          <p:nvSpPr>
            <p:cNvPr id="60436" name="_s60436"/>
            <p:cNvSpPr>
              <a:spLocks noChangeArrowheads="1"/>
            </p:cNvSpPr>
            <p:nvPr/>
          </p:nvSpPr>
          <p:spPr bwMode="auto">
            <a:xfrm>
              <a:off x="856" y="278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PAF</a:t>
              </a:r>
            </a:p>
          </p:txBody>
        </p:sp>
        <p:sp>
          <p:nvSpPr>
            <p:cNvPr id="60437" name="_s60437"/>
            <p:cNvSpPr>
              <a:spLocks noChangeArrowheads="1"/>
            </p:cNvSpPr>
            <p:nvPr/>
          </p:nvSpPr>
          <p:spPr bwMode="auto">
            <a:xfrm>
              <a:off x="856" y="3234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Cytokines</a:t>
              </a:r>
            </a:p>
          </p:txBody>
        </p:sp>
        <p:sp>
          <p:nvSpPr>
            <p:cNvPr id="60438" name="_s60438"/>
            <p:cNvSpPr>
              <a:spLocks noChangeArrowheads="1"/>
            </p:cNvSpPr>
            <p:nvPr/>
          </p:nvSpPr>
          <p:spPr bwMode="auto">
            <a:xfrm>
              <a:off x="856" y="3681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Chemokines</a:t>
              </a:r>
            </a:p>
          </p:txBody>
        </p:sp>
        <p:sp>
          <p:nvSpPr>
            <p:cNvPr id="60439" name="_s60439"/>
            <p:cNvSpPr>
              <a:spLocks noChangeArrowheads="1"/>
            </p:cNvSpPr>
            <p:nvPr/>
          </p:nvSpPr>
          <p:spPr bwMode="auto">
            <a:xfrm>
              <a:off x="856" y="4128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ROS</a:t>
              </a:r>
            </a:p>
          </p:txBody>
        </p:sp>
        <p:sp>
          <p:nvSpPr>
            <p:cNvPr id="60440" name="_s60440"/>
            <p:cNvSpPr>
              <a:spLocks noChangeArrowheads="1"/>
            </p:cNvSpPr>
            <p:nvPr/>
          </p:nvSpPr>
          <p:spPr bwMode="auto">
            <a:xfrm>
              <a:off x="856" y="4575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NO</a:t>
              </a:r>
            </a:p>
          </p:txBody>
        </p:sp>
        <p:sp>
          <p:nvSpPr>
            <p:cNvPr id="60441" name="_s60441"/>
            <p:cNvSpPr>
              <a:spLocks noChangeArrowheads="1"/>
            </p:cNvSpPr>
            <p:nvPr/>
          </p:nvSpPr>
          <p:spPr bwMode="auto">
            <a:xfrm>
              <a:off x="856" y="5022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Lysosomal Enzymes of Leukocytes</a:t>
              </a:r>
            </a:p>
          </p:txBody>
        </p:sp>
        <p:sp>
          <p:nvSpPr>
            <p:cNvPr id="60442" name="_s60442"/>
            <p:cNvSpPr>
              <a:spLocks noChangeArrowheads="1"/>
            </p:cNvSpPr>
            <p:nvPr/>
          </p:nvSpPr>
          <p:spPr bwMode="auto">
            <a:xfrm>
              <a:off x="856" y="5469"/>
              <a:ext cx="864" cy="287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Neuropeptides</a:t>
              </a:r>
            </a:p>
          </p:txBody>
        </p:sp>
      </p:grpSp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285852" y="4929198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47664" y="1484784"/>
            <a:ext cx="6934200" cy="52400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Nitric Oxide ( NO)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Short-lived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Soluble free-radical gas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Functions: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Vasodilation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 Antagonism of platelet activation (adhesion, aggregation, &amp;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degranulation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Reduction of leukocyte recruitment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Microbicidial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cytotoxic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 agent (with or without ROS) in activated macrophages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3.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 b="1991"/>
          <a:stretch>
            <a:fillRect/>
          </a:stretch>
        </p:blipFill>
        <p:spPr bwMode="auto">
          <a:xfrm>
            <a:off x="2627784" y="476671"/>
            <a:ext cx="5184576" cy="628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Chemical mediators of inflammation: cell derived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1988840"/>
            <a:ext cx="238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Actions of Nitric Oxide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5076056" y="476672"/>
            <a:ext cx="504056" cy="43204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995936" y="1844824"/>
            <a:ext cx="504056" cy="43204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203848" y="2636912"/>
            <a:ext cx="504056" cy="43204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364088" y="5949280"/>
            <a:ext cx="504056" cy="50405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SmartArt Placeholder 12289"/>
          <p:cNvGrpSpPr>
            <a:grpSpLocks noChangeAspect="1"/>
          </p:cNvGrpSpPr>
          <p:nvPr/>
        </p:nvGrpSpPr>
        <p:grpSpPr bwMode="auto">
          <a:xfrm>
            <a:off x="0" y="476250"/>
            <a:ext cx="9144000" cy="6381750"/>
            <a:chOff x="272" y="999"/>
            <a:chExt cx="1872" cy="4717"/>
          </a:xfrm>
        </p:grpSpPr>
        <p:sp>
          <p:nvSpPr>
            <p:cNvPr id="614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2" y="999"/>
              <a:ext cx="1872" cy="4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1444" name="_s61444"/>
            <p:cNvCxnSpPr>
              <a:cxnSpLocks noChangeShapeType="1"/>
              <a:stCxn id="61466" idx="2"/>
              <a:endCxn id="61456" idx="3"/>
            </p:cNvCxnSpPr>
            <p:nvPr/>
          </p:nvCxnSpPr>
          <p:spPr bwMode="auto">
            <a:xfrm rot="10800000">
              <a:off x="700" y="1730"/>
              <a:ext cx="148" cy="3858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45" name="_s61445"/>
            <p:cNvCxnSpPr>
              <a:cxnSpLocks noChangeShapeType="1"/>
              <a:stCxn id="61465" idx="2"/>
              <a:endCxn id="61456" idx="3"/>
            </p:cNvCxnSpPr>
            <p:nvPr/>
          </p:nvCxnSpPr>
          <p:spPr bwMode="auto">
            <a:xfrm rot="10800000">
              <a:off x="700" y="1730"/>
              <a:ext cx="148" cy="3416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46" name="_s61446"/>
            <p:cNvCxnSpPr>
              <a:cxnSpLocks noChangeShapeType="1"/>
              <a:stCxn id="61464" idx="2"/>
              <a:endCxn id="61456" idx="3"/>
            </p:cNvCxnSpPr>
            <p:nvPr/>
          </p:nvCxnSpPr>
          <p:spPr bwMode="auto">
            <a:xfrm rot="10800000">
              <a:off x="700" y="1730"/>
              <a:ext cx="148" cy="2972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47" name="_s61447"/>
            <p:cNvCxnSpPr>
              <a:cxnSpLocks noChangeShapeType="1"/>
              <a:stCxn id="61463" idx="2"/>
              <a:endCxn id="61456" idx="3"/>
            </p:cNvCxnSpPr>
            <p:nvPr/>
          </p:nvCxnSpPr>
          <p:spPr bwMode="auto">
            <a:xfrm rot="10800000">
              <a:off x="700" y="1730"/>
              <a:ext cx="148" cy="253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48" name="_s61448"/>
            <p:cNvCxnSpPr>
              <a:cxnSpLocks noChangeShapeType="1"/>
              <a:stCxn id="61462" idx="2"/>
              <a:endCxn id="61456" idx="3"/>
            </p:cNvCxnSpPr>
            <p:nvPr/>
          </p:nvCxnSpPr>
          <p:spPr bwMode="auto">
            <a:xfrm rot="10800000">
              <a:off x="700" y="1730"/>
              <a:ext cx="148" cy="2086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49" name="_s61449"/>
            <p:cNvCxnSpPr>
              <a:cxnSpLocks noChangeShapeType="1"/>
              <a:stCxn id="61461" idx="2"/>
              <a:endCxn id="61456" idx="3"/>
            </p:cNvCxnSpPr>
            <p:nvPr/>
          </p:nvCxnSpPr>
          <p:spPr bwMode="auto">
            <a:xfrm rot="10800000">
              <a:off x="700" y="1730"/>
              <a:ext cx="148" cy="1644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50" name="_s61450"/>
            <p:cNvCxnSpPr>
              <a:cxnSpLocks noChangeShapeType="1"/>
              <a:stCxn id="61460" idx="2"/>
              <a:endCxn id="61456" idx="3"/>
            </p:cNvCxnSpPr>
            <p:nvPr/>
          </p:nvCxnSpPr>
          <p:spPr bwMode="auto">
            <a:xfrm rot="10800000">
              <a:off x="700" y="1730"/>
              <a:ext cx="148" cy="120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51" name="_s61451"/>
            <p:cNvCxnSpPr>
              <a:cxnSpLocks noChangeShapeType="1"/>
              <a:stCxn id="61459" idx="2"/>
              <a:endCxn id="61456" idx="3"/>
            </p:cNvCxnSpPr>
            <p:nvPr/>
          </p:nvCxnSpPr>
          <p:spPr bwMode="auto">
            <a:xfrm rot="10800000">
              <a:off x="700" y="1730"/>
              <a:ext cx="148" cy="758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52" name="_s61452"/>
            <p:cNvCxnSpPr>
              <a:cxnSpLocks noChangeShapeType="1"/>
              <a:stCxn id="61458" idx="2"/>
              <a:endCxn id="61456" idx="3"/>
            </p:cNvCxnSpPr>
            <p:nvPr/>
          </p:nvCxnSpPr>
          <p:spPr bwMode="auto">
            <a:xfrm rot="10800000">
              <a:off x="700" y="1730"/>
              <a:ext cx="148" cy="314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53" name="_s61453"/>
            <p:cNvCxnSpPr>
              <a:cxnSpLocks noChangeShapeType="1"/>
              <a:stCxn id="61457" idx="0"/>
              <a:endCxn id="61455" idx="3"/>
            </p:cNvCxnSpPr>
            <p:nvPr/>
          </p:nvCxnSpPr>
          <p:spPr bwMode="auto">
            <a:xfrm rot="5400000" flipH="1">
              <a:off x="1381" y="1109"/>
              <a:ext cx="157" cy="512"/>
            </a:xfrm>
            <a:prstGeom prst="bentConnector3">
              <a:avLst>
                <a:gd name="adj1" fmla="val 50375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54" name="_s61454"/>
            <p:cNvCxnSpPr>
              <a:cxnSpLocks noChangeShapeType="1"/>
              <a:stCxn id="61456" idx="0"/>
              <a:endCxn id="61455" idx="3"/>
            </p:cNvCxnSpPr>
            <p:nvPr/>
          </p:nvCxnSpPr>
          <p:spPr bwMode="auto">
            <a:xfrm rot="16200000">
              <a:off x="877" y="1117"/>
              <a:ext cx="157" cy="496"/>
            </a:xfrm>
            <a:prstGeom prst="bentConnector3">
              <a:avLst>
                <a:gd name="adj1" fmla="val 50375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455" name="_s61455"/>
            <p:cNvSpPr>
              <a:spLocks noChangeArrowheads="1"/>
            </p:cNvSpPr>
            <p:nvPr/>
          </p:nvSpPr>
          <p:spPr bwMode="auto">
            <a:xfrm>
              <a:off x="776" y="99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Chemical Mediators of Inflammation</a:t>
              </a:r>
            </a:p>
          </p:txBody>
        </p:sp>
        <p:sp>
          <p:nvSpPr>
            <p:cNvPr id="61456" name="_s61456"/>
            <p:cNvSpPr>
              <a:spLocks noChangeArrowheads="1"/>
            </p:cNvSpPr>
            <p:nvPr/>
          </p:nvSpPr>
          <p:spPr bwMode="auto">
            <a:xfrm>
              <a:off x="272" y="1442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Cell-Derived</a:t>
              </a:r>
            </a:p>
          </p:txBody>
        </p:sp>
        <p:sp>
          <p:nvSpPr>
            <p:cNvPr id="61457" name="_s61457"/>
            <p:cNvSpPr>
              <a:spLocks noChangeArrowheads="1"/>
            </p:cNvSpPr>
            <p:nvPr/>
          </p:nvSpPr>
          <p:spPr bwMode="auto">
            <a:xfrm>
              <a:off x="1280" y="1442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Plasma-Protein-Derived</a:t>
              </a:r>
            </a:p>
          </p:txBody>
        </p:sp>
        <p:sp>
          <p:nvSpPr>
            <p:cNvPr id="61458" name="_s61458"/>
            <p:cNvSpPr>
              <a:spLocks noChangeArrowheads="1"/>
            </p:cNvSpPr>
            <p:nvPr/>
          </p:nvSpPr>
          <p:spPr bwMode="auto">
            <a:xfrm>
              <a:off x="848" y="1885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Vasoactive Amines</a:t>
              </a:r>
            </a:p>
          </p:txBody>
        </p:sp>
        <p:sp>
          <p:nvSpPr>
            <p:cNvPr id="61459" name="_s61459"/>
            <p:cNvSpPr>
              <a:spLocks noChangeArrowheads="1"/>
            </p:cNvSpPr>
            <p:nvPr/>
          </p:nvSpPr>
          <p:spPr bwMode="auto">
            <a:xfrm>
              <a:off x="848" y="2328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Eicosanoids</a:t>
              </a:r>
            </a:p>
          </p:txBody>
        </p:sp>
        <p:sp>
          <p:nvSpPr>
            <p:cNvPr id="61460" name="_s61460"/>
            <p:cNvSpPr>
              <a:spLocks noChangeArrowheads="1"/>
            </p:cNvSpPr>
            <p:nvPr/>
          </p:nvSpPr>
          <p:spPr bwMode="auto">
            <a:xfrm>
              <a:off x="848" y="2771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PAF</a:t>
              </a:r>
            </a:p>
          </p:txBody>
        </p:sp>
        <p:sp>
          <p:nvSpPr>
            <p:cNvPr id="61461" name="_s61461"/>
            <p:cNvSpPr>
              <a:spLocks noChangeArrowheads="1"/>
            </p:cNvSpPr>
            <p:nvPr/>
          </p:nvSpPr>
          <p:spPr bwMode="auto">
            <a:xfrm>
              <a:off x="848" y="3214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Cytokines</a:t>
              </a:r>
            </a:p>
          </p:txBody>
        </p:sp>
        <p:sp>
          <p:nvSpPr>
            <p:cNvPr id="61462" name="_s61462"/>
            <p:cNvSpPr>
              <a:spLocks noChangeArrowheads="1"/>
            </p:cNvSpPr>
            <p:nvPr/>
          </p:nvSpPr>
          <p:spPr bwMode="auto">
            <a:xfrm>
              <a:off x="848" y="365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Chemokines</a:t>
              </a:r>
            </a:p>
          </p:txBody>
        </p:sp>
        <p:sp>
          <p:nvSpPr>
            <p:cNvPr id="61463" name="_s61463"/>
            <p:cNvSpPr>
              <a:spLocks noChangeArrowheads="1"/>
            </p:cNvSpPr>
            <p:nvPr/>
          </p:nvSpPr>
          <p:spPr bwMode="auto">
            <a:xfrm>
              <a:off x="848" y="4100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ROS</a:t>
              </a:r>
            </a:p>
          </p:txBody>
        </p:sp>
        <p:sp>
          <p:nvSpPr>
            <p:cNvPr id="61464" name="_s61464"/>
            <p:cNvSpPr>
              <a:spLocks noChangeArrowheads="1"/>
            </p:cNvSpPr>
            <p:nvPr/>
          </p:nvSpPr>
          <p:spPr bwMode="auto">
            <a:xfrm>
              <a:off x="848" y="4543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NO</a:t>
              </a:r>
            </a:p>
          </p:txBody>
        </p:sp>
        <p:sp>
          <p:nvSpPr>
            <p:cNvPr id="61465" name="_s61465"/>
            <p:cNvSpPr>
              <a:spLocks noChangeArrowheads="1"/>
            </p:cNvSpPr>
            <p:nvPr/>
          </p:nvSpPr>
          <p:spPr bwMode="auto">
            <a:xfrm>
              <a:off x="848" y="4986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Lysosomal Enzymes of Leukocytes</a:t>
              </a:r>
            </a:p>
          </p:txBody>
        </p:sp>
        <p:sp>
          <p:nvSpPr>
            <p:cNvPr id="61466" name="_s61466"/>
            <p:cNvSpPr>
              <a:spLocks noChangeArrowheads="1"/>
            </p:cNvSpPr>
            <p:nvPr/>
          </p:nvSpPr>
          <p:spPr bwMode="auto">
            <a:xfrm>
              <a:off x="848" y="5429"/>
              <a:ext cx="864" cy="287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Neuropeptides</a:t>
              </a:r>
            </a:p>
          </p:txBody>
        </p:sp>
      </p:grpSp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371600" y="57912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1700808"/>
            <a:ext cx="8229600" cy="51571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Lysosomal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Enzymes of Leukocytes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Neutrophils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&amp;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Monocytes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Enzymes: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Acid proteases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Neutral proteases (e.g.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elastase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collagenase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, &amp;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cathepsin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Their action is checked by: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Serum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antiproteases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(e.g.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α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-antitrypsin)</a:t>
            </a: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Chemical mediators of inflammation: cell derived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SmartArt Placeholder 13313"/>
          <p:cNvGrpSpPr>
            <a:grpSpLocks noChangeAspect="1"/>
          </p:cNvGrpSpPr>
          <p:nvPr/>
        </p:nvGrpSpPr>
        <p:grpSpPr bwMode="auto">
          <a:xfrm>
            <a:off x="357188" y="476250"/>
            <a:ext cx="8786812" cy="6167438"/>
            <a:chOff x="272" y="999"/>
            <a:chExt cx="1878" cy="4767"/>
          </a:xfrm>
        </p:grpSpPr>
        <p:sp>
          <p:nvSpPr>
            <p:cNvPr id="6246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2" y="999"/>
              <a:ext cx="1878" cy="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2468" name="_s62468"/>
            <p:cNvCxnSpPr>
              <a:cxnSpLocks noChangeShapeType="1"/>
              <a:stCxn id="62490" idx="2"/>
              <a:endCxn id="62480" idx="3"/>
            </p:cNvCxnSpPr>
            <p:nvPr/>
          </p:nvCxnSpPr>
          <p:spPr bwMode="auto">
            <a:xfrm rot="10800000">
              <a:off x="700" y="1735"/>
              <a:ext cx="154" cy="3903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69" name="_s62469"/>
            <p:cNvCxnSpPr>
              <a:cxnSpLocks noChangeShapeType="1"/>
              <a:stCxn id="62489" idx="2"/>
              <a:endCxn id="62480" idx="3"/>
            </p:cNvCxnSpPr>
            <p:nvPr/>
          </p:nvCxnSpPr>
          <p:spPr bwMode="auto">
            <a:xfrm rot="10800000">
              <a:off x="700" y="1735"/>
              <a:ext cx="154" cy="3456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0" name="_s62470"/>
            <p:cNvCxnSpPr>
              <a:cxnSpLocks noChangeShapeType="1"/>
              <a:stCxn id="62488" idx="2"/>
              <a:endCxn id="62480" idx="3"/>
            </p:cNvCxnSpPr>
            <p:nvPr/>
          </p:nvCxnSpPr>
          <p:spPr bwMode="auto">
            <a:xfrm rot="10800000">
              <a:off x="700" y="1735"/>
              <a:ext cx="154" cy="3008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1" name="_s62471"/>
            <p:cNvCxnSpPr>
              <a:cxnSpLocks noChangeShapeType="1"/>
              <a:stCxn id="62487" idx="2"/>
              <a:endCxn id="62480" idx="3"/>
            </p:cNvCxnSpPr>
            <p:nvPr/>
          </p:nvCxnSpPr>
          <p:spPr bwMode="auto">
            <a:xfrm rot="10800000">
              <a:off x="700" y="1735"/>
              <a:ext cx="154" cy="256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2" name="_s62472"/>
            <p:cNvCxnSpPr>
              <a:cxnSpLocks noChangeShapeType="1"/>
              <a:stCxn id="62486" idx="2"/>
              <a:endCxn id="62480" idx="3"/>
            </p:cNvCxnSpPr>
            <p:nvPr/>
          </p:nvCxnSpPr>
          <p:spPr bwMode="auto">
            <a:xfrm rot="10800000">
              <a:off x="700" y="1735"/>
              <a:ext cx="154" cy="2112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3" name="_s62473"/>
            <p:cNvCxnSpPr>
              <a:cxnSpLocks noChangeShapeType="1"/>
              <a:stCxn id="62485" idx="2"/>
              <a:endCxn id="62480" idx="3"/>
            </p:cNvCxnSpPr>
            <p:nvPr/>
          </p:nvCxnSpPr>
          <p:spPr bwMode="auto">
            <a:xfrm rot="10800000">
              <a:off x="700" y="1735"/>
              <a:ext cx="154" cy="1664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4" name="_s62474"/>
            <p:cNvCxnSpPr>
              <a:cxnSpLocks noChangeShapeType="1"/>
              <a:stCxn id="62484" idx="2"/>
              <a:endCxn id="62480" idx="3"/>
            </p:cNvCxnSpPr>
            <p:nvPr/>
          </p:nvCxnSpPr>
          <p:spPr bwMode="auto">
            <a:xfrm rot="10800000">
              <a:off x="700" y="1735"/>
              <a:ext cx="154" cy="1215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5" name="_s62475"/>
            <p:cNvCxnSpPr>
              <a:cxnSpLocks noChangeShapeType="1"/>
              <a:stCxn id="62483" idx="2"/>
              <a:endCxn id="62480" idx="3"/>
            </p:cNvCxnSpPr>
            <p:nvPr/>
          </p:nvCxnSpPr>
          <p:spPr bwMode="auto">
            <a:xfrm rot="10800000">
              <a:off x="700" y="1735"/>
              <a:ext cx="154" cy="767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6" name="_s62476"/>
            <p:cNvCxnSpPr>
              <a:cxnSpLocks noChangeShapeType="1"/>
              <a:stCxn id="62482" idx="2"/>
              <a:endCxn id="62480" idx="3"/>
            </p:cNvCxnSpPr>
            <p:nvPr/>
          </p:nvCxnSpPr>
          <p:spPr bwMode="auto">
            <a:xfrm rot="10800000">
              <a:off x="700" y="1735"/>
              <a:ext cx="154" cy="319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7" name="_s62477"/>
            <p:cNvCxnSpPr>
              <a:cxnSpLocks noChangeShapeType="1"/>
              <a:stCxn id="62481" idx="0"/>
              <a:endCxn id="62479" idx="3"/>
            </p:cNvCxnSpPr>
            <p:nvPr/>
          </p:nvCxnSpPr>
          <p:spPr bwMode="auto">
            <a:xfrm rot="5400000" flipH="1">
              <a:off x="1385" y="1109"/>
              <a:ext cx="160" cy="51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8" name="_s62478"/>
            <p:cNvCxnSpPr>
              <a:cxnSpLocks noChangeShapeType="1"/>
              <a:stCxn id="62480" idx="0"/>
              <a:endCxn id="62479" idx="3"/>
            </p:cNvCxnSpPr>
            <p:nvPr/>
          </p:nvCxnSpPr>
          <p:spPr bwMode="auto">
            <a:xfrm rot="16200000">
              <a:off x="878" y="1117"/>
              <a:ext cx="160" cy="49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479" name="_s62479"/>
            <p:cNvSpPr>
              <a:spLocks noChangeArrowheads="1"/>
            </p:cNvSpPr>
            <p:nvPr/>
          </p:nvSpPr>
          <p:spPr bwMode="auto">
            <a:xfrm>
              <a:off x="779" y="99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Chemical Mediators of Inflammation</a:t>
              </a:r>
            </a:p>
          </p:txBody>
        </p:sp>
        <p:sp>
          <p:nvSpPr>
            <p:cNvPr id="62480" name="_s62480"/>
            <p:cNvSpPr>
              <a:spLocks noChangeArrowheads="1"/>
            </p:cNvSpPr>
            <p:nvPr/>
          </p:nvSpPr>
          <p:spPr bwMode="auto">
            <a:xfrm>
              <a:off x="272" y="144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Cell-Derived</a:t>
              </a:r>
            </a:p>
          </p:txBody>
        </p:sp>
        <p:sp>
          <p:nvSpPr>
            <p:cNvPr id="62481" name="_s62481"/>
            <p:cNvSpPr>
              <a:spLocks noChangeArrowheads="1"/>
            </p:cNvSpPr>
            <p:nvPr/>
          </p:nvSpPr>
          <p:spPr bwMode="auto">
            <a:xfrm>
              <a:off x="1286" y="144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Plasma-Protein-Derived</a:t>
              </a:r>
            </a:p>
          </p:txBody>
        </p:sp>
        <p:sp>
          <p:nvSpPr>
            <p:cNvPr id="62482" name="_s62482"/>
            <p:cNvSpPr>
              <a:spLocks noChangeArrowheads="1"/>
            </p:cNvSpPr>
            <p:nvPr/>
          </p:nvSpPr>
          <p:spPr bwMode="auto">
            <a:xfrm>
              <a:off x="854" y="1895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Vasoactive Amines</a:t>
              </a:r>
            </a:p>
          </p:txBody>
        </p:sp>
        <p:sp>
          <p:nvSpPr>
            <p:cNvPr id="62483" name="_s62483"/>
            <p:cNvSpPr>
              <a:spLocks noChangeArrowheads="1"/>
            </p:cNvSpPr>
            <p:nvPr/>
          </p:nvSpPr>
          <p:spPr bwMode="auto">
            <a:xfrm>
              <a:off x="854" y="2343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Eicosanoids</a:t>
              </a:r>
            </a:p>
          </p:txBody>
        </p:sp>
        <p:sp>
          <p:nvSpPr>
            <p:cNvPr id="62484" name="_s62484"/>
            <p:cNvSpPr>
              <a:spLocks noChangeArrowheads="1"/>
            </p:cNvSpPr>
            <p:nvPr/>
          </p:nvSpPr>
          <p:spPr bwMode="auto">
            <a:xfrm>
              <a:off x="854" y="2791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PAF</a:t>
              </a:r>
            </a:p>
          </p:txBody>
        </p:sp>
        <p:sp>
          <p:nvSpPr>
            <p:cNvPr id="62485" name="_s62485"/>
            <p:cNvSpPr>
              <a:spLocks noChangeArrowheads="1"/>
            </p:cNvSpPr>
            <p:nvPr/>
          </p:nvSpPr>
          <p:spPr bwMode="auto">
            <a:xfrm>
              <a:off x="854" y="323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Cytokines</a:t>
              </a:r>
            </a:p>
          </p:txBody>
        </p:sp>
        <p:sp>
          <p:nvSpPr>
            <p:cNvPr id="62486" name="_s62486"/>
            <p:cNvSpPr>
              <a:spLocks noChangeArrowheads="1"/>
            </p:cNvSpPr>
            <p:nvPr/>
          </p:nvSpPr>
          <p:spPr bwMode="auto">
            <a:xfrm>
              <a:off x="854" y="368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Chemokines</a:t>
              </a:r>
            </a:p>
          </p:txBody>
        </p:sp>
        <p:sp>
          <p:nvSpPr>
            <p:cNvPr id="62487" name="_s62487"/>
            <p:cNvSpPr>
              <a:spLocks noChangeArrowheads="1"/>
            </p:cNvSpPr>
            <p:nvPr/>
          </p:nvSpPr>
          <p:spPr bwMode="auto">
            <a:xfrm>
              <a:off x="854" y="4135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ROS</a:t>
              </a:r>
            </a:p>
          </p:txBody>
        </p:sp>
        <p:sp>
          <p:nvSpPr>
            <p:cNvPr id="62488" name="_s62488"/>
            <p:cNvSpPr>
              <a:spLocks noChangeArrowheads="1"/>
            </p:cNvSpPr>
            <p:nvPr/>
          </p:nvSpPr>
          <p:spPr bwMode="auto">
            <a:xfrm>
              <a:off x="854" y="4583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NO</a:t>
              </a:r>
            </a:p>
          </p:txBody>
        </p:sp>
        <p:sp>
          <p:nvSpPr>
            <p:cNvPr id="62489" name="_s62489"/>
            <p:cNvSpPr>
              <a:spLocks noChangeArrowheads="1"/>
            </p:cNvSpPr>
            <p:nvPr/>
          </p:nvSpPr>
          <p:spPr bwMode="auto">
            <a:xfrm>
              <a:off x="854" y="5031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Lysosomal Enzymes of Leukocytes</a:t>
              </a:r>
            </a:p>
          </p:txBody>
        </p:sp>
        <p:sp>
          <p:nvSpPr>
            <p:cNvPr id="62490" name="_s62490"/>
            <p:cNvSpPr>
              <a:spLocks noChangeArrowheads="1"/>
            </p:cNvSpPr>
            <p:nvPr/>
          </p:nvSpPr>
          <p:spPr bwMode="auto">
            <a:xfrm>
              <a:off x="854" y="5479"/>
              <a:ext cx="864" cy="287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Neuropeptides</a:t>
              </a:r>
            </a:p>
          </p:txBody>
        </p:sp>
      </p:grp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1538" y="1484784"/>
            <a:ext cx="7867675" cy="52406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Neuropeptides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Small proteins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Secreted by nerve fibers mainly in lung &amp; GIT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Initiate inflammatory response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e.g. Substance P 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Transmits pain signals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Regulates vessel tone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Modulates vascular permeability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Chemical mediators of inflammation: cell derived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SmartArt Placeholder 3084"/>
          <p:cNvGrpSpPr>
            <a:grpSpLocks noChangeAspect="1"/>
          </p:cNvGrpSpPr>
          <p:nvPr/>
        </p:nvGrpSpPr>
        <p:grpSpPr bwMode="auto">
          <a:xfrm>
            <a:off x="1258888" y="765175"/>
            <a:ext cx="7610475" cy="4264025"/>
            <a:chOff x="272" y="999"/>
            <a:chExt cx="2470" cy="1605"/>
          </a:xfrm>
        </p:grpSpPr>
        <p:sp>
          <p:nvSpPr>
            <p:cNvPr id="6349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2" y="999"/>
              <a:ext cx="2470" cy="1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3492" name="_s63492"/>
            <p:cNvCxnSpPr>
              <a:cxnSpLocks noChangeShapeType="1"/>
              <a:stCxn id="63500" idx="2"/>
              <a:endCxn id="63498" idx="3"/>
            </p:cNvCxnSpPr>
            <p:nvPr/>
          </p:nvCxnSpPr>
          <p:spPr bwMode="auto">
            <a:xfrm rot="10800000">
              <a:off x="1710" y="1726"/>
              <a:ext cx="168" cy="75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493" name="_s63493"/>
            <p:cNvCxnSpPr>
              <a:cxnSpLocks noChangeShapeType="1"/>
              <a:stCxn id="63499" idx="2"/>
              <a:endCxn id="63498" idx="3"/>
            </p:cNvCxnSpPr>
            <p:nvPr/>
          </p:nvCxnSpPr>
          <p:spPr bwMode="auto">
            <a:xfrm rot="10800000">
              <a:off x="1710" y="1726"/>
              <a:ext cx="168" cy="31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494" name="_s63494"/>
            <p:cNvCxnSpPr>
              <a:cxnSpLocks noChangeShapeType="1"/>
              <a:stCxn id="63498" idx="0"/>
              <a:endCxn id="63496" idx="3"/>
            </p:cNvCxnSpPr>
            <p:nvPr/>
          </p:nvCxnSpPr>
          <p:spPr bwMode="auto">
            <a:xfrm rot="5400000" flipH="1">
              <a:off x="1392" y="1095"/>
              <a:ext cx="151" cy="536"/>
            </a:xfrm>
            <a:prstGeom prst="bentConnector3">
              <a:avLst>
                <a:gd name="adj1" fmla="val 28458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495" name="_s63495"/>
            <p:cNvCxnSpPr>
              <a:cxnSpLocks noChangeShapeType="1"/>
              <a:stCxn id="63497" idx="0"/>
              <a:endCxn id="63496" idx="3"/>
            </p:cNvCxnSpPr>
            <p:nvPr/>
          </p:nvCxnSpPr>
          <p:spPr bwMode="auto">
            <a:xfrm rot="16200000">
              <a:off x="883" y="1121"/>
              <a:ext cx="151" cy="483"/>
            </a:xfrm>
            <a:prstGeom prst="bentConnector3">
              <a:avLst>
                <a:gd name="adj1" fmla="val 28458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496" name="_s63496"/>
            <p:cNvSpPr>
              <a:spLocks noChangeArrowheads="1"/>
            </p:cNvSpPr>
            <p:nvPr/>
          </p:nvSpPr>
          <p:spPr bwMode="auto">
            <a:xfrm>
              <a:off x="781" y="99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Chemical Mediators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of Inflammation</a:t>
              </a:r>
            </a:p>
          </p:txBody>
        </p:sp>
        <p:sp>
          <p:nvSpPr>
            <p:cNvPr id="63497" name="_s63497"/>
            <p:cNvSpPr>
              <a:spLocks noChangeArrowheads="1"/>
            </p:cNvSpPr>
            <p:nvPr/>
          </p:nvSpPr>
          <p:spPr bwMode="auto">
            <a:xfrm>
              <a:off x="272" y="1438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Cell-Derived</a:t>
              </a:r>
            </a:p>
          </p:txBody>
        </p:sp>
        <p:sp>
          <p:nvSpPr>
            <p:cNvPr id="63498" name="_s63498"/>
            <p:cNvSpPr>
              <a:spLocks noChangeArrowheads="1"/>
            </p:cNvSpPr>
            <p:nvPr/>
          </p:nvSpPr>
          <p:spPr bwMode="auto">
            <a:xfrm>
              <a:off x="1291" y="1438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Plasma-Protein-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Derived</a:t>
              </a:r>
            </a:p>
          </p:txBody>
        </p:sp>
        <p:sp>
          <p:nvSpPr>
            <p:cNvPr id="63499" name="_s63499"/>
            <p:cNvSpPr>
              <a:spLocks noChangeArrowheads="1"/>
            </p:cNvSpPr>
            <p:nvPr/>
          </p:nvSpPr>
          <p:spPr bwMode="auto">
            <a:xfrm>
              <a:off x="1878" y="187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Complement</a:t>
              </a:r>
            </a:p>
          </p:txBody>
        </p:sp>
        <p:sp>
          <p:nvSpPr>
            <p:cNvPr id="63500" name="_s63500"/>
            <p:cNvSpPr>
              <a:spLocks noChangeArrowheads="1"/>
            </p:cNvSpPr>
            <p:nvPr/>
          </p:nvSpPr>
          <p:spPr bwMode="auto">
            <a:xfrm>
              <a:off x="1878" y="2316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Coagulation and Kinin 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Systems</a:t>
              </a:r>
            </a:p>
          </p:txBody>
        </p:sp>
      </p:grpSp>
      <p:pic>
        <p:nvPicPr>
          <p:cNvPr id="3" name="Picture 3" descr="7335"/>
          <p:cNvPicPr>
            <a:picLocks noChangeAspect="1" noChangeArrowheads="1"/>
          </p:cNvPicPr>
          <p:nvPr/>
        </p:nvPicPr>
        <p:blipFill>
          <a:blip r:embed="rId3" cstate="print"/>
          <a:srcRect t="53156" r="16896"/>
          <a:stretch>
            <a:fillRect/>
          </a:stretch>
        </p:blipFill>
        <p:spPr bwMode="auto">
          <a:xfrm>
            <a:off x="899592" y="2996952"/>
            <a:ext cx="80425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81369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 Chemical mediators of inflammation: Plasma protein derived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PLASMA PROTEASES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A variety of phenomena in the inflammatory response are mediated by plasma proteins that belong to three interrelated systems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1.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Kinin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  2.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Complement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	  3.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Clotting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systems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81369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Chemical mediators of inflammation: Plasma protein derived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 cstate="print"/>
          <a:srcRect l="836"/>
          <a:stretch>
            <a:fillRect/>
          </a:stretch>
        </p:blipFill>
        <p:spPr bwMode="auto">
          <a:xfrm>
            <a:off x="179512" y="90488"/>
            <a:ext cx="8859713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7784" y="620688"/>
            <a:ext cx="4354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Complement System </a:t>
            </a:r>
            <a:endParaRPr lang="en-US" sz="3200" b="1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8436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-27384"/>
            <a:ext cx="81369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         Chemical mediators of inflammation: Plasma protein derived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0104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Complement protein</a:t>
            </a:r>
          </a:p>
        </p:txBody>
      </p:sp>
      <p:sp>
        <p:nvSpPr>
          <p:cNvPr id="96259" name="TextBox 3"/>
          <p:cNvSpPr txBox="1">
            <a:spLocks noChangeArrowheads="1"/>
          </p:cNvSpPr>
          <p:nvPr/>
        </p:nvSpPr>
        <p:spPr bwMode="auto">
          <a:xfrm>
            <a:off x="1259632" y="1500174"/>
            <a:ext cx="762923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pPr algn="l"/>
            <a:r>
              <a:rPr lang="en-US" sz="2400" dirty="0"/>
              <a:t>C3a &amp; C5a 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 </a:t>
            </a:r>
            <a:r>
              <a:rPr lang="en-US" sz="2400" dirty="0"/>
              <a:t>Increase vascular </a:t>
            </a:r>
            <a:r>
              <a:rPr lang="en-US" sz="2400" dirty="0" smtClean="0"/>
              <a:t>permeability</a:t>
            </a:r>
          </a:p>
          <a:p>
            <a:pPr algn="l"/>
            <a:r>
              <a:rPr lang="en-US" sz="2400" dirty="0" smtClean="0"/>
              <a:t>( </a:t>
            </a:r>
            <a:r>
              <a:rPr lang="en-US" sz="2400" dirty="0" err="1" smtClean="0"/>
              <a:t>anaphylatoxins</a:t>
            </a:r>
            <a:r>
              <a:rPr lang="en-US" sz="2400" dirty="0" smtClean="0"/>
              <a:t>) 		</a:t>
            </a:r>
            <a:endParaRPr lang="en-US" sz="2400" dirty="0"/>
          </a:p>
          <a:p>
            <a:pPr algn="l"/>
            <a:endParaRPr lang="en-US" sz="2400" dirty="0"/>
          </a:p>
          <a:p>
            <a:pPr algn="l"/>
            <a:r>
              <a:rPr lang="en-US" sz="2400" dirty="0" smtClean="0"/>
              <a:t>C5a </a:t>
            </a:r>
            <a:r>
              <a:rPr lang="en-US" sz="2400" dirty="0" smtClean="0">
                <a:sym typeface="Wingdings" pitchFamily="2" charset="2"/>
              </a:rPr>
              <a:t>    </a:t>
            </a:r>
            <a:r>
              <a:rPr lang="en-US" sz="2400" dirty="0" smtClean="0"/>
              <a:t> </a:t>
            </a:r>
            <a:r>
              <a:rPr lang="en-US" sz="2400" dirty="0" err="1"/>
              <a:t>Chemotaxis</a:t>
            </a:r>
            <a:r>
              <a:rPr lang="en-US" sz="2400" dirty="0"/>
              <a:t>  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C3b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    </a:t>
            </a:r>
            <a:r>
              <a:rPr lang="en-US" sz="2400" dirty="0" err="1" smtClean="0"/>
              <a:t>Opsonization</a:t>
            </a:r>
            <a:r>
              <a:rPr lang="en-US" sz="2400" dirty="0" smtClean="0"/>
              <a:t>  </a:t>
            </a:r>
            <a:endParaRPr lang="en-US" sz="2400" dirty="0"/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C5-9 </a:t>
            </a:r>
            <a:r>
              <a:rPr lang="en-US" sz="2400" dirty="0" smtClean="0">
                <a:sym typeface="Wingdings" pitchFamily="2" charset="2"/>
              </a:rPr>
              <a:t>   </a:t>
            </a:r>
            <a:r>
              <a:rPr lang="en-US" sz="2400" dirty="0" smtClean="0"/>
              <a:t> </a:t>
            </a:r>
            <a:r>
              <a:rPr lang="en-US" sz="2400" dirty="0"/>
              <a:t>membrane attack complex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1369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l"/>
            <a:r>
              <a:rPr lang="en-US" dirty="0" smtClean="0">
                <a:latin typeface="Arial Rounded MT Bold" pitchFamily="34" charset="0"/>
              </a:rPr>
              <a:t>         Chemical mediators of inflammation: Plasma protein derived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7224" y="928670"/>
            <a:ext cx="7358114" cy="3763963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4300" b="1" kern="0" dirty="0">
                <a:solidFill>
                  <a:schemeClr val="hlink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rial" charset="0"/>
                <a:ea typeface="+mj-ea"/>
                <a:cs typeface="Times New Roman" pitchFamily="18" charset="0"/>
              </a:rPr>
              <a:t>What are mediators?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endParaRPr kumimoji="0" lang="en-US" sz="3200" b="1" i="1" kern="0" dirty="0">
              <a:latin typeface="+mn-lt"/>
              <a:cs typeface="Arial" pitchFamily="34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3200" kern="0" dirty="0" smtClean="0">
                <a:cs typeface="Arial" pitchFamily="34" charset="0"/>
              </a:rPr>
              <a:t>Chemical mediators of inflammation are substances produced during inflammation inducing a specific events in acute inflammation. 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3200" b="1" kern="0" dirty="0" smtClean="0">
                <a:cs typeface="Arial" pitchFamily="34" charset="0"/>
              </a:rPr>
              <a:t> </a:t>
            </a:r>
            <a:endParaRPr lang="en-US" sz="3200" kern="0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88640"/>
            <a:ext cx="532859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 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034" name="Group 2"/>
          <p:cNvGraphicFramePr>
            <a:graphicFrameLocks noGrp="1"/>
          </p:cNvGraphicFramePr>
          <p:nvPr/>
        </p:nvGraphicFramePr>
        <p:xfrm>
          <a:off x="2987824" y="188640"/>
          <a:ext cx="6156176" cy="6640399"/>
        </p:xfrm>
        <a:graphic>
          <a:graphicData uri="http://schemas.openxmlformats.org/drawingml/2006/table">
            <a:tbl>
              <a:tblPr/>
              <a:tblGrid>
                <a:gridCol w="3001135"/>
                <a:gridCol w="3155041"/>
              </a:tblGrid>
              <a:tr h="89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Vasodilation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Prostaglandins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Histamine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Nitric oxide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31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Increased vascular permeability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Vasoactive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amines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Bradykinin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Leukotrienes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C4, D4, E4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Substance 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431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Chemotaxis, leukocyte recruitment and activation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C5a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Leukotriene B4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Chemokines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IL-1, TNF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Bacterial products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45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IL-1, TNF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Prostaglandins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745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Prostaglandins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Bradykinin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127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Tissue damage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Neutrophil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and macrophage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lysosomal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enzymes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Oxygen metabolites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Nitric oxide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300057" name="Rectangle 25"/>
          <p:cNvSpPr>
            <a:spLocks noChangeArrowheads="1"/>
          </p:cNvSpPr>
          <p:nvPr/>
        </p:nvSpPr>
        <p:spPr bwMode="auto">
          <a:xfrm>
            <a:off x="0" y="838200"/>
            <a:ext cx="2895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solidFill>
                  <a:srgbClr val="FF0000"/>
                </a:solidFill>
                <a:latin typeface="Arial" pitchFamily="34" charset="0"/>
              </a:rPr>
              <a:t>Role of Mediators in Different Reactions of Inflammation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Autofit/>
          </a:bodyPr>
          <a:lstStyle/>
          <a:p>
            <a:r>
              <a:rPr lang="en-US" sz="3600" b="1" dirty="0"/>
              <a:t>The Actions of the Principal </a:t>
            </a:r>
            <a:r>
              <a:rPr lang="en-US" sz="3600" b="1" dirty="0" smtClean="0"/>
              <a:t>Mediators</a:t>
            </a:r>
            <a:endParaRPr lang="ar-SA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16632"/>
          <a:ext cx="8229600" cy="655272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4088920"/>
                <a:gridCol w="2524686"/>
                <a:gridCol w="1615994"/>
              </a:tblGrid>
              <a:tr h="334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Principal Actions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Source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Mediators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61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1400" u="sng" dirty="0" smtClean="0"/>
                        <a:t>:</a:t>
                      </a:r>
                      <a:r>
                        <a:rPr lang="en-US" sz="1400" u="sng" dirty="0" smtClean="0"/>
                        <a:t>Cell-Derived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7995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/>
                        <a:t>Vasodilation</a:t>
                      </a:r>
                      <a:r>
                        <a:rPr lang="en-US" sz="1800" kern="1200" dirty="0" smtClean="0"/>
                        <a:t>, increased vascular permeability, endothelial activation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Mast cells, </a:t>
                      </a:r>
                      <a:r>
                        <a:rPr lang="en-US" sz="1800" kern="1200" dirty="0" err="1" smtClean="0"/>
                        <a:t>basophils</a:t>
                      </a:r>
                      <a:r>
                        <a:rPr lang="en-US" sz="1800" kern="1200" dirty="0" smtClean="0"/>
                        <a:t>, platelets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Histamine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9778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Vasodilatation, increased vascular permeability.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Platelets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Serotonin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874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Vasodilatation, pain, fever.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Mast cells, leukocytes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Prostaglandins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74273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Increased vascular permeability, </a:t>
                      </a:r>
                      <a:r>
                        <a:rPr lang="en-US" sz="1800" kern="1200" dirty="0" err="1" smtClean="0"/>
                        <a:t>chemotaxis</a:t>
                      </a:r>
                      <a:r>
                        <a:rPr lang="en-US" sz="1800" kern="1200" dirty="0" smtClean="0"/>
                        <a:t>, leukocyte adhesion and activation.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Mast cells, leukocytes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/>
                        <a:t>Leukotrienes</a:t>
                      </a:r>
                      <a:endParaRPr lang="en-US" sz="1800" kern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90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Vasodilatation, increased vascular permeability, leukocyte adhesion, </a:t>
                      </a:r>
                      <a:r>
                        <a:rPr lang="en-US" sz="1800" kern="1200" dirty="0" err="1" smtClean="0"/>
                        <a:t>chemotaxis</a:t>
                      </a:r>
                      <a:r>
                        <a:rPr lang="en-US" sz="1800" kern="1200" dirty="0" smtClean="0"/>
                        <a:t>, </a:t>
                      </a:r>
                      <a:r>
                        <a:rPr lang="en-US" sz="1800" kern="1200" dirty="0" err="1" smtClean="0"/>
                        <a:t>degranulation</a:t>
                      </a:r>
                      <a:r>
                        <a:rPr lang="en-US" sz="1800" kern="1200" dirty="0" smtClean="0"/>
                        <a:t>, oxidative burst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/>
                        <a:t>Leukocytes, endothelial cells</a:t>
                      </a:r>
                    </a:p>
                    <a:p>
                      <a:r>
                        <a:rPr lang="en-US" sz="1800" kern="1200" dirty="0" smtClean="0"/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Platelet-activating factor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7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Killing of microbes, tissue damage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Leukocytes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Reactive oxygen species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76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Vascular smooth muscle relaxation; killing of microbes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Endothelium, macrophages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Nitric oxide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79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Local endothelial activation (</a:t>
                      </a:r>
                      <a:r>
                        <a:rPr lang="en-US" sz="1800" kern="1200" dirty="0" err="1" smtClean="0"/>
                        <a:t>expres-sion</a:t>
                      </a:r>
                      <a:r>
                        <a:rPr lang="en-US" sz="1800" kern="1200" dirty="0" smtClean="0"/>
                        <a:t> of adhesion molecules), systemic acute-phase response in severe infections, septic shock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/>
                        <a:t>Macrophages, lymphocytes</a:t>
                      </a:r>
                    </a:p>
                    <a:p>
                      <a:pPr algn="ctr"/>
                      <a:r>
                        <a:rPr lang="en-US" sz="1800" kern="1200" dirty="0" smtClean="0"/>
                        <a:t>Endothelial cells, mast cells 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Cytokines (e.g. TNF, IL-)</a:t>
                      </a:r>
                      <a:endParaRPr lang="en-US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4967" y="0"/>
            <a:ext cx="937262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Systemic effects of Inflammation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F1578"/>
                </a:solidFill>
                <a:latin typeface="Tahoma" pitchFamily="34" charset="0"/>
                <a:cs typeface="Tahoma" pitchFamily="34" charset="0"/>
              </a:rPr>
              <a:t>Acute phase reaction/response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	-	IL-1 and TNF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	Fever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	Malaise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	Anorexia</a:t>
            </a:r>
          </a:p>
          <a:p>
            <a:r>
              <a:rPr lang="en-US" sz="2400" dirty="0" smtClean="0">
                <a:solidFill>
                  <a:srgbClr val="EF1578"/>
                </a:solidFill>
                <a:latin typeface="Tahoma" pitchFamily="34" charset="0"/>
                <a:cs typeface="Tahoma" pitchFamily="34" charset="0"/>
              </a:rPr>
              <a:t>Bone marrow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	- IL-1 + TNF 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Leukocytosis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	</a:t>
            </a:r>
          </a:p>
          <a:p>
            <a:r>
              <a:rPr lang="en-US" sz="2400" dirty="0" smtClean="0">
                <a:solidFill>
                  <a:srgbClr val="EF1578"/>
                </a:solidFill>
                <a:latin typeface="Tahoma" pitchFamily="34" charset="0"/>
                <a:cs typeface="Tahoma" pitchFamily="34" charset="0"/>
              </a:rPr>
              <a:t>Lymphoid organs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EF1578"/>
                </a:solidFill>
                <a:latin typeface="Tahoma" pitchFamily="34" charset="0"/>
                <a:cs typeface="Tahoma" pitchFamily="34" charset="0"/>
              </a:rPr>
              <a:t>Liver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- IL-6, IL-1, TNF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Acute phase proteins</a:t>
            </a:r>
            <a:endParaRPr lang="en-US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C-reactive protein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err="1" smtClean="0"/>
              <a:t>Lipopolysaccharide</a:t>
            </a:r>
            <a:r>
              <a:rPr lang="en-US" dirty="0" smtClean="0"/>
              <a:t> binding protein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Serum </a:t>
            </a:r>
            <a:r>
              <a:rPr lang="en-US" dirty="0" err="1" smtClean="0"/>
              <a:t>amyloid</a:t>
            </a:r>
            <a:r>
              <a:rPr lang="en-US" dirty="0" smtClean="0"/>
              <a:t> A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a-2 macroglobulin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err="1" smtClean="0"/>
              <a:t>Haptoglobin</a:t>
            </a:r>
            <a:endParaRPr lang="en-US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err="1" smtClean="0"/>
              <a:t>Ceruloplasmin</a:t>
            </a:r>
            <a:endParaRPr lang="en-US" dirty="0" smtClean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fibrinogen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643998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</a:rPr>
              <a:t> </a:t>
            </a:r>
            <a:r>
              <a:rPr lang="en-US" sz="3600" dirty="0" smtClean="0">
                <a:solidFill>
                  <a:srgbClr val="FFCCCC"/>
                </a:solidFill>
                <a:latin typeface="Arial" pitchFamily="34" charset="0"/>
              </a:rPr>
              <a:t>Fever</a:t>
            </a:r>
            <a:br>
              <a:rPr lang="en-US" sz="3600" dirty="0" smtClean="0">
                <a:solidFill>
                  <a:srgbClr val="FFCCCC"/>
                </a:solidFill>
                <a:latin typeface="Arial" pitchFamily="34" charset="0"/>
              </a:rPr>
            </a:br>
            <a:r>
              <a:rPr lang="en-US" sz="3100" dirty="0" smtClean="0">
                <a:solidFill>
                  <a:srgbClr val="FFCCCC"/>
                </a:solidFill>
                <a:latin typeface="Arial" pitchFamily="34" charset="0"/>
              </a:rPr>
              <a:t> Produced in response to </a:t>
            </a:r>
            <a:r>
              <a:rPr lang="en-US" sz="3100" dirty="0" err="1" smtClean="0">
                <a:solidFill>
                  <a:srgbClr val="FFCCCC"/>
                </a:solidFill>
                <a:latin typeface="Arial" pitchFamily="34" charset="0"/>
              </a:rPr>
              <a:t>Pyrogens</a:t>
            </a:r>
            <a:endParaRPr lang="en-US" sz="3600" dirty="0">
              <a:solidFill>
                <a:srgbClr val="FFCCCC"/>
              </a:solidFill>
              <a:latin typeface="Arial" pitchFamily="34" charset="0"/>
            </a:endParaRPr>
          </a:p>
        </p:txBody>
      </p:sp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6792"/>
            <a:ext cx="8532440" cy="510540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Types of </a:t>
            </a:r>
            <a:r>
              <a:rPr lang="en-US" sz="2400" dirty="0" err="1" smtClean="0">
                <a:latin typeface="Arial" charset="0"/>
              </a:rPr>
              <a:t>Pyrogens</a:t>
            </a:r>
            <a:r>
              <a:rPr lang="en-US" sz="2400" dirty="0" smtClean="0">
                <a:latin typeface="Arial" charset="0"/>
              </a:rPr>
              <a:t>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Exogenous 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</a:rPr>
              <a:t>pyrogens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dirty="0" smtClean="0">
                <a:latin typeface="Arial" charset="0"/>
              </a:rPr>
              <a:t>Bacterial products </a:t>
            </a:r>
            <a:endParaRPr lang="en-US" b="1" dirty="0" smtClean="0">
              <a:solidFill>
                <a:srgbClr val="FF0000"/>
              </a:solidFill>
              <a:latin typeface="Arial" charset="0"/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Endogenous 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</a:rPr>
              <a:t>pyrogens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: </a:t>
            </a:r>
          </a:p>
          <a:p>
            <a:pPr lvl="1">
              <a:buNone/>
            </a:pPr>
            <a:r>
              <a:rPr lang="en-US" dirty="0" smtClean="0">
                <a:latin typeface="Arial" charset="0"/>
              </a:rPr>
              <a:t>   </a:t>
            </a:r>
            <a:r>
              <a:rPr lang="en-US" dirty="0" smtClean="0"/>
              <a:t>Interleukin 1 (IL1)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/>
              <a:t>and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/>
              <a:t>Tumour</a:t>
            </a:r>
            <a:r>
              <a:rPr lang="en-US" dirty="0" smtClean="0"/>
              <a:t> necrosis factor (TNF)</a:t>
            </a:r>
          </a:p>
          <a:p>
            <a:pPr lvl="1">
              <a:buNone/>
            </a:pPr>
            <a:endParaRPr lang="en-US" b="1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Bacterial products stimulate leukocytes to release cytokines such as IL-1 and TNF  that increase the enzymes (</a:t>
            </a:r>
            <a:r>
              <a:rPr lang="en-US" sz="2000" dirty="0" err="1" smtClean="0">
                <a:latin typeface="Arial" charset="0"/>
              </a:rPr>
              <a:t>cyclooxygenases</a:t>
            </a:r>
            <a:r>
              <a:rPr lang="en-US" sz="2000" dirty="0" smtClean="0">
                <a:latin typeface="Arial" charset="0"/>
              </a:rPr>
              <a:t>) that convert AA into prostaglandins.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5157192"/>
            <a:ext cx="6912768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sz="2000" b="1" dirty="0" smtClean="0"/>
              <a:t>Chemical mediators which are the inducing cause of fever are:</a:t>
            </a:r>
          </a:p>
          <a:p>
            <a:pPr marL="342900" lvl="0" indent="-342900" algn="l" rtl="0">
              <a:buFont typeface="+mj-lt"/>
              <a:buAutoNum type="arabicPeriod"/>
            </a:pPr>
            <a:r>
              <a:rPr lang="en-US" sz="2000" dirty="0" smtClean="0">
                <a:latin typeface="Arial" charset="0"/>
              </a:rPr>
              <a:t> IL-1 </a:t>
            </a:r>
          </a:p>
          <a:p>
            <a:pPr marL="342900" lvl="0" indent="-342900" algn="l" rtl="0">
              <a:buFont typeface="+mj-lt"/>
              <a:buAutoNum type="arabicPeriod"/>
            </a:pPr>
            <a:r>
              <a:rPr lang="en-US" sz="2000" dirty="0" smtClean="0">
                <a:latin typeface="Arial" charset="0"/>
              </a:rPr>
              <a:t>TNF </a:t>
            </a:r>
          </a:p>
          <a:p>
            <a:pPr marL="342900" lvl="0" indent="-342900" algn="l" rtl="0">
              <a:buFont typeface="+mj-lt"/>
              <a:buAutoNum type="arabicPeriod"/>
            </a:pPr>
            <a:r>
              <a:rPr lang="en-US" sz="2000" dirty="0" smtClean="0"/>
              <a:t>Prostaglandins</a:t>
            </a:r>
            <a:r>
              <a:rPr lang="en-US" sz="2000" b="1" dirty="0" smtClean="0"/>
              <a:t>	</a:t>
            </a:r>
            <a:r>
              <a:rPr lang="en-US" b="1" dirty="0" smtClean="0"/>
              <a:t>		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f003034"/>
          <p:cNvPicPr>
            <a:picLocks noChangeAspect="1" noChangeArrowheads="1"/>
          </p:cNvPicPr>
          <p:nvPr/>
        </p:nvPicPr>
        <p:blipFill>
          <a:blip r:embed="rId2" cstate="print">
            <a:lum bright="-24000" contrast="30000"/>
          </a:blip>
          <a:srcRect/>
          <a:stretch>
            <a:fillRect/>
          </a:stretch>
        </p:blipFill>
        <p:spPr bwMode="auto">
          <a:xfrm>
            <a:off x="4876800" y="609600"/>
            <a:ext cx="3810000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4486276" cy="531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20000"/>
              </a:spcBef>
              <a:buFontTx/>
              <a:buChar char="•"/>
            </a:pPr>
            <a:r>
              <a:rPr lang="en-US" sz="2400" dirty="0"/>
              <a:t>In the hypothalamus, the prostaglandins, especially PGE</a:t>
            </a:r>
            <a:r>
              <a:rPr lang="en-US" sz="2400" baseline="-30000" dirty="0"/>
              <a:t>2</a:t>
            </a:r>
            <a:r>
              <a:rPr lang="en-US" sz="2400" dirty="0"/>
              <a:t>, stimulate the production of neurotransmitters such as cyclic AMP, which function to reset the temperature set-point at a higher level. </a:t>
            </a:r>
          </a:p>
          <a:p>
            <a:pPr algn="l" rtl="0">
              <a:spcBef>
                <a:spcPct val="20000"/>
              </a:spcBef>
            </a:pPr>
            <a:endParaRPr lang="en-US" sz="2400" dirty="0"/>
          </a:p>
          <a:p>
            <a:pPr algn="l" rtl="0">
              <a:spcBef>
                <a:spcPct val="20000"/>
              </a:spcBef>
              <a:buFontTx/>
              <a:buChar char="•"/>
            </a:pPr>
            <a:r>
              <a:rPr lang="en-US" sz="2400" dirty="0"/>
              <a:t>NSAIDs, including aspirin , reduce fever by inhibiting </a:t>
            </a:r>
            <a:r>
              <a:rPr lang="en-US" sz="2400" dirty="0" err="1"/>
              <a:t>cyclooxygenase</a:t>
            </a:r>
            <a:r>
              <a:rPr lang="en-US" sz="2400" dirty="0"/>
              <a:t> and thus blocking prostaglandin synthesis. </a:t>
            </a:r>
          </a:p>
          <a:p>
            <a:pPr>
              <a:spcBef>
                <a:spcPct val="20000"/>
              </a:spcBef>
            </a:pPr>
            <a:endParaRPr lang="en-US" sz="2000" dirty="0"/>
          </a:p>
          <a:p>
            <a:endParaRPr lang="en-US" dirty="0">
              <a:latin typeface="Verdana" pitchFamily="34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6012160" y="1"/>
            <a:ext cx="1277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4895"/>
                </a:solidFill>
              </a:rPr>
              <a:t>Fever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EME006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683568" y="908720"/>
            <a:ext cx="74580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0" name="Picture 2" descr="C:\Users\Maha\Downloads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356992"/>
            <a:ext cx="2286000" cy="2000250"/>
          </a:xfrm>
          <a:prstGeom prst="rect">
            <a:avLst/>
          </a:prstGeom>
          <a:noFill/>
        </p:spPr>
      </p:pic>
      <p:pic>
        <p:nvPicPr>
          <p:cNvPr id="109571" name="Picture 3" descr="C:\Users\Maha\Downloads\hemato-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7" y="3068960"/>
            <a:ext cx="1785950" cy="23620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14612" y="4869160"/>
            <a:ext cx="206338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Shift to left</a:t>
            </a:r>
            <a:endParaRPr lang="en-US" sz="2800" b="1" dirty="0"/>
          </a:p>
        </p:txBody>
      </p:sp>
      <p:pic>
        <p:nvPicPr>
          <p:cNvPr id="6" name="Picture 2" descr="http://www1.imperial.ac.uk/resources/5CBC5619-8227-4253-AB13-2AE58DAD7A6F/"/>
          <p:cNvPicPr>
            <a:picLocks noChangeAspect="1" noChangeArrowheads="1"/>
          </p:cNvPicPr>
          <p:nvPr/>
        </p:nvPicPr>
        <p:blipFill>
          <a:blip r:embed="rId6" cstate="print"/>
          <a:srcRect t="25839" b="9902"/>
          <a:stretch>
            <a:fillRect/>
          </a:stretch>
        </p:blipFill>
        <p:spPr bwMode="auto">
          <a:xfrm>
            <a:off x="395536" y="5633864"/>
            <a:ext cx="6667500" cy="122413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779912" y="404664"/>
            <a:ext cx="1806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Leukocytosis</a:t>
            </a:r>
            <a:endParaRPr lang="ar-SA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304800" y="609600"/>
            <a:ext cx="8839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endParaRPr lang="en-US">
              <a:solidFill>
                <a:schemeClr val="accent2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273050" y="2133600"/>
            <a:ext cx="8413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•"/>
            </a:pPr>
            <a:endParaRPr lang="en-GB" sz="3200">
              <a:latin typeface="Times New Roman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457200" y="3048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24895"/>
                </a:solidFill>
                <a:latin typeface="Tahoma" pitchFamily="34" charset="0"/>
                <a:cs typeface="Tahoma" pitchFamily="34" charset="0"/>
              </a:rPr>
              <a:t>Inflammation</a:t>
            </a:r>
            <a:br>
              <a:rPr lang="en-US" sz="3600" b="1">
                <a:solidFill>
                  <a:srgbClr val="F24895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200" b="1">
                <a:solidFill>
                  <a:srgbClr val="F24895"/>
                </a:solidFill>
                <a:latin typeface="Tahoma" pitchFamily="34" charset="0"/>
                <a:cs typeface="Tahoma" pitchFamily="34" charset="0"/>
              </a:rPr>
              <a:t>Systemic Manifestations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609600" y="1447800"/>
            <a:ext cx="7848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 eaLnBrk="0" hangingPunct="0"/>
            <a:r>
              <a:rPr lang="en-US" sz="2800" b="1" dirty="0" err="1">
                <a:solidFill>
                  <a:schemeClr val="accent1"/>
                </a:solidFill>
                <a:latin typeface="Verdana" pitchFamily="34" charset="0"/>
              </a:rPr>
              <a:t>Leukocytosis</a:t>
            </a:r>
            <a:r>
              <a:rPr lang="en-US" sz="2800" b="1" dirty="0">
                <a:solidFill>
                  <a:schemeClr val="accent1"/>
                </a:solidFill>
                <a:latin typeface="Verdana" pitchFamily="34" charset="0"/>
              </a:rPr>
              <a:t>: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 marL="457200" indent="-457200" algn="l" rtl="0" eaLnBrk="0" hangingPunct="0"/>
            <a:r>
              <a:rPr lang="en-US" sz="2800" b="1" dirty="0">
                <a:solidFill>
                  <a:schemeClr val="bg1"/>
                </a:solidFill>
              </a:rPr>
              <a:t>     </a:t>
            </a:r>
            <a:r>
              <a:rPr lang="en-US" sz="2400" b="1" dirty="0"/>
              <a:t>WBC count climbs to 15,000 or 20,000 cells/</a:t>
            </a:r>
            <a:r>
              <a:rPr lang="en-US" sz="2400" b="1" dirty="0" err="1"/>
              <a:t>μl</a:t>
            </a:r>
            <a:r>
              <a:rPr lang="en-US" sz="2400" b="1" dirty="0"/>
              <a:t> </a:t>
            </a:r>
          </a:p>
          <a:p>
            <a:pPr marL="457200" indent="-457200" algn="l" rtl="0" eaLnBrk="0" hangingPunct="0"/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	</a:t>
            </a:r>
            <a:r>
              <a:rPr lang="en-US" sz="2800" b="1" dirty="0">
                <a:latin typeface="Verdana" pitchFamily="34" charset="0"/>
              </a:rPr>
              <a:t>most bacterial </a:t>
            </a:r>
            <a:r>
              <a:rPr lang="en-US" sz="2800" b="1" dirty="0" smtClean="0">
                <a:latin typeface="Verdana" pitchFamily="34" charset="0"/>
              </a:rPr>
              <a:t>infection </a:t>
            </a:r>
            <a:r>
              <a:rPr lang="en-US" sz="2400" b="1" dirty="0" smtClean="0">
                <a:latin typeface="Verdana" pitchFamily="34" charset="0"/>
              </a:rPr>
              <a:t>(</a:t>
            </a:r>
            <a:r>
              <a:rPr lang="en-US" sz="2400" b="1" dirty="0" err="1" smtClean="0">
                <a:latin typeface="Verdana" pitchFamily="34" charset="0"/>
              </a:rPr>
              <a:t>Neutrophil</a:t>
            </a:r>
            <a:r>
              <a:rPr lang="en-US" sz="2400" b="1" dirty="0" smtClean="0">
                <a:latin typeface="Verdana" pitchFamily="34" charset="0"/>
              </a:rPr>
              <a:t>)</a:t>
            </a:r>
            <a:endParaRPr lang="en-GB" sz="2800" b="1" dirty="0">
              <a:latin typeface="Verdana" pitchFamily="34" charset="0"/>
            </a:endParaRPr>
          </a:p>
          <a:p>
            <a:pPr marL="457200" indent="-457200" algn="l" rtl="0" eaLnBrk="0" hangingPunct="0"/>
            <a:r>
              <a:rPr lang="en-US" sz="2800" b="1" dirty="0" smtClean="0">
                <a:solidFill>
                  <a:schemeClr val="accent1"/>
                </a:solidFill>
                <a:latin typeface="Verdana" pitchFamily="34" charset="0"/>
              </a:rPr>
              <a:t>Lymphocytosis:</a:t>
            </a:r>
            <a:r>
              <a:rPr lang="en-US" sz="2800" b="1" dirty="0" smtClean="0">
                <a:solidFill>
                  <a:schemeClr val="bg1"/>
                </a:solidFill>
                <a:latin typeface="Verdana" pitchFamily="34" charset="0"/>
              </a:rPr>
              <a:t>  </a:t>
            </a:r>
          </a:p>
          <a:p>
            <a:pPr marL="457200" indent="-457200" algn="l" rtl="0" eaLnBrk="0" hangingPunct="0"/>
            <a:r>
              <a:rPr lang="en-US" sz="2800" b="1" dirty="0" smtClean="0">
                <a:solidFill>
                  <a:schemeClr val="bg1"/>
                </a:solidFill>
                <a:latin typeface="Verdana" pitchFamily="34" charset="0"/>
              </a:rPr>
              <a:t>	</a:t>
            </a:r>
            <a:r>
              <a:rPr lang="en-US" sz="2800" b="1" dirty="0" smtClean="0">
                <a:latin typeface="Verdana" pitchFamily="34" charset="0"/>
              </a:rPr>
              <a:t>Viral infections: Infectious mononucleosis, mumps, </a:t>
            </a:r>
          </a:p>
          <a:p>
            <a:pPr marL="457200" indent="-457200" algn="l" rtl="0" eaLnBrk="0" hangingPunct="0"/>
            <a:r>
              <a:rPr lang="en-US" sz="2800" b="1" dirty="0" smtClean="0">
                <a:latin typeface="Verdana" pitchFamily="34" charset="0"/>
              </a:rPr>
              <a:t>    </a:t>
            </a:r>
            <a:r>
              <a:rPr lang="en-US" sz="2800" b="1" dirty="0">
                <a:latin typeface="Verdana" pitchFamily="34" charset="0"/>
              </a:rPr>
              <a:t>German </a:t>
            </a:r>
            <a:r>
              <a:rPr lang="en-US" sz="2800" b="1" dirty="0" smtClean="0">
                <a:latin typeface="Verdana" pitchFamily="34" charset="0"/>
              </a:rPr>
              <a:t>measles </a:t>
            </a:r>
            <a:r>
              <a:rPr lang="en-US" sz="2800" b="1" smtClean="0">
                <a:latin typeface="Verdana" pitchFamily="34" charset="0"/>
              </a:rPr>
              <a:t>( Lymphocytes)</a:t>
            </a:r>
            <a:endParaRPr lang="en-GB" sz="2800" b="1" dirty="0">
              <a:latin typeface="Verdana" pitchFamily="34" charset="0"/>
            </a:endParaRPr>
          </a:p>
          <a:p>
            <a:pPr marL="457200" indent="-457200" algn="l" rtl="0" eaLnBrk="0" hangingPunct="0"/>
            <a:r>
              <a:rPr lang="en-US" sz="2800" b="1" dirty="0" err="1">
                <a:solidFill>
                  <a:schemeClr val="accent1"/>
                </a:solidFill>
                <a:latin typeface="Verdana" pitchFamily="34" charset="0"/>
              </a:rPr>
              <a:t>Eosinophilia</a:t>
            </a:r>
            <a:r>
              <a:rPr lang="en-US" sz="2800" b="1" dirty="0">
                <a:solidFill>
                  <a:schemeClr val="accent1"/>
                </a:solidFill>
                <a:latin typeface="Verdana" pitchFamily="34" charset="0"/>
              </a:rPr>
              <a:t>: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    </a:t>
            </a:r>
            <a:r>
              <a:rPr lang="en-US" sz="2800" b="1" dirty="0">
                <a:latin typeface="Verdana" pitchFamily="34" charset="0"/>
              </a:rPr>
              <a:t>bronchial asthma, </a:t>
            </a:r>
          </a:p>
          <a:p>
            <a:pPr marL="457200" indent="-457200" algn="l" rtl="0" eaLnBrk="0" hangingPunct="0"/>
            <a:r>
              <a:rPr lang="en-US" sz="2800" b="1" dirty="0">
                <a:latin typeface="Verdana" pitchFamily="34" charset="0"/>
              </a:rPr>
              <a:t>         hay fever, parasitic </a:t>
            </a:r>
            <a:r>
              <a:rPr lang="en-US" sz="2800" b="1" dirty="0" smtClean="0">
                <a:latin typeface="Verdana" pitchFamily="34" charset="0"/>
              </a:rPr>
              <a:t>infestations</a:t>
            </a:r>
            <a:endParaRPr lang="en-GB" sz="2800" b="1" dirty="0">
              <a:latin typeface="Verdana" pitchFamily="34" charset="0"/>
            </a:endParaRPr>
          </a:p>
          <a:p>
            <a:pPr marL="457200" indent="-457200" algn="l" rtl="0" eaLnBrk="0" hangingPunct="0"/>
            <a:r>
              <a:rPr lang="en-US" sz="2800" b="1" dirty="0" err="1">
                <a:solidFill>
                  <a:schemeClr val="accent1"/>
                </a:solidFill>
                <a:latin typeface="Verdana" pitchFamily="34" charset="0"/>
              </a:rPr>
              <a:t>Leukopenia</a:t>
            </a:r>
            <a:r>
              <a:rPr lang="en-US" sz="2800" b="1" dirty="0">
                <a:solidFill>
                  <a:schemeClr val="accent1"/>
                </a:solidFill>
                <a:latin typeface="Verdana" pitchFamily="34" charset="0"/>
              </a:rPr>
              <a:t>: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en-US" sz="2800" b="1" dirty="0">
                <a:latin typeface="Verdana" pitchFamily="34" charset="0"/>
              </a:rPr>
              <a:t>typhoid fever,</a:t>
            </a:r>
          </a:p>
          <a:p>
            <a:pPr marL="457200" indent="-457200" algn="l" rtl="0" eaLnBrk="0" hangingPunct="0"/>
            <a:r>
              <a:rPr lang="en-US" sz="2800" b="1" dirty="0">
                <a:latin typeface="Verdana" pitchFamily="34" charset="0"/>
              </a:rPr>
              <a:t>     infection with </a:t>
            </a:r>
            <a:r>
              <a:rPr lang="en-US" sz="2800" b="1" dirty="0" err="1">
                <a:latin typeface="Verdana" pitchFamily="34" charset="0"/>
              </a:rPr>
              <a:t>rickettsiae</a:t>
            </a:r>
            <a:r>
              <a:rPr lang="en-US" sz="2800" b="1" dirty="0">
                <a:latin typeface="Verdana" pitchFamily="34" charset="0"/>
              </a:rPr>
              <a:t>/protozoa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5400600" cy="39604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620688"/>
            <a:ext cx="3096344" cy="305436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 algn="l" rtl="0">
              <a:lnSpc>
                <a:spcPct val="80000"/>
              </a:lnSpc>
            </a:pPr>
            <a:r>
              <a:rPr lang="en-US" sz="2400" b="1" dirty="0" smtClean="0"/>
              <a:t>C-reactive protein (CRP)</a:t>
            </a:r>
          </a:p>
          <a:p>
            <a:pPr lvl="1" algn="l" rtl="0">
              <a:lnSpc>
                <a:spcPct val="80000"/>
              </a:lnSpc>
            </a:pPr>
            <a:r>
              <a:rPr lang="en-US" sz="2400" b="1" dirty="0" err="1" smtClean="0"/>
              <a:t>Lipopolysaccharide</a:t>
            </a:r>
            <a:r>
              <a:rPr lang="en-US" sz="2400" b="1" dirty="0" smtClean="0"/>
              <a:t>       binding protein</a:t>
            </a:r>
          </a:p>
          <a:p>
            <a:pPr lvl="1" algn="l" rtl="0">
              <a:lnSpc>
                <a:spcPct val="80000"/>
              </a:lnSpc>
            </a:pPr>
            <a:r>
              <a:rPr lang="en-US" sz="2400" b="1" dirty="0" smtClean="0"/>
              <a:t>Serum </a:t>
            </a:r>
            <a:r>
              <a:rPr lang="en-US" sz="2400" b="1" dirty="0" err="1" smtClean="0"/>
              <a:t>amyloid</a:t>
            </a:r>
            <a:r>
              <a:rPr lang="en-US" sz="2400" b="1" dirty="0" smtClean="0"/>
              <a:t> A (SAA)</a:t>
            </a:r>
          </a:p>
          <a:p>
            <a:pPr lvl="1" algn="l" rtl="0">
              <a:lnSpc>
                <a:spcPct val="80000"/>
              </a:lnSpc>
            </a:pPr>
            <a:r>
              <a:rPr lang="en-US" sz="2400" b="1" dirty="0" smtClean="0"/>
              <a:t>a-2 macroglobulin</a:t>
            </a:r>
          </a:p>
          <a:p>
            <a:pPr lvl="1" algn="l" rtl="0">
              <a:lnSpc>
                <a:spcPct val="80000"/>
              </a:lnSpc>
            </a:pPr>
            <a:r>
              <a:rPr lang="en-US" sz="2400" b="1" dirty="0" err="1" smtClean="0"/>
              <a:t>Haptoglobin</a:t>
            </a:r>
            <a:endParaRPr lang="en-US" sz="2400" b="1" dirty="0" smtClean="0"/>
          </a:p>
          <a:p>
            <a:pPr lvl="1" algn="l" rtl="0">
              <a:lnSpc>
                <a:spcPct val="80000"/>
              </a:lnSpc>
            </a:pPr>
            <a:r>
              <a:rPr lang="en-US" sz="2400" b="1" dirty="0" err="1" smtClean="0"/>
              <a:t>Ceruloplasmin</a:t>
            </a:r>
            <a:endParaRPr lang="en-US" sz="2400" b="1" dirty="0" smtClean="0"/>
          </a:p>
          <a:p>
            <a:pPr lvl="1" algn="l" rtl="0">
              <a:lnSpc>
                <a:spcPct val="80000"/>
              </a:lnSpc>
            </a:pPr>
            <a:r>
              <a:rPr lang="en-US" sz="2400" b="1" dirty="0" smtClean="0"/>
              <a:t>fibrinogen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5724128" y="4077072"/>
            <a:ext cx="3096344" cy="20162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CRP and SAA, bind to microbial cell walls, and they may act as </a:t>
            </a:r>
            <a:r>
              <a:rPr lang="en-US" sz="2400" b="1" dirty="0" err="1" smtClean="0"/>
              <a:t>opsonins</a:t>
            </a:r>
            <a:r>
              <a:rPr lang="en-US" sz="2400" b="1" dirty="0" smtClean="0"/>
              <a:t> and fix complement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Acute phase proteins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US" dirty="0" smtClean="0"/>
              <a:t>Elevated serum levels of CRP serve as a marker for acute inflammation and increased risk of myocardial infarction in patients with coronary artery disease.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5576" y="3789040"/>
            <a:ext cx="756084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b="1" dirty="0" smtClean="0"/>
              <a:t>Prolonged production of these proteins (especially SAA) in states of chronic inflammation can cause:</a:t>
            </a:r>
          </a:p>
          <a:p>
            <a:pPr algn="l" rtl="0"/>
            <a:r>
              <a:rPr lang="en-US" sz="2400" b="1" dirty="0" smtClean="0"/>
              <a:t> </a:t>
            </a:r>
            <a:r>
              <a:rPr lang="en-US" sz="2400" b="1" i="1" dirty="0" smtClean="0"/>
              <a:t>secondary </a:t>
            </a:r>
            <a:r>
              <a:rPr lang="en-US" sz="2400" b="1" i="1" dirty="0" err="1" smtClean="0"/>
              <a:t>amyloidosis</a:t>
            </a:r>
            <a:endParaRPr lang="en-US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92D050"/>
                </a:solidFill>
              </a:rPr>
              <a:t/>
            </a:r>
            <a:br>
              <a:rPr lang="en-US" sz="3200" dirty="0" smtClean="0">
                <a:solidFill>
                  <a:srgbClr val="92D05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General </a:t>
            </a:r>
            <a:r>
              <a:rPr lang="en-US" sz="3600" b="1" dirty="0">
                <a:solidFill>
                  <a:srgbClr val="FF0000"/>
                </a:solidFill>
              </a:rPr>
              <a:t>principles for chemical </a:t>
            </a:r>
            <a:r>
              <a:rPr lang="en-US" sz="3600" b="1" dirty="0" smtClean="0">
                <a:solidFill>
                  <a:srgbClr val="FF0000"/>
                </a:solidFill>
              </a:rPr>
              <a:t>mediators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47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534400" cy="40736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Clr>
                <a:schemeClr val="bg2"/>
              </a:buClr>
              <a:buNone/>
            </a:pPr>
            <a:r>
              <a:rPr lang="en-US" dirty="0" smtClean="0">
                <a:latin typeface="Arial" pitchFamily="34" charset="0"/>
              </a:rPr>
              <a:t>The </a:t>
            </a:r>
            <a:r>
              <a:rPr lang="en-US" dirty="0">
                <a:latin typeface="Arial" pitchFamily="34" charset="0"/>
              </a:rPr>
              <a:t>production of active mediators is triggered </a:t>
            </a:r>
            <a:r>
              <a:rPr lang="en-US" dirty="0" smtClean="0">
                <a:latin typeface="Arial" pitchFamily="34" charset="0"/>
              </a:rPr>
              <a:t>by:</a:t>
            </a:r>
          </a:p>
          <a:p>
            <a:pPr marL="754380" lvl="1" indent="-3429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3200" dirty="0">
                <a:latin typeface="Arial" pitchFamily="34" charset="0"/>
              </a:rPr>
              <a:t>microbial products </a:t>
            </a:r>
            <a:endParaRPr lang="en-US" sz="3200" dirty="0" smtClean="0">
              <a:latin typeface="Arial" pitchFamily="34" charset="0"/>
            </a:endParaRPr>
          </a:p>
          <a:p>
            <a:pPr marL="754380" lvl="1" indent="-3429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3200" dirty="0" smtClean="0">
                <a:latin typeface="Arial" pitchFamily="34" charset="0"/>
              </a:rPr>
              <a:t>host </a:t>
            </a:r>
            <a:r>
              <a:rPr lang="en-US" sz="3200" dirty="0">
                <a:latin typeface="Arial" pitchFamily="34" charset="0"/>
              </a:rPr>
              <a:t>proteins, such as the proteins of the complement, </a:t>
            </a:r>
            <a:r>
              <a:rPr lang="en-US" sz="3200" dirty="0" err="1">
                <a:latin typeface="Arial" pitchFamily="34" charset="0"/>
              </a:rPr>
              <a:t>kinin</a:t>
            </a:r>
            <a:r>
              <a:rPr lang="en-US" sz="3200" dirty="0">
                <a:latin typeface="Arial" pitchFamily="34" charset="0"/>
              </a:rPr>
              <a:t> and coagulation </a:t>
            </a:r>
            <a:r>
              <a:rPr lang="en-US" sz="3200" dirty="0" smtClean="0">
                <a:latin typeface="Arial" pitchFamily="34" charset="0"/>
              </a:rPr>
              <a:t>systems</a:t>
            </a:r>
          </a:p>
          <a:p>
            <a:pPr marL="1019556" lvl="2" indent="-342900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sz="3000" dirty="0" smtClean="0">
                <a:latin typeface="Arial" pitchFamily="34" charset="0"/>
              </a:rPr>
              <a:t> (these </a:t>
            </a:r>
            <a:r>
              <a:rPr lang="en-US" sz="3000" dirty="0">
                <a:latin typeface="Arial" pitchFamily="34" charset="0"/>
              </a:rPr>
              <a:t>are themselves activated by microbes and damaged tissues</a:t>
            </a:r>
            <a:r>
              <a:rPr lang="en-US" sz="3000" dirty="0" smtClean="0">
                <a:latin typeface="Arial" pitchFamily="34" charset="0"/>
              </a:rPr>
              <a:t>)</a:t>
            </a:r>
          </a:p>
          <a:p>
            <a:pPr>
              <a:buClr>
                <a:schemeClr val="bg2"/>
              </a:buClr>
              <a:buNone/>
            </a:pPr>
            <a:endParaRPr lang="en-US" sz="3600" dirty="0"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  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6528" name="Object 2"/>
          <p:cNvGraphicFramePr>
            <a:graphicFrameLocks noGrp="1" noChangeAspect="1"/>
          </p:cNvGraphicFramePr>
          <p:nvPr>
            <p:ph type="dgm" idx="1"/>
          </p:nvPr>
        </p:nvGraphicFramePr>
        <p:xfrm>
          <a:off x="2332038" y="2205038"/>
          <a:ext cx="4427537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Organization Chart" r:id="rId3" imgW="2609640" imgH="2469960" progId="">
                  <p:embed followColorScheme="full"/>
                </p:oleObj>
              </mc:Choice>
              <mc:Fallback>
                <p:oleObj name="Organization Chart" r:id="rId3" imgW="2609640" imgH="2469960" progId="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2205038"/>
                        <a:ext cx="4427537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The rise in fibrinogen causes erythrocytes to form stacks (</a:t>
            </a:r>
            <a:r>
              <a:rPr lang="en-US" sz="2400" dirty="0" err="1"/>
              <a:t>rouleaux</a:t>
            </a:r>
            <a:r>
              <a:rPr lang="en-US" sz="2400" dirty="0"/>
              <a:t>) that sediment more rapidly at unit gravity than do individual erythrocytes. </a:t>
            </a:r>
          </a:p>
          <a:p>
            <a:endParaRPr lang="en-US" dirty="0">
              <a:latin typeface="Verdana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403496" y="332656"/>
            <a:ext cx="62072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24895"/>
                </a:solidFill>
              </a:rPr>
              <a:t>Increased erythrocyte sedimentation </a:t>
            </a:r>
            <a:r>
              <a:rPr lang="en-US" sz="2400" b="1" dirty="0" smtClean="0">
                <a:solidFill>
                  <a:srgbClr val="F24895"/>
                </a:solidFill>
              </a:rPr>
              <a:t>rate (ESR)</a:t>
            </a:r>
            <a:endParaRPr lang="en-US" sz="2400" b="1" dirty="0">
              <a:solidFill>
                <a:srgbClr val="F2489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194" y="548680"/>
            <a:ext cx="7296222" cy="551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Erythrocyte sedimentation rate (ESR)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S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4567056" cy="237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8" name="Picture 2" descr="http://www.lt-burnik.si/img/ESR/vacupeta_05.jpg"/>
          <p:cNvPicPr>
            <a:picLocks noChangeAspect="1" noChangeArrowheads="1"/>
          </p:cNvPicPr>
          <p:nvPr/>
        </p:nvPicPr>
        <p:blipFill>
          <a:blip r:embed="rId4" cstate="print"/>
          <a:srcRect l="28637" t="7463" r="25467" b="2985"/>
          <a:stretch>
            <a:fillRect/>
          </a:stretch>
        </p:blipFill>
        <p:spPr bwMode="auto">
          <a:xfrm>
            <a:off x="5262077" y="1340768"/>
            <a:ext cx="3198355" cy="38164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514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Systemic manifestations of inflammation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7784" y="5229200"/>
            <a:ext cx="45720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/>
            <a:r>
              <a:rPr lang="en-US" sz="2000" b="1" dirty="0" smtClean="0"/>
              <a:t>Fibrinogen binds to red cells and causes them to form stacks (</a:t>
            </a:r>
            <a:r>
              <a:rPr lang="en-US" sz="2000" b="1" dirty="0" err="1" smtClean="0"/>
              <a:t>rouleaux</a:t>
            </a:r>
            <a:r>
              <a:rPr lang="en-US" sz="2000" b="1" dirty="0" smtClean="0"/>
              <a:t>) that sediment more rapidly at unit gravity than do individual red cell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467544" y="1628800"/>
            <a:ext cx="45720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/>
            <a:r>
              <a:rPr lang="en-US" sz="2000" b="1" dirty="0" smtClean="0"/>
              <a:t>This is a simple test for an inflammatory response caused by any stimulus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06208" y="1124744"/>
            <a:ext cx="8858280" cy="50943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Chemical mediator of inflammation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The systemic manifestations of inflammation  include fever, leukocyte left shift, and acute phase reactants.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General principles for chemical </a:t>
            </a:r>
            <a:r>
              <a:rPr lang="en-US" sz="3200" dirty="0" smtClean="0">
                <a:solidFill>
                  <a:srgbClr val="FF0000"/>
                </a:solidFill>
              </a:rPr>
              <a:t>mediators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358214" cy="47525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FFC000"/>
              </a:buClr>
              <a:buNone/>
            </a:pPr>
            <a:r>
              <a:rPr lang="en-US" sz="2400" dirty="0" smtClean="0">
                <a:latin typeface="Arial Rounded MT Bold" pitchFamily="34" charset="0"/>
              </a:rPr>
              <a:t>Most </a:t>
            </a:r>
            <a:r>
              <a:rPr lang="en-US" sz="2400" dirty="0">
                <a:latin typeface="Arial Rounded MT Bold" pitchFamily="34" charset="0"/>
              </a:rPr>
              <a:t>mediators have the potential to cause harmful effects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</a:p>
          <a:p>
            <a:pPr>
              <a:buClr>
                <a:schemeClr val="bg2"/>
              </a:buCl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Therefore, there should be a mechanism to checks and balances their action.</a:t>
            </a:r>
          </a:p>
          <a:p>
            <a:pPr>
              <a:buClr>
                <a:schemeClr val="bg2"/>
              </a:buCl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 2" pitchFamily="18" charset="2"/>
              <a:buChar char=""/>
            </a:pPr>
            <a:r>
              <a:rPr lang="en-US" sz="2400" dirty="0" smtClean="0">
                <a:latin typeface="Arial Rounded MT Bold" pitchFamily="34" charset="0"/>
              </a:rPr>
              <a:t>Mediator function is tightly regulated by:</a:t>
            </a:r>
          </a:p>
          <a:p>
            <a:pPr marL="594360" indent="-457200">
              <a:buFont typeface="+mj-lt"/>
              <a:buAutoNum type="arabicParenR"/>
            </a:pPr>
            <a:r>
              <a:rPr lang="en-US" sz="2400" dirty="0" smtClean="0">
                <a:latin typeface="Arial Rounded MT Bold" pitchFamily="34" charset="0"/>
              </a:rPr>
              <a:t> decay (e.g. AA metabolites)</a:t>
            </a:r>
          </a:p>
          <a:p>
            <a:pPr marL="594360" indent="-457200">
              <a:buFont typeface="+mj-lt"/>
              <a:buAutoNum type="arabicParenR"/>
            </a:pPr>
            <a:r>
              <a:rPr lang="en-US" sz="2400" dirty="0" smtClean="0">
                <a:latin typeface="Arial Rounded MT Bold" pitchFamily="34" charset="0"/>
              </a:rPr>
              <a:t> inactivated by enzymes (</a:t>
            </a:r>
            <a:r>
              <a:rPr lang="en-US" sz="2400" dirty="0" err="1" smtClean="0">
                <a:latin typeface="Arial Rounded MT Bold" pitchFamily="34" charset="0"/>
              </a:rPr>
              <a:t>kininase</a:t>
            </a:r>
            <a:r>
              <a:rPr lang="en-US" sz="2400" dirty="0" smtClean="0">
                <a:latin typeface="Arial Rounded MT Bold" pitchFamily="34" charset="0"/>
              </a:rPr>
              <a:t> inactivates </a:t>
            </a:r>
            <a:r>
              <a:rPr lang="en-US" sz="2400" dirty="0" err="1" smtClean="0">
                <a:latin typeface="Arial Rounded MT Bold" pitchFamily="34" charset="0"/>
              </a:rPr>
              <a:t>bradykinin</a:t>
            </a:r>
            <a:r>
              <a:rPr lang="en-US" sz="2400" dirty="0" smtClean="0">
                <a:latin typeface="Arial Rounded MT Bold" pitchFamily="34" charset="0"/>
              </a:rPr>
              <a:t>) </a:t>
            </a:r>
          </a:p>
          <a:p>
            <a:pPr marL="594360" indent="-457200">
              <a:buFont typeface="+mj-lt"/>
              <a:buAutoNum type="arabicParenR"/>
            </a:pPr>
            <a:r>
              <a:rPr lang="en-US" sz="2400" dirty="0" smtClean="0">
                <a:latin typeface="Arial Rounded MT Bold" pitchFamily="34" charset="0"/>
              </a:rPr>
              <a:t> eliminated ( antioxidants scavenge toxic oxygen metabolites)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Source of Chemical mediators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45920"/>
            <a:ext cx="4038600" cy="349759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 eaLnBrk="1" hangingPunct="1"/>
            <a:r>
              <a:rPr lang="en-US" dirty="0" smtClean="0">
                <a:cs typeface="Arial" charset="0"/>
              </a:rPr>
              <a:t>Plasma-derived:</a:t>
            </a:r>
          </a:p>
          <a:p>
            <a:pPr marL="868680" lvl="1" indent="-457200" algn="l" rtl="0" eaLnBrk="1" hangingPunct="1">
              <a:buFont typeface="+mj-lt"/>
              <a:buAutoNum type="arabicPeriod"/>
            </a:pPr>
            <a:r>
              <a:rPr lang="en-US" dirty="0" smtClean="0"/>
              <a:t>Complement</a:t>
            </a:r>
          </a:p>
          <a:p>
            <a:pPr marL="868680" lvl="1" indent="-457200" algn="l" rtl="0" eaLnBrk="1" hangingPunct="1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kinins</a:t>
            </a:r>
            <a:endParaRPr lang="en-US" dirty="0" smtClean="0"/>
          </a:p>
          <a:p>
            <a:pPr marL="868680" lvl="1" indent="-457200" algn="l" rtl="0" eaLnBrk="1" hangingPunct="1">
              <a:buFont typeface="+mj-lt"/>
              <a:buAutoNum type="arabicPeriod"/>
            </a:pPr>
            <a:r>
              <a:rPr lang="en-US" dirty="0" smtClean="0"/>
              <a:t>coagulation factors</a:t>
            </a:r>
          </a:p>
          <a:p>
            <a:pPr lvl="1" algn="l" rtl="0" eaLnBrk="1" hangingPunct="1"/>
            <a:endParaRPr lang="en-US" dirty="0" smtClean="0"/>
          </a:p>
          <a:p>
            <a:pPr lvl="1"/>
            <a:r>
              <a:rPr lang="en-US" dirty="0" smtClean="0"/>
              <a:t>Many in “pro-form” requiring activation (enzymatic cleavage)</a:t>
            </a:r>
          </a:p>
          <a:p>
            <a:pPr lvl="1"/>
            <a:endParaRPr lang="en-US" dirty="0" smtClean="0"/>
          </a:p>
          <a:p>
            <a:pPr lvl="1" algn="l" rtl="0" eaLnBrk="1" hangingPunct="1"/>
            <a:endParaRPr lang="en-US" dirty="0" smtClean="0"/>
          </a:p>
          <a:p>
            <a:pPr lvl="1" algn="l" rtl="0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28800"/>
            <a:ext cx="4038600" cy="349759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cs typeface="Arial" charset="0"/>
              </a:rPr>
              <a:t>Cell-derived: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Synthesized as needed (prostaglandin)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Preformed, sequestered and released (mast cell histamine)</a:t>
            </a:r>
          </a:p>
          <a:p>
            <a:pPr lvl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SmartArt Placeholder 2049"/>
          <p:cNvGrpSpPr>
            <a:grpSpLocks noChangeAspect="1"/>
          </p:cNvGrpSpPr>
          <p:nvPr/>
        </p:nvGrpSpPr>
        <p:grpSpPr bwMode="auto">
          <a:xfrm>
            <a:off x="323850" y="404813"/>
            <a:ext cx="8572500" cy="5929312"/>
            <a:chOff x="272" y="999"/>
            <a:chExt cx="1882" cy="4827"/>
          </a:xfrm>
        </p:grpSpPr>
        <p:sp>
          <p:nvSpPr>
            <p:cNvPr id="542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2" y="999"/>
              <a:ext cx="1882" cy="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4276" name="_s54276"/>
            <p:cNvCxnSpPr>
              <a:cxnSpLocks noChangeShapeType="1"/>
              <a:stCxn id="54298" idx="2"/>
              <a:endCxn id="54288" idx="3"/>
            </p:cNvCxnSpPr>
            <p:nvPr/>
          </p:nvCxnSpPr>
          <p:spPr bwMode="auto">
            <a:xfrm rot="10800000">
              <a:off x="700" y="1741"/>
              <a:ext cx="158" cy="3957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77" name="_s54277"/>
            <p:cNvCxnSpPr>
              <a:cxnSpLocks noChangeShapeType="1"/>
              <a:stCxn id="54297" idx="2"/>
              <a:endCxn id="54288" idx="3"/>
            </p:cNvCxnSpPr>
            <p:nvPr/>
          </p:nvCxnSpPr>
          <p:spPr bwMode="auto">
            <a:xfrm rot="10800000">
              <a:off x="700" y="1741"/>
              <a:ext cx="158" cy="3503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78" name="_s54278"/>
            <p:cNvCxnSpPr>
              <a:cxnSpLocks noChangeShapeType="1"/>
              <a:stCxn id="54296" idx="2"/>
              <a:endCxn id="54288" idx="3"/>
            </p:cNvCxnSpPr>
            <p:nvPr/>
          </p:nvCxnSpPr>
          <p:spPr bwMode="auto">
            <a:xfrm rot="10800000">
              <a:off x="700" y="1741"/>
              <a:ext cx="158" cy="3049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79" name="_s54279"/>
            <p:cNvCxnSpPr>
              <a:cxnSpLocks noChangeShapeType="1"/>
              <a:stCxn id="54295" idx="2"/>
              <a:endCxn id="54288" idx="3"/>
            </p:cNvCxnSpPr>
            <p:nvPr/>
          </p:nvCxnSpPr>
          <p:spPr bwMode="auto">
            <a:xfrm rot="10800000">
              <a:off x="700" y="1741"/>
              <a:ext cx="158" cy="2595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0" name="_s54280"/>
            <p:cNvCxnSpPr>
              <a:cxnSpLocks noChangeShapeType="1"/>
              <a:stCxn id="54294" idx="2"/>
              <a:endCxn id="54288" idx="3"/>
            </p:cNvCxnSpPr>
            <p:nvPr/>
          </p:nvCxnSpPr>
          <p:spPr bwMode="auto">
            <a:xfrm rot="10800000">
              <a:off x="700" y="1741"/>
              <a:ext cx="158" cy="2141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1" name="_s54281"/>
            <p:cNvCxnSpPr>
              <a:cxnSpLocks noChangeShapeType="1"/>
              <a:stCxn id="54293" idx="2"/>
              <a:endCxn id="54288" idx="3"/>
            </p:cNvCxnSpPr>
            <p:nvPr/>
          </p:nvCxnSpPr>
          <p:spPr bwMode="auto">
            <a:xfrm rot="10800000">
              <a:off x="700" y="1741"/>
              <a:ext cx="158" cy="1686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2" name="_s54282"/>
            <p:cNvCxnSpPr>
              <a:cxnSpLocks noChangeShapeType="1"/>
              <a:stCxn id="54292" idx="2"/>
              <a:endCxn id="54288" idx="3"/>
            </p:cNvCxnSpPr>
            <p:nvPr/>
          </p:nvCxnSpPr>
          <p:spPr bwMode="auto">
            <a:xfrm rot="10800000">
              <a:off x="700" y="1741"/>
              <a:ext cx="158" cy="1233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3" name="_s54283"/>
            <p:cNvCxnSpPr>
              <a:cxnSpLocks noChangeShapeType="1"/>
              <a:stCxn id="54291" idx="2"/>
              <a:endCxn id="54288" idx="3"/>
            </p:cNvCxnSpPr>
            <p:nvPr/>
          </p:nvCxnSpPr>
          <p:spPr bwMode="auto">
            <a:xfrm rot="10800000">
              <a:off x="700" y="1741"/>
              <a:ext cx="158" cy="779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4" name="_s54284"/>
            <p:cNvCxnSpPr>
              <a:cxnSpLocks noChangeShapeType="1"/>
              <a:stCxn id="54290" idx="2"/>
              <a:endCxn id="54288" idx="3"/>
            </p:cNvCxnSpPr>
            <p:nvPr/>
          </p:nvCxnSpPr>
          <p:spPr bwMode="auto">
            <a:xfrm rot="10800000">
              <a:off x="700" y="1741"/>
              <a:ext cx="158" cy="325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5" name="_s54285"/>
            <p:cNvCxnSpPr>
              <a:cxnSpLocks noChangeShapeType="1"/>
              <a:stCxn id="54289" idx="0"/>
              <a:endCxn id="54287" idx="3"/>
            </p:cNvCxnSpPr>
            <p:nvPr/>
          </p:nvCxnSpPr>
          <p:spPr bwMode="auto">
            <a:xfrm rot="5400000" flipH="1">
              <a:off x="1385" y="1111"/>
              <a:ext cx="166" cy="51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6" name="_s54286"/>
            <p:cNvCxnSpPr>
              <a:cxnSpLocks noChangeShapeType="1"/>
              <a:stCxn id="54288" idx="0"/>
              <a:endCxn id="54287" idx="3"/>
            </p:cNvCxnSpPr>
            <p:nvPr/>
          </p:nvCxnSpPr>
          <p:spPr bwMode="auto">
            <a:xfrm rot="16200000">
              <a:off x="876" y="1119"/>
              <a:ext cx="166" cy="50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287" name="_s54287"/>
            <p:cNvSpPr>
              <a:spLocks noChangeArrowheads="1"/>
            </p:cNvSpPr>
            <p:nvPr/>
          </p:nvSpPr>
          <p:spPr bwMode="auto">
            <a:xfrm>
              <a:off x="781" y="99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Chemical Mediators of Inflammation</a:t>
              </a:r>
            </a:p>
          </p:txBody>
        </p:sp>
        <p:sp>
          <p:nvSpPr>
            <p:cNvPr id="54288" name="_s54288"/>
            <p:cNvSpPr>
              <a:spLocks noChangeArrowheads="1"/>
            </p:cNvSpPr>
            <p:nvPr/>
          </p:nvSpPr>
          <p:spPr bwMode="auto">
            <a:xfrm>
              <a:off x="272" y="1453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Cell-Derived</a:t>
              </a:r>
            </a:p>
          </p:txBody>
        </p:sp>
        <p:sp>
          <p:nvSpPr>
            <p:cNvPr id="54289" name="_s54289"/>
            <p:cNvSpPr>
              <a:spLocks noChangeArrowheads="1"/>
            </p:cNvSpPr>
            <p:nvPr/>
          </p:nvSpPr>
          <p:spPr bwMode="auto">
            <a:xfrm>
              <a:off x="1290" y="1453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Plasma-Protein-Derived</a:t>
              </a:r>
            </a:p>
          </p:txBody>
        </p:sp>
        <p:sp>
          <p:nvSpPr>
            <p:cNvPr id="54290" name="_s54290"/>
            <p:cNvSpPr>
              <a:spLocks noChangeArrowheads="1"/>
            </p:cNvSpPr>
            <p:nvPr/>
          </p:nvSpPr>
          <p:spPr bwMode="auto">
            <a:xfrm>
              <a:off x="858" y="190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Vasoactive Amines</a:t>
              </a:r>
            </a:p>
          </p:txBody>
        </p:sp>
        <p:sp>
          <p:nvSpPr>
            <p:cNvPr id="54291" name="_s54291"/>
            <p:cNvSpPr>
              <a:spLocks noChangeArrowheads="1"/>
            </p:cNvSpPr>
            <p:nvPr/>
          </p:nvSpPr>
          <p:spPr bwMode="auto">
            <a:xfrm>
              <a:off x="858" y="2361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Eicosanoids</a:t>
              </a:r>
            </a:p>
          </p:txBody>
        </p:sp>
        <p:sp>
          <p:nvSpPr>
            <p:cNvPr id="54292" name="_s54292"/>
            <p:cNvSpPr>
              <a:spLocks noChangeArrowheads="1"/>
            </p:cNvSpPr>
            <p:nvPr/>
          </p:nvSpPr>
          <p:spPr bwMode="auto">
            <a:xfrm>
              <a:off x="858" y="2815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PAF</a:t>
              </a:r>
            </a:p>
          </p:txBody>
        </p:sp>
        <p:sp>
          <p:nvSpPr>
            <p:cNvPr id="54293" name="_s54293"/>
            <p:cNvSpPr>
              <a:spLocks noChangeArrowheads="1"/>
            </p:cNvSpPr>
            <p:nvPr/>
          </p:nvSpPr>
          <p:spPr bwMode="auto">
            <a:xfrm>
              <a:off x="858" y="326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Cytokines</a:t>
              </a:r>
            </a:p>
          </p:txBody>
        </p:sp>
        <p:sp>
          <p:nvSpPr>
            <p:cNvPr id="54294" name="_s54294"/>
            <p:cNvSpPr>
              <a:spLocks noChangeArrowheads="1"/>
            </p:cNvSpPr>
            <p:nvPr/>
          </p:nvSpPr>
          <p:spPr bwMode="auto">
            <a:xfrm>
              <a:off x="858" y="3723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Chemokines</a:t>
              </a:r>
            </a:p>
          </p:txBody>
        </p:sp>
        <p:sp>
          <p:nvSpPr>
            <p:cNvPr id="54295" name="_s54295"/>
            <p:cNvSpPr>
              <a:spLocks noChangeArrowheads="1"/>
            </p:cNvSpPr>
            <p:nvPr/>
          </p:nvSpPr>
          <p:spPr bwMode="auto">
            <a:xfrm>
              <a:off x="858" y="4177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ROS</a:t>
              </a:r>
            </a:p>
          </p:txBody>
        </p:sp>
        <p:sp>
          <p:nvSpPr>
            <p:cNvPr id="54296" name="_s54296"/>
            <p:cNvSpPr>
              <a:spLocks noChangeArrowheads="1"/>
            </p:cNvSpPr>
            <p:nvPr/>
          </p:nvSpPr>
          <p:spPr bwMode="auto">
            <a:xfrm>
              <a:off x="858" y="4631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NO</a:t>
              </a:r>
            </a:p>
          </p:txBody>
        </p:sp>
        <p:sp>
          <p:nvSpPr>
            <p:cNvPr id="54297" name="_s54297"/>
            <p:cNvSpPr>
              <a:spLocks noChangeArrowheads="1"/>
            </p:cNvSpPr>
            <p:nvPr/>
          </p:nvSpPr>
          <p:spPr bwMode="auto">
            <a:xfrm>
              <a:off x="858" y="5085"/>
              <a:ext cx="863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Lysosomal Enzymes of Leukocytes</a:t>
              </a:r>
            </a:p>
          </p:txBody>
        </p:sp>
        <p:sp>
          <p:nvSpPr>
            <p:cNvPr id="54298" name="_s54298"/>
            <p:cNvSpPr>
              <a:spLocks noChangeArrowheads="1"/>
            </p:cNvSpPr>
            <p:nvPr/>
          </p:nvSpPr>
          <p:spPr bwMode="auto">
            <a:xfrm>
              <a:off x="858" y="5539"/>
              <a:ext cx="864" cy="287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Neuropeptides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SmartArt Placeholder 3084"/>
          <p:cNvGrpSpPr>
            <a:grpSpLocks noChangeAspect="1"/>
          </p:cNvGrpSpPr>
          <p:nvPr/>
        </p:nvGrpSpPr>
        <p:grpSpPr bwMode="auto">
          <a:xfrm>
            <a:off x="1371600" y="1219200"/>
            <a:ext cx="7610475" cy="4264025"/>
            <a:chOff x="272" y="999"/>
            <a:chExt cx="2470" cy="1605"/>
          </a:xfrm>
        </p:grpSpPr>
        <p:sp>
          <p:nvSpPr>
            <p:cNvPr id="552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2" y="999"/>
              <a:ext cx="2470" cy="1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5300" name="_s55300"/>
            <p:cNvCxnSpPr>
              <a:cxnSpLocks noChangeShapeType="1"/>
              <a:stCxn id="55308" idx="2"/>
              <a:endCxn id="55306" idx="3"/>
            </p:cNvCxnSpPr>
            <p:nvPr/>
          </p:nvCxnSpPr>
          <p:spPr bwMode="auto">
            <a:xfrm rot="10800000">
              <a:off x="1710" y="1726"/>
              <a:ext cx="168" cy="75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01" name="_s55301"/>
            <p:cNvCxnSpPr>
              <a:cxnSpLocks noChangeShapeType="1"/>
              <a:stCxn id="55307" idx="2"/>
              <a:endCxn id="55306" idx="3"/>
            </p:cNvCxnSpPr>
            <p:nvPr/>
          </p:nvCxnSpPr>
          <p:spPr bwMode="auto">
            <a:xfrm rot="10800000">
              <a:off x="1710" y="1726"/>
              <a:ext cx="168" cy="31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02" name="_s55302"/>
            <p:cNvCxnSpPr>
              <a:cxnSpLocks noChangeShapeType="1"/>
              <a:stCxn id="55306" idx="0"/>
              <a:endCxn id="55304" idx="3"/>
            </p:cNvCxnSpPr>
            <p:nvPr/>
          </p:nvCxnSpPr>
          <p:spPr bwMode="auto">
            <a:xfrm rot="5400000" flipH="1">
              <a:off x="1392" y="1095"/>
              <a:ext cx="151" cy="536"/>
            </a:xfrm>
            <a:prstGeom prst="bentConnector3">
              <a:avLst>
                <a:gd name="adj1" fmla="val 28458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03" name="_s55303"/>
            <p:cNvCxnSpPr>
              <a:cxnSpLocks noChangeShapeType="1"/>
              <a:stCxn id="55305" idx="0"/>
              <a:endCxn id="55304" idx="3"/>
            </p:cNvCxnSpPr>
            <p:nvPr/>
          </p:nvCxnSpPr>
          <p:spPr bwMode="auto">
            <a:xfrm rot="16200000">
              <a:off x="883" y="1121"/>
              <a:ext cx="151" cy="483"/>
            </a:xfrm>
            <a:prstGeom prst="bentConnector3">
              <a:avLst>
                <a:gd name="adj1" fmla="val 28458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04" name="_s55304"/>
            <p:cNvSpPr>
              <a:spLocks noChangeArrowheads="1"/>
            </p:cNvSpPr>
            <p:nvPr/>
          </p:nvSpPr>
          <p:spPr bwMode="auto">
            <a:xfrm>
              <a:off x="781" y="999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1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Chemical Mediators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of Inflammation</a:t>
              </a:r>
            </a:p>
          </p:txBody>
        </p:sp>
        <p:sp>
          <p:nvSpPr>
            <p:cNvPr id="55305" name="_s55305"/>
            <p:cNvSpPr>
              <a:spLocks noChangeArrowheads="1"/>
            </p:cNvSpPr>
            <p:nvPr/>
          </p:nvSpPr>
          <p:spPr bwMode="auto">
            <a:xfrm>
              <a:off x="272" y="1438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Cell-Derived</a:t>
              </a:r>
            </a:p>
          </p:txBody>
        </p:sp>
        <p:sp>
          <p:nvSpPr>
            <p:cNvPr id="55306" name="_s55306"/>
            <p:cNvSpPr>
              <a:spLocks noChangeArrowheads="1"/>
            </p:cNvSpPr>
            <p:nvPr/>
          </p:nvSpPr>
          <p:spPr bwMode="auto">
            <a:xfrm>
              <a:off x="1291" y="1438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accent2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Plasma-Protein-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Derived</a:t>
              </a:r>
            </a:p>
          </p:txBody>
        </p:sp>
        <p:sp>
          <p:nvSpPr>
            <p:cNvPr id="55307" name="_s55307"/>
            <p:cNvSpPr>
              <a:spLocks noChangeArrowheads="1"/>
            </p:cNvSpPr>
            <p:nvPr/>
          </p:nvSpPr>
          <p:spPr bwMode="auto">
            <a:xfrm>
              <a:off x="1878" y="1877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Complement</a:t>
              </a:r>
            </a:p>
          </p:txBody>
        </p:sp>
        <p:sp>
          <p:nvSpPr>
            <p:cNvPr id="55308" name="_s55308"/>
            <p:cNvSpPr>
              <a:spLocks noChangeArrowheads="1"/>
            </p:cNvSpPr>
            <p:nvPr/>
          </p:nvSpPr>
          <p:spPr bwMode="auto">
            <a:xfrm>
              <a:off x="1878" y="2316"/>
              <a:ext cx="864" cy="28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chemeClr val="hlink">
                    <a:alpha val="39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Coagulation and Kinin 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Systems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07504" y="44624"/>
            <a:ext cx="4896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Chemical mediators of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Cell-Derived Mediators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Producing cells:</a:t>
            </a:r>
          </a:p>
          <a:p>
            <a:pPr algn="l">
              <a:buFont typeface="Wingdings" pitchFamily="2" charset="2"/>
              <a:buNone/>
            </a:pPr>
            <a:endParaRPr lang="en-US" dirty="0" smtClean="0">
              <a:cs typeface="Arial" charset="0"/>
            </a:endParaRP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Tissue macrophages</a:t>
            </a: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Mast cells</a:t>
            </a: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Endothelial cells</a:t>
            </a: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Leukocytes</a:t>
            </a:r>
          </a:p>
        </p:txBody>
      </p:sp>
      <p:pic>
        <p:nvPicPr>
          <p:cNvPr id="4" name="Picture 3" descr="7335"/>
          <p:cNvPicPr>
            <a:picLocks noChangeAspect="1" noChangeArrowheads="1"/>
          </p:cNvPicPr>
          <p:nvPr/>
        </p:nvPicPr>
        <p:blipFill>
          <a:blip r:embed="rId3" cstate="print"/>
          <a:srcRect b="46512"/>
          <a:stretch>
            <a:fillRect/>
          </a:stretch>
        </p:blipFill>
        <p:spPr bwMode="auto">
          <a:xfrm>
            <a:off x="257432" y="2143116"/>
            <a:ext cx="86579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7504" y="44624"/>
            <a:ext cx="63367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lvl="0" indent="-514350" algn="ctr"/>
            <a:r>
              <a:rPr lang="en-US" dirty="0" smtClean="0">
                <a:latin typeface="Arial Rounded MT Bold" pitchFamily="34" charset="0"/>
              </a:rPr>
              <a:t>Chemical mediators of inflammation: cell derived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1746</Words>
  <Application>Microsoft Macintosh PowerPoint</Application>
  <PresentationFormat>On-screen Show (4:3)</PresentationFormat>
  <Paragraphs>479</Paragraphs>
  <Slides>43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Organization Chart</vt:lpstr>
      <vt:lpstr>PowerPoint Presentation</vt:lpstr>
      <vt:lpstr>Objectives</vt:lpstr>
      <vt:lpstr>PowerPoint Presentation</vt:lpstr>
      <vt:lpstr> General principles for chemical mediators</vt:lpstr>
      <vt:lpstr>General principles for chemical mediators</vt:lpstr>
      <vt:lpstr>Source of Chemical mediators</vt:lpstr>
      <vt:lpstr>PowerPoint Presentation</vt:lpstr>
      <vt:lpstr>PowerPoint Presentation</vt:lpstr>
      <vt:lpstr>Cell-Derived Mediators</vt:lpstr>
      <vt:lpstr>Vasoactive Amines Histamine &amp; Serotonin </vt:lpstr>
      <vt:lpstr>Histamine</vt:lpstr>
      <vt:lpstr>Serotonin (5-HT)</vt:lpstr>
      <vt:lpstr>PowerPoint Presentation</vt:lpstr>
      <vt:lpstr>Arachidonic Acid Metabolites (eicosanoids)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PLASMA PROTEASES</vt:lpstr>
      <vt:lpstr>PowerPoint Presentation</vt:lpstr>
      <vt:lpstr>PowerPoint Presentation</vt:lpstr>
      <vt:lpstr>Complement protein</vt:lpstr>
      <vt:lpstr>PowerPoint Presentation</vt:lpstr>
      <vt:lpstr>The Actions of the Principal Mediators</vt:lpstr>
      <vt:lpstr>PowerPoint Presentation</vt:lpstr>
      <vt:lpstr>Systemic effects of Inflammation</vt:lpstr>
      <vt:lpstr> Fever  Produced in response to Pyrogens</vt:lpstr>
      <vt:lpstr>PowerPoint Presentation</vt:lpstr>
      <vt:lpstr>PowerPoint Presentation</vt:lpstr>
      <vt:lpstr>PowerPoint Presentation</vt:lpstr>
      <vt:lpstr>PowerPoint Presentation</vt:lpstr>
      <vt:lpstr>Acute phase proteins </vt:lpstr>
      <vt:lpstr>PowerPoint Presentation</vt:lpstr>
      <vt:lpstr>PowerPoint Presentation</vt:lpstr>
      <vt:lpstr>Erythrocyte sedimentation rate (ESR) </vt:lpstr>
      <vt:lpstr>Summary</vt:lpstr>
    </vt:vector>
  </TitlesOfParts>
  <Company>Hewlett-Packard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نوف</cp:lastModifiedBy>
  <cp:revision>42</cp:revision>
  <dcterms:created xsi:type="dcterms:W3CDTF">2013-10-06T19:01:29Z</dcterms:created>
  <dcterms:modified xsi:type="dcterms:W3CDTF">2018-10-07T10:47:13Z</dcterms:modified>
</cp:coreProperties>
</file>