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81"/>
  </p:notesMasterIdLst>
  <p:sldIdLst>
    <p:sldId id="764" r:id="rId2"/>
    <p:sldId id="889" r:id="rId3"/>
    <p:sldId id="890" r:id="rId4"/>
    <p:sldId id="891" r:id="rId5"/>
    <p:sldId id="257" r:id="rId6"/>
    <p:sldId id="772" r:id="rId7"/>
    <p:sldId id="773" r:id="rId8"/>
    <p:sldId id="774" r:id="rId9"/>
    <p:sldId id="775" r:id="rId10"/>
    <p:sldId id="776" r:id="rId11"/>
    <p:sldId id="777" r:id="rId12"/>
    <p:sldId id="765" r:id="rId13"/>
    <p:sldId id="780" r:id="rId14"/>
    <p:sldId id="778" r:id="rId15"/>
    <p:sldId id="307" r:id="rId16"/>
    <p:sldId id="779" r:id="rId17"/>
    <p:sldId id="783" r:id="rId18"/>
    <p:sldId id="785" r:id="rId19"/>
    <p:sldId id="784" r:id="rId20"/>
    <p:sldId id="787" r:id="rId21"/>
    <p:sldId id="786" r:id="rId22"/>
    <p:sldId id="788" r:id="rId23"/>
    <p:sldId id="528" r:id="rId24"/>
    <p:sldId id="789" r:id="rId25"/>
    <p:sldId id="790" r:id="rId26"/>
    <p:sldId id="527" r:id="rId27"/>
    <p:sldId id="258" r:id="rId28"/>
    <p:sldId id="898" r:id="rId29"/>
    <p:sldId id="259" r:id="rId30"/>
    <p:sldId id="896" r:id="rId31"/>
    <p:sldId id="287" r:id="rId32"/>
    <p:sldId id="781" r:id="rId33"/>
    <p:sldId id="782" r:id="rId34"/>
    <p:sldId id="260" r:id="rId35"/>
    <p:sldId id="288" r:id="rId36"/>
    <p:sldId id="893" r:id="rId37"/>
    <p:sldId id="682" r:id="rId38"/>
    <p:sldId id="803" r:id="rId39"/>
    <p:sldId id="804" r:id="rId40"/>
    <p:sldId id="805" r:id="rId41"/>
    <p:sldId id="261" r:id="rId42"/>
    <p:sldId id="811" r:id="rId43"/>
    <p:sldId id="289" r:id="rId44"/>
    <p:sldId id="794" r:id="rId45"/>
    <p:sldId id="795" r:id="rId46"/>
    <p:sldId id="807" r:id="rId47"/>
    <p:sldId id="262" r:id="rId48"/>
    <p:sldId id="290" r:id="rId49"/>
    <p:sldId id="796" r:id="rId50"/>
    <p:sldId id="798" r:id="rId51"/>
    <p:sldId id="895" r:id="rId52"/>
    <p:sldId id="797" r:id="rId53"/>
    <p:sldId id="800" r:id="rId54"/>
    <p:sldId id="799" r:id="rId55"/>
    <p:sldId id="801" r:id="rId56"/>
    <p:sldId id="899" r:id="rId57"/>
    <p:sldId id="809" r:id="rId58"/>
    <p:sldId id="263" r:id="rId59"/>
    <p:sldId id="291" r:id="rId60"/>
    <p:sldId id="812" r:id="rId61"/>
    <p:sldId id="685" r:id="rId62"/>
    <p:sldId id="897" r:id="rId63"/>
    <p:sldId id="301" r:id="rId64"/>
    <p:sldId id="556" r:id="rId65"/>
    <p:sldId id="900" r:id="rId66"/>
    <p:sldId id="813" r:id="rId67"/>
    <p:sldId id="555" r:id="rId68"/>
    <p:sldId id="565" r:id="rId69"/>
    <p:sldId id="814" r:id="rId70"/>
    <p:sldId id="815" r:id="rId71"/>
    <p:sldId id="534" r:id="rId72"/>
    <p:sldId id="537" r:id="rId73"/>
    <p:sldId id="743" r:id="rId74"/>
    <p:sldId id="550" r:id="rId75"/>
    <p:sldId id="563" r:id="rId76"/>
    <p:sldId id="817" r:id="rId77"/>
    <p:sldId id="745" r:id="rId78"/>
    <p:sldId id="819" r:id="rId79"/>
    <p:sldId id="888" r:id="rId80"/>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FF"/>
    <a:srgbClr val="FF99FF"/>
    <a:srgbClr val="66FF33"/>
    <a:srgbClr val="61279B"/>
    <a:srgbClr val="EB41EF"/>
    <a:srgbClr val="3CE498"/>
    <a:srgbClr val="0033CC"/>
    <a:srgbClr val="1801A3"/>
    <a:srgbClr val="8F255A"/>
    <a:srgbClr val="4D1F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306" autoAdjust="0"/>
    <p:restoredTop sz="92031" autoAdjust="0"/>
  </p:normalViewPr>
  <p:slideViewPr>
    <p:cSldViewPr>
      <p:cViewPr varScale="1">
        <p:scale>
          <a:sx n="74" d="100"/>
          <a:sy n="74" d="100"/>
        </p:scale>
        <p:origin x="168" y="10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notesMaster" Target="notesMasters/notesMaster1.xml"/><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3FBCCC52-77A1-4264-AC2C-972304A3701A}" type="datetimeFigureOut">
              <a:rPr lang="en-US" smtClean="0"/>
              <a:pPr/>
              <a:t>9/16/18</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A760D0CF-7A23-4EA1-97A0-297F96E92A08}" type="slidenum">
              <a:rPr lang="en-US" smtClean="0"/>
              <a:pPr/>
              <a:t>‹#›</a:t>
            </a:fld>
            <a:endParaRPr lang="en-US"/>
          </a:p>
        </p:txBody>
      </p:sp>
    </p:spTree>
    <p:extLst>
      <p:ext uri="{BB962C8B-B14F-4D97-AF65-F5344CB8AC3E}">
        <p14:creationId xmlns:p14="http://schemas.microsoft.com/office/powerpoint/2010/main" val="35335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1</a:t>
            </a:fld>
            <a:endParaRPr lang="en-US"/>
          </a:p>
        </p:txBody>
      </p:sp>
    </p:spTree>
    <p:extLst>
      <p:ext uri="{BB962C8B-B14F-4D97-AF65-F5344CB8AC3E}">
        <p14:creationId xmlns:p14="http://schemas.microsoft.com/office/powerpoint/2010/main" val="1684597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endParaRPr lang="en-US" sz="500">
              <a:latin typeface="Arial Unicode MS" pitchFamily="34" charset="-128"/>
            </a:endParaRPr>
          </a:p>
        </p:txBody>
      </p:sp>
    </p:spTree>
    <p:extLst>
      <p:ext uri="{BB962C8B-B14F-4D97-AF65-F5344CB8AC3E}">
        <p14:creationId xmlns:p14="http://schemas.microsoft.com/office/powerpoint/2010/main" val="4280950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70</a:t>
            </a:fld>
            <a:endParaRPr lang="en-US"/>
          </a:p>
        </p:txBody>
      </p:sp>
    </p:spTree>
    <p:extLst>
      <p:ext uri="{BB962C8B-B14F-4D97-AF65-F5344CB8AC3E}">
        <p14:creationId xmlns:p14="http://schemas.microsoft.com/office/powerpoint/2010/main" val="766751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792CA0-7049-40A8-B82A-4C2DBE92DC07}" type="slidenum">
              <a:rPr lang="en-US"/>
              <a:pPr/>
              <a:t>72</a:t>
            </a:fld>
            <a:endParaRPr 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22074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7153FF-B4DF-4E2A-96A7-5C4E1E2C5705}" type="slidenum">
              <a:rPr lang="en-US"/>
              <a:pPr/>
              <a:t>74</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05127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5</a:t>
            </a:fld>
            <a:endParaRPr lang="en-US"/>
          </a:p>
        </p:txBody>
      </p:sp>
    </p:spTree>
    <p:extLst>
      <p:ext uri="{BB962C8B-B14F-4D97-AF65-F5344CB8AC3E}">
        <p14:creationId xmlns:p14="http://schemas.microsoft.com/office/powerpoint/2010/main" val="1411032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8"/>
          <p:cNvSpPr>
            <a:spLocks noGrp="1" noChangeArrowheads="1"/>
          </p:cNvSpPr>
          <p:nvPr>
            <p:ph type="sldNum" sz="quarter"/>
          </p:nvPr>
        </p:nvSpPr>
        <p:spPr>
          <a:noFill/>
        </p:spPr>
        <p:txBody>
          <a:bodyPr/>
          <a:lstStyle/>
          <a:p>
            <a:pPr>
              <a:buFont typeface="Arial" pitchFamily="34" charset="0"/>
              <a:buNone/>
            </a:pPr>
            <a:fld id="{F52B8099-4208-476D-AFDB-D65E8ADC4AE4}" type="slidenum">
              <a:rPr lang="en-GB" smtClean="0">
                <a:latin typeface="Arial" pitchFamily="34" charset="0"/>
              </a:rPr>
              <a:pPr>
                <a:buFont typeface="Arial" pitchFamily="34" charset="0"/>
                <a:buNone/>
              </a:pPr>
              <a:t>23</a:t>
            </a:fld>
            <a:endParaRPr lang="en-GB">
              <a:latin typeface="Arial" pitchFamily="34" charset="0"/>
            </a:endParaRPr>
          </a:p>
        </p:txBody>
      </p:sp>
      <p:sp>
        <p:nvSpPr>
          <p:cNvPr id="119811" name="Text Box 1"/>
          <p:cNvSpPr txBox="1">
            <a:spLocks noChangeArrowheads="1"/>
          </p:cNvSpPr>
          <p:nvPr/>
        </p:nvSpPr>
        <p:spPr bwMode="auto">
          <a:xfrm>
            <a:off x="1132946" y="744617"/>
            <a:ext cx="4531783" cy="3723084"/>
          </a:xfrm>
          <a:prstGeom prst="rect">
            <a:avLst/>
          </a:prstGeom>
          <a:solidFill>
            <a:srgbClr val="FFFFFF"/>
          </a:solidFill>
          <a:ln w="9360">
            <a:solidFill>
              <a:srgbClr val="000000"/>
            </a:solidFill>
            <a:miter lim="800000"/>
            <a:headEnd/>
            <a:tailEnd/>
          </a:ln>
        </p:spPr>
        <p:txBody>
          <a:bodyPr wrap="none" anchor="ctr"/>
          <a:lstStyle/>
          <a:p>
            <a:endParaRPr lang="en-US">
              <a:ea typeface="DejaVuSans" charset="0"/>
              <a:cs typeface="DejaVuSans" charset="0"/>
            </a:endParaRPr>
          </a:p>
        </p:txBody>
      </p:sp>
      <p:sp>
        <p:nvSpPr>
          <p:cNvPr id="119812" name="Rectangle 2"/>
          <p:cNvSpPr>
            <a:spLocks noGrp="1" noChangeArrowheads="1"/>
          </p:cNvSpPr>
          <p:nvPr>
            <p:ph type="body"/>
          </p:nvPr>
        </p:nvSpPr>
        <p:spPr>
          <a:xfrm>
            <a:off x="679768" y="4715907"/>
            <a:ext cx="5436567" cy="4467701"/>
          </a:xfrm>
          <a:noFill/>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3974773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4C2FB45C-C55A-42B0-BA8C-A4E88A0709EB}" type="slidenum">
              <a:rPr lang="en-US" smtClean="0">
                <a:latin typeface="Arial" pitchFamily="34" charset="0"/>
              </a:rPr>
              <a:pPr/>
              <a:t>26</a:t>
            </a:fld>
            <a:endParaRPr lang="en-US">
              <a:latin typeface="Arial" pitchFamily="34"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454615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449095-EAC9-45FD-9BB4-16CC6E8F55EB}" type="slidenum">
              <a:rPr lang="en-US" altLang="en-US" smtClean="0"/>
              <a:pPr/>
              <a:t>30</a:t>
            </a:fld>
            <a:endParaRPr lang="en-US" alt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The terms </a:t>
            </a:r>
            <a:r>
              <a:rPr lang="en-US" altLang="en-US" i="1">
                <a:latin typeface="Arial" panose="020B0604020202020204" pitchFamily="34" charset="0"/>
              </a:rPr>
              <a:t>steatosis</a:t>
            </a:r>
            <a:r>
              <a:rPr lang="en-US" altLang="en-US">
                <a:latin typeface="Arial" panose="020B0604020202020204" pitchFamily="34" charset="0"/>
              </a:rPr>
              <a:t> and </a:t>
            </a:r>
            <a:r>
              <a:rPr lang="en-US" altLang="en-US" i="1">
                <a:latin typeface="Arial" panose="020B0604020202020204" pitchFamily="34" charset="0"/>
              </a:rPr>
              <a:t>fatty change</a:t>
            </a:r>
            <a:r>
              <a:rPr lang="en-US" altLang="en-US">
                <a:latin typeface="Arial" panose="020B0604020202020204" pitchFamily="34" charset="0"/>
              </a:rPr>
              <a:t> is abnormal </a:t>
            </a:r>
          </a:p>
        </p:txBody>
      </p:sp>
    </p:spTree>
    <p:extLst>
      <p:ext uri="{BB962C8B-B14F-4D97-AF65-F5344CB8AC3E}">
        <p14:creationId xmlns:p14="http://schemas.microsoft.com/office/powerpoint/2010/main" val="1901065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79F5DC9C-EB6F-4800-B5F6-E463C3CF2F40}" type="slidenum">
              <a:rPr lang="en-US" smtClean="0"/>
              <a:pPr/>
              <a:t>31</a:t>
            </a:fld>
            <a:endParaRPr 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875404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B8880678-885A-4C4A-A6F7-6292DC225C13}" type="slidenum">
              <a:rPr lang="en-US"/>
              <a:pPr/>
              <a:t>48</a:t>
            </a:fld>
            <a:endParaRPr lang="en-US"/>
          </a:p>
        </p:txBody>
      </p:sp>
      <p:sp>
        <p:nvSpPr>
          <p:cNvPr id="28675" name="Rectangle 1"/>
          <p:cNvSpPr>
            <a:spLocks noGrp="1" noRot="1" noChangeAspect="1" noChangeArrowheads="1" noTextEdit="1"/>
          </p:cNvSpPr>
          <p:nvPr>
            <p:ph type="sldImg"/>
          </p:nvPr>
        </p:nvSpPr>
        <p:spPr>
          <a:ln>
            <a:noFill/>
          </a:ln>
        </p:spPr>
      </p:sp>
      <p:sp>
        <p:nvSpPr>
          <p:cNvPr id="28676" name="Rectangle 2"/>
          <p:cNvSpPr>
            <a:spLocks noGrp="1" noChangeArrowheads="1"/>
          </p:cNvSpPr>
          <p:nvPr>
            <p:ph type="body" idx="1"/>
          </p:nvPr>
        </p:nvSpPr>
        <p:spPr>
          <a:noFill/>
          <a:ln w="9525"/>
        </p:spPr>
        <p:txBody>
          <a:bodyPr/>
          <a:lstStyle/>
          <a:p>
            <a:endParaRPr lang="en-GB"/>
          </a:p>
        </p:txBody>
      </p:sp>
    </p:spTree>
    <p:extLst>
      <p:ext uri="{BB962C8B-B14F-4D97-AF65-F5344CB8AC3E}">
        <p14:creationId xmlns:p14="http://schemas.microsoft.com/office/powerpoint/2010/main" val="4002137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D41567-DE09-4B85-839B-53C163881140}" type="slidenum">
              <a:rPr lang="en-US"/>
              <a:pPr/>
              <a:t>59</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7401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17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0E38AAF-48DB-40DB-9AC6-BC607D125136}" type="slidenum">
              <a:rPr lang="en-US"/>
              <a:pPr fontAlgn="base">
                <a:spcBef>
                  <a:spcPct val="0"/>
                </a:spcBef>
                <a:spcAft>
                  <a:spcPct val="0"/>
                </a:spcAft>
              </a:pPr>
              <a:t>63</a:t>
            </a:fld>
            <a:endParaRPr lang="en-US"/>
          </a:p>
        </p:txBody>
      </p:sp>
    </p:spTree>
    <p:extLst>
      <p:ext uri="{BB962C8B-B14F-4D97-AF65-F5344CB8AC3E}">
        <p14:creationId xmlns:p14="http://schemas.microsoft.com/office/powerpoint/2010/main" val="3077293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6F41E1B2-87E4-486A-9C3F-684719F7BAE8}" type="datetimeFigureOut">
              <a:rPr lang="en-US" smtClean="0"/>
              <a:pPr/>
              <a:t>9/16/18</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F5562620-3FB6-421B-B1D3-5F07E769592A}" type="slidenum">
              <a:rPr lang="en-US" smtClean="0"/>
              <a:pPr/>
              <a:t>‹#›</a:t>
            </a:fld>
            <a:endParaRPr lang="en-US"/>
          </a:p>
        </p:txBody>
      </p:sp>
    </p:spTree>
    <p:extLst>
      <p:ext uri="{BB962C8B-B14F-4D97-AF65-F5344CB8AC3E}">
        <p14:creationId xmlns:p14="http://schemas.microsoft.com/office/powerpoint/2010/main" val="4004602364"/>
      </p:ext>
    </p:extLst>
  </p:cSld>
  <p:clrMapOvr>
    <a:overrideClrMapping bg1="dk1" tx1="lt1" bg2="dk2" tx2="lt2" accent1="accent1" accent2="accent2" accent3="accent3" accent4="accent4" accent5="accent5" accent6="accent6" hlink="hlink" folHlink="folHlink"/>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F41E1B2-87E4-486A-9C3F-684719F7BAE8}" type="datetimeFigureOut">
              <a:rPr lang="en-US" smtClean="0"/>
              <a:pPr/>
              <a:t>9/16/18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extLst>
      <p:ext uri="{BB962C8B-B14F-4D97-AF65-F5344CB8AC3E}">
        <p14:creationId xmlns:p14="http://schemas.microsoft.com/office/powerpoint/2010/main" val="405201457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6F41E1B2-87E4-486A-9C3F-684719F7BAE8}" type="datetimeFigureOut">
              <a:rPr lang="en-US" smtClean="0"/>
              <a:pPr/>
              <a:t>9/16/18</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F5562620-3FB6-421B-B1D3-5F07E769592A}" type="slidenum">
              <a:rPr lang="en-US" smtClean="0"/>
              <a:pPr/>
              <a:t>‹#›</a:t>
            </a:fld>
            <a:endParaRPr lang="en-US"/>
          </a:p>
        </p:txBody>
      </p:sp>
    </p:spTree>
    <p:extLst>
      <p:ext uri="{BB962C8B-B14F-4D97-AF65-F5344CB8AC3E}">
        <p14:creationId xmlns:p14="http://schemas.microsoft.com/office/powerpoint/2010/main" val="3197141836"/>
      </p:ext>
    </p:extLst>
  </p:cSld>
  <p:clrMapOvr>
    <a:overrideClrMapping bg1="lt1" tx1="dk1" bg2="lt2" tx2="dk2" accent1="accent1" accent2="accent2" accent3="accent3" accent4="accent4" accent5="accent5" accent6="accent6" hlink="hlink" folHlink="folHlink"/>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BBA43A81-A907-45F4-919E-A0686AEB8F6E}" type="slidenum">
              <a:rPr lang="en-US"/>
              <a:pPr>
                <a:defRPr/>
              </a:pPr>
              <a:t>‹#›</a:t>
            </a:fld>
            <a:endParaRPr lang="en-US"/>
          </a:p>
        </p:txBody>
      </p:sp>
    </p:spTree>
    <p:extLst>
      <p:ext uri="{BB962C8B-B14F-4D97-AF65-F5344CB8AC3E}">
        <p14:creationId xmlns:p14="http://schemas.microsoft.com/office/powerpoint/2010/main" val="338378709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838200" y="6245225"/>
            <a:ext cx="1901825" cy="476250"/>
          </a:xfrm>
        </p:spPr>
        <p:txBody>
          <a:bodyPr/>
          <a:lstStyle>
            <a:lvl1pPr>
              <a:defRPr/>
            </a:lvl1pPr>
          </a:lstStyle>
          <a:p>
            <a:endParaRPr lang="en-US"/>
          </a:p>
        </p:txBody>
      </p:sp>
      <p:sp>
        <p:nvSpPr>
          <p:cNvPr id="4" name="Footer Placeholder 3"/>
          <p:cNvSpPr>
            <a:spLocks noGrp="1"/>
          </p:cNvSpPr>
          <p:nvPr>
            <p:ph type="ftr" sz="quarter" idx="11"/>
          </p:nvPr>
        </p:nvSpPr>
        <p:spPr>
          <a:xfrm>
            <a:off x="34290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937375" y="6245225"/>
            <a:ext cx="1901825" cy="476250"/>
          </a:xfrm>
        </p:spPr>
        <p:txBody>
          <a:bodyPr/>
          <a:lstStyle>
            <a:lvl1pPr>
              <a:defRPr/>
            </a:lvl1pPr>
          </a:lstStyle>
          <a:p>
            <a:fld id="{F3B7729C-63C3-4B86-94F6-92CDE660A2AE}" type="slidenum">
              <a:rPr lang="ar-SA"/>
              <a:pPr/>
              <a:t>‹#›</a:t>
            </a:fld>
            <a:endParaRPr lang="en-US"/>
          </a:p>
        </p:txBody>
      </p:sp>
    </p:spTree>
    <p:extLst>
      <p:ext uri="{BB962C8B-B14F-4D97-AF65-F5344CB8AC3E}">
        <p14:creationId xmlns:p14="http://schemas.microsoft.com/office/powerpoint/2010/main" val="4743673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6F41E1B2-87E4-486A-9C3F-684719F7BAE8}" type="datetimeFigureOut">
              <a:rPr lang="en-US" smtClean="0"/>
              <a:pPr/>
              <a:t>9/16/18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5562620-3FB6-421B-B1D3-5F07E769592A}"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97627871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6F41E1B2-87E4-486A-9C3F-684719F7BAE8}" type="datetimeFigureOut">
              <a:rPr lang="en-US" smtClean="0"/>
              <a:pPr/>
              <a:t>9/16/18</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F5562620-3FB6-421B-B1D3-5F07E769592A}"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4216999094"/>
      </p:ext>
    </p:extLst>
  </p:cSld>
  <p:clrMapOvr>
    <a:overrideClrMapping bg1="lt1" tx1="dk1" bg2="lt2" tx2="dk2" accent1="accent1" accent2="accent2" accent3="accent3" accent4="accent4" accent5="accent5" accent6="accent6" hlink="hlink" folHlink="folHlink"/>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6F41E1B2-87E4-486A-9C3F-684719F7BAE8}" type="datetimeFigureOut">
              <a:rPr lang="en-US" smtClean="0"/>
              <a:pPr/>
              <a:t>9/16/18</a:t>
            </a:fld>
            <a:endParaRPr lang="en-US"/>
          </a:p>
        </p:txBody>
      </p:sp>
      <p:sp>
        <p:nvSpPr>
          <p:cNvPr id="10" name="Slide Number Placeholder 9"/>
          <p:cNvSpPr>
            <a:spLocks noGrp="1"/>
          </p:cNvSpPr>
          <p:nvPr>
            <p:ph type="sldNum" sz="quarter" idx="16"/>
          </p:nvPr>
        </p:nvSpPr>
        <p:spPr/>
        <p:txBody>
          <a:bodyPr rtlCol="0"/>
          <a:lstStyle/>
          <a:p>
            <a:fld id="{F5562620-3FB6-421B-B1D3-5F07E769592A}"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133076196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6F41E1B2-87E4-486A-9C3F-684719F7BAE8}" type="datetimeFigureOut">
              <a:rPr lang="en-US" smtClean="0"/>
              <a:pPr/>
              <a:t>9/16/18</a:t>
            </a:fld>
            <a:endParaRPr lang="en-US"/>
          </a:p>
        </p:txBody>
      </p:sp>
      <p:sp>
        <p:nvSpPr>
          <p:cNvPr id="12" name="Slide Number Placeholder 11"/>
          <p:cNvSpPr>
            <a:spLocks noGrp="1"/>
          </p:cNvSpPr>
          <p:nvPr>
            <p:ph type="sldNum" sz="quarter" idx="16"/>
          </p:nvPr>
        </p:nvSpPr>
        <p:spPr/>
        <p:txBody>
          <a:bodyPr rtlCol="0"/>
          <a:lstStyle/>
          <a:p>
            <a:fld id="{F5562620-3FB6-421B-B1D3-5F07E769592A}"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52408749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6F41E1B2-87E4-486A-9C3F-684719F7BAE8}" type="datetimeFigureOut">
              <a:rPr lang="en-US" smtClean="0"/>
              <a:pPr/>
              <a:t>9/16/18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F5562620-3FB6-421B-B1D3-5F07E769592A}" type="slidenum">
              <a:rPr lang="en-US" smtClean="0"/>
              <a:pPr/>
              <a:t>‹#›</a:t>
            </a:fld>
            <a:endParaRPr lang="en-US"/>
          </a:p>
        </p:txBody>
      </p:sp>
    </p:spTree>
    <p:extLst>
      <p:ext uri="{BB962C8B-B14F-4D97-AF65-F5344CB8AC3E}">
        <p14:creationId xmlns:p14="http://schemas.microsoft.com/office/powerpoint/2010/main" val="195625693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41E1B2-87E4-486A-9C3F-684719F7BAE8}" type="datetimeFigureOut">
              <a:rPr lang="en-US" smtClean="0"/>
              <a:pPr/>
              <a:t>9/16/18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F5562620-3FB6-421B-B1D3-5F07E769592A}" type="slidenum">
              <a:rPr lang="en-US" smtClean="0"/>
              <a:pPr/>
              <a:t>‹#›</a:t>
            </a:fld>
            <a:endParaRPr lang="en-US"/>
          </a:p>
        </p:txBody>
      </p:sp>
    </p:spTree>
    <p:extLst>
      <p:ext uri="{BB962C8B-B14F-4D97-AF65-F5344CB8AC3E}">
        <p14:creationId xmlns:p14="http://schemas.microsoft.com/office/powerpoint/2010/main" val="202129665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6F41E1B2-87E4-486A-9C3F-684719F7BAE8}" type="datetimeFigureOut">
              <a:rPr lang="en-US" smtClean="0"/>
              <a:pPr/>
              <a:t>9/16/18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F5562620-3FB6-421B-B1D3-5F07E769592A}"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14192150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6F41E1B2-87E4-486A-9C3F-684719F7BAE8}" type="datetimeFigureOut">
              <a:rPr lang="en-US" smtClean="0"/>
              <a:pPr/>
              <a:t>9/16/18</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F5562620-3FB6-421B-B1D3-5F07E769592A}"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603907102"/>
      </p:ext>
    </p:extLst>
  </p:cSld>
  <p:clrMapOvr>
    <a:overrideClrMapping bg1="lt1" tx1="dk1" bg2="lt2" tx2="dk2" accent1="accent1" accent2="accent2" accent3="accent3" accent4="accent4" accent5="accent5" accent6="accent6" hlink="hlink" folHlink="folHlink"/>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6F41E1B2-87E4-486A-9C3F-684719F7BAE8}" type="datetimeFigureOut">
              <a:rPr lang="en-US" smtClean="0"/>
              <a:pPr/>
              <a:t>9/16/18</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F5562620-3FB6-421B-B1D3-5F07E769592A}" type="slidenum">
              <a:rPr lang="en-US" smtClean="0"/>
              <a:pPr/>
              <a:t>‹#›</a:t>
            </a:fld>
            <a:endParaRPr lang="en-US"/>
          </a:p>
        </p:txBody>
      </p:sp>
    </p:spTree>
    <p:extLst>
      <p:ext uri="{BB962C8B-B14F-4D97-AF65-F5344CB8AC3E}">
        <p14:creationId xmlns:p14="http://schemas.microsoft.com/office/powerpoint/2010/main" val="58277001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transition/>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 Id="rId3"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gif"/><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 Id="rId3"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hyperlink" Target="http://www.sciencephoto.com/image/390061/large/C0086045-Normal_Gallbladder_mucosal_folds-SPL.jpg" TargetMode="External"/><Relationship Id="rId4"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radiographics.rsna.org/content/22/2/387/F3.large.jpg" TargetMode="External"/><Relationship Id="rId3" Type="http://schemas.openxmlformats.org/officeDocument/2006/relationships/image" Target="../media/image19.gif"/></Relationships>
</file>

<file path=ppt/slides/_rels/slide18.xml.rels><?xml version="1.0" encoding="UTF-8" standalone="yes"?>
<Relationships xmlns="http://schemas.openxmlformats.org/package/2006/relationships"><Relationship Id="rId3" Type="http://schemas.openxmlformats.org/officeDocument/2006/relationships/hyperlink" Target="file:///D:/Updated%20Practicals%20PNU%202012-2013/Foundation%20-%20Path%20Practical%202012-2013/Image3','','APPENDIX2.JPG" TargetMode="External"/><Relationship Id="rId4" Type="http://schemas.openxmlformats.org/officeDocument/2006/relationships/hyperlink" Target="NULL" TargetMode="External"/><Relationship Id="rId5" Type="http://schemas.openxmlformats.org/officeDocument/2006/relationships/image" Target="../media/image20.jpeg"/><Relationship Id="rId6"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hyperlink" Target="NULL"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 Id="rId3"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 Id="rId3"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hyperlink" Target="NULL" TargetMode="External"/><Relationship Id="rId5"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5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6.xml"/><Relationship Id="rId2" Type="http://schemas.openxmlformats.org/officeDocument/2006/relationships/image" Target="../media/image5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7.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www.google.com.sa/url?sa=i&amp;rct=j&amp;q=Fat+Necrosis+in+the+Mesentery&amp;source=images&amp;cd=&amp;cad=rja&amp;docid=k7GKDZbYZnzoGM&amp;tbnid=Qg8OPfE363VXcM:&amp;ved=0CAUQjRw&amp;url=http://alf3.urz.unibas.ch/pathopic/e/getpic-txt.cfm?id=8529&amp;ei=o0UdUdL9G8y1hAfh3IGQCQ&amp;psig=AFQjCNFiod-x2n-d_mkL34MqPPYmHKvuOg&amp;ust=1360959017457001" TargetMode="External"/><Relationship Id="rId3" Type="http://schemas.openxmlformats.org/officeDocument/2006/relationships/image" Target="../media/image58.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9.jpeg"/><Relationship Id="rId3" Type="http://schemas.openxmlformats.org/officeDocument/2006/relationships/image" Target="../media/image6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6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4.g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eg"/><Relationship Id="rId3" Type="http://schemas.openxmlformats.org/officeDocument/2006/relationships/image" Target="../media/image66.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67.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pn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78.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079468" y="2179640"/>
            <a:ext cx="5602944" cy="1944216"/>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5400" dirty="0">
                <a:solidFill>
                  <a:schemeClr val="accent2">
                    <a:lumMod val="50000"/>
                  </a:schemeClr>
                </a:solidFill>
                <a:effectLst>
                  <a:outerShdw blurRad="38100" dist="38100" dir="2700000" algn="tl">
                    <a:srgbClr val="000000">
                      <a:alpha val="43137"/>
                    </a:srgbClr>
                  </a:outerShdw>
                </a:effectLst>
                <a:latin typeface="Aharoni" pitchFamily="2" charset="-79"/>
                <a:cs typeface="Aharoni" pitchFamily="2" charset="-79"/>
              </a:rPr>
              <a:t>FOUNDATION</a:t>
            </a:r>
            <a:br>
              <a:rPr lang="en-US" sz="5400" dirty="0">
                <a:solidFill>
                  <a:schemeClr val="accent2">
                    <a:lumMod val="50000"/>
                  </a:schemeClr>
                </a:solidFill>
                <a:effectLst>
                  <a:outerShdw blurRad="38100" dist="38100" dir="2700000" algn="tl">
                    <a:srgbClr val="000000">
                      <a:alpha val="43137"/>
                    </a:srgbClr>
                  </a:outerShdw>
                </a:effectLst>
                <a:latin typeface="Aharoni" pitchFamily="2" charset="-79"/>
                <a:cs typeface="Aharoni" pitchFamily="2" charset="-79"/>
              </a:rPr>
            </a:br>
            <a:r>
              <a:rPr lang="en-US" sz="5400" dirty="0">
                <a:solidFill>
                  <a:schemeClr val="accent2">
                    <a:lumMod val="50000"/>
                  </a:schemeClr>
                </a:solidFill>
                <a:effectLst>
                  <a:outerShdw blurRad="38100" dist="38100" dir="2700000" algn="tl">
                    <a:srgbClr val="000000">
                      <a:alpha val="43137"/>
                    </a:srgbClr>
                  </a:outerShdw>
                </a:effectLst>
                <a:latin typeface="Aharoni" pitchFamily="2" charset="-79"/>
                <a:cs typeface="Aharoni" pitchFamily="2" charset="-79"/>
              </a:rPr>
              <a:t>BLOCK</a:t>
            </a:r>
            <a:endParaRPr lang="en-US" sz="5400" dirty="0">
              <a:solidFill>
                <a:schemeClr val="accent2">
                  <a:lumMod val="50000"/>
                </a:schemeClr>
              </a:solidFill>
            </a:endParaRPr>
          </a:p>
        </p:txBody>
      </p:sp>
      <p:sp>
        <p:nvSpPr>
          <p:cNvPr id="4" name="Rounded Rectangle 3"/>
          <p:cNvSpPr/>
          <p:nvPr/>
        </p:nvSpPr>
        <p:spPr>
          <a:xfrm>
            <a:off x="2180640" y="4581128"/>
            <a:ext cx="5400600" cy="792088"/>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a:effectLst>
                  <a:outerShdw blurRad="38100" dist="38100" dir="2700000" algn="tl">
                    <a:srgbClr val="000000">
                      <a:alpha val="43137"/>
                    </a:srgbClr>
                  </a:outerShdw>
                </a:effectLst>
              </a:rPr>
              <a:t>Pathology Practical on Cell injury</a:t>
            </a:r>
            <a:endParaRPr lang="en-US" sz="5400" b="1" i="1" dirty="0">
              <a:effectLst>
                <a:outerShdw blurRad="38100" dist="38100" dir="2700000" algn="tl">
                  <a:srgbClr val="000000">
                    <a:alpha val="43137"/>
                  </a:srgbClr>
                </a:outerShdw>
              </a:effectLst>
            </a:endParaRPr>
          </a:p>
        </p:txBody>
      </p:sp>
      <p:sp>
        <p:nvSpPr>
          <p:cNvPr id="9" name="TextBox 7"/>
          <p:cNvSpPr txBox="1"/>
          <p:nvPr/>
        </p:nvSpPr>
        <p:spPr>
          <a:xfrm>
            <a:off x="304800" y="6096000"/>
            <a:ext cx="141817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solidFill>
                  <a:schemeClr val="bg1"/>
                </a:solidFill>
              </a:rPr>
              <a:t>Prepared by:</a:t>
            </a:r>
          </a:p>
        </p:txBody>
      </p:sp>
      <p:sp>
        <p:nvSpPr>
          <p:cNvPr id="10" name="TextBox 8"/>
          <p:cNvSpPr txBox="1"/>
          <p:nvPr/>
        </p:nvSpPr>
        <p:spPr>
          <a:xfrm>
            <a:off x="2340227" y="6021288"/>
            <a:ext cx="1926973"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b="1" i="1" dirty="0">
                <a:solidFill>
                  <a:schemeClr val="bg1"/>
                </a:solidFill>
              </a:rPr>
              <a:t>Prof.  Ammar Al Rikabi</a:t>
            </a:r>
          </a:p>
          <a:p>
            <a:pPr marL="171450" indent="-171450">
              <a:buFont typeface="Arial" panose="020B0604020202020204" pitchFamily="34" charset="0"/>
              <a:buChar char="•"/>
            </a:pPr>
            <a:r>
              <a:rPr lang="en-US" sz="1050" b="1" i="1" dirty="0">
                <a:solidFill>
                  <a:schemeClr val="bg1"/>
                </a:solidFill>
              </a:rPr>
              <a:t>Dr. Sayed Al Esawy</a:t>
            </a:r>
          </a:p>
          <a:p>
            <a:pPr marL="171450" indent="-171450">
              <a:buFont typeface="Arial" panose="020B0604020202020204" pitchFamily="34" charset="0"/>
              <a:buChar char="•"/>
            </a:pPr>
            <a:r>
              <a:rPr lang="en-US" sz="1050" b="1" i="1" dirty="0">
                <a:solidFill>
                  <a:schemeClr val="bg1"/>
                </a:solidFill>
              </a:rPr>
              <a:t>Dr. Marie Mukhashin</a:t>
            </a:r>
          </a:p>
          <a:p>
            <a:pPr marL="171450" indent="-171450">
              <a:buFont typeface="Arial" panose="020B0604020202020204" pitchFamily="34" charset="0"/>
              <a:buChar char="•"/>
            </a:pPr>
            <a:r>
              <a:rPr lang="en-US" sz="1050" b="1" i="1" dirty="0">
                <a:solidFill>
                  <a:schemeClr val="bg1"/>
                </a:solidFill>
              </a:rPr>
              <a:t>Dr. Shaesta Zaidi</a:t>
            </a:r>
          </a:p>
        </p:txBody>
      </p:sp>
    </p:spTree>
    <p:extLst>
      <p:ext uri="{BB962C8B-B14F-4D97-AF65-F5344CB8AC3E}">
        <p14:creationId xmlns:p14="http://schemas.microsoft.com/office/powerpoint/2010/main" val="209771937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1314" name="Picture 2" descr="Label Heart Diagram Quiz"/>
          <p:cNvPicPr>
            <a:picLocks noChangeAspect="1" noChangeArrowheads="1"/>
          </p:cNvPicPr>
          <p:nvPr/>
        </p:nvPicPr>
        <p:blipFill>
          <a:blip r:embed="rId2" cstate="print"/>
          <a:srcRect/>
          <a:stretch>
            <a:fillRect/>
          </a:stretch>
        </p:blipFill>
        <p:spPr bwMode="auto">
          <a:xfrm>
            <a:off x="899592" y="965030"/>
            <a:ext cx="6840760" cy="5056258"/>
          </a:xfrm>
          <a:prstGeom prst="rect">
            <a:avLst/>
          </a:prstGeom>
          <a:noFill/>
        </p:spPr>
      </p:pic>
      <p:sp>
        <p:nvSpPr>
          <p:cNvPr id="4" name="Rounded Rectangle 3"/>
          <p:cNvSpPr/>
          <p:nvPr/>
        </p:nvSpPr>
        <p:spPr>
          <a:xfrm>
            <a:off x="1259632" y="620688"/>
            <a:ext cx="6048672"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Anatomy of the Heart – inside view</a:t>
            </a:r>
          </a:p>
        </p:txBody>
      </p:sp>
      <p:sp>
        <p:nvSpPr>
          <p:cNvPr id="5" name="TextBox 4"/>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6" name="TextBox 5"/>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1520" y="843677"/>
            <a:ext cx="3384376" cy="2585323"/>
          </a:xfrm>
          <a:prstGeom prst="rect">
            <a:avLst/>
          </a:prstGeom>
          <a:noFill/>
          <a:ln w="9525">
            <a:noFill/>
            <a:miter lim="800000"/>
            <a:headEnd/>
            <a:tailEnd/>
          </a:ln>
          <a:effectLst/>
        </p:spPr>
        <p:txBody>
          <a:bodyPr wrap="square">
            <a:spAutoFit/>
          </a:bodyPr>
          <a:lstStyle/>
          <a:p>
            <a:pPr marL="342900" indent="-342900">
              <a:buFont typeface="Arial" pitchFamily="34" charset="0"/>
              <a:buChar char="•"/>
            </a:pPr>
            <a:r>
              <a:rPr lang="en-US" b="1" dirty="0"/>
              <a:t> </a:t>
            </a:r>
            <a:r>
              <a:rPr lang="en-US" dirty="0"/>
              <a:t>The heart consists of 3 layers</a:t>
            </a:r>
          </a:p>
          <a:p>
            <a:r>
              <a:rPr lang="en-US" dirty="0"/>
              <a:t>     - the </a:t>
            </a:r>
            <a:r>
              <a:rPr lang="en-US" b="1" dirty="0"/>
              <a:t>endocardium</a:t>
            </a:r>
            <a:r>
              <a:rPr lang="en-US" dirty="0"/>
              <a:t>, </a:t>
            </a:r>
          </a:p>
          <a:p>
            <a:pPr marL="342900" indent="-342900"/>
            <a:r>
              <a:rPr lang="en-US" dirty="0"/>
              <a:t>	- the </a:t>
            </a:r>
            <a:r>
              <a:rPr lang="en-US" b="1" dirty="0"/>
              <a:t>myocardium</a:t>
            </a:r>
            <a:r>
              <a:rPr lang="en-US" dirty="0"/>
              <a:t>, and </a:t>
            </a:r>
          </a:p>
          <a:p>
            <a:pPr marL="342900" indent="-342900"/>
            <a:r>
              <a:rPr lang="en-US" dirty="0"/>
              <a:t>	- the </a:t>
            </a:r>
            <a:r>
              <a:rPr lang="en-US" b="1" dirty="0"/>
              <a:t>epicardium</a:t>
            </a:r>
            <a:r>
              <a:rPr lang="en-US" dirty="0"/>
              <a:t>. </a:t>
            </a:r>
          </a:p>
          <a:p>
            <a:pPr marL="342900" indent="-342900">
              <a:buFont typeface="Arial" pitchFamily="34" charset="0"/>
              <a:buChar char="•"/>
            </a:pPr>
            <a:endParaRPr lang="en-US" dirty="0"/>
          </a:p>
          <a:p>
            <a:pPr marL="342900" indent="-342900">
              <a:buFont typeface="Arial" pitchFamily="34" charset="0"/>
              <a:buChar char="•"/>
            </a:pPr>
            <a:r>
              <a:rPr lang="en-US" dirty="0"/>
              <a:t>The </a:t>
            </a:r>
            <a:r>
              <a:rPr lang="en-US" b="1" dirty="0"/>
              <a:t>epicardium</a:t>
            </a:r>
            <a:r>
              <a:rPr lang="en-US" dirty="0"/>
              <a:t> consists of arteries, veins, nerves, connective tissue, and variable amounts of fat.</a:t>
            </a:r>
          </a:p>
        </p:txBody>
      </p:sp>
      <p:pic>
        <p:nvPicPr>
          <p:cNvPr id="3" name="Picture 6" descr="L1116"/>
          <p:cNvPicPr>
            <a:picLocks noChangeArrowheads="1"/>
          </p:cNvPicPr>
          <p:nvPr/>
        </p:nvPicPr>
        <p:blipFill>
          <a:blip r:embed="rId2" cstate="print"/>
          <a:srcRect/>
          <a:stretch>
            <a:fillRect/>
          </a:stretch>
        </p:blipFill>
        <p:spPr bwMode="auto">
          <a:xfrm>
            <a:off x="3995936" y="332656"/>
            <a:ext cx="4716016" cy="2952328"/>
          </a:xfrm>
          <a:prstGeom prst="rect">
            <a:avLst/>
          </a:prstGeom>
          <a:noFill/>
          <a:ln w="12700">
            <a:solidFill>
              <a:schemeClr val="tx1"/>
            </a:solidFill>
          </a:ln>
        </p:spPr>
      </p:pic>
      <p:pic>
        <p:nvPicPr>
          <p:cNvPr id="4" name="Picture 7" descr="L1117"/>
          <p:cNvPicPr>
            <a:picLocks noChangeArrowheads="1"/>
          </p:cNvPicPr>
          <p:nvPr/>
        </p:nvPicPr>
        <p:blipFill>
          <a:blip r:embed="rId3" cstate="print"/>
          <a:srcRect/>
          <a:stretch>
            <a:fillRect/>
          </a:stretch>
        </p:blipFill>
        <p:spPr bwMode="auto">
          <a:xfrm>
            <a:off x="3995936" y="3405060"/>
            <a:ext cx="4714428" cy="3024336"/>
          </a:xfrm>
          <a:prstGeom prst="rect">
            <a:avLst/>
          </a:prstGeom>
          <a:noFill/>
          <a:ln w="19050">
            <a:solidFill>
              <a:schemeClr val="tx1"/>
            </a:solidFill>
          </a:ln>
        </p:spPr>
      </p:pic>
      <p:sp>
        <p:nvSpPr>
          <p:cNvPr id="5" name="Rectangle 4"/>
          <p:cNvSpPr/>
          <p:nvPr/>
        </p:nvSpPr>
        <p:spPr>
          <a:xfrm>
            <a:off x="323528" y="4050938"/>
            <a:ext cx="3312368" cy="1754326"/>
          </a:xfrm>
          <a:prstGeom prst="rect">
            <a:avLst/>
          </a:prstGeom>
        </p:spPr>
        <p:txBody>
          <a:bodyPr wrap="square">
            <a:spAutoFit/>
          </a:bodyPr>
          <a:lstStyle/>
          <a:p>
            <a:pPr marL="342900" indent="-342900">
              <a:buFontTx/>
              <a:buChar char="-"/>
            </a:pPr>
            <a:r>
              <a:rPr lang="en-US" dirty="0"/>
              <a:t>The </a:t>
            </a:r>
            <a:r>
              <a:rPr lang="en-US" b="1" dirty="0"/>
              <a:t>myocardium</a:t>
            </a:r>
            <a:r>
              <a:rPr lang="en-US" dirty="0"/>
              <a:t> contains </a:t>
            </a:r>
            <a:r>
              <a:rPr lang="en-US" b="1" dirty="0"/>
              <a:t>branching, striated muscle cells with centrally located nuclei</a:t>
            </a:r>
            <a:r>
              <a:rPr lang="en-US" dirty="0"/>
              <a:t>. They are connected by </a:t>
            </a:r>
            <a:r>
              <a:rPr lang="en-US" b="1" dirty="0"/>
              <a:t>intercalated disks</a:t>
            </a:r>
            <a:r>
              <a:rPr lang="en-US" dirty="0"/>
              <a:t> (arrowheads).</a:t>
            </a:r>
          </a:p>
        </p:txBody>
      </p:sp>
      <p:sp>
        <p:nvSpPr>
          <p:cNvPr id="7" name="Rounded Rectangle 6"/>
          <p:cNvSpPr/>
          <p:nvPr/>
        </p:nvSpPr>
        <p:spPr>
          <a:xfrm>
            <a:off x="683568" y="404664"/>
            <a:ext cx="2952328" cy="360040"/>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Histology of the Heart</a:t>
            </a:r>
          </a:p>
        </p:txBody>
      </p:sp>
      <p:sp>
        <p:nvSpPr>
          <p:cNvPr id="9" name="TextBox 8"/>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unlabeled liver - anterior"/>
          <p:cNvPicPr>
            <a:picLocks noChangeArrowheads="1"/>
          </p:cNvPicPr>
          <p:nvPr/>
        </p:nvPicPr>
        <p:blipFill>
          <a:blip r:embed="rId2" cstate="print"/>
          <a:srcRect/>
          <a:stretch>
            <a:fillRect/>
          </a:stretch>
        </p:blipFill>
        <p:spPr bwMode="auto">
          <a:xfrm>
            <a:off x="285720" y="928670"/>
            <a:ext cx="7858180" cy="5286412"/>
          </a:xfrm>
          <a:prstGeom prst="rect">
            <a:avLst/>
          </a:prstGeom>
          <a:noFill/>
        </p:spPr>
      </p:pic>
      <p:sp>
        <p:nvSpPr>
          <p:cNvPr id="5" name="Rounded Rectangle 4"/>
          <p:cNvSpPr/>
          <p:nvPr/>
        </p:nvSpPr>
        <p:spPr>
          <a:xfrm>
            <a:off x="1857356" y="214290"/>
            <a:ext cx="5072098" cy="571504"/>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Anatomy of the Normal Liver</a:t>
            </a: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5154" name="Picture 2" descr="http://library.med.utah.edu/WebPath/jpeg4/LIVER083.jpg"/>
          <p:cNvPicPr>
            <a:picLocks noChangeAspect="1" noChangeArrowheads="1"/>
          </p:cNvPicPr>
          <p:nvPr/>
        </p:nvPicPr>
        <p:blipFill>
          <a:blip r:embed="rId2" cstate="print"/>
          <a:srcRect/>
          <a:stretch>
            <a:fillRect/>
          </a:stretch>
        </p:blipFill>
        <p:spPr bwMode="auto">
          <a:xfrm>
            <a:off x="428596" y="714356"/>
            <a:ext cx="8215370" cy="4500594"/>
          </a:xfrm>
          <a:prstGeom prst="rect">
            <a:avLst/>
          </a:prstGeom>
          <a:noFill/>
        </p:spPr>
      </p:pic>
      <p:sp>
        <p:nvSpPr>
          <p:cNvPr id="5" name="Rectangle 4"/>
          <p:cNvSpPr/>
          <p:nvPr/>
        </p:nvSpPr>
        <p:spPr>
          <a:xfrm>
            <a:off x="214282" y="5214950"/>
            <a:ext cx="8429684" cy="1477328"/>
          </a:xfrm>
          <a:prstGeom prst="rect">
            <a:avLst/>
          </a:prstGeom>
        </p:spPr>
        <p:txBody>
          <a:bodyPr wrap="square">
            <a:spAutoFit/>
          </a:bodyPr>
          <a:lstStyle/>
          <a:p>
            <a:pPr algn="ctr"/>
            <a:r>
              <a:rPr lang="en-US" b="1" i="1" dirty="0"/>
              <a:t>The cut surface of a normal liver has a brown color. Near the hilum here, note the portal vein carrying blood to the liver, which branches at center right, with accompanying hepatic artery and bile ducts. </a:t>
            </a:r>
          </a:p>
          <a:p>
            <a:pPr algn="ctr"/>
            <a:r>
              <a:rPr lang="en-US" b="1" i="1" dirty="0"/>
              <a:t>At the lower left is a branch of hepatic vein draining blood from </a:t>
            </a:r>
          </a:p>
          <a:p>
            <a:pPr algn="ctr"/>
            <a:r>
              <a:rPr lang="en-US" b="1" i="1" dirty="0"/>
              <a:t>the liver to the inferior vena cava</a:t>
            </a:r>
          </a:p>
        </p:txBody>
      </p:sp>
      <p:sp>
        <p:nvSpPr>
          <p:cNvPr id="7" name="Rounded Rectangle 6"/>
          <p:cNvSpPr/>
          <p:nvPr/>
        </p:nvSpPr>
        <p:spPr>
          <a:xfrm>
            <a:off x="1571604" y="142852"/>
            <a:ext cx="5643602" cy="500066"/>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Cut surface of a Normal Liver </a:t>
            </a:r>
            <a:endParaRPr lang="en-US" sz="2400" dirty="0">
              <a:effectLst>
                <a:outerShdw blurRad="38100" dist="38100" dir="2700000" algn="tl">
                  <a:srgbClr val="000000">
                    <a:alpha val="43137"/>
                  </a:srgbClr>
                </a:outerShdw>
              </a:effectLst>
            </a:endParaRPr>
          </a:p>
        </p:txBody>
      </p:sp>
      <p:sp>
        <p:nvSpPr>
          <p:cNvPr id="9" name="TextBox 8"/>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
        <p:nvSpPr>
          <p:cNvPr id="2" name="TextBox 1"/>
          <p:cNvSpPr txBox="1"/>
          <p:nvPr/>
        </p:nvSpPr>
        <p:spPr>
          <a:xfrm>
            <a:off x="428596" y="228600"/>
            <a:ext cx="409604" cy="369332"/>
          </a:xfrm>
          <a:prstGeom prst="rect">
            <a:avLst/>
          </a:prstGeom>
          <a:noFill/>
        </p:spPr>
        <p:txBody>
          <a:bodyPr wrap="square" rtlCol="0">
            <a:spAutoFit/>
          </a:bodyPr>
          <a:lstStyle/>
          <a:p>
            <a:r>
              <a:rPr lang="en-US" dirty="0" err="1"/>
              <a:t>Rt</a:t>
            </a:r>
            <a:endParaRPr lang="en-US" dirty="0"/>
          </a:p>
        </p:txBody>
      </p:sp>
      <p:sp>
        <p:nvSpPr>
          <p:cNvPr id="8" name="TextBox 7"/>
          <p:cNvSpPr txBox="1"/>
          <p:nvPr/>
        </p:nvSpPr>
        <p:spPr>
          <a:xfrm>
            <a:off x="8234362" y="273586"/>
            <a:ext cx="409604" cy="369332"/>
          </a:xfrm>
          <a:prstGeom prst="rect">
            <a:avLst/>
          </a:prstGeom>
          <a:noFill/>
        </p:spPr>
        <p:txBody>
          <a:bodyPr wrap="square" rtlCol="0">
            <a:spAutoFit/>
          </a:bodyPr>
          <a:lstStyle/>
          <a:p>
            <a:r>
              <a:rPr lang="en-US" dirty="0"/>
              <a:t>Lt</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Rounded Rectangle 8"/>
          <p:cNvSpPr/>
          <p:nvPr/>
        </p:nvSpPr>
        <p:spPr>
          <a:xfrm>
            <a:off x="2214546" y="142852"/>
            <a:ext cx="4714908" cy="500066"/>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Histology of Normal Liver</a:t>
            </a:r>
          </a:p>
        </p:txBody>
      </p:sp>
      <p:pic>
        <p:nvPicPr>
          <p:cNvPr id="47112" name="Picture 8" descr="liver histology"/>
          <p:cNvPicPr>
            <a:picLocks noChangeAspect="1" noChangeArrowheads="1"/>
          </p:cNvPicPr>
          <p:nvPr/>
        </p:nvPicPr>
        <p:blipFill>
          <a:blip r:embed="rId2" cstate="print"/>
          <a:srcRect/>
          <a:stretch>
            <a:fillRect/>
          </a:stretch>
        </p:blipFill>
        <p:spPr bwMode="auto">
          <a:xfrm>
            <a:off x="214282" y="777959"/>
            <a:ext cx="4381510" cy="5579999"/>
          </a:xfrm>
          <a:prstGeom prst="rect">
            <a:avLst/>
          </a:prstGeom>
          <a:noFill/>
          <a:ln w="28575">
            <a:solidFill>
              <a:schemeClr val="tx1"/>
            </a:solidFill>
          </a:ln>
        </p:spPr>
      </p:pic>
      <p:pic>
        <p:nvPicPr>
          <p:cNvPr id="47114" name="Picture 10" descr="liver histology"/>
          <p:cNvPicPr>
            <a:picLocks noChangeAspect="1" noChangeArrowheads="1"/>
          </p:cNvPicPr>
          <p:nvPr/>
        </p:nvPicPr>
        <p:blipFill>
          <a:blip r:embed="rId3" cstate="print"/>
          <a:srcRect/>
          <a:stretch>
            <a:fillRect/>
          </a:stretch>
        </p:blipFill>
        <p:spPr bwMode="auto">
          <a:xfrm>
            <a:off x="4762069" y="785794"/>
            <a:ext cx="3914387" cy="5572164"/>
          </a:xfrm>
          <a:prstGeom prst="rect">
            <a:avLst/>
          </a:prstGeom>
          <a:noFill/>
          <a:ln w="28575">
            <a:solidFill>
              <a:schemeClr val="tx1"/>
            </a:solidFill>
          </a:ln>
        </p:spPr>
      </p:pic>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71" name="Picture 3" descr="unlabeled gallbladder and extrahepatic bile ducts"/>
          <p:cNvPicPr>
            <a:picLocks noChangeArrowheads="1"/>
          </p:cNvPicPr>
          <p:nvPr/>
        </p:nvPicPr>
        <p:blipFill>
          <a:blip r:embed="rId2" cstate="print"/>
          <a:srcRect/>
          <a:stretch>
            <a:fillRect/>
          </a:stretch>
        </p:blipFill>
        <p:spPr bwMode="auto">
          <a:xfrm>
            <a:off x="142844" y="1214422"/>
            <a:ext cx="4214842" cy="4143404"/>
          </a:xfrm>
          <a:prstGeom prst="rect">
            <a:avLst/>
          </a:prstGeom>
          <a:noFill/>
        </p:spPr>
      </p:pic>
      <p:pic>
        <p:nvPicPr>
          <p:cNvPr id="7172" name="Picture 4" descr="gallbladder and extrahepatic bile ducts - sectioned"/>
          <p:cNvPicPr>
            <a:picLocks noChangeArrowheads="1"/>
          </p:cNvPicPr>
          <p:nvPr/>
        </p:nvPicPr>
        <p:blipFill>
          <a:blip r:embed="rId3" cstate="print"/>
          <a:srcRect/>
          <a:stretch>
            <a:fillRect/>
          </a:stretch>
        </p:blipFill>
        <p:spPr bwMode="auto">
          <a:xfrm>
            <a:off x="4500562" y="1285860"/>
            <a:ext cx="4214842" cy="4143404"/>
          </a:xfrm>
          <a:prstGeom prst="rect">
            <a:avLst/>
          </a:prstGeom>
          <a:noFill/>
        </p:spPr>
      </p:pic>
      <p:sp>
        <p:nvSpPr>
          <p:cNvPr id="7" name="Rounded Rectangle 6"/>
          <p:cNvSpPr/>
          <p:nvPr/>
        </p:nvSpPr>
        <p:spPr>
          <a:xfrm>
            <a:off x="1142976" y="214290"/>
            <a:ext cx="6572296"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Gall Bladder &amp; Extrahepatic Bile Duct</a:t>
            </a:r>
          </a:p>
        </p:txBody>
      </p:sp>
      <p:sp>
        <p:nvSpPr>
          <p:cNvPr id="6" name="TextBox 5"/>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328554" y="5380696"/>
            <a:ext cx="8358246" cy="1477328"/>
          </a:xfrm>
          <a:prstGeom prst="rect">
            <a:avLst/>
          </a:prstGeom>
        </p:spPr>
        <p:txBody>
          <a:bodyPr wrap="square">
            <a:spAutoFit/>
          </a:bodyPr>
          <a:lstStyle/>
          <a:p>
            <a:pPr algn="ctr"/>
            <a:r>
              <a:rPr lang="en-US" b="1" i="1" dirty="0"/>
              <a:t>The gallbladder is a distensible sac and, when not distended, its mucosa is thrown into many folds. The lumen of the gallbladder is lined with a high columnar epithelium. The connective tissue wall contains abundant elastic fibers and layers of smooth muscle which predominantly run obliquely</a:t>
            </a:r>
          </a:p>
        </p:txBody>
      </p:sp>
      <p:sp>
        <p:nvSpPr>
          <p:cNvPr id="11" name="Rounded Rectangle 10"/>
          <p:cNvSpPr/>
          <p:nvPr/>
        </p:nvSpPr>
        <p:spPr>
          <a:xfrm>
            <a:off x="2143108" y="214290"/>
            <a:ext cx="4857784"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Histology of Gall Bladder</a:t>
            </a:r>
          </a:p>
        </p:txBody>
      </p:sp>
      <p:pic>
        <p:nvPicPr>
          <p:cNvPr id="304139" name="Picture 11" descr="Section of the normal human gallbladder mucosa villi covered by simple columnar epithelium. H&amp;E stain, LM X26."/>
          <p:cNvPicPr>
            <a:picLocks noChangeAspect="1" noChangeArrowheads="1"/>
          </p:cNvPicPr>
          <p:nvPr/>
        </p:nvPicPr>
        <p:blipFill>
          <a:blip r:embed="rId2" cstate="print"/>
          <a:srcRect/>
          <a:stretch>
            <a:fillRect/>
          </a:stretch>
        </p:blipFill>
        <p:spPr bwMode="auto">
          <a:xfrm>
            <a:off x="457200" y="857232"/>
            <a:ext cx="4043362" cy="4510092"/>
          </a:xfrm>
          <a:prstGeom prst="rect">
            <a:avLst/>
          </a:prstGeom>
          <a:noFill/>
          <a:ln w="28575">
            <a:solidFill>
              <a:srgbClr val="7030A0"/>
            </a:solidFill>
          </a:ln>
        </p:spPr>
      </p:pic>
      <p:pic>
        <p:nvPicPr>
          <p:cNvPr id="304141" name="Picture 13" descr="Normal Gallbladder mucosal folds">
            <a:hlinkClick r:id="rId3"/>
          </p:cNvPr>
          <p:cNvPicPr>
            <a:picLocks noChangeAspect="1" noChangeArrowheads="1"/>
          </p:cNvPicPr>
          <p:nvPr/>
        </p:nvPicPr>
        <p:blipFill>
          <a:blip r:embed="rId4" cstate="print"/>
          <a:srcRect/>
          <a:stretch>
            <a:fillRect/>
          </a:stretch>
        </p:blipFill>
        <p:spPr bwMode="auto">
          <a:xfrm>
            <a:off x="4643438" y="857232"/>
            <a:ext cx="4071966" cy="4500594"/>
          </a:xfrm>
          <a:prstGeom prst="rect">
            <a:avLst/>
          </a:prstGeom>
          <a:noFill/>
          <a:ln w="28575">
            <a:solidFill>
              <a:schemeClr val="tx1"/>
            </a:solidFill>
          </a:ln>
        </p:spPr>
      </p:pic>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8226" name="Picture 2" descr="http://radiographics.rsna.org/content/22/2/387/F3.medium.gif">
            <a:hlinkClick r:id="rId2"/>
          </p:cNvPr>
          <p:cNvPicPr>
            <a:picLocks noChangeAspect="1" noChangeArrowheads="1"/>
          </p:cNvPicPr>
          <p:nvPr/>
        </p:nvPicPr>
        <p:blipFill>
          <a:blip r:embed="rId3" cstate="print"/>
          <a:srcRect/>
          <a:stretch>
            <a:fillRect/>
          </a:stretch>
        </p:blipFill>
        <p:spPr bwMode="auto">
          <a:xfrm>
            <a:off x="500034" y="928670"/>
            <a:ext cx="8001056" cy="4500594"/>
          </a:xfrm>
          <a:prstGeom prst="rect">
            <a:avLst/>
          </a:prstGeom>
          <a:noFill/>
          <a:ln w="28575">
            <a:solidFill>
              <a:schemeClr val="tx1"/>
            </a:solidFill>
          </a:ln>
        </p:spPr>
      </p:pic>
      <p:sp>
        <p:nvSpPr>
          <p:cNvPr id="3" name="Rectangle 2"/>
          <p:cNvSpPr/>
          <p:nvPr/>
        </p:nvSpPr>
        <p:spPr>
          <a:xfrm>
            <a:off x="428596" y="5463147"/>
            <a:ext cx="7786742" cy="1015663"/>
          </a:xfrm>
          <a:prstGeom prst="rect">
            <a:avLst/>
          </a:prstGeom>
        </p:spPr>
        <p:txBody>
          <a:bodyPr wrap="square">
            <a:spAutoFit/>
          </a:bodyPr>
          <a:lstStyle/>
          <a:p>
            <a:pPr algn="ctr"/>
            <a:r>
              <a:rPr lang="en-US" sz="2000" b="1" i="1" dirty="0"/>
              <a:t>Normal histologic characteristics of the extra-hepatic bile duct. Photomicrograph (H&amp;E stain) shows the epithelium as a single layer of columnar cells (arrow) with an underlying dense connective tissue wall. </a:t>
            </a:r>
          </a:p>
        </p:txBody>
      </p:sp>
      <p:sp>
        <p:nvSpPr>
          <p:cNvPr id="4" name="Rounded Rectangle 3"/>
          <p:cNvSpPr/>
          <p:nvPr/>
        </p:nvSpPr>
        <p:spPr>
          <a:xfrm>
            <a:off x="1214414" y="214290"/>
            <a:ext cx="6286544"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Histology of Extra Hepatic Bile Duct</a:t>
            </a: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10273" name="Rectangle 1"/>
          <p:cNvSpPr>
            <a:spLocks noChangeArrowheads="1"/>
          </p:cNvSpPr>
          <p:nvPr/>
        </p:nvSpPr>
        <p:spPr bwMode="auto">
          <a:xfrm>
            <a:off x="0" y="5229067"/>
            <a:ext cx="81439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a:ln>
                  <a:noFill/>
                </a:ln>
                <a:solidFill>
                  <a:schemeClr val="tx1"/>
                </a:solidFill>
                <a:effectLst/>
                <a:cs typeface="Arial" pitchFamily="34" charset="0"/>
                <a:hlinkClick r:id="rId2" invalidUrl="http://www.vetmed.vt.edu/education/Curriculum/VM8304/vet pathology/CASES/INFPATT/PAGE3-3.htm"/>
                <a:hlinkMouseOver r:id="rId3"/>
              </a:rPr>
              <a:t>  </a:t>
            </a:r>
            <a:endParaRPr kumimoji="0" lang="en-US" sz="2000" b="1" i="1" u="none" strike="noStrike" cap="none" normalizeH="0" baseline="0" dirty="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1" u="none" strike="noStrike" cap="none" normalizeH="0" baseline="0" dirty="0">
                <a:ln>
                  <a:noFill/>
                </a:ln>
                <a:solidFill>
                  <a:schemeClr val="tx1"/>
                </a:solidFill>
                <a:effectLst/>
                <a:cs typeface="Arial" pitchFamily="34" charset="0"/>
              </a:rPr>
              <a:t>The appendix (arrow) is a coiled 8-12 cm tube attached to the caecum, usually located in the right lower abdominal quadrant. </a:t>
            </a:r>
          </a:p>
        </p:txBody>
      </p:sp>
      <p:pic>
        <p:nvPicPr>
          <p:cNvPr id="310274" name="Picture 2" descr="http://www.vetmed.vt.edu/education/Curriculum/VM8304/vet%20pathology/CASES/INFPATT/APPENDIX2.JPG">
            <a:hlinkClick r:id="rId4" invalidUrl="http://www.vetmed.vt.edu/education/Curriculum/VM8304/vet pathology/CASES/INFPATT/PAGE3-3.htm"/>
          </p:cNvPr>
          <p:cNvPicPr>
            <a:picLocks noChangeAspect="1" noChangeArrowheads="1"/>
          </p:cNvPicPr>
          <p:nvPr/>
        </p:nvPicPr>
        <p:blipFill>
          <a:blip r:embed="rId5" cstate="print"/>
          <a:srcRect/>
          <a:stretch>
            <a:fillRect/>
          </a:stretch>
        </p:blipFill>
        <p:spPr bwMode="auto">
          <a:xfrm>
            <a:off x="357157" y="928670"/>
            <a:ext cx="5191037" cy="4500594"/>
          </a:xfrm>
          <a:prstGeom prst="rect">
            <a:avLst/>
          </a:prstGeom>
          <a:noFill/>
          <a:ln w="28575">
            <a:solidFill>
              <a:schemeClr val="tx1"/>
            </a:solidFill>
          </a:ln>
        </p:spPr>
      </p:pic>
      <p:pic>
        <p:nvPicPr>
          <p:cNvPr id="310276" name="Picture 4" descr="http://www.uwo.ca/pathol/cases/inflammation/normal.jpg"/>
          <p:cNvPicPr>
            <a:picLocks noChangeAspect="1" noChangeArrowheads="1"/>
          </p:cNvPicPr>
          <p:nvPr/>
        </p:nvPicPr>
        <p:blipFill>
          <a:blip r:embed="rId6" cstate="print"/>
          <a:srcRect/>
          <a:stretch>
            <a:fillRect/>
          </a:stretch>
        </p:blipFill>
        <p:spPr bwMode="auto">
          <a:xfrm rot="16200000">
            <a:off x="4896844" y="1746835"/>
            <a:ext cx="4500595" cy="2864263"/>
          </a:xfrm>
          <a:prstGeom prst="rect">
            <a:avLst/>
          </a:prstGeom>
          <a:noFill/>
          <a:ln w="28575">
            <a:solidFill>
              <a:schemeClr val="tx1"/>
            </a:solidFill>
          </a:ln>
        </p:spPr>
      </p:pic>
      <p:sp>
        <p:nvSpPr>
          <p:cNvPr id="5" name="Rounded Rectangle 4"/>
          <p:cNvSpPr/>
          <p:nvPr/>
        </p:nvSpPr>
        <p:spPr>
          <a:xfrm>
            <a:off x="1857356" y="214290"/>
            <a:ext cx="4929222" cy="571504"/>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Normal Appendix - Gross</a:t>
            </a:r>
          </a:p>
        </p:txBody>
      </p:sp>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9251" name="Rectangle 3"/>
          <p:cNvSpPr>
            <a:spLocks noChangeArrowheads="1"/>
          </p:cNvSpPr>
          <p:nvPr/>
        </p:nvSpPr>
        <p:spPr bwMode="auto">
          <a:xfrm>
            <a:off x="357158" y="5500702"/>
            <a:ext cx="778674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1" u="none" strike="noStrike" cap="none" normalizeH="0" baseline="0" dirty="0">
                <a:ln>
                  <a:noFill/>
                </a:ln>
                <a:solidFill>
                  <a:schemeClr val="tx1"/>
                </a:solidFill>
                <a:effectLst/>
                <a:cs typeface="Arial" pitchFamily="34" charset="0"/>
              </a:rPr>
              <a:t>The mucosa of the appendix, like that of the colon, is characterized by straight crypts with no villi  It is also characterized by an abundance of lymphoid tissue, including numerous well-organized lymph nodules</a:t>
            </a:r>
          </a:p>
        </p:txBody>
      </p:sp>
      <p:sp>
        <p:nvSpPr>
          <p:cNvPr id="5" name="Rounded Rectangle 4"/>
          <p:cNvSpPr/>
          <p:nvPr/>
        </p:nvSpPr>
        <p:spPr>
          <a:xfrm>
            <a:off x="1857356" y="214290"/>
            <a:ext cx="4929222" cy="571504"/>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Histology of the appendix</a:t>
            </a:r>
          </a:p>
        </p:txBody>
      </p:sp>
      <p:pic>
        <p:nvPicPr>
          <p:cNvPr id="309254" name="Picture 6" descr="http://www.siumed.edu/~dking2/erg/images/GI187b.jpg"/>
          <p:cNvPicPr>
            <a:picLocks noChangeAspect="1" noChangeArrowheads="1"/>
          </p:cNvPicPr>
          <p:nvPr/>
        </p:nvPicPr>
        <p:blipFill>
          <a:blip r:embed="rId2" cstate="print"/>
          <a:srcRect/>
          <a:stretch>
            <a:fillRect/>
          </a:stretch>
        </p:blipFill>
        <p:spPr bwMode="auto">
          <a:xfrm>
            <a:off x="214283" y="947840"/>
            <a:ext cx="4786345" cy="4338548"/>
          </a:xfrm>
          <a:prstGeom prst="rect">
            <a:avLst/>
          </a:prstGeom>
          <a:noFill/>
          <a:ln w="19050">
            <a:solidFill>
              <a:schemeClr val="tx1"/>
            </a:solidFill>
          </a:ln>
        </p:spPr>
      </p:pic>
      <p:pic>
        <p:nvPicPr>
          <p:cNvPr id="309262" name="Picture 14" descr="http://slidebox.uwo.ca/histology/Original%20scans/Lymphatic%20Tissue%20and%20Organs%20-%20Part%201/webgen/thumbnails/45%20-%20Appendix.jpg"/>
          <p:cNvPicPr>
            <a:picLocks noChangeAspect="1" noChangeArrowheads="1"/>
          </p:cNvPicPr>
          <p:nvPr/>
        </p:nvPicPr>
        <p:blipFill>
          <a:blip r:embed="rId3" cstate="print"/>
          <a:srcRect/>
          <a:stretch>
            <a:fillRect/>
          </a:stretch>
        </p:blipFill>
        <p:spPr bwMode="auto">
          <a:xfrm>
            <a:off x="5143504" y="1142984"/>
            <a:ext cx="3551688" cy="3929090"/>
          </a:xfrm>
          <a:prstGeom prst="rect">
            <a:avLst/>
          </a:prstGeom>
          <a:noFill/>
        </p:spPr>
      </p:pic>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a:t>Objectives:</a:t>
            </a:r>
            <a:endParaRPr lang="en-US" dirty="0"/>
          </a:p>
        </p:txBody>
      </p:sp>
      <p:sp>
        <p:nvSpPr>
          <p:cNvPr id="3" name="Content Placeholder 2"/>
          <p:cNvSpPr>
            <a:spLocks noGrp="1"/>
          </p:cNvSpPr>
          <p:nvPr>
            <p:ph sz="quarter" idx="1"/>
          </p:nvPr>
        </p:nvSpPr>
        <p:spPr>
          <a:xfrm>
            <a:off x="612648" y="1600200"/>
            <a:ext cx="8153400" cy="5105400"/>
          </a:xfrm>
        </p:spPr>
        <p:txBody>
          <a:bodyPr>
            <a:normAutofit fontScale="77500" lnSpcReduction="20000"/>
          </a:bodyPr>
          <a:lstStyle/>
          <a:p>
            <a:pPr marL="0" indent="0">
              <a:buNone/>
            </a:pPr>
            <a:r>
              <a:rPr lang="en-US" b="1" dirty="0"/>
              <a:t> </a:t>
            </a:r>
            <a:endParaRPr lang="en-US" dirty="0"/>
          </a:p>
          <a:p>
            <a:pPr marL="0" indent="0">
              <a:buNone/>
            </a:pPr>
            <a:r>
              <a:rPr lang="en-US" b="1" dirty="0"/>
              <a:t>By the end of these practical sessions, every student will be able to:</a:t>
            </a:r>
          </a:p>
          <a:p>
            <a:pPr marL="0" indent="0">
              <a:buNone/>
            </a:pPr>
            <a:r>
              <a:rPr lang="en-US" dirty="0"/>
              <a:t> </a:t>
            </a:r>
          </a:p>
          <a:p>
            <a:pPr lvl="0"/>
            <a:r>
              <a:rPr lang="en-US" dirty="0">
                <a:solidFill>
                  <a:srgbClr val="C00000"/>
                </a:solidFill>
              </a:rPr>
              <a:t>Describe the pathological changes (both macro and micro) which can occur and are seen in the diseases and lesions studied in the foundation  block.</a:t>
            </a:r>
          </a:p>
          <a:p>
            <a:pPr lvl="0"/>
            <a:endParaRPr lang="en-US" dirty="0"/>
          </a:p>
          <a:p>
            <a:pPr lvl="0"/>
            <a:r>
              <a:rPr lang="en-US" dirty="0">
                <a:solidFill>
                  <a:srgbClr val="1801A3"/>
                </a:solidFill>
              </a:rPr>
              <a:t>Identify the clinical manifestations of each pathological lesion.</a:t>
            </a:r>
          </a:p>
          <a:p>
            <a:pPr lvl="0"/>
            <a:endParaRPr lang="en-US" dirty="0"/>
          </a:p>
          <a:p>
            <a:pPr lvl="0"/>
            <a:r>
              <a:rPr lang="en-US" dirty="0">
                <a:solidFill>
                  <a:srgbClr val="C00000"/>
                </a:solidFill>
              </a:rPr>
              <a:t>Correlate the morphological features with the clinical manifestations seen in the lesions and diseases studied.</a:t>
            </a:r>
          </a:p>
          <a:p>
            <a:pPr lvl="0"/>
            <a:endParaRPr lang="en-US" dirty="0"/>
          </a:p>
          <a:p>
            <a:pPr lvl="0"/>
            <a:r>
              <a:rPr lang="en-US" dirty="0">
                <a:solidFill>
                  <a:srgbClr val="1801A3"/>
                </a:solidFill>
              </a:rPr>
              <a:t>Differentiate between the normal structure and the pathological changes of the given tissue.</a:t>
            </a:r>
          </a:p>
        </p:txBody>
      </p:sp>
    </p:spTree>
    <p:extLst>
      <p:ext uri="{BB962C8B-B14F-4D97-AF65-F5344CB8AC3E}">
        <p14:creationId xmlns:p14="http://schemas.microsoft.com/office/powerpoint/2010/main" val="27437734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library.med.utah.edu/WebPath/jpeg1/RENAL116.jpg"/>
          <p:cNvPicPr>
            <a:picLocks noChangeAspect="1" noChangeArrowheads="1"/>
          </p:cNvPicPr>
          <p:nvPr/>
        </p:nvPicPr>
        <p:blipFill>
          <a:blip r:embed="rId2" cstate="print"/>
          <a:srcRect/>
          <a:stretch>
            <a:fillRect/>
          </a:stretch>
        </p:blipFill>
        <p:spPr bwMode="auto">
          <a:xfrm>
            <a:off x="714348" y="871160"/>
            <a:ext cx="7572428" cy="4654096"/>
          </a:xfrm>
          <a:prstGeom prst="rect">
            <a:avLst/>
          </a:prstGeom>
          <a:noFill/>
        </p:spPr>
      </p:pic>
      <p:sp>
        <p:nvSpPr>
          <p:cNvPr id="3" name="Rectangle 2"/>
          <p:cNvSpPr/>
          <p:nvPr/>
        </p:nvSpPr>
        <p:spPr>
          <a:xfrm>
            <a:off x="609600" y="5486400"/>
            <a:ext cx="7620000" cy="1323439"/>
          </a:xfrm>
          <a:prstGeom prst="rect">
            <a:avLst/>
          </a:prstGeom>
        </p:spPr>
        <p:txBody>
          <a:bodyPr wrap="square">
            <a:spAutoFit/>
          </a:bodyPr>
          <a:lstStyle/>
          <a:p>
            <a:pPr algn="ctr"/>
            <a:r>
              <a:rPr lang="en-US" sz="2000" b="1" i="1" dirty="0"/>
              <a:t>In cross section, this normal adult kidney demonstrates the lighter outer cortex and the darker medulla, with the renal pyramids into which the collecting ducts coalesce and drain into the calyces and central pelvis.</a:t>
            </a:r>
          </a:p>
        </p:txBody>
      </p:sp>
      <p:sp>
        <p:nvSpPr>
          <p:cNvPr id="5" name="Rounded Rectangle 4"/>
          <p:cNvSpPr/>
          <p:nvPr/>
        </p:nvSpPr>
        <p:spPr>
          <a:xfrm>
            <a:off x="2438400" y="228600"/>
            <a:ext cx="4038600" cy="533400"/>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Normal Kidney - Gross</a:t>
            </a: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ounded Rectangle 7"/>
          <p:cNvSpPr/>
          <p:nvPr/>
        </p:nvSpPr>
        <p:spPr>
          <a:xfrm>
            <a:off x="2195736" y="260648"/>
            <a:ext cx="4896544" cy="576064"/>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Anatomy of the Kidney</a:t>
            </a: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857701"/>
            <a:ext cx="7560840" cy="5785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7" name="TextBox 6"/>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308385626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381000" y="5562600"/>
            <a:ext cx="8001000" cy="1323439"/>
          </a:xfrm>
          <a:prstGeom prst="rect">
            <a:avLst/>
          </a:prstGeom>
        </p:spPr>
        <p:txBody>
          <a:bodyPr wrap="square">
            <a:spAutoFit/>
          </a:bodyPr>
          <a:lstStyle/>
          <a:p>
            <a:pPr algn="ctr"/>
            <a:r>
              <a:rPr lang="en-US" sz="2000" b="1" i="1" dirty="0"/>
              <a:t>Normal glomerulus by light microscopy. The glomerular capillary loops are thin and delicate. Endothelial and mesangial cells are normal in number. The surrounding tubules are normal</a:t>
            </a:r>
          </a:p>
        </p:txBody>
      </p:sp>
      <p:sp>
        <p:nvSpPr>
          <p:cNvPr id="4" name="Rounded Rectangle 3"/>
          <p:cNvSpPr/>
          <p:nvPr/>
        </p:nvSpPr>
        <p:spPr>
          <a:xfrm>
            <a:off x="1547664" y="188640"/>
            <a:ext cx="5976664" cy="504056"/>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Renal Corpuscle – Normal Histology</a:t>
            </a:r>
          </a:p>
        </p:txBody>
      </p:sp>
      <p:pic>
        <p:nvPicPr>
          <p:cNvPr id="103426" name="Picture 2" descr="http://library.med.utah.edu/WebPath/jpeg1/RENAL101.jpg"/>
          <p:cNvPicPr>
            <a:picLocks noChangeAspect="1" noChangeArrowheads="1"/>
          </p:cNvPicPr>
          <p:nvPr/>
        </p:nvPicPr>
        <p:blipFill>
          <a:blip r:embed="rId2" cstate="print"/>
          <a:srcRect/>
          <a:stretch>
            <a:fillRect/>
          </a:stretch>
        </p:blipFill>
        <p:spPr bwMode="auto">
          <a:xfrm>
            <a:off x="457200" y="838200"/>
            <a:ext cx="7924800" cy="4724400"/>
          </a:xfrm>
          <a:prstGeom prst="rect">
            <a:avLst/>
          </a:prstGeom>
          <a:noFill/>
          <a:ln w="38100">
            <a:solidFill>
              <a:srgbClr val="6D0D62"/>
            </a:solidFill>
          </a:ln>
        </p:spPr>
      </p:pic>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7360185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2357422" y="214290"/>
            <a:ext cx="4572032" cy="500066"/>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Histology of the SKIN</a:t>
            </a:r>
          </a:p>
        </p:txBody>
      </p:sp>
      <p:sp>
        <p:nvSpPr>
          <p:cNvPr id="5" name="Rectangle 4"/>
          <p:cNvSpPr/>
          <p:nvPr/>
        </p:nvSpPr>
        <p:spPr>
          <a:xfrm>
            <a:off x="1142976" y="5357826"/>
            <a:ext cx="6572296" cy="1508105"/>
          </a:xfrm>
          <a:prstGeom prst="rect">
            <a:avLst/>
          </a:prstGeom>
        </p:spPr>
        <p:txBody>
          <a:bodyPr wrap="square">
            <a:spAutoFit/>
          </a:bodyPr>
          <a:lstStyle/>
          <a:p>
            <a:pPr algn="ctr"/>
            <a:r>
              <a:rPr lang="en-US" sz="2000" b="1" i="1" dirty="0"/>
              <a:t>Normal Skin. Epidermis has 4 layers : </a:t>
            </a:r>
            <a:r>
              <a:rPr lang="en-US" b="1" i="1" dirty="0"/>
              <a:t/>
            </a:r>
            <a:br>
              <a:rPr lang="en-US" b="1" i="1" dirty="0"/>
            </a:br>
            <a:r>
              <a:rPr lang="en-US" b="1" i="1" dirty="0"/>
              <a:t>1. Stratum basale</a:t>
            </a:r>
            <a:br>
              <a:rPr lang="en-US" b="1" i="1" dirty="0"/>
            </a:br>
            <a:r>
              <a:rPr lang="en-US" b="1" i="1" dirty="0"/>
              <a:t>2. Stratum spinosum (cells gain more cytoplasm)</a:t>
            </a:r>
            <a:br>
              <a:rPr lang="en-US" b="1" i="1" dirty="0"/>
            </a:br>
            <a:r>
              <a:rPr lang="en-US" b="1" i="1" dirty="0"/>
              <a:t>3. Stratum granulosum</a:t>
            </a:r>
            <a:br>
              <a:rPr lang="en-US" b="1" i="1" dirty="0"/>
            </a:br>
            <a:r>
              <a:rPr lang="en-US" b="1" i="1" dirty="0"/>
              <a:t>4. Stratum corneum (anucleate layer)</a:t>
            </a:r>
          </a:p>
        </p:txBody>
      </p:sp>
      <p:pic>
        <p:nvPicPr>
          <p:cNvPr id="7169" name="Picture 1"/>
          <p:cNvPicPr>
            <a:picLocks noChangeAspect="1" noChangeArrowheads="1"/>
          </p:cNvPicPr>
          <p:nvPr/>
        </p:nvPicPr>
        <p:blipFill>
          <a:blip r:embed="rId3" cstate="print"/>
          <a:srcRect/>
          <a:stretch>
            <a:fillRect/>
          </a:stretch>
        </p:blipFill>
        <p:spPr bwMode="auto">
          <a:xfrm>
            <a:off x="214282" y="785794"/>
            <a:ext cx="8420100" cy="4572032"/>
          </a:xfrm>
          <a:prstGeom prst="rect">
            <a:avLst/>
          </a:prstGeom>
          <a:noFill/>
          <a:ln w="12700">
            <a:solidFill>
              <a:schemeClr val="tx1"/>
            </a:solidFill>
            <a:miter lim="800000"/>
            <a:headEnd/>
            <a:tailEnd/>
          </a:ln>
          <a:effectLst/>
        </p:spPr>
      </p:pic>
      <p:sp>
        <p:nvSpPr>
          <p:cNvPr id="12" name="Right Arrow 11"/>
          <p:cNvSpPr/>
          <p:nvPr/>
        </p:nvSpPr>
        <p:spPr>
          <a:xfrm>
            <a:off x="285720" y="3643314"/>
            <a:ext cx="500066" cy="57150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a:t>
            </a:r>
          </a:p>
        </p:txBody>
      </p:sp>
      <p:sp>
        <p:nvSpPr>
          <p:cNvPr id="13" name="Right Arrow 12"/>
          <p:cNvSpPr/>
          <p:nvPr/>
        </p:nvSpPr>
        <p:spPr>
          <a:xfrm>
            <a:off x="285720" y="2357430"/>
            <a:ext cx="500066" cy="57150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2</a:t>
            </a:r>
          </a:p>
        </p:txBody>
      </p:sp>
      <p:sp>
        <p:nvSpPr>
          <p:cNvPr id="14" name="Right Arrow 13"/>
          <p:cNvSpPr/>
          <p:nvPr/>
        </p:nvSpPr>
        <p:spPr>
          <a:xfrm>
            <a:off x="285720" y="1500174"/>
            <a:ext cx="500066" cy="57150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3</a:t>
            </a:r>
          </a:p>
        </p:txBody>
      </p:sp>
      <p:sp>
        <p:nvSpPr>
          <p:cNvPr id="15" name="Right Arrow 14"/>
          <p:cNvSpPr/>
          <p:nvPr/>
        </p:nvSpPr>
        <p:spPr>
          <a:xfrm>
            <a:off x="285720" y="928670"/>
            <a:ext cx="500066" cy="57150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4</a:t>
            </a:r>
          </a:p>
        </p:txBody>
      </p:sp>
      <p:sp>
        <p:nvSpPr>
          <p:cNvPr id="11" name="TextBox 10"/>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6" name="TextBox 15"/>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4370" name="Picture 2"/>
          <p:cNvPicPr>
            <a:picLocks noChangeAspect="1" noChangeArrowheads="1"/>
          </p:cNvPicPr>
          <p:nvPr/>
        </p:nvPicPr>
        <p:blipFill>
          <a:blip r:embed="rId2" cstate="print"/>
          <a:srcRect/>
          <a:stretch>
            <a:fillRect/>
          </a:stretch>
        </p:blipFill>
        <p:spPr bwMode="auto">
          <a:xfrm>
            <a:off x="214281" y="571479"/>
            <a:ext cx="8480565" cy="6028845"/>
          </a:xfrm>
          <a:prstGeom prst="rect">
            <a:avLst/>
          </a:prstGeom>
          <a:noFill/>
          <a:ln w="9525">
            <a:noFill/>
            <a:miter lim="800000"/>
            <a:headEnd/>
            <a:tailEnd/>
          </a:ln>
          <a:effectLst/>
        </p:spPr>
      </p:pic>
      <p:sp>
        <p:nvSpPr>
          <p:cNvPr id="3" name="Rounded Rectangle 2"/>
          <p:cNvSpPr/>
          <p:nvPr/>
        </p:nvSpPr>
        <p:spPr>
          <a:xfrm>
            <a:off x="2285984" y="142852"/>
            <a:ext cx="4143404" cy="428628"/>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Anatomy of the Brain</a:t>
            </a:r>
          </a:p>
        </p:txBody>
      </p:sp>
      <p:sp>
        <p:nvSpPr>
          <p:cNvPr id="6" name="TextBox 5"/>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7" name="TextBox 6"/>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5395" name="Picture 3" descr="http://www.cnsatlas.com/medicalatlas/images/373/800_LBCCt7E94M4hI.jpg"/>
          <p:cNvPicPr>
            <a:picLocks noChangeAspect="1" noChangeArrowheads="1"/>
          </p:cNvPicPr>
          <p:nvPr/>
        </p:nvPicPr>
        <p:blipFill>
          <a:blip r:embed="rId2" cstate="print"/>
          <a:srcRect/>
          <a:stretch>
            <a:fillRect/>
          </a:stretch>
        </p:blipFill>
        <p:spPr bwMode="auto">
          <a:xfrm>
            <a:off x="214282" y="714356"/>
            <a:ext cx="4286280" cy="4786346"/>
          </a:xfrm>
          <a:prstGeom prst="rect">
            <a:avLst/>
          </a:prstGeom>
          <a:noFill/>
          <a:ln w="12700">
            <a:solidFill>
              <a:schemeClr val="tx1"/>
            </a:solidFill>
          </a:ln>
        </p:spPr>
      </p:pic>
      <p:sp>
        <p:nvSpPr>
          <p:cNvPr id="3" name="Rectangle 2"/>
          <p:cNvSpPr/>
          <p:nvPr/>
        </p:nvSpPr>
        <p:spPr>
          <a:xfrm>
            <a:off x="72008" y="5572140"/>
            <a:ext cx="4572000" cy="1200329"/>
          </a:xfrm>
          <a:prstGeom prst="rect">
            <a:avLst/>
          </a:prstGeom>
        </p:spPr>
        <p:txBody>
          <a:bodyPr wrap="square">
            <a:spAutoFit/>
          </a:bodyPr>
          <a:lstStyle/>
          <a:p>
            <a:pPr algn="ctr"/>
            <a:r>
              <a:rPr lang="en-US" b="1" i="1" dirty="0">
                <a:solidFill>
                  <a:srgbClr val="FF0000"/>
                </a:solidFill>
              </a:rPr>
              <a:t>Normal white matter</a:t>
            </a:r>
            <a:r>
              <a:rPr lang="en-US" b="1" i="1" dirty="0"/>
              <a:t>: 85% of the cells are </a:t>
            </a:r>
            <a:r>
              <a:rPr lang="en-US" b="1" i="1" dirty="0" err="1"/>
              <a:t>oligodendrocytes</a:t>
            </a:r>
            <a:r>
              <a:rPr lang="en-US" b="1" i="1" dirty="0"/>
              <a:t>. Note some tendency for the </a:t>
            </a:r>
            <a:r>
              <a:rPr lang="en-US" b="1" i="1" dirty="0" err="1"/>
              <a:t>oligodendrocytes</a:t>
            </a:r>
            <a:r>
              <a:rPr lang="en-US" b="1" i="1" dirty="0"/>
              <a:t> to line up in rows</a:t>
            </a:r>
            <a:endParaRPr lang="en-US" i="1" dirty="0"/>
          </a:p>
        </p:txBody>
      </p:sp>
      <p:sp>
        <p:nvSpPr>
          <p:cNvPr id="4" name="Rounded Rectangle 3"/>
          <p:cNvSpPr/>
          <p:nvPr/>
        </p:nvSpPr>
        <p:spPr>
          <a:xfrm>
            <a:off x="2285984" y="142852"/>
            <a:ext cx="4143404" cy="500066"/>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Histology of the Brain</a:t>
            </a:r>
          </a:p>
        </p:txBody>
      </p:sp>
      <p:pic>
        <p:nvPicPr>
          <p:cNvPr id="315397" name="Picture 5" descr="http://www.cnsatlas.com/medicalatlas/images/373/800_t8hPQbfEK3NO2.jpg"/>
          <p:cNvPicPr>
            <a:picLocks noChangeAspect="1" noChangeArrowheads="1"/>
          </p:cNvPicPr>
          <p:nvPr/>
        </p:nvPicPr>
        <p:blipFill>
          <a:blip r:embed="rId3" cstate="print"/>
          <a:srcRect/>
          <a:stretch>
            <a:fillRect/>
          </a:stretch>
        </p:blipFill>
        <p:spPr bwMode="auto">
          <a:xfrm>
            <a:off x="4643438" y="714357"/>
            <a:ext cx="4040194" cy="4786345"/>
          </a:xfrm>
          <a:prstGeom prst="rect">
            <a:avLst/>
          </a:prstGeom>
          <a:noFill/>
          <a:ln w="12700">
            <a:solidFill>
              <a:schemeClr val="tx1"/>
            </a:solidFill>
          </a:ln>
        </p:spPr>
      </p:pic>
      <p:sp>
        <p:nvSpPr>
          <p:cNvPr id="6" name="Rectangle 5"/>
          <p:cNvSpPr/>
          <p:nvPr/>
        </p:nvSpPr>
        <p:spPr>
          <a:xfrm>
            <a:off x="4572000" y="5572140"/>
            <a:ext cx="4143404" cy="1200329"/>
          </a:xfrm>
          <a:prstGeom prst="rect">
            <a:avLst/>
          </a:prstGeom>
          <a:solidFill>
            <a:schemeClr val="bg1"/>
          </a:solidFill>
        </p:spPr>
        <p:txBody>
          <a:bodyPr wrap="square">
            <a:spAutoFit/>
          </a:bodyPr>
          <a:lstStyle/>
          <a:p>
            <a:pPr algn="ctr"/>
            <a:r>
              <a:rPr lang="en-US" b="1" i="1" dirty="0">
                <a:solidFill>
                  <a:srgbClr val="FF0000"/>
                </a:solidFill>
              </a:rPr>
              <a:t>Cerebral cortex</a:t>
            </a:r>
            <a:r>
              <a:rPr lang="en-US" b="1" i="1" dirty="0"/>
              <a:t>: some degree of </a:t>
            </a:r>
            <a:r>
              <a:rPr lang="en-US" b="1" i="1" dirty="0" err="1"/>
              <a:t>satelitosis</a:t>
            </a:r>
            <a:r>
              <a:rPr lang="en-US" b="1" i="1" dirty="0"/>
              <a:t> (i.e., </a:t>
            </a:r>
            <a:r>
              <a:rPr lang="en-US" b="1" i="1" dirty="0" err="1"/>
              <a:t>oligodendrocytes</a:t>
            </a:r>
            <a:r>
              <a:rPr lang="en-US" b="1" i="1" dirty="0"/>
              <a:t> surrounding neurons) is a normal finding</a:t>
            </a:r>
            <a:endParaRPr lang="en-US" i="1" dirty="0"/>
          </a:p>
        </p:txBody>
      </p:sp>
      <p:sp>
        <p:nvSpPr>
          <p:cNvPr id="9" name="TextBox 8"/>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2" name="Picture 2" descr="http://www.stonybrookmedicalcenter.org/sbumcfiles/images/238-002.jpg"/>
          <p:cNvPicPr>
            <a:picLocks noChangeAspect="1" noChangeArrowheads="1"/>
          </p:cNvPicPr>
          <p:nvPr/>
        </p:nvPicPr>
        <p:blipFill>
          <a:blip r:embed="rId3" cstate="print"/>
          <a:srcRect/>
          <a:stretch>
            <a:fillRect/>
          </a:stretch>
        </p:blipFill>
        <p:spPr bwMode="auto">
          <a:xfrm>
            <a:off x="4286248" y="785794"/>
            <a:ext cx="4365624" cy="4357718"/>
          </a:xfrm>
          <a:prstGeom prst="rect">
            <a:avLst/>
          </a:prstGeom>
          <a:noFill/>
          <a:ln w="19050">
            <a:solidFill>
              <a:schemeClr val="tx1"/>
            </a:solidFill>
          </a:ln>
        </p:spPr>
      </p:pic>
      <p:sp>
        <p:nvSpPr>
          <p:cNvPr id="6" name="Rectangle 5"/>
          <p:cNvSpPr/>
          <p:nvPr/>
        </p:nvSpPr>
        <p:spPr>
          <a:xfrm>
            <a:off x="4111656" y="5103698"/>
            <a:ext cx="4651344" cy="1200329"/>
          </a:xfrm>
          <a:prstGeom prst="rect">
            <a:avLst/>
          </a:prstGeom>
        </p:spPr>
        <p:txBody>
          <a:bodyPr wrap="square">
            <a:spAutoFit/>
          </a:bodyPr>
          <a:lstStyle/>
          <a:p>
            <a:pPr algn="ctr"/>
            <a:r>
              <a:rPr lang="en-US" b="1" i="1" dirty="0">
                <a:solidFill>
                  <a:srgbClr val="FF0000"/>
                </a:solidFill>
              </a:rPr>
              <a:t>Spinal  motor neuron</a:t>
            </a:r>
            <a:r>
              <a:rPr lang="en-US" b="1" i="1" dirty="0"/>
              <a:t>, with its prominent nucleolus in the nucleus and the basophilic </a:t>
            </a:r>
            <a:r>
              <a:rPr lang="en-US" b="1" i="1" dirty="0" err="1"/>
              <a:t>tigroid</a:t>
            </a:r>
            <a:r>
              <a:rPr lang="en-US" b="1" i="1" dirty="0"/>
              <a:t> appearance of its cytoplasm,  which is due to the presence of abundant ribosomes</a:t>
            </a:r>
          </a:p>
        </p:txBody>
      </p:sp>
      <p:pic>
        <p:nvPicPr>
          <p:cNvPr id="5124" name="Picture 4" descr="http://encyclopedia.lubopitko-bg.com/images/Spinal%20cord%20and%20spinal%20nerves.jpg">
            <a:hlinkClick r:id="rId4" invalidUrl="http://www.google.com.sa/url?sa=i&amp;rct=j&amp;q=nerves of the spinal cord&amp;source=images&amp;cd=&amp;cad=rja&amp;docid=WamN66dtmvfo2M&amp;tbnid=S6sGf8XwWUfQYM:&amp;ved=0CAUQjRw&amp;url=http://encyclopedia.lubopitko-bg.com/The_Spinal_Nerves.html&amp;ei=_DYUUeehJa3s0gXxkoDACQ&amp;psig=AFQjCNHJIqW_edCFexKv7CbfmNFDS0lOUA&amp;ust=1360365623591452"/>
          </p:cNvPr>
          <p:cNvPicPr>
            <a:picLocks noChangeAspect="1" noChangeArrowheads="1"/>
          </p:cNvPicPr>
          <p:nvPr/>
        </p:nvPicPr>
        <p:blipFill>
          <a:blip r:embed="rId5" cstate="print"/>
          <a:srcRect/>
          <a:stretch>
            <a:fillRect/>
          </a:stretch>
        </p:blipFill>
        <p:spPr bwMode="auto">
          <a:xfrm>
            <a:off x="285720" y="785794"/>
            <a:ext cx="3857652" cy="4357718"/>
          </a:xfrm>
          <a:prstGeom prst="rect">
            <a:avLst/>
          </a:prstGeom>
          <a:noFill/>
          <a:ln w="12700">
            <a:solidFill>
              <a:schemeClr val="tx1"/>
            </a:solidFill>
          </a:ln>
        </p:spPr>
      </p:pic>
      <p:sp>
        <p:nvSpPr>
          <p:cNvPr id="8" name="Rounded Rectangle 7"/>
          <p:cNvSpPr/>
          <p:nvPr/>
        </p:nvSpPr>
        <p:spPr>
          <a:xfrm>
            <a:off x="857224" y="214290"/>
            <a:ext cx="7215238" cy="428628"/>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Spinal Cord Nerve Branches and Histology</a:t>
            </a:r>
          </a:p>
        </p:txBody>
      </p:sp>
      <p:sp>
        <p:nvSpPr>
          <p:cNvPr id="10" name="TextBox 9"/>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1" name="TextBox 10"/>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3195638"/>
            <a:ext cx="5643586" cy="1162056"/>
          </a:xfrm>
        </p:spPr>
        <p:txBody>
          <a:bodyPr>
            <a:normAutofit/>
          </a:bodyPr>
          <a:lstStyle/>
          <a:p>
            <a:pPr algn="ctr"/>
            <a:r>
              <a:rPr lang="en-US" sz="6000" b="1" i="1" dirty="0">
                <a:solidFill>
                  <a:srgbClr val="00CCFF"/>
                </a:solidFill>
                <a:effectLst>
                  <a:outerShdw blurRad="38100" dist="38100" dir="2700000" algn="tl">
                    <a:srgbClr val="000000">
                      <a:alpha val="43137"/>
                    </a:srgbClr>
                  </a:outerShdw>
                </a:effectLst>
              </a:rPr>
              <a:t>CELL INJURY</a:t>
            </a:r>
          </a:p>
        </p:txBody>
      </p:sp>
      <p:sp>
        <p:nvSpPr>
          <p:cNvPr id="3" name="Subtitle 2"/>
          <p:cNvSpPr>
            <a:spLocks noGrp="1"/>
          </p:cNvSpPr>
          <p:nvPr>
            <p:ph type="subTitle" idx="1"/>
          </p:nvPr>
        </p:nvSpPr>
        <p:spPr>
          <a:xfrm>
            <a:off x="2286000" y="5003322"/>
            <a:ext cx="5643586" cy="711694"/>
          </a:xfrm>
        </p:spPr>
        <p:txBody>
          <a:bodyPr>
            <a:normAutofit/>
          </a:bodyPr>
          <a:lstStyle/>
          <a:p>
            <a:pPr algn="ctr"/>
            <a:r>
              <a:rPr lang="en-US" sz="4000" i="1" dirty="0">
                <a:solidFill>
                  <a:srgbClr val="FFFF00"/>
                </a:solidFill>
                <a:effectLst>
                  <a:outerShdw blurRad="38100" dist="38100" dir="2700000" algn="tl">
                    <a:srgbClr val="000000">
                      <a:alpha val="43137"/>
                    </a:srgbClr>
                  </a:outerShdw>
                </a:effectLst>
              </a:rPr>
              <a:t>Gross and Histopathology</a:t>
            </a:r>
          </a:p>
        </p:txBody>
      </p:sp>
      <p:sp>
        <p:nvSpPr>
          <p:cNvPr id="5" name="TextBox 4"/>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fontScale="77500" lnSpcReduction="20000"/>
          </a:bodyPr>
          <a:lstStyle/>
          <a:p>
            <a:pPr marL="0" lvl="0" indent="0">
              <a:buNone/>
            </a:pPr>
            <a:r>
              <a:rPr lang="en-US" sz="3400" b="1" u="sng" dirty="0">
                <a:solidFill>
                  <a:srgbClr val="1801A3"/>
                </a:solidFill>
              </a:rPr>
              <a:t>Cell injury</a:t>
            </a:r>
            <a:endParaRPr lang="en-US" sz="3400" u="sng" dirty="0">
              <a:solidFill>
                <a:srgbClr val="1801A3"/>
              </a:solidFill>
            </a:endParaRPr>
          </a:p>
          <a:p>
            <a:pPr lvl="0"/>
            <a:r>
              <a:rPr lang="en-US" dirty="0">
                <a:solidFill>
                  <a:srgbClr val="1801A3"/>
                </a:solidFill>
              </a:rPr>
              <a:t>Pictures of:</a:t>
            </a:r>
          </a:p>
          <a:p>
            <a:pPr marL="880110" lvl="1" indent="-514350">
              <a:buFont typeface="+mj-lt"/>
              <a:buAutoNum type="arabicPeriod"/>
            </a:pPr>
            <a:r>
              <a:rPr lang="en-US" dirty="0"/>
              <a:t>Fatty change of the liver.</a:t>
            </a:r>
          </a:p>
          <a:p>
            <a:pPr marL="880110" lvl="1" indent="-514350">
              <a:buFont typeface="+mj-lt"/>
              <a:buAutoNum type="arabicPeriod"/>
            </a:pPr>
            <a:r>
              <a:rPr lang="en-US" dirty="0" err="1"/>
              <a:t>Coagulative</a:t>
            </a:r>
            <a:r>
              <a:rPr lang="en-US" dirty="0"/>
              <a:t> necrosis in an infracted kidney, spleen and myocardium.</a:t>
            </a:r>
          </a:p>
          <a:p>
            <a:pPr marL="880110" lvl="1" indent="-514350">
              <a:buFont typeface="+mj-lt"/>
              <a:buAutoNum type="arabicPeriod"/>
            </a:pPr>
            <a:r>
              <a:rPr lang="en-US" dirty="0" err="1"/>
              <a:t>Liquefactive</a:t>
            </a:r>
            <a:r>
              <a:rPr lang="en-US" dirty="0"/>
              <a:t> necrosis</a:t>
            </a:r>
          </a:p>
          <a:p>
            <a:pPr marL="880110" lvl="1" indent="-514350">
              <a:buFont typeface="+mj-lt"/>
              <a:buAutoNum type="arabicPeriod"/>
            </a:pPr>
            <a:r>
              <a:rPr lang="en-US" dirty="0" err="1"/>
              <a:t>Caseous</a:t>
            </a:r>
            <a:r>
              <a:rPr lang="en-US" dirty="0"/>
              <a:t> necrosis</a:t>
            </a:r>
          </a:p>
          <a:p>
            <a:pPr marL="880110" lvl="1" indent="-514350">
              <a:buFont typeface="+mj-lt"/>
              <a:buAutoNum type="arabicPeriod"/>
            </a:pPr>
            <a:r>
              <a:rPr lang="en-US" dirty="0" err="1"/>
              <a:t>Fibrinoid</a:t>
            </a:r>
            <a:r>
              <a:rPr lang="en-US" dirty="0"/>
              <a:t> necrosis</a:t>
            </a:r>
          </a:p>
          <a:p>
            <a:pPr marL="880110" lvl="1" indent="-514350">
              <a:buFont typeface="+mj-lt"/>
              <a:buAutoNum type="arabicPeriod"/>
            </a:pPr>
            <a:r>
              <a:rPr lang="en-US" dirty="0"/>
              <a:t>Fat necrosis</a:t>
            </a:r>
          </a:p>
          <a:p>
            <a:pPr marL="880110" lvl="1" indent="-514350">
              <a:buFont typeface="+mj-lt"/>
              <a:buAutoNum type="arabicPeriod"/>
            </a:pPr>
            <a:r>
              <a:rPr lang="en-US" dirty="0"/>
              <a:t>Dystrophic calcification in the aorta, stomach and skin.</a:t>
            </a:r>
          </a:p>
          <a:p>
            <a:pPr marL="880110" lvl="1" indent="-514350">
              <a:buFont typeface="+mj-lt"/>
              <a:buAutoNum type="arabicPeriod"/>
            </a:pPr>
            <a:r>
              <a:rPr lang="en-US" dirty="0"/>
              <a:t>Atrophy of brain and testis</a:t>
            </a:r>
          </a:p>
          <a:p>
            <a:pPr marL="880110" lvl="1" indent="-514350">
              <a:buFont typeface="+mj-lt"/>
              <a:buAutoNum type="arabicPeriod"/>
            </a:pPr>
            <a:r>
              <a:rPr lang="en-US" dirty="0"/>
              <a:t>Left ventricular hypertrophy</a:t>
            </a:r>
          </a:p>
          <a:p>
            <a:pPr marL="880110" lvl="1" indent="-514350">
              <a:buFont typeface="+mj-lt"/>
              <a:buAutoNum type="arabicPeriod"/>
            </a:pPr>
            <a:r>
              <a:rPr lang="en-US" dirty="0"/>
              <a:t>Hyperplasia of the prostate.</a:t>
            </a:r>
          </a:p>
          <a:p>
            <a:pPr marL="880110" lvl="1" indent="-514350">
              <a:buFont typeface="+mj-lt"/>
              <a:buAutoNum type="arabicPeriod"/>
            </a:pPr>
            <a:r>
              <a:rPr lang="en-US" dirty="0"/>
              <a:t>Squamous metaplasia.</a:t>
            </a:r>
          </a:p>
          <a:p>
            <a:endParaRPr lang="en-US" dirty="0"/>
          </a:p>
        </p:txBody>
      </p:sp>
    </p:spTree>
    <p:extLst>
      <p:ext uri="{BB962C8B-B14F-4D97-AF65-F5344CB8AC3E}">
        <p14:creationId xmlns:p14="http://schemas.microsoft.com/office/powerpoint/2010/main" val="49266048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00298" y="2768132"/>
            <a:ext cx="5429288" cy="1589562"/>
          </a:xfrm>
        </p:spPr>
        <p:txBody>
          <a:bodyPr>
            <a:noAutofit/>
          </a:bodyPr>
          <a:lstStyle/>
          <a:p>
            <a:pPr algn="ctr"/>
            <a:r>
              <a:rPr lang="en-US" sz="4400" b="1" i="1" dirty="0">
                <a:solidFill>
                  <a:srgbClr val="00CCFF"/>
                </a:solidFill>
                <a:effectLst>
                  <a:outerShdw blurRad="38100" dist="38100" dir="2700000" algn="tl">
                    <a:srgbClr val="000000">
                      <a:alpha val="43137"/>
                    </a:srgbClr>
                  </a:outerShdw>
                </a:effectLst>
              </a:rPr>
              <a:t>1- FATTY LIVER</a:t>
            </a:r>
            <a:br>
              <a:rPr lang="en-US" sz="4400" b="1" i="1" dirty="0">
                <a:solidFill>
                  <a:srgbClr val="00CCFF"/>
                </a:solidFill>
                <a:effectLst>
                  <a:outerShdw blurRad="38100" dist="38100" dir="2700000" algn="tl">
                    <a:srgbClr val="000000">
                      <a:alpha val="43137"/>
                    </a:srgbClr>
                  </a:outerShdw>
                </a:effectLst>
              </a:rPr>
            </a:br>
            <a:r>
              <a:rPr lang="en-US" sz="4400" b="1" i="1" dirty="0">
                <a:solidFill>
                  <a:srgbClr val="00CCFF"/>
                </a:solidFill>
                <a:effectLst>
                  <a:outerShdw blurRad="38100" dist="38100" dir="2700000" algn="tl">
                    <a:srgbClr val="000000">
                      <a:alpha val="43137"/>
                    </a:srgbClr>
                  </a:outerShdw>
                </a:effectLst>
              </a:rPr>
              <a:t>(STEATOSIS)</a:t>
            </a:r>
          </a:p>
        </p:txBody>
      </p:sp>
      <p:sp>
        <p:nvSpPr>
          <p:cNvPr id="4" name="TextBox 3"/>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23728" y="2420888"/>
            <a:ext cx="4896544" cy="1512168"/>
          </a:xfrm>
          <a:solidFill>
            <a:schemeClr val="accent4">
              <a:lumMod val="40000"/>
              <a:lumOff val="60000"/>
            </a:schemeClr>
          </a:solidFill>
        </p:spPr>
        <p:txBody>
          <a:bodyPr>
            <a:noAutofit/>
          </a:bodyPr>
          <a:lstStyle/>
          <a:p>
            <a:pPr algn="ctr"/>
            <a:r>
              <a:rPr lang="en-US" sz="4400" b="1" i="1" dirty="0">
                <a:solidFill>
                  <a:srgbClr val="FF0000"/>
                </a:solidFill>
                <a:effectLst>
                  <a:outerShdw blurRad="38100" dist="38100" dir="2700000" algn="tl">
                    <a:srgbClr val="000000">
                      <a:alpha val="43137"/>
                    </a:srgbClr>
                  </a:outerShdw>
                </a:effectLst>
              </a:rPr>
              <a:t>CELL INJURY  </a:t>
            </a:r>
          </a:p>
        </p:txBody>
      </p:sp>
      <p:sp>
        <p:nvSpPr>
          <p:cNvPr id="4" name="Rounded Rectangle 3"/>
          <p:cNvSpPr/>
          <p:nvPr/>
        </p:nvSpPr>
        <p:spPr>
          <a:xfrm>
            <a:off x="2590800" y="1143000"/>
            <a:ext cx="3886200" cy="792088"/>
          </a:xfrm>
          <a:prstGeom prst="roundRect">
            <a:avLst/>
          </a:prstGeom>
          <a:no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800" b="1" i="1" dirty="0">
                <a:solidFill>
                  <a:schemeClr val="tx1"/>
                </a:solidFill>
                <a:effectLst>
                  <a:outerShdw blurRad="38100" dist="38100" dir="2700000" algn="tl">
                    <a:srgbClr val="000000">
                      <a:alpha val="43137"/>
                    </a:srgbClr>
                  </a:outerShdw>
                </a:effectLst>
              </a:rPr>
              <a:t>PRACTICAL   </a:t>
            </a:r>
          </a:p>
        </p:txBody>
      </p:sp>
      <p:sp>
        <p:nvSpPr>
          <p:cNvPr id="5" name="TextBox 4"/>
          <p:cNvSpPr txBox="1"/>
          <p:nvPr/>
        </p:nvSpPr>
        <p:spPr>
          <a:xfrm>
            <a:off x="7620000" y="6295273"/>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7" name="TextBox 6"/>
          <p:cNvSpPr txBox="1"/>
          <p:nvPr/>
        </p:nvSpPr>
        <p:spPr>
          <a:xfrm>
            <a:off x="152400" y="6404609"/>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18917429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a:xfrm>
            <a:off x="0" y="838200"/>
            <a:ext cx="4038600" cy="536575"/>
          </a:xfrm>
        </p:spPr>
        <p:txBody>
          <a:bodyPr rtlCol="0">
            <a:normAutofit fontScale="90000"/>
          </a:bodyPr>
          <a:lstStyle/>
          <a:p>
            <a:pPr fontAlgn="auto">
              <a:spcAft>
                <a:spcPts val="0"/>
              </a:spcAft>
              <a:defRPr/>
            </a:pPr>
            <a:r>
              <a:rPr lang="en-US" b="1" dirty="0">
                <a:solidFill>
                  <a:schemeClr val="tx2">
                    <a:satMod val="130000"/>
                  </a:schemeClr>
                </a:solidFill>
              </a:rPr>
              <a:t>Steatosis (Fatty Change)</a:t>
            </a:r>
          </a:p>
        </p:txBody>
      </p:sp>
      <p:sp>
        <p:nvSpPr>
          <p:cNvPr id="22531" name="Rectangle 3"/>
          <p:cNvSpPr>
            <a:spLocks noGrp="1" noChangeArrowheads="1"/>
          </p:cNvSpPr>
          <p:nvPr>
            <p:ph sz="quarter" idx="4294967295"/>
          </p:nvPr>
        </p:nvSpPr>
        <p:spPr>
          <a:xfrm>
            <a:off x="0" y="952500"/>
            <a:ext cx="5000625" cy="4648200"/>
          </a:xfrm>
        </p:spPr>
        <p:txBody>
          <a:bodyPr rtlCol="0">
            <a:normAutofit/>
          </a:bodyPr>
          <a:lstStyle/>
          <a:p>
            <a:pPr marL="0" indent="0" fontAlgn="auto">
              <a:lnSpc>
                <a:spcPct val="90000"/>
              </a:lnSpc>
              <a:spcAft>
                <a:spcPts val="0"/>
              </a:spcAft>
              <a:buFont typeface="Wingdings" panose="05000000000000000000" pitchFamily="2" charset="2"/>
              <a:buNone/>
              <a:defRPr/>
            </a:pPr>
            <a:endParaRPr lang="en-US" sz="1400" b="1" dirty="0">
              <a:solidFill>
                <a:schemeClr val="tx2">
                  <a:satMod val="130000"/>
                </a:schemeClr>
              </a:solidFill>
            </a:endParaRPr>
          </a:p>
          <a:p>
            <a:pPr marL="0" indent="0" fontAlgn="auto">
              <a:lnSpc>
                <a:spcPct val="90000"/>
              </a:lnSpc>
              <a:spcAft>
                <a:spcPts val="0"/>
              </a:spcAft>
              <a:buFont typeface="Wingdings" panose="05000000000000000000" pitchFamily="2" charset="2"/>
              <a:buNone/>
              <a:defRPr/>
            </a:pPr>
            <a:endParaRPr lang="en-US" sz="1400" b="1" dirty="0">
              <a:solidFill>
                <a:schemeClr val="tx2">
                  <a:satMod val="130000"/>
                </a:schemeClr>
              </a:solidFill>
            </a:endParaRPr>
          </a:p>
          <a:p>
            <a:pPr marL="0" indent="0" fontAlgn="auto">
              <a:lnSpc>
                <a:spcPct val="90000"/>
              </a:lnSpc>
              <a:spcAft>
                <a:spcPts val="0"/>
              </a:spcAft>
              <a:buFont typeface="Wingdings" panose="05000000000000000000" pitchFamily="2" charset="2"/>
              <a:buNone/>
              <a:defRPr/>
            </a:pPr>
            <a:endParaRPr lang="en-US" sz="1400" b="1" dirty="0">
              <a:solidFill>
                <a:schemeClr val="tx2">
                  <a:satMod val="130000"/>
                </a:schemeClr>
              </a:solidFill>
            </a:endParaRPr>
          </a:p>
          <a:p>
            <a:pPr marL="0" indent="0" fontAlgn="auto">
              <a:lnSpc>
                <a:spcPct val="90000"/>
              </a:lnSpc>
              <a:spcAft>
                <a:spcPts val="0"/>
              </a:spcAft>
              <a:buFont typeface="Wingdings" panose="05000000000000000000" pitchFamily="2" charset="2"/>
              <a:buNone/>
              <a:defRPr/>
            </a:pPr>
            <a:r>
              <a:rPr lang="en-US" sz="2000" b="1" dirty="0">
                <a:solidFill>
                  <a:schemeClr val="tx2">
                    <a:satMod val="130000"/>
                  </a:schemeClr>
                </a:solidFill>
              </a:rPr>
              <a:t>Morphology of </a:t>
            </a:r>
            <a:r>
              <a:rPr lang="en-US" sz="2000" b="1" dirty="0" err="1">
                <a:solidFill>
                  <a:schemeClr val="tx2">
                    <a:satMod val="130000"/>
                  </a:schemeClr>
                </a:solidFill>
              </a:rPr>
              <a:t>Steatosis</a:t>
            </a:r>
            <a:r>
              <a:rPr lang="en-US" sz="2000" b="1" dirty="0">
                <a:solidFill>
                  <a:schemeClr val="tx2">
                    <a:satMod val="130000"/>
                  </a:schemeClr>
                </a:solidFill>
              </a:rPr>
              <a:t> in liver:</a:t>
            </a:r>
            <a:r>
              <a:rPr lang="en-US" altLang="en-US" sz="2000" dirty="0"/>
              <a:t> </a:t>
            </a:r>
          </a:p>
          <a:p>
            <a:pPr marL="82550" indent="-320040" fontAlgn="auto">
              <a:lnSpc>
                <a:spcPct val="90000"/>
              </a:lnSpc>
              <a:spcAft>
                <a:spcPts val="0"/>
              </a:spcAft>
              <a:buFont typeface="Wingdings"/>
              <a:buChar char=""/>
              <a:defRPr/>
            </a:pPr>
            <a:endParaRPr lang="en-US" altLang="en-US" sz="2000" dirty="0"/>
          </a:p>
          <a:p>
            <a:pPr marL="320040" indent="-320040" fontAlgn="auto">
              <a:lnSpc>
                <a:spcPct val="90000"/>
              </a:lnSpc>
              <a:spcAft>
                <a:spcPts val="0"/>
              </a:spcAft>
              <a:buFont typeface="Wingdings"/>
              <a:buChar char=""/>
              <a:defRPr/>
            </a:pPr>
            <a:r>
              <a:rPr lang="en-US" altLang="en-US" sz="2000" b="1" dirty="0"/>
              <a:t>Gross</a:t>
            </a:r>
            <a:r>
              <a:rPr lang="en-US" altLang="en-US" sz="2000" dirty="0"/>
              <a:t>: In mild cases liver looks normal. In severe cases liver is enlarged, yellow and greasy.</a:t>
            </a:r>
          </a:p>
          <a:p>
            <a:pPr marL="320040" indent="-320040" fontAlgn="auto">
              <a:lnSpc>
                <a:spcPct val="90000"/>
              </a:lnSpc>
              <a:spcAft>
                <a:spcPts val="0"/>
              </a:spcAft>
              <a:buFont typeface="Wingdings"/>
              <a:buChar char=""/>
              <a:defRPr/>
            </a:pPr>
            <a:r>
              <a:rPr lang="en-US" altLang="en-US" sz="2000" b="1" dirty="0"/>
              <a:t>Light microscopy:</a:t>
            </a:r>
            <a:r>
              <a:rPr lang="en-US" altLang="en-US" sz="2000" dirty="0"/>
              <a:t>  clear vacuoles in the cytoplasm displacing the nucleus to the periphery of the cell  Occasionally, cells rupture, and the fat globules merge, producing a so-called fatty cysts. The lipid stains orange-red with Sudan IV or Oil Red-O stains</a:t>
            </a:r>
            <a:endParaRPr lang="en-US" altLang="en-US" sz="2000" dirty="0">
              <a:solidFill>
                <a:schemeClr val="tx1">
                  <a:lumMod val="85000"/>
                  <a:lumOff val="15000"/>
                </a:schemeClr>
              </a:solidFill>
            </a:endParaRPr>
          </a:p>
        </p:txBody>
      </p:sp>
      <p:pic>
        <p:nvPicPr>
          <p:cNvPr id="1843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24450" y="6350"/>
            <a:ext cx="4024313"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19675" y="3595688"/>
            <a:ext cx="4090988"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49691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14282" y="4657563"/>
            <a:ext cx="3857652" cy="923330"/>
          </a:xfrm>
          <a:prstGeom prst="rect">
            <a:avLst/>
          </a:prstGeom>
        </p:spPr>
        <p:txBody>
          <a:bodyPr wrap="square">
            <a:spAutoFit/>
          </a:bodyPr>
          <a:lstStyle/>
          <a:p>
            <a:pPr algn="ctr"/>
            <a:r>
              <a:rPr lang="en-US" b="1" i="1" dirty="0"/>
              <a:t> </a:t>
            </a:r>
            <a:r>
              <a:rPr lang="en-US" b="1" i="1" dirty="0">
                <a:solidFill>
                  <a:srgbClr val="FF0000"/>
                </a:solidFill>
              </a:rPr>
              <a:t>Normal Liver </a:t>
            </a:r>
            <a:r>
              <a:rPr lang="en-US" b="1" i="1" dirty="0"/>
              <a:t>: This is the external surface of a normal liver. The color is brown and the surface is smooth</a:t>
            </a:r>
          </a:p>
        </p:txBody>
      </p:sp>
      <p:pic>
        <p:nvPicPr>
          <p:cNvPr id="1029" name="Picture 5" descr="http://library.med.utah.edu/WebPath/jpeg4/LIVER004.jpg"/>
          <p:cNvPicPr>
            <a:picLocks noChangeAspect="1" noChangeArrowheads="1"/>
          </p:cNvPicPr>
          <p:nvPr/>
        </p:nvPicPr>
        <p:blipFill>
          <a:blip r:embed="rId3" cstate="print"/>
          <a:srcRect/>
          <a:stretch>
            <a:fillRect/>
          </a:stretch>
        </p:blipFill>
        <p:spPr bwMode="auto">
          <a:xfrm>
            <a:off x="4500562" y="1214422"/>
            <a:ext cx="4229096" cy="3357585"/>
          </a:xfrm>
          <a:prstGeom prst="rect">
            <a:avLst/>
          </a:prstGeom>
          <a:noFill/>
        </p:spPr>
      </p:pic>
      <p:sp>
        <p:nvSpPr>
          <p:cNvPr id="7" name="Rectangle 6"/>
          <p:cNvSpPr/>
          <p:nvPr/>
        </p:nvSpPr>
        <p:spPr>
          <a:xfrm>
            <a:off x="4500562" y="4643446"/>
            <a:ext cx="4286248" cy="923330"/>
          </a:xfrm>
          <a:prstGeom prst="rect">
            <a:avLst/>
          </a:prstGeom>
        </p:spPr>
        <p:txBody>
          <a:bodyPr wrap="square">
            <a:spAutoFit/>
          </a:bodyPr>
          <a:lstStyle/>
          <a:p>
            <a:pPr algn="ctr"/>
            <a:r>
              <a:rPr lang="en-US" b="1" i="1" dirty="0" err="1">
                <a:solidFill>
                  <a:srgbClr val="FF0000"/>
                </a:solidFill>
              </a:rPr>
              <a:t>Steatosis</a:t>
            </a:r>
            <a:r>
              <a:rPr lang="en-US" b="1" i="1" dirty="0">
                <a:solidFill>
                  <a:srgbClr val="FF0000"/>
                </a:solidFill>
              </a:rPr>
              <a:t> </a:t>
            </a:r>
            <a:r>
              <a:rPr lang="en-US" b="1" i="1" dirty="0"/>
              <a:t>: This liver is slightly enlarged and has a pale yellow appearance, seen both on the capsule and cut surface</a:t>
            </a:r>
          </a:p>
        </p:txBody>
      </p:sp>
      <p:pic>
        <p:nvPicPr>
          <p:cNvPr id="1031" name="Picture 7" descr="http://library.med.utah.edu/WebPath/jpeg4/LIVER002.jpg"/>
          <p:cNvPicPr>
            <a:picLocks noChangeAspect="1" noChangeArrowheads="1"/>
          </p:cNvPicPr>
          <p:nvPr/>
        </p:nvPicPr>
        <p:blipFill>
          <a:blip r:embed="rId4" cstate="print"/>
          <a:srcRect/>
          <a:stretch>
            <a:fillRect/>
          </a:stretch>
        </p:blipFill>
        <p:spPr bwMode="auto">
          <a:xfrm>
            <a:off x="214282" y="1214422"/>
            <a:ext cx="4214842" cy="3357586"/>
          </a:xfrm>
          <a:prstGeom prst="rect">
            <a:avLst/>
          </a:prstGeom>
          <a:noFill/>
        </p:spPr>
      </p:pic>
      <p:sp>
        <p:nvSpPr>
          <p:cNvPr id="9" name="Rounded Rectangle 8"/>
          <p:cNvSpPr/>
          <p:nvPr/>
        </p:nvSpPr>
        <p:spPr>
          <a:xfrm>
            <a:off x="928662" y="285728"/>
            <a:ext cx="7215238"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Normal Liver &amp; Cut Section of Fatty Liver </a:t>
            </a:r>
          </a:p>
        </p:txBody>
      </p:sp>
      <p:sp>
        <p:nvSpPr>
          <p:cNvPr id="11" name="TextBox 10"/>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2" name="TextBox 11"/>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6178" name="Picture 2" descr="http://library.med.utah.edu/WebPath/jpeg4/LIVER006.jpg"/>
          <p:cNvPicPr>
            <a:picLocks noChangeAspect="1" noChangeArrowheads="1"/>
          </p:cNvPicPr>
          <p:nvPr/>
        </p:nvPicPr>
        <p:blipFill>
          <a:blip r:embed="rId2" cstate="print"/>
          <a:srcRect/>
          <a:stretch>
            <a:fillRect/>
          </a:stretch>
        </p:blipFill>
        <p:spPr bwMode="auto">
          <a:xfrm>
            <a:off x="500034" y="857232"/>
            <a:ext cx="7929618" cy="4587992"/>
          </a:xfrm>
          <a:prstGeom prst="rect">
            <a:avLst/>
          </a:prstGeom>
          <a:noFill/>
          <a:ln w="28575">
            <a:solidFill>
              <a:schemeClr val="tx1"/>
            </a:solidFill>
          </a:ln>
        </p:spPr>
      </p:pic>
      <p:sp>
        <p:nvSpPr>
          <p:cNvPr id="3" name="Rectangle 2"/>
          <p:cNvSpPr/>
          <p:nvPr/>
        </p:nvSpPr>
        <p:spPr>
          <a:xfrm>
            <a:off x="357158" y="5445224"/>
            <a:ext cx="7858180" cy="1200329"/>
          </a:xfrm>
          <a:prstGeom prst="rect">
            <a:avLst/>
          </a:prstGeom>
        </p:spPr>
        <p:txBody>
          <a:bodyPr wrap="square">
            <a:spAutoFit/>
          </a:bodyPr>
          <a:lstStyle/>
          <a:p>
            <a:pPr algn="ctr"/>
            <a:r>
              <a:rPr lang="en-US" b="1" i="1" dirty="0"/>
              <a:t>This is the histologic appearance of hepatic fatty change. The lipid accumulates in the hepatocytes as vacuoles. These vacuoles have a clear appearance with H&amp;E staining. The most common cause of fatty change in developed nations is alcoholism. </a:t>
            </a:r>
          </a:p>
        </p:txBody>
      </p:sp>
      <p:sp>
        <p:nvSpPr>
          <p:cNvPr id="4" name="Rounded Rectangle 3"/>
          <p:cNvSpPr/>
          <p:nvPr/>
        </p:nvSpPr>
        <p:spPr>
          <a:xfrm>
            <a:off x="1928794" y="214290"/>
            <a:ext cx="5214974"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Steatosis – Fatty Liver</a:t>
            </a: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202" name="Picture 2" descr="http://library.med.utah.edu/WebPath/jpeg4/LIVER007.jpg"/>
          <p:cNvPicPr>
            <a:picLocks noChangeAspect="1" noChangeArrowheads="1"/>
          </p:cNvPicPr>
          <p:nvPr/>
        </p:nvPicPr>
        <p:blipFill>
          <a:blip r:embed="rId2" cstate="print"/>
          <a:srcRect/>
          <a:stretch>
            <a:fillRect/>
          </a:stretch>
        </p:blipFill>
        <p:spPr bwMode="auto">
          <a:xfrm>
            <a:off x="500034" y="857232"/>
            <a:ext cx="8001056" cy="4643470"/>
          </a:xfrm>
          <a:prstGeom prst="rect">
            <a:avLst/>
          </a:prstGeom>
          <a:noFill/>
          <a:ln w="28575">
            <a:solidFill>
              <a:schemeClr val="tx1"/>
            </a:solidFill>
          </a:ln>
        </p:spPr>
      </p:pic>
      <p:sp>
        <p:nvSpPr>
          <p:cNvPr id="3" name="Rectangle 2"/>
          <p:cNvSpPr/>
          <p:nvPr/>
        </p:nvSpPr>
        <p:spPr>
          <a:xfrm>
            <a:off x="838200" y="5534585"/>
            <a:ext cx="7239000" cy="1261884"/>
          </a:xfrm>
          <a:prstGeom prst="rect">
            <a:avLst/>
          </a:prstGeom>
        </p:spPr>
        <p:txBody>
          <a:bodyPr wrap="square">
            <a:spAutoFit/>
          </a:bodyPr>
          <a:lstStyle/>
          <a:p>
            <a:pPr algn="ctr"/>
            <a:r>
              <a:rPr lang="en-US" sz="1900" b="1" i="1" dirty="0"/>
              <a:t>Here are seen the lipid vacuoles within hepatocytes. </a:t>
            </a:r>
          </a:p>
          <a:p>
            <a:pPr algn="ctr"/>
            <a:r>
              <a:rPr lang="en-US" sz="1900" b="1" i="1" dirty="0"/>
              <a:t>The lipid accumulates when lipoprotein transport is disrupted and/or when fatty acids accumulate. </a:t>
            </a:r>
          </a:p>
          <a:p>
            <a:pPr algn="ctr"/>
            <a:r>
              <a:rPr lang="en-US" sz="1900" b="1" i="1" dirty="0"/>
              <a:t>Alcohol is the most common cause</a:t>
            </a:r>
          </a:p>
        </p:txBody>
      </p:sp>
      <p:sp>
        <p:nvSpPr>
          <p:cNvPr id="4" name="Rounded Rectangle 3"/>
          <p:cNvSpPr/>
          <p:nvPr/>
        </p:nvSpPr>
        <p:spPr>
          <a:xfrm>
            <a:off x="1928794" y="214290"/>
            <a:ext cx="5214974"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Steatosis – Fatty Liver</a:t>
            </a: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5852" y="3143248"/>
            <a:ext cx="7572428" cy="1509888"/>
          </a:xfrm>
        </p:spPr>
        <p:txBody>
          <a:bodyPr>
            <a:noAutofit/>
          </a:bodyPr>
          <a:lstStyle/>
          <a:p>
            <a:pPr algn="ctr"/>
            <a:r>
              <a:rPr lang="en-US" sz="4400" b="1" i="1" dirty="0">
                <a:solidFill>
                  <a:srgbClr val="00CCFF"/>
                </a:solidFill>
                <a:effectLst>
                  <a:outerShdw blurRad="38100" dist="38100" dir="2700000" algn="tl">
                    <a:srgbClr val="000000">
                      <a:alpha val="43137"/>
                    </a:srgbClr>
                  </a:outerShdw>
                </a:effectLst>
                <a:latin typeface="+mn-lt"/>
              </a:rPr>
              <a:t>2- COAGULATIVE NECROSIS </a:t>
            </a:r>
            <a:br>
              <a:rPr lang="en-US" sz="4400" b="1" i="1" dirty="0">
                <a:solidFill>
                  <a:srgbClr val="00CCFF"/>
                </a:solidFill>
                <a:effectLst>
                  <a:outerShdw blurRad="38100" dist="38100" dir="2700000" algn="tl">
                    <a:srgbClr val="000000">
                      <a:alpha val="43137"/>
                    </a:srgbClr>
                  </a:outerShdw>
                </a:effectLst>
                <a:latin typeface="+mn-lt"/>
              </a:rPr>
            </a:br>
            <a:r>
              <a:rPr lang="en-US" sz="4400" b="1" i="1" dirty="0">
                <a:solidFill>
                  <a:srgbClr val="00CCFF"/>
                </a:solidFill>
                <a:effectLst>
                  <a:outerShdw blurRad="38100" dist="38100" dir="2700000" algn="tl">
                    <a:srgbClr val="000000">
                      <a:alpha val="43137"/>
                    </a:srgbClr>
                  </a:outerShdw>
                </a:effectLst>
                <a:latin typeface="+mn-lt"/>
              </a:rPr>
              <a:t> </a:t>
            </a:r>
          </a:p>
        </p:txBody>
      </p:sp>
      <p:sp>
        <p:nvSpPr>
          <p:cNvPr id="4" name="TextBox 3"/>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357290" y="142852"/>
            <a:ext cx="6143668"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Coagulative Necrosis of the Kidney</a:t>
            </a:r>
          </a:p>
        </p:txBody>
      </p:sp>
      <p:sp>
        <p:nvSpPr>
          <p:cNvPr id="5" name="Rectangle 4"/>
          <p:cNvSpPr/>
          <p:nvPr/>
        </p:nvSpPr>
        <p:spPr>
          <a:xfrm>
            <a:off x="642910" y="5534585"/>
            <a:ext cx="7500990" cy="1323439"/>
          </a:xfrm>
          <a:prstGeom prst="rect">
            <a:avLst/>
          </a:prstGeom>
        </p:spPr>
        <p:txBody>
          <a:bodyPr wrap="square">
            <a:spAutoFit/>
          </a:bodyPr>
          <a:lstStyle/>
          <a:p>
            <a:pPr algn="ctr"/>
            <a:r>
              <a:rPr lang="en-US" sz="2000" b="1" i="1" dirty="0"/>
              <a:t>A typical pattern with ischemia and infarction of the kidney. Here, there is a wedge-shaped pale area of coagulative necrosis (infarction) in the renal cortex of the kidney.</a:t>
            </a:r>
          </a:p>
        </p:txBody>
      </p:sp>
      <p:pic>
        <p:nvPicPr>
          <p:cNvPr id="19459" name="Picture 3"/>
          <p:cNvPicPr>
            <a:picLocks noChangeAspect="1" noChangeArrowheads="1"/>
          </p:cNvPicPr>
          <p:nvPr/>
        </p:nvPicPr>
        <p:blipFill>
          <a:blip r:embed="rId2" cstate="print"/>
          <a:srcRect/>
          <a:stretch>
            <a:fillRect/>
          </a:stretch>
        </p:blipFill>
        <p:spPr bwMode="auto">
          <a:xfrm>
            <a:off x="304800" y="787020"/>
            <a:ext cx="3429024" cy="4714908"/>
          </a:xfrm>
          <a:prstGeom prst="rect">
            <a:avLst/>
          </a:prstGeom>
          <a:noFill/>
          <a:ln w="9525">
            <a:noFill/>
            <a:miter lim="800000"/>
            <a:headEnd/>
            <a:tailEnd/>
          </a:ln>
          <a:effectLst/>
        </p:spPr>
      </p:pic>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pic>
        <p:nvPicPr>
          <p:cNvPr id="2" name="Picture 1"/>
          <p:cNvPicPr>
            <a:picLocks noChangeAspect="1"/>
          </p:cNvPicPr>
          <p:nvPr/>
        </p:nvPicPr>
        <p:blipFill>
          <a:blip r:embed="rId3"/>
          <a:stretch>
            <a:fillRect/>
          </a:stretch>
        </p:blipFill>
        <p:spPr>
          <a:xfrm>
            <a:off x="4165311" y="914400"/>
            <a:ext cx="5011346" cy="3273836"/>
          </a:xfrm>
          <a:prstGeom prst="rect">
            <a:avLst/>
          </a:prstGeom>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0600"/>
            <a:ext cx="5791200" cy="462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Placeholder 5"/>
          <p:cNvSpPr>
            <a:spLocks noGrp="1"/>
          </p:cNvSpPr>
          <p:nvPr>
            <p:ph type="body" sz="half" idx="2"/>
          </p:nvPr>
        </p:nvSpPr>
        <p:spPr>
          <a:xfrm>
            <a:off x="6324600" y="685800"/>
            <a:ext cx="2590800" cy="5105400"/>
          </a:xfrm>
        </p:spPr>
        <p:txBody>
          <a:bodyPr/>
          <a:lstStyle/>
          <a:p>
            <a:pPr eaLnBrk="1" hangingPunct="1">
              <a:spcBef>
                <a:spcPct val="0"/>
              </a:spcBef>
            </a:pPr>
            <a:r>
              <a:rPr lang="en-US" altLang="en-US" sz="2400" b="1">
                <a:latin typeface="Cambria" panose="02040503050406030204" pitchFamily="18" charset="0"/>
              </a:rPr>
              <a:t>Kidney: coagulative necrosis</a:t>
            </a:r>
          </a:p>
          <a:p>
            <a:pPr eaLnBrk="1" hangingPunct="1">
              <a:spcBef>
                <a:spcPct val="0"/>
              </a:spcBef>
            </a:pPr>
            <a:r>
              <a:rPr lang="en-US" altLang="en-US" sz="2400">
                <a:latin typeface="Cambria" panose="02040503050406030204" pitchFamily="18" charset="0"/>
              </a:rPr>
              <a:t>Micro: Cell outlines are preserved (cells look ghostly), and everything looks red</a:t>
            </a:r>
          </a:p>
          <a:p>
            <a:pPr eaLnBrk="1" hangingPunct="1">
              <a:spcBef>
                <a:spcPct val="0"/>
              </a:spcBef>
            </a:pPr>
            <a:endParaRPr lang="en-US" altLang="en-US"/>
          </a:p>
        </p:txBody>
      </p:sp>
    </p:spTree>
    <p:extLst>
      <p:ext uri="{BB962C8B-B14F-4D97-AF65-F5344CB8AC3E}">
        <p14:creationId xmlns:p14="http://schemas.microsoft.com/office/powerpoint/2010/main" val="2447104934"/>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29378" name="Picture 2"/>
          <p:cNvPicPr>
            <a:picLocks noChangeAspect="1" noChangeArrowheads="1"/>
          </p:cNvPicPr>
          <p:nvPr/>
        </p:nvPicPr>
        <p:blipFill>
          <a:blip r:embed="rId2" cstate="print"/>
          <a:srcRect/>
          <a:stretch>
            <a:fillRect/>
          </a:stretch>
        </p:blipFill>
        <p:spPr bwMode="auto">
          <a:xfrm>
            <a:off x="714348" y="785794"/>
            <a:ext cx="7643866" cy="4643470"/>
          </a:xfrm>
          <a:prstGeom prst="rect">
            <a:avLst/>
          </a:prstGeom>
          <a:noFill/>
          <a:ln w="28575">
            <a:solidFill>
              <a:schemeClr val="tx1"/>
            </a:solidFill>
            <a:miter lim="800000"/>
            <a:headEnd/>
            <a:tailEnd/>
          </a:ln>
          <a:effectLst/>
        </p:spPr>
      </p:pic>
      <p:sp>
        <p:nvSpPr>
          <p:cNvPr id="3" name="Rectangle 2"/>
          <p:cNvSpPr/>
          <p:nvPr/>
        </p:nvSpPr>
        <p:spPr>
          <a:xfrm>
            <a:off x="642910" y="5429264"/>
            <a:ext cx="7715304" cy="1200329"/>
          </a:xfrm>
          <a:prstGeom prst="rect">
            <a:avLst/>
          </a:prstGeom>
        </p:spPr>
        <p:txBody>
          <a:bodyPr wrap="square">
            <a:spAutoFit/>
          </a:bodyPr>
          <a:lstStyle/>
          <a:p>
            <a:pPr algn="ctr"/>
            <a:r>
              <a:rPr lang="en-US" b="1" i="1" dirty="0"/>
              <a:t>Coagulative necrosis (arrow) of glomeruli, tubules and interstitial tissue with loss of cell nuclei</a:t>
            </a:r>
            <a:r>
              <a:rPr lang="en-US" dirty="0">
                <a:latin typeface="Franklin Gothic Demi" pitchFamily="34" charset="0"/>
              </a:rPr>
              <a:t>. </a:t>
            </a:r>
            <a:r>
              <a:rPr lang="en-US" b="1" i="1" dirty="0"/>
              <a:t>The </a:t>
            </a:r>
            <a:r>
              <a:rPr lang="en-US" b="1" i="1" dirty="0" err="1"/>
              <a:t>haemorrhagic</a:t>
            </a:r>
            <a:r>
              <a:rPr lang="en-US" b="1" i="1" dirty="0"/>
              <a:t> zone (star) at the periphery of the infarct (arrow) shows dilated and congested blood vessels and cellular infiltrate by neutrophils, red blood cells and lymphocytes (curved arrow)</a:t>
            </a:r>
          </a:p>
        </p:txBody>
      </p:sp>
      <p:sp>
        <p:nvSpPr>
          <p:cNvPr id="4" name="Rounded Rectangle 3"/>
          <p:cNvSpPr/>
          <p:nvPr/>
        </p:nvSpPr>
        <p:spPr>
          <a:xfrm>
            <a:off x="785786" y="142852"/>
            <a:ext cx="7500990"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Coagulative Necrosis of the Kidney - LPF</a:t>
            </a: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
        <p:nvSpPr>
          <p:cNvPr id="2" name="5-Point Star 1"/>
          <p:cNvSpPr/>
          <p:nvPr/>
        </p:nvSpPr>
        <p:spPr>
          <a:xfrm>
            <a:off x="3200400" y="3276600"/>
            <a:ext cx="228600" cy="304800"/>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ight Arrow 4"/>
          <p:cNvSpPr/>
          <p:nvPr/>
        </p:nvSpPr>
        <p:spPr>
          <a:xfrm flipH="1">
            <a:off x="7786710" y="2971800"/>
            <a:ext cx="476957" cy="3048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Curved Up Arrow 5"/>
          <p:cNvSpPr/>
          <p:nvPr/>
        </p:nvSpPr>
        <p:spPr>
          <a:xfrm>
            <a:off x="5181600" y="4648200"/>
            <a:ext cx="533400" cy="274320"/>
          </a:xfrm>
          <a:prstGeom prst="curved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3346" name="Picture 2" descr="http://library.med.utah.edu/WebPath/jpeg5/HEME048.jpg"/>
          <p:cNvPicPr>
            <a:picLocks noChangeAspect="1" noChangeArrowheads="1"/>
          </p:cNvPicPr>
          <p:nvPr/>
        </p:nvPicPr>
        <p:blipFill>
          <a:blip r:embed="rId2" cstate="print"/>
          <a:srcRect/>
          <a:stretch>
            <a:fillRect/>
          </a:stretch>
        </p:blipFill>
        <p:spPr bwMode="auto">
          <a:xfrm>
            <a:off x="785786" y="857232"/>
            <a:ext cx="7300931" cy="4857763"/>
          </a:xfrm>
          <a:prstGeom prst="rect">
            <a:avLst/>
          </a:prstGeom>
          <a:noFill/>
          <a:ln w="28575">
            <a:solidFill>
              <a:schemeClr val="tx1"/>
            </a:solidFill>
          </a:ln>
        </p:spPr>
      </p:pic>
      <p:sp>
        <p:nvSpPr>
          <p:cNvPr id="3" name="Rounded Rectangle 2"/>
          <p:cNvSpPr/>
          <p:nvPr/>
        </p:nvSpPr>
        <p:spPr>
          <a:xfrm>
            <a:off x="1357290" y="142852"/>
            <a:ext cx="6143668" cy="57150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Coagulative Necrosis of the Spleen</a:t>
            </a:r>
          </a:p>
        </p:txBody>
      </p:sp>
      <p:sp>
        <p:nvSpPr>
          <p:cNvPr id="4" name="Rectangle 3"/>
          <p:cNvSpPr/>
          <p:nvPr/>
        </p:nvSpPr>
        <p:spPr>
          <a:xfrm>
            <a:off x="714348" y="6007262"/>
            <a:ext cx="7500990" cy="707886"/>
          </a:xfrm>
          <a:prstGeom prst="rect">
            <a:avLst/>
          </a:prstGeom>
        </p:spPr>
        <p:txBody>
          <a:bodyPr wrap="square">
            <a:spAutoFit/>
          </a:bodyPr>
          <a:lstStyle/>
          <a:p>
            <a:pPr algn="ctr"/>
            <a:r>
              <a:rPr lang="en-US" sz="2000" b="1" i="1" dirty="0"/>
              <a:t>Two large infarctions (areas of coagulative necrosis) are seen in this sectioned spleen</a:t>
            </a: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4370" name="Picture 2" descr="http://library.med.utah.edu/WebPath/jpeg1/INFL001.jpg"/>
          <p:cNvPicPr>
            <a:picLocks noChangeAspect="1" noChangeArrowheads="1"/>
          </p:cNvPicPr>
          <p:nvPr/>
        </p:nvPicPr>
        <p:blipFill>
          <a:blip r:embed="rId2" cstate="print"/>
          <a:srcRect/>
          <a:stretch>
            <a:fillRect/>
          </a:stretch>
        </p:blipFill>
        <p:spPr bwMode="auto">
          <a:xfrm>
            <a:off x="571472" y="857232"/>
            <a:ext cx="7858180" cy="4643470"/>
          </a:xfrm>
          <a:prstGeom prst="rect">
            <a:avLst/>
          </a:prstGeom>
          <a:noFill/>
          <a:ln w="28575">
            <a:solidFill>
              <a:schemeClr val="tx1"/>
            </a:solidFill>
          </a:ln>
        </p:spPr>
      </p:pic>
      <p:sp>
        <p:nvSpPr>
          <p:cNvPr id="3" name="Rectangle 2"/>
          <p:cNvSpPr/>
          <p:nvPr/>
        </p:nvSpPr>
        <p:spPr>
          <a:xfrm>
            <a:off x="642910" y="5572140"/>
            <a:ext cx="7572428" cy="1323439"/>
          </a:xfrm>
          <a:prstGeom prst="rect">
            <a:avLst/>
          </a:prstGeom>
        </p:spPr>
        <p:txBody>
          <a:bodyPr wrap="square">
            <a:spAutoFit/>
          </a:bodyPr>
          <a:lstStyle/>
          <a:p>
            <a:pPr algn="ctr"/>
            <a:r>
              <a:rPr lang="en-US" sz="2000" b="1" i="1" dirty="0"/>
              <a:t>Many nuclei have become pyknotic (shrunken and dark) and have then undergone karyorrhexis (fragmentation) and karyolysis (dissolution). The cytoplasm and cell borders are not recognizable.</a:t>
            </a:r>
          </a:p>
        </p:txBody>
      </p:sp>
      <p:sp>
        <p:nvSpPr>
          <p:cNvPr id="5" name="Rounded Rectangle 4"/>
          <p:cNvSpPr/>
          <p:nvPr/>
        </p:nvSpPr>
        <p:spPr>
          <a:xfrm>
            <a:off x="571472" y="142852"/>
            <a:ext cx="7858180" cy="571504"/>
          </a:xfrm>
          <a:prstGeom prst="roundRect">
            <a:avLst/>
          </a:prstGeom>
          <a:solidFill>
            <a:srgbClr val="1C72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Coagulative Necrosis of Infarcted Myocardium</a:t>
            </a:r>
          </a:p>
        </p:txBody>
      </p:sp>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2438400" cy="990600"/>
          </a:xfrm>
        </p:spPr>
        <p:txBody>
          <a:bodyPr/>
          <a:lstStyle/>
          <a:p>
            <a:r>
              <a:rPr lang="en-US" b="1" dirty="0">
                <a:solidFill>
                  <a:srgbClr val="002060"/>
                </a:solidFill>
                <a:effectLst>
                  <a:outerShdw blurRad="38100" dist="38100" dir="2700000" algn="tl">
                    <a:srgbClr val="000000">
                      <a:alpha val="43137"/>
                    </a:srgbClr>
                  </a:outerShdw>
                </a:effectLst>
              </a:rPr>
              <a:t>Contents:</a:t>
            </a:r>
          </a:p>
        </p:txBody>
      </p:sp>
      <p:sp>
        <p:nvSpPr>
          <p:cNvPr id="3" name="Content Placeholder 2"/>
          <p:cNvSpPr>
            <a:spLocks noGrp="1"/>
          </p:cNvSpPr>
          <p:nvPr>
            <p:ph sz="quarter" idx="1"/>
          </p:nvPr>
        </p:nvSpPr>
        <p:spPr>
          <a:xfrm>
            <a:off x="381000" y="1600200"/>
            <a:ext cx="8385048" cy="5181600"/>
          </a:xfrm>
        </p:spPr>
        <p:txBody>
          <a:bodyPr>
            <a:normAutofit fontScale="70000" lnSpcReduction="20000"/>
          </a:bodyPr>
          <a:lstStyle/>
          <a:p>
            <a:pPr marL="0" indent="0">
              <a:buNone/>
            </a:pPr>
            <a:r>
              <a:rPr lang="en-US" sz="3200" dirty="0">
                <a:solidFill>
                  <a:srgbClr val="C00000"/>
                </a:solidFill>
              </a:rPr>
              <a:t>Basic introduction to the anatomy and histology of the lung, liver, kidney and heart in order to enable the student to understand the related pathology.</a:t>
            </a:r>
          </a:p>
          <a:p>
            <a:pPr marL="0" lvl="0" indent="0">
              <a:buNone/>
            </a:pPr>
            <a:r>
              <a:rPr lang="en-US" sz="3400" b="1" u="sng" dirty="0">
                <a:solidFill>
                  <a:srgbClr val="1801A3"/>
                </a:solidFill>
              </a:rPr>
              <a:t>Cell injury</a:t>
            </a:r>
            <a:endParaRPr lang="en-US" sz="3400" u="sng" dirty="0">
              <a:solidFill>
                <a:srgbClr val="1801A3"/>
              </a:solidFill>
            </a:endParaRPr>
          </a:p>
          <a:p>
            <a:pPr lvl="0"/>
            <a:r>
              <a:rPr lang="en-US" dirty="0">
                <a:solidFill>
                  <a:srgbClr val="1801A3"/>
                </a:solidFill>
              </a:rPr>
              <a:t>Pictures of:</a:t>
            </a:r>
          </a:p>
          <a:p>
            <a:pPr marL="880110" lvl="1" indent="-514350">
              <a:buFont typeface="+mj-lt"/>
              <a:buAutoNum type="arabicPeriod"/>
            </a:pPr>
            <a:r>
              <a:rPr lang="en-US" dirty="0"/>
              <a:t>Fatty change of the liver.</a:t>
            </a:r>
          </a:p>
          <a:p>
            <a:pPr marL="880110" lvl="1" indent="-514350">
              <a:buFont typeface="+mj-lt"/>
              <a:buAutoNum type="arabicPeriod"/>
            </a:pPr>
            <a:r>
              <a:rPr lang="en-US" dirty="0" err="1"/>
              <a:t>Coagulative</a:t>
            </a:r>
            <a:r>
              <a:rPr lang="en-US" dirty="0"/>
              <a:t> necrosis in an infracted kidney, spleen and myocardium.</a:t>
            </a:r>
          </a:p>
          <a:p>
            <a:pPr marL="880110" lvl="1" indent="-514350">
              <a:buFont typeface="+mj-lt"/>
              <a:buAutoNum type="arabicPeriod"/>
            </a:pPr>
            <a:r>
              <a:rPr lang="en-US" dirty="0" err="1"/>
              <a:t>Liquefactive</a:t>
            </a:r>
            <a:r>
              <a:rPr lang="en-US" dirty="0"/>
              <a:t> necrosis</a:t>
            </a:r>
          </a:p>
          <a:p>
            <a:pPr marL="880110" lvl="1" indent="-514350">
              <a:buFont typeface="+mj-lt"/>
              <a:buAutoNum type="arabicPeriod"/>
            </a:pPr>
            <a:r>
              <a:rPr lang="en-US" dirty="0" err="1"/>
              <a:t>Caseous</a:t>
            </a:r>
            <a:r>
              <a:rPr lang="en-US" dirty="0"/>
              <a:t> necrosis</a:t>
            </a:r>
          </a:p>
          <a:p>
            <a:pPr marL="880110" lvl="1" indent="-514350">
              <a:buFont typeface="+mj-lt"/>
              <a:buAutoNum type="arabicPeriod"/>
            </a:pPr>
            <a:r>
              <a:rPr lang="en-US" dirty="0" err="1"/>
              <a:t>Fibrinoid</a:t>
            </a:r>
            <a:r>
              <a:rPr lang="en-US" dirty="0"/>
              <a:t> necrosis</a:t>
            </a:r>
          </a:p>
          <a:p>
            <a:pPr marL="880110" lvl="1" indent="-514350">
              <a:buFont typeface="+mj-lt"/>
              <a:buAutoNum type="arabicPeriod"/>
            </a:pPr>
            <a:r>
              <a:rPr lang="en-US" dirty="0"/>
              <a:t>Fat necrosis</a:t>
            </a:r>
          </a:p>
          <a:p>
            <a:pPr marL="880110" lvl="1" indent="-514350">
              <a:buFont typeface="+mj-lt"/>
              <a:buAutoNum type="arabicPeriod"/>
            </a:pPr>
            <a:r>
              <a:rPr lang="en-US" dirty="0"/>
              <a:t>Dystrophic calcification in the aorta, stomach and skin.</a:t>
            </a:r>
          </a:p>
          <a:p>
            <a:pPr marL="880110" lvl="1" indent="-514350">
              <a:buFont typeface="+mj-lt"/>
              <a:buAutoNum type="arabicPeriod"/>
            </a:pPr>
            <a:r>
              <a:rPr lang="en-US" dirty="0"/>
              <a:t>Atrophy of brain and testis</a:t>
            </a:r>
          </a:p>
          <a:p>
            <a:pPr marL="880110" lvl="1" indent="-514350">
              <a:buFont typeface="+mj-lt"/>
              <a:buAutoNum type="arabicPeriod"/>
            </a:pPr>
            <a:r>
              <a:rPr lang="en-US" dirty="0"/>
              <a:t>Left ventricular hypertrophy</a:t>
            </a:r>
          </a:p>
          <a:p>
            <a:pPr marL="880110" lvl="1" indent="-514350">
              <a:buFont typeface="+mj-lt"/>
              <a:buAutoNum type="arabicPeriod"/>
            </a:pPr>
            <a:r>
              <a:rPr lang="en-US" dirty="0"/>
              <a:t>Hyperplasia of the prostate.</a:t>
            </a:r>
          </a:p>
          <a:p>
            <a:pPr marL="880110" lvl="1" indent="-514350">
              <a:buFont typeface="+mj-lt"/>
              <a:buAutoNum type="arabicPeriod"/>
            </a:pPr>
            <a:r>
              <a:rPr lang="en-US" dirty="0"/>
              <a:t>Squamous metaplasia.</a:t>
            </a:r>
          </a:p>
          <a:p>
            <a:endParaRPr lang="en-US" dirty="0"/>
          </a:p>
        </p:txBody>
      </p:sp>
    </p:spTree>
    <p:extLst>
      <p:ext uri="{BB962C8B-B14F-4D97-AF65-F5344CB8AC3E}">
        <p14:creationId xmlns:p14="http://schemas.microsoft.com/office/powerpoint/2010/main" val="232190231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5394" name="Picture 2" descr="http://library.med.utah.edu/WebPath/jpeg5/CV022.jpg"/>
          <p:cNvPicPr>
            <a:picLocks noChangeAspect="1" noChangeArrowheads="1"/>
          </p:cNvPicPr>
          <p:nvPr/>
        </p:nvPicPr>
        <p:blipFill>
          <a:blip r:embed="rId2" cstate="print"/>
          <a:srcRect/>
          <a:stretch>
            <a:fillRect/>
          </a:stretch>
        </p:blipFill>
        <p:spPr bwMode="auto">
          <a:xfrm>
            <a:off x="642910" y="813434"/>
            <a:ext cx="7715304" cy="4982524"/>
          </a:xfrm>
          <a:prstGeom prst="rect">
            <a:avLst/>
          </a:prstGeom>
          <a:noFill/>
          <a:ln w="28575">
            <a:solidFill>
              <a:schemeClr val="tx1"/>
            </a:solidFill>
          </a:ln>
        </p:spPr>
      </p:pic>
      <p:sp>
        <p:nvSpPr>
          <p:cNvPr id="3" name="Rectangle 2"/>
          <p:cNvSpPr/>
          <p:nvPr/>
        </p:nvSpPr>
        <p:spPr>
          <a:xfrm>
            <a:off x="642910" y="5857892"/>
            <a:ext cx="7572428" cy="1015663"/>
          </a:xfrm>
          <a:prstGeom prst="rect">
            <a:avLst/>
          </a:prstGeom>
        </p:spPr>
        <p:txBody>
          <a:bodyPr wrap="square">
            <a:spAutoFit/>
          </a:bodyPr>
          <a:lstStyle/>
          <a:p>
            <a:pPr algn="ctr"/>
            <a:r>
              <a:rPr lang="en-US" sz="2000" b="1" i="1" dirty="0"/>
              <a:t>The nuclei of the myocardial fibers are being lost. </a:t>
            </a:r>
            <a:br>
              <a:rPr lang="en-US" sz="2000" b="1" i="1" dirty="0"/>
            </a:br>
            <a:r>
              <a:rPr lang="en-US" sz="2000" b="1" i="1" dirty="0"/>
              <a:t>The cytoplasm is losing its structure, because no well-defined cross-striations are seen.</a:t>
            </a:r>
          </a:p>
        </p:txBody>
      </p:sp>
      <p:sp>
        <p:nvSpPr>
          <p:cNvPr id="4" name="Rounded Rectangle 3"/>
          <p:cNvSpPr/>
          <p:nvPr/>
        </p:nvSpPr>
        <p:spPr>
          <a:xfrm>
            <a:off x="571472" y="142852"/>
            <a:ext cx="7858180" cy="571504"/>
          </a:xfrm>
          <a:prstGeom prst="roundRect">
            <a:avLst/>
          </a:prstGeom>
          <a:solidFill>
            <a:srgbClr val="1C72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Coagulative Necrosis of Infarcted Myocardium</a:t>
            </a: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7975" y="2133600"/>
            <a:ext cx="6572296" cy="1214446"/>
          </a:xfrm>
        </p:spPr>
        <p:txBody>
          <a:bodyPr>
            <a:noAutofit/>
          </a:bodyPr>
          <a:lstStyle/>
          <a:p>
            <a:pPr algn="ctr"/>
            <a:r>
              <a:rPr lang="en-US" sz="4400" i="1" dirty="0">
                <a:solidFill>
                  <a:srgbClr val="00CCFF"/>
                </a:solidFill>
                <a:effectLst>
                  <a:outerShdw blurRad="38100" dist="38100" dir="2700000" algn="tl">
                    <a:srgbClr val="000000">
                      <a:alpha val="43137"/>
                    </a:srgbClr>
                  </a:outerShdw>
                </a:effectLst>
              </a:rPr>
              <a:t>3- </a:t>
            </a:r>
            <a:r>
              <a:rPr lang="en-US" sz="4400" b="1" i="1" dirty="0">
                <a:solidFill>
                  <a:srgbClr val="00CCFF"/>
                </a:solidFill>
                <a:effectLst>
                  <a:outerShdw blurRad="38100" dist="38100" dir="2700000" algn="tl">
                    <a:srgbClr val="000000">
                      <a:alpha val="43137"/>
                    </a:srgbClr>
                  </a:outerShdw>
                </a:effectLst>
              </a:rPr>
              <a:t>Liquefactive</a:t>
            </a:r>
            <a:r>
              <a:rPr lang="en-US" sz="4400" i="1" dirty="0">
                <a:solidFill>
                  <a:srgbClr val="00CCFF"/>
                </a:solidFill>
                <a:effectLst>
                  <a:outerShdw blurRad="38100" dist="38100" dir="2700000" algn="tl">
                    <a:srgbClr val="000000">
                      <a:alpha val="43137"/>
                    </a:srgbClr>
                  </a:outerShdw>
                </a:effectLst>
              </a:rPr>
              <a:t> </a:t>
            </a:r>
            <a:r>
              <a:rPr lang="en-US" sz="4400" b="1" i="1" dirty="0">
                <a:solidFill>
                  <a:srgbClr val="00CCFF"/>
                </a:solidFill>
                <a:effectLst>
                  <a:outerShdw blurRad="38100" dist="38100" dir="2700000" algn="tl">
                    <a:srgbClr val="000000">
                      <a:alpha val="43137"/>
                    </a:srgbClr>
                  </a:outerShdw>
                </a:effectLst>
              </a:rPr>
              <a:t>Necrosis</a:t>
            </a:r>
            <a:r>
              <a:rPr lang="en-US" sz="4400" i="1" dirty="0">
                <a:solidFill>
                  <a:srgbClr val="00CCFF"/>
                </a:solidFill>
                <a:effectLst>
                  <a:outerShdw blurRad="38100" dist="38100" dir="2700000" algn="tl">
                    <a:srgbClr val="000000">
                      <a:alpha val="43137"/>
                    </a:srgbClr>
                  </a:outerShdw>
                </a:effectLst>
              </a:rPr>
              <a:t>  </a:t>
            </a:r>
          </a:p>
        </p:txBody>
      </p:sp>
      <p:sp>
        <p:nvSpPr>
          <p:cNvPr id="5" name="TextBox 4"/>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3107" name="Picture 3"/>
          <p:cNvPicPr>
            <a:picLocks noChangeAspect="1" noChangeArrowheads="1"/>
          </p:cNvPicPr>
          <p:nvPr/>
        </p:nvPicPr>
        <p:blipFill>
          <a:blip r:embed="rId2" cstate="print"/>
          <a:srcRect/>
          <a:stretch>
            <a:fillRect/>
          </a:stretch>
        </p:blipFill>
        <p:spPr bwMode="auto">
          <a:xfrm>
            <a:off x="642910" y="785794"/>
            <a:ext cx="7572428" cy="4875454"/>
          </a:xfrm>
          <a:prstGeom prst="rect">
            <a:avLst/>
          </a:prstGeom>
          <a:noFill/>
          <a:ln w="9525">
            <a:noFill/>
            <a:miter lim="800000"/>
            <a:headEnd/>
            <a:tailEnd/>
          </a:ln>
          <a:effectLst/>
        </p:spPr>
      </p:pic>
      <p:sp>
        <p:nvSpPr>
          <p:cNvPr id="4" name="Rectangle 3"/>
          <p:cNvSpPr/>
          <p:nvPr/>
        </p:nvSpPr>
        <p:spPr>
          <a:xfrm>
            <a:off x="611560" y="5661248"/>
            <a:ext cx="7572428" cy="1015663"/>
          </a:xfrm>
          <a:prstGeom prst="rect">
            <a:avLst/>
          </a:prstGeom>
        </p:spPr>
        <p:txBody>
          <a:bodyPr wrap="square">
            <a:spAutoFit/>
          </a:bodyPr>
          <a:lstStyle/>
          <a:p>
            <a:pPr algn="ctr"/>
            <a:r>
              <a:rPr lang="en-US" sz="2000" b="1" i="1" dirty="0"/>
              <a:t>Grossly, the cerebral infarction at the upper right here demonstrates liquefactive necrosis. Eventually, the removal of the dead tissue leaves behind a cavity.</a:t>
            </a:r>
          </a:p>
        </p:txBody>
      </p:sp>
      <p:sp>
        <p:nvSpPr>
          <p:cNvPr id="5" name="Rounded Rectangle 4"/>
          <p:cNvSpPr/>
          <p:nvPr/>
        </p:nvSpPr>
        <p:spPr>
          <a:xfrm>
            <a:off x="1142976" y="214290"/>
            <a:ext cx="657229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Liquefactive Necrosis of the Brain</a:t>
            </a:r>
          </a:p>
        </p:txBody>
      </p:sp>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4627" name="Picture 2051" descr="http://medstat.med.utah.edu/WebPath/jpeg5/CNS043.jpg"/>
          <p:cNvPicPr>
            <a:picLocks noChangeAspect="1" noChangeArrowheads="1"/>
          </p:cNvPicPr>
          <p:nvPr/>
        </p:nvPicPr>
        <p:blipFill>
          <a:blip r:embed="rId2" cstate="print"/>
          <a:srcRect/>
          <a:stretch>
            <a:fillRect/>
          </a:stretch>
        </p:blipFill>
        <p:spPr bwMode="auto">
          <a:xfrm>
            <a:off x="500034" y="857232"/>
            <a:ext cx="7929618" cy="4857784"/>
          </a:xfrm>
          <a:prstGeom prst="rect">
            <a:avLst/>
          </a:prstGeom>
          <a:noFill/>
          <a:ln w="28575">
            <a:solidFill>
              <a:schemeClr val="tx1"/>
            </a:solidFill>
          </a:ln>
        </p:spPr>
      </p:pic>
      <p:sp>
        <p:nvSpPr>
          <p:cNvPr id="154628" name="Text Box 2052"/>
          <p:cNvSpPr txBox="1">
            <a:spLocks noChangeArrowheads="1"/>
          </p:cNvSpPr>
          <p:nvPr/>
        </p:nvSpPr>
        <p:spPr bwMode="auto">
          <a:xfrm>
            <a:off x="214282" y="5786454"/>
            <a:ext cx="7858180" cy="707886"/>
          </a:xfrm>
          <a:prstGeom prst="rect">
            <a:avLst/>
          </a:prstGeom>
          <a:noFill/>
          <a:ln w="9525">
            <a:noFill/>
            <a:miter lim="800000"/>
            <a:headEnd/>
            <a:tailEnd/>
          </a:ln>
          <a:effectLst/>
        </p:spPr>
        <p:txBody>
          <a:bodyPr wrap="square">
            <a:spAutoFit/>
          </a:bodyPr>
          <a:lstStyle/>
          <a:p>
            <a:pPr algn="ctr"/>
            <a:r>
              <a:rPr lang="en-US" sz="2000" b="1" i="1" dirty="0"/>
              <a:t>Liquefactive necrosis in brain leads to resolution with cystic spaces. The necrotic area is found in the upper right quadrant of the visual field.</a:t>
            </a:r>
          </a:p>
        </p:txBody>
      </p:sp>
      <p:sp>
        <p:nvSpPr>
          <p:cNvPr id="154630" name="Line 2054"/>
          <p:cNvSpPr>
            <a:spLocks noChangeShapeType="1"/>
          </p:cNvSpPr>
          <p:nvPr/>
        </p:nvSpPr>
        <p:spPr bwMode="auto">
          <a:xfrm>
            <a:off x="3200400" y="1828800"/>
            <a:ext cx="228600" cy="228600"/>
          </a:xfrm>
          <a:prstGeom prst="line">
            <a:avLst/>
          </a:prstGeom>
          <a:noFill/>
          <a:ln w="38100">
            <a:solidFill>
              <a:schemeClr val="tx1"/>
            </a:solidFill>
            <a:round/>
            <a:headEnd/>
            <a:tailEnd type="triangle" w="med" len="med"/>
          </a:ln>
          <a:effectLst/>
        </p:spPr>
        <p:txBody>
          <a:bodyPr/>
          <a:lstStyle/>
          <a:p>
            <a:endParaRPr lang="en-US"/>
          </a:p>
        </p:txBody>
      </p:sp>
      <p:sp>
        <p:nvSpPr>
          <p:cNvPr id="154631" name="Line 2055"/>
          <p:cNvSpPr>
            <a:spLocks noChangeShapeType="1"/>
          </p:cNvSpPr>
          <p:nvPr/>
        </p:nvSpPr>
        <p:spPr bwMode="auto">
          <a:xfrm>
            <a:off x="3124200" y="2362200"/>
            <a:ext cx="228600" cy="228600"/>
          </a:xfrm>
          <a:prstGeom prst="line">
            <a:avLst/>
          </a:prstGeom>
          <a:noFill/>
          <a:ln w="38100">
            <a:solidFill>
              <a:schemeClr val="tx1"/>
            </a:solidFill>
            <a:round/>
            <a:headEnd/>
            <a:tailEnd type="triangle" w="med" len="med"/>
          </a:ln>
          <a:effectLst/>
        </p:spPr>
        <p:txBody>
          <a:bodyPr/>
          <a:lstStyle/>
          <a:p>
            <a:endParaRPr lang="en-US"/>
          </a:p>
        </p:txBody>
      </p:sp>
      <p:sp>
        <p:nvSpPr>
          <p:cNvPr id="6" name="Rounded Rectangle 5"/>
          <p:cNvSpPr/>
          <p:nvPr/>
        </p:nvSpPr>
        <p:spPr>
          <a:xfrm>
            <a:off x="1142976" y="214290"/>
            <a:ext cx="657229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Liquefactive Necrosis of the Brain</a:t>
            </a:r>
          </a:p>
        </p:txBody>
      </p:sp>
      <p:sp>
        <p:nvSpPr>
          <p:cNvPr id="9" name="TextBox 8"/>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2707" name="Picture 3" descr="http://library.med.utah.edu/WebPath/jpeg5/CNS051.jpg"/>
          <p:cNvPicPr>
            <a:picLocks noChangeAspect="1" noChangeArrowheads="1"/>
          </p:cNvPicPr>
          <p:nvPr/>
        </p:nvPicPr>
        <p:blipFill>
          <a:blip r:embed="rId2" cstate="print"/>
          <a:srcRect/>
          <a:stretch>
            <a:fillRect/>
          </a:stretch>
        </p:blipFill>
        <p:spPr bwMode="auto">
          <a:xfrm>
            <a:off x="642910" y="857232"/>
            <a:ext cx="7715304" cy="4857784"/>
          </a:xfrm>
          <a:prstGeom prst="rect">
            <a:avLst/>
          </a:prstGeom>
          <a:noFill/>
          <a:ln w="28575">
            <a:solidFill>
              <a:schemeClr val="tx1"/>
            </a:solidFill>
          </a:ln>
        </p:spPr>
      </p:pic>
      <p:sp>
        <p:nvSpPr>
          <p:cNvPr id="3" name="Rectangle 2"/>
          <p:cNvSpPr/>
          <p:nvPr/>
        </p:nvSpPr>
        <p:spPr>
          <a:xfrm>
            <a:off x="815426" y="5770923"/>
            <a:ext cx="7500990" cy="1015663"/>
          </a:xfrm>
          <a:prstGeom prst="rect">
            <a:avLst/>
          </a:prstGeom>
        </p:spPr>
        <p:txBody>
          <a:bodyPr wrap="square">
            <a:spAutoFit/>
          </a:bodyPr>
          <a:lstStyle/>
          <a:p>
            <a:pPr algn="ctr"/>
            <a:r>
              <a:rPr lang="en-US" sz="2000" b="1" i="1" dirty="0"/>
              <a:t>This cerebral infarction demonstrates the presence of many macrophages at the right which are cleaning up the lipid debris from the liquefactive necrosis.</a:t>
            </a:r>
          </a:p>
        </p:txBody>
      </p:sp>
      <p:sp>
        <p:nvSpPr>
          <p:cNvPr id="4" name="Rounded Rectangle 3"/>
          <p:cNvSpPr/>
          <p:nvPr/>
        </p:nvSpPr>
        <p:spPr>
          <a:xfrm>
            <a:off x="1142976" y="285728"/>
            <a:ext cx="6572296" cy="42862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Liquefactive Necrosis of the Brain</a:t>
            </a: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5155" name="Picture 3" descr="http://library.med.utah.edu/WebPath/jpeg5/CNS039.jpg"/>
          <p:cNvPicPr>
            <a:picLocks noChangeAspect="1" noChangeArrowheads="1"/>
          </p:cNvPicPr>
          <p:nvPr/>
        </p:nvPicPr>
        <p:blipFill>
          <a:blip r:embed="rId2" cstate="print"/>
          <a:srcRect/>
          <a:stretch>
            <a:fillRect/>
          </a:stretch>
        </p:blipFill>
        <p:spPr bwMode="auto">
          <a:xfrm>
            <a:off x="500034" y="785794"/>
            <a:ext cx="8001056" cy="4786346"/>
          </a:xfrm>
          <a:prstGeom prst="rect">
            <a:avLst/>
          </a:prstGeom>
          <a:noFill/>
          <a:ln w="28575">
            <a:solidFill>
              <a:schemeClr val="tx1"/>
            </a:solidFill>
          </a:ln>
        </p:spPr>
      </p:pic>
      <p:sp>
        <p:nvSpPr>
          <p:cNvPr id="3" name="Rectangle 2"/>
          <p:cNvSpPr/>
          <p:nvPr/>
        </p:nvSpPr>
        <p:spPr>
          <a:xfrm>
            <a:off x="642910" y="5572140"/>
            <a:ext cx="7715304" cy="1323439"/>
          </a:xfrm>
          <a:prstGeom prst="rect">
            <a:avLst/>
          </a:prstGeom>
        </p:spPr>
        <p:txBody>
          <a:bodyPr wrap="square">
            <a:spAutoFit/>
          </a:bodyPr>
          <a:lstStyle/>
          <a:p>
            <a:pPr algn="ctr"/>
            <a:r>
              <a:rPr lang="en-US" sz="2000" b="1" i="1" dirty="0"/>
              <a:t>This is the microscopic appearance of a lacunar infarct. Note that it is a cystic space from the resolved liquefactive necrosis. There can be hemosiderin pigment from hemorrhage as well.</a:t>
            </a:r>
          </a:p>
        </p:txBody>
      </p:sp>
      <p:sp>
        <p:nvSpPr>
          <p:cNvPr id="4" name="Rounded Rectangle 3"/>
          <p:cNvSpPr/>
          <p:nvPr/>
        </p:nvSpPr>
        <p:spPr>
          <a:xfrm>
            <a:off x="1142976" y="285728"/>
            <a:ext cx="6572296" cy="42862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Liquefactive Necrosis of the Brain</a:t>
            </a: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7442" name="Picture 2" descr="http://library.med.utah.edu/WebPath/jpeg4/LIVER057.jpg"/>
          <p:cNvPicPr>
            <a:picLocks noChangeAspect="1" noChangeArrowheads="1"/>
          </p:cNvPicPr>
          <p:nvPr/>
        </p:nvPicPr>
        <p:blipFill>
          <a:blip r:embed="rId2" cstate="print"/>
          <a:srcRect/>
          <a:stretch>
            <a:fillRect/>
          </a:stretch>
        </p:blipFill>
        <p:spPr bwMode="auto">
          <a:xfrm>
            <a:off x="714348" y="747524"/>
            <a:ext cx="7586683" cy="4967472"/>
          </a:xfrm>
          <a:prstGeom prst="rect">
            <a:avLst/>
          </a:prstGeom>
          <a:noFill/>
          <a:ln w="28575">
            <a:solidFill>
              <a:schemeClr val="tx1"/>
            </a:solidFill>
          </a:ln>
        </p:spPr>
      </p:pic>
      <p:sp>
        <p:nvSpPr>
          <p:cNvPr id="3" name="Rounded Rectangle 2"/>
          <p:cNvSpPr/>
          <p:nvPr/>
        </p:nvSpPr>
        <p:spPr>
          <a:xfrm>
            <a:off x="1214414" y="214290"/>
            <a:ext cx="6572296" cy="42862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Liquefactive Necrosis - Liver Abscess</a:t>
            </a:r>
          </a:p>
        </p:txBody>
      </p:sp>
      <p:sp>
        <p:nvSpPr>
          <p:cNvPr id="4" name="Rectangle 3"/>
          <p:cNvSpPr/>
          <p:nvPr/>
        </p:nvSpPr>
        <p:spPr>
          <a:xfrm>
            <a:off x="714348" y="5842361"/>
            <a:ext cx="7572428" cy="1015663"/>
          </a:xfrm>
          <a:prstGeom prst="rect">
            <a:avLst/>
          </a:prstGeom>
        </p:spPr>
        <p:txBody>
          <a:bodyPr wrap="square">
            <a:spAutoFit/>
          </a:bodyPr>
          <a:lstStyle/>
          <a:p>
            <a:pPr algn="ctr"/>
            <a:r>
              <a:rPr lang="en-US" sz="2000" b="1" i="1" dirty="0"/>
              <a:t>The liver shows a small abscess here filled with many neutrophils.  This abscess is an example of localized liquefactive necrosis</a:t>
            </a: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514600"/>
            <a:ext cx="6172200" cy="1090618"/>
          </a:xfrm>
        </p:spPr>
        <p:txBody>
          <a:bodyPr>
            <a:normAutofit/>
          </a:bodyPr>
          <a:lstStyle/>
          <a:p>
            <a:pPr algn="ctr"/>
            <a:r>
              <a:rPr lang="en-US" sz="4400" b="1" i="1" dirty="0">
                <a:solidFill>
                  <a:srgbClr val="00CCFF"/>
                </a:solidFill>
                <a:effectLst>
                  <a:outerShdw blurRad="38100" dist="38100" dir="2700000" algn="tl">
                    <a:srgbClr val="000000">
                      <a:alpha val="43137"/>
                    </a:srgbClr>
                  </a:outerShdw>
                </a:effectLst>
              </a:rPr>
              <a:t>4- Caseous Necrosis  </a:t>
            </a:r>
          </a:p>
        </p:txBody>
      </p:sp>
      <p:sp>
        <p:nvSpPr>
          <p:cNvPr id="4" name="TextBox 3"/>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4342" name="Picture 5" descr="admintitle"/>
          <p:cNvSpPr>
            <a:spLocks noChangeAspect="1" noChangeArrowheads="1"/>
          </p:cNvSpPr>
          <p:nvPr/>
        </p:nvSpPr>
        <p:spPr bwMode="auto">
          <a:xfrm>
            <a:off x="107950" y="115888"/>
            <a:ext cx="990600" cy="314325"/>
          </a:xfrm>
          <a:prstGeom prst="rect">
            <a:avLst/>
          </a:prstGeom>
          <a:noFill/>
          <a:ln w="9525">
            <a:noFill/>
            <a:miter lim="800000"/>
            <a:headEnd/>
            <a:tailEnd/>
          </a:ln>
        </p:spPr>
        <p:txBody>
          <a:bodyPr/>
          <a:lstStyle/>
          <a:p>
            <a:endParaRPr lang="en-US"/>
          </a:p>
        </p:txBody>
      </p:sp>
      <p:pic>
        <p:nvPicPr>
          <p:cNvPr id="296961" name="Picture 1"/>
          <p:cNvPicPr>
            <a:picLocks noChangeAspect="1" noChangeArrowheads="1"/>
          </p:cNvPicPr>
          <p:nvPr/>
        </p:nvPicPr>
        <p:blipFill>
          <a:blip r:embed="rId3" cstate="print"/>
          <a:srcRect/>
          <a:stretch>
            <a:fillRect/>
          </a:stretch>
        </p:blipFill>
        <p:spPr bwMode="auto">
          <a:xfrm>
            <a:off x="1928794" y="785794"/>
            <a:ext cx="5357850" cy="5091478"/>
          </a:xfrm>
          <a:prstGeom prst="rect">
            <a:avLst/>
          </a:prstGeom>
          <a:noFill/>
          <a:ln w="9525">
            <a:noFill/>
            <a:miter lim="800000"/>
            <a:headEnd/>
            <a:tailEnd/>
          </a:ln>
          <a:effectLst/>
        </p:spPr>
      </p:pic>
      <p:sp>
        <p:nvSpPr>
          <p:cNvPr id="6" name="Rounded Rectangle 5"/>
          <p:cNvSpPr/>
          <p:nvPr/>
        </p:nvSpPr>
        <p:spPr>
          <a:xfrm>
            <a:off x="1142976" y="214290"/>
            <a:ext cx="6929486" cy="500066"/>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Caseous Necrosis of the Lung “ TB. Lung”</a:t>
            </a:r>
          </a:p>
        </p:txBody>
      </p:sp>
      <p:sp>
        <p:nvSpPr>
          <p:cNvPr id="7" name="Rectangle 6"/>
          <p:cNvSpPr/>
          <p:nvPr/>
        </p:nvSpPr>
        <p:spPr>
          <a:xfrm>
            <a:off x="1043608" y="5949280"/>
            <a:ext cx="7143800" cy="707886"/>
          </a:xfrm>
          <a:prstGeom prst="rect">
            <a:avLst/>
          </a:prstGeom>
        </p:spPr>
        <p:txBody>
          <a:bodyPr wrap="square">
            <a:spAutoFit/>
          </a:bodyPr>
          <a:lstStyle/>
          <a:p>
            <a:pPr algn="ctr"/>
            <a:r>
              <a:rPr lang="en-US" sz="2000" b="1" i="1" dirty="0"/>
              <a:t>Tuberculosis of the lung, with a large area of caseous necrosis containing yellow-white and cheesy debris</a:t>
            </a:r>
          </a:p>
        </p:txBody>
      </p:sp>
      <p:sp>
        <p:nvSpPr>
          <p:cNvPr id="10" name="TextBox 9"/>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1" name="TextBox 10"/>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عنصر نائب للمحتوى 2"/>
          <p:cNvSpPr>
            <a:spLocks noGrp="1"/>
          </p:cNvSpPr>
          <p:nvPr>
            <p:ph sz="quarter" idx="1"/>
          </p:nvPr>
        </p:nvSpPr>
        <p:spPr>
          <a:xfrm>
            <a:off x="214282" y="5786454"/>
            <a:ext cx="8001056" cy="1000108"/>
          </a:xfrm>
        </p:spPr>
        <p:txBody>
          <a:bodyPr>
            <a:noAutofit/>
          </a:bodyPr>
          <a:lstStyle/>
          <a:p>
            <a:pPr marL="0" indent="0" algn="ctr">
              <a:buNone/>
            </a:pPr>
            <a:r>
              <a:rPr lang="en-US" sz="2000" b="1" i="1" dirty="0"/>
              <a:t>Multiple caseating granulomas with giant cells and caseous necrosis. Note preserved alveolar spaces at the margins of the field. </a:t>
            </a:r>
            <a:endParaRPr lang="ar-SA" sz="2000" b="1" i="1" dirty="0"/>
          </a:p>
        </p:txBody>
      </p:sp>
      <p:sp>
        <p:nvSpPr>
          <p:cNvPr id="9" name="Rounded Rectangle 8"/>
          <p:cNvSpPr/>
          <p:nvPr/>
        </p:nvSpPr>
        <p:spPr>
          <a:xfrm>
            <a:off x="642910" y="214290"/>
            <a:ext cx="7858180" cy="428628"/>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GB" sz="2400" b="1" i="1" dirty="0">
                <a:effectLst>
                  <a:outerShdw blurRad="38100" dist="38100" dir="2700000" algn="tl">
                    <a:srgbClr val="000000">
                      <a:alpha val="43137"/>
                    </a:srgbClr>
                  </a:outerShdw>
                </a:effectLst>
              </a:rPr>
              <a:t>T.B. Granuloma with Central </a:t>
            </a:r>
            <a:r>
              <a:rPr lang="en-GB" sz="2400" b="1" i="1" dirty="0" err="1">
                <a:effectLst>
                  <a:outerShdw blurRad="38100" dist="38100" dir="2700000" algn="tl">
                    <a:srgbClr val="000000">
                      <a:alpha val="43137"/>
                    </a:srgbClr>
                  </a:outerShdw>
                </a:effectLst>
              </a:rPr>
              <a:t>Caseous</a:t>
            </a:r>
            <a:r>
              <a:rPr lang="en-GB" sz="2400" b="1" i="1" dirty="0">
                <a:effectLst>
                  <a:outerShdw blurRad="38100" dist="38100" dir="2700000" algn="tl">
                    <a:srgbClr val="000000">
                      <a:alpha val="43137"/>
                    </a:srgbClr>
                  </a:outerShdw>
                </a:effectLst>
              </a:rPr>
              <a:t> Necrosis</a:t>
            </a:r>
            <a:endParaRPr lang="ar-SA" sz="2400" b="1" i="1" dirty="0">
              <a:effectLst>
                <a:outerShdw blurRad="38100" dist="38100" dir="2700000" algn="tl">
                  <a:srgbClr val="000000">
                    <a:alpha val="43137"/>
                  </a:srgbClr>
                </a:outerShdw>
              </a:effectLst>
            </a:endParaRPr>
          </a:p>
        </p:txBody>
      </p:sp>
      <p:pic>
        <p:nvPicPr>
          <p:cNvPr id="307202" name="Picture 2" descr="http://oac.med.jhmi.edu/pathconcepts/Images/Lung/162A/main.jpg"/>
          <p:cNvPicPr>
            <a:picLocks noChangeAspect="1" noChangeArrowheads="1"/>
          </p:cNvPicPr>
          <p:nvPr/>
        </p:nvPicPr>
        <p:blipFill>
          <a:blip r:embed="rId2" cstate="print"/>
          <a:srcRect/>
          <a:stretch>
            <a:fillRect/>
          </a:stretch>
        </p:blipFill>
        <p:spPr bwMode="auto">
          <a:xfrm>
            <a:off x="714348" y="785794"/>
            <a:ext cx="7643866" cy="4929222"/>
          </a:xfrm>
          <a:prstGeom prst="rect">
            <a:avLst/>
          </a:prstGeom>
          <a:noFill/>
          <a:ln w="28575">
            <a:solidFill>
              <a:schemeClr val="tx1"/>
            </a:solidFill>
          </a:ln>
        </p:spPr>
      </p:pic>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extLst>
      <p:ext uri="{BB962C8B-B14F-4D97-AF65-F5344CB8AC3E}">
        <p14:creationId xmlns:p14="http://schemas.microsoft.com/office/powerpoint/2010/main" val="237618930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802" y="3200400"/>
            <a:ext cx="7429552" cy="1928826"/>
          </a:xfrm>
        </p:spPr>
        <p:txBody>
          <a:bodyPr>
            <a:noAutofit/>
          </a:bodyPr>
          <a:lstStyle/>
          <a:p>
            <a:pPr algn="ctr"/>
            <a:r>
              <a:rPr lang="en-US" sz="4000" b="1" i="1" dirty="0">
                <a:solidFill>
                  <a:srgbClr val="FFFF00"/>
                </a:solidFill>
                <a:effectLst>
                  <a:outerShdw blurRad="38100" dist="38100" dir="2700000" algn="tl">
                    <a:srgbClr val="000000">
                      <a:alpha val="43137"/>
                    </a:srgbClr>
                  </a:outerShdw>
                </a:effectLst>
              </a:rPr>
              <a:t>Normal anatomy and histology of organs related to this chapter</a:t>
            </a:r>
          </a:p>
        </p:txBody>
      </p:sp>
      <p:sp>
        <p:nvSpPr>
          <p:cNvPr id="5" name="TextBox 4"/>
          <p:cNvSpPr txBox="1"/>
          <p:nvPr/>
        </p:nvSpPr>
        <p:spPr>
          <a:xfrm>
            <a:off x="7620000" y="6404076"/>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6" name="TextBox 5"/>
          <p:cNvSpPr txBox="1"/>
          <p:nvPr/>
        </p:nvSpPr>
        <p:spPr>
          <a:xfrm>
            <a:off x="33528" y="6438137"/>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1604" y="2667000"/>
            <a:ext cx="6643734" cy="1571636"/>
          </a:xfrm>
        </p:spPr>
        <p:txBody>
          <a:bodyPr>
            <a:noAutofit/>
          </a:bodyPr>
          <a:lstStyle/>
          <a:p>
            <a:pPr algn="ctr"/>
            <a:r>
              <a:rPr lang="en-US" sz="4400" b="1" i="1" dirty="0">
                <a:solidFill>
                  <a:srgbClr val="00CCFF"/>
                </a:solidFill>
                <a:effectLst>
                  <a:outerShdw blurRad="38100" dist="38100" dir="2700000" algn="tl">
                    <a:srgbClr val="000000">
                      <a:alpha val="43137"/>
                    </a:srgbClr>
                  </a:outerShdw>
                </a:effectLst>
              </a:rPr>
              <a:t>5 – Fibrinoid Necrosis </a:t>
            </a:r>
            <a:br>
              <a:rPr lang="en-US" sz="4400" b="1" i="1" dirty="0">
                <a:solidFill>
                  <a:srgbClr val="00CCFF"/>
                </a:solidFill>
                <a:effectLst>
                  <a:outerShdw blurRad="38100" dist="38100" dir="2700000" algn="tl">
                    <a:srgbClr val="000000">
                      <a:alpha val="43137"/>
                    </a:srgbClr>
                  </a:outerShdw>
                </a:effectLst>
              </a:rPr>
            </a:br>
            <a:r>
              <a:rPr lang="en-US" sz="4400" b="1" i="1" dirty="0">
                <a:solidFill>
                  <a:srgbClr val="00CCFF"/>
                </a:solidFill>
                <a:effectLst>
                  <a:outerShdw blurRad="38100" dist="38100" dir="2700000" algn="tl">
                    <a:srgbClr val="000000">
                      <a:alpha val="43137"/>
                    </a:srgbClr>
                  </a:outerShdw>
                </a:effectLst>
              </a:rPr>
              <a:t> </a:t>
            </a: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http://o.quizlet.com/dWOQMakcJgB3o7bSiUplZA_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957763"/>
            <a:ext cx="2590800"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6" descr="http://upload.wikimedia.org/wikipedia/commons/f/fb/Fibrinoid_necrosis_in_an_arte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355725"/>
            <a:ext cx="4648200"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itle 1"/>
          <p:cNvSpPr>
            <a:spLocks noGrp="1"/>
          </p:cNvSpPr>
          <p:nvPr>
            <p:ph type="title"/>
          </p:nvPr>
        </p:nvSpPr>
        <p:spPr>
          <a:xfrm>
            <a:off x="990600" y="0"/>
            <a:ext cx="7497763" cy="1143000"/>
          </a:xfrm>
        </p:spPr>
        <p:txBody>
          <a:bodyPr rtlCol="0">
            <a:normAutofit/>
          </a:bodyPr>
          <a:lstStyle/>
          <a:p>
            <a:pPr defTabSz="685983" eaLnBrk="1" fontAlgn="auto" hangingPunct="1">
              <a:spcAft>
                <a:spcPts val="0"/>
              </a:spcAft>
              <a:defRPr/>
            </a:pPr>
            <a:r>
              <a:rPr lang="en-US" sz="2550">
                <a:solidFill>
                  <a:schemeClr val="tx1">
                    <a:lumMod val="75000"/>
                  </a:schemeClr>
                </a:solidFill>
              </a:rPr>
              <a:t>Fibrinoid necrosis</a:t>
            </a:r>
          </a:p>
        </p:txBody>
      </p:sp>
      <p:pic>
        <p:nvPicPr>
          <p:cNvPr id="36869" name="Picture 2" descr="http://www.pathopedia-india.com/Necrosis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143000"/>
            <a:ext cx="3062288"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910495"/>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6178" name="Picture 2" descr="http://o.quizlet.com/i/4N95O6evsSSTW9s0mDm6ZA_m.jpg"/>
          <p:cNvPicPr>
            <a:picLocks noChangeAspect="1" noChangeArrowheads="1"/>
          </p:cNvPicPr>
          <p:nvPr/>
        </p:nvPicPr>
        <p:blipFill>
          <a:blip r:embed="rId2" cstate="print"/>
          <a:srcRect/>
          <a:stretch>
            <a:fillRect/>
          </a:stretch>
        </p:blipFill>
        <p:spPr bwMode="auto">
          <a:xfrm>
            <a:off x="714348" y="928670"/>
            <a:ext cx="7572428" cy="4660570"/>
          </a:xfrm>
          <a:prstGeom prst="rect">
            <a:avLst/>
          </a:prstGeom>
          <a:noFill/>
          <a:ln w="28575">
            <a:solidFill>
              <a:schemeClr val="tx1"/>
            </a:solidFill>
          </a:ln>
        </p:spPr>
      </p:pic>
      <p:sp>
        <p:nvSpPr>
          <p:cNvPr id="4" name="Rectangle 3"/>
          <p:cNvSpPr/>
          <p:nvPr/>
        </p:nvSpPr>
        <p:spPr>
          <a:xfrm>
            <a:off x="1285852" y="5661248"/>
            <a:ext cx="6029348" cy="1015663"/>
          </a:xfrm>
          <a:prstGeom prst="rect">
            <a:avLst/>
          </a:prstGeom>
        </p:spPr>
        <p:txBody>
          <a:bodyPr wrap="square">
            <a:spAutoFit/>
          </a:bodyPr>
          <a:lstStyle/>
          <a:p>
            <a:pPr algn="ctr"/>
            <a:r>
              <a:rPr lang="en-US" sz="2000" b="1" i="1" dirty="0"/>
              <a:t>Fibrinoid necrosis in an artery. The wall of the artery shows a circumferential bright pink area of necrosis with inflammation (neutrophils with dark nuclei).</a:t>
            </a:r>
          </a:p>
        </p:txBody>
      </p:sp>
      <p:sp>
        <p:nvSpPr>
          <p:cNvPr id="5" name="Rounded Rectangle 4"/>
          <p:cNvSpPr/>
          <p:nvPr/>
        </p:nvSpPr>
        <p:spPr>
          <a:xfrm>
            <a:off x="1285852" y="285728"/>
            <a:ext cx="6500858" cy="500066"/>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Fibrinoid Necrosis of an Artery - HPF</a:t>
            </a: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209800"/>
            <a:ext cx="5357834" cy="1857388"/>
          </a:xfrm>
          <a:noFill/>
        </p:spPr>
        <p:txBody>
          <a:bodyPr>
            <a:noAutofit/>
          </a:bodyPr>
          <a:lstStyle/>
          <a:p>
            <a:pPr algn="ctr"/>
            <a:r>
              <a:rPr lang="en-US" sz="4400" b="1" i="1" dirty="0">
                <a:solidFill>
                  <a:srgbClr val="00CCFF"/>
                </a:solidFill>
                <a:effectLst>
                  <a:outerShdw blurRad="38100" dist="38100" dir="2700000" algn="tl">
                    <a:srgbClr val="000000">
                      <a:alpha val="43137"/>
                    </a:srgbClr>
                  </a:outerShdw>
                </a:effectLst>
              </a:rPr>
              <a:t>6 – Fat Necrosis </a:t>
            </a:r>
            <a:br>
              <a:rPr lang="en-US" sz="4400" b="1" i="1" dirty="0">
                <a:solidFill>
                  <a:srgbClr val="00CCFF"/>
                </a:solidFill>
                <a:effectLst>
                  <a:outerShdw blurRad="38100" dist="38100" dir="2700000" algn="tl">
                    <a:srgbClr val="000000">
                      <a:alpha val="43137"/>
                    </a:srgbClr>
                  </a:outerShdw>
                </a:effectLst>
              </a:rPr>
            </a:br>
            <a:r>
              <a:rPr lang="en-US" sz="4400" b="1" i="1" dirty="0">
                <a:solidFill>
                  <a:srgbClr val="00CCFF"/>
                </a:solidFill>
                <a:effectLst>
                  <a:outerShdw blurRad="38100" dist="38100" dir="2700000" algn="tl">
                    <a:srgbClr val="000000">
                      <a:alpha val="43137"/>
                    </a:srgbClr>
                  </a:outerShdw>
                </a:effectLst>
              </a:rPr>
              <a:t> </a:t>
            </a: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8226" name="Picture 2" descr="http://o.quizlet.com/i/gS94MLdg5c9MvNcj2Csv5w_m.jpg"/>
          <p:cNvPicPr>
            <a:picLocks noChangeAspect="1" noChangeArrowheads="1"/>
          </p:cNvPicPr>
          <p:nvPr/>
        </p:nvPicPr>
        <p:blipFill>
          <a:blip r:embed="rId2" cstate="print"/>
          <a:srcRect/>
          <a:stretch>
            <a:fillRect/>
          </a:stretch>
        </p:blipFill>
        <p:spPr bwMode="auto">
          <a:xfrm>
            <a:off x="857224" y="1000108"/>
            <a:ext cx="7358114" cy="4762534"/>
          </a:xfrm>
          <a:prstGeom prst="rect">
            <a:avLst/>
          </a:prstGeom>
          <a:noFill/>
          <a:ln w="28575">
            <a:solidFill>
              <a:schemeClr val="tx1"/>
            </a:solidFill>
          </a:ln>
        </p:spPr>
      </p:pic>
      <p:sp>
        <p:nvSpPr>
          <p:cNvPr id="4" name="Rectangle 3"/>
          <p:cNvSpPr/>
          <p:nvPr/>
        </p:nvSpPr>
        <p:spPr>
          <a:xfrm>
            <a:off x="990600" y="5770923"/>
            <a:ext cx="7072338" cy="1015663"/>
          </a:xfrm>
          <a:prstGeom prst="rect">
            <a:avLst/>
          </a:prstGeom>
        </p:spPr>
        <p:txBody>
          <a:bodyPr wrap="square">
            <a:spAutoFit/>
          </a:bodyPr>
          <a:lstStyle/>
          <a:p>
            <a:pPr algn="ctr"/>
            <a:r>
              <a:rPr lang="en-US" sz="2000" b="1" i="1" dirty="0"/>
              <a:t>The areas of white chalky deposits represent foci of fat necrosis with calcium soap formation (saponification) at sites of lipid breakdown in the mesentery</a:t>
            </a:r>
          </a:p>
        </p:txBody>
      </p:sp>
      <p:sp>
        <p:nvSpPr>
          <p:cNvPr id="5" name="Rounded Rectangle 4"/>
          <p:cNvSpPr/>
          <p:nvPr/>
        </p:nvSpPr>
        <p:spPr>
          <a:xfrm>
            <a:off x="1428728" y="285728"/>
            <a:ext cx="5786478" cy="5000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Fat Necrosis in the Mesentery</a:t>
            </a: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42844" y="5929330"/>
            <a:ext cx="8101898" cy="707886"/>
          </a:xfrm>
          <a:prstGeom prst="rect">
            <a:avLst/>
          </a:prstGeom>
        </p:spPr>
        <p:txBody>
          <a:bodyPr wrap="none">
            <a:spAutoFit/>
          </a:bodyPr>
          <a:lstStyle/>
          <a:p>
            <a:pPr algn="ctr"/>
            <a:r>
              <a:rPr lang="en-US" sz="2000" b="1" i="1" dirty="0"/>
              <a:t>Fat necrosis of the mesentery in a case of acute pancreatitis </a:t>
            </a:r>
          </a:p>
          <a:p>
            <a:pPr algn="ctr"/>
            <a:r>
              <a:rPr lang="en-US" sz="2000" b="1" i="1" dirty="0"/>
              <a:t>Numerous round white fat necroses</a:t>
            </a:r>
          </a:p>
        </p:txBody>
      </p:sp>
      <p:pic>
        <p:nvPicPr>
          <p:cNvPr id="311298" name="Picture 2" descr="http://alf3.urz.unibas.ch/pathopic/getpic-img.cfm?id=8529">
            <a:hlinkClick r:id="rId2"/>
          </p:cNvPr>
          <p:cNvPicPr>
            <a:picLocks noChangeAspect="1" noChangeArrowheads="1"/>
          </p:cNvPicPr>
          <p:nvPr/>
        </p:nvPicPr>
        <p:blipFill>
          <a:blip r:embed="rId3" cstate="print"/>
          <a:srcRect/>
          <a:stretch>
            <a:fillRect/>
          </a:stretch>
        </p:blipFill>
        <p:spPr bwMode="auto">
          <a:xfrm>
            <a:off x="642910" y="928670"/>
            <a:ext cx="7500990" cy="4862529"/>
          </a:xfrm>
          <a:prstGeom prst="rect">
            <a:avLst/>
          </a:prstGeom>
          <a:noFill/>
          <a:ln w="28575">
            <a:solidFill>
              <a:schemeClr val="tx1"/>
            </a:solidFill>
          </a:ln>
        </p:spPr>
      </p:pic>
      <p:sp>
        <p:nvSpPr>
          <p:cNvPr id="7" name="Rounded Rectangle 6"/>
          <p:cNvSpPr/>
          <p:nvPr/>
        </p:nvSpPr>
        <p:spPr>
          <a:xfrm>
            <a:off x="1428728" y="285728"/>
            <a:ext cx="5786478" cy="5000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Fat Necrosis in the Mesentery</a:t>
            </a: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Content Placeholder 14"/>
          <p:cNvSpPr>
            <a:spLocks noGrp="1"/>
          </p:cNvSpPr>
          <p:nvPr>
            <p:ph sz="half" idx="1"/>
          </p:nvPr>
        </p:nvSpPr>
        <p:spPr>
          <a:xfrm>
            <a:off x="685800" y="1524000"/>
            <a:ext cx="3611562" cy="4572000"/>
          </a:xfrm>
        </p:spPr>
        <p:txBody>
          <a:bodyPr rtlCol="0">
            <a:normAutofit/>
          </a:bodyPr>
          <a:lstStyle/>
          <a:p>
            <a:pPr marL="185215" indent="-185215" defTabSz="685983" eaLnBrk="1" fontAlgn="auto" hangingPunct="1">
              <a:spcAft>
                <a:spcPts val="0"/>
              </a:spcAft>
              <a:defRPr/>
            </a:pPr>
            <a:r>
              <a:rPr lang="en-US" altLang="en-US" dirty="0"/>
              <a:t>Normal adipocytes tissue</a:t>
            </a:r>
          </a:p>
        </p:txBody>
      </p:sp>
      <p:sp>
        <p:nvSpPr>
          <p:cNvPr id="33796" name="Content Placeholder 15"/>
          <p:cNvSpPr>
            <a:spLocks noGrp="1"/>
          </p:cNvSpPr>
          <p:nvPr>
            <p:ph sz="half" idx="2"/>
          </p:nvPr>
        </p:nvSpPr>
        <p:spPr>
          <a:xfrm>
            <a:off x="4922838" y="1600200"/>
            <a:ext cx="3611562" cy="4572000"/>
          </a:xfrm>
        </p:spPr>
        <p:txBody>
          <a:bodyPr rtlCol="0">
            <a:normAutofit/>
          </a:bodyPr>
          <a:lstStyle/>
          <a:p>
            <a:pPr marL="185215" indent="-185215" defTabSz="685983" eaLnBrk="1" fontAlgn="auto" hangingPunct="1">
              <a:spcAft>
                <a:spcPts val="0"/>
              </a:spcAft>
              <a:defRPr/>
            </a:pPr>
            <a:r>
              <a:rPr lang="en-US" altLang="en-US"/>
              <a:t>Fat necrosis</a:t>
            </a:r>
          </a:p>
        </p:txBody>
      </p:sp>
      <p:pic>
        <p:nvPicPr>
          <p:cNvPr id="34821" name="Picture 6" descr="http://www.vetmed.vt.edu/education/Curriculum/VM8304/vet%20pathology/VET%20PATH%20LABS/LAB%201/MDL146%20FAT%20NECRO%20GHOSTS%20HIG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5363" y="2057400"/>
            <a:ext cx="47148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8" descr="http://i265.photobucket.com/albums/ii211/CollinAlexander/Adipo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2057400"/>
            <a:ext cx="47148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1714480" y="285728"/>
            <a:ext cx="5786478" cy="5000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Fat Necrosis – Histopathology</a:t>
            </a:r>
          </a:p>
        </p:txBody>
      </p:sp>
    </p:spTree>
    <p:extLst>
      <p:ext uri="{BB962C8B-B14F-4D97-AF65-F5344CB8AC3E}">
        <p14:creationId xmlns:p14="http://schemas.microsoft.com/office/powerpoint/2010/main" val="1524980179"/>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9490" name="Picture 2" descr="http://library.med.utah.edu/WebPath/jpeg4/GI104.jpg"/>
          <p:cNvPicPr>
            <a:picLocks noChangeAspect="1" noChangeArrowheads="1"/>
          </p:cNvPicPr>
          <p:nvPr/>
        </p:nvPicPr>
        <p:blipFill>
          <a:blip r:embed="rId2" cstate="print"/>
          <a:srcRect/>
          <a:stretch>
            <a:fillRect/>
          </a:stretch>
        </p:blipFill>
        <p:spPr bwMode="auto">
          <a:xfrm>
            <a:off x="571472" y="928669"/>
            <a:ext cx="7729559" cy="4500595"/>
          </a:xfrm>
          <a:prstGeom prst="rect">
            <a:avLst/>
          </a:prstGeom>
          <a:noFill/>
          <a:ln w="28575">
            <a:solidFill>
              <a:schemeClr val="tx1"/>
            </a:solidFill>
          </a:ln>
        </p:spPr>
      </p:pic>
      <p:sp>
        <p:nvSpPr>
          <p:cNvPr id="4" name="Rectangle 3"/>
          <p:cNvSpPr/>
          <p:nvPr/>
        </p:nvSpPr>
        <p:spPr>
          <a:xfrm>
            <a:off x="571472" y="5523853"/>
            <a:ext cx="7786742" cy="923330"/>
          </a:xfrm>
          <a:prstGeom prst="rect">
            <a:avLst/>
          </a:prstGeom>
        </p:spPr>
        <p:txBody>
          <a:bodyPr wrap="square">
            <a:spAutoFit/>
          </a:bodyPr>
          <a:lstStyle/>
          <a:p>
            <a:pPr algn="ctr"/>
            <a:r>
              <a:rPr lang="en-US" b="1" i="1" dirty="0"/>
              <a:t>Picture of fat necrosis in the fat surrounding the pancreas is seen here. The fat cell (adipocytes) are necrotic. The necrotic fat cells have vague cellular outlines, have lost their peripheral nuclei, and their cytoplasm has become pink and amorphous </a:t>
            </a:r>
          </a:p>
        </p:txBody>
      </p:sp>
      <p:sp>
        <p:nvSpPr>
          <p:cNvPr id="5" name="Rounded Rectangle 4"/>
          <p:cNvSpPr/>
          <p:nvPr/>
        </p:nvSpPr>
        <p:spPr>
          <a:xfrm>
            <a:off x="1714480" y="285728"/>
            <a:ext cx="5786478" cy="5000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Fat Necrosis – Histopathology</a:t>
            </a: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1604" y="2071678"/>
            <a:ext cx="7143800" cy="3429024"/>
          </a:xfrm>
        </p:spPr>
        <p:txBody>
          <a:bodyPr>
            <a:noAutofit/>
          </a:bodyPr>
          <a:lstStyle/>
          <a:p>
            <a:pPr algn="ctr"/>
            <a:r>
              <a:rPr lang="en-US" sz="4400" b="1" i="1" dirty="0">
                <a:solidFill>
                  <a:srgbClr val="00CCFF"/>
                </a:solidFill>
                <a:effectLst>
                  <a:outerShdw blurRad="38100" dist="38100" dir="2700000" algn="tl">
                    <a:srgbClr val="000000">
                      <a:alpha val="43137"/>
                    </a:srgbClr>
                  </a:outerShdw>
                </a:effectLst>
              </a:rPr>
              <a:t>7 - Dystrophic calcification</a:t>
            </a:r>
            <a:br>
              <a:rPr lang="en-US" sz="4400" b="1" i="1" dirty="0">
                <a:solidFill>
                  <a:srgbClr val="00CCFF"/>
                </a:solidFill>
                <a:effectLst>
                  <a:outerShdw blurRad="38100" dist="38100" dir="2700000" algn="tl">
                    <a:srgbClr val="000000">
                      <a:alpha val="43137"/>
                    </a:srgbClr>
                  </a:outerShdw>
                </a:effectLst>
              </a:rPr>
            </a:br>
            <a:r>
              <a:rPr lang="en-US" sz="2400" b="1" i="1" dirty="0">
                <a:solidFill>
                  <a:srgbClr val="00CCFF"/>
                </a:solidFill>
                <a:effectLst>
                  <a:outerShdw blurRad="38100" dist="38100" dir="2700000" algn="tl">
                    <a:srgbClr val="000000">
                      <a:alpha val="43137"/>
                    </a:srgbClr>
                  </a:outerShdw>
                </a:effectLst>
              </a:rPr>
              <a:t> </a:t>
            </a:r>
            <a:r>
              <a:rPr lang="en-US" sz="4400" b="1" i="1" dirty="0">
                <a:solidFill>
                  <a:srgbClr val="00CCFF"/>
                </a:solidFill>
                <a:effectLst>
                  <a:outerShdw blurRad="38100" dist="38100" dir="2700000" algn="tl">
                    <a:srgbClr val="000000">
                      <a:alpha val="43137"/>
                    </a:srgbClr>
                  </a:outerShdw>
                </a:effectLst>
              </a:rPr>
              <a:t/>
            </a:r>
            <a:br>
              <a:rPr lang="en-US" sz="4400" b="1" i="1" dirty="0">
                <a:solidFill>
                  <a:srgbClr val="00CCFF"/>
                </a:solidFill>
                <a:effectLst>
                  <a:outerShdw blurRad="38100" dist="38100" dir="2700000" algn="tl">
                    <a:srgbClr val="000000">
                      <a:alpha val="43137"/>
                    </a:srgbClr>
                  </a:outerShdw>
                </a:effectLst>
              </a:rPr>
            </a:br>
            <a:r>
              <a:rPr lang="en-US" sz="4400" b="1" i="1" dirty="0">
                <a:solidFill>
                  <a:srgbClr val="00CCFF"/>
                </a:solidFill>
                <a:effectLst>
                  <a:outerShdw blurRad="38100" dist="38100" dir="2700000" algn="tl">
                    <a:srgbClr val="000000">
                      <a:alpha val="43137"/>
                    </a:srgbClr>
                  </a:outerShdw>
                </a:effectLst>
              </a:rPr>
              <a:t> </a:t>
            </a:r>
            <a:r>
              <a:rPr lang="en-US" sz="2800" b="1" i="1" dirty="0">
                <a:solidFill>
                  <a:srgbClr val="00CCFF"/>
                </a:solidFill>
                <a:effectLst>
                  <a:outerShdw blurRad="38100" dist="38100" dir="2700000" algn="tl">
                    <a:srgbClr val="000000">
                      <a:alpha val="43137"/>
                    </a:srgbClr>
                  </a:outerShdw>
                </a:effectLst>
              </a:rPr>
              <a:t>(Aortic valve – Stomach - Skin)</a:t>
            </a:r>
            <a:r>
              <a:rPr lang="en-US" sz="4400" b="1" i="1" dirty="0">
                <a:solidFill>
                  <a:srgbClr val="00CCFF"/>
                </a:solidFill>
                <a:effectLst>
                  <a:outerShdw blurRad="38100" dist="38100" dir="2700000" algn="tl">
                    <a:srgbClr val="000000">
                      <a:alpha val="43137"/>
                    </a:srgbClr>
                  </a:outerShdw>
                </a:effectLst>
              </a:rPr>
              <a:t/>
            </a:r>
            <a:br>
              <a:rPr lang="en-US" sz="4400" b="1" i="1" dirty="0">
                <a:solidFill>
                  <a:srgbClr val="00CCFF"/>
                </a:solidFill>
                <a:effectLst>
                  <a:outerShdw blurRad="38100" dist="38100" dir="2700000" algn="tl">
                    <a:srgbClr val="000000">
                      <a:alpha val="43137"/>
                    </a:srgbClr>
                  </a:outerShdw>
                </a:effectLst>
              </a:rPr>
            </a:br>
            <a:endParaRPr lang="en-US" sz="4400" b="1" i="1" dirty="0">
              <a:solidFill>
                <a:srgbClr val="00CCFF"/>
              </a:solidFill>
              <a:effectLst>
                <a:outerShdw blurRad="38100" dist="38100" dir="2700000" algn="tl">
                  <a:srgbClr val="000000">
                    <a:alpha val="43137"/>
                  </a:srgbClr>
                </a:outerShdw>
              </a:effectLst>
            </a:endParaRPr>
          </a:p>
        </p:txBody>
      </p:sp>
      <p:sp>
        <p:nvSpPr>
          <p:cNvPr id="4" name="TextBox 3"/>
          <p:cNvSpPr txBox="1"/>
          <p:nvPr/>
        </p:nvSpPr>
        <p:spPr>
          <a:xfrm>
            <a:off x="7467600" y="6375719"/>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152400" y="6433772"/>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7350" name="Picture 6" descr="calcif-aorta"/>
          <p:cNvPicPr>
            <a:picLocks noGrp="1" noChangeAspect="1" noChangeArrowheads="1"/>
          </p:cNvPicPr>
          <p:nvPr>
            <p:ph sz="quarter" idx="1"/>
          </p:nvPr>
        </p:nvPicPr>
        <p:blipFill>
          <a:blip r:embed="rId3" cstate="print"/>
          <a:stretch>
            <a:fillRect/>
          </a:stretch>
        </p:blipFill>
        <p:spPr>
          <a:xfrm>
            <a:off x="144991" y="1445967"/>
            <a:ext cx="5623586" cy="3711567"/>
          </a:xfrm>
          <a:noFill/>
          <a:ln w="28575">
            <a:solidFill>
              <a:schemeClr val="tx1"/>
            </a:solidFill>
          </a:ln>
        </p:spPr>
      </p:pic>
      <p:sp>
        <p:nvSpPr>
          <p:cNvPr id="3" name="Content Placeholder 2"/>
          <p:cNvSpPr>
            <a:spLocks noGrp="1"/>
          </p:cNvSpPr>
          <p:nvPr>
            <p:ph sz="quarter" idx="2"/>
          </p:nvPr>
        </p:nvSpPr>
        <p:spPr>
          <a:xfrm>
            <a:off x="5768577" y="1445991"/>
            <a:ext cx="3408080" cy="3711543"/>
          </a:xfrm>
        </p:spPr>
        <p:txBody>
          <a:bodyPr>
            <a:normAutofit fontScale="92500" lnSpcReduction="10000"/>
          </a:bodyPr>
          <a:lstStyle/>
          <a:p>
            <a:r>
              <a:rPr lang="en-US" dirty="0"/>
              <a:t>Normal calcium metabolism</a:t>
            </a:r>
          </a:p>
          <a:p>
            <a:r>
              <a:rPr lang="en-US" dirty="0"/>
              <a:t>Deposition of Calcium in dying tissue.</a:t>
            </a:r>
          </a:p>
          <a:p>
            <a:r>
              <a:rPr lang="en-US" dirty="0"/>
              <a:t>Seen in aging or damaged heart valves (e.g. </a:t>
            </a:r>
            <a:r>
              <a:rPr lang="en-US" dirty="0" err="1"/>
              <a:t>athersosclerosis</a:t>
            </a:r>
            <a:r>
              <a:rPr lang="en-US" dirty="0"/>
              <a:t>)</a:t>
            </a:r>
          </a:p>
        </p:txBody>
      </p:sp>
      <p:sp>
        <p:nvSpPr>
          <p:cNvPr id="4" name="Rounded Rectangle 3"/>
          <p:cNvSpPr/>
          <p:nvPr/>
        </p:nvSpPr>
        <p:spPr>
          <a:xfrm>
            <a:off x="1071538" y="142852"/>
            <a:ext cx="6715172" cy="500042"/>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Dystrophic calcification  of Aortic Valve</a:t>
            </a:r>
          </a:p>
        </p:txBody>
      </p:sp>
      <p:sp>
        <p:nvSpPr>
          <p:cNvPr id="5" name="Rectangle 4"/>
          <p:cNvSpPr/>
          <p:nvPr/>
        </p:nvSpPr>
        <p:spPr>
          <a:xfrm>
            <a:off x="500034" y="5380696"/>
            <a:ext cx="7715304" cy="1477328"/>
          </a:xfrm>
          <a:prstGeom prst="rect">
            <a:avLst/>
          </a:prstGeom>
        </p:spPr>
        <p:txBody>
          <a:bodyPr wrap="square">
            <a:spAutoFit/>
          </a:bodyPr>
          <a:lstStyle/>
          <a:p>
            <a:pPr algn="ctr"/>
            <a:r>
              <a:rPr lang="en-US" b="1" i="1" dirty="0"/>
              <a:t> View looking down onto the unopened aortic valve in a heart with calcific aortic stenosis. It is markedly narrowed (stenosis). The semilunar cusps are thickened and fibrotic, and behind each cusp are irregular masses of piled-up dystrophic calcification</a:t>
            </a: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4" descr="http://extremeliversupport.com/Graphics/lungs_heart_healthy%20cop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20" y="1640929"/>
            <a:ext cx="3278169" cy="3660279"/>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331640" y="260648"/>
            <a:ext cx="6336704" cy="576064"/>
          </a:xfrm>
          <a:prstGeom prst="roundRect">
            <a:avLst/>
          </a:prstGeom>
          <a:solidFill>
            <a:schemeClr val="accent1">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Anatomy of the Respiratory System</a:t>
            </a:r>
          </a:p>
        </p:txBody>
      </p:sp>
      <p:pic>
        <p:nvPicPr>
          <p:cNvPr id="7" name="Picture 6" descr="http://www.jamesdisabilitylaw.com/images/Bronchi_and_Lung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9" y="908720"/>
            <a:ext cx="5252631" cy="55446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4130" name="Picture 2" descr="http://library.med.utah.edu/WebPath/jpeg4/GI105.jpg"/>
          <p:cNvPicPr>
            <a:picLocks noChangeAspect="1" noChangeArrowheads="1"/>
          </p:cNvPicPr>
          <p:nvPr/>
        </p:nvPicPr>
        <p:blipFill>
          <a:blip r:embed="rId2" cstate="print"/>
          <a:srcRect/>
          <a:stretch>
            <a:fillRect/>
          </a:stretch>
        </p:blipFill>
        <p:spPr bwMode="auto">
          <a:xfrm>
            <a:off x="642910" y="928670"/>
            <a:ext cx="7715304" cy="4643470"/>
          </a:xfrm>
          <a:prstGeom prst="rect">
            <a:avLst/>
          </a:prstGeom>
          <a:noFill/>
          <a:ln w="28575">
            <a:solidFill>
              <a:schemeClr val="tx1"/>
            </a:solidFill>
          </a:ln>
        </p:spPr>
      </p:pic>
      <p:sp>
        <p:nvSpPr>
          <p:cNvPr id="3" name="Rounded Rectangle 2"/>
          <p:cNvSpPr/>
          <p:nvPr/>
        </p:nvSpPr>
        <p:spPr>
          <a:xfrm>
            <a:off x="1500166" y="214290"/>
            <a:ext cx="6143668" cy="500066"/>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Dystrophic Calcification of Stomach</a:t>
            </a:r>
          </a:p>
        </p:txBody>
      </p:sp>
      <p:sp>
        <p:nvSpPr>
          <p:cNvPr id="4" name="Rectangle 3"/>
          <p:cNvSpPr/>
          <p:nvPr/>
        </p:nvSpPr>
        <p:spPr>
          <a:xfrm>
            <a:off x="990600" y="5657695"/>
            <a:ext cx="7224738" cy="923330"/>
          </a:xfrm>
          <a:prstGeom prst="rect">
            <a:avLst/>
          </a:prstGeom>
        </p:spPr>
        <p:txBody>
          <a:bodyPr wrap="square">
            <a:spAutoFit/>
          </a:bodyPr>
          <a:lstStyle/>
          <a:p>
            <a:pPr algn="ctr"/>
            <a:r>
              <a:rPr lang="en-US" b="1" i="1" dirty="0"/>
              <a:t>This is a dystrophic calcification in the wall of the stomach. At the far left is an artery with calcification in its wall. There are also irregular bluish-purple deposits of calcium in the </a:t>
            </a:r>
            <a:r>
              <a:rPr lang="en-US" b="1" i="1" dirty="0" err="1"/>
              <a:t>submucosa</a:t>
            </a:r>
            <a:r>
              <a:rPr lang="en-US" b="1" i="1" dirty="0"/>
              <a:t>. On the left are normal glands of the stomach.</a:t>
            </a:r>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0817" name="Picture 1"/>
          <p:cNvPicPr>
            <a:picLocks noChangeAspect="1" noChangeArrowheads="1"/>
          </p:cNvPicPr>
          <p:nvPr/>
        </p:nvPicPr>
        <p:blipFill>
          <a:blip r:embed="rId2" cstate="print"/>
          <a:srcRect/>
          <a:stretch>
            <a:fillRect/>
          </a:stretch>
        </p:blipFill>
        <p:spPr bwMode="auto">
          <a:xfrm>
            <a:off x="857224" y="928671"/>
            <a:ext cx="7429552" cy="4572032"/>
          </a:xfrm>
          <a:prstGeom prst="rect">
            <a:avLst/>
          </a:prstGeom>
          <a:noFill/>
          <a:ln w="28575">
            <a:solidFill>
              <a:schemeClr val="tx1"/>
            </a:solidFill>
            <a:miter lim="800000"/>
            <a:headEnd/>
            <a:tailEnd/>
          </a:ln>
          <a:effectLst/>
        </p:spPr>
      </p:pic>
      <p:sp>
        <p:nvSpPr>
          <p:cNvPr id="5" name="Rounded Rectangle 4"/>
          <p:cNvSpPr/>
          <p:nvPr/>
        </p:nvSpPr>
        <p:spPr>
          <a:xfrm>
            <a:off x="1500166" y="214290"/>
            <a:ext cx="6143668" cy="500066"/>
          </a:xfrm>
          <a:prstGeom prst="roundRect">
            <a:avLst/>
          </a:prstGeom>
          <a:solidFill>
            <a:srgbClr val="0064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Dystrophic Calcification of the Skin</a:t>
            </a:r>
          </a:p>
        </p:txBody>
      </p:sp>
      <p:sp>
        <p:nvSpPr>
          <p:cNvPr id="4" name="Rectangle 3"/>
          <p:cNvSpPr/>
          <p:nvPr/>
        </p:nvSpPr>
        <p:spPr>
          <a:xfrm>
            <a:off x="857224" y="5534585"/>
            <a:ext cx="7358114" cy="1323439"/>
          </a:xfrm>
          <a:prstGeom prst="rect">
            <a:avLst/>
          </a:prstGeom>
        </p:spPr>
        <p:txBody>
          <a:bodyPr wrap="square">
            <a:spAutoFit/>
          </a:bodyPr>
          <a:lstStyle/>
          <a:p>
            <a:pPr algn="ctr"/>
            <a:r>
              <a:rPr lang="en-US" sz="2000" b="1" i="1" dirty="0"/>
              <a:t>Multiple erythematous hard papules in linear configuration on the extensor aspect of the arm. Within the lesion there were several 2-5 mm white calcifications</a:t>
            </a: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875"/>
            <a:ext cx="7499350" cy="1143000"/>
          </a:xfrm>
        </p:spPr>
        <p:txBody>
          <a:bodyPr rtlCol="0">
            <a:noAutofit/>
          </a:bodyPr>
          <a:lstStyle/>
          <a:p>
            <a:pPr fontAlgn="auto">
              <a:spcAft>
                <a:spcPts val="0"/>
              </a:spcAft>
              <a:defRPr/>
            </a:pPr>
            <a:r>
              <a:rPr lang="en-US" sz="3600" b="1" dirty="0">
                <a:solidFill>
                  <a:schemeClr val="tx2">
                    <a:satMod val="130000"/>
                  </a:schemeClr>
                </a:solidFill>
                <a:latin typeface="+mn-lt"/>
              </a:rPr>
              <a:t>Pathologic Calcification </a:t>
            </a:r>
            <a:endParaRPr lang="en-US" sz="3600" b="1" dirty="0">
              <a:latin typeface="+mn-lt"/>
            </a:endParaRPr>
          </a:p>
        </p:txBody>
      </p:sp>
      <p:pic>
        <p:nvPicPr>
          <p:cNvPr id="44035" name="Picture 2" descr="http://farm4.static.flickr.com/3019/2821387805_99829bffa2_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141413"/>
            <a:ext cx="495776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http://upload.wikimedia.org/wikipedia/commons/3/3a/Amyloidosis,_dystrophic_calcification,_H%26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524000"/>
            <a:ext cx="3757612" cy="368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85800" y="5910177"/>
            <a:ext cx="7848600" cy="369332"/>
          </a:xfrm>
          <a:prstGeom prst="rect">
            <a:avLst/>
          </a:prstGeom>
        </p:spPr>
        <p:txBody>
          <a:bodyPr wrap="square">
            <a:spAutoFit/>
          </a:bodyPr>
          <a:lstStyle/>
          <a:p>
            <a:pPr algn="ctr"/>
            <a:r>
              <a:rPr lang="en-US" b="1" i="1" dirty="0"/>
              <a:t>Irregular blue/purplish/violet granular nodule or deposits of calcium in the dermis </a:t>
            </a:r>
          </a:p>
        </p:txBody>
      </p:sp>
    </p:spTree>
    <p:extLst>
      <p:ext uri="{BB962C8B-B14F-4D97-AF65-F5344CB8AC3E}">
        <p14:creationId xmlns:p14="http://schemas.microsoft.com/office/powerpoint/2010/main" val="1572095435"/>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5" descr="8 c"/>
          <p:cNvPicPr>
            <a:picLocks noChangeAspect="1" noChangeArrowheads="1"/>
          </p:cNvPicPr>
          <p:nvPr/>
        </p:nvPicPr>
        <p:blipFill>
          <a:blip r:embed="rId3" cstate="print"/>
          <a:srcRect/>
          <a:stretch>
            <a:fillRect/>
          </a:stretch>
        </p:blipFill>
        <p:spPr bwMode="auto">
          <a:xfrm>
            <a:off x="642910" y="857232"/>
            <a:ext cx="7358090" cy="45647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1428728" y="214290"/>
            <a:ext cx="6143668" cy="500066"/>
          </a:xfrm>
          <a:prstGeom prst="roundRect">
            <a:avLst/>
          </a:prstGeom>
          <a:solidFill>
            <a:srgbClr val="0064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Dystrophic Calcification of the Skin</a:t>
            </a:r>
          </a:p>
        </p:txBody>
      </p:sp>
      <p:sp>
        <p:nvSpPr>
          <p:cNvPr id="6" name="Rectangle 5"/>
          <p:cNvSpPr/>
          <p:nvPr/>
        </p:nvSpPr>
        <p:spPr>
          <a:xfrm>
            <a:off x="642910" y="5576224"/>
            <a:ext cx="7500990" cy="1015663"/>
          </a:xfrm>
          <a:prstGeom prst="rect">
            <a:avLst/>
          </a:prstGeom>
        </p:spPr>
        <p:txBody>
          <a:bodyPr wrap="square">
            <a:spAutoFit/>
          </a:bodyPr>
          <a:lstStyle/>
          <a:p>
            <a:pPr algn="ctr"/>
            <a:r>
              <a:rPr lang="en-US" sz="2000" b="1" i="1" dirty="0"/>
              <a:t>Irregular blue granular nodule or deposits of calcium in the dermis surrounded by fibrous, inflammatory cell like</a:t>
            </a:r>
            <a:r>
              <a:rPr lang="en-US" sz="2000" dirty="0"/>
              <a:t> </a:t>
            </a:r>
            <a:r>
              <a:rPr lang="en-US" sz="2000" b="1" dirty="0" err="1"/>
              <a:t>histiocytes</a:t>
            </a:r>
            <a:r>
              <a:rPr lang="en-US" sz="2000" b="1" dirty="0"/>
              <a:t> and also multinucleated giant cells</a:t>
            </a:r>
            <a:r>
              <a:rPr lang="en-US" sz="2000" b="1" i="1" dirty="0"/>
              <a:t> ( called as foreign body giant cell reaction)</a:t>
            </a:r>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71604" y="1928802"/>
            <a:ext cx="6886596" cy="2500330"/>
          </a:xfrm>
        </p:spPr>
        <p:txBody>
          <a:bodyPr>
            <a:normAutofit/>
          </a:bodyPr>
          <a:lstStyle/>
          <a:p>
            <a:pPr algn="ctr"/>
            <a:r>
              <a:rPr lang="en-US" sz="4400" b="1" i="1" dirty="0">
                <a:solidFill>
                  <a:srgbClr val="00CCFF"/>
                </a:solidFill>
                <a:effectLst>
                  <a:outerShdw blurRad="38100" dist="38100" dir="2700000" algn="tl">
                    <a:srgbClr val="000000">
                      <a:alpha val="43137"/>
                    </a:srgbClr>
                  </a:outerShdw>
                </a:effectLst>
              </a:rPr>
              <a:t>8- Atrophy of the Organs</a:t>
            </a:r>
            <a:br>
              <a:rPr lang="en-US" sz="4400" b="1" i="1" dirty="0">
                <a:solidFill>
                  <a:srgbClr val="00CCFF"/>
                </a:solidFill>
                <a:effectLst>
                  <a:outerShdw blurRad="38100" dist="38100" dir="2700000" algn="tl">
                    <a:srgbClr val="000000">
                      <a:alpha val="43137"/>
                    </a:srgbClr>
                  </a:outerShdw>
                </a:effectLst>
              </a:rPr>
            </a:br>
            <a:r>
              <a:rPr lang="en-US" sz="2700" b="1" i="1" dirty="0">
                <a:solidFill>
                  <a:srgbClr val="00CCFF"/>
                </a:solidFill>
                <a:effectLst>
                  <a:outerShdw blurRad="38100" dist="38100" dir="2700000" algn="tl">
                    <a:srgbClr val="000000">
                      <a:alpha val="43137"/>
                    </a:srgbClr>
                  </a:outerShdw>
                </a:effectLst>
              </a:rPr>
              <a:t/>
            </a:r>
            <a:br>
              <a:rPr lang="en-US" sz="2700" b="1" i="1" dirty="0">
                <a:solidFill>
                  <a:srgbClr val="00CCFF"/>
                </a:solidFill>
                <a:effectLst>
                  <a:outerShdw blurRad="38100" dist="38100" dir="2700000" algn="tl">
                    <a:srgbClr val="000000">
                      <a:alpha val="43137"/>
                    </a:srgbClr>
                  </a:outerShdw>
                </a:effectLst>
              </a:rPr>
            </a:br>
            <a:r>
              <a:rPr lang="en-US" sz="3100" b="1" i="1" dirty="0">
                <a:solidFill>
                  <a:srgbClr val="00CCFF"/>
                </a:solidFill>
                <a:effectLst>
                  <a:outerShdw blurRad="38100" dist="38100" dir="2700000" algn="tl">
                    <a:srgbClr val="000000">
                      <a:alpha val="43137"/>
                    </a:srgbClr>
                  </a:outerShdw>
                </a:effectLst>
              </a:rPr>
              <a:t>(Brain – Testis)</a:t>
            </a:r>
            <a:endParaRPr lang="en-US" sz="4400" b="1" i="1" dirty="0">
              <a:solidFill>
                <a:srgbClr val="00CCFF"/>
              </a:solidFill>
              <a:effectLst>
                <a:outerShdw blurRad="38100" dist="38100" dir="2700000" algn="tl">
                  <a:srgbClr val="000000">
                    <a:alpha val="43137"/>
                  </a:srgbClr>
                </a:outerShdw>
              </a:effectLst>
            </a:endParaRPr>
          </a:p>
        </p:txBody>
      </p:sp>
      <p:sp>
        <p:nvSpPr>
          <p:cNvPr id="5" name="TextBox 4"/>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919843"/>
            <a:ext cx="6934200" cy="5200650"/>
          </a:xfrm>
          <a:prstGeom prst="rect">
            <a:avLst/>
          </a:prstGeom>
        </p:spPr>
      </p:pic>
      <p:sp>
        <p:nvSpPr>
          <p:cNvPr id="4" name="Title 3"/>
          <p:cNvSpPr>
            <a:spLocks noGrp="1"/>
          </p:cNvSpPr>
          <p:nvPr>
            <p:ph type="title"/>
          </p:nvPr>
        </p:nvSpPr>
        <p:spPr>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Atrophy of the Brain</a:t>
            </a:r>
          </a:p>
        </p:txBody>
      </p:sp>
      <p:sp>
        <p:nvSpPr>
          <p:cNvPr id="5" name="Rectangle 4"/>
          <p:cNvSpPr/>
          <p:nvPr/>
        </p:nvSpPr>
        <p:spPr>
          <a:xfrm>
            <a:off x="533400" y="6096000"/>
            <a:ext cx="8458200" cy="646331"/>
          </a:xfrm>
          <a:prstGeom prst="rect">
            <a:avLst/>
          </a:prstGeom>
        </p:spPr>
        <p:txBody>
          <a:bodyPr wrap="square">
            <a:spAutoFit/>
          </a:bodyPr>
          <a:lstStyle/>
          <a:p>
            <a:r>
              <a:rPr lang="en-US" dirty="0"/>
              <a:t>A normal brain is shown on the left and a brain with cortical atrophy caused by Alzheimer's disease is shown on the right with thinning of the </a:t>
            </a:r>
            <a:r>
              <a:rPr lang="en-US" dirty="0" err="1"/>
              <a:t>gyri</a:t>
            </a:r>
            <a:r>
              <a:rPr lang="en-US" dirty="0"/>
              <a:t> and prominence of the sulci.</a:t>
            </a:r>
          </a:p>
        </p:txBody>
      </p:sp>
    </p:spTree>
    <p:extLst>
      <p:ext uri="{BB962C8B-B14F-4D97-AF65-F5344CB8AC3E}">
        <p14:creationId xmlns:p14="http://schemas.microsoft.com/office/powerpoint/2010/main" val="221001765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5154" name="Picture 2" descr="http://library.med.utah.edu/WebPath/jpeg5/CNS088.jpg"/>
          <p:cNvPicPr>
            <a:picLocks noChangeAspect="1" noChangeArrowheads="1"/>
          </p:cNvPicPr>
          <p:nvPr/>
        </p:nvPicPr>
        <p:blipFill>
          <a:blip r:embed="rId2" cstate="print"/>
          <a:srcRect/>
          <a:stretch>
            <a:fillRect/>
          </a:stretch>
        </p:blipFill>
        <p:spPr bwMode="auto">
          <a:xfrm>
            <a:off x="642910" y="857232"/>
            <a:ext cx="7643866" cy="4643470"/>
          </a:xfrm>
          <a:prstGeom prst="rect">
            <a:avLst/>
          </a:prstGeom>
          <a:noFill/>
          <a:ln w="28575">
            <a:solidFill>
              <a:schemeClr val="tx1"/>
            </a:solidFill>
          </a:ln>
        </p:spPr>
      </p:pic>
      <p:sp>
        <p:nvSpPr>
          <p:cNvPr id="3" name="Rectangle 2"/>
          <p:cNvSpPr/>
          <p:nvPr/>
        </p:nvSpPr>
        <p:spPr>
          <a:xfrm>
            <a:off x="714348" y="5534585"/>
            <a:ext cx="7358114" cy="1015663"/>
          </a:xfrm>
          <a:prstGeom prst="rect">
            <a:avLst/>
          </a:prstGeom>
        </p:spPr>
        <p:txBody>
          <a:bodyPr wrap="square">
            <a:spAutoFit/>
          </a:bodyPr>
          <a:lstStyle/>
          <a:p>
            <a:pPr algn="ctr"/>
            <a:r>
              <a:rPr lang="en-US" sz="2000" b="1" i="1" dirty="0"/>
              <a:t>This is cerebral atrophy in a patient with Alzheimer disease. The gyri are narrowed and the intervening sulci are widened, particularly pronounced toward the frontal lobe region.</a:t>
            </a:r>
          </a:p>
        </p:txBody>
      </p:sp>
      <p:sp>
        <p:nvSpPr>
          <p:cNvPr id="4" name="Rounded Rectangle 3"/>
          <p:cNvSpPr/>
          <p:nvPr/>
        </p:nvSpPr>
        <p:spPr>
          <a:xfrm>
            <a:off x="2071670" y="214290"/>
            <a:ext cx="4857784" cy="50006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Atrophy of the Brain</a:t>
            </a:r>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6868" name="Picture 4" descr="http://www-medlib.med.utah.edu/WebPath/jpeg1/MALE082.jpg"/>
          <p:cNvPicPr>
            <a:picLocks noChangeAspect="1" noChangeArrowheads="1"/>
          </p:cNvPicPr>
          <p:nvPr/>
        </p:nvPicPr>
        <p:blipFill>
          <a:blip r:embed="rId2" cstate="print"/>
          <a:srcRect/>
          <a:stretch>
            <a:fillRect/>
          </a:stretch>
        </p:blipFill>
        <p:spPr bwMode="auto">
          <a:xfrm>
            <a:off x="714348" y="785794"/>
            <a:ext cx="7772400" cy="4929222"/>
          </a:xfrm>
          <a:prstGeom prst="rect">
            <a:avLst/>
          </a:prstGeom>
          <a:noFill/>
          <a:ln w="9525">
            <a:solidFill>
              <a:srgbClr val="FF6600"/>
            </a:solidFill>
            <a:miter lim="800000"/>
            <a:headEnd/>
            <a:tailEnd/>
          </a:ln>
        </p:spPr>
      </p:pic>
      <p:sp>
        <p:nvSpPr>
          <p:cNvPr id="36871" name="Text Box 7"/>
          <p:cNvSpPr txBox="1">
            <a:spLocks noChangeArrowheads="1"/>
          </p:cNvSpPr>
          <p:nvPr/>
        </p:nvSpPr>
        <p:spPr bwMode="auto">
          <a:xfrm>
            <a:off x="857224" y="1000108"/>
            <a:ext cx="1705916" cy="369332"/>
          </a:xfrm>
          <a:prstGeom prst="rect">
            <a:avLst/>
          </a:prstGeom>
          <a:noFill/>
          <a:ln w="9525">
            <a:noFill/>
            <a:miter lim="800000"/>
            <a:headEnd/>
            <a:tailEnd/>
          </a:ln>
          <a:effectLst/>
        </p:spPr>
        <p:txBody>
          <a:bodyPr wrap="none">
            <a:spAutoFit/>
          </a:bodyPr>
          <a:lstStyle/>
          <a:p>
            <a:r>
              <a:rPr lang="en-US" b="0" dirty="0">
                <a:solidFill>
                  <a:schemeClr val="bg1"/>
                </a:solidFill>
              </a:rPr>
              <a:t>Normal Testis</a:t>
            </a:r>
          </a:p>
        </p:txBody>
      </p:sp>
      <p:sp>
        <p:nvSpPr>
          <p:cNvPr id="7" name="Rectangle 6"/>
          <p:cNvSpPr/>
          <p:nvPr/>
        </p:nvSpPr>
        <p:spPr>
          <a:xfrm>
            <a:off x="571472" y="5935824"/>
            <a:ext cx="7786742" cy="707886"/>
          </a:xfrm>
          <a:prstGeom prst="rect">
            <a:avLst/>
          </a:prstGeom>
        </p:spPr>
        <p:txBody>
          <a:bodyPr wrap="square">
            <a:spAutoFit/>
          </a:bodyPr>
          <a:lstStyle/>
          <a:p>
            <a:pPr algn="ctr"/>
            <a:r>
              <a:rPr lang="en-US" sz="2000" b="1" i="1" dirty="0"/>
              <a:t>The testis at the left has undergone atrophy and is </a:t>
            </a:r>
          </a:p>
          <a:p>
            <a:pPr algn="ctr"/>
            <a:r>
              <a:rPr lang="en-US" sz="2000" b="1" i="1" dirty="0"/>
              <a:t>much smaller than the normal testis at the right.</a:t>
            </a:r>
          </a:p>
        </p:txBody>
      </p:sp>
      <p:sp>
        <p:nvSpPr>
          <p:cNvPr id="8" name="Rounded Rectangle 7"/>
          <p:cNvSpPr/>
          <p:nvPr/>
        </p:nvSpPr>
        <p:spPr>
          <a:xfrm>
            <a:off x="2071670" y="214290"/>
            <a:ext cx="4857784" cy="50006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effectLst>
                  <a:outerShdw blurRad="38100" dist="38100" dir="2700000" algn="tl">
                    <a:srgbClr val="000000">
                      <a:alpha val="43137"/>
                    </a:srgbClr>
                  </a:outerShdw>
                </a:effectLst>
              </a:rPr>
              <a:t>Atrophy of the Testis</a:t>
            </a:r>
          </a:p>
        </p:txBody>
      </p:sp>
      <p:sp>
        <p:nvSpPr>
          <p:cNvPr id="9" name="TextBox 8"/>
          <p:cNvSpPr txBox="1"/>
          <p:nvPr/>
        </p:nvSpPr>
        <p:spPr>
          <a:xfrm>
            <a:off x="5000628" y="1643050"/>
            <a:ext cx="2143140" cy="369332"/>
          </a:xfrm>
          <a:prstGeom prst="rect">
            <a:avLst/>
          </a:prstGeom>
          <a:noFill/>
          <a:ln>
            <a:noFill/>
          </a:ln>
        </p:spPr>
        <p:txBody>
          <a:bodyPr wrap="square" rtlCol="0">
            <a:spAutoFit/>
          </a:bodyPr>
          <a:lstStyle/>
          <a:p>
            <a:r>
              <a:rPr lang="en-US" dirty="0">
                <a:solidFill>
                  <a:schemeClr val="bg1"/>
                </a:solidFill>
              </a:rPr>
              <a:t>Atrophied Testis</a:t>
            </a:r>
          </a:p>
        </p:txBody>
      </p:sp>
      <p:sp>
        <p:nvSpPr>
          <p:cNvPr id="12" name="TextBox 11"/>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3" name="TextBox 12"/>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
        <p:nvSpPr>
          <p:cNvPr id="2" name="TextBox 1"/>
          <p:cNvSpPr txBox="1"/>
          <p:nvPr/>
        </p:nvSpPr>
        <p:spPr>
          <a:xfrm>
            <a:off x="457200" y="304800"/>
            <a:ext cx="914400" cy="369332"/>
          </a:xfrm>
          <a:prstGeom prst="rect">
            <a:avLst/>
          </a:prstGeom>
          <a:noFill/>
        </p:spPr>
        <p:txBody>
          <a:bodyPr wrap="square" rtlCol="0">
            <a:spAutoFit/>
          </a:bodyPr>
          <a:lstStyle/>
          <a:p>
            <a:r>
              <a:rPr lang="en-US" dirty="0"/>
              <a:t>Right</a:t>
            </a:r>
          </a:p>
        </p:txBody>
      </p:sp>
      <p:sp>
        <p:nvSpPr>
          <p:cNvPr id="10" name="TextBox 9"/>
          <p:cNvSpPr txBox="1"/>
          <p:nvPr/>
        </p:nvSpPr>
        <p:spPr>
          <a:xfrm>
            <a:off x="7715272" y="301481"/>
            <a:ext cx="657252" cy="369332"/>
          </a:xfrm>
          <a:prstGeom prst="rect">
            <a:avLst/>
          </a:prstGeom>
          <a:noFill/>
        </p:spPr>
        <p:txBody>
          <a:bodyPr wrap="square" rtlCol="0">
            <a:spAutoFit/>
          </a:bodyPr>
          <a:lstStyle/>
          <a:p>
            <a:r>
              <a:rPr lang="en-US" dirty="0"/>
              <a:t>Left</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1447800"/>
            <a:ext cx="7406640" cy="2000264"/>
          </a:xfrm>
        </p:spPr>
        <p:txBody>
          <a:bodyPr>
            <a:normAutofit/>
          </a:bodyPr>
          <a:lstStyle/>
          <a:p>
            <a:pPr algn="ctr"/>
            <a:r>
              <a:rPr lang="en-US" sz="4400" b="1" i="1" dirty="0">
                <a:solidFill>
                  <a:srgbClr val="00CCFF"/>
                </a:solidFill>
                <a:effectLst>
                  <a:outerShdw blurRad="38100" dist="38100" dir="2700000" algn="tl">
                    <a:srgbClr val="000000">
                      <a:alpha val="43137"/>
                    </a:srgbClr>
                  </a:outerShdw>
                </a:effectLst>
              </a:rPr>
              <a:t>9 - Left Ventricular Hypertrophy</a:t>
            </a: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3554" name="Picture 3"/>
          <p:cNvPicPr>
            <a:picLocks noChangeArrowheads="1"/>
          </p:cNvPicPr>
          <p:nvPr/>
        </p:nvPicPr>
        <p:blipFill>
          <a:blip r:embed="rId3" cstate="print"/>
          <a:srcRect/>
          <a:stretch>
            <a:fillRect/>
          </a:stretch>
        </p:blipFill>
        <p:spPr bwMode="auto">
          <a:xfrm>
            <a:off x="4643438" y="1571612"/>
            <a:ext cx="4000528" cy="3929090"/>
          </a:xfrm>
          <a:prstGeom prst="rect">
            <a:avLst/>
          </a:prstGeom>
          <a:noFill/>
          <a:ln w="12700">
            <a:noFill/>
            <a:miter lim="800000"/>
            <a:headEnd/>
            <a:tailEnd/>
          </a:ln>
        </p:spPr>
      </p:pic>
      <p:pic>
        <p:nvPicPr>
          <p:cNvPr id="23555" name="Picture 2"/>
          <p:cNvPicPr>
            <a:picLocks noChangeArrowheads="1"/>
          </p:cNvPicPr>
          <p:nvPr/>
        </p:nvPicPr>
        <p:blipFill>
          <a:blip r:embed="rId4" cstate="print"/>
          <a:srcRect/>
          <a:stretch>
            <a:fillRect/>
          </a:stretch>
        </p:blipFill>
        <p:spPr bwMode="auto">
          <a:xfrm>
            <a:off x="142844" y="1571612"/>
            <a:ext cx="4214842" cy="3929090"/>
          </a:xfrm>
          <a:prstGeom prst="rect">
            <a:avLst/>
          </a:prstGeom>
          <a:noFill/>
          <a:ln w="12700">
            <a:noFill/>
            <a:miter lim="800000"/>
            <a:headEnd/>
            <a:tailEnd/>
          </a:ln>
        </p:spPr>
      </p:pic>
      <p:sp>
        <p:nvSpPr>
          <p:cNvPr id="23556" name="Text Box 4"/>
          <p:cNvSpPr txBox="1">
            <a:spLocks noChangeArrowheads="1"/>
          </p:cNvSpPr>
          <p:nvPr/>
        </p:nvSpPr>
        <p:spPr bwMode="auto">
          <a:xfrm>
            <a:off x="214282" y="5500702"/>
            <a:ext cx="4071966" cy="1077218"/>
          </a:xfrm>
          <a:prstGeom prst="rect">
            <a:avLst/>
          </a:prstGeom>
          <a:noFill/>
          <a:ln w="12700">
            <a:noFill/>
            <a:miter lim="800000"/>
            <a:headEnd/>
            <a:tailEnd/>
          </a:ln>
        </p:spPr>
        <p:txBody>
          <a:bodyPr wrap="square">
            <a:spAutoFit/>
          </a:bodyPr>
          <a:lstStyle/>
          <a:p>
            <a:pPr algn="ctr">
              <a:spcBef>
                <a:spcPct val="30000"/>
              </a:spcBef>
            </a:pPr>
            <a:r>
              <a:rPr lang="en-US" sz="1600" b="1" i="1" dirty="0">
                <a:solidFill>
                  <a:srgbClr val="0000FF"/>
                </a:solidFill>
              </a:rPr>
              <a:t>Left ventricular hypertrophy: </a:t>
            </a:r>
            <a:r>
              <a:rPr lang="en-US" sz="1600" b="1" i="1" dirty="0"/>
              <a:t>The number of myocardial fibers does not increase </a:t>
            </a:r>
            <a:r>
              <a:rPr lang="ar-SA" sz="1600" b="1" i="1" dirty="0"/>
              <a:t>, </a:t>
            </a:r>
            <a:r>
              <a:rPr lang="en-US" sz="1600" b="1" i="1" dirty="0"/>
              <a:t>but their size increased in response to an increased workload</a:t>
            </a:r>
            <a:endParaRPr lang="en-US" sz="1600" b="1" i="1" dirty="0">
              <a:solidFill>
                <a:srgbClr val="0000FF"/>
              </a:solidFill>
            </a:endParaRPr>
          </a:p>
        </p:txBody>
      </p:sp>
      <p:sp>
        <p:nvSpPr>
          <p:cNvPr id="23557" name="Text Box 5"/>
          <p:cNvSpPr txBox="1">
            <a:spLocks noChangeArrowheads="1"/>
          </p:cNvSpPr>
          <p:nvPr/>
        </p:nvSpPr>
        <p:spPr bwMode="auto">
          <a:xfrm>
            <a:off x="5429256" y="5572140"/>
            <a:ext cx="2643206" cy="400110"/>
          </a:xfrm>
          <a:prstGeom prst="rect">
            <a:avLst/>
          </a:prstGeom>
          <a:noFill/>
          <a:ln w="12700">
            <a:noFill/>
            <a:miter lim="800000"/>
            <a:headEnd/>
            <a:tailEnd/>
          </a:ln>
        </p:spPr>
        <p:txBody>
          <a:bodyPr wrap="square">
            <a:spAutoFit/>
          </a:bodyPr>
          <a:lstStyle/>
          <a:p>
            <a:pPr>
              <a:spcBef>
                <a:spcPct val="50000"/>
              </a:spcBef>
            </a:pPr>
            <a:r>
              <a:rPr lang="en-US" sz="2000" b="1" i="1" dirty="0">
                <a:solidFill>
                  <a:srgbClr val="0000FF"/>
                </a:solidFill>
              </a:rPr>
              <a:t>Normal ventricles</a:t>
            </a:r>
          </a:p>
        </p:txBody>
      </p:sp>
      <p:sp>
        <p:nvSpPr>
          <p:cNvPr id="8" name="مستطيل مستدير الزوايا 7"/>
          <p:cNvSpPr/>
          <p:nvPr/>
        </p:nvSpPr>
        <p:spPr>
          <a:xfrm>
            <a:off x="1071538" y="357166"/>
            <a:ext cx="6786610" cy="57150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rPr>
              <a:t>Normal and Hypertrophied Left Ventricle</a:t>
            </a:r>
            <a:endParaRPr lang="ar-SA" sz="2400" b="1" i="1" dirty="0">
              <a:solidFill>
                <a:schemeClr val="bg1"/>
              </a:solidFill>
            </a:endParaRPr>
          </a:p>
        </p:txBody>
      </p:sp>
      <p:cxnSp>
        <p:nvCxnSpPr>
          <p:cNvPr id="12" name="رابط مستقيم 11"/>
          <p:cNvCxnSpPr/>
          <p:nvPr/>
        </p:nvCxnSpPr>
        <p:spPr>
          <a:xfrm rot="16200000" flipH="1">
            <a:off x="1893087" y="4179087"/>
            <a:ext cx="5286388" cy="714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1" name="TextBox 10"/>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ext Placeholder 3"/>
          <p:cNvSpPr>
            <a:spLocks noGrp="1"/>
          </p:cNvSpPr>
          <p:nvPr>
            <p:ph type="body" sz="half" idx="1"/>
          </p:nvPr>
        </p:nvSpPr>
        <p:spPr>
          <a:xfrm>
            <a:off x="685800" y="5715016"/>
            <a:ext cx="7696200" cy="1045896"/>
          </a:xfrm>
        </p:spPr>
        <p:txBody>
          <a:bodyPr>
            <a:noAutofit/>
          </a:bodyPr>
          <a:lstStyle/>
          <a:p>
            <a:pPr algn="ctr">
              <a:buNone/>
            </a:pPr>
            <a:r>
              <a:rPr lang="en-US" sz="2000" b="1" i="1" dirty="0"/>
              <a:t>Microscopic section of normal lung showing:</a:t>
            </a:r>
          </a:p>
          <a:p>
            <a:pPr algn="ctr">
              <a:buNone/>
            </a:pPr>
            <a:r>
              <a:rPr lang="en-US" sz="2000" b="1" i="1" dirty="0"/>
              <a:t> terminal bronchiole (T) , respiratory bronchiole (R), alveolar duct (AD), alveolar sac (AS), and alveoli (A).</a:t>
            </a:r>
          </a:p>
        </p:txBody>
      </p:sp>
      <p:pic>
        <p:nvPicPr>
          <p:cNvPr id="6" name="Picture 2" descr="http://www.meddean.luc.edu/lumen/bbs/p/pulpathi/pulpath8.jpeg"/>
          <p:cNvPicPr>
            <a:picLocks noChangeAspect="1" noChangeArrowheads="1"/>
          </p:cNvPicPr>
          <p:nvPr/>
        </p:nvPicPr>
        <p:blipFill>
          <a:blip r:embed="rId2" cstate="print"/>
          <a:srcRect l="5607" r="5607"/>
          <a:stretch>
            <a:fillRect/>
          </a:stretch>
        </p:blipFill>
        <p:spPr bwMode="auto">
          <a:xfrm>
            <a:off x="395536" y="1142984"/>
            <a:ext cx="8319868" cy="4590272"/>
          </a:xfrm>
          <a:prstGeom prst="rect">
            <a:avLst/>
          </a:prstGeom>
          <a:noFill/>
          <a:ln w="28575">
            <a:solidFill>
              <a:schemeClr val="tx1"/>
            </a:solidFill>
          </a:ln>
        </p:spPr>
      </p:pic>
      <p:sp>
        <p:nvSpPr>
          <p:cNvPr id="8" name="Rounded Rectangle 7"/>
          <p:cNvSpPr/>
          <p:nvPr/>
        </p:nvSpPr>
        <p:spPr>
          <a:xfrm>
            <a:off x="357158" y="214290"/>
            <a:ext cx="8286808" cy="785818"/>
          </a:xfrm>
          <a:prstGeom prst="roundRect">
            <a:avLst/>
          </a:prstGeom>
          <a:solidFill>
            <a:schemeClr val="accent1">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Normal Histology of the Lung </a:t>
            </a:r>
          </a:p>
          <a:p>
            <a:pPr algn="ctr"/>
            <a:r>
              <a:rPr lang="en-US" sz="2400" b="1" i="1" dirty="0">
                <a:effectLst>
                  <a:outerShdw blurRad="38100" dist="38100" dir="2700000" algn="tl">
                    <a:srgbClr val="000000">
                      <a:alpha val="43137"/>
                    </a:srgbClr>
                  </a:outerShdw>
                </a:effectLst>
              </a:rPr>
              <a:t>(Bronchiole, alveolar duct and alveoli)</a:t>
            </a:r>
          </a:p>
        </p:txBody>
      </p:sp>
      <p:sp>
        <p:nvSpPr>
          <p:cNvPr id="10" name="TextBox 9"/>
          <p:cNvSpPr txBox="1"/>
          <p:nvPr/>
        </p:nvSpPr>
        <p:spPr>
          <a:xfrm>
            <a:off x="928662" y="2130974"/>
            <a:ext cx="428628" cy="461665"/>
          </a:xfrm>
          <a:prstGeom prst="rect">
            <a:avLst/>
          </a:prstGeom>
          <a:noFill/>
        </p:spPr>
        <p:txBody>
          <a:bodyPr wrap="square" rtlCol="0">
            <a:spAutoFit/>
          </a:bodyPr>
          <a:lstStyle/>
          <a:p>
            <a:r>
              <a:rPr lang="en-US" sz="2400" b="1" i="1" dirty="0"/>
              <a:t>T</a:t>
            </a:r>
          </a:p>
        </p:txBody>
      </p:sp>
      <p:sp>
        <p:nvSpPr>
          <p:cNvPr id="11" name="TextBox 10"/>
          <p:cNvSpPr txBox="1"/>
          <p:nvPr/>
        </p:nvSpPr>
        <p:spPr>
          <a:xfrm>
            <a:off x="1588356" y="3851871"/>
            <a:ext cx="429926" cy="461665"/>
          </a:xfrm>
          <a:prstGeom prst="rect">
            <a:avLst/>
          </a:prstGeom>
          <a:noFill/>
        </p:spPr>
        <p:txBody>
          <a:bodyPr wrap="none" rtlCol="0">
            <a:spAutoFit/>
          </a:bodyPr>
          <a:lstStyle/>
          <a:p>
            <a:r>
              <a:rPr lang="en-US" sz="2400" b="1" i="1" dirty="0"/>
              <a:t>R</a:t>
            </a:r>
          </a:p>
        </p:txBody>
      </p:sp>
      <p:sp>
        <p:nvSpPr>
          <p:cNvPr id="12" name="TextBox 11"/>
          <p:cNvSpPr txBox="1"/>
          <p:nvPr/>
        </p:nvSpPr>
        <p:spPr>
          <a:xfrm>
            <a:off x="2944038" y="2857496"/>
            <a:ext cx="429926" cy="461665"/>
          </a:xfrm>
          <a:prstGeom prst="rect">
            <a:avLst/>
          </a:prstGeom>
          <a:noFill/>
        </p:spPr>
        <p:txBody>
          <a:bodyPr wrap="none" rtlCol="0">
            <a:spAutoFit/>
          </a:bodyPr>
          <a:lstStyle/>
          <a:p>
            <a:r>
              <a:rPr lang="en-US" sz="2400" b="1" i="1" dirty="0"/>
              <a:t>R</a:t>
            </a:r>
          </a:p>
        </p:txBody>
      </p:sp>
      <p:sp>
        <p:nvSpPr>
          <p:cNvPr id="13" name="TextBox 12"/>
          <p:cNvSpPr txBox="1"/>
          <p:nvPr/>
        </p:nvSpPr>
        <p:spPr>
          <a:xfrm flipH="1">
            <a:off x="5076056" y="3279932"/>
            <a:ext cx="777267" cy="461665"/>
          </a:xfrm>
          <a:prstGeom prst="rect">
            <a:avLst/>
          </a:prstGeom>
          <a:noFill/>
        </p:spPr>
        <p:txBody>
          <a:bodyPr wrap="square" rtlCol="0">
            <a:spAutoFit/>
          </a:bodyPr>
          <a:lstStyle/>
          <a:p>
            <a:pPr algn="ctr"/>
            <a:r>
              <a:rPr lang="en-US" sz="2400" b="1" i="1" dirty="0"/>
              <a:t>AD </a:t>
            </a:r>
          </a:p>
        </p:txBody>
      </p:sp>
      <p:sp>
        <p:nvSpPr>
          <p:cNvPr id="14" name="TextBox 13"/>
          <p:cNvSpPr txBox="1"/>
          <p:nvPr/>
        </p:nvSpPr>
        <p:spPr>
          <a:xfrm>
            <a:off x="6532448" y="3621039"/>
            <a:ext cx="624702" cy="461665"/>
          </a:xfrm>
          <a:prstGeom prst="rect">
            <a:avLst/>
          </a:prstGeom>
          <a:noFill/>
        </p:spPr>
        <p:txBody>
          <a:bodyPr wrap="square" rtlCol="0">
            <a:spAutoFit/>
          </a:bodyPr>
          <a:lstStyle/>
          <a:p>
            <a:pPr algn="ctr"/>
            <a:r>
              <a:rPr lang="en-US" sz="2400" b="1" i="1" dirty="0"/>
              <a:t>AS</a:t>
            </a:r>
          </a:p>
        </p:txBody>
      </p:sp>
      <p:sp>
        <p:nvSpPr>
          <p:cNvPr id="15" name="TextBox 14"/>
          <p:cNvSpPr txBox="1"/>
          <p:nvPr/>
        </p:nvSpPr>
        <p:spPr>
          <a:xfrm>
            <a:off x="7628114" y="4530218"/>
            <a:ext cx="357190" cy="461665"/>
          </a:xfrm>
          <a:prstGeom prst="rect">
            <a:avLst/>
          </a:prstGeom>
          <a:noFill/>
        </p:spPr>
        <p:txBody>
          <a:bodyPr wrap="square" rtlCol="0">
            <a:spAutoFit/>
          </a:bodyPr>
          <a:lstStyle/>
          <a:p>
            <a:r>
              <a:rPr lang="en-US" sz="2400" b="1" i="1" dirty="0"/>
              <a:t>A</a:t>
            </a:r>
          </a:p>
        </p:txBody>
      </p:sp>
      <p:sp>
        <p:nvSpPr>
          <p:cNvPr id="17" name="TextBox 16"/>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8" name="TextBox 1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0354" name="Picture 2" descr="CVltvent severe untreated hyperten hypertrophy.jpg (72897 bytes)"/>
          <p:cNvPicPr>
            <a:picLocks noChangeAspect="1" noChangeArrowheads="1"/>
          </p:cNvPicPr>
          <p:nvPr/>
        </p:nvPicPr>
        <p:blipFill>
          <a:blip r:embed="rId3" cstate="print"/>
          <a:srcRect/>
          <a:stretch>
            <a:fillRect/>
          </a:stretch>
        </p:blipFill>
        <p:spPr bwMode="auto">
          <a:xfrm>
            <a:off x="228600" y="1176030"/>
            <a:ext cx="4143404" cy="3774356"/>
          </a:xfrm>
          <a:prstGeom prst="rect">
            <a:avLst/>
          </a:prstGeom>
          <a:noFill/>
          <a:ln w="28575">
            <a:solidFill>
              <a:schemeClr val="tx1"/>
            </a:solidFill>
          </a:ln>
        </p:spPr>
      </p:pic>
      <p:sp>
        <p:nvSpPr>
          <p:cNvPr id="3" name="Rectangle 2"/>
          <p:cNvSpPr/>
          <p:nvPr/>
        </p:nvSpPr>
        <p:spPr>
          <a:xfrm>
            <a:off x="428596" y="5155370"/>
            <a:ext cx="7715304" cy="1323439"/>
          </a:xfrm>
          <a:prstGeom prst="rect">
            <a:avLst/>
          </a:prstGeom>
        </p:spPr>
        <p:txBody>
          <a:bodyPr wrap="square">
            <a:spAutoFit/>
          </a:bodyPr>
          <a:lstStyle/>
          <a:p>
            <a:pPr algn="ctr"/>
            <a:r>
              <a:rPr lang="en-US" sz="2000" b="1" dirty="0"/>
              <a:t>This cross section view (left) and longitudinal section view (right) of the heart. The heart is from a severe hypertensive patient.  The left ventricle is grossly thickened.  The myocardial fibers have undergone hypertrophy.</a:t>
            </a:r>
          </a:p>
        </p:txBody>
      </p:sp>
      <p:sp>
        <p:nvSpPr>
          <p:cNvPr id="6" name="مستطيل مستدير الزوايا 5"/>
          <p:cNvSpPr/>
          <p:nvPr/>
        </p:nvSpPr>
        <p:spPr>
          <a:xfrm>
            <a:off x="2071670" y="357166"/>
            <a:ext cx="5000660" cy="57150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rPr>
              <a:t>Left Ventricular Hypertrophy</a:t>
            </a:r>
            <a:endParaRPr lang="ar-SA" sz="2400" b="1" i="1" dirty="0">
              <a:solidFill>
                <a:schemeClr val="bg1"/>
              </a:solidFill>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
        <p:nvSpPr>
          <p:cNvPr id="2" name="Title 1"/>
          <p:cNvSpPr>
            <a:spLocks noGrp="1"/>
          </p:cNvSpPr>
          <p:nvPr>
            <p:ph type="title"/>
          </p:nvPr>
        </p:nvSpPr>
        <p:spPr/>
        <p:txBody>
          <a:bodyPr/>
          <a:lstStyle/>
          <a:p>
            <a:endParaRPr lang="en-US"/>
          </a:p>
        </p:txBody>
      </p:sp>
      <p:pic>
        <p:nvPicPr>
          <p:cNvPr id="15" name="Picture 14"/>
          <p:cNvPicPr>
            <a:picLocks noChangeAspect="1"/>
          </p:cNvPicPr>
          <p:nvPr/>
        </p:nvPicPr>
        <p:blipFill rotWithShape="1">
          <a:blip r:embed="rId4"/>
          <a:srcRect l="16632" r="13812"/>
          <a:stretch/>
        </p:blipFill>
        <p:spPr>
          <a:xfrm>
            <a:off x="4924436" y="1061028"/>
            <a:ext cx="3838564" cy="3941967"/>
          </a:xfrm>
          <a:prstGeom prst="rect">
            <a:avLst/>
          </a:prstGeom>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143000" y="2057400"/>
            <a:ext cx="7406640" cy="1472184"/>
          </a:xfrm>
          <a:noFill/>
        </p:spPr>
        <p:txBody>
          <a:bodyPr>
            <a:normAutofit/>
          </a:bodyPr>
          <a:lstStyle/>
          <a:p>
            <a:pPr algn="ctr"/>
            <a:r>
              <a:rPr lang="en-US" sz="4400" b="1" i="1" dirty="0">
                <a:solidFill>
                  <a:srgbClr val="00CCFF"/>
                </a:solidFill>
                <a:effectLst>
                  <a:outerShdw blurRad="38100" dist="38100" dir="2700000" algn="tl">
                    <a:srgbClr val="000000">
                      <a:alpha val="43137"/>
                    </a:srgbClr>
                  </a:outerShdw>
                </a:effectLst>
              </a:rPr>
              <a:t>10- Prostatic Hyperplasia</a:t>
            </a:r>
          </a:p>
        </p:txBody>
      </p:sp>
      <p:sp>
        <p:nvSpPr>
          <p:cNvPr id="5" name="TextBox 4"/>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2753" name="Picture 1"/>
          <p:cNvPicPr>
            <a:picLocks noChangeAspect="1" noChangeArrowheads="1"/>
          </p:cNvPicPr>
          <p:nvPr/>
        </p:nvPicPr>
        <p:blipFill>
          <a:blip r:embed="rId3" cstate="print"/>
          <a:srcRect/>
          <a:stretch>
            <a:fillRect/>
          </a:stretch>
        </p:blipFill>
        <p:spPr bwMode="auto">
          <a:xfrm>
            <a:off x="4572000" y="1071546"/>
            <a:ext cx="4071966" cy="4572032"/>
          </a:xfrm>
          <a:prstGeom prst="rect">
            <a:avLst/>
          </a:prstGeom>
          <a:noFill/>
          <a:ln w="9525">
            <a:noFill/>
            <a:miter lim="800000"/>
            <a:headEnd/>
            <a:tailEnd/>
          </a:ln>
          <a:effectLst/>
        </p:spPr>
      </p:pic>
      <p:pic>
        <p:nvPicPr>
          <p:cNvPr id="4" name="Picture 4" descr="BLAD062"/>
          <p:cNvPicPr>
            <a:picLocks noChangeAspect="1" noChangeArrowheads="1"/>
          </p:cNvPicPr>
          <p:nvPr/>
        </p:nvPicPr>
        <p:blipFill>
          <a:blip r:embed="rId4" cstate="print"/>
          <a:srcRect/>
          <a:stretch>
            <a:fillRect/>
          </a:stretch>
        </p:blipFill>
        <p:spPr bwMode="auto">
          <a:xfrm>
            <a:off x="285720" y="1071546"/>
            <a:ext cx="4225925" cy="4572032"/>
          </a:xfrm>
          <a:prstGeom prst="rect">
            <a:avLst/>
          </a:prstGeom>
          <a:noFill/>
        </p:spPr>
      </p:pic>
      <p:sp>
        <p:nvSpPr>
          <p:cNvPr id="5" name="Rectangle 4"/>
          <p:cNvSpPr/>
          <p:nvPr/>
        </p:nvSpPr>
        <p:spPr>
          <a:xfrm>
            <a:off x="357158" y="5770923"/>
            <a:ext cx="8215370" cy="1015663"/>
          </a:xfrm>
          <a:prstGeom prst="rect">
            <a:avLst/>
          </a:prstGeom>
        </p:spPr>
        <p:txBody>
          <a:bodyPr wrap="square">
            <a:spAutoFit/>
          </a:bodyPr>
          <a:lstStyle/>
          <a:p>
            <a:pPr algn="ctr"/>
            <a:r>
              <a:rPr lang="en-US" sz="2000" b="1" i="1" dirty="0"/>
              <a:t>The normal adult male prostate is about 3 to 4 cm in diameter. The number of prostatic glands, as well as the stroma, has increased in this enlarged prostate</a:t>
            </a:r>
          </a:p>
        </p:txBody>
      </p:sp>
      <p:sp>
        <p:nvSpPr>
          <p:cNvPr id="6" name="مستطيل مستدير الزوايا 5"/>
          <p:cNvSpPr/>
          <p:nvPr/>
        </p:nvSpPr>
        <p:spPr>
          <a:xfrm>
            <a:off x="1500166" y="357166"/>
            <a:ext cx="6072230" cy="571504"/>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rPr>
              <a:t>Prostatic Hyperplasia - Gross</a:t>
            </a:r>
            <a:endParaRPr lang="ar-SA" sz="2400" b="1" i="1" dirty="0">
              <a:solidFill>
                <a:schemeClr val="bg1"/>
              </a:solidFill>
            </a:endParaRPr>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2626" name="Picture 2"/>
          <p:cNvPicPr>
            <a:picLocks noChangeAspect="1" noChangeArrowheads="1"/>
          </p:cNvPicPr>
          <p:nvPr/>
        </p:nvPicPr>
        <p:blipFill>
          <a:blip r:embed="rId2" cstate="print"/>
          <a:srcRect/>
          <a:stretch>
            <a:fillRect/>
          </a:stretch>
        </p:blipFill>
        <p:spPr bwMode="auto">
          <a:xfrm>
            <a:off x="571472" y="928670"/>
            <a:ext cx="7715304" cy="4572032"/>
          </a:xfrm>
          <a:prstGeom prst="rect">
            <a:avLst/>
          </a:prstGeom>
          <a:noFill/>
          <a:ln w="28575">
            <a:solidFill>
              <a:schemeClr val="tx1"/>
            </a:solidFill>
            <a:miter lim="800000"/>
            <a:headEnd/>
            <a:tailEnd/>
          </a:ln>
        </p:spPr>
      </p:pic>
      <p:sp>
        <p:nvSpPr>
          <p:cNvPr id="3" name="Rectangle 2"/>
          <p:cNvSpPr/>
          <p:nvPr/>
        </p:nvSpPr>
        <p:spPr>
          <a:xfrm>
            <a:off x="214282" y="5534585"/>
            <a:ext cx="8143932" cy="1015663"/>
          </a:xfrm>
          <a:prstGeom prst="rect">
            <a:avLst/>
          </a:prstGeom>
        </p:spPr>
        <p:txBody>
          <a:bodyPr wrap="square">
            <a:spAutoFit/>
          </a:bodyPr>
          <a:lstStyle/>
          <a:p>
            <a:pPr marL="533400" indent="-533400" algn="ctr"/>
            <a:r>
              <a:rPr lang="en-US" sz="2000" b="1" i="1" dirty="0"/>
              <a:t>Nodular hyperplasia of glandular and fibromuscular stromal tissue. Each  nodule shows large number of glands of variable sizes lined by tall columnar epithelium and some are cystically dilated.</a:t>
            </a:r>
          </a:p>
        </p:txBody>
      </p:sp>
      <p:sp>
        <p:nvSpPr>
          <p:cNvPr id="4" name="مستطيل مستدير الزوايا 5"/>
          <p:cNvSpPr/>
          <p:nvPr/>
        </p:nvSpPr>
        <p:spPr>
          <a:xfrm>
            <a:off x="1500166" y="214290"/>
            <a:ext cx="6072230"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rPr>
              <a:t>Prostatic Hyperplasia</a:t>
            </a:r>
            <a:endParaRPr lang="ar-SA" sz="2400" b="1" i="1" dirty="0">
              <a:solidFill>
                <a:schemeClr val="bg1"/>
              </a:solidFill>
            </a:endParaRPr>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4820" name="Picture 4" descr="MALE073"/>
          <p:cNvPicPr>
            <a:picLocks noChangeAspect="1" noChangeArrowheads="1"/>
          </p:cNvPicPr>
          <p:nvPr/>
        </p:nvPicPr>
        <p:blipFill>
          <a:blip r:embed="rId3" cstate="print"/>
          <a:srcRect/>
          <a:stretch>
            <a:fillRect/>
          </a:stretch>
        </p:blipFill>
        <p:spPr bwMode="auto">
          <a:xfrm>
            <a:off x="571472" y="928670"/>
            <a:ext cx="7786742" cy="4429156"/>
          </a:xfrm>
          <a:prstGeom prst="rect">
            <a:avLst/>
          </a:prstGeom>
          <a:noFill/>
          <a:ln w="28575">
            <a:solidFill>
              <a:schemeClr val="tx1"/>
            </a:solidFill>
          </a:ln>
        </p:spPr>
      </p:pic>
      <p:sp>
        <p:nvSpPr>
          <p:cNvPr id="3" name="Rectangle 2"/>
          <p:cNvSpPr/>
          <p:nvPr/>
        </p:nvSpPr>
        <p:spPr>
          <a:xfrm>
            <a:off x="571472" y="5357826"/>
            <a:ext cx="7786742" cy="1200329"/>
          </a:xfrm>
          <a:prstGeom prst="rect">
            <a:avLst/>
          </a:prstGeom>
        </p:spPr>
        <p:txBody>
          <a:bodyPr wrap="square">
            <a:spAutoFit/>
          </a:bodyPr>
          <a:lstStyle/>
          <a:p>
            <a:pPr algn="ctr"/>
            <a:r>
              <a:rPr lang="en-US" b="1" i="1" dirty="0"/>
              <a:t>Here is one of the nodules of hyperplastic prostate, with many glands along with some intervening stroma.</a:t>
            </a:r>
            <a:br>
              <a:rPr lang="en-US" b="1" i="1" dirty="0"/>
            </a:br>
            <a:r>
              <a:rPr lang="en-US" b="1" i="1" dirty="0"/>
              <a:t>The cells making up the glands are normal in appearance, but there are just too many of them. Eosinophilic hyaline corpora amylacea is present in some glands.</a:t>
            </a:r>
          </a:p>
        </p:txBody>
      </p:sp>
      <p:sp>
        <p:nvSpPr>
          <p:cNvPr id="4" name="مستطيل مستدير الزوايا 5"/>
          <p:cNvSpPr/>
          <p:nvPr/>
        </p:nvSpPr>
        <p:spPr>
          <a:xfrm>
            <a:off x="1500166" y="214290"/>
            <a:ext cx="6072230"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rPr>
              <a:t>Prostatic Hyperplasia</a:t>
            </a:r>
            <a:endParaRPr lang="ar-SA" sz="2400" b="1" i="1" dirty="0">
              <a:solidFill>
                <a:schemeClr val="bg1"/>
              </a:solidFill>
            </a:endParaRPr>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19200" y="2057400"/>
            <a:ext cx="6786610" cy="1894362"/>
          </a:xfrm>
        </p:spPr>
        <p:txBody>
          <a:bodyPr>
            <a:noAutofit/>
          </a:bodyPr>
          <a:lstStyle/>
          <a:p>
            <a:pPr algn="ctr"/>
            <a:r>
              <a:rPr lang="en-US" sz="4400" b="1" i="1" dirty="0">
                <a:solidFill>
                  <a:srgbClr val="00CCFF"/>
                </a:solidFill>
                <a:effectLst>
                  <a:outerShdw blurRad="38100" dist="38100" dir="2700000" algn="tl">
                    <a:srgbClr val="000000">
                      <a:alpha val="43137"/>
                    </a:srgbClr>
                  </a:outerShdw>
                </a:effectLst>
              </a:rPr>
              <a:t>11- Squamous Metaplasia</a:t>
            </a:r>
          </a:p>
        </p:txBody>
      </p:sp>
      <p:sp>
        <p:nvSpPr>
          <p:cNvPr id="5" name="TextBox 4"/>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1298" name="Picture 2" descr="http://library.med.utah.edu/WebPath/jpeg4/FEM002.jpg"/>
          <p:cNvPicPr>
            <a:picLocks noChangeAspect="1" noChangeArrowheads="1"/>
          </p:cNvPicPr>
          <p:nvPr/>
        </p:nvPicPr>
        <p:blipFill>
          <a:blip r:embed="rId2" cstate="print"/>
          <a:srcRect/>
          <a:stretch>
            <a:fillRect/>
          </a:stretch>
        </p:blipFill>
        <p:spPr bwMode="auto">
          <a:xfrm>
            <a:off x="914408" y="858104"/>
            <a:ext cx="7229492" cy="4499722"/>
          </a:xfrm>
          <a:prstGeom prst="rect">
            <a:avLst/>
          </a:prstGeom>
          <a:noFill/>
        </p:spPr>
      </p:pic>
      <p:sp>
        <p:nvSpPr>
          <p:cNvPr id="3" name="Rectangle 2"/>
          <p:cNvSpPr/>
          <p:nvPr/>
        </p:nvSpPr>
        <p:spPr>
          <a:xfrm>
            <a:off x="642910" y="5380696"/>
            <a:ext cx="7643866" cy="1477328"/>
          </a:xfrm>
          <a:prstGeom prst="rect">
            <a:avLst/>
          </a:prstGeom>
        </p:spPr>
        <p:txBody>
          <a:bodyPr wrap="square">
            <a:spAutoFit/>
          </a:bodyPr>
          <a:lstStyle/>
          <a:p>
            <a:pPr algn="ctr"/>
            <a:r>
              <a:rPr lang="en-US" b="1" i="1" dirty="0"/>
              <a:t>Normal cervix with a smooth, glistening mucosal surface. There is a small rim of vaginal cuff from this hysterectomy specimen. The cervical </a:t>
            </a:r>
            <a:r>
              <a:rPr lang="en-US" b="1" i="1" dirty="0" err="1"/>
              <a:t>os</a:t>
            </a:r>
            <a:r>
              <a:rPr lang="en-US" b="1" i="1" dirty="0"/>
              <a:t> is small and round, typical for a nulliparous woman. The </a:t>
            </a:r>
            <a:r>
              <a:rPr lang="en-US" b="1" i="1" dirty="0" err="1"/>
              <a:t>os</a:t>
            </a:r>
            <a:r>
              <a:rPr lang="en-US" b="1" i="1" dirty="0"/>
              <a:t> will have a fish-mouth shape after one or more pregnancies</a:t>
            </a:r>
          </a:p>
        </p:txBody>
      </p:sp>
      <p:sp>
        <p:nvSpPr>
          <p:cNvPr id="4" name="Rounded Rectangle 3"/>
          <p:cNvSpPr/>
          <p:nvPr/>
        </p:nvSpPr>
        <p:spPr>
          <a:xfrm>
            <a:off x="2357422" y="214290"/>
            <a:ext cx="4214842"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Normal Uterine Cervix</a:t>
            </a:r>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4674" name="Picture 2" descr="C:\Documents and Settings\Mr. Amer Shafie\My Documents\My Pictures\CellInjuru_clip_image002_0004.jpg"/>
          <p:cNvPicPr>
            <a:picLocks noGrp="1" noChangeAspect="1" noChangeArrowheads="1"/>
          </p:cNvPicPr>
          <p:nvPr>
            <p:ph idx="4294967295"/>
          </p:nvPr>
        </p:nvPicPr>
        <p:blipFill>
          <a:blip r:embed="rId2" cstate="print"/>
          <a:srcRect/>
          <a:stretch>
            <a:fillRect/>
          </a:stretch>
        </p:blipFill>
        <p:spPr bwMode="auto">
          <a:xfrm>
            <a:off x="1439863" y="857250"/>
            <a:ext cx="7704137" cy="4857750"/>
          </a:xfrm>
          <a:prstGeom prst="rect">
            <a:avLst/>
          </a:prstGeom>
          <a:noFill/>
          <a:ln w="28575">
            <a:solidFill>
              <a:schemeClr val="tx1"/>
            </a:solidFill>
          </a:ln>
        </p:spPr>
      </p:pic>
      <p:sp>
        <p:nvSpPr>
          <p:cNvPr id="5" name="Rectangle 4"/>
          <p:cNvSpPr/>
          <p:nvPr/>
        </p:nvSpPr>
        <p:spPr>
          <a:xfrm>
            <a:off x="1524000" y="5770923"/>
            <a:ext cx="7560840" cy="707886"/>
          </a:xfrm>
          <a:prstGeom prst="rect">
            <a:avLst/>
          </a:prstGeom>
        </p:spPr>
        <p:txBody>
          <a:bodyPr wrap="square">
            <a:spAutoFit/>
          </a:bodyPr>
          <a:lstStyle/>
          <a:p>
            <a:pPr algn="ctr"/>
            <a:r>
              <a:rPr lang="en-US" sz="2000" b="1" i="1" dirty="0"/>
              <a:t>A section of endocervix shows the normal columnar epithelium at both margins and a focus of squamous metaplasia in the center.</a:t>
            </a:r>
          </a:p>
        </p:txBody>
      </p:sp>
      <p:sp>
        <p:nvSpPr>
          <p:cNvPr id="4" name="مستطيل مستدير الزوايا 5"/>
          <p:cNvSpPr/>
          <p:nvPr/>
        </p:nvSpPr>
        <p:spPr>
          <a:xfrm>
            <a:off x="1571604" y="214290"/>
            <a:ext cx="6072230" cy="500066"/>
          </a:xfrm>
          <a:prstGeom prst="roundRect">
            <a:avLst/>
          </a:prstGeom>
          <a:solidFill>
            <a:srgbClr val="1801A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rPr>
              <a:t>Endocervical Squamous Metaplasia</a:t>
            </a:r>
            <a:endParaRPr lang="ar-SA" sz="2400" b="1" i="1" dirty="0">
              <a:solidFill>
                <a:schemeClr val="bg1"/>
              </a:solidFill>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http://library.med.utah.edu/WebPath/jpeg1/NEO022.jpg"/>
          <p:cNvPicPr/>
          <p:nvPr/>
        </p:nvPicPr>
        <p:blipFill>
          <a:blip r:embed="rId2" cstate="print"/>
          <a:srcRect/>
          <a:stretch>
            <a:fillRect/>
          </a:stretch>
        </p:blipFill>
        <p:spPr bwMode="auto">
          <a:xfrm>
            <a:off x="857224" y="928670"/>
            <a:ext cx="7358114" cy="4357717"/>
          </a:xfrm>
          <a:prstGeom prst="rect">
            <a:avLst/>
          </a:prstGeom>
          <a:noFill/>
          <a:ln w="28575">
            <a:solidFill>
              <a:schemeClr val="tx1"/>
            </a:solidFill>
            <a:miter lim="800000"/>
            <a:headEnd/>
            <a:tailEnd/>
          </a:ln>
        </p:spPr>
      </p:pic>
      <p:sp>
        <p:nvSpPr>
          <p:cNvPr id="3" name="مستطيل مستدير الزوايا 5"/>
          <p:cNvSpPr/>
          <p:nvPr/>
        </p:nvSpPr>
        <p:spPr>
          <a:xfrm>
            <a:off x="1500166" y="214290"/>
            <a:ext cx="6072230"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a:solidFill>
                  <a:schemeClr val="bg1"/>
                </a:solidFill>
              </a:rPr>
              <a:t>Laryngeal Squamous Metaplasia</a:t>
            </a:r>
            <a:endParaRPr lang="ar-SA" sz="2400" b="1" i="1" dirty="0">
              <a:solidFill>
                <a:schemeClr val="bg1"/>
              </a:solidFill>
            </a:endParaRPr>
          </a:p>
        </p:txBody>
      </p:sp>
      <p:sp>
        <p:nvSpPr>
          <p:cNvPr id="4" name="Rectangle 3"/>
          <p:cNvSpPr/>
          <p:nvPr/>
        </p:nvSpPr>
        <p:spPr>
          <a:xfrm>
            <a:off x="714348" y="5357826"/>
            <a:ext cx="7572428" cy="1200329"/>
          </a:xfrm>
          <a:prstGeom prst="rect">
            <a:avLst/>
          </a:prstGeom>
        </p:spPr>
        <p:txBody>
          <a:bodyPr wrap="square">
            <a:spAutoFit/>
          </a:bodyPr>
          <a:lstStyle/>
          <a:p>
            <a:pPr algn="ctr"/>
            <a:r>
              <a:rPr lang="en-US" b="1" i="1" dirty="0"/>
              <a:t>Metaplasia of laryngeal respiratory epithelium has occurred here in a smoker</a:t>
            </a:r>
            <a:r>
              <a:rPr lang="ar-SA" b="1" i="1" dirty="0"/>
              <a:t>. </a:t>
            </a:r>
            <a:r>
              <a:rPr lang="en-US" b="1" i="1" dirty="0"/>
              <a:t>The chronic irritation has led to an exchanging of one type of epithelium (the normal respiratory epithelium at the left) for another (the more resilient squamous epithelium at the right)</a:t>
            </a:r>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
        <p:nvSpPr>
          <p:cNvPr id="9" name="TextBox 8"/>
          <p:cNvSpPr txBox="1"/>
          <p:nvPr/>
        </p:nvSpPr>
        <p:spPr>
          <a:xfrm>
            <a:off x="714348" y="304800"/>
            <a:ext cx="657252" cy="369332"/>
          </a:xfrm>
          <a:prstGeom prst="rect">
            <a:avLst/>
          </a:prstGeom>
          <a:noFill/>
        </p:spPr>
        <p:txBody>
          <a:bodyPr wrap="square" rtlCol="0">
            <a:spAutoFit/>
          </a:bodyPr>
          <a:lstStyle/>
          <a:p>
            <a:r>
              <a:rPr lang="en-US" dirty="0"/>
              <a:t>Right</a:t>
            </a:r>
          </a:p>
        </p:txBody>
      </p:sp>
      <p:sp>
        <p:nvSpPr>
          <p:cNvPr id="10" name="TextBox 9"/>
          <p:cNvSpPr txBox="1"/>
          <p:nvPr/>
        </p:nvSpPr>
        <p:spPr>
          <a:xfrm>
            <a:off x="7848600" y="301481"/>
            <a:ext cx="523924" cy="369332"/>
          </a:xfrm>
          <a:prstGeom prst="rect">
            <a:avLst/>
          </a:prstGeom>
          <a:noFill/>
        </p:spPr>
        <p:txBody>
          <a:bodyPr wrap="square" rtlCol="0">
            <a:spAutoFit/>
          </a:bodyPr>
          <a:lstStyle/>
          <a:p>
            <a:r>
              <a:rPr lang="en-US" dirty="0"/>
              <a:t>Left</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2897068"/>
            <a:ext cx="5904656" cy="1107996"/>
          </a:xfrm>
          <a:prstGeom prst="rect">
            <a:avLst/>
          </a:prstGeom>
          <a:noFill/>
        </p:spPr>
        <p:txBody>
          <a:bodyPr wrap="square" rtlCol="0">
            <a:spAutoFit/>
          </a:bodyPr>
          <a:lstStyle/>
          <a:p>
            <a:pPr algn="ctr"/>
            <a:r>
              <a:rPr lang="en-US" sz="6600" b="1" i="1" dirty="0">
                <a:solidFill>
                  <a:srgbClr val="00B0F0"/>
                </a:solidFill>
                <a:effectLst>
                  <a:outerShdw blurRad="38100" dist="38100" dir="2700000" algn="tl">
                    <a:srgbClr val="000000">
                      <a:alpha val="43137"/>
                    </a:srgbClr>
                  </a:outerShdw>
                </a:effectLst>
              </a:rPr>
              <a:t>GOOD LUCK</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395536" y="4902408"/>
            <a:ext cx="8280920" cy="1669864"/>
          </a:xfrm>
        </p:spPr>
        <p:txBody>
          <a:bodyPr>
            <a:noAutofit/>
          </a:bodyPr>
          <a:lstStyle/>
          <a:p>
            <a:pPr algn="ctr"/>
            <a:r>
              <a:rPr lang="en-US" sz="2000" b="1" i="1" dirty="0">
                <a:solidFill>
                  <a:schemeClr val="tx1"/>
                </a:solidFill>
                <a:latin typeface="+mn-lt"/>
              </a:rPr>
              <a:t>This view shows a BRONCHIOLE (right) and Blood Vessel (left) in cross-section as well as numerous ALVEOLI in  The bronchiole inner membrane is composed of pseudostratified columnar epithelium. </a:t>
            </a:r>
            <a:br>
              <a:rPr lang="en-US" sz="2000" b="1" i="1" dirty="0">
                <a:solidFill>
                  <a:schemeClr val="tx1"/>
                </a:solidFill>
                <a:latin typeface="+mn-lt"/>
              </a:rPr>
            </a:br>
            <a:r>
              <a:rPr lang="en-US" sz="2000" b="1" i="1" dirty="0">
                <a:solidFill>
                  <a:schemeClr val="tx1"/>
                </a:solidFill>
                <a:latin typeface="+mn-lt"/>
              </a:rPr>
              <a:t>Portions of hyaline cartilage rings can also be seen outside of the bronchiole. </a:t>
            </a:r>
          </a:p>
        </p:txBody>
      </p:sp>
      <p:pic>
        <p:nvPicPr>
          <p:cNvPr id="6" name="Picture 4" descr="image 1"/>
          <p:cNvPicPr>
            <a:picLocks noChangeAspect="1" noChangeArrowheads="1"/>
          </p:cNvPicPr>
          <p:nvPr/>
        </p:nvPicPr>
        <p:blipFill>
          <a:blip r:embed="rId2" cstate="print">
            <a:extLst>
              <a:ext uri="{28A0092B-C50C-407E-A947-70E740481C1C}">
                <a14:useLocalDpi xmlns:a14="http://schemas.microsoft.com/office/drawing/2010/main" val="0"/>
              </a:ext>
            </a:extLst>
          </a:blip>
          <a:srcRect t="50" b="50"/>
          <a:stretch>
            <a:fillRect/>
          </a:stretch>
        </p:blipFill>
        <p:spPr bwMode="auto">
          <a:xfrm>
            <a:off x="285720" y="785794"/>
            <a:ext cx="8429684" cy="40719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785786" y="188640"/>
            <a:ext cx="7500990" cy="504056"/>
          </a:xfrm>
          <a:prstGeom prst="roundRect">
            <a:avLst/>
          </a:prstGeom>
          <a:solidFill>
            <a:schemeClr val="accent1">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Normal Histology of the Lungs - Bronchiole </a:t>
            </a:r>
          </a:p>
        </p:txBody>
      </p:sp>
      <p:sp>
        <p:nvSpPr>
          <p:cNvPr id="9" name="TextBox 8"/>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1" name="TextBox 10"/>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
        <p:nvSpPr>
          <p:cNvPr id="2" name="TextBox 1"/>
          <p:cNvSpPr txBox="1"/>
          <p:nvPr/>
        </p:nvSpPr>
        <p:spPr>
          <a:xfrm>
            <a:off x="1828800" y="1447800"/>
            <a:ext cx="228600" cy="369332"/>
          </a:xfrm>
          <a:prstGeom prst="rect">
            <a:avLst/>
          </a:prstGeom>
          <a:noFill/>
        </p:spPr>
        <p:txBody>
          <a:bodyPr wrap="square" rtlCol="0">
            <a:spAutoFit/>
          </a:bodyPr>
          <a:lstStyle/>
          <a:p>
            <a:r>
              <a:rPr lang="en-US" dirty="0"/>
              <a:t>B</a:t>
            </a:r>
          </a:p>
        </p:txBody>
      </p:sp>
      <p:sp>
        <p:nvSpPr>
          <p:cNvPr id="7" name="TextBox 6"/>
          <p:cNvSpPr txBox="1"/>
          <p:nvPr/>
        </p:nvSpPr>
        <p:spPr>
          <a:xfrm>
            <a:off x="6477000" y="2514600"/>
            <a:ext cx="457200" cy="369332"/>
          </a:xfrm>
          <a:prstGeom prst="rect">
            <a:avLst/>
          </a:prstGeom>
          <a:noFill/>
        </p:spPr>
        <p:txBody>
          <a:bodyPr wrap="square" rtlCol="0">
            <a:spAutoFit/>
          </a:bodyPr>
          <a:lstStyle/>
          <a:p>
            <a:r>
              <a:rPr lang="en-US" dirty="0"/>
              <a:t>BV</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88032" y="5085184"/>
            <a:ext cx="8551168" cy="1477328"/>
          </a:xfrm>
          <a:prstGeom prst="rect">
            <a:avLst/>
          </a:prstGeom>
        </p:spPr>
        <p:txBody>
          <a:bodyPr wrap="square">
            <a:spAutoFit/>
          </a:bodyPr>
          <a:lstStyle/>
          <a:p>
            <a:pPr marL="342900" indent="-342900">
              <a:buFontTx/>
              <a:buChar char="-"/>
            </a:pPr>
            <a:r>
              <a:rPr lang="en-US" b="1" i="1" dirty="0"/>
              <a:t>The heart serves as a mechanical pump to supply the entire body with blood, both providing nutrients and removing waste products.</a:t>
            </a:r>
          </a:p>
          <a:p>
            <a:pPr marL="342900" indent="-342900">
              <a:buFontTx/>
              <a:buChar char="-"/>
            </a:pPr>
            <a:r>
              <a:rPr lang="en-US" b="1" i="1" dirty="0"/>
              <a:t>The great vessels exit the base of the heart.</a:t>
            </a:r>
          </a:p>
          <a:p>
            <a:pPr marL="342900" indent="-342900">
              <a:buFontTx/>
              <a:buChar char="-"/>
            </a:pPr>
            <a:r>
              <a:rPr lang="en-US" b="1" i="1" dirty="0"/>
              <a:t>Blood flow: Body</a:t>
            </a:r>
            <a:r>
              <a:rPr lang="en-US" b="1" i="1" dirty="0">
                <a:cs typeface="Arial" charset="0"/>
              </a:rPr>
              <a:t>→ venae cavae → right atrium → right ventricle  → lungs → left atrium → left ventricle→ Aorta → body</a:t>
            </a:r>
          </a:p>
        </p:txBody>
      </p:sp>
      <p:sp>
        <p:nvSpPr>
          <p:cNvPr id="8" name="Rounded Rectangle 7"/>
          <p:cNvSpPr/>
          <p:nvPr/>
        </p:nvSpPr>
        <p:spPr>
          <a:xfrm>
            <a:off x="2143108" y="428604"/>
            <a:ext cx="4857784" cy="552124"/>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Anatomy of the Heart</a:t>
            </a:r>
          </a:p>
        </p:txBody>
      </p:sp>
      <p:pic>
        <p:nvPicPr>
          <p:cNvPr id="124930" name="Picture 2" descr="http://www.medassoc.com/images/heart_diagram.gif"/>
          <p:cNvPicPr>
            <a:picLocks noChangeAspect="1" noChangeArrowheads="1"/>
          </p:cNvPicPr>
          <p:nvPr/>
        </p:nvPicPr>
        <p:blipFill>
          <a:blip r:embed="rId2" cstate="print"/>
          <a:srcRect/>
          <a:stretch>
            <a:fillRect/>
          </a:stretch>
        </p:blipFill>
        <p:spPr bwMode="auto">
          <a:xfrm>
            <a:off x="1907704" y="980728"/>
            <a:ext cx="5034136" cy="4124414"/>
          </a:xfrm>
          <a:prstGeom prst="rect">
            <a:avLst/>
          </a:prstGeom>
          <a:noFill/>
        </p:spPr>
      </p:pic>
      <p:sp>
        <p:nvSpPr>
          <p:cNvPr id="9" name="TextBox 8"/>
          <p:cNvSpPr txBox="1"/>
          <p:nvPr/>
        </p:nvSpPr>
        <p:spPr>
          <a:xfrm>
            <a:off x="7786710" y="6572272"/>
            <a:ext cx="1571636" cy="276999"/>
          </a:xfrm>
          <a:prstGeom prst="rect">
            <a:avLst/>
          </a:prstGeom>
          <a:noFill/>
        </p:spPr>
        <p:txBody>
          <a:bodyPr wrap="square" rtlCol="0">
            <a:spAutoFit/>
          </a:bodyPr>
          <a:lstStyle/>
          <a:p>
            <a:r>
              <a:rPr lang="en-US" sz="1200" b="1" i="1" dirty="0">
                <a:solidFill>
                  <a:srgbClr val="0033CC"/>
                </a:solidFill>
                <a:latin typeface="Goudy Old Style" pitchFamily="18" charset="0"/>
              </a:rPr>
              <a:t>Foundation Block</a:t>
            </a: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a:solidFill>
                  <a:srgbClr val="0033CC"/>
                </a:solidFill>
                <a:latin typeface="Goudy Old Style" pitchFamily="18" charset="0"/>
              </a:rPr>
              <a:t>Pathology Dept, KSU</a:t>
            </a:r>
          </a:p>
        </p:txBody>
      </p:sp>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CVS Pathology Practicals -  2014- 2015 - Presentation</Template>
  <TotalTime>6892</TotalTime>
  <Words>2631</Words>
  <Application>Microsoft Macintosh PowerPoint</Application>
  <PresentationFormat>On-screen Show (4:3)</PresentationFormat>
  <Paragraphs>374</Paragraphs>
  <Slides>79</Slides>
  <Notes>13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79</vt:i4>
      </vt:variant>
    </vt:vector>
  </HeadingPairs>
  <TitlesOfParts>
    <vt:vector size="92" baseType="lpstr">
      <vt:lpstr>Aharoni</vt:lpstr>
      <vt:lpstr>Arial Unicode MS</vt:lpstr>
      <vt:lpstr>Calibri</vt:lpstr>
      <vt:lpstr>Cambria</vt:lpstr>
      <vt:lpstr>DejaVuSans</vt:lpstr>
      <vt:lpstr>Franklin Gothic Demi</vt:lpstr>
      <vt:lpstr>Goudy Old Style</vt:lpstr>
      <vt:lpstr>Times New Roman</vt:lpstr>
      <vt:lpstr>Tw Cen MT</vt:lpstr>
      <vt:lpstr>Wingdings</vt:lpstr>
      <vt:lpstr>Wingdings 2</vt:lpstr>
      <vt:lpstr>Arial</vt:lpstr>
      <vt:lpstr>Median</vt:lpstr>
      <vt:lpstr>PowerPoint Presentation</vt:lpstr>
      <vt:lpstr>Objectives:</vt:lpstr>
      <vt:lpstr>PowerPoint Presentation</vt:lpstr>
      <vt:lpstr>Contents:</vt:lpstr>
      <vt:lpstr>Normal anatomy and histology of organs related to this chapter</vt:lpstr>
      <vt:lpstr>PowerPoint Presentation</vt:lpstr>
      <vt:lpstr>PowerPoint Presentation</vt:lpstr>
      <vt:lpstr>This view shows a BRONCHIOLE (right) and Blood Vessel (left) in cross-section as well as numerous ALVEOLI in  The bronchiole inner membrane is composed of pseudostratified columnar epithelium.  Portions of hyaline cartilage rings can also be seen outside of the bronchiole.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CELL INJURY</vt:lpstr>
      <vt:lpstr>PowerPoint Presentation</vt:lpstr>
      <vt:lpstr>1- FATTY LIVER (STEATOSIS)</vt:lpstr>
      <vt:lpstr>Steatosis (Fatty Change)</vt:lpstr>
      <vt:lpstr>PowerPoint Presentation</vt:lpstr>
      <vt:lpstr>PowerPoint Presentation</vt:lpstr>
      <vt:lpstr>PowerPoint Presentation</vt:lpstr>
      <vt:lpstr>2- COAGULATIVE NECROSIS   </vt:lpstr>
      <vt:lpstr>PowerPoint Presentation</vt:lpstr>
      <vt:lpstr>PowerPoint Presentation</vt:lpstr>
      <vt:lpstr>PowerPoint Presentation</vt:lpstr>
      <vt:lpstr>PowerPoint Presentation</vt:lpstr>
      <vt:lpstr>PowerPoint Presentation</vt:lpstr>
      <vt:lpstr>PowerPoint Presentation</vt:lpstr>
      <vt:lpstr>3- Liquefactive Necrosis  </vt:lpstr>
      <vt:lpstr>PowerPoint Presentation</vt:lpstr>
      <vt:lpstr>PowerPoint Presentation</vt:lpstr>
      <vt:lpstr>PowerPoint Presentation</vt:lpstr>
      <vt:lpstr>PowerPoint Presentation</vt:lpstr>
      <vt:lpstr>PowerPoint Presentation</vt:lpstr>
      <vt:lpstr>4- Caseous Necrosis  </vt:lpstr>
      <vt:lpstr>PowerPoint Presentation</vt:lpstr>
      <vt:lpstr>PowerPoint Presentation</vt:lpstr>
      <vt:lpstr>5 – Fibrinoid Necrosis   </vt:lpstr>
      <vt:lpstr>Fibrinoid necrosis</vt:lpstr>
      <vt:lpstr>PowerPoint Presentation</vt:lpstr>
      <vt:lpstr>6 – Fat Necrosis   </vt:lpstr>
      <vt:lpstr>PowerPoint Presentation</vt:lpstr>
      <vt:lpstr>PowerPoint Presentation</vt:lpstr>
      <vt:lpstr>PowerPoint Presentation</vt:lpstr>
      <vt:lpstr>PowerPoint Presentation</vt:lpstr>
      <vt:lpstr>7 - Dystrophic calcification    (Aortic valve – Stomach - Skin) </vt:lpstr>
      <vt:lpstr>PowerPoint Presentation</vt:lpstr>
      <vt:lpstr>PowerPoint Presentation</vt:lpstr>
      <vt:lpstr>PowerPoint Presentation</vt:lpstr>
      <vt:lpstr>Pathologic Calcification </vt:lpstr>
      <vt:lpstr>PowerPoint Presentation</vt:lpstr>
      <vt:lpstr>8- Atrophy of the Organs  (Brain – Testis)</vt:lpstr>
      <vt:lpstr>Atrophy of the Brain</vt:lpstr>
      <vt:lpstr>PowerPoint Presentation</vt:lpstr>
      <vt:lpstr>PowerPoint Presentation</vt:lpstr>
      <vt:lpstr>9 - Left Ventricular Hypertrophy</vt:lpstr>
      <vt:lpstr>PowerPoint Presentation</vt:lpstr>
      <vt:lpstr>PowerPoint Presentation</vt:lpstr>
      <vt:lpstr>10- Prostatic Hyperplasia</vt:lpstr>
      <vt:lpstr>PowerPoint Presentation</vt:lpstr>
      <vt:lpstr>PowerPoint Presentation</vt:lpstr>
      <vt:lpstr>PowerPoint Presentation</vt:lpstr>
      <vt:lpstr>11- Squamous Metaplasia</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Foundation block</dc:title>
  <dc:creator>Dr. Sayed Esawy</dc:creator>
  <cp:lastModifiedBy>نوف</cp:lastModifiedBy>
  <cp:revision>485</cp:revision>
  <dcterms:created xsi:type="dcterms:W3CDTF">2010-05-18T06:02:25Z</dcterms:created>
  <dcterms:modified xsi:type="dcterms:W3CDTF">2018-09-16T18:55:50Z</dcterms:modified>
</cp:coreProperties>
</file>