
<file path=[Content_Types].xml><?xml version="1.0" encoding="utf-8"?>
<Types xmlns="http://schemas.openxmlformats.org/package/2006/content-types">
  <Default Extension="xml" ContentType="application/xml"/>
  <Default Extension="jpeg" ContentType="image/jpeg"/>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7" r:id="rId2"/>
    <p:sldId id="258" r:id="rId3"/>
    <p:sldId id="259" r:id="rId4"/>
    <p:sldId id="260" r:id="rId5"/>
    <p:sldId id="261" r:id="rId6"/>
    <p:sldId id="262" r:id="rId7"/>
    <p:sldId id="263" r:id="rId8"/>
    <p:sldId id="296"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56" autoAdjust="0"/>
    <p:restoredTop sz="94646"/>
  </p:normalViewPr>
  <p:slideViewPr>
    <p:cSldViewPr>
      <p:cViewPr varScale="1">
        <p:scale>
          <a:sx n="83" d="100"/>
          <a:sy n="83" d="100"/>
        </p:scale>
        <p:origin x="200" y="73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5797E3-EB23-4715-923E-7FA9414A8531}" type="datetimeFigureOut">
              <a:rPr lang="en-US" smtClean="0"/>
              <a:pPr/>
              <a:t>10/7/18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5B2522D-720B-4101-B7F1-EB7ED7B99E9F}"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lide Image Placeholder 1"/>
          <p:cNvSpPr>
            <a:spLocks noGrp="1" noRot="1" noChangeAspect="1" noTextEdit="1"/>
          </p:cNvSpPr>
          <p:nvPr>
            <p:ph type="sldImg"/>
          </p:nvPr>
        </p:nvSpPr>
        <p:spPr>
          <a:ln/>
        </p:spPr>
      </p:sp>
      <p:sp>
        <p:nvSpPr>
          <p:cNvPr id="376835" name="Notes Placeholder 2"/>
          <p:cNvSpPr>
            <a:spLocks noGrp="1"/>
          </p:cNvSpPr>
          <p:nvPr>
            <p:ph type="body" idx="1"/>
          </p:nvPr>
        </p:nvSpPr>
        <p:spPr>
          <a:noFill/>
          <a:ln/>
        </p:spPr>
        <p:txBody>
          <a:bodyPr/>
          <a:lstStyle/>
          <a:p>
            <a:endParaRPr lang="en-US" dirty="0" smtClean="0"/>
          </a:p>
        </p:txBody>
      </p:sp>
      <p:sp>
        <p:nvSpPr>
          <p:cNvPr id="376836" name="Slide Number Placeholder 3"/>
          <p:cNvSpPr>
            <a:spLocks noGrp="1"/>
          </p:cNvSpPr>
          <p:nvPr>
            <p:ph type="sldNum" sz="quarter"/>
          </p:nvPr>
        </p:nvSpPr>
        <p:spPr>
          <a:noFill/>
        </p:spPr>
        <p:txBody>
          <a:bodyPr/>
          <a:lstStyle/>
          <a:p>
            <a:fld id="{6C81121E-0C02-454E-B9BB-42225620B868}" type="slidenum">
              <a:rPr lang="en-GB" smtClean="0"/>
              <a:pPr/>
              <a:t>16</a:t>
            </a:fld>
            <a:endParaRPr lang="en-GB" smtClean="0"/>
          </a:p>
        </p:txBody>
      </p:sp>
    </p:spTree>
    <p:extLst>
      <p:ext uri="{BB962C8B-B14F-4D97-AF65-F5344CB8AC3E}">
        <p14:creationId xmlns:p14="http://schemas.microsoft.com/office/powerpoint/2010/main" val="632324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03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5D55023-EAF1-4308-9098-5EDC1506B60F}" type="slidenum">
              <a:rPr lang="en-US"/>
              <a:pPr fontAlgn="base">
                <a:spcBef>
                  <a:spcPct val="0"/>
                </a:spcBef>
                <a:spcAft>
                  <a:spcPct val="0"/>
                </a:spcAft>
              </a:pPr>
              <a:t>21</a:t>
            </a:fld>
            <a:endParaRPr lang="en-US"/>
          </a:p>
        </p:txBody>
      </p:sp>
    </p:spTree>
    <p:extLst>
      <p:ext uri="{BB962C8B-B14F-4D97-AF65-F5344CB8AC3E}">
        <p14:creationId xmlns:p14="http://schemas.microsoft.com/office/powerpoint/2010/main" val="3928733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Slide Image Placeholder 1"/>
          <p:cNvSpPr>
            <a:spLocks noGrp="1" noRot="1" noChangeAspect="1" noTextEdit="1"/>
          </p:cNvSpPr>
          <p:nvPr>
            <p:ph type="sldImg"/>
          </p:nvPr>
        </p:nvSpPr>
        <p:spPr bwMode="auto">
          <a:noFill/>
          <a:ln>
            <a:solidFill>
              <a:srgbClr val="000000"/>
            </a:solidFill>
            <a:miter lim="800000"/>
            <a:headEnd/>
            <a:tailEnd/>
          </a:ln>
        </p:spPr>
      </p:sp>
      <p:sp>
        <p:nvSpPr>
          <p:cNvPr id="3307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307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EFEA3D3-6BB4-4C93-9838-8BF0153B53A5}" type="slidenum">
              <a:rPr lang="en-US"/>
              <a:pPr fontAlgn="base">
                <a:spcBef>
                  <a:spcPct val="0"/>
                </a:spcBef>
                <a:spcAft>
                  <a:spcPct val="0"/>
                </a:spcAft>
              </a:pPr>
              <a:t>31</a:t>
            </a:fld>
            <a:endParaRPr lang="en-US"/>
          </a:p>
        </p:txBody>
      </p:sp>
    </p:spTree>
    <p:extLst>
      <p:ext uri="{BB962C8B-B14F-4D97-AF65-F5344CB8AC3E}">
        <p14:creationId xmlns:p14="http://schemas.microsoft.com/office/powerpoint/2010/main" val="3668883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p:spPr>
      </p:sp>
      <p:sp>
        <p:nvSpPr>
          <p:cNvPr id="1525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25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7F76F47-A5FD-4188-A029-C65DC61FEF70}" type="slidenum">
              <a:rPr lang="en-US"/>
              <a:pPr fontAlgn="base">
                <a:spcBef>
                  <a:spcPct val="0"/>
                </a:spcBef>
                <a:spcAft>
                  <a:spcPct val="0"/>
                </a:spcAft>
              </a:pPr>
              <a:t>32</a:t>
            </a:fld>
            <a:endParaRPr lang="en-US"/>
          </a:p>
        </p:txBody>
      </p:sp>
    </p:spTree>
    <p:extLst>
      <p:ext uri="{BB962C8B-B14F-4D97-AF65-F5344CB8AC3E}">
        <p14:creationId xmlns:p14="http://schemas.microsoft.com/office/powerpoint/2010/main" val="1509869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54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08AAAC9-3B14-458A-9A44-CFB182B710E0}" type="slidenum">
              <a:rPr lang="en-US"/>
              <a:pPr fontAlgn="base">
                <a:spcBef>
                  <a:spcPct val="0"/>
                </a:spcBef>
                <a:spcAft>
                  <a:spcPct val="0"/>
                </a:spcAft>
              </a:pPr>
              <a:t>38</a:t>
            </a:fld>
            <a:endParaRPr lang="en-US"/>
          </a:p>
        </p:txBody>
      </p:sp>
    </p:spTree>
    <p:extLst>
      <p:ext uri="{BB962C8B-B14F-4D97-AF65-F5344CB8AC3E}">
        <p14:creationId xmlns:p14="http://schemas.microsoft.com/office/powerpoint/2010/main" val="2243801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p:spPr>
      </p:sp>
      <p:sp>
        <p:nvSpPr>
          <p:cNvPr id="1064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65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6A595D8-CBD9-4F51-83C5-C7BA48B85266}" type="slidenum">
              <a:rPr lang="en-US"/>
              <a:pPr fontAlgn="base">
                <a:spcBef>
                  <a:spcPct val="0"/>
                </a:spcBef>
                <a:spcAft>
                  <a:spcPct val="0"/>
                </a:spcAft>
              </a:pPr>
              <a:t>39</a:t>
            </a:fld>
            <a:endParaRPr lang="en-US"/>
          </a:p>
        </p:txBody>
      </p:sp>
    </p:spTree>
    <p:extLst>
      <p:ext uri="{BB962C8B-B14F-4D97-AF65-F5344CB8AC3E}">
        <p14:creationId xmlns:p14="http://schemas.microsoft.com/office/powerpoint/2010/main" val="147432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2CF9C6D-AB99-4FCF-8B02-C59DBB3964FE}" type="datetimeFigureOut">
              <a:rPr lang="en-US" smtClean="0"/>
              <a:pPr/>
              <a:t>10/7/18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1D4CAE-D3DB-46D2-83E7-E31BF7019EC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CF9C6D-AB99-4FCF-8B02-C59DBB3964FE}" type="datetimeFigureOut">
              <a:rPr lang="en-US" smtClean="0"/>
              <a:pPr/>
              <a:t>10/7/18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1D4CAE-D3DB-46D2-83E7-E31BF7019EC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CF9C6D-AB99-4FCF-8B02-C59DBB3964FE}" type="datetimeFigureOut">
              <a:rPr lang="en-US" smtClean="0"/>
              <a:pPr/>
              <a:t>10/7/18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1D4CAE-D3DB-46D2-83E7-E31BF7019EC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44475"/>
            <a:ext cx="838835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838200" y="6245225"/>
            <a:ext cx="1901825" cy="476250"/>
          </a:xfrm>
        </p:spPr>
        <p:txBody>
          <a:bodyPr/>
          <a:lstStyle>
            <a:lvl1pPr>
              <a:defRPr/>
            </a:lvl1pPr>
          </a:lstStyle>
          <a:p>
            <a:endParaRPr lang="en-US"/>
          </a:p>
        </p:txBody>
      </p:sp>
      <p:sp>
        <p:nvSpPr>
          <p:cNvPr id="4" name="Footer Placeholder 3"/>
          <p:cNvSpPr>
            <a:spLocks noGrp="1"/>
          </p:cNvSpPr>
          <p:nvPr>
            <p:ph type="ftr" sz="quarter" idx="11"/>
          </p:nvPr>
        </p:nvSpPr>
        <p:spPr>
          <a:xfrm>
            <a:off x="3429000" y="6245225"/>
            <a:ext cx="28956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6937375" y="6245225"/>
            <a:ext cx="1901825" cy="476250"/>
          </a:xfrm>
        </p:spPr>
        <p:txBody>
          <a:bodyPr/>
          <a:lstStyle>
            <a:lvl1pPr>
              <a:defRPr/>
            </a:lvl1pPr>
          </a:lstStyle>
          <a:p>
            <a:fld id="{F3B7729C-63C3-4B86-94F6-92CDE660A2AE}" type="slidenum">
              <a:rPr lang="ar-SA"/>
              <a:pPr/>
              <a:t>‹#›</a:t>
            </a:fld>
            <a:endParaRPr lang="en-US"/>
          </a:p>
        </p:txBody>
      </p:sp>
    </p:spTree>
    <p:extLst>
      <p:ext uri="{BB962C8B-B14F-4D97-AF65-F5344CB8AC3E}">
        <p14:creationId xmlns:p14="http://schemas.microsoft.com/office/powerpoint/2010/main" val="47436736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CF9C6D-AB99-4FCF-8B02-C59DBB3964FE}" type="datetimeFigureOut">
              <a:rPr lang="en-US" smtClean="0"/>
              <a:pPr/>
              <a:t>10/7/18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1D4CAE-D3DB-46D2-83E7-E31BF7019EC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2CF9C6D-AB99-4FCF-8B02-C59DBB3964FE}" type="datetimeFigureOut">
              <a:rPr lang="en-US" smtClean="0"/>
              <a:pPr/>
              <a:t>10/7/18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1D4CAE-D3DB-46D2-83E7-E31BF7019EC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2CF9C6D-AB99-4FCF-8B02-C59DBB3964FE}" type="datetimeFigureOut">
              <a:rPr lang="en-US" smtClean="0"/>
              <a:pPr/>
              <a:t>10/7/18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1D4CAE-D3DB-46D2-83E7-E31BF7019EC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2CF9C6D-AB99-4FCF-8B02-C59DBB3964FE}" type="datetimeFigureOut">
              <a:rPr lang="en-US" smtClean="0"/>
              <a:pPr/>
              <a:t>10/7/18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1D4CAE-D3DB-46D2-83E7-E31BF7019EC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2CF9C6D-AB99-4FCF-8B02-C59DBB3964FE}" type="datetimeFigureOut">
              <a:rPr lang="en-US" smtClean="0"/>
              <a:pPr/>
              <a:t>10/7/18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1D4CAE-D3DB-46D2-83E7-E31BF7019EC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CF9C6D-AB99-4FCF-8B02-C59DBB3964FE}" type="datetimeFigureOut">
              <a:rPr lang="en-US" smtClean="0"/>
              <a:pPr/>
              <a:t>10/7/18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1D4CAE-D3DB-46D2-83E7-E31BF7019EC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CF9C6D-AB99-4FCF-8B02-C59DBB3964FE}" type="datetimeFigureOut">
              <a:rPr lang="en-US" smtClean="0"/>
              <a:pPr/>
              <a:t>10/7/18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1D4CAE-D3DB-46D2-83E7-E31BF7019EC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CF9C6D-AB99-4FCF-8B02-C59DBB3964FE}" type="datetimeFigureOut">
              <a:rPr lang="en-US" smtClean="0"/>
              <a:pPr/>
              <a:t>10/7/18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1D4CAE-D3DB-46D2-83E7-E31BF7019EC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CF9C6D-AB99-4FCF-8B02-C59DBB3964FE}" type="datetimeFigureOut">
              <a:rPr lang="en-US" smtClean="0"/>
              <a:pPr/>
              <a:t>10/7/18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1D4CAE-D3DB-46D2-83E7-E31BF7019EC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file:///upload.wikimedia.org/wikipedia/commons/1/1f/Acute_Appendicitis,_HE_1.jpg" TargetMode="External"/><Relationship Id="rId3" Type="http://schemas.openxmlformats.org/officeDocument/2006/relationships/image" Target="../media/image1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gif"/></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1" Type="http://schemas.openxmlformats.org/officeDocument/2006/relationships/slideLayout" Target="../slideLayouts/slideLayout7.xml"/><Relationship Id="rId2" Type="http://schemas.openxmlformats.org/officeDocument/2006/relationships/hyperlink" Target="file:///upload.wikimedia.org/wikipedia/commons/d/dc/Acute_Appendicitis,_HE_2.jpg"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www.google.com.sa/url?sa=i&amp;rct=j&amp;q=acute+appendicitis+histopathology&amp;source=images&amp;cd=&amp;cad=rja&amp;docid=HK2ulxslGeWx-M&amp;tbnid=Kc_y63w6Xz_5IM:&amp;ved=0CAUQjRw&amp;url=http://www.uaz.edu.mx/histo/pathology/ed/ch_13/c13_s49.htm&amp;ei=9fcfUZDqNsKDhQewo4HgBg&amp;psig=AFQjCNHobZ2jSXOgsaaX9xauQNZVExztvA&amp;ust=1361135909545434" TargetMode="External"/><Relationship Id="rId4" Type="http://schemas.openxmlformats.org/officeDocument/2006/relationships/image" Target="../media/image20.jpe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 Id="rId3"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eg"/><Relationship Id="rId3" Type="http://schemas.openxmlformats.org/officeDocument/2006/relationships/image" Target="../media/image2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google.com.sa/url?sa=i&amp;source=images&amp;cd=&amp;cad=rja&amp;docid=PmHbAoQtvSvdZM&amp;tbnid=RzLl6FtZsRlJmM:&amp;ved=0CAgQjRwwAA&amp;url=http://tw.myblog.yahoo.com/skindr-wang/photo?pid=0&amp;next=1251&amp;fid=24&amp;ei=NRogUfmiGuWL4gTHiYD4AQ&amp;psig=AFQjCNEyJDOo1iLyxWsLZPDGk8Jb7g9TTg&amp;ust=1361144757536257" TargetMode="External"/><Relationship Id="rId3" Type="http://schemas.openxmlformats.org/officeDocument/2006/relationships/image" Target="../media/image27.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28.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33.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3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646415"/>
            <a:ext cx="6629400" cy="2000264"/>
          </a:xfr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100000" t="100000"/>
            </a:path>
            <a:tileRect r="-100000" b="-100000"/>
          </a:gradFill>
          <a:ln cap="rnd">
            <a:solidFill>
              <a:schemeClr val="bg1"/>
            </a:solidFill>
          </a:ln>
        </p:spPr>
        <p:txBody>
          <a:bodyPr>
            <a:noAutofit/>
          </a:bodyPr>
          <a:lstStyle/>
          <a:p>
            <a:pPr algn="ctr"/>
            <a:r>
              <a:rPr lang="en-US" sz="5400" b="1" i="1" dirty="0" smtClean="0">
                <a:solidFill>
                  <a:schemeClr val="accent1">
                    <a:lumMod val="20000"/>
                    <a:lumOff val="80000"/>
                  </a:schemeClr>
                </a:solidFill>
                <a:effectLst>
                  <a:outerShdw blurRad="38100" dist="38100" dir="2700000" algn="tl">
                    <a:srgbClr val="000000">
                      <a:alpha val="43137"/>
                    </a:srgbClr>
                  </a:outerShdw>
                </a:effectLst>
              </a:rPr>
              <a:t> Inflammation  </a:t>
            </a:r>
            <a:endParaRPr lang="en-US" sz="5400" b="1" i="1" dirty="0">
              <a:solidFill>
                <a:schemeClr val="accent1">
                  <a:lumMod val="20000"/>
                  <a:lumOff val="80000"/>
                </a:schemeClr>
              </a:solidFill>
              <a:effectLst>
                <a:outerShdw blurRad="38100" dist="38100" dir="2700000" algn="tl">
                  <a:srgbClr val="000000">
                    <a:alpha val="43137"/>
                  </a:srgbClr>
                </a:outerShdw>
              </a:effectLst>
            </a:endParaRPr>
          </a:p>
        </p:txBody>
      </p:sp>
      <p:sp>
        <p:nvSpPr>
          <p:cNvPr id="3" name="TextBox 2"/>
          <p:cNvSpPr txBox="1"/>
          <p:nvPr/>
        </p:nvSpPr>
        <p:spPr>
          <a:xfrm>
            <a:off x="2571736" y="357166"/>
            <a:ext cx="4088496" cy="923330"/>
          </a:xfrm>
          <a:prstGeom prst="rect">
            <a:avLst/>
          </a:prstGeom>
          <a:noFill/>
          <a:ln>
            <a:noFill/>
          </a:ln>
        </p:spPr>
        <p:txBody>
          <a:bodyPr wrap="square" rtlCol="0">
            <a:spAutoFit/>
          </a:bodyPr>
          <a:lstStyle/>
          <a:p>
            <a:pPr algn="ctr"/>
            <a:r>
              <a:rPr lang="en-US" sz="4800" b="1" i="1" dirty="0" smtClean="0">
                <a:effectLst>
                  <a:outerShdw blurRad="38100" dist="38100" dir="2700000" algn="tl">
                    <a:srgbClr val="000000">
                      <a:alpha val="43137"/>
                    </a:srgbClr>
                  </a:outerShdw>
                </a:effectLst>
              </a:rPr>
              <a:t>PRACTICAL</a:t>
            </a:r>
            <a:r>
              <a:rPr lang="en-US" sz="5400" b="1" i="1" dirty="0" smtClean="0">
                <a:solidFill>
                  <a:srgbClr val="FFC000"/>
                </a:solidFill>
                <a:effectLst>
                  <a:outerShdw blurRad="38100" dist="38100" dir="2700000" algn="tl">
                    <a:srgbClr val="000000">
                      <a:alpha val="43137"/>
                    </a:srgbClr>
                  </a:outerShdw>
                </a:effectLst>
              </a:rPr>
              <a:t>   </a:t>
            </a:r>
            <a:endParaRPr lang="en-US" sz="5400" b="1" i="1" dirty="0">
              <a:effectLst>
                <a:outerShdw blurRad="38100" dist="38100" dir="2700000" algn="tl">
                  <a:srgbClr val="000000">
                    <a:alpha val="43137"/>
                  </a:srgbClr>
                </a:outerShdw>
              </a:effectLst>
            </a:endParaRPr>
          </a:p>
        </p:txBody>
      </p:sp>
      <p:sp>
        <p:nvSpPr>
          <p:cNvPr id="5" name="Title 1"/>
          <p:cNvSpPr txBox="1">
            <a:spLocks/>
          </p:cNvSpPr>
          <p:nvPr/>
        </p:nvSpPr>
        <p:spPr>
          <a:xfrm>
            <a:off x="683568" y="4012598"/>
            <a:ext cx="7643866" cy="1000132"/>
          </a:xfrm>
          <a:prstGeom prst="rect">
            <a:avLst/>
          </a:prstGeom>
        </p:spPr>
        <p:style>
          <a:lnRef idx="0">
            <a:schemeClr val="accent1"/>
          </a:lnRef>
          <a:fillRef idx="3">
            <a:schemeClr val="accent1"/>
          </a:fillRef>
          <a:effectRef idx="3">
            <a:schemeClr val="accent1"/>
          </a:effectRef>
          <a:fontRef idx="minor">
            <a:schemeClr val="lt1"/>
          </a:fontRef>
        </p:style>
        <p:txBody>
          <a:bodyPr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1"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mj-lt"/>
                <a:ea typeface="+mj-ea"/>
                <a:cs typeface="+mj-cs"/>
              </a:rPr>
              <a:t> I - Acute Inflammation</a:t>
            </a:r>
            <a:endParaRPr kumimoji="0" lang="en-US" sz="54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j-lt"/>
              <a:ea typeface="+mj-ea"/>
              <a:cs typeface="+mj-cs"/>
            </a:endParaRPr>
          </a:p>
        </p:txBody>
      </p:sp>
      <p:sp>
        <p:nvSpPr>
          <p:cNvPr id="6" name="TextBox 5"/>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7" name="TextBox 6"/>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
        <p:nvSpPr>
          <p:cNvPr id="8" name="TextBox 7"/>
          <p:cNvSpPr txBox="1"/>
          <p:nvPr/>
        </p:nvSpPr>
        <p:spPr>
          <a:xfrm>
            <a:off x="4191000" y="5334000"/>
            <a:ext cx="652743" cy="369332"/>
          </a:xfrm>
          <a:prstGeom prst="rect">
            <a:avLst/>
          </a:prstGeom>
          <a:noFill/>
        </p:spPr>
        <p:txBody>
          <a:bodyPr wrap="none" rtlCol="0">
            <a:spAutoFit/>
          </a:bodyPr>
          <a:lstStyle/>
          <a:p>
            <a:r>
              <a:rPr lang="en-US" dirty="0" smtClean="0"/>
              <a:t>2018</a:t>
            </a:r>
            <a:endParaRPr lang="en-US" dirty="0"/>
          </a:p>
        </p:txBody>
      </p:sp>
    </p:spTree>
    <p:extLst>
      <p:ext uri="{BB962C8B-B14F-4D97-AF65-F5344CB8AC3E}">
        <p14:creationId xmlns:p14="http://schemas.microsoft.com/office/powerpoint/2010/main" val="1621030528"/>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285852" y="214290"/>
            <a:ext cx="6429420"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Fibrinous Pericarditis - Gross</a:t>
            </a:r>
            <a:endParaRPr lang="en-US" sz="2400" b="1" i="1" dirty="0">
              <a:effectLst>
                <a:outerShdw blurRad="38100" dist="38100" dir="2700000" algn="tl">
                  <a:srgbClr val="000000">
                    <a:alpha val="43137"/>
                  </a:srgbClr>
                </a:outerShdw>
              </a:effectLst>
            </a:endParaRPr>
          </a:p>
        </p:txBody>
      </p:sp>
      <p:pic>
        <p:nvPicPr>
          <p:cNvPr id="188418" name="Picture 2" descr="http://library.med.utah.edu/WebPath/jpeg5/CV046.jpg"/>
          <p:cNvPicPr>
            <a:picLocks noChangeAspect="1" noChangeArrowheads="1"/>
          </p:cNvPicPr>
          <p:nvPr/>
        </p:nvPicPr>
        <p:blipFill>
          <a:blip r:embed="rId2" cstate="print"/>
          <a:srcRect/>
          <a:stretch>
            <a:fillRect/>
          </a:stretch>
        </p:blipFill>
        <p:spPr bwMode="auto">
          <a:xfrm>
            <a:off x="2643174" y="857232"/>
            <a:ext cx="3929090" cy="4587992"/>
          </a:xfrm>
          <a:prstGeom prst="rect">
            <a:avLst/>
          </a:prstGeom>
          <a:noFill/>
          <a:ln w="28575">
            <a:solidFill>
              <a:schemeClr val="tx1"/>
            </a:solidFill>
          </a:ln>
        </p:spPr>
      </p:pic>
      <p:sp>
        <p:nvSpPr>
          <p:cNvPr id="7" name="Rectangle 6"/>
          <p:cNvSpPr/>
          <p:nvPr/>
        </p:nvSpPr>
        <p:spPr>
          <a:xfrm>
            <a:off x="357158" y="5445224"/>
            <a:ext cx="7929618" cy="1323439"/>
          </a:xfrm>
          <a:prstGeom prst="rect">
            <a:avLst/>
          </a:prstGeom>
        </p:spPr>
        <p:txBody>
          <a:bodyPr wrap="square">
            <a:spAutoFit/>
          </a:bodyPr>
          <a:lstStyle/>
          <a:p>
            <a:pPr algn="ctr"/>
            <a:r>
              <a:rPr lang="en-US" sz="2000" b="1" i="1" dirty="0" smtClean="0"/>
              <a:t>Serous fluid at the bottom of the pericardial cavity (arrow) is visible. The epicardial surface appears roughened, compared to its normal glistening appearance; due to the strands of pink-tan fibrin that have formed</a:t>
            </a:r>
            <a:endParaRPr lang="en-US" sz="2000" b="1" i="1" dirty="0"/>
          </a:p>
        </p:txBody>
      </p:sp>
      <p:cxnSp>
        <p:nvCxnSpPr>
          <p:cNvPr id="11" name="Straight Arrow Connector 10"/>
          <p:cNvCxnSpPr/>
          <p:nvPr/>
        </p:nvCxnSpPr>
        <p:spPr>
          <a:xfrm flipV="1">
            <a:off x="2786050" y="4005064"/>
            <a:ext cx="785818" cy="71438"/>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289422268"/>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14348" y="5357826"/>
            <a:ext cx="7500990" cy="1200329"/>
          </a:xfrm>
          <a:prstGeom prst="rect">
            <a:avLst/>
          </a:prstGeom>
        </p:spPr>
        <p:txBody>
          <a:bodyPr wrap="square">
            <a:spAutoFit/>
          </a:bodyPr>
          <a:lstStyle/>
          <a:p>
            <a:pPr algn="ctr"/>
            <a:r>
              <a:rPr lang="en-US" b="1" i="1" dirty="0" smtClean="0"/>
              <a:t>The fibrinous exudate is seen to consist of pink strands of fibrin gutting from the pericardial surface at the upper right</a:t>
            </a:r>
            <a:r>
              <a:rPr lang="ar-SA" b="1" i="1" dirty="0" smtClean="0"/>
              <a:t>. </a:t>
            </a:r>
            <a:r>
              <a:rPr lang="en-US" b="1" i="1" dirty="0" smtClean="0"/>
              <a:t>The exudate on the surface is shown enlarged in the inset.  Note a considerable number of erythrocytes trapped in the mesh of fibrin threads.  </a:t>
            </a:r>
            <a:endParaRPr lang="en-US" b="1" i="1" dirty="0"/>
          </a:p>
        </p:txBody>
      </p:sp>
      <p:sp>
        <p:nvSpPr>
          <p:cNvPr id="5" name="Rounded Rectangle 4"/>
          <p:cNvSpPr/>
          <p:nvPr/>
        </p:nvSpPr>
        <p:spPr>
          <a:xfrm>
            <a:off x="1557090" y="0"/>
            <a:ext cx="5758110" cy="76200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Fibrinous Pericarditis - Microscopically</a:t>
            </a:r>
            <a:endParaRPr lang="en-US" sz="2400" b="1" i="1" dirty="0">
              <a:effectLst>
                <a:outerShdw blurRad="38100" dist="38100" dir="2700000" algn="tl">
                  <a:srgbClr val="000000">
                    <a:alpha val="43137"/>
                  </a:srgbClr>
                </a:outerShdw>
              </a:effectLst>
            </a:endParaRPr>
          </a:p>
        </p:txBody>
      </p:sp>
      <p:pic>
        <p:nvPicPr>
          <p:cNvPr id="307202" name="Picture 2" descr="http://www.vetmed.vt.edu/education/Curriculum/VM8304/vet%20pathology/INFLAMMATION%20LAB/INFLAMMATION%20LAB_files/image024.jpg"/>
          <p:cNvPicPr>
            <a:picLocks noChangeAspect="1" noChangeArrowheads="1"/>
          </p:cNvPicPr>
          <p:nvPr/>
        </p:nvPicPr>
        <p:blipFill>
          <a:blip r:embed="rId2" cstate="print"/>
          <a:srcRect/>
          <a:stretch>
            <a:fillRect/>
          </a:stretch>
        </p:blipFill>
        <p:spPr bwMode="auto">
          <a:xfrm>
            <a:off x="571472" y="762000"/>
            <a:ext cx="7858180" cy="4572032"/>
          </a:xfrm>
          <a:prstGeom prst="rect">
            <a:avLst/>
          </a:prstGeom>
          <a:noFill/>
          <a:ln w="28575">
            <a:solidFill>
              <a:schemeClr val="tx1"/>
            </a:solidFill>
          </a:ln>
        </p:spPr>
      </p:pic>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
        <p:nvSpPr>
          <p:cNvPr id="7" name="TextBox 6"/>
          <p:cNvSpPr txBox="1"/>
          <p:nvPr/>
        </p:nvSpPr>
        <p:spPr>
          <a:xfrm>
            <a:off x="714348" y="304800"/>
            <a:ext cx="657252" cy="369332"/>
          </a:xfrm>
          <a:prstGeom prst="rect">
            <a:avLst/>
          </a:prstGeom>
          <a:noFill/>
        </p:spPr>
        <p:txBody>
          <a:bodyPr wrap="square" rtlCol="0">
            <a:spAutoFit/>
          </a:bodyPr>
          <a:lstStyle/>
          <a:p>
            <a:r>
              <a:rPr lang="en-US" dirty="0" smtClean="0"/>
              <a:t>Right</a:t>
            </a:r>
            <a:endParaRPr lang="en-US" dirty="0"/>
          </a:p>
        </p:txBody>
      </p:sp>
      <p:sp>
        <p:nvSpPr>
          <p:cNvPr id="10" name="TextBox 9"/>
          <p:cNvSpPr txBox="1"/>
          <p:nvPr/>
        </p:nvSpPr>
        <p:spPr>
          <a:xfrm>
            <a:off x="7848600" y="301481"/>
            <a:ext cx="523924" cy="369332"/>
          </a:xfrm>
          <a:prstGeom prst="rect">
            <a:avLst/>
          </a:prstGeom>
          <a:noFill/>
        </p:spPr>
        <p:txBody>
          <a:bodyPr wrap="square" rtlCol="0">
            <a:spAutoFit/>
          </a:bodyPr>
          <a:lstStyle/>
          <a:p>
            <a:r>
              <a:rPr lang="en-US" dirty="0" smtClean="0"/>
              <a:t>Left</a:t>
            </a:r>
            <a:endParaRPr lang="en-US" dirty="0"/>
          </a:p>
        </p:txBody>
      </p:sp>
    </p:spTree>
    <p:extLst>
      <p:ext uri="{BB962C8B-B14F-4D97-AF65-F5344CB8AC3E}">
        <p14:creationId xmlns:p14="http://schemas.microsoft.com/office/powerpoint/2010/main" val="997036293"/>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6" name="Picture 2" descr="C:\Documents and Settings\Mr. Amer Shafie\My Documents\My Pictures\fibrinous_pericarditis.jpg"/>
          <p:cNvPicPr>
            <a:picLocks noGrp="1" noChangeAspect="1" noChangeArrowheads="1"/>
          </p:cNvPicPr>
          <p:nvPr>
            <p:ph sz="quarter" idx="1"/>
          </p:nvPr>
        </p:nvPicPr>
        <p:blipFill>
          <a:blip r:embed="rId2" cstate="print"/>
          <a:stretch>
            <a:fillRect/>
          </a:stretch>
        </p:blipFill>
        <p:spPr bwMode="auto">
          <a:xfrm>
            <a:off x="500034" y="857232"/>
            <a:ext cx="7929618" cy="4857784"/>
          </a:xfrm>
          <a:prstGeom prst="rect">
            <a:avLst/>
          </a:prstGeom>
          <a:noFill/>
          <a:ln w="28575">
            <a:solidFill>
              <a:srgbClr val="7030A0"/>
            </a:solidFill>
          </a:ln>
        </p:spPr>
      </p:pic>
      <p:sp>
        <p:nvSpPr>
          <p:cNvPr id="5" name="Rectangle 4"/>
          <p:cNvSpPr/>
          <p:nvPr/>
        </p:nvSpPr>
        <p:spPr>
          <a:xfrm>
            <a:off x="571472" y="5786454"/>
            <a:ext cx="7786742" cy="1015663"/>
          </a:xfrm>
          <a:prstGeom prst="rect">
            <a:avLst/>
          </a:prstGeom>
        </p:spPr>
        <p:txBody>
          <a:bodyPr wrap="square">
            <a:spAutoFit/>
          </a:bodyPr>
          <a:lstStyle/>
          <a:p>
            <a:pPr algn="ctr"/>
            <a:r>
              <a:rPr lang="en-US" sz="2000" b="1" i="1" dirty="0" smtClean="0"/>
              <a:t>The pericardium is distorted by thick irregular layer </a:t>
            </a:r>
          </a:p>
          <a:p>
            <a:pPr algn="ctr"/>
            <a:r>
              <a:rPr lang="en-US" sz="2000" b="1" i="1" dirty="0" smtClean="0"/>
              <a:t>of pinkish fibrinous exudate with some red cells and inflammatory cells</a:t>
            </a:r>
            <a:endParaRPr lang="en-US" sz="2000" i="1" dirty="0"/>
          </a:p>
        </p:txBody>
      </p:sp>
      <p:sp>
        <p:nvSpPr>
          <p:cNvPr id="6" name="Rounded Rectangle 5"/>
          <p:cNvSpPr/>
          <p:nvPr/>
        </p:nvSpPr>
        <p:spPr>
          <a:xfrm>
            <a:off x="1500166" y="214290"/>
            <a:ext cx="6143668"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Fibrinous Pericarditis - LPF</a:t>
            </a:r>
            <a:endParaRPr lang="en-US" sz="2400" b="1" i="1" dirty="0">
              <a:effectLst>
                <a:outerShdw blurRad="38100" dist="38100" dir="2700000" algn="tl">
                  <a:srgbClr val="000000">
                    <a:alpha val="43137"/>
                  </a:srgbClr>
                </a:outerShdw>
              </a:effectLst>
            </a:endParaRPr>
          </a:p>
        </p:txBody>
      </p:sp>
      <p:sp>
        <p:nvSpPr>
          <p:cNvPr id="9" name="TextBox 8"/>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537194069"/>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0" name="Picture 2" descr="C:\Documents and Settings\Mr. Amer Shafie\My Documents\My Pictures\fibrinous_pericarditis_detail.jpg"/>
          <p:cNvPicPr>
            <a:picLocks noGrp="1" noChangeAspect="1" noChangeArrowheads="1"/>
          </p:cNvPicPr>
          <p:nvPr>
            <p:ph sz="quarter" idx="1"/>
          </p:nvPr>
        </p:nvPicPr>
        <p:blipFill>
          <a:blip r:embed="rId2" cstate="print"/>
          <a:stretch>
            <a:fillRect/>
          </a:stretch>
        </p:blipFill>
        <p:spPr bwMode="auto">
          <a:xfrm>
            <a:off x="571472" y="857232"/>
            <a:ext cx="7858180" cy="4786346"/>
          </a:xfrm>
          <a:prstGeom prst="rect">
            <a:avLst/>
          </a:prstGeom>
          <a:noFill/>
          <a:ln w="28575">
            <a:solidFill>
              <a:srgbClr val="7030A0"/>
            </a:solidFill>
          </a:ln>
        </p:spPr>
      </p:pic>
      <p:sp>
        <p:nvSpPr>
          <p:cNvPr id="4" name="Rectangle 3"/>
          <p:cNvSpPr/>
          <p:nvPr/>
        </p:nvSpPr>
        <p:spPr>
          <a:xfrm>
            <a:off x="642910" y="5715016"/>
            <a:ext cx="7429552" cy="1015663"/>
          </a:xfrm>
          <a:prstGeom prst="rect">
            <a:avLst/>
          </a:prstGeom>
        </p:spPr>
        <p:txBody>
          <a:bodyPr wrap="square">
            <a:spAutoFit/>
          </a:bodyPr>
          <a:lstStyle/>
          <a:p>
            <a:pPr marL="534988" indent="-534988" algn="ctr" fontAlgn="auto">
              <a:spcBef>
                <a:spcPts val="0"/>
              </a:spcBef>
              <a:spcAft>
                <a:spcPts val="0"/>
              </a:spcAft>
              <a:defRPr/>
            </a:pPr>
            <a:r>
              <a:rPr lang="en-US" sz="2000" b="1" i="1" dirty="0" smtClean="0"/>
              <a:t>The subpericardial layer is thickened by edema and shows dilated blood vessels, chronic inflammatory cells and areas of calcification.</a:t>
            </a:r>
            <a:endParaRPr lang="en-US" sz="2000" b="1" i="1" dirty="0"/>
          </a:p>
        </p:txBody>
      </p:sp>
      <p:sp>
        <p:nvSpPr>
          <p:cNvPr id="6" name="Rounded Rectangle 5"/>
          <p:cNvSpPr/>
          <p:nvPr/>
        </p:nvSpPr>
        <p:spPr>
          <a:xfrm>
            <a:off x="1500166" y="214290"/>
            <a:ext cx="6143668"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Fibrinous Pericarditis - HPF</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584524229"/>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2209800"/>
            <a:ext cx="7000924" cy="1071570"/>
          </a:xfrm>
        </p:spPr>
        <p:style>
          <a:lnRef idx="0">
            <a:schemeClr val="dk1"/>
          </a:lnRef>
          <a:fillRef idx="3">
            <a:schemeClr val="dk1"/>
          </a:fillRef>
          <a:effectRef idx="3">
            <a:schemeClr val="dk1"/>
          </a:effectRef>
          <a:fontRef idx="minor">
            <a:schemeClr val="lt1"/>
          </a:fontRef>
        </p:style>
        <p:txBody>
          <a:bodyPr>
            <a:noAutofit/>
          </a:bodyPr>
          <a:lstStyle/>
          <a:p>
            <a:pPr algn="ctr"/>
            <a:r>
              <a:rPr lang="en-US" sz="5400" b="1" i="1" dirty="0" smtClean="0">
                <a:solidFill>
                  <a:srgbClr val="FFFF00"/>
                </a:solidFill>
                <a:effectLst>
                  <a:outerShdw blurRad="38100" dist="38100" dir="2700000" algn="tl">
                    <a:srgbClr val="000000">
                      <a:alpha val="43137"/>
                    </a:srgbClr>
                  </a:outerShdw>
                </a:effectLst>
              </a:rPr>
              <a:t>2- Acute Appendicitis</a:t>
            </a:r>
            <a:endParaRPr lang="en-US" sz="5400" b="1" i="1" dirty="0">
              <a:solidFill>
                <a:srgbClr val="FFFF00"/>
              </a:solidFill>
              <a:effectLst>
                <a:outerShdw blurRad="38100" dist="38100" dir="2700000" algn="tl">
                  <a:srgbClr val="000000">
                    <a:alpha val="43137"/>
                  </a:srgbClr>
                </a:outerShdw>
              </a:effectLst>
            </a:endParaRPr>
          </a:p>
        </p:txBody>
      </p:sp>
      <p:sp>
        <p:nvSpPr>
          <p:cNvPr id="4" name="TextBox 3"/>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879385666"/>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8" name="Picture 2" descr="http://library.med.utah.edu/WebPath/jpeg4/GI192.jpg"/>
          <p:cNvPicPr>
            <a:picLocks noChangeAspect="1" noChangeArrowheads="1"/>
          </p:cNvPicPr>
          <p:nvPr/>
        </p:nvPicPr>
        <p:blipFill>
          <a:blip r:embed="rId2" cstate="print"/>
          <a:srcRect/>
          <a:stretch>
            <a:fillRect/>
          </a:stretch>
        </p:blipFill>
        <p:spPr bwMode="auto">
          <a:xfrm>
            <a:off x="500034" y="1071546"/>
            <a:ext cx="7880626" cy="4643470"/>
          </a:xfrm>
          <a:prstGeom prst="rect">
            <a:avLst/>
          </a:prstGeom>
          <a:noFill/>
          <a:ln w="28575">
            <a:solidFill>
              <a:srgbClr val="00642D"/>
            </a:solidFill>
          </a:ln>
        </p:spPr>
      </p:pic>
      <p:sp>
        <p:nvSpPr>
          <p:cNvPr id="5" name="Rounded Rectangle 4"/>
          <p:cNvSpPr/>
          <p:nvPr/>
        </p:nvSpPr>
        <p:spPr>
          <a:xfrm>
            <a:off x="1785918" y="214290"/>
            <a:ext cx="5643602" cy="571504"/>
          </a:xfrm>
          <a:prstGeom prst="roundRect">
            <a:avLst/>
          </a:prstGeom>
          <a:solidFill>
            <a:srgbClr val="4D1F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Normal Appendix - Gross</a:t>
            </a:r>
            <a:endParaRPr lang="en-US" sz="2400" b="1" i="1" dirty="0"/>
          </a:p>
        </p:txBody>
      </p:sp>
      <p:sp>
        <p:nvSpPr>
          <p:cNvPr id="6" name="Rectangle 5"/>
          <p:cNvSpPr/>
          <p:nvPr/>
        </p:nvSpPr>
        <p:spPr>
          <a:xfrm>
            <a:off x="357158" y="5786454"/>
            <a:ext cx="8072494" cy="707886"/>
          </a:xfrm>
          <a:prstGeom prst="rect">
            <a:avLst/>
          </a:prstGeom>
        </p:spPr>
        <p:txBody>
          <a:bodyPr wrap="square">
            <a:spAutoFit/>
          </a:bodyPr>
          <a:lstStyle/>
          <a:p>
            <a:pPr algn="ctr"/>
            <a:r>
              <a:rPr lang="en-US" sz="2000" b="1" i="1" dirty="0" smtClean="0"/>
              <a:t>This is the normal appearance of the appendix against </a:t>
            </a:r>
          </a:p>
          <a:p>
            <a:pPr algn="ctr"/>
            <a:r>
              <a:rPr lang="en-US" sz="2000" b="1" i="1" dirty="0" smtClean="0"/>
              <a:t>the background of the caecum.</a:t>
            </a:r>
            <a:endParaRPr lang="en-US" sz="2000" b="1" i="1" dirty="0"/>
          </a:p>
        </p:txBody>
      </p:sp>
      <p:sp>
        <p:nvSpPr>
          <p:cNvPr id="9" name="TextBox 8"/>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822265922"/>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785918" y="214290"/>
            <a:ext cx="5643602" cy="571504"/>
          </a:xfrm>
          <a:prstGeom prst="roundRect">
            <a:avLst/>
          </a:prstGeom>
          <a:solidFill>
            <a:srgbClr val="4D1F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Acute Appendicitis - Gross</a:t>
            </a:r>
            <a:endParaRPr lang="en-US" sz="2400" b="1" i="1" dirty="0"/>
          </a:p>
        </p:txBody>
      </p:sp>
      <p:pic>
        <p:nvPicPr>
          <p:cNvPr id="182273" name="Picture 1"/>
          <p:cNvPicPr>
            <a:picLocks noChangeAspect="1" noChangeArrowheads="1"/>
          </p:cNvPicPr>
          <p:nvPr/>
        </p:nvPicPr>
        <p:blipFill>
          <a:blip r:embed="rId3" cstate="print"/>
          <a:srcRect/>
          <a:stretch>
            <a:fillRect/>
          </a:stretch>
        </p:blipFill>
        <p:spPr bwMode="auto">
          <a:xfrm>
            <a:off x="642910" y="1071546"/>
            <a:ext cx="7786742" cy="4286280"/>
          </a:xfrm>
          <a:prstGeom prst="rect">
            <a:avLst/>
          </a:prstGeom>
          <a:noFill/>
          <a:ln w="28575">
            <a:solidFill>
              <a:srgbClr val="00642D"/>
            </a:solidFill>
            <a:miter lim="800000"/>
            <a:headEnd/>
            <a:tailEnd/>
          </a:ln>
          <a:effectLst/>
        </p:spPr>
      </p:pic>
      <p:sp>
        <p:nvSpPr>
          <p:cNvPr id="8" name="Rectangle 7"/>
          <p:cNvSpPr/>
          <p:nvPr/>
        </p:nvSpPr>
        <p:spPr>
          <a:xfrm>
            <a:off x="571472" y="5463147"/>
            <a:ext cx="7715304" cy="1323439"/>
          </a:xfrm>
          <a:prstGeom prst="rect">
            <a:avLst/>
          </a:prstGeom>
        </p:spPr>
        <p:txBody>
          <a:bodyPr wrap="square">
            <a:spAutoFit/>
          </a:bodyPr>
          <a:lstStyle/>
          <a:p>
            <a:pPr algn="ctr"/>
            <a:r>
              <a:rPr lang="en-US" sz="2000" b="1" i="1" dirty="0" smtClean="0"/>
              <a:t>Seen here is acute appendicitis with yellow to tan exudate and hyperemia, including the periappendiceal fat superiorly, rather than a smooth, glistening pale tan serosal surface</a:t>
            </a:r>
            <a:endParaRPr lang="en-US" sz="2000" b="1" i="1" dirty="0"/>
          </a:p>
        </p:txBody>
      </p:sp>
      <p:sp>
        <p:nvSpPr>
          <p:cNvPr id="9" name="TextBox 8"/>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563898550"/>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2"/>
          <p:cNvPicPr>
            <a:picLocks noChangeAspect="1" noChangeArrowheads="1"/>
          </p:cNvPicPr>
          <p:nvPr/>
        </p:nvPicPr>
        <p:blipFill>
          <a:blip r:embed="rId2" cstate="print"/>
          <a:srcRect/>
          <a:stretch>
            <a:fillRect/>
          </a:stretch>
        </p:blipFill>
        <p:spPr bwMode="auto">
          <a:xfrm>
            <a:off x="770865" y="1000108"/>
            <a:ext cx="7503435" cy="3714776"/>
          </a:xfrm>
          <a:prstGeom prst="rect">
            <a:avLst/>
          </a:prstGeom>
          <a:noFill/>
          <a:ln w="9525">
            <a:solidFill>
              <a:srgbClr val="00642D"/>
            </a:solidFill>
            <a:miter lim="800000"/>
            <a:headEnd/>
            <a:tailEnd/>
          </a:ln>
        </p:spPr>
      </p:pic>
      <p:sp>
        <p:nvSpPr>
          <p:cNvPr id="4" name="Rounded Rectangle 3"/>
          <p:cNvSpPr/>
          <p:nvPr/>
        </p:nvSpPr>
        <p:spPr>
          <a:xfrm>
            <a:off x="714348" y="214290"/>
            <a:ext cx="7572428" cy="571504"/>
          </a:xfrm>
          <a:prstGeom prst="roundRect">
            <a:avLst/>
          </a:prstGeom>
          <a:solidFill>
            <a:srgbClr val="4D1F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Acute Appendicitis – Longitudinal section</a:t>
            </a:r>
            <a:endParaRPr lang="en-US" sz="2400" b="1" i="1" dirty="0"/>
          </a:p>
        </p:txBody>
      </p:sp>
      <p:sp>
        <p:nvSpPr>
          <p:cNvPr id="5" name="Rectangle 4"/>
          <p:cNvSpPr/>
          <p:nvPr/>
        </p:nvSpPr>
        <p:spPr>
          <a:xfrm>
            <a:off x="571472" y="4786322"/>
            <a:ext cx="7572428" cy="1938992"/>
          </a:xfrm>
          <a:prstGeom prst="rect">
            <a:avLst/>
          </a:prstGeom>
        </p:spPr>
        <p:txBody>
          <a:bodyPr wrap="square">
            <a:spAutoFit/>
          </a:bodyPr>
          <a:lstStyle/>
          <a:p>
            <a:pPr algn="ctr"/>
            <a:r>
              <a:rPr lang="en-US" sz="2000" b="1" i="1" dirty="0" smtClean="0"/>
              <a:t>A case of acute appendicitis : The organ is enlarged and sausage-like (botuliform). This longitudinal section shows the angry red inflamed mucosa with its irregular luminal surface. This appendix does not show late complications, like transmural necrosis, perforation, and abscess formation</a:t>
            </a:r>
            <a:endParaRPr lang="en-US" sz="2000" b="1" i="1" dirty="0"/>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601150721"/>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71" name="Picture 3"/>
          <p:cNvPicPr>
            <a:picLocks noChangeAspect="1" noChangeArrowheads="1"/>
          </p:cNvPicPr>
          <p:nvPr/>
        </p:nvPicPr>
        <p:blipFill>
          <a:blip r:embed="rId2" cstate="print"/>
          <a:srcRect/>
          <a:stretch>
            <a:fillRect/>
          </a:stretch>
        </p:blipFill>
        <p:spPr bwMode="auto">
          <a:xfrm>
            <a:off x="1214414" y="1081106"/>
            <a:ext cx="6786610" cy="4991100"/>
          </a:xfrm>
          <a:prstGeom prst="rect">
            <a:avLst/>
          </a:prstGeom>
          <a:noFill/>
          <a:ln w="9525">
            <a:solidFill>
              <a:schemeClr val="bg1"/>
            </a:solidFill>
            <a:miter lim="800000"/>
            <a:headEnd/>
            <a:tailEnd/>
          </a:ln>
          <a:effectLst/>
        </p:spPr>
      </p:pic>
      <p:sp>
        <p:nvSpPr>
          <p:cNvPr id="4" name="Rounded Rectangle 3"/>
          <p:cNvSpPr/>
          <p:nvPr/>
        </p:nvSpPr>
        <p:spPr>
          <a:xfrm>
            <a:off x="1071538" y="214290"/>
            <a:ext cx="7072362" cy="571504"/>
          </a:xfrm>
          <a:prstGeom prst="roundRect">
            <a:avLst/>
          </a:prstGeom>
          <a:solidFill>
            <a:srgbClr val="4D1F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Acute Appendicitis – LPF of the cut section</a:t>
            </a:r>
            <a:endParaRPr lang="en-US" sz="2400" b="1" i="1" dirty="0"/>
          </a:p>
        </p:txBody>
      </p:sp>
      <p:sp>
        <p:nvSpPr>
          <p:cNvPr id="7" name="TextBox 6"/>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493734733"/>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2" name="Picture 2" descr="File:Acute Appendicitis, HE 1.jpg">
            <a:hlinkClick r:id="rId2"/>
          </p:cNvPr>
          <p:cNvPicPr>
            <a:picLocks noChangeAspect="1" noChangeArrowheads="1"/>
          </p:cNvPicPr>
          <p:nvPr/>
        </p:nvPicPr>
        <p:blipFill>
          <a:blip r:embed="rId3" cstate="print"/>
          <a:srcRect/>
          <a:stretch>
            <a:fillRect/>
          </a:stretch>
        </p:blipFill>
        <p:spPr bwMode="auto">
          <a:xfrm>
            <a:off x="571472" y="928670"/>
            <a:ext cx="7786742" cy="4857784"/>
          </a:xfrm>
          <a:prstGeom prst="rect">
            <a:avLst/>
          </a:prstGeom>
          <a:noFill/>
          <a:ln w="28575">
            <a:solidFill>
              <a:schemeClr val="tx1"/>
            </a:solidFill>
          </a:ln>
        </p:spPr>
      </p:pic>
      <p:sp>
        <p:nvSpPr>
          <p:cNvPr id="3" name="TextBox 2"/>
          <p:cNvSpPr txBox="1"/>
          <p:nvPr/>
        </p:nvSpPr>
        <p:spPr>
          <a:xfrm>
            <a:off x="5929322" y="5264363"/>
            <a:ext cx="2214578" cy="307777"/>
          </a:xfrm>
          <a:prstGeom prst="rect">
            <a:avLst/>
          </a:prstGeom>
          <a:noFill/>
        </p:spPr>
        <p:txBody>
          <a:bodyPr wrap="square" rtlCol="0">
            <a:spAutoFit/>
          </a:bodyPr>
          <a:lstStyle/>
          <a:p>
            <a:r>
              <a:rPr lang="en-US" sz="1400" b="1" i="1" dirty="0" smtClean="0"/>
              <a:t>Smooth Muscle layer</a:t>
            </a:r>
            <a:endParaRPr lang="en-US" sz="1400" b="1" i="1" dirty="0"/>
          </a:p>
        </p:txBody>
      </p:sp>
      <p:sp>
        <p:nvSpPr>
          <p:cNvPr id="4" name="Rounded Rectangle 3"/>
          <p:cNvSpPr/>
          <p:nvPr/>
        </p:nvSpPr>
        <p:spPr>
          <a:xfrm>
            <a:off x="1643042" y="214290"/>
            <a:ext cx="6000792" cy="571504"/>
          </a:xfrm>
          <a:prstGeom prst="roundRect">
            <a:avLst/>
          </a:prstGeom>
          <a:solidFill>
            <a:srgbClr val="4D1F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Acute Appendicitis – LPF</a:t>
            </a:r>
            <a:endParaRPr lang="en-US" sz="2400" b="1" i="1" dirty="0"/>
          </a:p>
        </p:txBody>
      </p:sp>
      <p:cxnSp>
        <p:nvCxnSpPr>
          <p:cNvPr id="16" name="Straight Arrow Connector 15"/>
          <p:cNvCxnSpPr/>
          <p:nvPr/>
        </p:nvCxnSpPr>
        <p:spPr>
          <a:xfrm rot="16200000" flipV="1">
            <a:off x="6858016" y="5000636"/>
            <a:ext cx="357190" cy="21431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000496" y="3571876"/>
            <a:ext cx="2143140" cy="923330"/>
          </a:xfrm>
          <a:prstGeom prst="rect">
            <a:avLst/>
          </a:prstGeom>
          <a:noFill/>
        </p:spPr>
        <p:txBody>
          <a:bodyPr wrap="square" rtlCol="0">
            <a:spAutoFit/>
          </a:bodyPr>
          <a:lstStyle/>
          <a:p>
            <a:pPr algn="ctr"/>
            <a:r>
              <a:rPr lang="en-US" b="1" i="1" dirty="0" smtClean="0"/>
              <a:t>Scattered Neutrophils in the epithelium</a:t>
            </a:r>
            <a:endParaRPr lang="en-US" b="1" i="1" dirty="0"/>
          </a:p>
        </p:txBody>
      </p:sp>
      <p:cxnSp>
        <p:nvCxnSpPr>
          <p:cNvPr id="21" name="Straight Arrow Connector 20"/>
          <p:cNvCxnSpPr/>
          <p:nvPr/>
        </p:nvCxnSpPr>
        <p:spPr>
          <a:xfrm rot="16200000" flipV="1">
            <a:off x="4001290" y="3144042"/>
            <a:ext cx="785818" cy="6985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10800000">
            <a:off x="3643306" y="3000372"/>
            <a:ext cx="785818" cy="57150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357422" y="5072074"/>
            <a:ext cx="1500198" cy="646331"/>
          </a:xfrm>
          <a:prstGeom prst="rect">
            <a:avLst/>
          </a:prstGeom>
          <a:noFill/>
        </p:spPr>
        <p:txBody>
          <a:bodyPr wrap="square" rtlCol="0">
            <a:spAutoFit/>
          </a:bodyPr>
          <a:lstStyle/>
          <a:p>
            <a:pPr algn="ctr"/>
            <a:r>
              <a:rPr lang="en-US" b="1" i="1" dirty="0" smtClean="0">
                <a:solidFill>
                  <a:schemeClr val="tx1">
                    <a:lumMod val="95000"/>
                    <a:lumOff val="5000"/>
                  </a:schemeClr>
                </a:solidFill>
              </a:rPr>
              <a:t>Lymph Follicle</a:t>
            </a:r>
            <a:endParaRPr lang="en-US" b="1" i="1" dirty="0">
              <a:solidFill>
                <a:schemeClr val="tx1">
                  <a:lumMod val="95000"/>
                  <a:lumOff val="5000"/>
                </a:schemeClr>
              </a:solidFill>
            </a:endParaRPr>
          </a:p>
        </p:txBody>
      </p:sp>
      <p:sp>
        <p:nvSpPr>
          <p:cNvPr id="27" name="TextBox 26"/>
          <p:cNvSpPr txBox="1"/>
          <p:nvPr/>
        </p:nvSpPr>
        <p:spPr>
          <a:xfrm>
            <a:off x="571472" y="3143248"/>
            <a:ext cx="1285884" cy="646331"/>
          </a:xfrm>
          <a:prstGeom prst="rect">
            <a:avLst/>
          </a:prstGeom>
          <a:noFill/>
        </p:spPr>
        <p:txBody>
          <a:bodyPr wrap="square" rtlCol="0">
            <a:spAutoFit/>
          </a:bodyPr>
          <a:lstStyle/>
          <a:p>
            <a:pPr algn="ctr"/>
            <a:r>
              <a:rPr lang="en-US" b="1" i="1" dirty="0" smtClean="0">
                <a:solidFill>
                  <a:schemeClr val="tx1">
                    <a:lumMod val="95000"/>
                    <a:lumOff val="5000"/>
                  </a:schemeClr>
                </a:solidFill>
              </a:rPr>
              <a:t>Luminal </a:t>
            </a:r>
          </a:p>
          <a:p>
            <a:pPr algn="ctr"/>
            <a:r>
              <a:rPr lang="en-US" b="1" i="1" dirty="0" smtClean="0">
                <a:solidFill>
                  <a:schemeClr val="tx1">
                    <a:lumMod val="95000"/>
                    <a:lumOff val="5000"/>
                  </a:schemeClr>
                </a:solidFill>
              </a:rPr>
              <a:t>Debris</a:t>
            </a:r>
            <a:endParaRPr lang="en-US" b="1" i="1" dirty="0">
              <a:solidFill>
                <a:schemeClr val="tx1">
                  <a:lumMod val="95000"/>
                  <a:lumOff val="5000"/>
                </a:schemeClr>
              </a:solidFill>
            </a:endParaRPr>
          </a:p>
        </p:txBody>
      </p:sp>
      <p:cxnSp>
        <p:nvCxnSpPr>
          <p:cNvPr id="29" name="Straight Arrow Connector 28"/>
          <p:cNvCxnSpPr/>
          <p:nvPr/>
        </p:nvCxnSpPr>
        <p:spPr>
          <a:xfrm flipV="1">
            <a:off x="7215206" y="5000636"/>
            <a:ext cx="357190" cy="28575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9" name="TextBox 1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610193136"/>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library.med.utah.edu/WebPath/jpeg1/INFL031.gif"/>
          <p:cNvPicPr/>
          <p:nvPr/>
        </p:nvPicPr>
        <p:blipFill>
          <a:blip r:embed="rId2" cstate="print"/>
          <a:srcRect/>
          <a:stretch>
            <a:fillRect/>
          </a:stretch>
        </p:blipFill>
        <p:spPr bwMode="auto">
          <a:xfrm>
            <a:off x="642910" y="928670"/>
            <a:ext cx="7643866" cy="4156514"/>
          </a:xfrm>
          <a:prstGeom prst="rect">
            <a:avLst/>
          </a:prstGeom>
          <a:noFill/>
          <a:ln w="28575">
            <a:solidFill>
              <a:schemeClr val="tx1"/>
            </a:solidFill>
            <a:miter lim="800000"/>
            <a:headEnd/>
            <a:tailEnd/>
          </a:ln>
        </p:spPr>
      </p:pic>
      <p:sp>
        <p:nvSpPr>
          <p:cNvPr id="5" name="Rounded Rectangle 4"/>
          <p:cNvSpPr/>
          <p:nvPr/>
        </p:nvSpPr>
        <p:spPr>
          <a:xfrm>
            <a:off x="1571604" y="214290"/>
            <a:ext cx="5857916" cy="50006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Pathogenesis of Exudation </a:t>
            </a:r>
            <a:endParaRPr lang="en-US" sz="2400" b="1" i="1" dirty="0">
              <a:effectLst>
                <a:outerShdw blurRad="38100" dist="38100" dir="2700000" algn="tl">
                  <a:srgbClr val="000000">
                    <a:alpha val="43137"/>
                  </a:srgbClr>
                </a:outerShdw>
              </a:effectLst>
            </a:endParaRPr>
          </a:p>
        </p:txBody>
      </p:sp>
      <p:sp>
        <p:nvSpPr>
          <p:cNvPr id="1025" name="Rectangle 1"/>
          <p:cNvSpPr>
            <a:spLocks noChangeArrowheads="1"/>
          </p:cNvSpPr>
          <p:nvPr/>
        </p:nvSpPr>
        <p:spPr bwMode="auto">
          <a:xfrm>
            <a:off x="428596" y="5223683"/>
            <a:ext cx="8001056"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kumimoji="0" lang="en-US" b="1" i="1" u="none" strike="noStrike" cap="none" normalizeH="0" baseline="0" dirty="0" smtClean="0">
                <a:ln>
                  <a:noFill/>
                </a:ln>
                <a:solidFill>
                  <a:srgbClr val="000000"/>
                </a:solidFill>
                <a:effectLst/>
                <a:ea typeface="Times New Roman" pitchFamily="18" charset="0"/>
                <a:cs typeface="Arial" pitchFamily="34" charset="0"/>
              </a:rPr>
              <a:t>The process of exudation, aided by endothelial cell contraction and vasodilation, which typically is most pronounced in venules.</a:t>
            </a:r>
          </a:p>
          <a:p>
            <a:pPr lvl="0" algn="ctr" fontAlgn="base">
              <a:spcBef>
                <a:spcPct val="0"/>
              </a:spcBef>
              <a:spcAft>
                <a:spcPct val="0"/>
              </a:spcAft>
            </a:pPr>
            <a:r>
              <a:rPr lang="en-US" b="1" i="1" dirty="0" smtClean="0"/>
              <a:t>Collection of fluid in a space is a transudate. If this fluid is protein-rich and has many cells then it becomes an exudate.</a:t>
            </a:r>
            <a:r>
              <a:rPr kumimoji="0" lang="en-US" b="1" i="1" u="none" strike="noStrike" cap="none" normalizeH="0" baseline="0" dirty="0" smtClean="0">
                <a:ln>
                  <a:noFill/>
                </a:ln>
                <a:solidFill>
                  <a:srgbClr val="000000"/>
                </a:solidFill>
                <a:effectLst/>
                <a:ea typeface="Times New Roman" pitchFamily="18" charset="0"/>
                <a:cs typeface="Arial" pitchFamily="34" charset="0"/>
              </a:rPr>
              <a:t> </a:t>
            </a:r>
            <a:endParaRPr kumimoji="0" lang="en-US" b="1" i="1" u="none" strike="noStrike" cap="none" normalizeH="0" baseline="0" dirty="0" smtClean="0">
              <a:ln>
                <a:noFill/>
              </a:ln>
              <a:solidFill>
                <a:schemeClr val="tx1"/>
              </a:solidFill>
              <a:effectLst/>
              <a:cs typeface="Arial" pitchFamily="34" charset="0"/>
            </a:endParaRPr>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678968723"/>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6" name="Picture 2" descr="File:Acute Appendicitis, HE 2.jpg">
            <a:hlinkClick r:id="rId2"/>
          </p:cNvPr>
          <p:cNvPicPr>
            <a:picLocks noChangeAspect="1" noChangeArrowheads="1"/>
          </p:cNvPicPr>
          <p:nvPr/>
        </p:nvPicPr>
        <p:blipFill>
          <a:blip r:embed="rId3" cstate="print"/>
          <a:srcRect/>
          <a:stretch>
            <a:fillRect/>
          </a:stretch>
        </p:blipFill>
        <p:spPr bwMode="auto">
          <a:xfrm>
            <a:off x="428596" y="928670"/>
            <a:ext cx="7286676" cy="4286280"/>
          </a:xfrm>
          <a:prstGeom prst="rect">
            <a:avLst/>
          </a:prstGeom>
          <a:noFill/>
          <a:ln w="28575">
            <a:solidFill>
              <a:schemeClr val="tx1"/>
            </a:solidFill>
          </a:ln>
        </p:spPr>
      </p:pic>
      <p:sp>
        <p:nvSpPr>
          <p:cNvPr id="3" name="Rounded Rectangle 2"/>
          <p:cNvSpPr/>
          <p:nvPr/>
        </p:nvSpPr>
        <p:spPr>
          <a:xfrm>
            <a:off x="1643042" y="214290"/>
            <a:ext cx="6000792" cy="571504"/>
          </a:xfrm>
          <a:prstGeom prst="roundRect">
            <a:avLst/>
          </a:prstGeom>
          <a:solidFill>
            <a:srgbClr val="4D1F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Acute Appendicitis – HPF</a:t>
            </a:r>
            <a:endParaRPr lang="en-US" sz="2400" b="1" i="1" dirty="0"/>
          </a:p>
        </p:txBody>
      </p:sp>
      <p:sp>
        <p:nvSpPr>
          <p:cNvPr id="4" name="TextBox 3"/>
          <p:cNvSpPr txBox="1"/>
          <p:nvPr/>
        </p:nvSpPr>
        <p:spPr>
          <a:xfrm>
            <a:off x="1000100" y="5429264"/>
            <a:ext cx="6143668" cy="400110"/>
          </a:xfrm>
          <a:prstGeom prst="rect">
            <a:avLst/>
          </a:prstGeom>
          <a:noFill/>
        </p:spPr>
        <p:txBody>
          <a:bodyPr wrap="square" rtlCol="0">
            <a:spAutoFit/>
          </a:bodyPr>
          <a:lstStyle/>
          <a:p>
            <a:pPr algn="ctr"/>
            <a:r>
              <a:rPr lang="en-US" sz="2000" b="1" i="1" dirty="0" smtClean="0"/>
              <a:t>Scattered Neutrophils in the crypt epithelium</a:t>
            </a:r>
            <a:endParaRPr lang="en-US" sz="2000" b="1" i="1" dirty="0"/>
          </a:p>
        </p:txBody>
      </p:sp>
      <p:cxnSp>
        <p:nvCxnSpPr>
          <p:cNvPr id="8" name="Straight Arrow Connector 7"/>
          <p:cNvCxnSpPr/>
          <p:nvPr/>
        </p:nvCxnSpPr>
        <p:spPr>
          <a:xfrm rot="5400000" flipH="1" flipV="1">
            <a:off x="3643310" y="3500434"/>
            <a:ext cx="1000125" cy="14287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5400000" flipH="1" flipV="1">
            <a:off x="3143240" y="4143380"/>
            <a:ext cx="714380" cy="14287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13348" name="Picture 4" descr="Acute Appendicitis, HE 3.jpg"/>
          <p:cNvPicPr>
            <a:picLocks noChangeAspect="1" noChangeArrowheads="1"/>
          </p:cNvPicPr>
          <p:nvPr/>
        </p:nvPicPr>
        <p:blipFill>
          <a:blip r:embed="rId4" cstate="print"/>
          <a:srcRect/>
          <a:stretch>
            <a:fillRect/>
          </a:stretch>
        </p:blipFill>
        <p:spPr bwMode="auto">
          <a:xfrm>
            <a:off x="5214942" y="2071678"/>
            <a:ext cx="3429024" cy="2643206"/>
          </a:xfrm>
          <a:prstGeom prst="rect">
            <a:avLst/>
          </a:prstGeom>
          <a:noFill/>
          <a:ln w="57150">
            <a:solidFill>
              <a:schemeClr val="tx1"/>
            </a:solidFill>
          </a:ln>
        </p:spPr>
      </p:pic>
      <p:cxnSp>
        <p:nvCxnSpPr>
          <p:cNvPr id="19" name="Straight Arrow Connector 18"/>
          <p:cNvCxnSpPr/>
          <p:nvPr/>
        </p:nvCxnSpPr>
        <p:spPr>
          <a:xfrm rot="5400000" flipH="1" flipV="1">
            <a:off x="6465901" y="3679033"/>
            <a:ext cx="499272" cy="79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5400000" flipH="1" flipV="1">
            <a:off x="6108711" y="3892553"/>
            <a:ext cx="499272" cy="79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5400000" flipH="1" flipV="1">
            <a:off x="5537207" y="3749677"/>
            <a:ext cx="499272" cy="79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4" name="TextBox 13"/>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115144648"/>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2" descr="http://www.uaz.edu.mx/histo/pathology/ed/ch_13/c13_s49.jpg">
            <a:hlinkClick r:id="rId3"/>
          </p:cNvPr>
          <p:cNvPicPr>
            <a:picLocks noChangeAspect="1" noChangeArrowheads="1"/>
          </p:cNvPicPr>
          <p:nvPr/>
        </p:nvPicPr>
        <p:blipFill>
          <a:blip r:embed="rId4" cstate="print"/>
          <a:srcRect/>
          <a:stretch>
            <a:fillRect/>
          </a:stretch>
        </p:blipFill>
        <p:spPr bwMode="auto">
          <a:xfrm>
            <a:off x="1066800" y="838200"/>
            <a:ext cx="7620027" cy="4762517"/>
          </a:xfrm>
          <a:prstGeom prst="rect">
            <a:avLst/>
          </a:prstGeom>
          <a:noFill/>
          <a:ln w="28575">
            <a:solidFill>
              <a:srgbClr val="FF0000"/>
            </a:solidFill>
          </a:ln>
        </p:spPr>
      </p:pic>
      <p:sp>
        <p:nvSpPr>
          <p:cNvPr id="5" name="Rectangle 4"/>
          <p:cNvSpPr/>
          <p:nvPr/>
        </p:nvSpPr>
        <p:spPr>
          <a:xfrm>
            <a:off x="714348" y="5786454"/>
            <a:ext cx="7358114" cy="1015663"/>
          </a:xfrm>
          <a:prstGeom prst="rect">
            <a:avLst/>
          </a:prstGeom>
        </p:spPr>
        <p:txBody>
          <a:bodyPr wrap="square">
            <a:spAutoFit/>
          </a:bodyPr>
          <a:lstStyle/>
          <a:p>
            <a:pPr algn="ctr"/>
            <a:r>
              <a:rPr lang="en-US" sz="2000" b="1" i="1" dirty="0" smtClean="0"/>
              <a:t>This slide shows the muscle layer of the appendix which is permeated with numerous polymorphonuclear leukocytes</a:t>
            </a:r>
            <a:endParaRPr lang="en-US" sz="2000" b="1" i="1" dirty="0"/>
          </a:p>
        </p:txBody>
      </p:sp>
      <p:sp>
        <p:nvSpPr>
          <p:cNvPr id="7" name="Rounded Rectangle 6"/>
          <p:cNvSpPr/>
          <p:nvPr/>
        </p:nvSpPr>
        <p:spPr>
          <a:xfrm>
            <a:off x="1571604" y="214290"/>
            <a:ext cx="6000792" cy="571504"/>
          </a:xfrm>
          <a:prstGeom prst="roundRect">
            <a:avLst/>
          </a:prstGeom>
          <a:solidFill>
            <a:srgbClr val="4D1F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Acute Appendicitis – Histopathology</a:t>
            </a:r>
            <a:endParaRPr lang="en-US" sz="2400" b="1" i="1" dirty="0"/>
          </a:p>
        </p:txBody>
      </p:sp>
      <p:sp>
        <p:nvSpPr>
          <p:cNvPr id="9" name="TextBox 8"/>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
        <p:nvSpPr>
          <p:cNvPr id="11" name="Right Arrow 10"/>
          <p:cNvSpPr/>
          <p:nvPr/>
        </p:nvSpPr>
        <p:spPr>
          <a:xfrm>
            <a:off x="381000" y="1905000"/>
            <a:ext cx="1283208" cy="1066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Smooth muscle</a:t>
            </a:r>
            <a:endParaRPr lang="en-US" dirty="0"/>
          </a:p>
        </p:txBody>
      </p:sp>
      <p:sp>
        <p:nvSpPr>
          <p:cNvPr id="12" name="Right Arrow 11"/>
          <p:cNvSpPr/>
          <p:nvPr/>
        </p:nvSpPr>
        <p:spPr>
          <a:xfrm>
            <a:off x="457200" y="3048000"/>
            <a:ext cx="1371600" cy="7132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Neutrophil</a:t>
            </a:r>
            <a:endParaRPr lang="en-US" dirty="0"/>
          </a:p>
        </p:txBody>
      </p:sp>
    </p:spTree>
    <p:extLst>
      <p:ext uri="{BB962C8B-B14F-4D97-AF65-F5344CB8AC3E}">
        <p14:creationId xmlns:p14="http://schemas.microsoft.com/office/powerpoint/2010/main" val="36971573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4414" y="2214554"/>
            <a:ext cx="7406640" cy="1138246"/>
          </a:xfrm>
        </p:spPr>
        <p:style>
          <a:lnRef idx="0">
            <a:schemeClr val="dk1"/>
          </a:lnRef>
          <a:fillRef idx="3">
            <a:schemeClr val="dk1"/>
          </a:fillRef>
          <a:effectRef idx="3">
            <a:schemeClr val="dk1"/>
          </a:effectRef>
          <a:fontRef idx="minor">
            <a:schemeClr val="lt1"/>
          </a:fontRef>
        </p:style>
        <p:txBody>
          <a:bodyPr>
            <a:normAutofit/>
          </a:bodyPr>
          <a:lstStyle/>
          <a:p>
            <a:pPr algn="ctr"/>
            <a:r>
              <a:rPr lang="en-US" sz="5400" b="1" i="1" dirty="0" smtClean="0">
                <a:solidFill>
                  <a:srgbClr val="FFFF00"/>
                </a:solidFill>
                <a:effectLst>
                  <a:outerShdw blurRad="38100" dist="38100" dir="2700000" algn="tl">
                    <a:srgbClr val="000000">
                      <a:alpha val="43137"/>
                    </a:srgbClr>
                  </a:outerShdw>
                </a:effectLst>
              </a:rPr>
              <a:t>3- Acute Cholecystitis</a:t>
            </a:r>
            <a:endParaRPr lang="en-US" sz="5400" b="1" i="1" dirty="0">
              <a:solidFill>
                <a:srgbClr val="FFFF00"/>
              </a:solidFill>
              <a:effectLst>
                <a:outerShdw blurRad="38100" dist="38100" dir="2700000" algn="tl">
                  <a:srgbClr val="000000">
                    <a:alpha val="43137"/>
                  </a:srgbClr>
                </a:outerShdw>
              </a:effectLst>
            </a:endParaRPr>
          </a:p>
        </p:txBody>
      </p:sp>
      <p:sp>
        <p:nvSpPr>
          <p:cNvPr id="4" name="TextBox 3"/>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4284974185"/>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2" cstate="print"/>
          <a:srcRect/>
          <a:stretch>
            <a:fillRect/>
          </a:stretch>
        </p:blipFill>
        <p:spPr bwMode="auto">
          <a:xfrm>
            <a:off x="755576" y="1004942"/>
            <a:ext cx="7632847" cy="4756643"/>
          </a:xfrm>
          <a:prstGeom prst="rect">
            <a:avLst/>
          </a:prstGeom>
          <a:noFill/>
          <a:ln w="9525">
            <a:noFill/>
            <a:miter lim="800000"/>
            <a:headEnd/>
            <a:tailEnd/>
          </a:ln>
        </p:spPr>
      </p:pic>
      <p:sp>
        <p:nvSpPr>
          <p:cNvPr id="7" name="Rounded Rectangle 6"/>
          <p:cNvSpPr/>
          <p:nvPr/>
        </p:nvSpPr>
        <p:spPr>
          <a:xfrm>
            <a:off x="971600" y="438128"/>
            <a:ext cx="7072362"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Cholecystitis – Gross</a:t>
            </a:r>
            <a:endParaRPr lang="en-US" sz="2400" b="1" i="1" dirty="0">
              <a:effectLst>
                <a:outerShdw blurRad="38100" dist="38100" dir="2700000" algn="tl">
                  <a:srgbClr val="000000">
                    <a:alpha val="43137"/>
                  </a:srgbClr>
                </a:outerShdw>
              </a:effectLst>
            </a:endParaRPr>
          </a:p>
        </p:txBody>
      </p:sp>
      <p:sp>
        <p:nvSpPr>
          <p:cNvPr id="10" name="Rectangle 9"/>
          <p:cNvSpPr/>
          <p:nvPr/>
        </p:nvSpPr>
        <p:spPr>
          <a:xfrm>
            <a:off x="611560" y="5805264"/>
            <a:ext cx="7560840" cy="646331"/>
          </a:xfrm>
          <a:prstGeom prst="rect">
            <a:avLst/>
          </a:prstGeom>
        </p:spPr>
        <p:txBody>
          <a:bodyPr wrap="square">
            <a:spAutoFit/>
          </a:bodyPr>
          <a:lstStyle/>
          <a:p>
            <a:pPr algn="ctr"/>
            <a:r>
              <a:rPr lang="en-US" b="1" i="1" dirty="0" err="1" smtClean="0"/>
              <a:t>Mucocele</a:t>
            </a:r>
            <a:r>
              <a:rPr lang="en-US" b="1" i="1" dirty="0" smtClean="0"/>
              <a:t>, stone obstructed the neck , distended , aspiration done and removed by lap </a:t>
            </a:r>
            <a:r>
              <a:rPr lang="en-US" b="1" i="1" dirty="0" err="1" smtClean="0"/>
              <a:t>chole</a:t>
            </a:r>
            <a:endParaRPr lang="en-US" b="1" i="1" dirty="0"/>
          </a:p>
        </p:txBody>
      </p:sp>
      <p:sp>
        <p:nvSpPr>
          <p:cNvPr id="11" name="TextBox 10"/>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2" name="TextBox 11"/>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506287570"/>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library.med.utah.edu/WebPath/jpeg4/GI106.jpg"/>
          <p:cNvPicPr/>
          <p:nvPr/>
        </p:nvPicPr>
        <p:blipFill>
          <a:blip r:embed="rId2" cstate="print"/>
          <a:srcRect/>
          <a:stretch>
            <a:fillRect/>
          </a:stretch>
        </p:blipFill>
        <p:spPr bwMode="auto">
          <a:xfrm>
            <a:off x="642910" y="928671"/>
            <a:ext cx="7786742" cy="4572031"/>
          </a:xfrm>
          <a:prstGeom prst="rect">
            <a:avLst/>
          </a:prstGeom>
          <a:noFill/>
          <a:ln w="28575">
            <a:solidFill>
              <a:schemeClr val="tx1"/>
            </a:solidFill>
            <a:miter lim="800000"/>
            <a:headEnd/>
            <a:tailEnd/>
          </a:ln>
        </p:spPr>
      </p:pic>
      <p:sp>
        <p:nvSpPr>
          <p:cNvPr id="4" name="Rectangle 3"/>
          <p:cNvSpPr/>
          <p:nvPr/>
        </p:nvSpPr>
        <p:spPr>
          <a:xfrm>
            <a:off x="428596" y="5534585"/>
            <a:ext cx="8072494" cy="1323439"/>
          </a:xfrm>
          <a:prstGeom prst="rect">
            <a:avLst/>
          </a:prstGeom>
        </p:spPr>
        <p:txBody>
          <a:bodyPr wrap="square">
            <a:spAutoFit/>
          </a:bodyPr>
          <a:lstStyle/>
          <a:p>
            <a:pPr algn="ctr"/>
            <a:r>
              <a:rPr lang="en-US" sz="2000" b="1" i="1" dirty="0" smtClean="0"/>
              <a:t>The neutrophils are seen infiltrating the mucosa and submucosa of the gallbladder in this patient with acute cholecystitis and right upper quadrant abdominal pain with tenderness on palpation</a:t>
            </a:r>
            <a:endParaRPr lang="en-US" sz="2000" b="1" i="1" dirty="0"/>
          </a:p>
        </p:txBody>
      </p:sp>
      <p:sp>
        <p:nvSpPr>
          <p:cNvPr id="5" name="Rounded Rectangle 4"/>
          <p:cNvSpPr/>
          <p:nvPr/>
        </p:nvSpPr>
        <p:spPr>
          <a:xfrm>
            <a:off x="1071538" y="285728"/>
            <a:ext cx="7072362"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Cholecystitis – Histopathology HPF</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030785991"/>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2976" y="2456882"/>
            <a:ext cx="7406640" cy="1276918"/>
          </a:xfrm>
        </p:spPr>
        <p:style>
          <a:lnRef idx="0">
            <a:schemeClr val="dk1"/>
          </a:lnRef>
          <a:fillRef idx="3">
            <a:schemeClr val="dk1"/>
          </a:fillRef>
          <a:effectRef idx="3">
            <a:schemeClr val="dk1"/>
          </a:effectRef>
          <a:fontRef idx="minor">
            <a:schemeClr val="lt1"/>
          </a:fontRef>
        </p:style>
        <p:txBody>
          <a:bodyPr>
            <a:normAutofit/>
          </a:bodyPr>
          <a:lstStyle/>
          <a:p>
            <a:pPr algn="ctr"/>
            <a:r>
              <a:rPr lang="en-US" sz="5400" b="1" i="1" dirty="0" smtClean="0">
                <a:solidFill>
                  <a:srgbClr val="FFFF00"/>
                </a:solidFill>
                <a:effectLst>
                  <a:outerShdw blurRad="38100" dist="38100" dir="2700000" algn="tl">
                    <a:srgbClr val="000000">
                      <a:alpha val="43137"/>
                    </a:srgbClr>
                  </a:outerShdw>
                </a:effectLst>
              </a:rPr>
              <a:t>4- Skin Pilonidal Sinus</a:t>
            </a:r>
            <a:endParaRPr lang="en-US" sz="5400" b="1" i="1" dirty="0">
              <a:solidFill>
                <a:srgbClr val="FFFF00"/>
              </a:solidFill>
              <a:effectLst>
                <a:outerShdw blurRad="38100" dist="38100" dir="2700000" algn="tl">
                  <a:srgbClr val="000000">
                    <a:alpha val="43137"/>
                  </a:srgbClr>
                </a:outerShdw>
              </a:effectLst>
            </a:endParaRPr>
          </a:p>
        </p:txBody>
      </p:sp>
      <p:sp>
        <p:nvSpPr>
          <p:cNvPr id="4" name="TextBox 3"/>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977831322"/>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071538" y="285728"/>
            <a:ext cx="7072362" cy="57150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Foreign Body Reaction (Pilonidal Sinus)</a:t>
            </a:r>
            <a:endParaRPr lang="en-US" sz="2400" b="1" i="1" dirty="0">
              <a:effectLst>
                <a:outerShdw blurRad="38100" dist="38100" dir="2700000" algn="tl">
                  <a:srgbClr val="000000">
                    <a:alpha val="43137"/>
                  </a:srgbClr>
                </a:outerShdw>
              </a:effectLst>
            </a:endParaRPr>
          </a:p>
        </p:txBody>
      </p:sp>
      <p:pic>
        <p:nvPicPr>
          <p:cNvPr id="169987" name="Picture 3"/>
          <p:cNvPicPr>
            <a:picLocks noChangeAspect="1" noChangeArrowheads="1"/>
          </p:cNvPicPr>
          <p:nvPr/>
        </p:nvPicPr>
        <p:blipFill>
          <a:blip r:embed="rId2" cstate="print"/>
          <a:srcRect/>
          <a:stretch>
            <a:fillRect/>
          </a:stretch>
        </p:blipFill>
        <p:spPr bwMode="auto">
          <a:xfrm>
            <a:off x="428596" y="1142984"/>
            <a:ext cx="3929090" cy="3357585"/>
          </a:xfrm>
          <a:prstGeom prst="rect">
            <a:avLst/>
          </a:prstGeom>
          <a:noFill/>
          <a:ln w="28575">
            <a:solidFill>
              <a:schemeClr val="tx1"/>
            </a:solidFill>
            <a:miter lim="800000"/>
            <a:headEnd/>
            <a:tailEnd/>
          </a:ln>
          <a:effectLst/>
        </p:spPr>
      </p:pic>
      <p:sp>
        <p:nvSpPr>
          <p:cNvPr id="8" name="Rectangle 7"/>
          <p:cNvSpPr/>
          <p:nvPr/>
        </p:nvSpPr>
        <p:spPr>
          <a:xfrm>
            <a:off x="214282" y="4786322"/>
            <a:ext cx="8143932" cy="1323439"/>
          </a:xfrm>
          <a:prstGeom prst="rect">
            <a:avLst/>
          </a:prstGeom>
        </p:spPr>
        <p:txBody>
          <a:bodyPr wrap="square">
            <a:spAutoFit/>
          </a:bodyPr>
          <a:lstStyle/>
          <a:p>
            <a:pPr algn="ctr"/>
            <a:r>
              <a:rPr lang="en-US" sz="2000" b="1" i="1" dirty="0" smtClean="0"/>
              <a:t>A pilonidal sinus is a sinus tract which commonly contains hairs. It occurs under the skin between the buttocks (the natal cleft) a short distance above the anus. Usually runs vertical between the buttocks and rarely occurring outside the coccygeal region.</a:t>
            </a:r>
            <a:endParaRPr lang="en-US" sz="2000" b="1" i="1" dirty="0"/>
          </a:p>
        </p:txBody>
      </p:sp>
      <p:pic>
        <p:nvPicPr>
          <p:cNvPr id="169989" name="Picture 5"/>
          <p:cNvPicPr>
            <a:picLocks noChangeAspect="1" noChangeArrowheads="1"/>
          </p:cNvPicPr>
          <p:nvPr/>
        </p:nvPicPr>
        <p:blipFill>
          <a:blip r:embed="rId3" cstate="print"/>
          <a:srcRect/>
          <a:stretch>
            <a:fillRect/>
          </a:stretch>
        </p:blipFill>
        <p:spPr bwMode="auto">
          <a:xfrm>
            <a:off x="4643438" y="1142984"/>
            <a:ext cx="3886201" cy="3357586"/>
          </a:xfrm>
          <a:prstGeom prst="rect">
            <a:avLst/>
          </a:prstGeom>
          <a:noFill/>
          <a:ln w="28575">
            <a:solidFill>
              <a:schemeClr val="tx1"/>
            </a:solidFill>
            <a:miter lim="800000"/>
            <a:headEnd/>
            <a:tailEnd/>
          </a:ln>
          <a:effectLst/>
        </p:spPr>
      </p:pic>
      <p:sp>
        <p:nvSpPr>
          <p:cNvPr id="9" name="TextBox 8"/>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98180390"/>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4" name="Picture 2" descr="http://www.humpath.com/IMG/jpg/pilonidal_sinus_04_1.jpg"/>
          <p:cNvPicPr>
            <a:picLocks noChangeAspect="1" noChangeArrowheads="1"/>
          </p:cNvPicPr>
          <p:nvPr/>
        </p:nvPicPr>
        <p:blipFill>
          <a:blip r:embed="rId2" cstate="print"/>
          <a:srcRect/>
          <a:stretch>
            <a:fillRect/>
          </a:stretch>
        </p:blipFill>
        <p:spPr bwMode="auto">
          <a:xfrm>
            <a:off x="357158" y="1089679"/>
            <a:ext cx="4071966" cy="4053833"/>
          </a:xfrm>
          <a:prstGeom prst="rect">
            <a:avLst/>
          </a:prstGeom>
          <a:noFill/>
          <a:ln w="28575">
            <a:solidFill>
              <a:schemeClr val="tx1"/>
            </a:solidFill>
          </a:ln>
        </p:spPr>
      </p:pic>
      <p:pic>
        <p:nvPicPr>
          <p:cNvPr id="3" name="Picture 2" descr="http://www.humpath.com/IMG/jpg_abcessed_pilonidal_sinus_06_2ab.jpg"/>
          <p:cNvPicPr>
            <a:picLocks noChangeAspect="1" noChangeArrowheads="1"/>
          </p:cNvPicPr>
          <p:nvPr/>
        </p:nvPicPr>
        <p:blipFill>
          <a:blip r:embed="rId3" cstate="print"/>
          <a:srcRect l="47934" t="58414"/>
          <a:stretch>
            <a:fillRect/>
          </a:stretch>
        </p:blipFill>
        <p:spPr bwMode="auto">
          <a:xfrm>
            <a:off x="4643438" y="1071546"/>
            <a:ext cx="3857652" cy="4030874"/>
          </a:xfrm>
          <a:prstGeom prst="rect">
            <a:avLst/>
          </a:prstGeom>
          <a:noFill/>
          <a:ln w="28575">
            <a:solidFill>
              <a:schemeClr val="tx1"/>
            </a:solidFill>
            <a:miter lim="800000"/>
            <a:headEnd/>
            <a:tailEnd/>
          </a:ln>
        </p:spPr>
      </p:pic>
      <p:sp>
        <p:nvSpPr>
          <p:cNvPr id="4" name="Rounded Rectangle 3"/>
          <p:cNvSpPr/>
          <p:nvPr/>
        </p:nvSpPr>
        <p:spPr>
          <a:xfrm>
            <a:off x="1071538" y="285728"/>
            <a:ext cx="7072362" cy="57150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Foreign Body Reaction (Pilonidal Sinus)</a:t>
            </a:r>
            <a:endParaRPr lang="en-US" sz="2400" b="1" i="1" dirty="0">
              <a:effectLst>
                <a:outerShdw blurRad="38100" dist="38100" dir="2700000" algn="tl">
                  <a:srgbClr val="000000">
                    <a:alpha val="43137"/>
                  </a:srgbClr>
                </a:outerShdw>
              </a:effectLst>
            </a:endParaRPr>
          </a:p>
        </p:txBody>
      </p:sp>
      <p:sp>
        <p:nvSpPr>
          <p:cNvPr id="5" name="TextBox 4"/>
          <p:cNvSpPr txBox="1"/>
          <p:nvPr/>
        </p:nvSpPr>
        <p:spPr>
          <a:xfrm>
            <a:off x="1000100" y="5429264"/>
            <a:ext cx="6500858" cy="400110"/>
          </a:xfrm>
          <a:prstGeom prst="rect">
            <a:avLst/>
          </a:prstGeom>
          <a:noFill/>
        </p:spPr>
        <p:txBody>
          <a:bodyPr wrap="square" rtlCol="0">
            <a:spAutoFit/>
          </a:bodyPr>
          <a:lstStyle/>
          <a:p>
            <a:pPr algn="ctr"/>
            <a:r>
              <a:rPr lang="en-US" sz="2000" b="1" i="1" dirty="0" smtClean="0"/>
              <a:t>Surgically excised pilonidal sinus tracts</a:t>
            </a:r>
            <a:endParaRPr lang="en-US" sz="2000" b="1" i="1" dirty="0"/>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945568310"/>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descr="http://blog.yimg.com/2/DBjAjeN7s59ri3UwzNZdPsXsnsNm.WVZBovrrtkHi6cxsrnpEkewlw--/52/l/YyZhJEo5rTjKgIzDVrF5nQ.jpg">
            <a:hlinkClick r:id="rId2"/>
          </p:cNvPr>
          <p:cNvPicPr>
            <a:picLocks noChangeAspect="1" noChangeArrowheads="1"/>
          </p:cNvPicPr>
          <p:nvPr/>
        </p:nvPicPr>
        <p:blipFill>
          <a:blip r:embed="rId3" cstate="print"/>
          <a:srcRect/>
          <a:stretch>
            <a:fillRect/>
          </a:stretch>
        </p:blipFill>
        <p:spPr bwMode="auto">
          <a:xfrm>
            <a:off x="714348" y="1000108"/>
            <a:ext cx="7620020" cy="4624396"/>
          </a:xfrm>
          <a:prstGeom prst="rect">
            <a:avLst/>
          </a:prstGeom>
          <a:noFill/>
          <a:ln w="28575">
            <a:solidFill>
              <a:schemeClr val="tx1"/>
            </a:solidFill>
          </a:ln>
        </p:spPr>
      </p:pic>
      <p:sp>
        <p:nvSpPr>
          <p:cNvPr id="4" name="Rectangle 3"/>
          <p:cNvSpPr/>
          <p:nvPr/>
        </p:nvSpPr>
        <p:spPr>
          <a:xfrm>
            <a:off x="714348" y="5786454"/>
            <a:ext cx="7500990" cy="1015663"/>
          </a:xfrm>
          <a:prstGeom prst="rect">
            <a:avLst/>
          </a:prstGeom>
        </p:spPr>
        <p:txBody>
          <a:bodyPr wrap="square">
            <a:spAutoFit/>
          </a:bodyPr>
          <a:lstStyle/>
          <a:p>
            <a:pPr algn="ctr"/>
            <a:r>
              <a:rPr lang="en-US" sz="2000" b="1" i="1" dirty="0" smtClean="0"/>
              <a:t>The lumen of the sinus and wall contain large number of hair shafts with foreign body giant cells, lymphocytes , macrophages &amp; neutrophils </a:t>
            </a:r>
            <a:endParaRPr lang="en-US" sz="2000" dirty="0"/>
          </a:p>
        </p:txBody>
      </p:sp>
      <p:sp>
        <p:nvSpPr>
          <p:cNvPr id="6" name="Rounded Rectangle 5"/>
          <p:cNvSpPr/>
          <p:nvPr/>
        </p:nvSpPr>
        <p:spPr>
          <a:xfrm>
            <a:off x="1071538" y="285728"/>
            <a:ext cx="7072362" cy="57150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Pilonidal Sinus – Histopathology LPF</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968629204"/>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2438400"/>
            <a:ext cx="7929618" cy="1000132"/>
          </a:xfrm>
        </p:spPr>
        <p:style>
          <a:lnRef idx="0">
            <a:schemeClr val="accent5"/>
          </a:lnRef>
          <a:fillRef idx="3">
            <a:schemeClr val="accent5"/>
          </a:fillRef>
          <a:effectRef idx="3">
            <a:schemeClr val="accent5"/>
          </a:effectRef>
          <a:fontRef idx="minor">
            <a:schemeClr val="lt1"/>
          </a:fontRef>
        </p:style>
        <p:txBody>
          <a:bodyPr>
            <a:noAutofit/>
          </a:bodyPr>
          <a:lstStyle/>
          <a:p>
            <a:pPr algn="ctr"/>
            <a:r>
              <a:rPr lang="en-US" sz="5400" b="1" i="1" dirty="0" smtClean="0">
                <a:solidFill>
                  <a:srgbClr val="FFFF00"/>
                </a:solidFill>
                <a:effectLst>
                  <a:outerShdw blurRad="38100" dist="38100" dir="2700000" algn="tl">
                    <a:srgbClr val="000000">
                      <a:alpha val="43137"/>
                    </a:srgbClr>
                  </a:outerShdw>
                </a:effectLst>
              </a:rPr>
              <a:t>II - Chronic Inflammation</a:t>
            </a:r>
            <a:endParaRPr lang="en-US" sz="5400" b="1" i="1" dirty="0">
              <a:solidFill>
                <a:srgbClr val="FFFF00"/>
              </a:solidFill>
              <a:effectLst>
                <a:outerShdw blurRad="38100" dist="38100" dir="2700000" algn="tl">
                  <a:srgbClr val="000000">
                    <a:alpha val="43137"/>
                  </a:srgbClr>
                </a:outerShdw>
              </a:effectLst>
            </a:endParaRPr>
          </a:p>
        </p:txBody>
      </p:sp>
      <p:sp>
        <p:nvSpPr>
          <p:cNvPr id="4" name="TextBox 3"/>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67455107"/>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library.med.utah.edu/WebPath/jpeg1/INFL006.jpg"/>
          <p:cNvPicPr/>
          <p:nvPr/>
        </p:nvPicPr>
        <p:blipFill>
          <a:blip r:embed="rId2" cstate="print"/>
          <a:srcRect/>
          <a:stretch>
            <a:fillRect/>
          </a:stretch>
        </p:blipFill>
        <p:spPr bwMode="auto">
          <a:xfrm>
            <a:off x="714348" y="857232"/>
            <a:ext cx="7500990" cy="4732008"/>
          </a:xfrm>
          <a:prstGeom prst="rect">
            <a:avLst/>
          </a:prstGeom>
          <a:noFill/>
          <a:ln w="28575">
            <a:solidFill>
              <a:schemeClr val="tx1"/>
            </a:solidFill>
            <a:miter lim="800000"/>
            <a:headEnd/>
            <a:tailEnd/>
          </a:ln>
        </p:spPr>
      </p:pic>
      <p:sp>
        <p:nvSpPr>
          <p:cNvPr id="5" name="Rounded Rectangle 4"/>
          <p:cNvSpPr/>
          <p:nvPr/>
        </p:nvSpPr>
        <p:spPr>
          <a:xfrm>
            <a:off x="1571604" y="214290"/>
            <a:ext cx="5857916" cy="50006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Exudation in the Alveolar Space </a:t>
            </a:r>
            <a:endParaRPr lang="en-US" sz="2400" b="1" i="1" dirty="0">
              <a:effectLst>
                <a:outerShdw blurRad="38100" dist="38100" dir="2700000" algn="tl">
                  <a:srgbClr val="000000">
                    <a:alpha val="43137"/>
                  </a:srgbClr>
                </a:outerShdw>
              </a:effectLst>
            </a:endParaRPr>
          </a:p>
        </p:txBody>
      </p:sp>
      <p:sp>
        <p:nvSpPr>
          <p:cNvPr id="6" name="Rectangle 5"/>
          <p:cNvSpPr/>
          <p:nvPr/>
        </p:nvSpPr>
        <p:spPr>
          <a:xfrm>
            <a:off x="714348" y="5589240"/>
            <a:ext cx="7362852" cy="923330"/>
          </a:xfrm>
          <a:prstGeom prst="rect">
            <a:avLst/>
          </a:prstGeom>
        </p:spPr>
        <p:txBody>
          <a:bodyPr wrap="square">
            <a:spAutoFit/>
          </a:bodyPr>
          <a:lstStyle/>
          <a:p>
            <a:pPr algn="ctr"/>
            <a:r>
              <a:rPr lang="en-US" b="1" i="1" dirty="0" smtClean="0"/>
              <a:t>Here is vasodilation with exudation that has led to an outpouring of fluid with fibrin into the alveolar spaces along with PMN's indicative of an acute bronchopneumonia of the lung, </a:t>
            </a:r>
          </a:p>
        </p:txBody>
      </p:sp>
      <p:sp>
        <p:nvSpPr>
          <p:cNvPr id="9" name="TextBox 8"/>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787927255"/>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1752600"/>
            <a:ext cx="7406640" cy="1472184"/>
          </a:xfrm>
        </p:spPr>
        <p:style>
          <a:lnRef idx="0">
            <a:schemeClr val="dk1"/>
          </a:lnRef>
          <a:fillRef idx="1003">
            <a:schemeClr val="dk1"/>
          </a:fillRef>
          <a:effectRef idx="3">
            <a:schemeClr val="dk1"/>
          </a:effectRef>
          <a:fontRef idx="minor">
            <a:schemeClr val="lt1"/>
          </a:fontRef>
        </p:style>
        <p:txBody>
          <a:bodyPr>
            <a:noAutofit/>
          </a:bodyPr>
          <a:lstStyle/>
          <a:p>
            <a:pPr algn="ctr"/>
            <a:r>
              <a:rPr lang="en-US" sz="4800" b="1" i="1" dirty="0" smtClean="0">
                <a:solidFill>
                  <a:srgbClr val="FFC000"/>
                </a:solidFill>
                <a:effectLst>
                  <a:outerShdw blurRad="38100" dist="38100" dir="2700000" algn="tl">
                    <a:srgbClr val="000000">
                      <a:alpha val="43137"/>
                    </a:srgbClr>
                  </a:outerShdw>
                </a:effectLst>
              </a:rPr>
              <a:t>1- Chronic cholecystitis </a:t>
            </a:r>
            <a:br>
              <a:rPr lang="en-US" sz="4800" b="1" i="1" dirty="0" smtClean="0">
                <a:solidFill>
                  <a:srgbClr val="FFC000"/>
                </a:solidFill>
                <a:effectLst>
                  <a:outerShdw blurRad="38100" dist="38100" dir="2700000" algn="tl">
                    <a:srgbClr val="000000">
                      <a:alpha val="43137"/>
                    </a:srgbClr>
                  </a:outerShdw>
                </a:effectLst>
              </a:rPr>
            </a:br>
            <a:r>
              <a:rPr lang="en-US" sz="4800" b="1" i="1" dirty="0" smtClean="0">
                <a:solidFill>
                  <a:srgbClr val="FFC000"/>
                </a:solidFill>
                <a:effectLst>
                  <a:outerShdw blurRad="38100" dist="38100" dir="2700000" algn="tl">
                    <a:srgbClr val="000000">
                      <a:alpha val="43137"/>
                    </a:srgbClr>
                  </a:outerShdw>
                </a:effectLst>
              </a:rPr>
              <a:t>with stones</a:t>
            </a:r>
            <a:endParaRPr lang="en-US" sz="4800" b="1" i="1" dirty="0">
              <a:solidFill>
                <a:srgbClr val="FFC000"/>
              </a:solidFill>
              <a:effectLst>
                <a:outerShdw blurRad="38100" dist="38100" dir="2700000" algn="tl">
                  <a:srgbClr val="000000">
                    <a:alpha val="43137"/>
                  </a:srgbClr>
                </a:outerShdw>
              </a:effectLst>
            </a:endParaRPr>
          </a:p>
        </p:txBody>
      </p:sp>
      <p:sp>
        <p:nvSpPr>
          <p:cNvPr id="4" name="TextBox 3"/>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008180230"/>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Gallbladder with Papillary Adenocarcinoma (gross)"/>
          <p:cNvPicPr>
            <a:picLocks noChangeAspect="1" noChangeArrowheads="1"/>
          </p:cNvPicPr>
          <p:nvPr/>
        </p:nvPicPr>
        <p:blipFill>
          <a:blip r:embed="rId3" cstate="print"/>
          <a:srcRect/>
          <a:stretch>
            <a:fillRect/>
          </a:stretch>
        </p:blipFill>
        <p:spPr bwMode="auto">
          <a:xfrm>
            <a:off x="785786" y="1071546"/>
            <a:ext cx="7440694" cy="4357718"/>
          </a:xfrm>
          <a:prstGeom prst="rect">
            <a:avLst/>
          </a:prstGeom>
          <a:noFill/>
          <a:ln w="28575">
            <a:solidFill>
              <a:schemeClr val="tx1"/>
            </a:solidFill>
          </a:ln>
        </p:spPr>
      </p:pic>
      <p:sp>
        <p:nvSpPr>
          <p:cNvPr id="4" name="Rectangle 3"/>
          <p:cNvSpPr/>
          <p:nvPr/>
        </p:nvSpPr>
        <p:spPr>
          <a:xfrm>
            <a:off x="785786" y="5463147"/>
            <a:ext cx="7358114" cy="1015663"/>
          </a:xfrm>
          <a:prstGeom prst="rect">
            <a:avLst/>
          </a:prstGeom>
        </p:spPr>
        <p:txBody>
          <a:bodyPr wrap="square">
            <a:spAutoFit/>
          </a:bodyPr>
          <a:lstStyle/>
          <a:p>
            <a:pPr algn="ctr"/>
            <a:r>
              <a:rPr lang="en-US" sz="2000" b="1" i="1" dirty="0" smtClean="0"/>
              <a:t>Gross appearance of gallbladder after sectioning longitudinally. </a:t>
            </a:r>
          </a:p>
          <a:p>
            <a:pPr algn="ctr"/>
            <a:r>
              <a:rPr lang="en-US" sz="2000" b="1" i="1" dirty="0" smtClean="0"/>
              <a:t>Notice thickness of gall bladder wall, abundant polyhedric stones and small papillary tumor in the cystic duct. </a:t>
            </a:r>
            <a:endParaRPr lang="en-US" sz="2000" b="1" i="1" dirty="0"/>
          </a:p>
        </p:txBody>
      </p:sp>
      <p:sp>
        <p:nvSpPr>
          <p:cNvPr id="5" name="Rounded Rectangle 4"/>
          <p:cNvSpPr/>
          <p:nvPr/>
        </p:nvSpPr>
        <p:spPr>
          <a:xfrm>
            <a:off x="1428728" y="357166"/>
            <a:ext cx="6215106"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Chronic cholecystitis with Gall Stones</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4222477398"/>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lum bright="10000" contrast="20000"/>
          </a:blip>
          <a:srcRect/>
          <a:stretch>
            <a:fillRect/>
          </a:stretch>
        </p:blipFill>
        <p:spPr>
          <a:xfrm>
            <a:off x="357158" y="785808"/>
            <a:ext cx="8143932" cy="47005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ounded Rectangle 4"/>
          <p:cNvSpPr/>
          <p:nvPr/>
        </p:nvSpPr>
        <p:spPr>
          <a:xfrm>
            <a:off x="1428728" y="142852"/>
            <a:ext cx="6215106"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Chronic cholecystitis - Histopathology</a:t>
            </a:r>
            <a:endParaRPr lang="en-US" sz="2400" b="1" i="1" dirty="0">
              <a:effectLst>
                <a:outerShdw blurRad="38100" dist="38100" dir="2700000" algn="tl">
                  <a:srgbClr val="000000">
                    <a:alpha val="43137"/>
                  </a:srgbClr>
                </a:outerShdw>
              </a:effectLst>
            </a:endParaRPr>
          </a:p>
        </p:txBody>
      </p:sp>
      <p:sp>
        <p:nvSpPr>
          <p:cNvPr id="6" name="Rectangle 5"/>
          <p:cNvSpPr/>
          <p:nvPr/>
        </p:nvSpPr>
        <p:spPr>
          <a:xfrm>
            <a:off x="357158" y="5638800"/>
            <a:ext cx="7643842" cy="923330"/>
          </a:xfrm>
          <a:prstGeom prst="rect">
            <a:avLst/>
          </a:prstGeom>
        </p:spPr>
        <p:txBody>
          <a:bodyPr wrap="square">
            <a:spAutoFit/>
          </a:bodyPr>
          <a:lstStyle/>
          <a:p>
            <a:pPr marL="533400" indent="-533400" algn="ctr"/>
            <a:r>
              <a:rPr lang="en-US" b="1" i="1" dirty="0" smtClean="0"/>
              <a:t>Irregular mucosal folds and foci of ulceration in mucosa. Wall is penetrated by mucosal glands which are present in muscle coat ( Rokitansky- Aschoff sinuses). All layers show chronic inflammatory cells infiltration and fibrosis. </a:t>
            </a:r>
            <a:endParaRPr lang="en-US" b="1" i="1" dirty="0"/>
          </a:p>
        </p:txBody>
      </p:sp>
      <p:sp>
        <p:nvSpPr>
          <p:cNvPr id="9" name="TextBox 8"/>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718362927"/>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8" name="Picture 2" descr="http://oac.med.jhmi.edu/pathconcepts/Images/Liver/111B/main.jpg"/>
          <p:cNvPicPr>
            <a:picLocks noChangeAspect="1" noChangeArrowheads="1"/>
          </p:cNvPicPr>
          <p:nvPr/>
        </p:nvPicPr>
        <p:blipFill>
          <a:blip r:embed="rId2" cstate="print"/>
          <a:srcRect/>
          <a:stretch>
            <a:fillRect/>
          </a:stretch>
        </p:blipFill>
        <p:spPr bwMode="auto">
          <a:xfrm>
            <a:off x="500034" y="785794"/>
            <a:ext cx="7929618" cy="4071966"/>
          </a:xfrm>
          <a:prstGeom prst="rect">
            <a:avLst/>
          </a:prstGeom>
          <a:noFill/>
          <a:ln w="28575">
            <a:solidFill>
              <a:schemeClr val="tx1"/>
            </a:solidFill>
          </a:ln>
        </p:spPr>
      </p:pic>
      <p:sp>
        <p:nvSpPr>
          <p:cNvPr id="4" name="Rectangle 3"/>
          <p:cNvSpPr/>
          <p:nvPr/>
        </p:nvSpPr>
        <p:spPr>
          <a:xfrm>
            <a:off x="571472" y="4857760"/>
            <a:ext cx="7786742" cy="1477328"/>
          </a:xfrm>
          <a:prstGeom prst="rect">
            <a:avLst/>
          </a:prstGeom>
        </p:spPr>
        <p:txBody>
          <a:bodyPr wrap="square">
            <a:spAutoFit/>
          </a:bodyPr>
          <a:lstStyle/>
          <a:p>
            <a:pPr algn="ctr"/>
            <a:r>
              <a:rPr lang="en-US" b="1" i="1" dirty="0" smtClean="0"/>
              <a:t>The mucosa is atrophic, with a single layer of flattened epithelium. There is proteinaceous fluid adherent to the mucosal surface, with some bile stained orange-brown crystals toward the upper left in the lumen. The lamina propria shows fibrosis and contains a mononuclear cell infiltrate (small dark blue nuclei). </a:t>
            </a:r>
          </a:p>
          <a:p>
            <a:pPr algn="ctr"/>
            <a:r>
              <a:rPr lang="en-US" b="1" i="1" dirty="0" smtClean="0"/>
              <a:t>The muscle is hypertrophied compared to normal gallbladder. </a:t>
            </a:r>
            <a:endParaRPr lang="en-US" b="1" i="1" dirty="0"/>
          </a:p>
        </p:txBody>
      </p:sp>
      <p:sp>
        <p:nvSpPr>
          <p:cNvPr id="5" name="Rounded Rectangle 4"/>
          <p:cNvSpPr/>
          <p:nvPr/>
        </p:nvSpPr>
        <p:spPr>
          <a:xfrm>
            <a:off x="1428728" y="142852"/>
            <a:ext cx="6215106"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Chronic cholecystitis - Histopathology</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992984999"/>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57356" y="2643182"/>
            <a:ext cx="6457968" cy="1233494"/>
          </a:xfrm>
        </p:spPr>
        <p:style>
          <a:lnRef idx="0">
            <a:scrgbClr r="0" g="0" b="0"/>
          </a:lnRef>
          <a:fillRef idx="1003">
            <a:schemeClr val="dk1"/>
          </a:fillRef>
          <a:effectRef idx="0">
            <a:scrgbClr r="0" g="0" b="0"/>
          </a:effectRef>
          <a:fontRef idx="major"/>
        </p:style>
        <p:txBody>
          <a:bodyPr>
            <a:normAutofit/>
          </a:bodyPr>
          <a:lstStyle/>
          <a:p>
            <a:r>
              <a:rPr lang="en-US" sz="5400" b="1" i="1" dirty="0" smtClean="0">
                <a:solidFill>
                  <a:srgbClr val="FFC000"/>
                </a:solidFill>
                <a:effectLst>
                  <a:outerShdw blurRad="38100" dist="38100" dir="2700000" algn="tl">
                    <a:srgbClr val="000000">
                      <a:alpha val="43137"/>
                    </a:srgbClr>
                  </a:outerShdw>
                </a:effectLst>
              </a:rPr>
              <a:t>2- Brain abscess</a:t>
            </a:r>
            <a:endParaRPr lang="en-US" sz="5400" b="1" i="1" dirty="0">
              <a:solidFill>
                <a:srgbClr val="FFC000"/>
              </a:solidFill>
              <a:effectLst>
                <a:outerShdw blurRad="38100" dist="38100" dir="2700000" algn="tl">
                  <a:srgbClr val="000000">
                    <a:alpha val="43137"/>
                  </a:srgbClr>
                </a:outerShdw>
              </a:effectLst>
            </a:endParaRPr>
          </a:p>
        </p:txBody>
      </p:sp>
      <p:sp>
        <p:nvSpPr>
          <p:cNvPr id="4" name="TextBox 3"/>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407099638"/>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descr="http://library.med.utah.edu/WebPath/jpeg5/CNS070.jpg"/>
          <p:cNvPicPr>
            <a:picLocks noChangeAspect="1" noChangeArrowheads="1"/>
          </p:cNvPicPr>
          <p:nvPr/>
        </p:nvPicPr>
        <p:blipFill>
          <a:blip r:embed="rId2" cstate="print"/>
          <a:srcRect/>
          <a:stretch>
            <a:fillRect/>
          </a:stretch>
        </p:blipFill>
        <p:spPr bwMode="auto">
          <a:xfrm>
            <a:off x="838200" y="685800"/>
            <a:ext cx="7608912" cy="4719096"/>
          </a:xfrm>
          <a:prstGeom prst="rect">
            <a:avLst/>
          </a:prstGeom>
          <a:noFill/>
          <a:ln>
            <a:solidFill>
              <a:srgbClr val="FF0000"/>
            </a:solidFill>
          </a:ln>
        </p:spPr>
      </p:pic>
      <p:sp>
        <p:nvSpPr>
          <p:cNvPr id="4" name="Rectangle 3"/>
          <p:cNvSpPr/>
          <p:nvPr/>
        </p:nvSpPr>
        <p:spPr>
          <a:xfrm>
            <a:off x="914400" y="5408056"/>
            <a:ext cx="7315200" cy="1200329"/>
          </a:xfrm>
          <a:prstGeom prst="rect">
            <a:avLst/>
          </a:prstGeom>
        </p:spPr>
        <p:txBody>
          <a:bodyPr wrap="square">
            <a:spAutoFit/>
          </a:bodyPr>
          <a:lstStyle/>
          <a:p>
            <a:pPr algn="ctr"/>
            <a:r>
              <a:rPr lang="en-US" b="1" i="1" dirty="0" smtClean="0"/>
              <a:t>CT of a cerebral abscess. There is a liquefactive center with yellow pus surrounded by a thin wall. Abscesses usually result from hematogenous spread of bacterial infection, but may also occur from direct penetrating trauma or extension from adjacent infection in sinuses</a:t>
            </a:r>
            <a:endParaRPr lang="en-US" b="1" i="1" dirty="0"/>
          </a:p>
        </p:txBody>
      </p:sp>
      <p:sp>
        <p:nvSpPr>
          <p:cNvPr id="5" name="Rounded Rectangle 4"/>
          <p:cNvSpPr/>
          <p:nvPr/>
        </p:nvSpPr>
        <p:spPr>
          <a:xfrm>
            <a:off x="2123728" y="188640"/>
            <a:ext cx="4824536" cy="43204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Brain Abscess - gross</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
        <p:nvSpPr>
          <p:cNvPr id="10" name="Freeform 9"/>
          <p:cNvSpPr/>
          <p:nvPr/>
        </p:nvSpPr>
        <p:spPr>
          <a:xfrm>
            <a:off x="3939702" y="1609701"/>
            <a:ext cx="1817878" cy="1989533"/>
          </a:xfrm>
          <a:custGeom>
            <a:avLst/>
            <a:gdLst>
              <a:gd name="connsiteX0" fmla="*/ 758758 w 1817878"/>
              <a:gd name="connsiteY0" fmla="*/ 481746 h 1989533"/>
              <a:gd name="connsiteX1" fmla="*/ 758758 w 1817878"/>
              <a:gd name="connsiteY1" fmla="*/ 481746 h 1989533"/>
              <a:gd name="connsiteX2" fmla="*/ 826851 w 1817878"/>
              <a:gd name="connsiteY2" fmla="*/ 345559 h 1989533"/>
              <a:gd name="connsiteX3" fmla="*/ 846307 w 1817878"/>
              <a:gd name="connsiteY3" fmla="*/ 316376 h 1989533"/>
              <a:gd name="connsiteX4" fmla="*/ 894945 w 1817878"/>
              <a:gd name="connsiteY4" fmla="*/ 277465 h 1989533"/>
              <a:gd name="connsiteX5" fmla="*/ 914400 w 1817878"/>
              <a:gd name="connsiteY5" fmla="*/ 248282 h 1989533"/>
              <a:gd name="connsiteX6" fmla="*/ 953311 w 1817878"/>
              <a:gd name="connsiteY6" fmla="*/ 209371 h 1989533"/>
              <a:gd name="connsiteX7" fmla="*/ 1001949 w 1817878"/>
              <a:gd name="connsiteY7" fmla="*/ 160733 h 1989533"/>
              <a:gd name="connsiteX8" fmla="*/ 1021404 w 1817878"/>
              <a:gd name="connsiteY8" fmla="*/ 131550 h 1989533"/>
              <a:gd name="connsiteX9" fmla="*/ 1070043 w 1817878"/>
              <a:gd name="connsiteY9" fmla="*/ 92639 h 1989533"/>
              <a:gd name="connsiteX10" fmla="*/ 1118681 w 1817878"/>
              <a:gd name="connsiteY10" fmla="*/ 44001 h 1989533"/>
              <a:gd name="connsiteX11" fmla="*/ 1167319 w 1817878"/>
              <a:gd name="connsiteY11" fmla="*/ 5090 h 1989533"/>
              <a:gd name="connsiteX12" fmla="*/ 1293779 w 1817878"/>
              <a:gd name="connsiteY12" fmla="*/ 24546 h 1989533"/>
              <a:gd name="connsiteX13" fmla="*/ 1322962 w 1817878"/>
              <a:gd name="connsiteY13" fmla="*/ 34273 h 1989533"/>
              <a:gd name="connsiteX14" fmla="*/ 1400783 w 1817878"/>
              <a:gd name="connsiteY14" fmla="*/ 73184 h 1989533"/>
              <a:gd name="connsiteX15" fmla="*/ 1439694 w 1817878"/>
              <a:gd name="connsiteY15" fmla="*/ 102367 h 1989533"/>
              <a:gd name="connsiteX16" fmla="*/ 1507787 w 1817878"/>
              <a:gd name="connsiteY16" fmla="*/ 131550 h 1989533"/>
              <a:gd name="connsiteX17" fmla="*/ 1546698 w 1817878"/>
              <a:gd name="connsiteY17" fmla="*/ 170461 h 1989533"/>
              <a:gd name="connsiteX18" fmla="*/ 1605064 w 1817878"/>
              <a:gd name="connsiteY18" fmla="*/ 189916 h 1989533"/>
              <a:gd name="connsiteX19" fmla="*/ 1692613 w 1817878"/>
              <a:gd name="connsiteY19" fmla="*/ 287193 h 1989533"/>
              <a:gd name="connsiteX20" fmla="*/ 1721796 w 1817878"/>
              <a:gd name="connsiteY20" fmla="*/ 316376 h 1989533"/>
              <a:gd name="connsiteX21" fmla="*/ 1750979 w 1817878"/>
              <a:gd name="connsiteY21" fmla="*/ 345559 h 1989533"/>
              <a:gd name="connsiteX22" fmla="*/ 1780162 w 1817878"/>
              <a:gd name="connsiteY22" fmla="*/ 403925 h 1989533"/>
              <a:gd name="connsiteX23" fmla="*/ 1809345 w 1817878"/>
              <a:gd name="connsiteY23" fmla="*/ 462290 h 1989533"/>
              <a:gd name="connsiteX24" fmla="*/ 1799617 w 1817878"/>
              <a:gd name="connsiteY24" fmla="*/ 598478 h 1989533"/>
              <a:gd name="connsiteX25" fmla="*/ 1789889 w 1817878"/>
              <a:gd name="connsiteY25" fmla="*/ 637388 h 1989533"/>
              <a:gd name="connsiteX26" fmla="*/ 1770434 w 1817878"/>
              <a:gd name="connsiteY26" fmla="*/ 734665 h 1989533"/>
              <a:gd name="connsiteX27" fmla="*/ 1760707 w 1817878"/>
              <a:gd name="connsiteY27" fmla="*/ 1055678 h 1989533"/>
              <a:gd name="connsiteX28" fmla="*/ 1750979 w 1817878"/>
              <a:gd name="connsiteY28" fmla="*/ 1094588 h 1989533"/>
              <a:gd name="connsiteX29" fmla="*/ 1731524 w 1817878"/>
              <a:gd name="connsiteY29" fmla="*/ 1152954 h 1989533"/>
              <a:gd name="connsiteX30" fmla="*/ 1721796 w 1817878"/>
              <a:gd name="connsiteY30" fmla="*/ 1182137 h 1989533"/>
              <a:gd name="connsiteX31" fmla="*/ 1712068 w 1817878"/>
              <a:gd name="connsiteY31" fmla="*/ 1221048 h 1989533"/>
              <a:gd name="connsiteX32" fmla="*/ 1692613 w 1817878"/>
              <a:gd name="connsiteY32" fmla="*/ 1298869 h 1989533"/>
              <a:gd name="connsiteX33" fmla="*/ 1682885 w 1817878"/>
              <a:gd name="connsiteY33" fmla="*/ 1337780 h 1989533"/>
              <a:gd name="connsiteX34" fmla="*/ 1663430 w 1817878"/>
              <a:gd name="connsiteY34" fmla="*/ 1366963 h 1989533"/>
              <a:gd name="connsiteX35" fmla="*/ 1634247 w 1817878"/>
              <a:gd name="connsiteY35" fmla="*/ 1444784 h 1989533"/>
              <a:gd name="connsiteX36" fmla="*/ 1624519 w 1817878"/>
              <a:gd name="connsiteY36" fmla="*/ 1483695 h 1989533"/>
              <a:gd name="connsiteX37" fmla="*/ 1536970 w 1817878"/>
              <a:gd name="connsiteY37" fmla="*/ 1590699 h 1989533"/>
              <a:gd name="connsiteX38" fmla="*/ 1507787 w 1817878"/>
              <a:gd name="connsiteY38" fmla="*/ 1619882 h 1989533"/>
              <a:gd name="connsiteX39" fmla="*/ 1478604 w 1817878"/>
              <a:gd name="connsiteY39" fmla="*/ 1649065 h 1989533"/>
              <a:gd name="connsiteX40" fmla="*/ 1449421 w 1817878"/>
              <a:gd name="connsiteY40" fmla="*/ 1678248 h 1989533"/>
              <a:gd name="connsiteX41" fmla="*/ 1391055 w 1817878"/>
              <a:gd name="connsiteY41" fmla="*/ 1717159 h 1989533"/>
              <a:gd name="connsiteX42" fmla="*/ 1322962 w 1817878"/>
              <a:gd name="connsiteY42" fmla="*/ 1756069 h 1989533"/>
              <a:gd name="connsiteX43" fmla="*/ 1254868 w 1817878"/>
              <a:gd name="connsiteY43" fmla="*/ 1833890 h 1989533"/>
              <a:gd name="connsiteX44" fmla="*/ 1235413 w 1817878"/>
              <a:gd name="connsiteY44" fmla="*/ 1853346 h 1989533"/>
              <a:gd name="connsiteX45" fmla="*/ 1196502 w 1817878"/>
              <a:gd name="connsiteY45" fmla="*/ 1901984 h 1989533"/>
              <a:gd name="connsiteX46" fmla="*/ 1099226 w 1817878"/>
              <a:gd name="connsiteY46" fmla="*/ 1960350 h 1989533"/>
              <a:gd name="connsiteX47" fmla="*/ 1070043 w 1817878"/>
              <a:gd name="connsiteY47" fmla="*/ 1970078 h 1989533"/>
              <a:gd name="connsiteX48" fmla="*/ 982494 w 1817878"/>
              <a:gd name="connsiteY48" fmla="*/ 1989533 h 1989533"/>
              <a:gd name="connsiteX49" fmla="*/ 486383 w 1817878"/>
              <a:gd name="connsiteY49" fmla="*/ 1979805 h 1989533"/>
              <a:gd name="connsiteX50" fmla="*/ 428017 w 1817878"/>
              <a:gd name="connsiteY50" fmla="*/ 1970078 h 1989533"/>
              <a:gd name="connsiteX51" fmla="*/ 272375 w 1817878"/>
              <a:gd name="connsiteY51" fmla="*/ 1911712 h 1989533"/>
              <a:gd name="connsiteX52" fmla="*/ 243192 w 1817878"/>
              <a:gd name="connsiteY52" fmla="*/ 1892256 h 1989533"/>
              <a:gd name="connsiteX53" fmla="*/ 165370 w 1817878"/>
              <a:gd name="connsiteY53" fmla="*/ 1814435 h 1989533"/>
              <a:gd name="connsiteX54" fmla="*/ 136187 w 1817878"/>
              <a:gd name="connsiteY54" fmla="*/ 1785252 h 1989533"/>
              <a:gd name="connsiteX55" fmla="*/ 107004 w 1817878"/>
              <a:gd name="connsiteY55" fmla="*/ 1756069 h 1989533"/>
              <a:gd name="connsiteX56" fmla="*/ 48638 w 1817878"/>
              <a:gd name="connsiteY56" fmla="*/ 1678248 h 1989533"/>
              <a:gd name="connsiteX57" fmla="*/ 38911 w 1817878"/>
              <a:gd name="connsiteY57" fmla="*/ 1629610 h 1989533"/>
              <a:gd name="connsiteX58" fmla="*/ 29183 w 1817878"/>
              <a:gd name="connsiteY58" fmla="*/ 1600427 h 1989533"/>
              <a:gd name="connsiteX59" fmla="*/ 19455 w 1817878"/>
              <a:gd name="connsiteY59" fmla="*/ 1464239 h 1989533"/>
              <a:gd name="connsiteX60" fmla="*/ 0 w 1817878"/>
              <a:gd name="connsiteY60" fmla="*/ 1347508 h 1989533"/>
              <a:gd name="connsiteX61" fmla="*/ 9728 w 1817878"/>
              <a:gd name="connsiteY61" fmla="*/ 1104316 h 1989533"/>
              <a:gd name="connsiteX62" fmla="*/ 29183 w 1817878"/>
              <a:gd name="connsiteY62" fmla="*/ 1036222 h 1989533"/>
              <a:gd name="connsiteX63" fmla="*/ 48638 w 1817878"/>
              <a:gd name="connsiteY63" fmla="*/ 958401 h 1989533"/>
              <a:gd name="connsiteX64" fmla="*/ 68094 w 1817878"/>
              <a:gd name="connsiteY64" fmla="*/ 890308 h 1989533"/>
              <a:gd name="connsiteX65" fmla="*/ 87549 w 1817878"/>
              <a:gd name="connsiteY65" fmla="*/ 851397 h 1989533"/>
              <a:gd name="connsiteX66" fmla="*/ 97277 w 1817878"/>
              <a:gd name="connsiteY66" fmla="*/ 822214 h 1989533"/>
              <a:gd name="connsiteX67" fmla="*/ 126460 w 1817878"/>
              <a:gd name="connsiteY67" fmla="*/ 783303 h 1989533"/>
              <a:gd name="connsiteX68" fmla="*/ 145915 w 1817878"/>
              <a:gd name="connsiteY68" fmla="*/ 754120 h 1989533"/>
              <a:gd name="connsiteX69" fmla="*/ 175098 w 1817878"/>
              <a:gd name="connsiteY69" fmla="*/ 724937 h 1989533"/>
              <a:gd name="connsiteX70" fmla="*/ 214009 w 1817878"/>
              <a:gd name="connsiteY70" fmla="*/ 666571 h 1989533"/>
              <a:gd name="connsiteX71" fmla="*/ 233464 w 1817878"/>
              <a:gd name="connsiteY71" fmla="*/ 637388 h 1989533"/>
              <a:gd name="connsiteX72" fmla="*/ 262647 w 1817878"/>
              <a:gd name="connsiteY72" fmla="*/ 617933 h 1989533"/>
              <a:gd name="connsiteX73" fmla="*/ 282102 w 1817878"/>
              <a:gd name="connsiteY73" fmla="*/ 588750 h 1989533"/>
              <a:gd name="connsiteX74" fmla="*/ 321013 w 1817878"/>
              <a:gd name="connsiteY74" fmla="*/ 549839 h 1989533"/>
              <a:gd name="connsiteX75" fmla="*/ 340468 w 1817878"/>
              <a:gd name="connsiteY75" fmla="*/ 520656 h 1989533"/>
              <a:gd name="connsiteX76" fmla="*/ 369651 w 1817878"/>
              <a:gd name="connsiteY76" fmla="*/ 510929 h 1989533"/>
              <a:gd name="connsiteX77" fmla="*/ 418289 w 1817878"/>
              <a:gd name="connsiteY77" fmla="*/ 472018 h 1989533"/>
              <a:gd name="connsiteX78" fmla="*/ 437745 w 1817878"/>
              <a:gd name="connsiteY78" fmla="*/ 452563 h 1989533"/>
              <a:gd name="connsiteX79" fmla="*/ 496111 w 1817878"/>
              <a:gd name="connsiteY79" fmla="*/ 433108 h 1989533"/>
              <a:gd name="connsiteX80" fmla="*/ 525294 w 1817878"/>
              <a:gd name="connsiteY80" fmla="*/ 413652 h 1989533"/>
              <a:gd name="connsiteX81" fmla="*/ 603115 w 1817878"/>
              <a:gd name="connsiteY81" fmla="*/ 394197 h 1989533"/>
              <a:gd name="connsiteX82" fmla="*/ 749030 w 1817878"/>
              <a:gd name="connsiteY82" fmla="*/ 403925 h 1989533"/>
              <a:gd name="connsiteX83" fmla="*/ 778213 w 1817878"/>
              <a:gd name="connsiteY83" fmla="*/ 413652 h 1989533"/>
              <a:gd name="connsiteX84" fmla="*/ 807396 w 1817878"/>
              <a:gd name="connsiteY84" fmla="*/ 433108 h 1989533"/>
              <a:gd name="connsiteX85" fmla="*/ 826851 w 1817878"/>
              <a:gd name="connsiteY85" fmla="*/ 296920 h 1989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817878" h="1989533">
                <a:moveTo>
                  <a:pt x="758758" y="481746"/>
                </a:moveTo>
                <a:lnTo>
                  <a:pt x="758758" y="481746"/>
                </a:lnTo>
                <a:cubicBezTo>
                  <a:pt x="796150" y="382035"/>
                  <a:pt x="772575" y="426973"/>
                  <a:pt x="826851" y="345559"/>
                </a:cubicBezTo>
                <a:cubicBezTo>
                  <a:pt x="833336" y="335831"/>
                  <a:pt x="836579" y="322861"/>
                  <a:pt x="846307" y="316376"/>
                </a:cubicBezTo>
                <a:cubicBezTo>
                  <a:pt x="867971" y="301932"/>
                  <a:pt x="879106" y="297263"/>
                  <a:pt x="894945" y="277465"/>
                </a:cubicBezTo>
                <a:cubicBezTo>
                  <a:pt x="902248" y="268336"/>
                  <a:pt x="906792" y="257159"/>
                  <a:pt x="914400" y="248282"/>
                </a:cubicBezTo>
                <a:cubicBezTo>
                  <a:pt x="926337" y="234355"/>
                  <a:pt x="941374" y="223298"/>
                  <a:pt x="953311" y="209371"/>
                </a:cubicBezTo>
                <a:cubicBezTo>
                  <a:pt x="996545" y="158931"/>
                  <a:pt x="945745" y="198202"/>
                  <a:pt x="1001949" y="160733"/>
                </a:cubicBezTo>
                <a:cubicBezTo>
                  <a:pt x="1008434" y="151005"/>
                  <a:pt x="1014101" y="140679"/>
                  <a:pt x="1021404" y="131550"/>
                </a:cubicBezTo>
                <a:cubicBezTo>
                  <a:pt x="1037243" y="111751"/>
                  <a:pt x="1048378" y="107083"/>
                  <a:pt x="1070043" y="92639"/>
                </a:cubicBezTo>
                <a:cubicBezTo>
                  <a:pt x="1121923" y="14818"/>
                  <a:pt x="1053830" y="108852"/>
                  <a:pt x="1118681" y="44001"/>
                </a:cubicBezTo>
                <a:cubicBezTo>
                  <a:pt x="1162682" y="0"/>
                  <a:pt x="1110505" y="24029"/>
                  <a:pt x="1167319" y="5090"/>
                </a:cubicBezTo>
                <a:cubicBezTo>
                  <a:pt x="1237888" y="12931"/>
                  <a:pt x="1240164" y="9228"/>
                  <a:pt x="1293779" y="24546"/>
                </a:cubicBezTo>
                <a:cubicBezTo>
                  <a:pt x="1303638" y="27363"/>
                  <a:pt x="1313627" y="30030"/>
                  <a:pt x="1322962" y="34273"/>
                </a:cubicBezTo>
                <a:cubicBezTo>
                  <a:pt x="1349365" y="46274"/>
                  <a:pt x="1377581" y="55783"/>
                  <a:pt x="1400783" y="73184"/>
                </a:cubicBezTo>
                <a:cubicBezTo>
                  <a:pt x="1413753" y="82912"/>
                  <a:pt x="1425946" y="93774"/>
                  <a:pt x="1439694" y="102367"/>
                </a:cubicBezTo>
                <a:cubicBezTo>
                  <a:pt x="1467168" y="119538"/>
                  <a:pt x="1479419" y="122094"/>
                  <a:pt x="1507787" y="131550"/>
                </a:cubicBezTo>
                <a:cubicBezTo>
                  <a:pt x="1520757" y="144520"/>
                  <a:pt x="1529296" y="164661"/>
                  <a:pt x="1546698" y="170461"/>
                </a:cubicBezTo>
                <a:lnTo>
                  <a:pt x="1605064" y="189916"/>
                </a:lnTo>
                <a:cubicBezTo>
                  <a:pt x="1650755" y="250838"/>
                  <a:pt x="1622783" y="217363"/>
                  <a:pt x="1692613" y="287193"/>
                </a:cubicBezTo>
                <a:lnTo>
                  <a:pt x="1721796" y="316376"/>
                </a:lnTo>
                <a:cubicBezTo>
                  <a:pt x="1731524" y="326104"/>
                  <a:pt x="1743348" y="334112"/>
                  <a:pt x="1750979" y="345559"/>
                </a:cubicBezTo>
                <a:cubicBezTo>
                  <a:pt x="1806734" y="429193"/>
                  <a:pt x="1739888" y="323377"/>
                  <a:pt x="1780162" y="403925"/>
                </a:cubicBezTo>
                <a:cubicBezTo>
                  <a:pt x="1817878" y="479357"/>
                  <a:pt x="1784892" y="388938"/>
                  <a:pt x="1809345" y="462290"/>
                </a:cubicBezTo>
                <a:cubicBezTo>
                  <a:pt x="1806102" y="507686"/>
                  <a:pt x="1804643" y="553245"/>
                  <a:pt x="1799617" y="598478"/>
                </a:cubicBezTo>
                <a:cubicBezTo>
                  <a:pt x="1798141" y="611765"/>
                  <a:pt x="1792511" y="624278"/>
                  <a:pt x="1789889" y="637388"/>
                </a:cubicBezTo>
                <a:cubicBezTo>
                  <a:pt x="1766037" y="756649"/>
                  <a:pt x="1793031" y="644281"/>
                  <a:pt x="1770434" y="734665"/>
                </a:cubicBezTo>
                <a:cubicBezTo>
                  <a:pt x="1767192" y="841669"/>
                  <a:pt x="1766485" y="948781"/>
                  <a:pt x="1760707" y="1055678"/>
                </a:cubicBezTo>
                <a:cubicBezTo>
                  <a:pt x="1759985" y="1069028"/>
                  <a:pt x="1754821" y="1081783"/>
                  <a:pt x="1750979" y="1094588"/>
                </a:cubicBezTo>
                <a:cubicBezTo>
                  <a:pt x="1745086" y="1114231"/>
                  <a:pt x="1738009" y="1133499"/>
                  <a:pt x="1731524" y="1152954"/>
                </a:cubicBezTo>
                <a:cubicBezTo>
                  <a:pt x="1728281" y="1162682"/>
                  <a:pt x="1724283" y="1172189"/>
                  <a:pt x="1721796" y="1182137"/>
                </a:cubicBezTo>
                <a:cubicBezTo>
                  <a:pt x="1718553" y="1195107"/>
                  <a:pt x="1714968" y="1207997"/>
                  <a:pt x="1712068" y="1221048"/>
                </a:cubicBezTo>
                <a:cubicBezTo>
                  <a:pt x="1682404" y="1354540"/>
                  <a:pt x="1718687" y="1207611"/>
                  <a:pt x="1692613" y="1298869"/>
                </a:cubicBezTo>
                <a:cubicBezTo>
                  <a:pt x="1688940" y="1311724"/>
                  <a:pt x="1688151" y="1325491"/>
                  <a:pt x="1682885" y="1337780"/>
                </a:cubicBezTo>
                <a:cubicBezTo>
                  <a:pt x="1678280" y="1348526"/>
                  <a:pt x="1669915" y="1357235"/>
                  <a:pt x="1663430" y="1366963"/>
                </a:cubicBezTo>
                <a:cubicBezTo>
                  <a:pt x="1638459" y="1466842"/>
                  <a:pt x="1672399" y="1343044"/>
                  <a:pt x="1634247" y="1444784"/>
                </a:cubicBezTo>
                <a:cubicBezTo>
                  <a:pt x="1629553" y="1457302"/>
                  <a:pt x="1630498" y="1471737"/>
                  <a:pt x="1624519" y="1483695"/>
                </a:cubicBezTo>
                <a:cubicBezTo>
                  <a:pt x="1598703" y="1535327"/>
                  <a:pt x="1576831" y="1550838"/>
                  <a:pt x="1536970" y="1590699"/>
                </a:cubicBezTo>
                <a:lnTo>
                  <a:pt x="1507787" y="1619882"/>
                </a:lnTo>
                <a:lnTo>
                  <a:pt x="1478604" y="1649065"/>
                </a:lnTo>
                <a:cubicBezTo>
                  <a:pt x="1468876" y="1658793"/>
                  <a:pt x="1460867" y="1670617"/>
                  <a:pt x="1449421" y="1678248"/>
                </a:cubicBezTo>
                <a:cubicBezTo>
                  <a:pt x="1429966" y="1691218"/>
                  <a:pt x="1411969" y="1706702"/>
                  <a:pt x="1391055" y="1717159"/>
                </a:cubicBezTo>
                <a:cubicBezTo>
                  <a:pt x="1368976" y="1728199"/>
                  <a:pt x="1342210" y="1739571"/>
                  <a:pt x="1322962" y="1756069"/>
                </a:cubicBezTo>
                <a:cubicBezTo>
                  <a:pt x="1275899" y="1796409"/>
                  <a:pt x="1292130" y="1789176"/>
                  <a:pt x="1254868" y="1833890"/>
                </a:cubicBezTo>
                <a:cubicBezTo>
                  <a:pt x="1248997" y="1840936"/>
                  <a:pt x="1241142" y="1846184"/>
                  <a:pt x="1235413" y="1853346"/>
                </a:cubicBezTo>
                <a:cubicBezTo>
                  <a:pt x="1216266" y="1877280"/>
                  <a:pt x="1219992" y="1884366"/>
                  <a:pt x="1196502" y="1901984"/>
                </a:cubicBezTo>
                <a:cubicBezTo>
                  <a:pt x="1165765" y="1925037"/>
                  <a:pt x="1134433" y="1945261"/>
                  <a:pt x="1099226" y="1960350"/>
                </a:cubicBezTo>
                <a:cubicBezTo>
                  <a:pt x="1089801" y="1964389"/>
                  <a:pt x="1079902" y="1967261"/>
                  <a:pt x="1070043" y="1970078"/>
                </a:cubicBezTo>
                <a:cubicBezTo>
                  <a:pt x="1038000" y="1979233"/>
                  <a:pt x="1015911" y="1982849"/>
                  <a:pt x="982494" y="1989533"/>
                </a:cubicBezTo>
                <a:lnTo>
                  <a:pt x="486383" y="1979805"/>
                </a:lnTo>
                <a:cubicBezTo>
                  <a:pt x="466671" y="1979113"/>
                  <a:pt x="447303" y="1974211"/>
                  <a:pt x="428017" y="1970078"/>
                </a:cubicBezTo>
                <a:cubicBezTo>
                  <a:pt x="364988" y="1956572"/>
                  <a:pt x="327550" y="1948497"/>
                  <a:pt x="272375" y="1911712"/>
                </a:cubicBezTo>
                <a:cubicBezTo>
                  <a:pt x="262647" y="1905227"/>
                  <a:pt x="251991" y="1899955"/>
                  <a:pt x="243192" y="1892256"/>
                </a:cubicBezTo>
                <a:cubicBezTo>
                  <a:pt x="243182" y="1892248"/>
                  <a:pt x="175752" y="1824817"/>
                  <a:pt x="165370" y="1814435"/>
                </a:cubicBezTo>
                <a:lnTo>
                  <a:pt x="136187" y="1785252"/>
                </a:lnTo>
                <a:cubicBezTo>
                  <a:pt x="126459" y="1775524"/>
                  <a:pt x="114635" y="1767516"/>
                  <a:pt x="107004" y="1756069"/>
                </a:cubicBezTo>
                <a:cubicBezTo>
                  <a:pt x="63007" y="1690072"/>
                  <a:pt x="84628" y="1714236"/>
                  <a:pt x="48638" y="1678248"/>
                </a:cubicBezTo>
                <a:cubicBezTo>
                  <a:pt x="45396" y="1662035"/>
                  <a:pt x="42921" y="1645650"/>
                  <a:pt x="38911" y="1629610"/>
                </a:cubicBezTo>
                <a:cubicBezTo>
                  <a:pt x="36424" y="1619662"/>
                  <a:pt x="30381" y="1610611"/>
                  <a:pt x="29183" y="1600427"/>
                </a:cubicBezTo>
                <a:cubicBezTo>
                  <a:pt x="23865" y="1555227"/>
                  <a:pt x="23770" y="1509546"/>
                  <a:pt x="19455" y="1464239"/>
                </a:cubicBezTo>
                <a:cubicBezTo>
                  <a:pt x="15067" y="1418161"/>
                  <a:pt x="8689" y="1390951"/>
                  <a:pt x="0" y="1347508"/>
                </a:cubicBezTo>
                <a:cubicBezTo>
                  <a:pt x="3243" y="1266444"/>
                  <a:pt x="4146" y="1185253"/>
                  <a:pt x="9728" y="1104316"/>
                </a:cubicBezTo>
                <a:cubicBezTo>
                  <a:pt x="11224" y="1082623"/>
                  <a:pt x="23447" y="1057253"/>
                  <a:pt x="29183" y="1036222"/>
                </a:cubicBezTo>
                <a:cubicBezTo>
                  <a:pt x="36218" y="1010426"/>
                  <a:pt x="42153" y="984341"/>
                  <a:pt x="48638" y="958401"/>
                </a:cubicBezTo>
                <a:cubicBezTo>
                  <a:pt x="53575" y="938651"/>
                  <a:pt x="59719" y="909849"/>
                  <a:pt x="68094" y="890308"/>
                </a:cubicBezTo>
                <a:cubicBezTo>
                  <a:pt x="73806" y="876979"/>
                  <a:pt x="81837" y="864726"/>
                  <a:pt x="87549" y="851397"/>
                </a:cubicBezTo>
                <a:cubicBezTo>
                  <a:pt x="91588" y="841972"/>
                  <a:pt x="92190" y="831117"/>
                  <a:pt x="97277" y="822214"/>
                </a:cubicBezTo>
                <a:cubicBezTo>
                  <a:pt x="105321" y="808137"/>
                  <a:pt x="117037" y="796496"/>
                  <a:pt x="126460" y="783303"/>
                </a:cubicBezTo>
                <a:cubicBezTo>
                  <a:pt x="133255" y="773789"/>
                  <a:pt x="138431" y="763101"/>
                  <a:pt x="145915" y="754120"/>
                </a:cubicBezTo>
                <a:cubicBezTo>
                  <a:pt x="154722" y="743552"/>
                  <a:pt x="166652" y="735796"/>
                  <a:pt x="175098" y="724937"/>
                </a:cubicBezTo>
                <a:cubicBezTo>
                  <a:pt x="189453" y="706480"/>
                  <a:pt x="201039" y="686026"/>
                  <a:pt x="214009" y="666571"/>
                </a:cubicBezTo>
                <a:cubicBezTo>
                  <a:pt x="220494" y="656843"/>
                  <a:pt x="223736" y="643873"/>
                  <a:pt x="233464" y="637388"/>
                </a:cubicBezTo>
                <a:lnTo>
                  <a:pt x="262647" y="617933"/>
                </a:lnTo>
                <a:cubicBezTo>
                  <a:pt x="269132" y="608205"/>
                  <a:pt x="274494" y="597627"/>
                  <a:pt x="282102" y="588750"/>
                </a:cubicBezTo>
                <a:cubicBezTo>
                  <a:pt x="294039" y="574823"/>
                  <a:pt x="310838" y="565101"/>
                  <a:pt x="321013" y="549839"/>
                </a:cubicBezTo>
                <a:cubicBezTo>
                  <a:pt x="327498" y="540111"/>
                  <a:pt x="331339" y="527959"/>
                  <a:pt x="340468" y="520656"/>
                </a:cubicBezTo>
                <a:cubicBezTo>
                  <a:pt x="348475" y="514251"/>
                  <a:pt x="359923" y="514171"/>
                  <a:pt x="369651" y="510929"/>
                </a:cubicBezTo>
                <a:cubicBezTo>
                  <a:pt x="408401" y="452806"/>
                  <a:pt x="366083" y="503342"/>
                  <a:pt x="418289" y="472018"/>
                </a:cubicBezTo>
                <a:cubicBezTo>
                  <a:pt x="426153" y="467299"/>
                  <a:pt x="429542" y="456664"/>
                  <a:pt x="437745" y="452563"/>
                </a:cubicBezTo>
                <a:cubicBezTo>
                  <a:pt x="456088" y="443392"/>
                  <a:pt x="496111" y="433108"/>
                  <a:pt x="496111" y="433108"/>
                </a:cubicBezTo>
                <a:cubicBezTo>
                  <a:pt x="505839" y="426623"/>
                  <a:pt x="514307" y="417647"/>
                  <a:pt x="525294" y="413652"/>
                </a:cubicBezTo>
                <a:cubicBezTo>
                  <a:pt x="550423" y="404514"/>
                  <a:pt x="603115" y="394197"/>
                  <a:pt x="603115" y="394197"/>
                </a:cubicBezTo>
                <a:cubicBezTo>
                  <a:pt x="651753" y="397440"/>
                  <a:pt x="700582" y="398542"/>
                  <a:pt x="749030" y="403925"/>
                </a:cubicBezTo>
                <a:cubicBezTo>
                  <a:pt x="759221" y="405057"/>
                  <a:pt x="769042" y="409066"/>
                  <a:pt x="778213" y="413652"/>
                </a:cubicBezTo>
                <a:cubicBezTo>
                  <a:pt x="788670" y="418881"/>
                  <a:pt x="807396" y="433108"/>
                  <a:pt x="807396" y="433108"/>
                </a:cubicBezTo>
                <a:lnTo>
                  <a:pt x="826851" y="296920"/>
                </a:ln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ight Arrow 10"/>
          <p:cNvSpPr/>
          <p:nvPr/>
        </p:nvSpPr>
        <p:spPr>
          <a:xfrm>
            <a:off x="2590800" y="1905000"/>
            <a:ext cx="1600200" cy="990600"/>
          </a:xfrm>
          <a:prstGeom prst="rightArrow">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smtClean="0"/>
              <a:t>Central cavity</a:t>
            </a:r>
            <a:endParaRPr lang="en-US" dirty="0"/>
          </a:p>
        </p:txBody>
      </p:sp>
      <p:sp>
        <p:nvSpPr>
          <p:cNvPr id="12" name="TextBox 11"/>
          <p:cNvSpPr txBox="1"/>
          <p:nvPr/>
        </p:nvSpPr>
        <p:spPr>
          <a:xfrm>
            <a:off x="6096000" y="1009471"/>
            <a:ext cx="22860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Cavity  contains </a:t>
            </a:r>
            <a:r>
              <a:rPr lang="en-US" dirty="0" err="1"/>
              <a:t>neutrophils</a:t>
            </a:r>
            <a:r>
              <a:rPr lang="en-US" dirty="0"/>
              <a:t>, necrotic cells, bacteria and </a:t>
            </a:r>
            <a:r>
              <a:rPr lang="en-US" dirty="0" err="1"/>
              <a:t>fibrinous</a:t>
            </a:r>
            <a:r>
              <a:rPr lang="en-US" dirty="0"/>
              <a:t> material</a:t>
            </a:r>
          </a:p>
        </p:txBody>
      </p:sp>
    </p:spTree>
    <p:extLst>
      <p:ext uri="{BB962C8B-B14F-4D97-AF65-F5344CB8AC3E}">
        <p14:creationId xmlns:p14="http://schemas.microsoft.com/office/powerpoint/2010/main" val="39322234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ox(i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123728" y="188640"/>
            <a:ext cx="4824536" cy="43204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Brain Abscess - microscopy </a:t>
            </a:r>
            <a:endParaRPr lang="en-US" sz="2400" b="1" i="1" dirty="0">
              <a:effectLst>
                <a:outerShdw blurRad="38100" dist="38100" dir="2700000" algn="tl">
                  <a:srgbClr val="000000">
                    <a:alpha val="43137"/>
                  </a:srgbClr>
                </a:outerShdw>
              </a:effectLst>
            </a:endParaRPr>
          </a:p>
        </p:txBody>
      </p:sp>
      <p:pic>
        <p:nvPicPr>
          <p:cNvPr id="313346" name="Picture 2" descr="http://library.med.utah.edu/WebPath/jpeg5/CNS071.jpg"/>
          <p:cNvPicPr>
            <a:picLocks noChangeAspect="1" noChangeArrowheads="1"/>
          </p:cNvPicPr>
          <p:nvPr/>
        </p:nvPicPr>
        <p:blipFill>
          <a:blip r:embed="rId2" cstate="print"/>
          <a:srcRect/>
          <a:stretch>
            <a:fillRect/>
          </a:stretch>
        </p:blipFill>
        <p:spPr bwMode="auto">
          <a:xfrm>
            <a:off x="611560" y="762000"/>
            <a:ext cx="7680920" cy="4726810"/>
          </a:xfrm>
          <a:prstGeom prst="rect">
            <a:avLst/>
          </a:prstGeom>
          <a:noFill/>
          <a:ln w="28575">
            <a:solidFill>
              <a:schemeClr val="tx1"/>
            </a:solidFill>
          </a:ln>
        </p:spPr>
      </p:pic>
      <p:sp>
        <p:nvSpPr>
          <p:cNvPr id="4" name="Rectangle 3"/>
          <p:cNvSpPr/>
          <p:nvPr/>
        </p:nvSpPr>
        <p:spPr>
          <a:xfrm>
            <a:off x="467544" y="5561945"/>
            <a:ext cx="7920880" cy="1015663"/>
          </a:xfrm>
          <a:prstGeom prst="rect">
            <a:avLst/>
          </a:prstGeom>
        </p:spPr>
        <p:txBody>
          <a:bodyPr wrap="square">
            <a:spAutoFit/>
          </a:bodyPr>
          <a:lstStyle/>
          <a:p>
            <a:pPr algn="ctr"/>
            <a:r>
              <a:rPr lang="en-US" sz="2000" b="1" i="1" dirty="0" smtClean="0"/>
              <a:t>This trichrome stain demonstrates the light blue connective tissue in the wall of an organizing cerebral abscess. Normal brain is at the right and the center of the abscess at the left.</a:t>
            </a:r>
            <a:endParaRPr lang="en-US" sz="2000" b="1" i="1" dirty="0"/>
          </a:p>
        </p:txBody>
      </p:sp>
      <p:sp>
        <p:nvSpPr>
          <p:cNvPr id="7" name="TextBox 6"/>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
        <p:nvSpPr>
          <p:cNvPr id="11" name="TextBox 10"/>
          <p:cNvSpPr txBox="1"/>
          <p:nvPr/>
        </p:nvSpPr>
        <p:spPr>
          <a:xfrm>
            <a:off x="685800" y="4343400"/>
            <a:ext cx="3962400"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i="1" dirty="0"/>
              <a:t>C</a:t>
            </a:r>
            <a:r>
              <a:rPr lang="en-US" b="1" i="1" dirty="0" smtClean="0"/>
              <a:t>enter of the abscess: </a:t>
            </a:r>
          </a:p>
          <a:p>
            <a:r>
              <a:rPr lang="en-US" dirty="0" smtClean="0"/>
              <a:t>Cavity  contains </a:t>
            </a:r>
            <a:r>
              <a:rPr lang="en-US" dirty="0" err="1"/>
              <a:t>neutrophils</a:t>
            </a:r>
            <a:r>
              <a:rPr lang="en-US" dirty="0"/>
              <a:t>, necrotic cells, bacteria and </a:t>
            </a:r>
            <a:r>
              <a:rPr lang="en-US" dirty="0" err="1"/>
              <a:t>fibrinous</a:t>
            </a:r>
            <a:r>
              <a:rPr lang="en-US" dirty="0"/>
              <a:t> material</a:t>
            </a:r>
          </a:p>
        </p:txBody>
      </p:sp>
      <p:cxnSp>
        <p:nvCxnSpPr>
          <p:cNvPr id="13" name="Straight Arrow Connector 12"/>
          <p:cNvCxnSpPr/>
          <p:nvPr/>
        </p:nvCxnSpPr>
        <p:spPr>
          <a:xfrm flipV="1">
            <a:off x="2438400" y="3962400"/>
            <a:ext cx="0" cy="38100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78736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4414" y="2357430"/>
            <a:ext cx="7406640" cy="1472184"/>
          </a:xfrm>
        </p:spPr>
        <p:style>
          <a:lnRef idx="0">
            <a:scrgbClr r="0" g="0" b="0"/>
          </a:lnRef>
          <a:fillRef idx="1003">
            <a:schemeClr val="dk1"/>
          </a:fillRef>
          <a:effectRef idx="0">
            <a:scrgbClr r="0" g="0" b="0"/>
          </a:effectRef>
          <a:fontRef idx="major"/>
        </p:style>
        <p:txBody>
          <a:bodyPr>
            <a:normAutofit/>
          </a:bodyPr>
          <a:lstStyle/>
          <a:p>
            <a:pPr algn="ctr"/>
            <a:r>
              <a:rPr lang="en-US" sz="5400" b="1" i="1" dirty="0" smtClean="0">
                <a:solidFill>
                  <a:srgbClr val="FFC000"/>
                </a:solidFill>
                <a:effectLst>
                  <a:outerShdw blurRad="38100" dist="38100" dir="2700000" algn="tl">
                    <a:srgbClr val="000000">
                      <a:alpha val="43137"/>
                    </a:srgbClr>
                  </a:outerShdw>
                </a:effectLst>
              </a:rPr>
              <a:t>3 - Granulation tissue</a:t>
            </a:r>
            <a:endParaRPr lang="en-US" sz="5400" b="1" i="1" dirty="0">
              <a:solidFill>
                <a:srgbClr val="FFC000"/>
              </a:solidFill>
              <a:effectLst>
                <a:outerShdw blurRad="38100" dist="38100" dir="2700000" algn="tl">
                  <a:srgbClr val="000000">
                    <a:alpha val="43137"/>
                  </a:srgbClr>
                </a:outerShdw>
              </a:effectLst>
            </a:endParaRPr>
          </a:p>
        </p:txBody>
      </p:sp>
      <p:sp>
        <p:nvSpPr>
          <p:cNvPr id="4" name="TextBox 3"/>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121609983"/>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4 b"/>
          <p:cNvPicPr>
            <a:picLocks noChangeAspect="1" noChangeArrowheads="1"/>
          </p:cNvPicPr>
          <p:nvPr/>
        </p:nvPicPr>
        <p:blipFill>
          <a:blip r:embed="rId3" cstate="print">
            <a:lum bright="20000" contrast="30000"/>
          </a:blip>
          <a:srcRect/>
          <a:stretch>
            <a:fillRect/>
          </a:stretch>
        </p:blipFill>
        <p:spPr bwMode="auto">
          <a:xfrm>
            <a:off x="467544" y="877888"/>
            <a:ext cx="7992888" cy="46085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ounded Rectangle 4"/>
          <p:cNvSpPr/>
          <p:nvPr/>
        </p:nvSpPr>
        <p:spPr>
          <a:xfrm>
            <a:off x="2411760" y="116632"/>
            <a:ext cx="3960440" cy="50405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Granulation Tissue - LPF</a:t>
            </a:r>
            <a:endParaRPr lang="en-US" sz="2400" b="1" i="1" dirty="0"/>
          </a:p>
        </p:txBody>
      </p:sp>
      <p:sp>
        <p:nvSpPr>
          <p:cNvPr id="6" name="Rectangle 5"/>
          <p:cNvSpPr/>
          <p:nvPr/>
        </p:nvSpPr>
        <p:spPr>
          <a:xfrm>
            <a:off x="609600" y="5517232"/>
            <a:ext cx="7715272" cy="1015663"/>
          </a:xfrm>
          <a:prstGeom prst="rect">
            <a:avLst/>
          </a:prstGeom>
        </p:spPr>
        <p:txBody>
          <a:bodyPr wrap="square">
            <a:spAutoFit/>
          </a:bodyPr>
          <a:lstStyle/>
          <a:p>
            <a:pPr marL="534988" indent="-534988" algn="ctr"/>
            <a:r>
              <a:rPr lang="en-US" sz="2000" b="1" i="1" dirty="0" smtClean="0"/>
              <a:t>Section of fragments of edematous, loose connective tissue shows  many small newly formed capillaries lined by plump endothelial cells. Proliferation of fibroblasts is seen</a:t>
            </a:r>
            <a:endParaRPr lang="en-US" sz="2000" b="1" i="1" dirty="0"/>
          </a:p>
        </p:txBody>
      </p:sp>
      <p:sp>
        <p:nvSpPr>
          <p:cNvPr id="9" name="TextBox 8"/>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018654005"/>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4 c"/>
          <p:cNvPicPr>
            <a:picLocks noChangeAspect="1" noChangeArrowheads="1"/>
          </p:cNvPicPr>
          <p:nvPr/>
        </p:nvPicPr>
        <p:blipFill>
          <a:blip r:embed="rId3" cstate="print"/>
          <a:srcRect/>
          <a:stretch>
            <a:fillRect/>
          </a:stretch>
        </p:blipFill>
        <p:spPr bwMode="auto">
          <a:xfrm>
            <a:off x="467544" y="764704"/>
            <a:ext cx="7920880" cy="46805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416496" y="5517232"/>
            <a:ext cx="7889304" cy="1015663"/>
          </a:xfrm>
          <a:prstGeom prst="rect">
            <a:avLst/>
          </a:prstGeom>
        </p:spPr>
        <p:txBody>
          <a:bodyPr wrap="square">
            <a:spAutoFit/>
          </a:bodyPr>
          <a:lstStyle/>
          <a:p>
            <a:pPr marL="534988" indent="-534988" algn="ctr"/>
            <a:r>
              <a:rPr lang="en-US" sz="2000" b="1" i="1" dirty="0" smtClean="0"/>
              <a:t>Inflammatory cells including macrophages, lymphocytes, plasma cells and neutrophils in the oedematous stroma.</a:t>
            </a:r>
          </a:p>
          <a:p>
            <a:pPr marL="534988" indent="-534988" algn="ctr"/>
            <a:r>
              <a:rPr lang="en-US" sz="2000" b="1" i="1" dirty="0" smtClean="0"/>
              <a:t>Pink homogenous collagen fibers may be identified.</a:t>
            </a:r>
            <a:endParaRPr lang="en-US" sz="2000" b="1" i="1" dirty="0"/>
          </a:p>
        </p:txBody>
      </p:sp>
      <p:sp>
        <p:nvSpPr>
          <p:cNvPr id="6" name="Rounded Rectangle 5"/>
          <p:cNvSpPr/>
          <p:nvPr/>
        </p:nvSpPr>
        <p:spPr>
          <a:xfrm>
            <a:off x="2411760" y="116632"/>
            <a:ext cx="3960440" cy="50405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Granulation Tissue - HPF</a:t>
            </a:r>
            <a:endParaRPr lang="en-US" sz="2400" b="1" i="1" dirty="0"/>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927369419"/>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library.med.utah.edu/WebPath/jpeg1/INFL008.jpg"/>
          <p:cNvPicPr/>
          <p:nvPr/>
        </p:nvPicPr>
        <p:blipFill>
          <a:blip r:embed="rId2" cstate="print"/>
          <a:srcRect/>
          <a:stretch>
            <a:fillRect/>
          </a:stretch>
        </p:blipFill>
        <p:spPr bwMode="auto">
          <a:xfrm>
            <a:off x="571472" y="857232"/>
            <a:ext cx="7786742" cy="4786345"/>
          </a:xfrm>
          <a:prstGeom prst="rect">
            <a:avLst/>
          </a:prstGeom>
          <a:noFill/>
          <a:ln w="28575">
            <a:solidFill>
              <a:schemeClr val="tx1"/>
            </a:solidFill>
            <a:miter lim="800000"/>
            <a:headEnd/>
            <a:tailEnd/>
          </a:ln>
        </p:spPr>
      </p:pic>
      <p:sp>
        <p:nvSpPr>
          <p:cNvPr id="5" name="Rounded Rectangle 4"/>
          <p:cNvSpPr/>
          <p:nvPr/>
        </p:nvSpPr>
        <p:spPr>
          <a:xfrm>
            <a:off x="857224" y="214290"/>
            <a:ext cx="7358114" cy="50006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Exudation of Fibrin in Acute Inflammation</a:t>
            </a:r>
            <a:endParaRPr lang="en-US" sz="2400" b="1" i="1" dirty="0">
              <a:effectLst>
                <a:outerShdw blurRad="38100" dist="38100" dir="2700000" algn="tl">
                  <a:srgbClr val="000000">
                    <a:alpha val="43137"/>
                  </a:srgbClr>
                </a:outerShdw>
              </a:effectLst>
            </a:endParaRPr>
          </a:p>
        </p:txBody>
      </p:sp>
      <p:sp>
        <p:nvSpPr>
          <p:cNvPr id="305153" name="Rectangle 1"/>
          <p:cNvSpPr>
            <a:spLocks noChangeArrowheads="1"/>
          </p:cNvSpPr>
          <p:nvPr/>
        </p:nvSpPr>
        <p:spPr bwMode="auto">
          <a:xfrm>
            <a:off x="571472" y="5643578"/>
            <a:ext cx="757855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1" u="none" strike="noStrike" cap="none" normalizeH="0" baseline="0" dirty="0" smtClean="0">
                <a:ln>
                  <a:noFill/>
                </a:ln>
                <a:solidFill>
                  <a:srgbClr val="000000"/>
                </a:solidFill>
                <a:effectLst/>
                <a:ea typeface="Times New Roman" pitchFamily="18" charset="0"/>
                <a:cs typeface="Arial" pitchFamily="34" charset="0"/>
              </a:rPr>
              <a:t>Here is an example of the fibrin mesh in fluid with PMN's that has formed  in the area of acute inflammation. It is this fluid collection that produces the "tumor" or swelling aspect of acute inflammation</a:t>
            </a:r>
            <a:r>
              <a:rPr kumimoji="0" lang="en-US" b="1" i="1" u="none" strike="noStrike" cap="none" normalizeH="0" baseline="0" dirty="0" smtClean="0">
                <a:ln>
                  <a:noFill/>
                </a:ln>
                <a:solidFill>
                  <a:srgbClr val="FF0000"/>
                </a:solidFill>
                <a:effectLst/>
                <a:ea typeface="Times New Roman" pitchFamily="18" charset="0"/>
                <a:cs typeface="Arial" pitchFamily="34" charset="0"/>
              </a:rPr>
              <a:t>.</a:t>
            </a:r>
            <a:r>
              <a:rPr kumimoji="0" lang="en-US" b="1" i="1" u="none" strike="noStrike" cap="none" normalizeH="0" baseline="0" dirty="0" smtClean="0">
                <a:ln>
                  <a:noFill/>
                </a:ln>
                <a:solidFill>
                  <a:schemeClr val="tx1"/>
                </a:solidFill>
                <a:effectLst/>
                <a:cs typeface="Arial" pitchFamily="34" charset="0"/>
              </a:rPr>
              <a:t> </a:t>
            </a:r>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895373683"/>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7800" y="1524000"/>
            <a:ext cx="5904656" cy="1107996"/>
          </a:xfrm>
          <a:prstGeom prst="rect">
            <a:avLst/>
          </a:prstGeom>
          <a:noFill/>
        </p:spPr>
        <p:txBody>
          <a:bodyPr wrap="square" rtlCol="0">
            <a:spAutoFit/>
          </a:bodyPr>
          <a:lstStyle/>
          <a:p>
            <a:pPr algn="ctr"/>
            <a:r>
              <a:rPr lang="en-US" sz="6600" b="1" i="1" dirty="0" smtClean="0">
                <a:solidFill>
                  <a:srgbClr val="00B0F0"/>
                </a:solidFill>
                <a:effectLst>
                  <a:outerShdw blurRad="38100" dist="38100" dir="2700000" algn="tl">
                    <a:srgbClr val="000000">
                      <a:alpha val="43137"/>
                    </a:srgbClr>
                  </a:outerShdw>
                </a:effectLst>
              </a:rPr>
              <a:t>GOOD LUCK</a:t>
            </a:r>
            <a:endParaRPr lang="en-US" sz="6600" b="1" i="1" dirty="0">
              <a:solidFill>
                <a:srgbClr val="00B0F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36912432"/>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library.med.utah.edu/WebPath/jpeg3/SKIN117.jpg"/>
          <p:cNvPicPr/>
          <p:nvPr/>
        </p:nvPicPr>
        <p:blipFill>
          <a:blip r:embed="rId2" cstate="print"/>
          <a:srcRect/>
          <a:stretch>
            <a:fillRect/>
          </a:stretch>
        </p:blipFill>
        <p:spPr bwMode="auto">
          <a:xfrm>
            <a:off x="571472" y="857232"/>
            <a:ext cx="7858180" cy="4515984"/>
          </a:xfrm>
          <a:prstGeom prst="rect">
            <a:avLst/>
          </a:prstGeom>
          <a:noFill/>
          <a:ln w="28575">
            <a:solidFill>
              <a:schemeClr val="tx1"/>
            </a:solidFill>
            <a:miter lim="800000"/>
            <a:headEnd/>
            <a:tailEnd/>
          </a:ln>
        </p:spPr>
      </p:pic>
      <p:sp>
        <p:nvSpPr>
          <p:cNvPr id="5" name="Rounded Rectangle 4"/>
          <p:cNvSpPr/>
          <p:nvPr/>
        </p:nvSpPr>
        <p:spPr>
          <a:xfrm>
            <a:off x="1643042" y="214290"/>
            <a:ext cx="5786478" cy="50006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Inflammation with Necrosis - LPF</a:t>
            </a:r>
            <a:endParaRPr lang="en-US" sz="2400" b="1" i="1" dirty="0">
              <a:effectLst>
                <a:outerShdw blurRad="38100" dist="38100" dir="2700000" algn="tl">
                  <a:srgbClr val="000000">
                    <a:alpha val="43137"/>
                  </a:srgbClr>
                </a:outerShdw>
              </a:effectLst>
            </a:endParaRPr>
          </a:p>
        </p:txBody>
      </p:sp>
      <p:sp>
        <p:nvSpPr>
          <p:cNvPr id="6" name="Rectangle 5"/>
          <p:cNvSpPr/>
          <p:nvPr/>
        </p:nvSpPr>
        <p:spPr>
          <a:xfrm>
            <a:off x="571472" y="5373216"/>
            <a:ext cx="7581928" cy="923330"/>
          </a:xfrm>
          <a:prstGeom prst="rect">
            <a:avLst/>
          </a:prstGeom>
        </p:spPr>
        <p:txBody>
          <a:bodyPr wrap="square">
            <a:spAutoFit/>
          </a:bodyPr>
          <a:lstStyle/>
          <a:p>
            <a:pPr algn="ctr"/>
            <a:r>
              <a:rPr lang="en-US" b="1" i="1" dirty="0" smtClean="0"/>
              <a:t>The vasculitis shown here demonstrates the destruction that can accompany the acute inflammatory process and the interplay with the coagulation mechanism. The arterial wall is undergoing necrosis, and there is thrombus formation in the lumen</a:t>
            </a:r>
            <a:r>
              <a:rPr lang="ar-SA" b="1" i="1" dirty="0" smtClean="0"/>
              <a:t>.</a:t>
            </a:r>
            <a:endParaRPr lang="en-US" b="1" i="1" dirty="0"/>
          </a:p>
        </p:txBody>
      </p:sp>
      <p:sp>
        <p:nvSpPr>
          <p:cNvPr id="9" name="TextBox 8"/>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360471913"/>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643042" y="214290"/>
            <a:ext cx="5786478" cy="50006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Inflammation with Necrosis - HPF</a:t>
            </a:r>
            <a:endParaRPr lang="en-US" sz="2400" b="1" i="1" dirty="0">
              <a:effectLst>
                <a:outerShdw blurRad="38100" dist="38100" dir="2700000" algn="tl">
                  <a:srgbClr val="000000">
                    <a:alpha val="43137"/>
                  </a:srgbClr>
                </a:outerShdw>
              </a:effectLst>
            </a:endParaRPr>
          </a:p>
        </p:txBody>
      </p:sp>
      <p:pic>
        <p:nvPicPr>
          <p:cNvPr id="5" name="Picture 4" descr="http://library.med.utah.edu/WebPath/jpeg3/SKIN119.jpg"/>
          <p:cNvPicPr/>
          <p:nvPr/>
        </p:nvPicPr>
        <p:blipFill>
          <a:blip r:embed="rId2" cstate="print"/>
          <a:srcRect/>
          <a:stretch>
            <a:fillRect/>
          </a:stretch>
        </p:blipFill>
        <p:spPr bwMode="auto">
          <a:xfrm>
            <a:off x="500034" y="857232"/>
            <a:ext cx="7929618" cy="4714908"/>
          </a:xfrm>
          <a:prstGeom prst="rect">
            <a:avLst/>
          </a:prstGeom>
          <a:noFill/>
          <a:ln w="28575">
            <a:solidFill>
              <a:schemeClr val="tx1"/>
            </a:solidFill>
            <a:miter lim="800000"/>
            <a:headEnd/>
            <a:tailEnd/>
          </a:ln>
        </p:spPr>
      </p:pic>
      <p:sp>
        <p:nvSpPr>
          <p:cNvPr id="6" name="Rectangle 5"/>
          <p:cNvSpPr/>
          <p:nvPr/>
        </p:nvSpPr>
        <p:spPr>
          <a:xfrm>
            <a:off x="428596" y="5586257"/>
            <a:ext cx="7929618" cy="1200329"/>
          </a:xfrm>
          <a:prstGeom prst="rect">
            <a:avLst/>
          </a:prstGeom>
        </p:spPr>
        <p:txBody>
          <a:bodyPr wrap="square">
            <a:spAutoFit/>
          </a:bodyPr>
          <a:lstStyle/>
          <a:p>
            <a:pPr algn="ctr"/>
            <a:r>
              <a:rPr lang="en-US" b="1" i="1" dirty="0" smtClean="0"/>
              <a:t>At higher magnification, vasculitis with arterial wall necrosis is seen. Note the fragmented remains of neutrophilic nuclei (karyorrhexis). Acute inflammation is a non-selective process that can lead to tissue destruction</a:t>
            </a:r>
            <a:endParaRPr lang="en-US" b="1" i="1" dirty="0"/>
          </a:p>
        </p:txBody>
      </p:sp>
      <p:sp>
        <p:nvSpPr>
          <p:cNvPr id="9" name="TextBox 8"/>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344126944"/>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57200"/>
            <a:ext cx="7643866" cy="1143008"/>
          </a:xfrm>
        </p:spPr>
        <p:style>
          <a:lnRef idx="0">
            <a:schemeClr val="dk1"/>
          </a:lnRef>
          <a:fillRef idx="3">
            <a:schemeClr val="dk1"/>
          </a:fillRef>
          <a:effectRef idx="3">
            <a:schemeClr val="dk1"/>
          </a:effectRef>
          <a:fontRef idx="minor">
            <a:schemeClr val="lt1"/>
          </a:fontRef>
        </p:style>
        <p:txBody>
          <a:bodyPr>
            <a:noAutofit/>
          </a:bodyPr>
          <a:lstStyle/>
          <a:p>
            <a:pPr algn="ctr"/>
            <a:r>
              <a:rPr lang="en-US" sz="5400" b="1" i="1" dirty="0" smtClean="0">
                <a:solidFill>
                  <a:srgbClr val="FFFF00"/>
                </a:solidFill>
                <a:effectLst>
                  <a:outerShdw blurRad="38100" dist="38100" dir="2700000" algn="tl">
                    <a:srgbClr val="000000">
                      <a:alpha val="43137"/>
                    </a:srgbClr>
                  </a:outerShdw>
                </a:effectLst>
              </a:rPr>
              <a:t>1- Fibrinous Pericarditis</a:t>
            </a:r>
            <a:endParaRPr lang="en-US" sz="5400" b="1" i="1" dirty="0">
              <a:solidFill>
                <a:srgbClr val="FFFF00"/>
              </a:solidFill>
              <a:effectLst>
                <a:outerShdw blurRad="38100" dist="38100" dir="2700000" algn="tl">
                  <a:srgbClr val="000000">
                    <a:alpha val="43137"/>
                  </a:srgbClr>
                </a:outerShdw>
              </a:effectLst>
            </a:endParaRPr>
          </a:p>
        </p:txBody>
      </p:sp>
      <p:sp>
        <p:nvSpPr>
          <p:cNvPr id="4" name="TextBox 3"/>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pic>
        <p:nvPicPr>
          <p:cNvPr id="51202" name="Picture 2" descr="نتيجة بحث الصور عن ‪pericardium‬‏"/>
          <p:cNvPicPr>
            <a:picLocks noChangeAspect="1" noChangeArrowheads="1"/>
          </p:cNvPicPr>
          <p:nvPr/>
        </p:nvPicPr>
        <p:blipFill>
          <a:blip r:embed="rId2" cstate="print"/>
          <a:srcRect/>
          <a:stretch>
            <a:fillRect/>
          </a:stretch>
        </p:blipFill>
        <p:spPr bwMode="auto">
          <a:xfrm>
            <a:off x="1905000" y="1443859"/>
            <a:ext cx="4953000" cy="5414141"/>
          </a:xfrm>
          <a:prstGeom prst="rect">
            <a:avLst/>
          </a:prstGeom>
          <a:noFill/>
        </p:spPr>
      </p:pic>
    </p:spTree>
    <p:extLst>
      <p:ext uri="{BB962C8B-B14F-4D97-AF65-F5344CB8AC3E}">
        <p14:creationId xmlns:p14="http://schemas.microsoft.com/office/powerpoint/2010/main" val="2692647268"/>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838200"/>
          </a:xfrm>
        </p:spPr>
        <p:style>
          <a:lnRef idx="1">
            <a:schemeClr val="accent1"/>
          </a:lnRef>
          <a:fillRef idx="3">
            <a:schemeClr val="accent1"/>
          </a:fillRef>
          <a:effectRef idx="2">
            <a:schemeClr val="accent1"/>
          </a:effectRef>
          <a:fontRef idx="minor">
            <a:schemeClr val="lt1"/>
          </a:fontRef>
        </p:style>
        <p:txBody>
          <a:bodyPr/>
          <a:lstStyle/>
          <a:p>
            <a:r>
              <a:rPr lang="en-US" dirty="0" smtClean="0"/>
              <a:t>Normal pericardium</a:t>
            </a:r>
            <a:endParaRPr lang="en-US" dirty="0"/>
          </a:p>
        </p:txBody>
      </p:sp>
      <p:sp>
        <p:nvSpPr>
          <p:cNvPr id="3" name="Content Placeholder 2"/>
          <p:cNvSpPr>
            <a:spLocks noGrp="1"/>
          </p:cNvSpPr>
          <p:nvPr>
            <p:ph idx="1"/>
          </p:nvPr>
        </p:nvSpPr>
        <p:spPr/>
        <p:txBody>
          <a:bodyPr/>
          <a:lstStyle/>
          <a:p>
            <a:endParaRPr lang="en-US"/>
          </a:p>
        </p:txBody>
      </p:sp>
      <p:pic>
        <p:nvPicPr>
          <p:cNvPr id="61442" name="Picture 2" descr="نتيجة بحث الصور عن ‪pericardium‬‏"/>
          <p:cNvPicPr>
            <a:picLocks noChangeAspect="1" noChangeArrowheads="1"/>
          </p:cNvPicPr>
          <p:nvPr/>
        </p:nvPicPr>
        <p:blipFill>
          <a:blip r:embed="rId2" cstate="print"/>
          <a:srcRect/>
          <a:stretch>
            <a:fillRect/>
          </a:stretch>
        </p:blipFill>
        <p:spPr bwMode="auto">
          <a:xfrm>
            <a:off x="1143000" y="1524000"/>
            <a:ext cx="6705600" cy="445876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library.med.utah.edu/WebPath/jpeg5/CV045.jpg"/>
          <p:cNvPicPr/>
          <p:nvPr/>
        </p:nvPicPr>
        <p:blipFill>
          <a:blip r:embed="rId2" cstate="print"/>
          <a:srcRect/>
          <a:stretch>
            <a:fillRect/>
          </a:stretch>
        </p:blipFill>
        <p:spPr bwMode="auto">
          <a:xfrm>
            <a:off x="2143108" y="857232"/>
            <a:ext cx="4500594" cy="4732008"/>
          </a:xfrm>
          <a:prstGeom prst="rect">
            <a:avLst/>
          </a:prstGeom>
          <a:noFill/>
          <a:ln w="28575">
            <a:solidFill>
              <a:schemeClr val="tx1"/>
            </a:solidFill>
            <a:miter lim="800000"/>
            <a:headEnd/>
            <a:tailEnd/>
          </a:ln>
        </p:spPr>
      </p:pic>
      <p:sp>
        <p:nvSpPr>
          <p:cNvPr id="6" name="Rectangle 5"/>
          <p:cNvSpPr/>
          <p:nvPr/>
        </p:nvSpPr>
        <p:spPr>
          <a:xfrm>
            <a:off x="500034" y="5661248"/>
            <a:ext cx="7715304" cy="1015663"/>
          </a:xfrm>
          <a:prstGeom prst="rect">
            <a:avLst/>
          </a:prstGeom>
        </p:spPr>
        <p:txBody>
          <a:bodyPr wrap="square">
            <a:spAutoFit/>
          </a:bodyPr>
          <a:lstStyle/>
          <a:p>
            <a:pPr algn="ctr"/>
            <a:r>
              <a:rPr lang="en-US" sz="2000" b="1" i="1" dirty="0" smtClean="0"/>
              <a:t>Here, the pericardial cavity has been opened to reveal </a:t>
            </a:r>
          </a:p>
          <a:p>
            <a:pPr algn="ctr"/>
            <a:r>
              <a:rPr lang="en-US" sz="2000" b="1" i="1" dirty="0" smtClean="0"/>
              <a:t>a fibrinous pericarditis with strands of stringy pale fibrin between visceral and parietal pericardium</a:t>
            </a:r>
            <a:endParaRPr lang="en-US" sz="2000" b="1" i="1" dirty="0"/>
          </a:p>
        </p:txBody>
      </p:sp>
      <p:sp>
        <p:nvSpPr>
          <p:cNvPr id="7" name="Rounded Rectangle 6"/>
          <p:cNvSpPr/>
          <p:nvPr/>
        </p:nvSpPr>
        <p:spPr>
          <a:xfrm>
            <a:off x="1285852" y="214290"/>
            <a:ext cx="6429420"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Fibrinous Pericarditis - Gross</a:t>
            </a:r>
            <a:endParaRPr lang="en-US" sz="2400" b="1" i="1" dirty="0">
              <a:effectLst>
                <a:outerShdw blurRad="38100" dist="38100" dir="2700000" algn="tl">
                  <a:srgbClr val="000000">
                    <a:alpha val="43137"/>
                  </a:srgbClr>
                </a:outerShdw>
              </a:effectLst>
            </a:endParaRPr>
          </a:p>
        </p:txBody>
      </p:sp>
      <p:cxnSp>
        <p:nvCxnSpPr>
          <p:cNvPr id="9" name="Straight Arrow Connector 8"/>
          <p:cNvCxnSpPr/>
          <p:nvPr/>
        </p:nvCxnSpPr>
        <p:spPr>
          <a:xfrm rot="10800000">
            <a:off x="5572132" y="3933056"/>
            <a:ext cx="642942" cy="357190"/>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2" name="TextBox 11"/>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321971792"/>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TotalTime>
  <Words>1272</Words>
  <Application>Microsoft Macintosh PowerPoint</Application>
  <PresentationFormat>On-screen Show (4:3)</PresentationFormat>
  <Paragraphs>172</Paragraphs>
  <Slides>40</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Calibri</vt:lpstr>
      <vt:lpstr>Goudy Old Style</vt:lpstr>
      <vt:lpstr>Times New Roman</vt:lpstr>
      <vt:lpstr>Arial</vt:lpstr>
      <vt:lpstr>Office Theme</vt:lpstr>
      <vt:lpstr> Inflammation  </vt:lpstr>
      <vt:lpstr>PowerPoint Presentation</vt:lpstr>
      <vt:lpstr>PowerPoint Presentation</vt:lpstr>
      <vt:lpstr>PowerPoint Presentation</vt:lpstr>
      <vt:lpstr>PowerPoint Presentation</vt:lpstr>
      <vt:lpstr>PowerPoint Presentation</vt:lpstr>
      <vt:lpstr>1- Fibrinous Pericarditis</vt:lpstr>
      <vt:lpstr>Normal pericardium</vt:lpstr>
      <vt:lpstr>PowerPoint Presentation</vt:lpstr>
      <vt:lpstr>PowerPoint Presentation</vt:lpstr>
      <vt:lpstr>PowerPoint Presentation</vt:lpstr>
      <vt:lpstr>PowerPoint Presentation</vt:lpstr>
      <vt:lpstr>PowerPoint Presentation</vt:lpstr>
      <vt:lpstr>2- Acute Appendicitis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Acute Cholecystitis</vt:lpstr>
      <vt:lpstr>PowerPoint Presentation</vt:lpstr>
      <vt:lpstr>PowerPoint Presentation</vt:lpstr>
      <vt:lpstr>4- Skin Pilonidal Sinus</vt:lpstr>
      <vt:lpstr>PowerPoint Presentation</vt:lpstr>
      <vt:lpstr>PowerPoint Presentation</vt:lpstr>
      <vt:lpstr>PowerPoint Presentation</vt:lpstr>
      <vt:lpstr>II - Chronic Inflammation</vt:lpstr>
      <vt:lpstr>1- Chronic cholecystitis  with stones</vt:lpstr>
      <vt:lpstr>PowerPoint Presentation</vt:lpstr>
      <vt:lpstr>PowerPoint Presentation</vt:lpstr>
      <vt:lpstr>PowerPoint Presentation</vt:lpstr>
      <vt:lpstr>2- Brain abscess</vt:lpstr>
      <vt:lpstr>PowerPoint Presentation</vt:lpstr>
      <vt:lpstr>PowerPoint Presentation</vt:lpstr>
      <vt:lpstr>3 - Granulation tissue</vt:lpstr>
      <vt:lpstr>PowerPoint Presentation</vt:lpstr>
      <vt:lpstr>PowerPoint Presentation</vt:lpstr>
      <vt:lpstr>PowerPoint Presentation</vt:lpstr>
    </vt:vector>
  </TitlesOfParts>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Inflammation</dc:title>
  <dc:creator>Maha Arafah</dc:creator>
  <cp:lastModifiedBy>نوف</cp:lastModifiedBy>
  <cp:revision>6</cp:revision>
  <dcterms:created xsi:type="dcterms:W3CDTF">2017-10-21T08:18:49Z</dcterms:created>
  <dcterms:modified xsi:type="dcterms:W3CDTF">2018-10-07T10:49:56Z</dcterms:modified>
</cp:coreProperties>
</file>