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5" r:id="rId5"/>
    <p:sldId id="268" r:id="rId6"/>
    <p:sldId id="269" r:id="rId7"/>
    <p:sldId id="259" r:id="rId8"/>
    <p:sldId id="260" r:id="rId9"/>
    <p:sldId id="261" r:id="rId10"/>
    <p:sldId id="270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/>
    <p:restoredTop sz="77979" autoAdjust="0"/>
  </p:normalViewPr>
  <p:slideViewPr>
    <p:cSldViewPr>
      <p:cViewPr varScale="1">
        <p:scale>
          <a:sx n="83" d="100"/>
          <a:sy n="83" d="100"/>
        </p:scale>
        <p:origin x="192" y="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7F87-1763-425E-96AA-76161D211FEB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248B-BFF1-454F-988E-C0906DB674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19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Principal lesion seen 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picture is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</a:t>
            </a:r>
            <a:r>
              <a:rPr lang="en-US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caseating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giant cell </a:t>
            </a:r>
            <a:r>
              <a:rPr lang="en-US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granuloma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0248B-BFF1-454F-988E-C0906DB674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6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Stain used in such cases in order to identify the causative organism: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Ziehl-Neelsen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stain.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E8DD-8665-4F91-ABA7-20A2477C245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0248B-BFF1-454F-988E-C0906DB674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768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119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536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407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118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530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556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636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440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904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1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5079-7DD3-481F-9777-119F565CE874}" type="datetimeFigureOut">
              <a:rPr lang="en-IN" smtClean="0"/>
              <a:pPr/>
              <a:t>09/10/18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768B1-932A-42B2-AA2D-A802DE215A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432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Granulomatous infection Practical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smtClean="0"/>
              <a:t>2018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85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Actinomycosis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Cervical </a:t>
            </a:r>
            <a:r>
              <a:rPr lang="en-US" sz="32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Actinomycosis</a:t>
            </a:r>
            <a:endParaRPr lang="es-ES" sz="32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43011" name="Picture 6153" descr="Description: C:\Users\Roxie\Documents\My Scans\scan0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4494" r="3999" b="6505"/>
          <a:stretch>
            <a:fillRect/>
          </a:stretch>
        </p:blipFill>
        <p:spPr bwMode="auto">
          <a:xfrm>
            <a:off x="179388" y="1628775"/>
            <a:ext cx="6408737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6150"/>
          <p:cNvSpPr txBox="1">
            <a:spLocks/>
          </p:cNvSpPr>
          <p:nvPr/>
        </p:nvSpPr>
        <p:spPr bwMode="auto">
          <a:xfrm>
            <a:off x="6659563" y="1609725"/>
            <a:ext cx="2320925" cy="51323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2000" b="1">
                <a:latin typeface="Candara" pitchFamily="34" charset="0"/>
              </a:rPr>
              <a:t>Figure A. An infected sinus in the axilla of a patient with actinomycosis.</a:t>
            </a:r>
            <a:r>
              <a:rPr lang="en-US" altLang="en-US" sz="2000">
                <a:latin typeface="Candara" pitchFamily="34" charset="0"/>
              </a:rPr>
              <a:t> </a:t>
            </a:r>
          </a:p>
          <a:p>
            <a:pPr eaLnBrk="1" hangingPunct="1">
              <a:spcAft>
                <a:spcPts val="1000"/>
              </a:spcAft>
            </a:pPr>
            <a:r>
              <a:rPr lang="en-US" altLang="en-US" sz="2000">
                <a:latin typeface="Candara" pitchFamily="34" charset="0"/>
              </a:rPr>
              <a:t>He had similar lesions on the lateral side of his neck. Note the presence of silver yellowish granules near the opening of the sinus and adjacent ulcerated area.</a:t>
            </a:r>
            <a:endParaRPr lang="en-US" altLang="en-US" sz="3600"/>
          </a:p>
        </p:txBody>
      </p:sp>
    </p:spTree>
    <p:extLst>
      <p:ext uri="{BB962C8B-B14F-4D97-AF65-F5344CB8AC3E}">
        <p14:creationId xmlns:p14="http://schemas.microsoft.com/office/powerpoint/2010/main" val="37566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Cervical </a:t>
            </a:r>
            <a:r>
              <a:rPr lang="en-US" sz="32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Actinomycosis</a:t>
            </a:r>
            <a:endParaRPr lang="es-ES" sz="32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44035" name="Picture 6154" descr="Description: C:\Users\Roxie\Documents\My Scans\scan00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6442" r="1271" b="5522"/>
          <a:stretch>
            <a:fillRect/>
          </a:stretch>
        </p:blipFill>
        <p:spPr bwMode="auto">
          <a:xfrm>
            <a:off x="179388" y="1628775"/>
            <a:ext cx="87757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6157"/>
          <p:cNvSpPr txBox="1">
            <a:spLocks/>
          </p:cNvSpPr>
          <p:nvPr/>
        </p:nvSpPr>
        <p:spPr bwMode="auto">
          <a:xfrm>
            <a:off x="204788" y="5818188"/>
            <a:ext cx="746125" cy="27463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328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Cervical </a:t>
            </a:r>
            <a:r>
              <a:rPr lang="en-US" sz="32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Actinomycosis</a:t>
            </a:r>
            <a:endParaRPr lang="es-ES" sz="32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45059" name="Picture 6155" descr="Description: C:\Users\Roxie\Documents\My Scans\s1can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2" r="4657" b="3391"/>
          <a:stretch>
            <a:fillRect/>
          </a:stretch>
        </p:blipFill>
        <p:spPr bwMode="auto">
          <a:xfrm>
            <a:off x="179388" y="1628775"/>
            <a:ext cx="87201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6152"/>
          <p:cNvSpPr txBox="1">
            <a:spLocks/>
          </p:cNvSpPr>
          <p:nvPr/>
        </p:nvSpPr>
        <p:spPr bwMode="auto">
          <a:xfrm>
            <a:off x="173038" y="5732463"/>
            <a:ext cx="8726487" cy="7207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600" b="1">
                <a:latin typeface="Candara" pitchFamily="34" charset="0"/>
              </a:rPr>
              <a:t>Figure C. Actinomycosis organism stained with gram stain.</a:t>
            </a:r>
            <a:r>
              <a:rPr lang="en-US" altLang="en-US" sz="1600">
                <a:latin typeface="Candara" pitchFamily="34" charset="0"/>
              </a:rPr>
              <a:t> </a:t>
            </a:r>
          </a:p>
          <a:p>
            <a:pPr eaLnBrk="1" hangingPunct="1">
              <a:spcAft>
                <a:spcPts val="1000"/>
              </a:spcAft>
            </a:pPr>
            <a:r>
              <a:rPr lang="en-US" altLang="en-US" sz="1600">
                <a:latin typeface="Candara" pitchFamily="34" charset="0"/>
              </a:rPr>
              <a:t>Note the filamentous structures at the periphery of the actinomycosis organisms.  </a:t>
            </a: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18616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Granulomatous/Tuberculous Lymphadenitis</a:t>
            </a:r>
            <a:endParaRPr lang="es-ES" sz="24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37891" name="Picture 11283" descr="Description: C:\Users\Roxie\Documents\My Scans\10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47348" b="7144"/>
          <a:stretch>
            <a:fillRect/>
          </a:stretch>
        </p:blipFill>
        <p:spPr bwMode="auto">
          <a:xfrm>
            <a:off x="4859338" y="1609725"/>
            <a:ext cx="407035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Description: C:\Users\Roxie\Documents\My Scans\10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4059" b="56329"/>
          <a:stretch>
            <a:fillRect/>
          </a:stretch>
        </p:blipFill>
        <p:spPr bwMode="auto">
          <a:xfrm>
            <a:off x="179388" y="1628775"/>
            <a:ext cx="45370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896" name="Text Box 11281"/>
          <p:cNvSpPr txBox="1">
            <a:spLocks/>
          </p:cNvSpPr>
          <p:nvPr/>
        </p:nvSpPr>
        <p:spPr bwMode="auto">
          <a:xfrm>
            <a:off x="161925" y="5445125"/>
            <a:ext cx="8764588" cy="863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2400" b="1">
                <a:latin typeface="Candara" pitchFamily="34" charset="0"/>
              </a:rPr>
              <a:t>Figure A.</a:t>
            </a:r>
            <a:r>
              <a:rPr lang="en-US" altLang="en-US" sz="2400">
                <a:latin typeface="Candara" pitchFamily="34" charset="0"/>
              </a:rPr>
              <a:t> Enlargement of the upper deep cervical lymph glands caused by tuberculosis.</a:t>
            </a: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114260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Granulomatous/</a:t>
            </a:r>
            <a:r>
              <a:rPr lang="en-US" sz="24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Tuberculous</a:t>
            </a:r>
            <a:r>
              <a:rPr lang="en-US" sz="24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Lymphadenitis</a:t>
            </a:r>
            <a:endParaRPr lang="es-ES" sz="24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38915" name="Picture 11284" descr="Description: C:\Users\Roxie\Documents\My Scans\2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4498" r="41158" b="5536"/>
          <a:stretch>
            <a:fillRect/>
          </a:stretch>
        </p:blipFill>
        <p:spPr bwMode="auto">
          <a:xfrm>
            <a:off x="1403648" y="1052736"/>
            <a:ext cx="669686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1680" y="6273225"/>
            <a:ext cx="627146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Non-</a:t>
            </a:r>
            <a:r>
              <a:rPr lang="en-US" sz="3200" b="1" dirty="0" err="1" smtClean="0"/>
              <a:t>caseating</a:t>
            </a:r>
            <a:r>
              <a:rPr lang="en-US" sz="3200" b="1" dirty="0" smtClean="0"/>
              <a:t> giant cell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144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Granulomatous</a:t>
            </a:r>
            <a:r>
              <a:rPr lang="en-US" sz="24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/</a:t>
            </a:r>
            <a:r>
              <a:rPr lang="en-US" sz="24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Tuberculous</a:t>
            </a:r>
            <a:r>
              <a:rPr lang="en-US" sz="24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Lymphadenitis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 smtClean="0">
                <a:latin typeface="Candara" pitchFamily="34" charset="0"/>
              </a:rPr>
              <a:t>A </a:t>
            </a:r>
            <a:r>
              <a:rPr lang="en-US" altLang="en-US" dirty="0" err="1" smtClean="0">
                <a:latin typeface="Candara" pitchFamily="34" charset="0"/>
              </a:rPr>
              <a:t>granulomatous</a:t>
            </a:r>
            <a:r>
              <a:rPr lang="en-US" altLang="en-US" dirty="0" smtClean="0">
                <a:latin typeface="Candara" pitchFamily="34" charset="0"/>
              </a:rPr>
              <a:t> inflammatory response to tuberculosis includes mainly </a:t>
            </a:r>
            <a:r>
              <a:rPr lang="en-US" altLang="en-US" b="1" dirty="0" err="1" smtClean="0">
                <a:latin typeface="Candara" pitchFamily="34" charset="0"/>
              </a:rPr>
              <a:t>epithelioid</a:t>
            </a:r>
            <a:r>
              <a:rPr lang="en-US" altLang="en-US" b="1" dirty="0" smtClean="0">
                <a:latin typeface="Candara" pitchFamily="34" charset="0"/>
              </a:rPr>
              <a:t> cells, lymphocytes and fibroblasts. </a:t>
            </a:r>
          </a:p>
          <a:p>
            <a:pPr>
              <a:buNone/>
            </a:pPr>
            <a:endParaRPr lang="en-US" altLang="en-US" b="1" dirty="0" smtClean="0">
              <a:latin typeface="Candara" pitchFamily="34" charset="0"/>
            </a:endParaRPr>
          </a:p>
          <a:p>
            <a:r>
              <a:rPr lang="en-US" altLang="en-US" sz="2800" dirty="0" smtClean="0">
                <a:latin typeface="Candara" pitchFamily="34" charset="0"/>
              </a:rPr>
              <a:t>The </a:t>
            </a:r>
            <a:r>
              <a:rPr lang="en-US" altLang="en-US" sz="2800" dirty="0" err="1" smtClean="0">
                <a:latin typeface="Candara" pitchFamily="34" charset="0"/>
              </a:rPr>
              <a:t>granuloma</a:t>
            </a:r>
            <a:r>
              <a:rPr lang="en-US" altLang="en-US" sz="2800" dirty="0" smtClean="0">
                <a:latin typeface="Candara" pitchFamily="34" charset="0"/>
              </a:rPr>
              <a:t> shows that the </a:t>
            </a:r>
            <a:r>
              <a:rPr lang="en-US" altLang="en-US" sz="2800" u="sng" dirty="0" err="1" smtClean="0">
                <a:latin typeface="Candara" pitchFamily="34" charset="0"/>
              </a:rPr>
              <a:t>epithelioid</a:t>
            </a:r>
            <a:r>
              <a:rPr lang="en-US" altLang="en-US" sz="2800" u="sng" dirty="0" smtClean="0">
                <a:latin typeface="Candara" pitchFamily="34" charset="0"/>
              </a:rPr>
              <a:t> -</a:t>
            </a:r>
            <a:r>
              <a:rPr lang="en-US" altLang="en-US" sz="2800" u="sng" dirty="0" err="1" smtClean="0">
                <a:latin typeface="Candara" pitchFamily="34" charset="0"/>
              </a:rPr>
              <a:t>histiocytes</a:t>
            </a:r>
            <a:r>
              <a:rPr lang="en-US" altLang="en-US" sz="2800" dirty="0" smtClean="0">
                <a:latin typeface="Candara" pitchFamily="34" charset="0"/>
              </a:rPr>
              <a:t> are elongated with long, pale nuclei and pink cytoplasm. </a:t>
            </a:r>
          </a:p>
          <a:p>
            <a:pPr>
              <a:buNone/>
            </a:pPr>
            <a:endParaRPr lang="en-US" altLang="en-US" dirty="0" smtClean="0">
              <a:latin typeface="Candara" pitchFamily="34" charset="0"/>
            </a:endParaRPr>
          </a:p>
          <a:p>
            <a:r>
              <a:rPr lang="en-US" altLang="en-US" dirty="0" smtClean="0">
                <a:latin typeface="Candara" pitchFamily="34" charset="0"/>
              </a:rPr>
              <a:t>The macrophages join together and form multinucleated cells called </a:t>
            </a:r>
            <a:r>
              <a:rPr lang="en-US" altLang="en-US" b="1" i="1" u="sng" dirty="0" smtClean="0">
                <a:solidFill>
                  <a:srgbClr val="FF0000"/>
                </a:solidFill>
                <a:latin typeface="Candara" pitchFamily="34" charset="0"/>
              </a:rPr>
              <a:t>giant cells</a:t>
            </a:r>
            <a:r>
              <a:rPr lang="en-US" altLang="en-US" i="1" dirty="0" smtClean="0">
                <a:latin typeface="Candara" pitchFamily="34" charset="0"/>
              </a:rPr>
              <a:t>.</a:t>
            </a:r>
          </a:p>
          <a:p>
            <a:pPr>
              <a:buNone/>
            </a:pPr>
            <a:endParaRPr lang="en-US" altLang="en-US" i="1" dirty="0" smtClean="0">
              <a:latin typeface="Candara" pitchFamily="34" charset="0"/>
            </a:endParaRPr>
          </a:p>
          <a:p>
            <a:r>
              <a:rPr lang="en-US" altLang="en-US" dirty="0" smtClean="0">
                <a:latin typeface="Candara" pitchFamily="34" charset="0"/>
              </a:rPr>
              <a:t> The typical giant cell for infectious </a:t>
            </a:r>
            <a:r>
              <a:rPr lang="en-US" altLang="en-US" dirty="0" err="1" smtClean="0">
                <a:latin typeface="Candara" pitchFamily="34" charset="0"/>
              </a:rPr>
              <a:t>granulomas</a:t>
            </a:r>
            <a:r>
              <a:rPr lang="en-US" altLang="en-US" dirty="0" smtClean="0">
                <a:latin typeface="Candara" pitchFamily="34" charset="0"/>
              </a:rPr>
              <a:t> is called a </a:t>
            </a:r>
            <a:r>
              <a:rPr lang="en-US" altLang="en-US" b="1" i="1" u="sng" dirty="0" err="1" smtClean="0">
                <a:solidFill>
                  <a:srgbClr val="7030A0"/>
                </a:solidFill>
                <a:latin typeface="Candara" pitchFamily="34" charset="0"/>
              </a:rPr>
              <a:t>Langhans</a:t>
            </a:r>
            <a:r>
              <a:rPr lang="en-US" altLang="en-US" b="1" i="1" u="sng" dirty="0" smtClean="0">
                <a:solidFill>
                  <a:srgbClr val="7030A0"/>
                </a:solidFill>
                <a:latin typeface="Candara" pitchFamily="34" charset="0"/>
              </a:rPr>
              <a:t> giant cell</a:t>
            </a:r>
            <a:r>
              <a:rPr lang="en-US" altLang="en-US" dirty="0" smtClean="0">
                <a:latin typeface="Candara" pitchFamily="34" charset="0"/>
              </a:rPr>
              <a:t> and has the nuclei lined up along one edge of the cell in a horse-shoe pattern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Picture 4" descr="TB AF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5450"/>
            <a:ext cx="9144000" cy="60071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91680" y="6488668"/>
            <a:ext cx="5023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" charset="0"/>
              </a:rPr>
              <a:t>Ziehl-Neelsen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 stain </a:t>
            </a:r>
            <a:r>
              <a:rPr lang="en-US" b="1" dirty="0" smtClean="0">
                <a:latin typeface="Arial" charset="0"/>
              </a:rPr>
              <a:t>to highlight/identify AFB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Leishmaniasis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Mucocutaneous</a:t>
            </a:r>
            <a:r>
              <a:rPr lang="en-US" sz="28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8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Leishmaniasis</a:t>
            </a:r>
            <a:endParaRPr lang="es-ES" sz="28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39939" name="Content Placeholder 5" descr="Description: 3a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4" y="1176337"/>
            <a:ext cx="3714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286"/>
          <p:cNvSpPr txBox="1">
            <a:spLocks/>
          </p:cNvSpPr>
          <p:nvPr/>
        </p:nvSpPr>
        <p:spPr bwMode="auto">
          <a:xfrm>
            <a:off x="209550" y="5149056"/>
            <a:ext cx="3714750" cy="1547019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1600" dirty="0" smtClean="0">
                <a:latin typeface="Candara" pitchFamily="34" charset="0"/>
                <a:ea typeface="Calibri" pitchFamily="34" charset="0"/>
                <a:cs typeface="Arial" pitchFamily="34" charset="0"/>
              </a:rPr>
              <a:t>Cutaneous </a:t>
            </a:r>
            <a:r>
              <a:rPr lang="en-US" sz="1600" dirty="0" err="1">
                <a:latin typeface="Candara" pitchFamily="34" charset="0"/>
                <a:ea typeface="Calibri" pitchFamily="34" charset="0"/>
                <a:cs typeface="Arial" pitchFamily="34" charset="0"/>
              </a:rPr>
              <a:t>Leishamaniasis</a:t>
            </a:r>
            <a:r>
              <a:rPr lang="en-US" sz="1600" dirty="0">
                <a:latin typeface="Candara" pitchFamily="34" charset="0"/>
                <a:ea typeface="Calibri" pitchFamily="34" charset="0"/>
                <a:cs typeface="Arial" pitchFamily="34" charset="0"/>
              </a:rPr>
              <a:t>  presenting as a non-healing ulcerated and crusted lesion over the mandible in a 22-year-old Saudi female patient. Note the presence of a scarred area adjacent to the crusted lesion.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Text Box 8199"/>
          <p:cNvSpPr txBox="1">
            <a:spLocks/>
          </p:cNvSpPr>
          <p:nvPr/>
        </p:nvSpPr>
        <p:spPr bwMode="auto">
          <a:xfrm>
            <a:off x="1903412" y="2116137"/>
            <a:ext cx="796925" cy="434975"/>
          </a:xfrm>
          <a:prstGeom prst="rect">
            <a:avLst/>
          </a:prstGeom>
          <a:solidFill>
            <a:srgbClr val="0000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3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4" name="Rectangle 6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1200">
              <a:latin typeface="Candara" pitchFamily="34" charset="0"/>
            </a:endParaRPr>
          </a:p>
          <a:p>
            <a:r>
              <a:rPr lang="en-US" altLang="en-US" sz="1200">
                <a:latin typeface="Candara" pitchFamily="34" charset="0"/>
              </a:rPr>
              <a:t> </a:t>
            </a:r>
            <a:endParaRPr lang="en-US" altLang="en-US"/>
          </a:p>
        </p:txBody>
      </p:sp>
      <p:pic>
        <p:nvPicPr>
          <p:cNvPr id="39945" name="Content Placeholder 10" descr="Description: 8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0" t="4579" r="1178" b="51324"/>
          <a:stretch>
            <a:fillRect/>
          </a:stretch>
        </p:blipFill>
        <p:spPr bwMode="auto">
          <a:xfrm>
            <a:off x="4067175" y="1340768"/>
            <a:ext cx="47879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 Box 11287"/>
          <p:cNvSpPr txBox="1">
            <a:spLocks/>
          </p:cNvSpPr>
          <p:nvPr/>
        </p:nvSpPr>
        <p:spPr bwMode="auto">
          <a:xfrm>
            <a:off x="4075113" y="5672138"/>
            <a:ext cx="4779962" cy="102393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err="1" smtClean="0">
                <a:latin typeface="Candara" pitchFamily="34" charset="0"/>
              </a:rPr>
              <a:t>Mucocutaneous</a:t>
            </a:r>
            <a:r>
              <a:rPr lang="en-US" altLang="en-US" dirty="0" smtClean="0">
                <a:latin typeface="Candara" pitchFamily="34" charset="0"/>
              </a:rPr>
              <a:t> </a:t>
            </a:r>
            <a:r>
              <a:rPr lang="en-US" altLang="en-US" dirty="0" err="1">
                <a:latin typeface="Candara" pitchFamily="34" charset="0"/>
              </a:rPr>
              <a:t>Leishmaniasis</a:t>
            </a:r>
            <a:r>
              <a:rPr lang="en-US" altLang="en-US" dirty="0">
                <a:latin typeface="Candara" pitchFamily="34" charset="0"/>
              </a:rPr>
              <a:t> affecting both upper and lower lips of this patient. </a:t>
            </a:r>
            <a:endParaRPr lang="en-US" altLang="en-US" dirty="0" smtClean="0">
              <a:latin typeface="Candara" pitchFamily="34" charset="0"/>
            </a:endParaRPr>
          </a:p>
          <a:p>
            <a:r>
              <a:rPr lang="en-US" altLang="en-US" dirty="0" smtClean="0">
                <a:latin typeface="Candara" pitchFamily="34" charset="0"/>
              </a:rPr>
              <a:t>Note </a:t>
            </a:r>
            <a:r>
              <a:rPr lang="en-US" altLang="en-US" dirty="0">
                <a:latin typeface="Candara" pitchFamily="34" charset="0"/>
              </a:rPr>
              <a:t>the presence of ulcerated lesions. </a:t>
            </a:r>
            <a:endParaRPr lang="en-US" altLang="en-US" dirty="0"/>
          </a:p>
        </p:txBody>
      </p:sp>
      <p:sp>
        <p:nvSpPr>
          <p:cNvPr id="39947" name="Text Box 8200"/>
          <p:cNvSpPr txBox="1">
            <a:spLocks/>
          </p:cNvSpPr>
          <p:nvPr/>
        </p:nvSpPr>
        <p:spPr bwMode="auto">
          <a:xfrm>
            <a:off x="5764213" y="1707991"/>
            <a:ext cx="2087562" cy="344487"/>
          </a:xfrm>
          <a:prstGeom prst="rect">
            <a:avLst/>
          </a:prstGeom>
          <a:solidFill>
            <a:srgbClr val="0000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994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9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0" name="Rectangle 12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1200">
              <a:latin typeface="Candara" pitchFamily="34" charset="0"/>
            </a:endParaRPr>
          </a:p>
          <a:p>
            <a:r>
              <a:rPr lang="en-US" altLang="en-US" sz="1200">
                <a:latin typeface="Candara" pitchFamily="34" charset="0"/>
              </a:rPr>
              <a:t> 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50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Mucocutaneous</a:t>
            </a:r>
            <a:r>
              <a:rPr lang="en-US" sz="28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8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Leishmaniasis</a:t>
            </a:r>
            <a:endParaRPr lang="es-ES" sz="28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1200">
              <a:latin typeface="Candara" pitchFamily="34" charset="0"/>
            </a:endParaRPr>
          </a:p>
          <a:p>
            <a:r>
              <a:rPr lang="en-US" altLang="en-US" sz="1200">
                <a:latin typeface="Candara" pitchFamily="34" charset="0"/>
              </a:rPr>
              <a:t>  </a:t>
            </a:r>
            <a:endParaRPr lang="en-US" altLang="en-US"/>
          </a:p>
        </p:txBody>
      </p:sp>
      <p:pic>
        <p:nvPicPr>
          <p:cNvPr id="40966" name="Picture 6148" descr="Description: C:\Users\Roxie\Documents\My Scans\scan100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4965" r="2312" b="23167"/>
          <a:stretch>
            <a:fillRect/>
          </a:stretch>
        </p:blipFill>
        <p:spPr bwMode="auto">
          <a:xfrm>
            <a:off x="2044700" y="1700213"/>
            <a:ext cx="68770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7" name="Straight Arrow Connector 11289"/>
          <p:cNvCxnSpPr>
            <a:cxnSpLocks/>
          </p:cNvCxnSpPr>
          <p:nvPr/>
        </p:nvCxnSpPr>
        <p:spPr bwMode="auto">
          <a:xfrm>
            <a:off x="1692275" y="1925638"/>
            <a:ext cx="3275013" cy="0"/>
          </a:xfrm>
          <a:prstGeom prst="straightConnector1">
            <a:avLst/>
          </a:prstGeom>
          <a:noFill/>
          <a:ln w="25400" algn="ctr">
            <a:solidFill>
              <a:srgbClr val="F7964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8" name="Straight Arrow Connector 11290"/>
          <p:cNvCxnSpPr>
            <a:cxnSpLocks/>
          </p:cNvCxnSpPr>
          <p:nvPr/>
        </p:nvCxnSpPr>
        <p:spPr bwMode="auto">
          <a:xfrm>
            <a:off x="1835150" y="2555875"/>
            <a:ext cx="2363788" cy="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9" name="Straight Arrow Connector 6145"/>
          <p:cNvCxnSpPr>
            <a:cxnSpLocks/>
          </p:cNvCxnSpPr>
          <p:nvPr/>
        </p:nvCxnSpPr>
        <p:spPr bwMode="auto">
          <a:xfrm>
            <a:off x="1835150" y="3941763"/>
            <a:ext cx="5832475" cy="1905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0" name="Text Box 11288"/>
          <p:cNvSpPr txBox="1">
            <a:spLocks/>
          </p:cNvSpPr>
          <p:nvPr/>
        </p:nvSpPr>
        <p:spPr bwMode="auto">
          <a:xfrm>
            <a:off x="468313" y="1774825"/>
            <a:ext cx="1223962" cy="3587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500">
                <a:latin typeface="Calibri" pitchFamily="34" charset="0"/>
              </a:rPr>
              <a:t>Lymphocyte</a:t>
            </a:r>
            <a:endParaRPr lang="en-US" altLang="en-US" sz="1500"/>
          </a:p>
        </p:txBody>
      </p:sp>
      <p:sp>
        <p:nvSpPr>
          <p:cNvPr id="40971" name="Text Box 11291"/>
          <p:cNvSpPr txBox="1">
            <a:spLocks/>
          </p:cNvSpPr>
          <p:nvPr/>
        </p:nvSpPr>
        <p:spPr bwMode="auto">
          <a:xfrm>
            <a:off x="468313" y="2278063"/>
            <a:ext cx="1366837" cy="5556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400">
                <a:latin typeface="Calibri" pitchFamily="34" charset="0"/>
              </a:rPr>
              <a:t>Leishman Donovan bodies</a:t>
            </a:r>
            <a:endParaRPr lang="en-US" altLang="en-US" sz="2400"/>
          </a:p>
        </p:txBody>
      </p:sp>
      <p:sp>
        <p:nvSpPr>
          <p:cNvPr id="40972" name="Text Box 6147"/>
          <p:cNvSpPr txBox="1">
            <a:spLocks/>
          </p:cNvSpPr>
          <p:nvPr/>
        </p:nvSpPr>
        <p:spPr bwMode="auto">
          <a:xfrm>
            <a:off x="611188" y="3787775"/>
            <a:ext cx="1223962" cy="2905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400">
                <a:latin typeface="Calibri" pitchFamily="34" charset="0"/>
              </a:rPr>
              <a:t>Macrophage</a:t>
            </a:r>
            <a:endParaRPr lang="en-US" altLang="en-US" sz="2400"/>
          </a:p>
        </p:txBody>
      </p:sp>
      <p:sp>
        <p:nvSpPr>
          <p:cNvPr id="40973" name="Text Box 11293"/>
          <p:cNvSpPr txBox="1">
            <a:spLocks/>
          </p:cNvSpPr>
          <p:nvPr/>
        </p:nvSpPr>
        <p:spPr bwMode="auto">
          <a:xfrm>
            <a:off x="323850" y="5661025"/>
            <a:ext cx="8597900" cy="7207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1600" b="1">
                <a:latin typeface="Candara" pitchFamily="34" charset="0"/>
              </a:rPr>
              <a:t>Figure C. Histopathological features of Cutaneous Leishmaniasis (high mag.).</a:t>
            </a:r>
          </a:p>
          <a:p>
            <a:pPr eaLnBrk="1" hangingPunct="1">
              <a:spcAft>
                <a:spcPts val="1000"/>
              </a:spcAft>
            </a:pPr>
            <a:r>
              <a:rPr lang="en-US" altLang="en-US" sz="1600" b="1">
                <a:latin typeface="Candara" pitchFamily="34" charset="0"/>
              </a:rPr>
              <a:t> </a:t>
            </a:r>
            <a:r>
              <a:rPr lang="en-US" altLang="en-US" sz="1600">
                <a:latin typeface="Candara" pitchFamily="34" charset="0"/>
              </a:rPr>
              <a:t>Note the presence of numerous Leishman-Donovan bodies within the foamy macrophages.</a:t>
            </a: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12217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149" descr="Description: C:\Users\Roxie\Documents\My Scans\scan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2361" r="3696" b="10719"/>
          <a:stretch>
            <a:fillRect/>
          </a:stretch>
        </p:blipFill>
        <p:spPr bwMode="auto">
          <a:xfrm>
            <a:off x="179388" y="1628775"/>
            <a:ext cx="5761037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Mucocutaneous</a:t>
            </a:r>
            <a:r>
              <a:rPr lang="en-US" sz="280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800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Leishmaniasis</a:t>
            </a:r>
            <a:endParaRPr lang="es-ES" sz="2800" dirty="0" smtClean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41988" name="Text Box 11292"/>
          <p:cNvSpPr txBox="1">
            <a:spLocks/>
          </p:cNvSpPr>
          <p:nvPr/>
        </p:nvSpPr>
        <p:spPr bwMode="auto">
          <a:xfrm>
            <a:off x="6084888" y="1657350"/>
            <a:ext cx="2879725" cy="50371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en-US" sz="2400" b="1">
                <a:latin typeface="Candara" pitchFamily="34" charset="0"/>
              </a:rPr>
              <a:t>Figure D. Leishmaniasis. </a:t>
            </a:r>
          </a:p>
          <a:p>
            <a:pPr eaLnBrk="1" hangingPunct="1">
              <a:spcAft>
                <a:spcPts val="1000"/>
              </a:spcAft>
            </a:pPr>
            <a:r>
              <a:rPr lang="en-US" altLang="en-US" sz="2400">
                <a:latin typeface="Candara" pitchFamily="34" charset="0"/>
              </a:rPr>
              <a:t>Numerous macrophages containing Leishman-Donovan bodies. Note the presence of many lymphocytes. </a:t>
            </a:r>
            <a:endParaRPr lang="en-US" altLang="en-US" sz="4000"/>
          </a:p>
        </p:txBody>
      </p:sp>
      <p:cxnSp>
        <p:nvCxnSpPr>
          <p:cNvPr id="41989" name="Straight Arrow Connector 6144"/>
          <p:cNvCxnSpPr>
            <a:cxnSpLocks/>
          </p:cNvCxnSpPr>
          <p:nvPr/>
        </p:nvCxnSpPr>
        <p:spPr bwMode="auto">
          <a:xfrm flipH="1">
            <a:off x="3051175" y="2852738"/>
            <a:ext cx="358775" cy="1655762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78105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327</Words>
  <Application>Microsoft Macintosh PowerPoint</Application>
  <PresentationFormat>On-screen Show (4:3)</PresentationFormat>
  <Paragraphs>49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Candara</vt:lpstr>
      <vt:lpstr>Narkisim</vt:lpstr>
      <vt:lpstr>Office Theme</vt:lpstr>
      <vt:lpstr>Granulomatous infection Practical</vt:lpstr>
      <vt:lpstr> Granulomatous/Tuberculous Lymphadenitis</vt:lpstr>
      <vt:lpstr>Granulomatous/Tuberculous Lymphadenitis</vt:lpstr>
      <vt:lpstr>Granulomatous/Tuberculous Lymphadenitis</vt:lpstr>
      <vt:lpstr>PowerPoint Presentation</vt:lpstr>
      <vt:lpstr>Leishmaniasis</vt:lpstr>
      <vt:lpstr>Mucocutaneous Leishmaniasis</vt:lpstr>
      <vt:lpstr>Mucocutaneous Leishmaniasis</vt:lpstr>
      <vt:lpstr>Mucocutaneous Leishmaniasis</vt:lpstr>
      <vt:lpstr>Actinomycosis</vt:lpstr>
      <vt:lpstr>Cervical Actinomycosis</vt:lpstr>
      <vt:lpstr>Cervical Actinomycosis</vt:lpstr>
      <vt:lpstr>Cervical Actinomycosis</vt:lpstr>
    </vt:vector>
  </TitlesOfParts>
  <Company>Hewlett-Packard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infection Practical</dc:title>
  <dc:creator>user</dc:creator>
  <cp:lastModifiedBy>نوف</cp:lastModifiedBy>
  <cp:revision>9</cp:revision>
  <dcterms:created xsi:type="dcterms:W3CDTF">2013-10-26T18:16:37Z</dcterms:created>
  <dcterms:modified xsi:type="dcterms:W3CDTF">2018-10-08T21:08:12Z</dcterms:modified>
</cp:coreProperties>
</file>