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7" r:id="rId1"/>
  </p:sldMasterIdLst>
  <p:notesMasterIdLst>
    <p:notesMasterId r:id="rId37"/>
  </p:notesMasterIdLst>
  <p:handoutMasterIdLst>
    <p:handoutMasterId r:id="rId38"/>
  </p:handoutMasterIdLst>
  <p:sldIdLst>
    <p:sldId id="256" r:id="rId2"/>
    <p:sldId id="393" r:id="rId3"/>
    <p:sldId id="394" r:id="rId4"/>
    <p:sldId id="395" r:id="rId5"/>
    <p:sldId id="396" r:id="rId6"/>
    <p:sldId id="397" r:id="rId7"/>
    <p:sldId id="398" r:id="rId8"/>
    <p:sldId id="399" r:id="rId9"/>
    <p:sldId id="400" r:id="rId10"/>
    <p:sldId id="401" r:id="rId11"/>
    <p:sldId id="402" r:id="rId12"/>
    <p:sldId id="403" r:id="rId13"/>
    <p:sldId id="349" r:id="rId14"/>
    <p:sldId id="350" r:id="rId15"/>
    <p:sldId id="404" r:id="rId16"/>
    <p:sldId id="352" r:id="rId17"/>
    <p:sldId id="353" r:id="rId18"/>
    <p:sldId id="354" r:id="rId19"/>
    <p:sldId id="355" r:id="rId20"/>
    <p:sldId id="405" r:id="rId21"/>
    <p:sldId id="357" r:id="rId22"/>
    <p:sldId id="358" r:id="rId23"/>
    <p:sldId id="359" r:id="rId24"/>
    <p:sldId id="406" r:id="rId25"/>
    <p:sldId id="361" r:id="rId26"/>
    <p:sldId id="362" r:id="rId27"/>
    <p:sldId id="363" r:id="rId28"/>
    <p:sldId id="364" r:id="rId29"/>
    <p:sldId id="407" r:id="rId30"/>
    <p:sldId id="366" r:id="rId31"/>
    <p:sldId id="367" r:id="rId32"/>
    <p:sldId id="368" r:id="rId33"/>
    <p:sldId id="369" r:id="rId34"/>
    <p:sldId id="370" r:id="rId35"/>
    <p:sldId id="409"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v/Kxvon5YcT5f68U/92nqQ==" hashData="RDnhqi/pKG4KUAMzirtzLYzI8s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38" autoAdjust="0"/>
    <p:restoredTop sz="77023" autoAdjust="0"/>
  </p:normalViewPr>
  <p:slideViewPr>
    <p:cSldViewPr snapToGrid="0" snapToObjects="1">
      <p:cViewPr varScale="1">
        <p:scale>
          <a:sx n="67" d="100"/>
          <a:sy n="67" d="100"/>
        </p:scale>
        <p:origin x="1869" y="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is-IS"/>
              <a:t>06/11/2016</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9BFCEF-BF81-D744-9108-0C25DA9FACDA}" type="slidenum">
              <a:rPr lang="en-US" smtClean="0"/>
              <a:t>‹#›</a:t>
            </a:fld>
            <a:endParaRPr lang="en-US"/>
          </a:p>
        </p:txBody>
      </p:sp>
    </p:spTree>
    <p:extLst>
      <p:ext uri="{BB962C8B-B14F-4D97-AF65-F5344CB8AC3E}">
        <p14:creationId xmlns:p14="http://schemas.microsoft.com/office/powerpoint/2010/main" val="441292150"/>
      </p:ext>
    </p:extLst>
  </p:cSld>
  <p:clrMap bg1="lt1" tx1="dk1" bg2="lt2" tx2="dk2" accent1="accent1" accent2="accent2" accent3="accent3" accent4="accent4" accent5="accent5" accent6="accent6" hlink="hlink" folHlink="folHlink"/>
  <p:hf sldNum="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is-IS"/>
              <a:t>06/11/2016</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13CA32-C10A-2A48-87AE-B11765F9291D}" type="slidenum">
              <a:rPr lang="en-US" smtClean="0"/>
              <a:t>‹#›</a:t>
            </a:fld>
            <a:endParaRPr lang="en-US"/>
          </a:p>
        </p:txBody>
      </p:sp>
    </p:spTree>
    <p:extLst>
      <p:ext uri="{BB962C8B-B14F-4D97-AF65-F5344CB8AC3E}">
        <p14:creationId xmlns:p14="http://schemas.microsoft.com/office/powerpoint/2010/main" val="3571823963"/>
      </p:ext>
    </p:extLst>
  </p:cSld>
  <p:clrMap bg1="lt1" tx1="dk1" bg2="lt2" tx2="dk2" accent1="accent1" accent2="accent2" accent3="accent3" accent4="accent4" accent5="accent5" accent6="accent6" hlink="hlink" folHlink="folHlink"/>
  <p:hf sldNum="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is-IS"/>
              <a:t>06/11/2016</a:t>
            </a:r>
            <a:endParaRPr lang="en-US"/>
          </a:p>
        </p:txBody>
      </p:sp>
      <p:sp>
        <p:nvSpPr>
          <p:cNvPr id="7" name="Header Placeholder 6"/>
          <p:cNvSpPr>
            <a:spLocks noGrp="1"/>
          </p:cNvSpPr>
          <p:nvPr>
            <p:ph type="hdr" sz="quarter" idx="13"/>
          </p:nvPr>
        </p:nvSpPr>
        <p:spPr/>
        <p:txBody>
          <a:bodyPr/>
          <a:lstStyle/>
          <a:p>
            <a:endParaRPr lang="en-US"/>
          </a:p>
        </p:txBody>
      </p:sp>
    </p:spTree>
    <p:extLst>
      <p:ext uri="{BB962C8B-B14F-4D97-AF65-F5344CB8AC3E}">
        <p14:creationId xmlns:p14="http://schemas.microsoft.com/office/powerpoint/2010/main" val="1838028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34</a:t>
            </a:fld>
            <a:endParaRPr lang="en-US"/>
          </a:p>
        </p:txBody>
      </p:sp>
    </p:spTree>
    <p:extLst>
      <p:ext uri="{BB962C8B-B14F-4D97-AF65-F5344CB8AC3E}">
        <p14:creationId xmlns:p14="http://schemas.microsoft.com/office/powerpoint/2010/main" val="2153462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val="424417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394889-A929-4686-AA37-74A89D54538F}" type="slidenum">
              <a:rPr lang="en-US"/>
              <a:pPr fontAlgn="base">
                <a:spcBef>
                  <a:spcPct val="0"/>
                </a:spcBef>
                <a:spcAft>
                  <a:spcPct val="0"/>
                </a:spcAft>
              </a:pPr>
              <a:t>14</a:t>
            </a:fld>
            <a:endParaRPr lang="en-US"/>
          </a:p>
        </p:txBody>
      </p:sp>
    </p:spTree>
    <p:extLst>
      <p:ext uri="{BB962C8B-B14F-4D97-AF65-F5344CB8AC3E}">
        <p14:creationId xmlns:p14="http://schemas.microsoft.com/office/powerpoint/2010/main" val="1883847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817033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17</a:t>
            </a:fld>
            <a:endParaRPr lang="en-US"/>
          </a:p>
        </p:txBody>
      </p:sp>
    </p:spTree>
    <p:extLst>
      <p:ext uri="{BB962C8B-B14F-4D97-AF65-F5344CB8AC3E}">
        <p14:creationId xmlns:p14="http://schemas.microsoft.com/office/powerpoint/2010/main" val="372138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x-none"/>
              <a:pPr/>
              <a:t>21</a:t>
            </a:fld>
            <a:endParaRPr lang="en-US"/>
          </a:p>
        </p:txBody>
      </p:sp>
    </p:spTree>
    <p:extLst>
      <p:ext uri="{BB962C8B-B14F-4D97-AF65-F5344CB8AC3E}">
        <p14:creationId xmlns:p14="http://schemas.microsoft.com/office/powerpoint/2010/main" val="3727014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DDC7F2-8C4E-4E56-9C35-24810AA2ED41}" type="slidenum">
              <a:rPr lang="en-US"/>
              <a:pPr fontAlgn="base">
                <a:spcBef>
                  <a:spcPct val="0"/>
                </a:spcBef>
                <a:spcAft>
                  <a:spcPct val="0"/>
                </a:spcAft>
              </a:pPr>
              <a:t>26</a:t>
            </a:fld>
            <a:endParaRPr lang="en-US"/>
          </a:p>
        </p:txBody>
      </p:sp>
    </p:spTree>
    <p:extLst>
      <p:ext uri="{BB962C8B-B14F-4D97-AF65-F5344CB8AC3E}">
        <p14:creationId xmlns:p14="http://schemas.microsoft.com/office/powerpoint/2010/main" val="549618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27</a:t>
            </a:fld>
            <a:endParaRPr lang="en-US"/>
          </a:p>
        </p:txBody>
      </p:sp>
    </p:spTree>
    <p:extLst>
      <p:ext uri="{BB962C8B-B14F-4D97-AF65-F5344CB8AC3E}">
        <p14:creationId xmlns:p14="http://schemas.microsoft.com/office/powerpoint/2010/main" val="2954242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30</a:t>
            </a:fld>
            <a:endParaRPr lang="en-US"/>
          </a:p>
        </p:txBody>
      </p:sp>
    </p:spTree>
    <p:extLst>
      <p:ext uri="{BB962C8B-B14F-4D97-AF65-F5344CB8AC3E}">
        <p14:creationId xmlns:p14="http://schemas.microsoft.com/office/powerpoint/2010/main" val="2607611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16/10/2018</a:t>
            </a:r>
          </a:p>
        </p:txBody>
      </p:sp>
      <p:sp>
        <p:nvSpPr>
          <p:cNvPr id="5" name="Footer Placeholder 4"/>
          <p:cNvSpPr>
            <a:spLocks noGrp="1"/>
          </p:cNvSpPr>
          <p:nvPr>
            <p:ph type="ftr" sz="quarter" idx="11"/>
          </p:nvPr>
        </p:nvSpPr>
        <p:spPr/>
        <p:txBody>
          <a:bodyPr/>
          <a:lstStyle/>
          <a:p>
            <a:r>
              <a:rPr lang="en-US"/>
              <a:t>Path 211</a:t>
            </a:r>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16/10/2018</a:t>
            </a:r>
          </a:p>
        </p:txBody>
      </p:sp>
      <p:sp>
        <p:nvSpPr>
          <p:cNvPr id="5" name="Footer Placeholder 4"/>
          <p:cNvSpPr>
            <a:spLocks noGrp="1"/>
          </p:cNvSpPr>
          <p:nvPr>
            <p:ph type="ftr" sz="quarter" idx="11"/>
          </p:nvPr>
        </p:nvSpPr>
        <p:spPr/>
        <p:txBody>
          <a:bodyPr/>
          <a:lstStyle/>
          <a:p>
            <a:r>
              <a:rPr lang="en-US"/>
              <a:t>Path 211</a:t>
            </a:r>
          </a:p>
        </p:txBody>
      </p:sp>
      <p:sp>
        <p:nvSpPr>
          <p:cNvPr id="6" name="Slide Number Placeholder 5"/>
          <p:cNvSpPr>
            <a:spLocks noGrp="1"/>
          </p:cNvSpPr>
          <p:nvPr>
            <p:ph type="sldNum" sz="quarter" idx="12"/>
          </p:nvPr>
        </p:nvSpPr>
        <p:spPr/>
        <p:txBody>
          <a:bodyPr/>
          <a:lstStyle/>
          <a:p>
            <a:fld id="{E615C569-69FD-0849-B5F3-B1069D6F1CA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16/10/2018</a:t>
            </a:r>
          </a:p>
        </p:txBody>
      </p:sp>
      <p:sp>
        <p:nvSpPr>
          <p:cNvPr id="5" name="Footer Placeholder 4"/>
          <p:cNvSpPr>
            <a:spLocks noGrp="1"/>
          </p:cNvSpPr>
          <p:nvPr>
            <p:ph type="ftr" sz="quarter" idx="11"/>
          </p:nvPr>
        </p:nvSpPr>
        <p:spPr/>
        <p:txBody>
          <a:bodyPr/>
          <a:lstStyle/>
          <a:p>
            <a:r>
              <a:rPr lang="en-US"/>
              <a:t>Path 211</a:t>
            </a:r>
          </a:p>
        </p:txBody>
      </p:sp>
      <p:sp>
        <p:nvSpPr>
          <p:cNvPr id="6" name="Slide Number Placeholder 5"/>
          <p:cNvSpPr>
            <a:spLocks noGrp="1"/>
          </p:cNvSpPr>
          <p:nvPr>
            <p:ph type="sldNum" sz="quarter" idx="12"/>
          </p:nvPr>
        </p:nvSpPr>
        <p:spPr/>
        <p:txBody>
          <a:bodyPr/>
          <a:lstStyle/>
          <a:p>
            <a:fld id="{E615C569-69FD-0849-B5F3-B1069D6F1CA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16/10/2018</a:t>
            </a:r>
          </a:p>
        </p:txBody>
      </p:sp>
      <p:sp>
        <p:nvSpPr>
          <p:cNvPr id="5" name="Footer Placeholder 4"/>
          <p:cNvSpPr>
            <a:spLocks noGrp="1"/>
          </p:cNvSpPr>
          <p:nvPr>
            <p:ph type="ftr" sz="quarter" idx="11"/>
          </p:nvPr>
        </p:nvSpPr>
        <p:spPr/>
        <p:txBody>
          <a:bodyPr/>
          <a:lstStyle/>
          <a:p>
            <a:r>
              <a:rPr lang="en-US"/>
              <a:t>Path 211</a:t>
            </a:r>
          </a:p>
        </p:txBody>
      </p:sp>
      <p:sp>
        <p:nvSpPr>
          <p:cNvPr id="6" name="Slide Number Placeholder 5"/>
          <p:cNvSpPr>
            <a:spLocks noGrp="1"/>
          </p:cNvSpPr>
          <p:nvPr>
            <p:ph type="sldNum" sz="quarter" idx="12"/>
          </p:nvPr>
        </p:nvSpPr>
        <p:spPr/>
        <p:txBody>
          <a:bodyPr/>
          <a:lstStyle/>
          <a:p>
            <a:fld id="{E615C569-69FD-0849-B5F3-B1069D6F1CA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16/10/2018</a:t>
            </a:r>
          </a:p>
        </p:txBody>
      </p:sp>
      <p:sp>
        <p:nvSpPr>
          <p:cNvPr id="5" name="Footer Placeholder 4"/>
          <p:cNvSpPr>
            <a:spLocks noGrp="1"/>
          </p:cNvSpPr>
          <p:nvPr>
            <p:ph type="ftr" sz="quarter" idx="11"/>
          </p:nvPr>
        </p:nvSpPr>
        <p:spPr/>
        <p:txBody>
          <a:bodyPr/>
          <a:lstStyle/>
          <a:p>
            <a:r>
              <a:rPr lang="en-US"/>
              <a:t>Path 211</a:t>
            </a:r>
          </a:p>
        </p:txBody>
      </p:sp>
      <p:sp>
        <p:nvSpPr>
          <p:cNvPr id="6" name="Slide Number Placeholder 5"/>
          <p:cNvSpPr>
            <a:spLocks noGrp="1"/>
          </p:cNvSpPr>
          <p:nvPr>
            <p:ph type="sldNum" sz="quarter" idx="12"/>
          </p:nvPr>
        </p:nvSpPr>
        <p:spPr/>
        <p:txBody>
          <a:bodyPr/>
          <a:lstStyle/>
          <a:p>
            <a:fld id="{E615C569-69FD-0849-B5F3-B1069D6F1CAA}"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16/10/2018</a:t>
            </a:r>
          </a:p>
        </p:txBody>
      </p:sp>
      <p:sp>
        <p:nvSpPr>
          <p:cNvPr id="6" name="Footer Placeholder 5"/>
          <p:cNvSpPr>
            <a:spLocks noGrp="1"/>
          </p:cNvSpPr>
          <p:nvPr>
            <p:ph type="ftr" sz="quarter" idx="11"/>
          </p:nvPr>
        </p:nvSpPr>
        <p:spPr/>
        <p:txBody>
          <a:bodyPr/>
          <a:lstStyle/>
          <a:p>
            <a:r>
              <a:rPr lang="en-US"/>
              <a:t>Path 211</a:t>
            </a:r>
          </a:p>
        </p:txBody>
      </p:sp>
      <p:sp>
        <p:nvSpPr>
          <p:cNvPr id="7" name="Slide Number Placeholder 6"/>
          <p:cNvSpPr>
            <a:spLocks noGrp="1"/>
          </p:cNvSpPr>
          <p:nvPr>
            <p:ph type="sldNum" sz="quarter" idx="12"/>
          </p:nvPr>
        </p:nvSpPr>
        <p:spPr/>
        <p:txBody>
          <a:bodyPr/>
          <a:lstStyle/>
          <a:p>
            <a:fld id="{E615C569-69FD-0849-B5F3-B1069D6F1CA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16/10/2018</a:t>
            </a:r>
          </a:p>
        </p:txBody>
      </p:sp>
      <p:sp>
        <p:nvSpPr>
          <p:cNvPr id="8" name="Footer Placeholder 7"/>
          <p:cNvSpPr>
            <a:spLocks noGrp="1"/>
          </p:cNvSpPr>
          <p:nvPr>
            <p:ph type="ftr" sz="quarter" idx="11"/>
          </p:nvPr>
        </p:nvSpPr>
        <p:spPr/>
        <p:txBody>
          <a:bodyPr/>
          <a:lstStyle/>
          <a:p>
            <a:r>
              <a:rPr lang="en-US"/>
              <a:t>Path 211</a:t>
            </a:r>
          </a:p>
        </p:txBody>
      </p:sp>
      <p:sp>
        <p:nvSpPr>
          <p:cNvPr id="9" name="Slide Number Placeholder 8"/>
          <p:cNvSpPr>
            <a:spLocks noGrp="1"/>
          </p:cNvSpPr>
          <p:nvPr>
            <p:ph type="sldNum" sz="quarter" idx="12"/>
          </p:nvPr>
        </p:nvSpPr>
        <p:spPr/>
        <p:txBody>
          <a:bodyPr/>
          <a:lstStyle/>
          <a:p>
            <a:fld id="{E615C569-69FD-0849-B5F3-B1069D6F1CAA}"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16/10/2018</a:t>
            </a:r>
          </a:p>
        </p:txBody>
      </p:sp>
      <p:sp>
        <p:nvSpPr>
          <p:cNvPr id="4" name="Footer Placeholder 3"/>
          <p:cNvSpPr>
            <a:spLocks noGrp="1"/>
          </p:cNvSpPr>
          <p:nvPr>
            <p:ph type="ftr" sz="quarter" idx="11"/>
          </p:nvPr>
        </p:nvSpPr>
        <p:spPr/>
        <p:txBody>
          <a:bodyPr/>
          <a:lstStyle/>
          <a:p>
            <a:r>
              <a:rPr lang="en-US"/>
              <a:t>Path 211</a:t>
            </a:r>
          </a:p>
        </p:txBody>
      </p:sp>
      <p:sp>
        <p:nvSpPr>
          <p:cNvPr id="5" name="Slide Number Placeholder 4"/>
          <p:cNvSpPr>
            <a:spLocks noGrp="1"/>
          </p:cNvSpPr>
          <p:nvPr>
            <p:ph type="sldNum" sz="quarter" idx="12"/>
          </p:nvPr>
        </p:nvSpPr>
        <p:spPr/>
        <p:txBody>
          <a:bodyPr/>
          <a:lstStyle/>
          <a:p>
            <a:fld id="{E615C569-69FD-0849-B5F3-B1069D6F1CA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16/10/2018</a:t>
            </a:r>
          </a:p>
        </p:txBody>
      </p:sp>
      <p:sp>
        <p:nvSpPr>
          <p:cNvPr id="3" name="Footer Placeholder 2"/>
          <p:cNvSpPr>
            <a:spLocks noGrp="1"/>
          </p:cNvSpPr>
          <p:nvPr>
            <p:ph type="ftr" sz="quarter" idx="11"/>
          </p:nvPr>
        </p:nvSpPr>
        <p:spPr/>
        <p:txBody>
          <a:bodyPr/>
          <a:lstStyle/>
          <a:p>
            <a:r>
              <a:rPr lang="en-US"/>
              <a:t>Path 211</a:t>
            </a:r>
          </a:p>
        </p:txBody>
      </p:sp>
      <p:sp>
        <p:nvSpPr>
          <p:cNvPr id="4" name="Slide Number Placeholder 3"/>
          <p:cNvSpPr>
            <a:spLocks noGrp="1"/>
          </p:cNvSpPr>
          <p:nvPr>
            <p:ph type="sldNum" sz="quarter" idx="12"/>
          </p:nvPr>
        </p:nvSpPr>
        <p:spPr/>
        <p:txBody>
          <a:bodyPr/>
          <a:lstStyle/>
          <a:p>
            <a:fld id="{E615C569-69FD-0849-B5F3-B1069D6F1CA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16/10/2018</a:t>
            </a:r>
          </a:p>
        </p:txBody>
      </p:sp>
      <p:sp>
        <p:nvSpPr>
          <p:cNvPr id="6" name="Footer Placeholder 5"/>
          <p:cNvSpPr>
            <a:spLocks noGrp="1"/>
          </p:cNvSpPr>
          <p:nvPr>
            <p:ph type="ftr" sz="quarter" idx="11"/>
          </p:nvPr>
        </p:nvSpPr>
        <p:spPr/>
        <p:txBody>
          <a:bodyPr/>
          <a:lstStyle/>
          <a:p>
            <a:r>
              <a:rPr lang="en-US"/>
              <a:t>Path 211</a:t>
            </a:r>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16/10/2018</a:t>
            </a:r>
          </a:p>
        </p:txBody>
      </p:sp>
      <p:sp>
        <p:nvSpPr>
          <p:cNvPr id="6" name="Footer Placeholder 5"/>
          <p:cNvSpPr>
            <a:spLocks noGrp="1"/>
          </p:cNvSpPr>
          <p:nvPr>
            <p:ph type="ftr" sz="quarter" idx="11"/>
          </p:nvPr>
        </p:nvSpPr>
        <p:spPr/>
        <p:txBody>
          <a:bodyPr/>
          <a:lstStyle/>
          <a:p>
            <a:r>
              <a:rPr lang="en-US"/>
              <a:t>Path 211</a:t>
            </a:r>
          </a:p>
        </p:txBody>
      </p:sp>
      <p:sp>
        <p:nvSpPr>
          <p:cNvPr id="7" name="Slide Number Placeholder 6"/>
          <p:cNvSpPr>
            <a:spLocks noGrp="1"/>
          </p:cNvSpPr>
          <p:nvPr>
            <p:ph type="sldNum" sz="quarter" idx="12"/>
          </p:nvPr>
        </p:nvSpPr>
        <p:spPr/>
        <p:txBody>
          <a:bodyPr/>
          <a:lstStyle/>
          <a:p>
            <a:fld id="{E615C569-69FD-0849-B5F3-B1069D6F1CA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r>
              <a:rPr lang="en-US"/>
              <a:t>16/10/2018</a:t>
            </a: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r>
              <a:rPr lang="en-US"/>
              <a:t>Path 211</a:t>
            </a: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E615C569-69FD-0849-B5F3-B1069D6F1CA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file:///\\localhost\upload.wikimedia.org\wikipedia\commons\2\2c\Spitz_nevus.jpg"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bioscience.org/atlases/tumpath/cdrom.htm" TargetMode="Externa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pedorthpath.com/enchondroma_histo_1.jpg"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missinglink.ucsf.edu/lm/DermatologyGlossary/infantile_hemangioma.html" TargetMode="External"/><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hyperlink" Target="file:///\\localhost\upload.wikimedia.org\wikipedia\commons\e\e5\Capillary_hemangioma_of_skin_(1).jpg"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com.sa/url?sa=i&amp;rct=j&amp;q=hemangioma%20skin&amp;source=images&amp;cd=&amp;cad=rja&amp;docid=T6pFzEZL8FG9fM&amp;tbnid=HgyysqMSycvHZM:&amp;ved=0CAUQjRw&amp;url=http://www.webpathology.com/image.asp?case=472&amp;n=7&amp;ei=bZ0nUYS9PJS6hAevvIHQCA&amp;psig=AFQjCNHaRQdiKp49GQQORfI4HK1D99g0Yg&amp;ust=1361636455588554"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sa/url?sa=i&amp;rct=j&amp;q=subcutaneous+lipoma&amp;source=images&amp;cd=&amp;cad=rja&amp;docid=JaunMrOasC2ALM&amp;tbnid=DoqVssMazFyVfM:&amp;ved=0CAUQjRw&amp;url=http://wacky5.com/lipoma-and-its-excision.html&amp;ei=2KwmUbCXM-Wb1AXGnoCwDA&amp;psig=AFQjCNG9N0B3XCOo7gvdjxas-qIwM__gxQ&amp;ust=1361575185995362"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71600"/>
            <a:ext cx="9144000" cy="1927225"/>
          </a:xfrm>
        </p:spPr>
        <p:txBody>
          <a:bodyPr>
            <a:normAutofit/>
          </a:bodyPr>
          <a:lstStyle/>
          <a:p>
            <a:pPr algn="ctr"/>
            <a:r>
              <a:rPr lang="en-US" sz="3200" dirty="0"/>
              <a:t>Neoplasia </a:t>
            </a:r>
            <a:r>
              <a:rPr lang="mr-IN" sz="3200" dirty="0"/>
              <a:t>–</a:t>
            </a:r>
            <a:r>
              <a:rPr lang="en-US" sz="3200" dirty="0"/>
              <a:t> Practical session 1</a:t>
            </a:r>
          </a:p>
        </p:txBody>
      </p:sp>
      <p:sp>
        <p:nvSpPr>
          <p:cNvPr id="3" name="Subtitle 2"/>
          <p:cNvSpPr>
            <a:spLocks noGrp="1"/>
          </p:cNvSpPr>
          <p:nvPr>
            <p:ph type="subTitle" idx="1"/>
          </p:nvPr>
        </p:nvSpPr>
        <p:spPr>
          <a:xfrm>
            <a:off x="685800" y="3505200"/>
            <a:ext cx="7361568" cy="1752600"/>
          </a:xfrm>
        </p:spPr>
        <p:txBody>
          <a:bodyPr>
            <a:normAutofit/>
          </a:bodyPr>
          <a:lstStyle/>
          <a:p>
            <a:pPr algn="ctr"/>
            <a:r>
              <a:rPr lang="en-US" dirty="0"/>
              <a:t>Dr. Maria A. Arafah</a:t>
            </a:r>
          </a:p>
          <a:p>
            <a:pPr algn="ctr"/>
            <a:r>
              <a:rPr lang="en-US" dirty="0"/>
              <a:t>Assistant Professor – Department of Pathology</a:t>
            </a:r>
          </a:p>
          <a:p>
            <a:pPr algn="ctr"/>
            <a:r>
              <a:rPr lang="en-US" sz="1600" dirty="0"/>
              <a:t>http://</a:t>
            </a:r>
            <a:r>
              <a:rPr lang="en-US" sz="1600" dirty="0" err="1"/>
              <a:t>fac.ksu.edu.sa</a:t>
            </a:r>
            <a:r>
              <a:rPr lang="en-US" sz="1600" dirty="0"/>
              <a:t>/</a:t>
            </a:r>
            <a:r>
              <a:rPr lang="en-US" sz="1600" dirty="0" err="1"/>
              <a:t>mariaarafah</a:t>
            </a:r>
            <a:r>
              <a:rPr lang="en-US" sz="1600" dirty="0"/>
              <a:t>/courses</a:t>
            </a:r>
          </a:p>
          <a:p>
            <a:endParaRPr lang="en-US" dirty="0"/>
          </a:p>
        </p:txBody>
      </p:sp>
    </p:spTree>
    <p:extLst>
      <p:ext uri="{BB962C8B-B14F-4D97-AF65-F5344CB8AC3E}">
        <p14:creationId xmlns:p14="http://schemas.microsoft.com/office/powerpoint/2010/main" val="4040836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16/10/2018</a:t>
            </a:r>
          </a:p>
        </p:txBody>
      </p:sp>
      <p:pic>
        <p:nvPicPr>
          <p:cNvPr id="7" name="Picture 4"/>
          <p:cNvPicPr>
            <a:picLocks noChangeAspect="1" noChangeArrowheads="1"/>
          </p:cNvPicPr>
          <p:nvPr/>
        </p:nvPicPr>
        <p:blipFill>
          <a:blip r:embed="rId2" cstate="print"/>
          <a:srcRect/>
          <a:stretch>
            <a:fillRect/>
          </a:stretch>
        </p:blipFill>
        <p:spPr bwMode="auto">
          <a:xfrm>
            <a:off x="683568" y="693796"/>
            <a:ext cx="7704856" cy="4666303"/>
          </a:xfrm>
          <a:prstGeom prst="rect">
            <a:avLst/>
          </a:prstGeom>
          <a:noFill/>
          <a:ln w="28575">
            <a:solidFill>
              <a:schemeClr val="tx1"/>
            </a:solidFill>
            <a:miter lim="800000"/>
            <a:headEnd/>
            <a:tailEnd/>
          </a:ln>
        </p:spPr>
      </p:pic>
      <p:sp>
        <p:nvSpPr>
          <p:cNvPr id="8" name="Rectangle 7"/>
          <p:cNvSpPr/>
          <p:nvPr/>
        </p:nvSpPr>
        <p:spPr>
          <a:xfrm>
            <a:off x="0" y="5628316"/>
            <a:ext cx="9144000" cy="923330"/>
          </a:xfrm>
          <a:prstGeom prst="rect">
            <a:avLst/>
          </a:prstGeom>
        </p:spPr>
        <p:txBody>
          <a:bodyPr wrap="square">
            <a:spAutoFit/>
          </a:bodyPr>
          <a:lstStyle/>
          <a:p>
            <a:pPr algn="just"/>
            <a:r>
              <a:rPr lang="en-US" dirty="0" err="1"/>
              <a:t>Lipoma</a:t>
            </a:r>
            <a:r>
              <a:rPr lang="en-US" dirty="0"/>
              <a:t> with fat necrosis: This picture shows an area of fat necrosis within a lipoma. The masses are comprised primarily of mature adipocytes. Histiocytes present within these areas should not be mistaken for </a:t>
            </a:r>
            <a:r>
              <a:rPr lang="en-US" dirty="0" err="1"/>
              <a:t>lipoblasts</a:t>
            </a:r>
            <a:r>
              <a:rPr lang="en-US" dirty="0"/>
              <a:t>.</a:t>
            </a:r>
          </a:p>
        </p:txBody>
      </p:sp>
    </p:spTree>
    <p:extLst>
      <p:ext uri="{BB962C8B-B14F-4D97-AF65-F5344CB8AC3E}">
        <p14:creationId xmlns:p14="http://schemas.microsoft.com/office/powerpoint/2010/main" val="1703130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z="4000" dirty="0"/>
              <a:t>Case 3</a:t>
            </a:r>
          </a:p>
        </p:txBody>
      </p:sp>
      <p:sp>
        <p:nvSpPr>
          <p:cNvPr id="8" name="Subtitle 7"/>
          <p:cNvSpPr>
            <a:spLocks noGrp="1"/>
          </p:cNvSpPr>
          <p:nvPr>
            <p:ph type="subTitle" idx="1"/>
          </p:nvPr>
        </p:nvSpPr>
        <p:spPr/>
        <p:txBody>
          <a:bodyPr>
            <a:normAutofit/>
          </a:bodyPr>
          <a:lstStyle/>
          <a:p>
            <a:r>
              <a:rPr lang="en-US" sz="4000" dirty="0"/>
              <a:t>Intradermal nevus</a:t>
            </a:r>
          </a:p>
        </p:txBody>
      </p:sp>
    </p:spTree>
    <p:extLst>
      <p:ext uri="{BB962C8B-B14F-4D97-AF65-F5344CB8AC3E}">
        <p14:creationId xmlns:p14="http://schemas.microsoft.com/office/powerpoint/2010/main" val="2958055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16/10/2018</a:t>
            </a:r>
          </a:p>
        </p:txBody>
      </p:sp>
      <p:pic>
        <p:nvPicPr>
          <p:cNvPr id="7" name="Picture 1"/>
          <p:cNvPicPr>
            <a:picLocks noChangeAspect="1" noChangeArrowheads="1"/>
          </p:cNvPicPr>
          <p:nvPr/>
        </p:nvPicPr>
        <p:blipFill>
          <a:blip r:embed="rId2" cstate="print"/>
          <a:srcRect/>
          <a:stretch>
            <a:fillRect/>
          </a:stretch>
        </p:blipFill>
        <p:spPr bwMode="auto">
          <a:xfrm>
            <a:off x="656780" y="863500"/>
            <a:ext cx="3916798" cy="2160240"/>
          </a:xfrm>
          <a:prstGeom prst="rect">
            <a:avLst/>
          </a:prstGeom>
          <a:noFill/>
          <a:ln w="28575">
            <a:solidFill>
              <a:schemeClr val="tx1"/>
            </a:solidFill>
            <a:round/>
            <a:headEnd/>
            <a:tailEnd/>
          </a:ln>
        </p:spPr>
      </p:pic>
      <p:pic>
        <p:nvPicPr>
          <p:cNvPr id="8" name="Picture 2" descr="File:Spitz nevus.jpg">
            <a:hlinkClick r:id="rId3"/>
          </p:cNvPr>
          <p:cNvPicPr>
            <a:picLocks noChangeAspect="1" noChangeArrowheads="1"/>
          </p:cNvPicPr>
          <p:nvPr/>
        </p:nvPicPr>
        <p:blipFill>
          <a:blip r:embed="rId4" cstate="print"/>
          <a:srcRect/>
          <a:stretch>
            <a:fillRect/>
          </a:stretch>
        </p:blipFill>
        <p:spPr bwMode="auto">
          <a:xfrm>
            <a:off x="4833244" y="3167756"/>
            <a:ext cx="3622904" cy="2429669"/>
          </a:xfrm>
          <a:prstGeom prst="rect">
            <a:avLst/>
          </a:prstGeom>
          <a:noFill/>
          <a:ln w="28575">
            <a:solidFill>
              <a:schemeClr val="tx1"/>
            </a:solidFill>
          </a:ln>
        </p:spPr>
      </p:pic>
      <p:pic>
        <p:nvPicPr>
          <p:cNvPr id="9" name="Picture 3"/>
          <p:cNvPicPr>
            <a:picLocks noChangeAspect="1" noChangeArrowheads="1"/>
          </p:cNvPicPr>
          <p:nvPr/>
        </p:nvPicPr>
        <p:blipFill>
          <a:blip r:embed="rId5" cstate="print"/>
          <a:srcRect/>
          <a:stretch>
            <a:fillRect/>
          </a:stretch>
        </p:blipFill>
        <p:spPr bwMode="auto">
          <a:xfrm>
            <a:off x="656780" y="3167756"/>
            <a:ext cx="3888432" cy="2448272"/>
          </a:xfrm>
          <a:prstGeom prst="rect">
            <a:avLst/>
          </a:prstGeom>
          <a:noFill/>
          <a:ln w="28575">
            <a:solidFill>
              <a:schemeClr val="tx1"/>
            </a:solid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4833244" y="830541"/>
            <a:ext cx="3642717" cy="2228273"/>
          </a:xfrm>
          <a:prstGeom prst="rect">
            <a:avLst/>
          </a:prstGeom>
          <a:noFill/>
          <a:ln w="28575">
            <a:solidFill>
              <a:schemeClr val="tx1"/>
            </a:solidFill>
            <a:miter lim="800000"/>
            <a:headEnd/>
            <a:tailEnd/>
          </a:ln>
        </p:spPr>
      </p:pic>
      <p:sp>
        <p:nvSpPr>
          <p:cNvPr id="11" name="Rectangle 10"/>
          <p:cNvSpPr/>
          <p:nvPr/>
        </p:nvSpPr>
        <p:spPr>
          <a:xfrm>
            <a:off x="0" y="5876072"/>
            <a:ext cx="9144000" cy="707886"/>
          </a:xfrm>
          <a:prstGeom prst="rect">
            <a:avLst/>
          </a:prstGeom>
        </p:spPr>
        <p:txBody>
          <a:bodyPr wrap="square">
            <a:spAutoFit/>
          </a:bodyPr>
          <a:lstStyle/>
          <a:p>
            <a:pPr algn="just"/>
            <a:r>
              <a:rPr lang="en-US" sz="2000" dirty="0"/>
              <a:t>A intradermal nevus: The lesion is small, symmetrical, and has uniform different colors (pink – tan – brown, etc)</a:t>
            </a:r>
          </a:p>
        </p:txBody>
      </p:sp>
    </p:spTree>
    <p:extLst>
      <p:ext uri="{BB962C8B-B14F-4D97-AF65-F5344CB8AC3E}">
        <p14:creationId xmlns:p14="http://schemas.microsoft.com/office/powerpoint/2010/main" val="96363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454150" y="713340"/>
            <a:ext cx="8208912" cy="4752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5792569"/>
            <a:ext cx="9144000" cy="707886"/>
          </a:xfrm>
          <a:prstGeom prst="rect">
            <a:avLst/>
          </a:prstGeom>
        </p:spPr>
        <p:txBody>
          <a:bodyPr wrap="square">
            <a:spAutoFit/>
          </a:bodyPr>
          <a:lstStyle/>
          <a:p>
            <a:pPr indent="-534988" algn="just" fontAlgn="auto">
              <a:spcBef>
                <a:spcPts val="0"/>
              </a:spcBef>
              <a:spcAft>
                <a:spcPts val="0"/>
              </a:spcAft>
              <a:defRPr/>
            </a:pPr>
            <a:r>
              <a:rPr lang="en-US" sz="2000" dirty="0"/>
              <a:t>Intradermal nevus in a low power field: Nests and clusters of small round or spindle shaped nevus cells with few </a:t>
            </a:r>
            <a:r>
              <a:rPr lang="en-US" sz="2000" dirty="0" err="1"/>
              <a:t>melanophages</a:t>
            </a:r>
            <a:r>
              <a:rPr lang="en-US" sz="2000" dirty="0"/>
              <a:t> in the upper dermis.</a:t>
            </a:r>
          </a:p>
        </p:txBody>
      </p:sp>
      <p:sp>
        <p:nvSpPr>
          <p:cNvPr id="2" name="Date Placeholder 1"/>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1278581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506620" y="824424"/>
            <a:ext cx="8064896"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5733256"/>
            <a:ext cx="9144000" cy="707886"/>
          </a:xfrm>
          <a:prstGeom prst="rect">
            <a:avLst/>
          </a:prstGeom>
        </p:spPr>
        <p:txBody>
          <a:bodyPr wrap="square">
            <a:spAutoFit/>
          </a:bodyPr>
          <a:lstStyle/>
          <a:p>
            <a:pPr indent="-534988" algn="just" fontAlgn="auto">
              <a:spcBef>
                <a:spcPts val="0"/>
              </a:spcBef>
              <a:spcAft>
                <a:spcPts val="0"/>
              </a:spcAft>
              <a:defRPr/>
            </a:pPr>
            <a:r>
              <a:rPr lang="en-US" sz="2000" dirty="0"/>
              <a:t>Intradermal nevus in a high power field: The cells contain varying amounts of brown melanin pigment. No </a:t>
            </a:r>
            <a:r>
              <a:rPr lang="en-US" sz="2000" dirty="0" err="1"/>
              <a:t>junctional</a:t>
            </a:r>
            <a:r>
              <a:rPr lang="en-US" sz="2000" dirty="0"/>
              <a:t> activity is noted.</a:t>
            </a:r>
          </a:p>
        </p:txBody>
      </p:sp>
      <p:sp>
        <p:nvSpPr>
          <p:cNvPr id="2" name="Date Placeholder 1"/>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3854537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000" dirty="0"/>
              <a:t>Case 4</a:t>
            </a:r>
          </a:p>
        </p:txBody>
      </p:sp>
      <p:sp>
        <p:nvSpPr>
          <p:cNvPr id="6" name="Subtitle 5"/>
          <p:cNvSpPr>
            <a:spLocks noGrp="1"/>
          </p:cNvSpPr>
          <p:nvPr>
            <p:ph type="subTitle" idx="1"/>
          </p:nvPr>
        </p:nvSpPr>
        <p:spPr/>
        <p:txBody>
          <a:bodyPr>
            <a:normAutofit/>
          </a:bodyPr>
          <a:lstStyle/>
          <a:p>
            <a:r>
              <a:rPr lang="en-US" sz="4000" dirty="0"/>
              <a:t>Uterine </a:t>
            </a:r>
            <a:r>
              <a:rPr lang="en-US" sz="4000" dirty="0" err="1"/>
              <a:t>leiomyomata</a:t>
            </a:r>
            <a:endParaRPr lang="en-US" sz="4000" dirty="0"/>
          </a:p>
        </p:txBody>
      </p:sp>
    </p:spTree>
    <p:extLst>
      <p:ext uri="{BB962C8B-B14F-4D97-AF65-F5344CB8AC3E}">
        <p14:creationId xmlns:p14="http://schemas.microsoft.com/office/powerpoint/2010/main" val="1592197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55104"/>
            <a:ext cx="9144000" cy="1015663"/>
          </a:xfrm>
          <a:prstGeom prst="rect">
            <a:avLst/>
          </a:prstGeom>
        </p:spPr>
        <p:txBody>
          <a:bodyPr wrap="square">
            <a:spAutoFit/>
          </a:bodyPr>
          <a:lstStyle/>
          <a:p>
            <a:pPr indent="-534988" algn="just"/>
            <a:r>
              <a:rPr lang="en-US" sz="2000" dirty="0"/>
              <a:t>Multiple uterine </a:t>
            </a:r>
            <a:r>
              <a:rPr lang="en-US" sz="2000" dirty="0" err="1"/>
              <a:t>leiomyomata</a:t>
            </a:r>
            <a:r>
              <a:rPr lang="en-US" sz="2000" dirty="0"/>
              <a:t> </a:t>
            </a:r>
            <a:r>
              <a:rPr lang="mr-IN" sz="2000" dirty="0"/>
              <a:t>–</a:t>
            </a:r>
            <a:r>
              <a:rPr lang="en-US" sz="2000" dirty="0"/>
              <a:t> gross appearance: Smooth muscle tumors of the uterus are often multiple. They are </a:t>
            </a:r>
            <a:r>
              <a:rPr lang="en-US" sz="2000" dirty="0" err="1"/>
              <a:t>submucosal</a:t>
            </a:r>
            <a:r>
              <a:rPr lang="en-US" sz="2000" dirty="0"/>
              <a:t>, intramural, and subserosal </a:t>
            </a:r>
            <a:r>
              <a:rPr lang="en-US" sz="2000" dirty="0" err="1"/>
              <a:t>leiomyomata</a:t>
            </a:r>
            <a:r>
              <a:rPr lang="en-US" sz="2000" dirty="0"/>
              <a:t> in this picture.</a:t>
            </a:r>
          </a:p>
        </p:txBody>
      </p:sp>
      <p:pic>
        <p:nvPicPr>
          <p:cNvPr id="57346" name="Picture 2" descr="http://library.med.utah.edu/WebPath/jpeg4/FEM028.jpg"/>
          <p:cNvPicPr>
            <a:picLocks noChangeAspect="1" noChangeArrowheads="1"/>
          </p:cNvPicPr>
          <p:nvPr/>
        </p:nvPicPr>
        <p:blipFill>
          <a:blip r:embed="rId3" cstate="print"/>
          <a:srcRect/>
          <a:stretch>
            <a:fillRect/>
          </a:stretch>
        </p:blipFill>
        <p:spPr bwMode="auto">
          <a:xfrm>
            <a:off x="584772" y="605506"/>
            <a:ext cx="7992888" cy="4887730"/>
          </a:xfrm>
          <a:prstGeom prst="rect">
            <a:avLst/>
          </a:prstGeom>
          <a:noFill/>
          <a:ln w="28575">
            <a:solidFill>
              <a:schemeClr val="tx1"/>
            </a:solidFill>
          </a:ln>
        </p:spPr>
      </p:pic>
      <p:sp>
        <p:nvSpPr>
          <p:cNvPr id="2" name="Date Placeholder 1"/>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4196340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617704" y="653620"/>
            <a:ext cx="7920880" cy="5112568"/>
          </a:xfrm>
          <a:prstGeom prst="rect">
            <a:avLst/>
          </a:prstGeom>
          <a:noFill/>
          <a:ln w="28575">
            <a:solidFill>
              <a:schemeClr val="tx1"/>
            </a:solidFill>
            <a:miter lim="800000"/>
            <a:headEnd/>
            <a:tailEnd/>
          </a:ln>
        </p:spPr>
      </p:pic>
      <p:sp>
        <p:nvSpPr>
          <p:cNvPr id="4" name="Rectangle 3"/>
          <p:cNvSpPr/>
          <p:nvPr/>
        </p:nvSpPr>
        <p:spPr>
          <a:xfrm>
            <a:off x="0" y="5922398"/>
            <a:ext cx="9144000" cy="707886"/>
          </a:xfrm>
          <a:prstGeom prst="rect">
            <a:avLst/>
          </a:prstGeom>
        </p:spPr>
        <p:txBody>
          <a:bodyPr wrap="square">
            <a:spAutoFit/>
          </a:bodyPr>
          <a:lstStyle/>
          <a:p>
            <a:pPr indent="-534988" algn="just"/>
            <a:r>
              <a:rPr lang="en-US" sz="2000" dirty="0"/>
              <a:t>Uterine leiomyoma </a:t>
            </a:r>
            <a:r>
              <a:rPr lang="mr-IN" sz="2000" dirty="0"/>
              <a:t>–</a:t>
            </a:r>
            <a:r>
              <a:rPr lang="en-US" sz="2000" dirty="0"/>
              <a:t> gross appearance: A well demarcated tumour mass in the muscle coat of the uterus without a definite capsule.</a:t>
            </a:r>
          </a:p>
        </p:txBody>
      </p:sp>
      <p:sp>
        <p:nvSpPr>
          <p:cNvPr id="2" name="Date Placeholder 1"/>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1988740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9566"/>
            <a:ext cx="9144000" cy="1015663"/>
          </a:xfrm>
          <a:prstGeom prst="rect">
            <a:avLst/>
          </a:prstGeom>
        </p:spPr>
        <p:txBody>
          <a:bodyPr wrap="square">
            <a:spAutoFit/>
          </a:bodyPr>
          <a:lstStyle/>
          <a:p>
            <a:pPr algn="just"/>
            <a:r>
              <a:rPr lang="en-US" sz="2000" dirty="0"/>
              <a:t>Uterine leiomyoma in a low power field: Normal myometrium is on the left, and the neoplasm is well-differentiated so that the leiomyoma on the right hardly appears different. Bundles of smooth muscle are interlacing in the tumor mass.</a:t>
            </a:r>
          </a:p>
        </p:txBody>
      </p:sp>
      <p:pic>
        <p:nvPicPr>
          <p:cNvPr id="53250" name="Picture 2" descr="http://library.med.utah.edu/WebPath/jpeg4/FEM030.jpg"/>
          <p:cNvPicPr>
            <a:picLocks noChangeAspect="1" noChangeArrowheads="1"/>
          </p:cNvPicPr>
          <p:nvPr/>
        </p:nvPicPr>
        <p:blipFill>
          <a:blip r:embed="rId2" cstate="print"/>
          <a:srcRect/>
          <a:stretch>
            <a:fillRect/>
          </a:stretch>
        </p:blipFill>
        <p:spPr bwMode="auto">
          <a:xfrm>
            <a:off x="617704" y="660870"/>
            <a:ext cx="7932663" cy="4581080"/>
          </a:xfrm>
          <a:prstGeom prst="rect">
            <a:avLst/>
          </a:prstGeom>
          <a:noFill/>
          <a:ln w="28575">
            <a:solidFill>
              <a:schemeClr val="tx1"/>
            </a:solidFill>
          </a:ln>
        </p:spPr>
      </p:pic>
      <p:cxnSp>
        <p:nvCxnSpPr>
          <p:cNvPr id="8" name="Straight Connector 7"/>
          <p:cNvCxnSpPr/>
          <p:nvPr/>
        </p:nvCxnSpPr>
        <p:spPr>
          <a:xfrm>
            <a:off x="3563888" y="660870"/>
            <a:ext cx="0" cy="45810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816317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694810" y="719484"/>
            <a:ext cx="7818092" cy="4896544"/>
          </a:xfrm>
          <a:prstGeom prst="rect">
            <a:avLst/>
          </a:prstGeom>
          <a:noFill/>
          <a:ln w="28575">
            <a:solidFill>
              <a:schemeClr val="tx1"/>
            </a:solidFill>
            <a:miter lim="800000"/>
            <a:headEnd/>
            <a:tailEnd/>
          </a:ln>
        </p:spPr>
      </p:pic>
      <p:sp>
        <p:nvSpPr>
          <p:cNvPr id="4" name="Rectangle 3"/>
          <p:cNvSpPr/>
          <p:nvPr/>
        </p:nvSpPr>
        <p:spPr>
          <a:xfrm>
            <a:off x="0" y="5817458"/>
            <a:ext cx="9144000" cy="707886"/>
          </a:xfrm>
          <a:prstGeom prst="rect">
            <a:avLst/>
          </a:prstGeom>
        </p:spPr>
        <p:txBody>
          <a:bodyPr wrap="square">
            <a:spAutoFit/>
          </a:bodyPr>
          <a:lstStyle/>
          <a:p>
            <a:pPr algn="just"/>
            <a:r>
              <a:rPr lang="en-US" sz="2000" dirty="0"/>
              <a:t>Uterine leiomyoma in a high power field: The muscle cells are spindle shaped with elongated nuclei and </a:t>
            </a:r>
            <a:r>
              <a:rPr lang="en-US" sz="2000" dirty="0" err="1"/>
              <a:t>eosinophilic</a:t>
            </a:r>
            <a:r>
              <a:rPr lang="en-US" sz="2000" dirty="0"/>
              <a:t> </a:t>
            </a:r>
            <a:r>
              <a:rPr lang="en-US" sz="2000" dirty="0" err="1"/>
              <a:t>cytoplasms</a:t>
            </a:r>
            <a:r>
              <a:rPr lang="en-US" sz="2000" dirty="0"/>
              <a:t>.</a:t>
            </a:r>
          </a:p>
        </p:txBody>
      </p:sp>
      <p:sp>
        <p:nvSpPr>
          <p:cNvPr id="2" name="Date Placeholder 1"/>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3163158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p>
        </p:txBody>
      </p:sp>
      <p:sp>
        <p:nvSpPr>
          <p:cNvPr id="3" name="Content Placeholder 2"/>
          <p:cNvSpPr>
            <a:spLocks noGrp="1"/>
          </p:cNvSpPr>
          <p:nvPr>
            <p:ph idx="1"/>
          </p:nvPr>
        </p:nvSpPr>
        <p:spPr/>
        <p:txBody>
          <a:bodyPr/>
          <a:lstStyle/>
          <a:p>
            <a:pPr lvl="0"/>
            <a:r>
              <a:rPr lang="en-US" dirty="0"/>
              <a:t>Adenomatous polyp of rectum/colon.</a:t>
            </a:r>
          </a:p>
          <a:p>
            <a:pPr lvl="0"/>
            <a:r>
              <a:rPr lang="en-US" dirty="0" err="1"/>
              <a:t>Lipoma</a:t>
            </a:r>
            <a:r>
              <a:rPr lang="en-US" dirty="0"/>
              <a:t>.</a:t>
            </a:r>
          </a:p>
          <a:p>
            <a:r>
              <a:rPr lang="en-US" dirty="0"/>
              <a:t>Intradermal nevus.</a:t>
            </a:r>
          </a:p>
          <a:p>
            <a:r>
              <a:rPr lang="en-US" dirty="0"/>
              <a:t>Multiple uterine </a:t>
            </a:r>
            <a:r>
              <a:rPr lang="en-US" dirty="0" err="1"/>
              <a:t>leiomyomata</a:t>
            </a:r>
            <a:r>
              <a:rPr lang="en-US" dirty="0"/>
              <a:t>.</a:t>
            </a:r>
          </a:p>
          <a:p>
            <a:pPr lvl="0"/>
            <a:r>
              <a:rPr lang="en-US" dirty="0" err="1"/>
              <a:t>Chondroma</a:t>
            </a:r>
            <a:r>
              <a:rPr lang="en-US" dirty="0"/>
              <a:t>.</a:t>
            </a:r>
          </a:p>
          <a:p>
            <a:pPr lvl="0"/>
            <a:r>
              <a:rPr lang="en-US" dirty="0" err="1"/>
              <a:t>Hemangioma</a:t>
            </a:r>
            <a:r>
              <a:rPr lang="en-US" dirty="0"/>
              <a:t>.</a:t>
            </a:r>
          </a:p>
          <a:p>
            <a:pPr lvl="0"/>
            <a:r>
              <a:rPr lang="en-US" dirty="0"/>
              <a:t>Teratoma (</a:t>
            </a:r>
            <a:r>
              <a:rPr lang="en-US" dirty="0" err="1"/>
              <a:t>Dermoid</a:t>
            </a:r>
            <a:r>
              <a:rPr lang="en-US" dirty="0"/>
              <a:t> cyst of the ovary).</a:t>
            </a:r>
          </a:p>
        </p:txBody>
      </p:sp>
      <p:sp>
        <p:nvSpPr>
          <p:cNvPr id="4" name="Date Placeholder 3"/>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470802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000" dirty="0"/>
              <a:t>Case 5</a:t>
            </a:r>
          </a:p>
        </p:txBody>
      </p:sp>
      <p:sp>
        <p:nvSpPr>
          <p:cNvPr id="5" name="Subtitle 4"/>
          <p:cNvSpPr>
            <a:spLocks noGrp="1"/>
          </p:cNvSpPr>
          <p:nvPr>
            <p:ph type="subTitle" idx="1"/>
          </p:nvPr>
        </p:nvSpPr>
        <p:spPr/>
        <p:txBody>
          <a:bodyPr>
            <a:normAutofit/>
          </a:bodyPr>
          <a:lstStyle/>
          <a:p>
            <a:r>
              <a:rPr lang="en-US" sz="4000" dirty="0" err="1"/>
              <a:t>Chondroma</a:t>
            </a:r>
            <a:endParaRPr lang="en-US" sz="4000" dirty="0"/>
          </a:p>
        </p:txBody>
      </p:sp>
    </p:spTree>
    <p:extLst>
      <p:ext uri="{BB962C8B-B14F-4D97-AF65-F5344CB8AC3E}">
        <p14:creationId xmlns:p14="http://schemas.microsoft.com/office/powerpoint/2010/main" val="4141910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727313" y="633295"/>
            <a:ext cx="3705225" cy="5120605"/>
          </a:xfrm>
          <a:prstGeom prst="rect">
            <a:avLst/>
          </a:prstGeom>
          <a:noFill/>
          <a:ln w="28575">
            <a:solidFill>
              <a:schemeClr val="tx1"/>
            </a:solidFill>
            <a:miter lim="800000"/>
            <a:headEnd/>
            <a:tailEnd/>
          </a:ln>
        </p:spPr>
      </p:pic>
      <p:sp>
        <p:nvSpPr>
          <p:cNvPr id="6" name="Rectangle 5"/>
          <p:cNvSpPr/>
          <p:nvPr/>
        </p:nvSpPr>
        <p:spPr>
          <a:xfrm>
            <a:off x="0" y="5935792"/>
            <a:ext cx="9144000" cy="707886"/>
          </a:xfrm>
          <a:prstGeom prst="rect">
            <a:avLst/>
          </a:prstGeom>
        </p:spPr>
        <p:txBody>
          <a:bodyPr wrap="square">
            <a:spAutoFit/>
          </a:bodyPr>
          <a:lstStyle/>
          <a:p>
            <a:pPr algn="just">
              <a:spcBef>
                <a:spcPct val="0"/>
              </a:spcBef>
              <a:defRPr/>
            </a:pPr>
            <a:r>
              <a:rPr lang="en-US" sz="2000" dirty="0" err="1"/>
              <a:t>Enchondroma</a:t>
            </a:r>
            <a:r>
              <a:rPr lang="en-US" sz="2000" dirty="0"/>
              <a:t> of the fibula: The picture shows an intramedullary bone expansion, a </a:t>
            </a:r>
            <a:r>
              <a:rPr lang="en-US" sz="2000" dirty="0" err="1"/>
              <a:t>chondromyxoid</a:t>
            </a:r>
            <a:r>
              <a:rPr lang="en-US" sz="2000" dirty="0"/>
              <a:t> material &amp; a thin bone cortex.</a:t>
            </a:r>
          </a:p>
        </p:txBody>
      </p:sp>
      <p:pic>
        <p:nvPicPr>
          <p:cNvPr id="1028" name="Picture 4" descr="http://www.rebone.com/images/case/bone/202.jpg"/>
          <p:cNvPicPr>
            <a:picLocks noChangeAspect="1" noChangeArrowheads="1"/>
          </p:cNvPicPr>
          <p:nvPr/>
        </p:nvPicPr>
        <p:blipFill>
          <a:blip r:embed="rId4" cstate="print"/>
          <a:srcRect/>
          <a:stretch>
            <a:fillRect/>
          </a:stretch>
        </p:blipFill>
        <p:spPr bwMode="auto">
          <a:xfrm>
            <a:off x="799690" y="647358"/>
            <a:ext cx="3744416" cy="5106542"/>
          </a:xfrm>
          <a:prstGeom prst="rect">
            <a:avLst/>
          </a:prstGeom>
          <a:noFill/>
          <a:ln w="28575">
            <a:solidFill>
              <a:schemeClr val="tx1"/>
            </a:solidFill>
          </a:ln>
        </p:spPr>
      </p:pic>
      <p:sp>
        <p:nvSpPr>
          <p:cNvPr id="8" name="Right Arrow 7"/>
          <p:cNvSpPr/>
          <p:nvPr/>
        </p:nvSpPr>
        <p:spPr>
          <a:xfrm rot="7529504">
            <a:off x="2761133" y="3528705"/>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846664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ioscience.org/atlases/tumpath/musbone/bone/1/micro1.jpg">
            <a:hlinkClick r:id="rId2"/>
          </p:cNvPr>
          <p:cNvPicPr>
            <a:picLocks noChangeAspect="1" noChangeArrowheads="1"/>
          </p:cNvPicPr>
          <p:nvPr/>
        </p:nvPicPr>
        <p:blipFill>
          <a:blip r:embed="rId3" cstate="print"/>
          <a:srcRect/>
          <a:stretch>
            <a:fillRect/>
          </a:stretch>
        </p:blipFill>
        <p:spPr bwMode="auto">
          <a:xfrm>
            <a:off x="388286" y="1282154"/>
            <a:ext cx="4104456" cy="3528392"/>
          </a:xfrm>
          <a:prstGeom prst="rect">
            <a:avLst/>
          </a:prstGeom>
          <a:noFill/>
          <a:ln w="28575">
            <a:solidFill>
              <a:schemeClr val="tx1"/>
            </a:solidFill>
          </a:ln>
        </p:spPr>
      </p:pic>
      <p:pic>
        <p:nvPicPr>
          <p:cNvPr id="2052" name="Picture 4" descr="http://www.bioscience.org/atlases/tumpath/musbone/bone/1/micro2.jpg"/>
          <p:cNvPicPr>
            <a:picLocks noChangeAspect="1" noChangeArrowheads="1"/>
          </p:cNvPicPr>
          <p:nvPr/>
        </p:nvPicPr>
        <p:blipFill>
          <a:blip r:embed="rId4" cstate="print"/>
          <a:srcRect/>
          <a:stretch>
            <a:fillRect/>
          </a:stretch>
        </p:blipFill>
        <p:spPr bwMode="auto">
          <a:xfrm>
            <a:off x="4636758" y="1282154"/>
            <a:ext cx="4131940" cy="3528392"/>
          </a:xfrm>
          <a:prstGeom prst="rect">
            <a:avLst/>
          </a:prstGeom>
          <a:noFill/>
          <a:ln w="28575">
            <a:solidFill>
              <a:schemeClr val="tx1"/>
            </a:solidFill>
          </a:ln>
        </p:spPr>
      </p:pic>
      <p:sp>
        <p:nvSpPr>
          <p:cNvPr id="5" name="Rectangle 4"/>
          <p:cNvSpPr/>
          <p:nvPr/>
        </p:nvSpPr>
        <p:spPr>
          <a:xfrm>
            <a:off x="0" y="5083364"/>
            <a:ext cx="9144000" cy="1323439"/>
          </a:xfrm>
          <a:prstGeom prst="rect">
            <a:avLst/>
          </a:prstGeom>
        </p:spPr>
        <p:txBody>
          <a:bodyPr wrap="square">
            <a:spAutoFit/>
          </a:bodyPr>
          <a:lstStyle/>
          <a:p>
            <a:pPr indent="-534988" algn="just"/>
            <a:r>
              <a:rPr lang="en-US" sz="2000" dirty="0" err="1"/>
              <a:t>Enchondroma</a:t>
            </a:r>
            <a:r>
              <a:rPr lang="en-US" sz="2000" dirty="0"/>
              <a:t> of the fibula </a:t>
            </a:r>
            <a:r>
              <a:rPr lang="mr-IN" sz="2000" dirty="0"/>
              <a:t>–</a:t>
            </a:r>
            <a:r>
              <a:rPr lang="en-US" sz="2000" dirty="0"/>
              <a:t> Microscopic: Lobules consist of mature cartilage cells irregularly distributed through a pale blue homogenous matrix and are contained within the lacunar spaces singly, in pairs or in tetrads. Few bony trabeculae are included in the </a:t>
            </a:r>
            <a:r>
              <a:rPr lang="en-US" sz="2000" dirty="0" err="1"/>
              <a:t>tumour</a:t>
            </a:r>
            <a:r>
              <a:rPr lang="en-US" sz="2000" dirty="0"/>
              <a:t>.</a:t>
            </a:r>
          </a:p>
        </p:txBody>
      </p:sp>
      <p:sp>
        <p:nvSpPr>
          <p:cNvPr id="7" name="TextBox 6"/>
          <p:cNvSpPr txBox="1"/>
          <p:nvPr/>
        </p:nvSpPr>
        <p:spPr>
          <a:xfrm>
            <a:off x="1291136" y="563053"/>
            <a:ext cx="2352782" cy="461665"/>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Low power field</a:t>
            </a:r>
          </a:p>
        </p:txBody>
      </p:sp>
      <p:sp>
        <p:nvSpPr>
          <p:cNvPr id="2" name="Date Placeholder 1"/>
          <p:cNvSpPr>
            <a:spLocks noGrp="1"/>
          </p:cNvSpPr>
          <p:nvPr>
            <p:ph type="dt" sz="half" idx="10"/>
          </p:nvPr>
        </p:nvSpPr>
        <p:spPr/>
        <p:txBody>
          <a:bodyPr/>
          <a:lstStyle/>
          <a:p>
            <a:r>
              <a:rPr lang="en-US"/>
              <a:t>16/10/2018</a:t>
            </a:r>
          </a:p>
        </p:txBody>
      </p:sp>
      <p:sp>
        <p:nvSpPr>
          <p:cNvPr id="13" name="TextBox 12"/>
          <p:cNvSpPr txBox="1"/>
          <p:nvPr/>
        </p:nvSpPr>
        <p:spPr>
          <a:xfrm>
            <a:off x="5236301" y="563053"/>
            <a:ext cx="2819400" cy="461665"/>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High power field</a:t>
            </a:r>
          </a:p>
        </p:txBody>
      </p:sp>
    </p:spTree>
    <p:extLst>
      <p:ext uri="{BB962C8B-B14F-4D97-AF65-F5344CB8AC3E}">
        <p14:creationId xmlns:p14="http://schemas.microsoft.com/office/powerpoint/2010/main" val="3257153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1"/>
          <p:cNvSpPr>
            <a:spLocks noChangeArrowheads="1"/>
          </p:cNvSpPr>
          <p:nvPr/>
        </p:nvSpPr>
        <p:spPr bwMode="auto">
          <a:xfrm>
            <a:off x="0" y="5273003"/>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en-US" dirty="0" err="1"/>
              <a:t>Enchondroma</a:t>
            </a:r>
            <a:r>
              <a:rPr lang="en-US" dirty="0"/>
              <a:t> of the fibula </a:t>
            </a:r>
            <a:r>
              <a:rPr lang="mr-IN" dirty="0"/>
              <a:t>–</a:t>
            </a:r>
            <a:r>
              <a:rPr lang="en-US" dirty="0"/>
              <a:t> high power field: </a:t>
            </a:r>
            <a:r>
              <a:rPr kumimoji="0" lang="en-US" sz="1800" u="none" strike="noStrike" cap="none" normalizeH="0" baseline="0" dirty="0">
                <a:ln>
                  <a:noFill/>
                </a:ln>
                <a:solidFill>
                  <a:srgbClr val="000000"/>
                </a:solidFill>
                <a:effectLst/>
                <a:cs typeface="Arial" pitchFamily="34" charset="0"/>
              </a:rPr>
              <a:t>Cartilage</a:t>
            </a:r>
            <a:r>
              <a:rPr lang="en-US" dirty="0">
                <a:solidFill>
                  <a:srgbClr val="000000"/>
                </a:solidFill>
                <a:cs typeface="Arial" pitchFamily="34" charset="0"/>
              </a:rPr>
              <a:t> </a:t>
            </a:r>
            <a:r>
              <a:rPr kumimoji="0" lang="en-US" sz="1800" u="none" strike="noStrike" cap="none" normalizeH="0" baseline="0" dirty="0">
                <a:ln>
                  <a:noFill/>
                </a:ln>
                <a:solidFill>
                  <a:srgbClr val="000000"/>
                </a:solidFill>
                <a:effectLst/>
                <a:cs typeface="Arial" pitchFamily="34" charset="0"/>
              </a:rPr>
              <a:t>shows hypo- to moderate cellularity and contains</a:t>
            </a:r>
            <a:r>
              <a:rPr lang="en-US" dirty="0">
                <a:solidFill>
                  <a:srgbClr val="000000"/>
                </a:solidFill>
                <a:cs typeface="Arial" pitchFamily="34" charset="0"/>
              </a:rPr>
              <a:t> </a:t>
            </a:r>
            <a:r>
              <a:rPr kumimoji="0" lang="en-US" sz="1800" u="none" strike="noStrike" cap="none" normalizeH="0" baseline="0" dirty="0">
                <a:ln>
                  <a:noFill/>
                </a:ln>
                <a:solidFill>
                  <a:srgbClr val="000000"/>
                </a:solidFill>
                <a:effectLst/>
                <a:cs typeface="Arial" pitchFamily="34" charset="0"/>
              </a:rPr>
              <a:t>chondrocytes of variable sizes. The nuclei tend to be small, round and hyperchromatic. Scattered binucleated cells may be found.</a:t>
            </a:r>
            <a:r>
              <a:rPr kumimoji="0" lang="en-US" sz="1800" u="none" strike="noStrike" cap="none" normalizeH="0" dirty="0">
                <a:ln>
                  <a:noFill/>
                </a:ln>
                <a:solidFill>
                  <a:srgbClr val="000000"/>
                </a:solidFill>
                <a:effectLst/>
                <a:cs typeface="Arial" pitchFamily="34" charset="0"/>
              </a:rPr>
              <a:t> </a:t>
            </a:r>
            <a:r>
              <a:rPr kumimoji="0" lang="en-US" sz="1800" u="none" strike="noStrike" cap="none" normalizeH="0" baseline="0" dirty="0">
                <a:ln>
                  <a:noFill/>
                </a:ln>
                <a:solidFill>
                  <a:srgbClr val="000000"/>
                </a:solidFill>
                <a:effectLst/>
                <a:cs typeface="Arial" pitchFamily="34" charset="0"/>
              </a:rPr>
              <a:t>Irregular purple granules within the matrix represent calcifications.</a:t>
            </a:r>
            <a:r>
              <a:rPr kumimoji="0" lang="en-US" sz="1800" u="none" strike="noStrike" cap="none" normalizeH="0" baseline="0" dirty="0">
                <a:ln>
                  <a:noFill/>
                </a:ln>
                <a:solidFill>
                  <a:srgbClr val="000000"/>
                </a:solidFill>
                <a:effectLst/>
                <a:latin typeface=" sans-serif"/>
                <a:cs typeface="Arial" pitchFamily="34" charset="0"/>
              </a:rPr>
              <a:t> </a:t>
            </a:r>
          </a:p>
        </p:txBody>
      </p:sp>
      <p:pic>
        <p:nvPicPr>
          <p:cNvPr id="312326" name="Picture 6" descr="http://www.pedorthpath.com/enchondroma_histo_1.jpg">
            <a:hlinkClick r:id="rId2"/>
          </p:cNvPr>
          <p:cNvPicPr>
            <a:picLocks noChangeAspect="1" noChangeArrowheads="1"/>
          </p:cNvPicPr>
          <p:nvPr/>
        </p:nvPicPr>
        <p:blipFill>
          <a:blip r:embed="rId3" cstate="print"/>
          <a:srcRect/>
          <a:stretch>
            <a:fillRect/>
          </a:stretch>
        </p:blipFill>
        <p:spPr bwMode="auto">
          <a:xfrm>
            <a:off x="728788" y="641332"/>
            <a:ext cx="7848872" cy="4451177"/>
          </a:xfrm>
          <a:prstGeom prst="rect">
            <a:avLst/>
          </a:prstGeom>
          <a:noFill/>
          <a:ln w="28575">
            <a:solidFill>
              <a:schemeClr val="tx1"/>
            </a:solidFill>
          </a:ln>
        </p:spPr>
      </p:pic>
      <p:sp>
        <p:nvSpPr>
          <p:cNvPr id="2" name="Date Placeholder 1"/>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3173365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000" dirty="0"/>
              <a:t>Case 6</a:t>
            </a:r>
          </a:p>
        </p:txBody>
      </p:sp>
      <p:sp>
        <p:nvSpPr>
          <p:cNvPr id="6" name="Subtitle 5"/>
          <p:cNvSpPr>
            <a:spLocks noGrp="1"/>
          </p:cNvSpPr>
          <p:nvPr>
            <p:ph type="subTitle" idx="1"/>
          </p:nvPr>
        </p:nvSpPr>
        <p:spPr/>
        <p:txBody>
          <a:bodyPr>
            <a:normAutofit/>
          </a:bodyPr>
          <a:lstStyle/>
          <a:p>
            <a:r>
              <a:rPr lang="en-US" sz="4000" dirty="0" err="1"/>
              <a:t>Hemangioma</a:t>
            </a:r>
            <a:endParaRPr lang="en-US" sz="4000" dirty="0"/>
          </a:p>
        </p:txBody>
      </p:sp>
    </p:spTree>
    <p:extLst>
      <p:ext uri="{BB962C8B-B14F-4D97-AF65-F5344CB8AC3E}">
        <p14:creationId xmlns:p14="http://schemas.microsoft.com/office/powerpoint/2010/main" val="3573967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4610378" y="981834"/>
            <a:ext cx="4176464" cy="3672408"/>
          </a:xfrm>
          <a:prstGeom prst="rect">
            <a:avLst/>
          </a:prstGeom>
          <a:noFill/>
          <a:ln w="28575">
            <a:solidFill>
              <a:schemeClr val="tx1"/>
            </a:solidFill>
          </a:ln>
        </p:spPr>
      </p:pic>
      <p:sp>
        <p:nvSpPr>
          <p:cNvPr id="3" name="Rectangle 2"/>
          <p:cNvSpPr/>
          <p:nvPr/>
        </p:nvSpPr>
        <p:spPr>
          <a:xfrm>
            <a:off x="0" y="5242600"/>
            <a:ext cx="9144000" cy="1015663"/>
          </a:xfrm>
          <a:prstGeom prst="rect">
            <a:avLst/>
          </a:prstGeom>
        </p:spPr>
        <p:txBody>
          <a:bodyPr wrap="square">
            <a:spAutoFit/>
          </a:bodyPr>
          <a:lstStyle/>
          <a:p>
            <a:pPr indent="-450850" algn="just"/>
            <a:r>
              <a:rPr lang="en-US" sz="2000" dirty="0" err="1"/>
              <a:t>Hemangioma</a:t>
            </a:r>
            <a:r>
              <a:rPr lang="en-US" sz="2000" dirty="0"/>
              <a:t> of the skin: A tumour mass in the dermis which consists of a large number of vascular spaces of varying shapes and sizes separated by a connective tissue stroma.</a:t>
            </a:r>
          </a:p>
        </p:txBody>
      </p:sp>
      <p:pic>
        <p:nvPicPr>
          <p:cNvPr id="44034" name="Picture 2" descr="Infantile Hemangioma (Photo Courtesy University of California Regents)">
            <a:hlinkClick r:id="rId3" tooltip="Opens external link in new window"/>
          </p:cNvPr>
          <p:cNvPicPr>
            <a:picLocks noChangeAspect="1" noChangeArrowheads="1"/>
          </p:cNvPicPr>
          <p:nvPr/>
        </p:nvPicPr>
        <p:blipFill>
          <a:blip r:embed="rId4" cstate="print"/>
          <a:srcRect/>
          <a:stretch>
            <a:fillRect/>
          </a:stretch>
        </p:blipFill>
        <p:spPr bwMode="auto">
          <a:xfrm>
            <a:off x="337903" y="981834"/>
            <a:ext cx="4128459" cy="3727301"/>
          </a:xfrm>
          <a:prstGeom prst="rect">
            <a:avLst/>
          </a:prstGeom>
          <a:noFill/>
          <a:ln w="28575">
            <a:solidFill>
              <a:schemeClr val="tx1"/>
            </a:solidFill>
          </a:ln>
        </p:spPr>
      </p:pic>
      <p:sp>
        <p:nvSpPr>
          <p:cNvPr id="2" name="Date Placeholder 1"/>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1138815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758844"/>
            <a:ext cx="9144000" cy="707886"/>
          </a:xfrm>
          <a:prstGeom prst="rect">
            <a:avLst/>
          </a:prstGeom>
        </p:spPr>
        <p:txBody>
          <a:bodyPr wrap="square">
            <a:spAutoFit/>
          </a:bodyPr>
          <a:lstStyle/>
          <a:p>
            <a:pPr algn="just"/>
            <a:r>
              <a:rPr lang="en-US" sz="2000" dirty="0"/>
              <a:t>Capillary </a:t>
            </a:r>
            <a:r>
              <a:rPr lang="en-US" sz="2000" dirty="0" err="1"/>
              <a:t>hemangioma</a:t>
            </a:r>
            <a:r>
              <a:rPr lang="en-US" sz="2000" dirty="0"/>
              <a:t> of the skin </a:t>
            </a:r>
            <a:r>
              <a:rPr lang="mr-IN" sz="2000" dirty="0"/>
              <a:t>–</a:t>
            </a:r>
            <a:r>
              <a:rPr lang="en-US" sz="2000" dirty="0"/>
              <a:t> low power field: Histopathology of a cutaneous capillary </a:t>
            </a:r>
            <a:r>
              <a:rPr lang="en-US" sz="2000" dirty="0" err="1"/>
              <a:t>hemangioma</a:t>
            </a:r>
            <a:r>
              <a:rPr lang="en-US" sz="2000" dirty="0"/>
              <a:t> (skin biopsy, H&amp;E  stain).</a:t>
            </a:r>
          </a:p>
        </p:txBody>
      </p:sp>
      <p:pic>
        <p:nvPicPr>
          <p:cNvPr id="43010" name="Picture 2" descr="File:Capillary hemangioma of skin (1).jpg">
            <a:hlinkClick r:id="rId3"/>
          </p:cNvPr>
          <p:cNvPicPr>
            <a:picLocks noChangeAspect="1" noChangeArrowheads="1"/>
          </p:cNvPicPr>
          <p:nvPr/>
        </p:nvPicPr>
        <p:blipFill>
          <a:blip r:embed="rId4" cstate="print"/>
          <a:srcRect/>
          <a:stretch>
            <a:fillRect/>
          </a:stretch>
        </p:blipFill>
        <p:spPr bwMode="auto">
          <a:xfrm>
            <a:off x="681986" y="680408"/>
            <a:ext cx="7817522" cy="4896544"/>
          </a:xfrm>
          <a:prstGeom prst="rect">
            <a:avLst/>
          </a:prstGeom>
          <a:noFill/>
          <a:ln w="28575">
            <a:solidFill>
              <a:schemeClr val="tx1"/>
            </a:solidFill>
          </a:ln>
        </p:spPr>
      </p:pic>
      <p:sp>
        <p:nvSpPr>
          <p:cNvPr id="2" name="Date Placeholder 1"/>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1135191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837686" y="582718"/>
            <a:ext cx="7603208" cy="482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5576952"/>
            <a:ext cx="9144000" cy="1015663"/>
          </a:xfrm>
          <a:prstGeom prst="rect">
            <a:avLst/>
          </a:prstGeom>
        </p:spPr>
        <p:txBody>
          <a:bodyPr wrap="square">
            <a:spAutoFit/>
          </a:bodyPr>
          <a:lstStyle/>
          <a:p>
            <a:pPr algn="just"/>
            <a:r>
              <a:rPr lang="en-US" sz="2000" dirty="0"/>
              <a:t>Capillary </a:t>
            </a:r>
            <a:r>
              <a:rPr lang="en-US" sz="2000" dirty="0" err="1"/>
              <a:t>hemangioma</a:t>
            </a:r>
            <a:r>
              <a:rPr lang="en-US" sz="2000" dirty="0"/>
              <a:t> of the skin </a:t>
            </a:r>
            <a:r>
              <a:rPr lang="mr-IN" sz="2000" dirty="0"/>
              <a:t>–</a:t>
            </a:r>
            <a:r>
              <a:rPr lang="en-US" sz="2000" dirty="0"/>
              <a:t> low power field: Vascular spaces are lined by flattened endothelial cells and some contain blood. Delicate connective tissue </a:t>
            </a:r>
            <a:r>
              <a:rPr lang="en-US" sz="2000" dirty="0" err="1"/>
              <a:t>stroma</a:t>
            </a:r>
            <a:r>
              <a:rPr lang="en-US" sz="2000" dirty="0"/>
              <a:t> separate the capillary vascular spaces.</a:t>
            </a:r>
          </a:p>
        </p:txBody>
      </p:sp>
      <p:sp>
        <p:nvSpPr>
          <p:cNvPr id="2" name="Date Placeholder 1"/>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2126105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http://www.webpathology.com/slides/slides/Hemangioma_Cavernous3.jpg">
            <a:hlinkClick r:id="rId2"/>
          </p:cNvPr>
          <p:cNvPicPr>
            <a:picLocks noChangeAspect="1" noChangeArrowheads="1"/>
          </p:cNvPicPr>
          <p:nvPr/>
        </p:nvPicPr>
        <p:blipFill>
          <a:blip r:embed="rId3" cstate="print"/>
          <a:srcRect/>
          <a:stretch>
            <a:fillRect/>
          </a:stretch>
        </p:blipFill>
        <p:spPr bwMode="auto">
          <a:xfrm>
            <a:off x="710832" y="641333"/>
            <a:ext cx="7848872" cy="4752528"/>
          </a:xfrm>
          <a:prstGeom prst="rect">
            <a:avLst/>
          </a:prstGeom>
          <a:noFill/>
          <a:ln w="28575">
            <a:solidFill>
              <a:schemeClr val="tx1"/>
            </a:solidFill>
          </a:ln>
        </p:spPr>
      </p:pic>
      <p:sp>
        <p:nvSpPr>
          <p:cNvPr id="5" name="Rectangle 4"/>
          <p:cNvSpPr/>
          <p:nvPr/>
        </p:nvSpPr>
        <p:spPr>
          <a:xfrm>
            <a:off x="0" y="5550164"/>
            <a:ext cx="9144000" cy="1200329"/>
          </a:xfrm>
          <a:prstGeom prst="rect">
            <a:avLst/>
          </a:prstGeom>
        </p:spPr>
        <p:txBody>
          <a:bodyPr wrap="square">
            <a:spAutoFit/>
          </a:bodyPr>
          <a:lstStyle/>
          <a:p>
            <a:pPr algn="just"/>
            <a:r>
              <a:rPr lang="en-US" dirty="0"/>
              <a:t>Cavernous </a:t>
            </a:r>
            <a:r>
              <a:rPr lang="en-US" dirty="0" err="1"/>
              <a:t>hemangioma</a:t>
            </a:r>
            <a:r>
              <a:rPr lang="en-US" dirty="0"/>
              <a:t> of skin – high power field: Large cavernous </a:t>
            </a:r>
            <a:r>
              <a:rPr lang="en-US" dirty="0" err="1"/>
              <a:t>hemangioma</a:t>
            </a:r>
            <a:r>
              <a:rPr lang="en-US" dirty="0"/>
              <a:t>, usually on an extremity, complicated by thrombocytopenic purpura. Blue rubber bleb nevus syndrome comprises cavernous hemangiomas of the skin and gastrointestinal tract.</a:t>
            </a:r>
          </a:p>
        </p:txBody>
      </p:sp>
      <p:sp>
        <p:nvSpPr>
          <p:cNvPr id="2" name="Date Placeholder 1"/>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2632816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000" dirty="0"/>
              <a:t>Case 7</a:t>
            </a:r>
          </a:p>
        </p:txBody>
      </p:sp>
      <p:sp>
        <p:nvSpPr>
          <p:cNvPr id="6" name="Subtitle 5"/>
          <p:cNvSpPr>
            <a:spLocks noGrp="1"/>
          </p:cNvSpPr>
          <p:nvPr>
            <p:ph type="subTitle" idx="1"/>
          </p:nvPr>
        </p:nvSpPr>
        <p:spPr>
          <a:xfrm>
            <a:off x="685800" y="3505200"/>
            <a:ext cx="8458200" cy="1752600"/>
          </a:xfrm>
        </p:spPr>
        <p:txBody>
          <a:bodyPr>
            <a:normAutofit/>
          </a:bodyPr>
          <a:lstStyle/>
          <a:p>
            <a:r>
              <a:rPr lang="en-US" sz="4000" dirty="0"/>
              <a:t>Teratoma (</a:t>
            </a:r>
            <a:r>
              <a:rPr lang="en-US" sz="4000" dirty="0" err="1"/>
              <a:t>Dermoid</a:t>
            </a:r>
            <a:r>
              <a:rPr lang="en-US" sz="4000" dirty="0"/>
              <a:t> cyst) of the ovary</a:t>
            </a:r>
          </a:p>
        </p:txBody>
      </p:sp>
    </p:spTree>
    <p:extLst>
      <p:ext uri="{BB962C8B-B14F-4D97-AF65-F5344CB8AC3E}">
        <p14:creationId xmlns:p14="http://schemas.microsoft.com/office/powerpoint/2010/main" val="1773676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z="4000" dirty="0"/>
              <a:t>Case 1</a:t>
            </a:r>
          </a:p>
        </p:txBody>
      </p:sp>
      <p:sp>
        <p:nvSpPr>
          <p:cNvPr id="8" name="Subtitle 7"/>
          <p:cNvSpPr>
            <a:spLocks noGrp="1"/>
          </p:cNvSpPr>
          <p:nvPr>
            <p:ph type="subTitle" idx="1"/>
          </p:nvPr>
        </p:nvSpPr>
        <p:spPr>
          <a:xfrm>
            <a:off x="685800" y="3505200"/>
            <a:ext cx="8458200" cy="1752600"/>
          </a:xfrm>
        </p:spPr>
        <p:txBody>
          <a:bodyPr>
            <a:normAutofit/>
          </a:bodyPr>
          <a:lstStyle/>
          <a:p>
            <a:r>
              <a:rPr lang="en-US" sz="4000" dirty="0"/>
              <a:t>Adenomatous polyp of colon/rectum</a:t>
            </a:r>
          </a:p>
        </p:txBody>
      </p:sp>
    </p:spTree>
    <p:extLst>
      <p:ext uri="{BB962C8B-B14F-4D97-AF65-F5344CB8AC3E}">
        <p14:creationId xmlns:p14="http://schemas.microsoft.com/office/powerpoint/2010/main" val="2112935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Cotran\Images\CH24\F024046.jpg"/>
          <p:cNvPicPr>
            <a:picLocks noChangeAspect="1" noChangeArrowheads="1"/>
          </p:cNvPicPr>
          <p:nvPr/>
        </p:nvPicPr>
        <p:blipFill>
          <a:blip r:embed="rId3" cstate="print"/>
          <a:srcRect/>
          <a:stretch>
            <a:fillRect/>
          </a:stretch>
        </p:blipFill>
        <p:spPr bwMode="auto">
          <a:xfrm>
            <a:off x="833728" y="680408"/>
            <a:ext cx="7467600" cy="4872037"/>
          </a:xfrm>
          <a:prstGeom prst="rect">
            <a:avLst/>
          </a:prstGeom>
          <a:noFill/>
          <a:ln w="28575">
            <a:solidFill>
              <a:schemeClr val="tx1"/>
            </a:solidFill>
          </a:ln>
        </p:spPr>
      </p:pic>
      <p:sp>
        <p:nvSpPr>
          <p:cNvPr id="8" name="Rectangle 7"/>
          <p:cNvSpPr/>
          <p:nvPr/>
        </p:nvSpPr>
        <p:spPr>
          <a:xfrm>
            <a:off x="0" y="5863784"/>
            <a:ext cx="9144000" cy="707886"/>
          </a:xfrm>
          <a:prstGeom prst="rect">
            <a:avLst/>
          </a:prstGeom>
        </p:spPr>
        <p:txBody>
          <a:bodyPr wrap="square">
            <a:spAutoFit/>
          </a:bodyPr>
          <a:lstStyle/>
          <a:p>
            <a:pPr algn="just"/>
            <a:r>
              <a:rPr lang="en-US" sz="2000" dirty="0"/>
              <a:t>Mature cystic teratoma of the ovary: An opened mature cystic teratoma (</a:t>
            </a:r>
            <a:r>
              <a:rPr lang="en-US" sz="2000" dirty="0" err="1"/>
              <a:t>dermoid</a:t>
            </a:r>
            <a:r>
              <a:rPr lang="en-US" sz="2000" dirty="0"/>
              <a:t> cyst) shows hair (bottom) and a mixture of tissues .</a:t>
            </a:r>
          </a:p>
        </p:txBody>
      </p:sp>
      <p:sp>
        <p:nvSpPr>
          <p:cNvPr id="2" name="Date Placeholder 1"/>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1598097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03409"/>
            <a:ext cx="9144000" cy="1200329"/>
          </a:xfrm>
          <a:prstGeom prst="rect">
            <a:avLst/>
          </a:prstGeom>
        </p:spPr>
        <p:txBody>
          <a:bodyPr wrap="square">
            <a:spAutoFit/>
          </a:bodyPr>
          <a:lstStyle/>
          <a:p>
            <a:pPr algn="just"/>
            <a:r>
              <a:rPr lang="en-US" dirty="0"/>
              <a:t>Mature cystic teratoma of the ovary: This 4.0 cm </a:t>
            </a:r>
            <a:r>
              <a:rPr lang="en-US" dirty="0" err="1"/>
              <a:t>dermoid</a:t>
            </a:r>
            <a:r>
              <a:rPr lang="en-US" dirty="0"/>
              <a:t> cyst is filled with a greasy material (keratin and sebaceous secretions) and shows tufts of hair. The rounded solid area at the bottom is called Rokitansky's protruberance. Microscopically, it also showed foci of neural tissue. </a:t>
            </a:r>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977744" y="543030"/>
            <a:ext cx="7200800" cy="4792216"/>
          </a:xfrm>
          <a:prstGeom prst="rect">
            <a:avLst/>
          </a:prstGeom>
          <a:noFill/>
          <a:ln w="28575">
            <a:solidFill>
              <a:schemeClr val="tx1"/>
            </a:solidFill>
          </a:ln>
        </p:spPr>
      </p:pic>
      <p:sp>
        <p:nvSpPr>
          <p:cNvPr id="3" name="Date Placeholder 2"/>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1374818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462887"/>
            <a:ext cx="9144000" cy="1200329"/>
          </a:xfrm>
          <a:prstGeom prst="rect">
            <a:avLst/>
          </a:prstGeom>
        </p:spPr>
        <p:txBody>
          <a:bodyPr wrap="square">
            <a:spAutoFit/>
          </a:bodyPr>
          <a:lstStyle/>
          <a:p>
            <a:pPr algn="just"/>
            <a:r>
              <a:rPr lang="en-US"/>
              <a:t>Im</a:t>
            </a:r>
            <a:r>
              <a:rPr lang="en-US" dirty="0"/>
              <a:t>m</a:t>
            </a:r>
            <a:r>
              <a:rPr lang="en-US"/>
              <a:t>ature </a:t>
            </a:r>
            <a:r>
              <a:rPr lang="en-US" dirty="0"/>
              <a:t>cystic teratoma of the ovary: An ovarian teratoma showing neuroepithelial tubules and rosettes (immature component) adjacent to a hair follicle (mature component). They consist of epidermis, hair follicles, sweat and sebaceous glands and </a:t>
            </a:r>
            <a:r>
              <a:rPr lang="en-US" dirty="0" err="1"/>
              <a:t>neuroectodermal</a:t>
            </a:r>
            <a:r>
              <a:rPr lang="en-US" dirty="0"/>
              <a:t> derivatives.</a:t>
            </a:r>
          </a:p>
        </p:txBody>
      </p:sp>
      <p:pic>
        <p:nvPicPr>
          <p:cNvPr id="316418" name="Picture 2" descr="http://www.webpathology.com/slides/slides/Ovary_GermCellTumors_MatureTeratomaB.jpg"/>
          <p:cNvPicPr>
            <a:picLocks noChangeAspect="1" noChangeArrowheads="1"/>
          </p:cNvPicPr>
          <p:nvPr/>
        </p:nvPicPr>
        <p:blipFill>
          <a:blip r:embed="rId2" cstate="print"/>
          <a:srcRect/>
          <a:stretch>
            <a:fillRect/>
          </a:stretch>
        </p:blipFill>
        <p:spPr bwMode="auto">
          <a:xfrm>
            <a:off x="695856" y="588862"/>
            <a:ext cx="7848872" cy="4752528"/>
          </a:xfrm>
          <a:prstGeom prst="rect">
            <a:avLst/>
          </a:prstGeom>
          <a:noFill/>
          <a:ln w="28575">
            <a:solidFill>
              <a:schemeClr val="tx1"/>
            </a:solidFill>
          </a:ln>
        </p:spPr>
      </p:pic>
      <p:sp>
        <p:nvSpPr>
          <p:cNvPr id="3" name="Date Placeholder 2"/>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1444614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742182" y="660870"/>
            <a:ext cx="7631410" cy="4854699"/>
          </a:xfrm>
          <a:prstGeom prst="rect">
            <a:avLst/>
          </a:prstGeom>
          <a:noFill/>
          <a:ln w="28575">
            <a:solidFill>
              <a:schemeClr val="tx1"/>
            </a:solidFill>
          </a:ln>
        </p:spPr>
      </p:pic>
      <p:sp>
        <p:nvSpPr>
          <p:cNvPr id="3" name="Rectangle 2"/>
          <p:cNvSpPr/>
          <p:nvPr/>
        </p:nvSpPr>
        <p:spPr>
          <a:xfrm>
            <a:off x="0" y="5767929"/>
            <a:ext cx="9144000" cy="707886"/>
          </a:xfrm>
          <a:prstGeom prst="rect">
            <a:avLst/>
          </a:prstGeom>
        </p:spPr>
        <p:txBody>
          <a:bodyPr wrap="square">
            <a:spAutoFit/>
          </a:bodyPr>
          <a:lstStyle/>
          <a:p>
            <a:pPr algn="just"/>
            <a:r>
              <a:rPr lang="en-US" sz="2000" dirty="0"/>
              <a:t>Mature cystic teratoma of the ovary: This image shows skin and mucinous glands in a solid mature teratoma of the ovary.</a:t>
            </a:r>
          </a:p>
        </p:txBody>
      </p:sp>
      <p:sp>
        <p:nvSpPr>
          <p:cNvPr id="2" name="Date Placeholder 1"/>
          <p:cNvSpPr>
            <a:spLocks noGrp="1"/>
          </p:cNvSpPr>
          <p:nvPr>
            <p:ph type="dt" sz="half" idx="10"/>
          </p:nvPr>
        </p:nvSpPr>
        <p:spPr/>
        <p:txBody>
          <a:bodyPr/>
          <a:lstStyle/>
          <a:p>
            <a:r>
              <a:rPr lang="en-US"/>
              <a:t>16/10/2018</a:t>
            </a:r>
          </a:p>
        </p:txBody>
      </p:sp>
    </p:spTree>
    <p:extLst>
      <p:ext uri="{BB962C8B-B14F-4D97-AF65-F5344CB8AC3E}">
        <p14:creationId xmlns:p14="http://schemas.microsoft.com/office/powerpoint/2010/main" val="214768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584772" y="608400"/>
            <a:ext cx="7992888" cy="453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0" y="5340952"/>
            <a:ext cx="9144000" cy="1200329"/>
          </a:xfrm>
          <a:prstGeom prst="rect">
            <a:avLst/>
          </a:prstGeom>
        </p:spPr>
        <p:txBody>
          <a:bodyPr wrap="square">
            <a:spAutoFit/>
          </a:bodyPr>
          <a:lstStyle/>
          <a:p>
            <a:pPr algn="just"/>
            <a:r>
              <a:rPr lang="en-US" dirty="0"/>
              <a:t>Mature cystic teratoma of the ovary: Stratified squamous epithelium with underlying sweat glands, sebaceous glands, hair follicles, columnar ciliated epithelium, mucous and serous glands and structures from other germ layers such as bone and cartilage, lymphoid tissue, smooth  muscle and brain tissue containing neurons and glial cells.</a:t>
            </a:r>
          </a:p>
        </p:txBody>
      </p:sp>
      <p:sp>
        <p:nvSpPr>
          <p:cNvPr id="2" name="Date Placeholder 1"/>
          <p:cNvSpPr>
            <a:spLocks noGrp="1"/>
          </p:cNvSpPr>
          <p:nvPr>
            <p:ph type="dt" sz="half" idx="10"/>
          </p:nvPr>
        </p:nvSpPr>
        <p:spPr/>
        <p:txBody>
          <a:bodyPr/>
          <a:lstStyle/>
          <a:p>
            <a:r>
              <a:rPr lang="en-US"/>
              <a:t>16/10/2018</a:t>
            </a:r>
            <a:endParaRPr lang="en-US" dirty="0"/>
          </a:p>
        </p:txBody>
      </p:sp>
    </p:spTree>
    <p:extLst>
      <p:ext uri="{BB962C8B-B14F-4D97-AF65-F5344CB8AC3E}">
        <p14:creationId xmlns:p14="http://schemas.microsoft.com/office/powerpoint/2010/main" val="1392996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End of session 1</a:t>
            </a:r>
          </a:p>
        </p:txBody>
      </p:sp>
      <p:sp>
        <p:nvSpPr>
          <p:cNvPr id="6" name="Subtitle 5"/>
          <p:cNvSpPr>
            <a:spLocks noGrp="1"/>
          </p:cNvSpPr>
          <p:nvPr>
            <p:ph type="subTitle" idx="1"/>
          </p:nvPr>
        </p:nvSpPr>
        <p:spPr/>
        <p:txBody>
          <a:bodyPr/>
          <a:lstStyle/>
          <a:p>
            <a:r>
              <a:rPr lang="en-US" dirty="0"/>
              <a:t>Thank You</a:t>
            </a:r>
          </a:p>
        </p:txBody>
      </p:sp>
    </p:spTree>
    <p:extLst>
      <p:ext uri="{BB962C8B-B14F-4D97-AF65-F5344CB8AC3E}">
        <p14:creationId xmlns:p14="http://schemas.microsoft.com/office/powerpoint/2010/main" val="3327900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16/10/2018</a:t>
            </a:r>
          </a:p>
        </p:txBody>
      </p:sp>
      <p:pic>
        <p:nvPicPr>
          <p:cNvPr id="7" name="Picture 4" descr="http://www.med.und.nodak.edu/depts/path/powerpoint/blk5/NP1_files/slide0031_image029.wmz"/>
          <p:cNvPicPr>
            <a:picLocks noGrp="1" noChangeArrowheads="1"/>
          </p:cNvPicPr>
          <p:nvPr>
            <p:ph idx="1"/>
          </p:nvPr>
        </p:nvPicPr>
        <p:blipFill>
          <a:blip r:embed="rId2" r:link="rId3" cstate="print">
            <a:lum bright="6000"/>
          </a:blip>
          <a:srcRect l="12523" r="12523"/>
          <a:stretch>
            <a:fillRect/>
          </a:stretch>
        </p:blipFill>
        <p:spPr bwMode="auto">
          <a:xfrm>
            <a:off x="457200" y="523314"/>
            <a:ext cx="82296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5568596"/>
            <a:ext cx="9144000" cy="1200329"/>
          </a:xfrm>
          <a:prstGeom prst="rect">
            <a:avLst/>
          </a:prstGeom>
        </p:spPr>
        <p:txBody>
          <a:bodyPr wrap="square">
            <a:spAutoFit/>
          </a:bodyPr>
          <a:lstStyle/>
          <a:p>
            <a:pPr algn="just"/>
            <a:r>
              <a:rPr lang="en-US" dirty="0"/>
              <a:t>This adenomatous polyp has a hemorrhagic surface (which is why they may first be detected with a stool occult blood screening) and a long narrow stalk. The size of this polyp (above 2 cm) makes the possibility of malignancy more likely, but this polyp was proved to be benign</a:t>
            </a:r>
          </a:p>
        </p:txBody>
      </p:sp>
    </p:spTree>
    <p:extLst>
      <p:ext uri="{BB962C8B-B14F-4D97-AF65-F5344CB8AC3E}">
        <p14:creationId xmlns:p14="http://schemas.microsoft.com/office/powerpoint/2010/main" val="2060950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16/10/2018</a:t>
            </a:r>
          </a:p>
        </p:txBody>
      </p:sp>
      <p:sp>
        <p:nvSpPr>
          <p:cNvPr id="7" name="Rectangle 4" descr="polyp"/>
          <p:cNvSpPr>
            <a:spLocks noGrp="1" noChangeAspect="1" noChangeArrowheads="1"/>
          </p:cNvSpPr>
          <p:nvPr isPhoto="1"/>
        </p:nvSpPr>
        <p:spPr bwMode="auto">
          <a:xfrm>
            <a:off x="493226" y="693802"/>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8" name="Picture 2" descr="http://library.med.utah.edu/WebPath/jpeg4/GI115.jpg"/>
          <p:cNvPicPr>
            <a:picLocks noChangeAspect="1" noChangeArrowheads="1"/>
          </p:cNvPicPr>
          <p:nvPr/>
        </p:nvPicPr>
        <p:blipFill>
          <a:blip r:embed="rId3" cstate="print"/>
          <a:srcRect/>
          <a:stretch>
            <a:fillRect/>
          </a:stretch>
        </p:blipFill>
        <p:spPr bwMode="auto">
          <a:xfrm>
            <a:off x="4669690" y="693802"/>
            <a:ext cx="4032448" cy="4392489"/>
          </a:xfrm>
          <a:prstGeom prst="rect">
            <a:avLst/>
          </a:prstGeom>
          <a:noFill/>
          <a:ln w="28575">
            <a:solidFill>
              <a:schemeClr val="tx1"/>
            </a:solidFill>
          </a:ln>
        </p:spPr>
      </p:pic>
      <p:sp>
        <p:nvSpPr>
          <p:cNvPr id="9" name="Rectangle 8"/>
          <p:cNvSpPr/>
          <p:nvPr/>
        </p:nvSpPr>
        <p:spPr>
          <a:xfrm>
            <a:off x="0" y="5361134"/>
            <a:ext cx="9144000" cy="1200329"/>
          </a:xfrm>
          <a:prstGeom prst="rect">
            <a:avLst/>
          </a:prstGeom>
        </p:spPr>
        <p:txBody>
          <a:bodyPr wrap="square">
            <a:spAutoFit/>
          </a:bodyPr>
          <a:lstStyle/>
          <a:p>
            <a:pPr algn="just"/>
            <a:r>
              <a:rPr lang="en-US" dirty="0"/>
              <a:t>This small adenomatous polyp (tubular adenoma) on a small stalk is seen microscopically to have more crowded, disorganized glands than the normal underlying colonic mucosa. Goblet cells are less numerous and the cells lining the glands of the polyp have hyperchromatic nuclei</a:t>
            </a:r>
          </a:p>
        </p:txBody>
      </p:sp>
    </p:spTree>
    <p:extLst>
      <p:ext uri="{BB962C8B-B14F-4D97-AF65-F5344CB8AC3E}">
        <p14:creationId xmlns:p14="http://schemas.microsoft.com/office/powerpoint/2010/main" val="1844576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16/10/2018</a:t>
            </a:r>
          </a:p>
        </p:txBody>
      </p:sp>
      <p:pic>
        <p:nvPicPr>
          <p:cNvPr id="7" name="Picture 2" descr="http://library.med.utah.edu/WebPath/jpeg4/GI068.jpg"/>
          <p:cNvPicPr>
            <a:picLocks noChangeAspect="1" noChangeArrowheads="1"/>
          </p:cNvPicPr>
          <p:nvPr/>
        </p:nvPicPr>
        <p:blipFill>
          <a:blip r:embed="rId2" cstate="print"/>
          <a:srcRect/>
          <a:stretch>
            <a:fillRect/>
          </a:stretch>
        </p:blipFill>
        <p:spPr bwMode="auto">
          <a:xfrm>
            <a:off x="598166" y="746272"/>
            <a:ext cx="7992888" cy="4608512"/>
          </a:xfrm>
          <a:prstGeom prst="rect">
            <a:avLst/>
          </a:prstGeom>
          <a:noFill/>
          <a:ln w="28575">
            <a:solidFill>
              <a:schemeClr val="tx1"/>
            </a:solidFill>
          </a:ln>
        </p:spPr>
      </p:pic>
      <p:sp>
        <p:nvSpPr>
          <p:cNvPr id="8" name="Rectangle 7"/>
          <p:cNvSpPr/>
          <p:nvPr/>
        </p:nvSpPr>
        <p:spPr>
          <a:xfrm>
            <a:off x="0" y="5613047"/>
            <a:ext cx="9144000" cy="923330"/>
          </a:xfrm>
          <a:prstGeom prst="rect">
            <a:avLst/>
          </a:prstGeom>
        </p:spPr>
        <p:txBody>
          <a:bodyPr wrap="square">
            <a:spAutoFit/>
          </a:bodyPr>
          <a:lstStyle/>
          <a:p>
            <a:pPr algn="just"/>
            <a:r>
              <a:rPr lang="en-US" dirty="0"/>
              <a:t>A microscopic comparison of normal colonic mucosa on the right and that of an adenomatous polyp (tubular adenoma) on the left is seen here. The neoplastic glands are more irregular with darker (hyperchromatic) and more crowded nuclei</a:t>
            </a:r>
          </a:p>
        </p:txBody>
      </p:sp>
      <p:sp>
        <p:nvSpPr>
          <p:cNvPr id="9" name="TextBox 8"/>
          <p:cNvSpPr txBox="1"/>
          <p:nvPr/>
        </p:nvSpPr>
        <p:spPr>
          <a:xfrm>
            <a:off x="-58702" y="314902"/>
            <a:ext cx="962052" cy="366013"/>
          </a:xfrm>
          <a:prstGeom prst="rect">
            <a:avLst/>
          </a:prstGeom>
          <a:noFill/>
        </p:spPr>
        <p:txBody>
          <a:bodyPr wrap="square" rtlCol="0">
            <a:spAutoFit/>
          </a:bodyPr>
          <a:lstStyle/>
          <a:p>
            <a:r>
              <a:rPr lang="en-US" dirty="0"/>
              <a:t>Right</a:t>
            </a:r>
          </a:p>
        </p:txBody>
      </p:sp>
    </p:spTree>
    <p:extLst>
      <p:ext uri="{BB962C8B-B14F-4D97-AF65-F5344CB8AC3E}">
        <p14:creationId xmlns:p14="http://schemas.microsoft.com/office/powerpoint/2010/main" val="1809530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z="4000" dirty="0"/>
              <a:t>Case 2</a:t>
            </a:r>
          </a:p>
        </p:txBody>
      </p:sp>
      <p:sp>
        <p:nvSpPr>
          <p:cNvPr id="8" name="Subtitle 7"/>
          <p:cNvSpPr>
            <a:spLocks noGrp="1"/>
          </p:cNvSpPr>
          <p:nvPr>
            <p:ph type="subTitle" idx="1"/>
          </p:nvPr>
        </p:nvSpPr>
        <p:spPr/>
        <p:txBody>
          <a:bodyPr>
            <a:normAutofit/>
          </a:bodyPr>
          <a:lstStyle/>
          <a:p>
            <a:r>
              <a:rPr lang="en-US" sz="4000" dirty="0" err="1"/>
              <a:t>Lipoma</a:t>
            </a:r>
            <a:endParaRPr lang="en-US" sz="4000" dirty="0"/>
          </a:p>
        </p:txBody>
      </p:sp>
    </p:spTree>
    <p:extLst>
      <p:ext uri="{BB962C8B-B14F-4D97-AF65-F5344CB8AC3E}">
        <p14:creationId xmlns:p14="http://schemas.microsoft.com/office/powerpoint/2010/main" val="1655883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16/10/2018</a:t>
            </a:r>
          </a:p>
        </p:txBody>
      </p:sp>
      <p:pic>
        <p:nvPicPr>
          <p:cNvPr id="7" name="Picture 2" descr="http://meded.ucsd.edu/clinicalimg/skin_lipoma.jpg"/>
          <p:cNvPicPr>
            <a:picLocks noChangeAspect="1" noChangeArrowheads="1"/>
          </p:cNvPicPr>
          <p:nvPr/>
        </p:nvPicPr>
        <p:blipFill>
          <a:blip r:embed="rId2" cstate="print"/>
          <a:srcRect/>
          <a:stretch>
            <a:fillRect/>
          </a:stretch>
        </p:blipFill>
        <p:spPr bwMode="auto">
          <a:xfrm>
            <a:off x="4777680" y="799837"/>
            <a:ext cx="3888432" cy="4248471"/>
          </a:xfrm>
          <a:prstGeom prst="rect">
            <a:avLst/>
          </a:prstGeom>
          <a:noFill/>
          <a:ln w="28575">
            <a:solidFill>
              <a:schemeClr val="tx1"/>
            </a:solidFill>
            <a:miter lim="800000"/>
            <a:headEnd/>
            <a:tailEnd/>
          </a:ln>
        </p:spPr>
      </p:pic>
      <p:pic>
        <p:nvPicPr>
          <p:cNvPr id="8" name="Picture 3" descr="http://t1.gstatic.com/images?q=tbn:ANd9GcQpGwIloTaFcfsk6gYvxC4f9eVxt1v7FKqF12VJ_CpNoi3Q7RCm">
            <a:hlinkClick r:id="rId3"/>
          </p:cNvPr>
          <p:cNvPicPr>
            <a:picLocks noChangeAspect="1" noChangeArrowheads="1"/>
          </p:cNvPicPr>
          <p:nvPr/>
        </p:nvPicPr>
        <p:blipFill>
          <a:blip r:embed="rId4" cstate="print"/>
          <a:srcRect/>
          <a:stretch>
            <a:fillRect/>
          </a:stretch>
        </p:blipFill>
        <p:spPr bwMode="auto">
          <a:xfrm>
            <a:off x="457200" y="799837"/>
            <a:ext cx="4092699" cy="4247381"/>
          </a:xfrm>
          <a:prstGeom prst="rect">
            <a:avLst/>
          </a:prstGeom>
          <a:noFill/>
          <a:ln w="28575">
            <a:solidFill>
              <a:schemeClr val="tx1"/>
            </a:solidFill>
          </a:ln>
        </p:spPr>
      </p:pic>
      <p:sp>
        <p:nvSpPr>
          <p:cNvPr id="9" name="Rectangle 3"/>
          <p:cNvSpPr>
            <a:spLocks noChangeArrowheads="1"/>
          </p:cNvSpPr>
          <p:nvPr/>
        </p:nvSpPr>
        <p:spPr bwMode="auto">
          <a:xfrm>
            <a:off x="0" y="5452470"/>
            <a:ext cx="9144000" cy="923330"/>
          </a:xfrm>
          <a:prstGeom prst="rect">
            <a:avLst/>
          </a:prstGeom>
          <a:noFill/>
          <a:ln w="9525">
            <a:noFill/>
            <a:miter lim="800000"/>
            <a:headEnd/>
            <a:tailEnd/>
          </a:ln>
        </p:spPr>
        <p:txBody>
          <a:bodyPr wrap="square">
            <a:spAutoFit/>
          </a:bodyPr>
          <a:lstStyle/>
          <a:p>
            <a:pPr algn="just"/>
            <a:r>
              <a:rPr lang="en-US" dirty="0" err="1"/>
              <a:t>Lipoma</a:t>
            </a:r>
            <a:r>
              <a:rPr lang="en-US" dirty="0"/>
              <a:t>: Benign, slow growing, subcutaneous skin growth. In this case, the lipoma is rather large and located in the neck region. On palpation, these are soft, non tender, and mobile if it is small size. </a:t>
            </a:r>
          </a:p>
        </p:txBody>
      </p:sp>
    </p:spTree>
    <p:extLst>
      <p:ext uri="{BB962C8B-B14F-4D97-AF65-F5344CB8AC3E}">
        <p14:creationId xmlns:p14="http://schemas.microsoft.com/office/powerpoint/2010/main" val="3511020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16/10/2018</a:t>
            </a:r>
          </a:p>
        </p:txBody>
      </p:sp>
      <p:pic>
        <p:nvPicPr>
          <p:cNvPr id="7" name="Picture 3"/>
          <p:cNvPicPr>
            <a:picLocks noChangeAspect="1" noChangeArrowheads="1"/>
          </p:cNvPicPr>
          <p:nvPr/>
        </p:nvPicPr>
        <p:blipFill>
          <a:blip r:embed="rId2" cstate="print"/>
          <a:srcRect/>
          <a:stretch>
            <a:fillRect/>
          </a:stretch>
        </p:blipFill>
        <p:spPr bwMode="auto">
          <a:xfrm>
            <a:off x="611560" y="701040"/>
            <a:ext cx="7740649" cy="4536505"/>
          </a:xfrm>
          <a:prstGeom prst="rect">
            <a:avLst/>
          </a:prstGeom>
          <a:noFill/>
          <a:ln w="28575">
            <a:solidFill>
              <a:schemeClr val="tx1"/>
            </a:solidFill>
            <a:miter lim="800000"/>
            <a:headEnd/>
            <a:tailEnd/>
          </a:ln>
        </p:spPr>
      </p:pic>
      <p:sp>
        <p:nvSpPr>
          <p:cNvPr id="8" name="Rectangle 7"/>
          <p:cNvSpPr/>
          <p:nvPr/>
        </p:nvSpPr>
        <p:spPr>
          <a:xfrm>
            <a:off x="0" y="5481788"/>
            <a:ext cx="9144000" cy="923330"/>
          </a:xfrm>
          <a:prstGeom prst="rect">
            <a:avLst/>
          </a:prstGeom>
        </p:spPr>
        <p:txBody>
          <a:bodyPr wrap="square">
            <a:spAutoFit/>
          </a:bodyPr>
          <a:lstStyle/>
          <a:p>
            <a:pPr algn="just"/>
            <a:r>
              <a:rPr lang="en-US" dirty="0" err="1"/>
              <a:t>Lipoma</a:t>
            </a:r>
            <a:r>
              <a:rPr lang="en-US" dirty="0"/>
              <a:t> cut section: It is a benign tumor composed of mature adipose tissue. Most of them are superficially located in the upper part of the body, although they can arise anywhere. Grossly, they appear bright yellow and lobulated.</a:t>
            </a:r>
          </a:p>
        </p:txBody>
      </p:sp>
    </p:spTree>
    <p:extLst>
      <p:ext uri="{BB962C8B-B14F-4D97-AF65-F5344CB8AC3E}">
        <p14:creationId xmlns:p14="http://schemas.microsoft.com/office/powerpoint/2010/main" val="16498511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1018</TotalTime>
  <Words>1050</Words>
  <Application>Microsoft Office PowerPoint</Application>
  <PresentationFormat>On-screen Show (4:3)</PresentationFormat>
  <Paragraphs>92</Paragraphs>
  <Slides>35</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 sans-serif</vt:lpstr>
      <vt:lpstr>Arial</vt:lpstr>
      <vt:lpstr>Calibri</vt:lpstr>
      <vt:lpstr>Mangal</vt:lpstr>
      <vt:lpstr>Clarity</vt:lpstr>
      <vt:lpstr>Neoplasia – Practical session 1</vt:lpstr>
      <vt:lpstr>Contents</vt:lpstr>
      <vt:lpstr>Case 1</vt:lpstr>
      <vt:lpstr>PowerPoint Presentation</vt:lpstr>
      <vt:lpstr>PowerPoint Presentation</vt:lpstr>
      <vt:lpstr>PowerPoint Presentation</vt:lpstr>
      <vt:lpstr>Case 2</vt:lpstr>
      <vt:lpstr>PowerPoint Presentation</vt:lpstr>
      <vt:lpstr>PowerPoint Presentation</vt:lpstr>
      <vt:lpstr>PowerPoint Presentation</vt:lpstr>
      <vt:lpstr>Case 3</vt:lpstr>
      <vt:lpstr>PowerPoint Presentation</vt:lpstr>
      <vt:lpstr>PowerPoint Presentation</vt:lpstr>
      <vt:lpstr>PowerPoint Presentation</vt:lpstr>
      <vt:lpstr>Case 4</vt:lpstr>
      <vt:lpstr>PowerPoint Presentation</vt:lpstr>
      <vt:lpstr>PowerPoint Presentation</vt:lpstr>
      <vt:lpstr>PowerPoint Presentation</vt:lpstr>
      <vt:lpstr>PowerPoint Presentation</vt:lpstr>
      <vt:lpstr>Case 5</vt:lpstr>
      <vt:lpstr>PowerPoint Presentation</vt:lpstr>
      <vt:lpstr>PowerPoint Presentation</vt:lpstr>
      <vt:lpstr>PowerPoint Presentation</vt:lpstr>
      <vt:lpstr>Case 6</vt:lpstr>
      <vt:lpstr>PowerPoint Presentation</vt:lpstr>
      <vt:lpstr>PowerPoint Presentation</vt:lpstr>
      <vt:lpstr>PowerPoint Presentation</vt:lpstr>
      <vt:lpstr>PowerPoint Presentation</vt:lpstr>
      <vt:lpstr>Case 7</vt:lpstr>
      <vt:lpstr>PowerPoint Presentation</vt:lpstr>
      <vt:lpstr>PowerPoint Presentation</vt:lpstr>
      <vt:lpstr>PowerPoint Presentation</vt:lpstr>
      <vt:lpstr>PowerPoint Presentation</vt:lpstr>
      <vt:lpstr>PowerPoint Presentation</vt:lpstr>
      <vt:lpstr>End of session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Classification of Tumors</dc:title>
  <dc:creator>MAC</dc:creator>
  <cp:lastModifiedBy>Allokie !</cp:lastModifiedBy>
  <cp:revision>309</cp:revision>
  <dcterms:created xsi:type="dcterms:W3CDTF">2016-11-03T14:38:26Z</dcterms:created>
  <dcterms:modified xsi:type="dcterms:W3CDTF">2018-10-16T11:13:55Z</dcterms:modified>
</cp:coreProperties>
</file>