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Lst>
  <p:notesMasterIdLst>
    <p:notesMasterId r:id="rId24"/>
  </p:notesMasterIdLst>
  <p:handoutMasterIdLst>
    <p:handoutMasterId r:id="rId25"/>
  </p:handoutMasterIdLst>
  <p:sldIdLst>
    <p:sldId id="256" r:id="rId2"/>
    <p:sldId id="410" r:id="rId3"/>
    <p:sldId id="431" r:id="rId4"/>
    <p:sldId id="413" r:id="rId5"/>
    <p:sldId id="414" r:id="rId6"/>
    <p:sldId id="415" r:id="rId7"/>
    <p:sldId id="416" r:id="rId8"/>
    <p:sldId id="417" r:id="rId9"/>
    <p:sldId id="418" r:id="rId10"/>
    <p:sldId id="432" r:id="rId11"/>
    <p:sldId id="420" r:id="rId12"/>
    <p:sldId id="421" r:id="rId13"/>
    <p:sldId id="422" r:id="rId14"/>
    <p:sldId id="423" r:id="rId15"/>
    <p:sldId id="424" r:id="rId16"/>
    <p:sldId id="425" r:id="rId17"/>
    <p:sldId id="433" r:id="rId18"/>
    <p:sldId id="427" r:id="rId19"/>
    <p:sldId id="428" r:id="rId20"/>
    <p:sldId id="429" r:id="rId21"/>
    <p:sldId id="430" r:id="rId22"/>
    <p:sldId id="40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v/Kxvon5YcT5f68U/92nqQ==" hashData="RDnhqi/pKG4KUAMzirtzLYzI8s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38" autoAdjust="0"/>
    <p:restoredTop sz="77023" autoAdjust="0"/>
  </p:normalViewPr>
  <p:slideViewPr>
    <p:cSldViewPr snapToGrid="0" snapToObjects="1">
      <p:cViewPr varScale="1">
        <p:scale>
          <a:sx n="83" d="100"/>
          <a:sy n="83" d="100"/>
        </p:scale>
        <p:origin x="-25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s-IS" smtClean="0"/>
              <a:t>06/11/2016</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9BFCEF-BF81-D744-9108-0C25DA9FACDA}" type="slidenum">
              <a:rPr lang="en-US" smtClean="0"/>
              <a:t>‹#›</a:t>
            </a:fld>
            <a:endParaRPr lang="en-US"/>
          </a:p>
        </p:txBody>
      </p:sp>
    </p:spTree>
    <p:extLst>
      <p:ext uri="{BB962C8B-B14F-4D97-AF65-F5344CB8AC3E}">
        <p14:creationId xmlns:p14="http://schemas.microsoft.com/office/powerpoint/2010/main" val="441292150"/>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s-IS" smtClean="0"/>
              <a:t>06/11/2016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3CA32-C10A-2A48-87AE-B11765F9291D}" type="slidenum">
              <a:rPr lang="en-US" smtClean="0"/>
              <a:t>‹#›</a:t>
            </a:fld>
            <a:endParaRPr lang="en-US"/>
          </a:p>
        </p:txBody>
      </p:sp>
    </p:spTree>
    <p:extLst>
      <p:ext uri="{BB962C8B-B14F-4D97-AF65-F5344CB8AC3E}">
        <p14:creationId xmlns:p14="http://schemas.microsoft.com/office/powerpoint/2010/main" val="3571823963"/>
      </p:ext>
    </p:extLst>
  </p:cSld>
  <p:clrMap bg1="lt1" tx1="dk1" bg2="lt2" tx2="dk2" accent1="accent1" accent2="accent2" accent3="accent3" accent4="accent4" accent5="accent5" accent6="accent6" hlink="hlink" folHlink="folHlink"/>
  <p:hf sldNum="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is-IS" smtClean="0"/>
              <a:t>06/11/2016</a:t>
            </a:r>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183802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C3C2B1-BD8D-4667-A679-1A883F9AEE6F}"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366474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17/10/2018</a:t>
            </a:r>
            <a:endParaRPr lang="en-US"/>
          </a:p>
        </p:txBody>
      </p:sp>
      <p:sp>
        <p:nvSpPr>
          <p:cNvPr id="5" name="Footer Placeholder 4"/>
          <p:cNvSpPr>
            <a:spLocks noGrp="1"/>
          </p:cNvSpPr>
          <p:nvPr>
            <p:ph type="ftr" sz="quarter" idx="11"/>
          </p:nvPr>
        </p:nvSpPr>
        <p:spPr/>
        <p:txBody>
          <a:bodyPr/>
          <a:lstStyle/>
          <a:p>
            <a:r>
              <a:rPr lang="en-US" smtClean="0"/>
              <a:t>Path 211</a:t>
            </a:r>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17/10/2018</a:t>
            </a:r>
            <a:endParaRPr lang="en-US"/>
          </a:p>
        </p:txBody>
      </p:sp>
      <p:sp>
        <p:nvSpPr>
          <p:cNvPr id="5" name="Footer Placeholder 4"/>
          <p:cNvSpPr>
            <a:spLocks noGrp="1"/>
          </p:cNvSpPr>
          <p:nvPr>
            <p:ph type="ftr" sz="quarter" idx="11"/>
          </p:nvPr>
        </p:nvSpPr>
        <p:spPr/>
        <p:txBody>
          <a:bodyPr/>
          <a:lstStyle/>
          <a:p>
            <a:r>
              <a:rPr lang="en-US" smtClean="0"/>
              <a:t>Path 211</a:t>
            </a:r>
            <a:endParaRPr lang="en-US"/>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17/10/2018</a:t>
            </a:r>
            <a:endParaRPr lang="en-US"/>
          </a:p>
        </p:txBody>
      </p:sp>
      <p:sp>
        <p:nvSpPr>
          <p:cNvPr id="5" name="Footer Placeholder 4"/>
          <p:cNvSpPr>
            <a:spLocks noGrp="1"/>
          </p:cNvSpPr>
          <p:nvPr>
            <p:ph type="ftr" sz="quarter" idx="11"/>
          </p:nvPr>
        </p:nvSpPr>
        <p:spPr/>
        <p:txBody>
          <a:bodyPr/>
          <a:lstStyle/>
          <a:p>
            <a:r>
              <a:rPr lang="en-US" smtClean="0"/>
              <a:t>Path 211</a:t>
            </a:r>
            <a:endParaRPr lang="en-US"/>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17/10/2018</a:t>
            </a:r>
            <a:endParaRPr lang="en-US"/>
          </a:p>
        </p:txBody>
      </p:sp>
      <p:sp>
        <p:nvSpPr>
          <p:cNvPr id="5" name="Footer Placeholder 4"/>
          <p:cNvSpPr>
            <a:spLocks noGrp="1"/>
          </p:cNvSpPr>
          <p:nvPr>
            <p:ph type="ftr" sz="quarter" idx="11"/>
          </p:nvPr>
        </p:nvSpPr>
        <p:spPr/>
        <p:txBody>
          <a:bodyPr/>
          <a:lstStyle/>
          <a:p>
            <a:r>
              <a:rPr lang="en-US" smtClean="0"/>
              <a:t>Path 211</a:t>
            </a:r>
            <a:endParaRPr lang="en-US"/>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17/10/2018</a:t>
            </a:r>
            <a:endParaRPr lang="en-US"/>
          </a:p>
        </p:txBody>
      </p:sp>
      <p:sp>
        <p:nvSpPr>
          <p:cNvPr id="5" name="Footer Placeholder 4"/>
          <p:cNvSpPr>
            <a:spLocks noGrp="1"/>
          </p:cNvSpPr>
          <p:nvPr>
            <p:ph type="ftr" sz="quarter" idx="11"/>
          </p:nvPr>
        </p:nvSpPr>
        <p:spPr/>
        <p:txBody>
          <a:bodyPr/>
          <a:lstStyle/>
          <a:p>
            <a:r>
              <a:rPr lang="en-US" smtClean="0"/>
              <a:t>Path 211</a:t>
            </a:r>
            <a:endParaRPr lang="en-US"/>
          </a:p>
        </p:txBody>
      </p:sp>
      <p:sp>
        <p:nvSpPr>
          <p:cNvPr id="6" name="Slide Number Placeholder 5"/>
          <p:cNvSpPr>
            <a:spLocks noGrp="1"/>
          </p:cNvSpPr>
          <p:nvPr>
            <p:ph type="sldNum" sz="quarter" idx="12"/>
          </p:nvPr>
        </p:nvSpPr>
        <p:spPr/>
        <p:txBody>
          <a:bodyPr/>
          <a:lstStyle/>
          <a:p>
            <a:fld id="{E615C569-69FD-0849-B5F3-B1069D6F1CA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17/10/2018</a:t>
            </a:r>
            <a:endParaRPr lang="en-US"/>
          </a:p>
        </p:txBody>
      </p:sp>
      <p:sp>
        <p:nvSpPr>
          <p:cNvPr id="6" name="Footer Placeholder 5"/>
          <p:cNvSpPr>
            <a:spLocks noGrp="1"/>
          </p:cNvSpPr>
          <p:nvPr>
            <p:ph type="ftr" sz="quarter" idx="11"/>
          </p:nvPr>
        </p:nvSpPr>
        <p:spPr/>
        <p:txBody>
          <a:bodyPr/>
          <a:lstStyle/>
          <a:p>
            <a:r>
              <a:rPr lang="en-US" smtClean="0"/>
              <a:t>Path 211</a:t>
            </a:r>
            <a:endParaRPr lang="en-US"/>
          </a:p>
        </p:txBody>
      </p:sp>
      <p:sp>
        <p:nvSpPr>
          <p:cNvPr id="7" name="Slide Number Placeholder 6"/>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17/10/2018</a:t>
            </a:r>
            <a:endParaRPr lang="en-US"/>
          </a:p>
        </p:txBody>
      </p:sp>
      <p:sp>
        <p:nvSpPr>
          <p:cNvPr id="8" name="Footer Placeholder 7"/>
          <p:cNvSpPr>
            <a:spLocks noGrp="1"/>
          </p:cNvSpPr>
          <p:nvPr>
            <p:ph type="ftr" sz="quarter" idx="11"/>
          </p:nvPr>
        </p:nvSpPr>
        <p:spPr/>
        <p:txBody>
          <a:bodyPr/>
          <a:lstStyle/>
          <a:p>
            <a:r>
              <a:rPr lang="en-US" smtClean="0"/>
              <a:t>Path 211</a:t>
            </a:r>
            <a:endParaRPr lang="en-US"/>
          </a:p>
        </p:txBody>
      </p:sp>
      <p:sp>
        <p:nvSpPr>
          <p:cNvPr id="9" name="Slide Number Placeholder 8"/>
          <p:cNvSpPr>
            <a:spLocks noGrp="1"/>
          </p:cNvSpPr>
          <p:nvPr>
            <p:ph type="sldNum" sz="quarter" idx="12"/>
          </p:nvPr>
        </p:nvSpPr>
        <p:spPr/>
        <p:txBody>
          <a:bodyPr/>
          <a:lstStyle/>
          <a:p>
            <a:fld id="{E615C569-69FD-0849-B5F3-B1069D6F1CA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17/10/2018</a:t>
            </a:r>
            <a:endParaRPr lang="en-US"/>
          </a:p>
        </p:txBody>
      </p:sp>
      <p:sp>
        <p:nvSpPr>
          <p:cNvPr id="4" name="Footer Placeholder 3"/>
          <p:cNvSpPr>
            <a:spLocks noGrp="1"/>
          </p:cNvSpPr>
          <p:nvPr>
            <p:ph type="ftr" sz="quarter" idx="11"/>
          </p:nvPr>
        </p:nvSpPr>
        <p:spPr/>
        <p:txBody>
          <a:bodyPr/>
          <a:lstStyle/>
          <a:p>
            <a:r>
              <a:rPr lang="en-US" smtClean="0"/>
              <a:t>Path 211</a:t>
            </a:r>
            <a:endParaRPr lang="en-US"/>
          </a:p>
        </p:txBody>
      </p:sp>
      <p:sp>
        <p:nvSpPr>
          <p:cNvPr id="5" name="Slide Number Placeholder 4"/>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17/10/2018</a:t>
            </a:r>
            <a:endParaRPr lang="en-US"/>
          </a:p>
        </p:txBody>
      </p:sp>
      <p:sp>
        <p:nvSpPr>
          <p:cNvPr id="3" name="Footer Placeholder 2"/>
          <p:cNvSpPr>
            <a:spLocks noGrp="1"/>
          </p:cNvSpPr>
          <p:nvPr>
            <p:ph type="ftr" sz="quarter" idx="11"/>
          </p:nvPr>
        </p:nvSpPr>
        <p:spPr/>
        <p:txBody>
          <a:bodyPr/>
          <a:lstStyle/>
          <a:p>
            <a:r>
              <a:rPr lang="en-US" smtClean="0"/>
              <a:t>Path 211</a:t>
            </a:r>
            <a:endParaRPr lang="en-US"/>
          </a:p>
        </p:txBody>
      </p:sp>
      <p:sp>
        <p:nvSpPr>
          <p:cNvPr id="4" name="Slide Number Placeholder 3"/>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17/10/2018</a:t>
            </a:r>
            <a:endParaRPr lang="en-US"/>
          </a:p>
        </p:txBody>
      </p:sp>
      <p:sp>
        <p:nvSpPr>
          <p:cNvPr id="6" name="Footer Placeholder 5"/>
          <p:cNvSpPr>
            <a:spLocks noGrp="1"/>
          </p:cNvSpPr>
          <p:nvPr>
            <p:ph type="ftr" sz="quarter" idx="11"/>
          </p:nvPr>
        </p:nvSpPr>
        <p:spPr/>
        <p:txBody>
          <a:bodyPr/>
          <a:lstStyle/>
          <a:p>
            <a:r>
              <a:rPr lang="en-US" smtClean="0"/>
              <a:t>Path 211</a:t>
            </a: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17/10/2018</a:t>
            </a:r>
            <a:endParaRPr lang="en-US"/>
          </a:p>
        </p:txBody>
      </p:sp>
      <p:sp>
        <p:nvSpPr>
          <p:cNvPr id="6" name="Footer Placeholder 5"/>
          <p:cNvSpPr>
            <a:spLocks noGrp="1"/>
          </p:cNvSpPr>
          <p:nvPr>
            <p:ph type="ftr" sz="quarter" idx="11"/>
          </p:nvPr>
        </p:nvSpPr>
        <p:spPr/>
        <p:txBody>
          <a:bodyPr/>
          <a:lstStyle/>
          <a:p>
            <a:r>
              <a:rPr lang="en-US" smtClean="0"/>
              <a:t>Path 211</a:t>
            </a:r>
            <a:endParaRPr lang="en-US"/>
          </a:p>
        </p:txBody>
      </p:sp>
      <p:sp>
        <p:nvSpPr>
          <p:cNvPr id="7" name="Slide Number Placeholder 6"/>
          <p:cNvSpPr>
            <a:spLocks noGrp="1"/>
          </p:cNvSpPr>
          <p:nvPr>
            <p:ph type="sldNum" sz="quarter" idx="12"/>
          </p:nvPr>
        </p:nvSpPr>
        <p:spPr/>
        <p:txBody>
          <a:bodyPr/>
          <a:lstStyle/>
          <a:p>
            <a:fld id="{E615C569-69FD-0849-B5F3-B1069D6F1C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17/10/2018</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Path 211</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615C569-69FD-0849-B5F3-B1069D6F1C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927225"/>
          </a:xfrm>
        </p:spPr>
        <p:txBody>
          <a:bodyPr>
            <a:normAutofit/>
          </a:bodyPr>
          <a:lstStyle/>
          <a:p>
            <a:pPr algn="ctr"/>
            <a:r>
              <a:rPr lang="en-US" sz="3200" dirty="0" smtClean="0"/>
              <a:t>Neoplasia </a:t>
            </a:r>
            <a:r>
              <a:rPr lang="mr-IN" sz="3200" dirty="0" smtClean="0"/>
              <a:t>–</a:t>
            </a:r>
            <a:r>
              <a:rPr lang="en-US" sz="3200" dirty="0" smtClean="0"/>
              <a:t> Practical session 2</a:t>
            </a:r>
            <a:endParaRPr lang="en-US" sz="3200" dirty="0"/>
          </a:p>
        </p:txBody>
      </p:sp>
      <p:sp>
        <p:nvSpPr>
          <p:cNvPr id="3" name="Subtitle 2"/>
          <p:cNvSpPr>
            <a:spLocks noGrp="1"/>
          </p:cNvSpPr>
          <p:nvPr>
            <p:ph type="subTitle" idx="1"/>
          </p:nvPr>
        </p:nvSpPr>
        <p:spPr>
          <a:xfrm>
            <a:off x="685800" y="3505200"/>
            <a:ext cx="7361568" cy="1752600"/>
          </a:xfrm>
        </p:spPr>
        <p:txBody>
          <a:bodyPr>
            <a:normAutofit/>
          </a:bodyPr>
          <a:lstStyle/>
          <a:p>
            <a:pPr algn="ctr"/>
            <a:r>
              <a:rPr lang="en-US" dirty="0" smtClean="0"/>
              <a:t>Dr. Maria A. Arafah</a:t>
            </a:r>
          </a:p>
          <a:p>
            <a:pPr algn="ctr"/>
            <a:r>
              <a:rPr lang="en-US" dirty="0" smtClean="0"/>
              <a:t>Assistant Professor – Department of Pathology</a:t>
            </a:r>
          </a:p>
          <a:p>
            <a:pPr algn="ctr"/>
            <a:r>
              <a:rPr lang="en-US" sz="1600" dirty="0" smtClean="0"/>
              <a:t>http://</a:t>
            </a:r>
            <a:r>
              <a:rPr lang="en-US" sz="1600" dirty="0" err="1" smtClean="0"/>
              <a:t>fac.ksu.edu.sa</a:t>
            </a:r>
            <a:r>
              <a:rPr lang="en-US" sz="1600" dirty="0" smtClean="0"/>
              <a:t>/</a:t>
            </a:r>
            <a:r>
              <a:rPr lang="en-US" sz="1600" dirty="0" err="1" smtClean="0"/>
              <a:t>mariaarafah</a:t>
            </a:r>
            <a:r>
              <a:rPr lang="en-US" sz="1600" dirty="0" smtClean="0"/>
              <a:t>/courses</a:t>
            </a:r>
          </a:p>
          <a:p>
            <a:endParaRPr lang="en-US" dirty="0"/>
          </a:p>
        </p:txBody>
      </p:sp>
    </p:spTree>
    <p:extLst>
      <p:ext uri="{BB962C8B-B14F-4D97-AF65-F5344CB8AC3E}">
        <p14:creationId xmlns:p14="http://schemas.microsoft.com/office/powerpoint/2010/main" val="40408361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000" dirty="0" smtClean="0"/>
              <a:t>Case 2</a:t>
            </a:r>
            <a:endParaRPr lang="en-US" sz="4000" dirty="0"/>
          </a:p>
        </p:txBody>
      </p:sp>
      <p:sp>
        <p:nvSpPr>
          <p:cNvPr id="7" name="Subtitle 6"/>
          <p:cNvSpPr>
            <a:spLocks noGrp="1"/>
          </p:cNvSpPr>
          <p:nvPr>
            <p:ph type="subTitle" idx="1"/>
          </p:nvPr>
        </p:nvSpPr>
        <p:spPr>
          <a:xfrm>
            <a:off x="685800" y="3505200"/>
            <a:ext cx="8458200" cy="1752600"/>
          </a:xfrm>
        </p:spPr>
        <p:txBody>
          <a:bodyPr>
            <a:normAutofit/>
          </a:bodyPr>
          <a:lstStyle/>
          <a:p>
            <a:r>
              <a:rPr lang="en-US" sz="4000" dirty="0" smtClean="0"/>
              <a:t>Adenocarcinoma of the large intestine</a:t>
            </a:r>
            <a:endParaRPr lang="en-US" sz="4000" dirty="0"/>
          </a:p>
        </p:txBody>
      </p:sp>
    </p:spTree>
    <p:extLst>
      <p:ext uri="{BB962C8B-B14F-4D97-AF65-F5344CB8AC3E}">
        <p14:creationId xmlns:p14="http://schemas.microsoft.com/office/powerpoint/2010/main" val="426216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medlib.med.utah.edu/WebPath/jpeg4/GI065.jpg"/>
          <p:cNvPicPr>
            <a:picLocks noChangeAspect="1" noChangeArrowheads="1"/>
          </p:cNvPicPr>
          <p:nvPr/>
        </p:nvPicPr>
        <p:blipFill>
          <a:blip r:embed="rId2" cstate="print"/>
          <a:stretch>
            <a:fillRect/>
          </a:stretch>
        </p:blipFill>
        <p:spPr bwMode="auto">
          <a:xfrm>
            <a:off x="611560" y="660866"/>
            <a:ext cx="7920880" cy="4896544"/>
          </a:xfrm>
          <a:prstGeom prst="rect">
            <a:avLst/>
          </a:prstGeom>
          <a:noFill/>
          <a:ln w="28575">
            <a:solidFill>
              <a:schemeClr val="tx1"/>
            </a:solidFill>
          </a:ln>
        </p:spPr>
      </p:pic>
      <p:sp>
        <p:nvSpPr>
          <p:cNvPr id="5" name="Rectangle 4"/>
          <p:cNvSpPr/>
          <p:nvPr/>
        </p:nvSpPr>
        <p:spPr>
          <a:xfrm>
            <a:off x="0" y="5857114"/>
            <a:ext cx="9144000" cy="646331"/>
          </a:xfrm>
          <a:prstGeom prst="rect">
            <a:avLst/>
          </a:prstGeom>
        </p:spPr>
        <p:txBody>
          <a:bodyPr wrap="square">
            <a:spAutoFit/>
          </a:bodyPr>
          <a:lstStyle/>
          <a:p>
            <a:pPr algn="just"/>
            <a:r>
              <a:rPr lang="en-US" dirty="0"/>
              <a:t>Adenocarcinoma of the </a:t>
            </a:r>
            <a:r>
              <a:rPr lang="en-US" dirty="0" smtClean="0"/>
              <a:t>colon: This cancer is more exophytic in its growth pattern. Thus, one of the complications of a carcinoma is obstruction (which is usually partial).</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127862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95819"/>
            <a:ext cx="9144000" cy="1200329"/>
          </a:xfrm>
          <a:prstGeom prst="rect">
            <a:avLst/>
          </a:prstGeom>
        </p:spPr>
        <p:txBody>
          <a:bodyPr wrap="square">
            <a:spAutoFit/>
          </a:bodyPr>
          <a:lstStyle/>
          <a:p>
            <a:pPr algn="just"/>
            <a:r>
              <a:rPr lang="en-US" dirty="0"/>
              <a:t>Adenocarcinoma of the </a:t>
            </a:r>
            <a:r>
              <a:rPr lang="en-US" dirty="0" smtClean="0"/>
              <a:t>colon: This is an adenocarcinoma arising in a villous adenoma. The surface of the neoplasm is polypoid and reddish pink. Hemorrhage from the surface of the tumor creates a positive guaiac stool test. This neoplasm was located in the sigmoid colon.</a:t>
            </a:r>
            <a:endParaRPr lang="en-US" dirty="0"/>
          </a:p>
        </p:txBody>
      </p:sp>
      <p:pic>
        <p:nvPicPr>
          <p:cNvPr id="15362" name="Picture 2" descr="http://library.med.utah.edu/WebPath/jpeg4/GI112.jpg"/>
          <p:cNvPicPr>
            <a:picLocks noChangeAspect="1" noChangeArrowheads="1"/>
          </p:cNvPicPr>
          <p:nvPr/>
        </p:nvPicPr>
        <p:blipFill>
          <a:blip r:embed="rId2" cstate="print"/>
          <a:srcRect/>
          <a:stretch>
            <a:fillRect/>
          </a:stretch>
        </p:blipFill>
        <p:spPr bwMode="auto">
          <a:xfrm>
            <a:off x="689712" y="621790"/>
            <a:ext cx="7824936" cy="4645893"/>
          </a:xfrm>
          <a:prstGeom prst="rect">
            <a:avLst/>
          </a:prstGeom>
          <a:noFill/>
          <a:ln w="28575">
            <a:solidFill>
              <a:schemeClr val="tx1"/>
            </a:solidFill>
          </a:ln>
        </p:spPr>
      </p:pic>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352872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71472" y="602256"/>
            <a:ext cx="8104984" cy="4824536"/>
          </a:xfrm>
          <a:prstGeom prst="rect">
            <a:avLst/>
          </a:prstGeom>
          <a:noFill/>
          <a:ln w="28575">
            <a:solidFill>
              <a:schemeClr val="tx1"/>
            </a:solidFill>
            <a:miter lim="800000"/>
            <a:headEnd/>
            <a:tailEnd/>
          </a:ln>
        </p:spPr>
      </p:pic>
      <p:sp>
        <p:nvSpPr>
          <p:cNvPr id="4" name="Rectangle 3"/>
          <p:cNvSpPr/>
          <p:nvPr/>
        </p:nvSpPr>
        <p:spPr>
          <a:xfrm>
            <a:off x="0" y="5635566"/>
            <a:ext cx="9144000" cy="1015663"/>
          </a:xfrm>
          <a:prstGeom prst="rect">
            <a:avLst/>
          </a:prstGeom>
        </p:spPr>
        <p:txBody>
          <a:bodyPr wrap="square">
            <a:spAutoFit/>
          </a:bodyPr>
          <a:lstStyle/>
          <a:p>
            <a:pPr algn="just"/>
            <a:r>
              <a:rPr lang="en-US" sz="2000" dirty="0"/>
              <a:t>Adenocarcinoma of the </a:t>
            </a:r>
            <a:r>
              <a:rPr lang="en-US" sz="2000" dirty="0" smtClean="0"/>
              <a:t>colon: A moderately differentiated colonic adenocarcinoma. </a:t>
            </a:r>
            <a:r>
              <a:rPr lang="en-US" sz="2000" dirty="0" err="1" smtClean="0"/>
              <a:t>Tumour</a:t>
            </a:r>
            <a:r>
              <a:rPr lang="en-US" sz="2000" dirty="0" smtClean="0"/>
              <a:t> consists of crowded irregular malignant acini separated by thin fibrovascular stroma.</a:t>
            </a:r>
            <a:endParaRPr lang="en-US" sz="2000"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12985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library.med.utah.edu/WebPath/jpeg4/GI120.jpg"/>
          <p:cNvPicPr>
            <a:picLocks noChangeAspect="1" noChangeArrowheads="1"/>
          </p:cNvPicPr>
          <p:nvPr/>
        </p:nvPicPr>
        <p:blipFill>
          <a:blip r:embed="rId2" cstate="print"/>
          <a:srcRect/>
          <a:stretch>
            <a:fillRect/>
          </a:stretch>
        </p:blipFill>
        <p:spPr bwMode="auto">
          <a:xfrm>
            <a:off x="689712" y="641328"/>
            <a:ext cx="7848872" cy="4896544"/>
          </a:xfrm>
          <a:prstGeom prst="rect">
            <a:avLst/>
          </a:prstGeom>
          <a:noFill/>
          <a:ln w="28575">
            <a:solidFill>
              <a:schemeClr val="tx1"/>
            </a:solidFill>
          </a:ln>
        </p:spPr>
      </p:pic>
      <p:sp>
        <p:nvSpPr>
          <p:cNvPr id="4" name="Rectangle 3"/>
          <p:cNvSpPr/>
          <p:nvPr/>
        </p:nvSpPr>
        <p:spPr>
          <a:xfrm>
            <a:off x="0" y="5746650"/>
            <a:ext cx="9144000" cy="707886"/>
          </a:xfrm>
          <a:prstGeom prst="rect">
            <a:avLst/>
          </a:prstGeom>
        </p:spPr>
        <p:txBody>
          <a:bodyPr wrap="square">
            <a:spAutoFit/>
          </a:bodyPr>
          <a:lstStyle/>
          <a:p>
            <a:pPr algn="just"/>
            <a:r>
              <a:rPr lang="en-US" sz="2000" dirty="0"/>
              <a:t>Adenocarcinoma of the </a:t>
            </a:r>
            <a:r>
              <a:rPr lang="en-US" sz="2000" dirty="0" smtClean="0"/>
              <a:t>colon </a:t>
            </a:r>
            <a:r>
              <a:rPr lang="mr-IN" sz="2000" dirty="0" smtClean="0"/>
              <a:t>–</a:t>
            </a:r>
            <a:r>
              <a:rPr lang="en-US" sz="2000" dirty="0" smtClean="0"/>
              <a:t> low power field: Here is an adenocarcinoma in which the glands are much larger and filled with necrotic debris.</a:t>
            </a:r>
            <a:endParaRPr lang="en-US" sz="2000"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39774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604310" y="647476"/>
            <a:ext cx="8028384" cy="4896543"/>
          </a:xfrm>
          <a:prstGeom prst="rect">
            <a:avLst/>
          </a:prstGeom>
          <a:noFill/>
          <a:ln w="28575">
            <a:solidFill>
              <a:schemeClr val="tx1"/>
            </a:solidFill>
            <a:miter lim="800000"/>
            <a:headEnd/>
            <a:tailEnd/>
          </a:ln>
        </p:spPr>
      </p:pic>
      <p:sp>
        <p:nvSpPr>
          <p:cNvPr id="3" name="Rectangle 2"/>
          <p:cNvSpPr/>
          <p:nvPr/>
        </p:nvSpPr>
        <p:spPr>
          <a:xfrm>
            <a:off x="0" y="5733256"/>
            <a:ext cx="9144000" cy="923330"/>
          </a:xfrm>
          <a:prstGeom prst="rect">
            <a:avLst/>
          </a:prstGeom>
        </p:spPr>
        <p:txBody>
          <a:bodyPr wrap="square">
            <a:spAutoFit/>
          </a:bodyPr>
          <a:lstStyle/>
          <a:p>
            <a:pPr indent="-531813" algn="just" fontAlgn="auto">
              <a:spcBef>
                <a:spcPts val="0"/>
              </a:spcBef>
              <a:spcAft>
                <a:spcPts val="0"/>
              </a:spcAft>
              <a:defRPr/>
            </a:pPr>
            <a:r>
              <a:rPr lang="en-US" dirty="0"/>
              <a:t>Adenocarcinoma of the colon </a:t>
            </a:r>
            <a:r>
              <a:rPr lang="mr-IN" dirty="0"/>
              <a:t>–</a:t>
            </a:r>
            <a:r>
              <a:rPr lang="en-US" dirty="0"/>
              <a:t> low power field: </a:t>
            </a:r>
            <a:r>
              <a:rPr lang="en-US" dirty="0" smtClean="0"/>
              <a:t>The acini are lined by one or several layers of neoplastic cells with papillary projection showing pleomorphism, hyperchromatism and few mitoses.</a:t>
            </a:r>
            <a:endParaRPr lang="en-US" dirty="0"/>
          </a:p>
        </p:txBody>
      </p:sp>
      <p:sp>
        <p:nvSpPr>
          <p:cNvPr id="2" name="Date Placeholder 1"/>
          <p:cNvSpPr>
            <a:spLocks noGrp="1"/>
          </p:cNvSpPr>
          <p:nvPr>
            <p:ph type="dt" sz="half" idx="10"/>
          </p:nvPr>
        </p:nvSpPr>
        <p:spPr/>
        <p:txBody>
          <a:bodyPr/>
          <a:lstStyle/>
          <a:p>
            <a:r>
              <a:rPr lang="en-US" smtClean="0"/>
              <a:t>17/10/2018</a:t>
            </a:r>
            <a:endParaRPr lang="en-US" dirty="0"/>
          </a:p>
        </p:txBody>
      </p:sp>
    </p:spTree>
    <p:extLst>
      <p:ext uri="{BB962C8B-B14F-4D97-AF65-F5344CB8AC3E}">
        <p14:creationId xmlns:p14="http://schemas.microsoft.com/office/powerpoint/2010/main" val="5368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http://library.med.utah.edu/WebPath/jpeg4/GI118.jpg"/>
          <p:cNvPicPr>
            <a:picLocks noChangeAspect="1" noChangeArrowheads="1"/>
          </p:cNvPicPr>
          <p:nvPr/>
        </p:nvPicPr>
        <p:blipFill>
          <a:blip r:embed="rId2" cstate="print"/>
          <a:srcRect/>
          <a:stretch>
            <a:fillRect/>
          </a:stretch>
        </p:blipFill>
        <p:spPr bwMode="auto">
          <a:xfrm>
            <a:off x="689712" y="667800"/>
            <a:ext cx="7848872" cy="4850538"/>
          </a:xfrm>
          <a:prstGeom prst="rect">
            <a:avLst/>
          </a:prstGeom>
          <a:noFill/>
          <a:ln w="28575">
            <a:solidFill>
              <a:schemeClr val="tx1"/>
            </a:solidFill>
          </a:ln>
        </p:spPr>
      </p:pic>
      <p:sp>
        <p:nvSpPr>
          <p:cNvPr id="3" name="Rectangle 2"/>
          <p:cNvSpPr/>
          <p:nvPr/>
        </p:nvSpPr>
        <p:spPr>
          <a:xfrm>
            <a:off x="0" y="5694661"/>
            <a:ext cx="9144000" cy="923330"/>
          </a:xfrm>
          <a:prstGeom prst="rect">
            <a:avLst/>
          </a:prstGeom>
        </p:spPr>
        <p:txBody>
          <a:bodyPr wrap="square">
            <a:spAutoFit/>
          </a:bodyPr>
          <a:lstStyle/>
          <a:p>
            <a:pPr algn="just"/>
            <a:r>
              <a:rPr lang="en-US" dirty="0"/>
              <a:t>Adenocarcinoma of the colon </a:t>
            </a:r>
            <a:r>
              <a:rPr lang="mr-IN" dirty="0"/>
              <a:t>–</a:t>
            </a:r>
            <a:r>
              <a:rPr lang="en-US" dirty="0"/>
              <a:t> </a:t>
            </a:r>
            <a:r>
              <a:rPr lang="en-US" dirty="0" smtClean="0"/>
              <a:t>high power </a:t>
            </a:r>
            <a:r>
              <a:rPr lang="en-US" dirty="0"/>
              <a:t>field: </a:t>
            </a:r>
            <a:r>
              <a:rPr lang="en-US" dirty="0" smtClean="0"/>
              <a:t>At high magnification, the neoplastic glands of adenocarcinoma have crowded nuclei with hyperchromatism and pleomorphism. No normal goblet cells are seen</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45646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Case 3</a:t>
            </a:r>
            <a:endParaRPr lang="en-US" sz="4000" dirty="0"/>
          </a:p>
        </p:txBody>
      </p:sp>
      <p:sp>
        <p:nvSpPr>
          <p:cNvPr id="6" name="Subtitle 5"/>
          <p:cNvSpPr>
            <a:spLocks noGrp="1"/>
          </p:cNvSpPr>
          <p:nvPr>
            <p:ph type="subTitle" idx="1"/>
          </p:nvPr>
        </p:nvSpPr>
        <p:spPr/>
        <p:txBody>
          <a:bodyPr>
            <a:normAutofit/>
          </a:bodyPr>
          <a:lstStyle/>
          <a:p>
            <a:r>
              <a:rPr lang="en-US" sz="4000" dirty="0" err="1" smtClean="0"/>
              <a:t>Leiomyosarcoma</a:t>
            </a:r>
            <a:endParaRPr lang="en-US" sz="4000" dirty="0"/>
          </a:p>
        </p:txBody>
      </p:sp>
    </p:spTree>
    <p:extLst>
      <p:ext uri="{BB962C8B-B14F-4D97-AF65-F5344CB8AC3E}">
        <p14:creationId xmlns:p14="http://schemas.microsoft.com/office/powerpoint/2010/main" val="57678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Mr. Amer Shafie\My Documents\My Pictures\leiomyosarcoma.jpg"/>
          <p:cNvPicPr>
            <a:picLocks noGrp="1" noChangeAspect="1" noChangeArrowheads="1"/>
          </p:cNvPicPr>
          <p:nvPr>
            <p:ph idx="4294967295"/>
          </p:nvPr>
        </p:nvPicPr>
        <p:blipFill>
          <a:blip r:embed="rId2" cstate="print"/>
          <a:srcRect/>
          <a:stretch>
            <a:fillRect/>
          </a:stretch>
        </p:blipFill>
        <p:spPr bwMode="auto">
          <a:xfrm>
            <a:off x="873399" y="685022"/>
            <a:ext cx="7488237" cy="4826000"/>
          </a:xfrm>
          <a:prstGeom prst="rect">
            <a:avLst/>
          </a:prstGeom>
          <a:noFill/>
          <a:ln w="28575">
            <a:solidFill>
              <a:schemeClr val="tx1"/>
            </a:solidFill>
          </a:ln>
        </p:spPr>
      </p:pic>
      <p:sp>
        <p:nvSpPr>
          <p:cNvPr id="5" name="Rectangle 4"/>
          <p:cNvSpPr/>
          <p:nvPr/>
        </p:nvSpPr>
        <p:spPr>
          <a:xfrm>
            <a:off x="0" y="5818658"/>
            <a:ext cx="9144000" cy="707886"/>
          </a:xfrm>
          <a:prstGeom prst="rect">
            <a:avLst/>
          </a:prstGeom>
        </p:spPr>
        <p:txBody>
          <a:bodyPr wrap="square">
            <a:spAutoFit/>
          </a:bodyPr>
          <a:lstStyle/>
          <a:p>
            <a:pPr algn="just"/>
            <a:r>
              <a:rPr lang="en-US" sz="2000" dirty="0" err="1" smtClean="0"/>
              <a:t>Leiomyosarcoma</a:t>
            </a:r>
            <a:r>
              <a:rPr lang="en-US" sz="2000" dirty="0" smtClean="0"/>
              <a:t>: Cut surface of this </a:t>
            </a:r>
            <a:r>
              <a:rPr lang="en-US" sz="2000" dirty="0" err="1" smtClean="0"/>
              <a:t>leiomyosarcoma</a:t>
            </a:r>
            <a:r>
              <a:rPr lang="en-US" sz="2000" dirty="0" smtClean="0"/>
              <a:t> shows an ill defined pale and soft large fleshy mass with hemorrhage and necrosis. </a:t>
            </a:r>
            <a:endParaRPr lang="en-US" sz="2000"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232247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http://library.med.utah.edu/WebPath/jpeg4/GI246.jpg"/>
          <p:cNvPicPr>
            <a:picLocks noChangeAspect="1" noChangeArrowheads="1"/>
          </p:cNvPicPr>
          <p:nvPr/>
        </p:nvPicPr>
        <p:blipFill>
          <a:blip r:embed="rId2" cstate="print"/>
          <a:srcRect/>
          <a:stretch>
            <a:fillRect/>
          </a:stretch>
        </p:blipFill>
        <p:spPr bwMode="auto">
          <a:xfrm>
            <a:off x="905736" y="680409"/>
            <a:ext cx="7488832" cy="4680520"/>
          </a:xfrm>
          <a:prstGeom prst="rect">
            <a:avLst/>
          </a:prstGeom>
          <a:noFill/>
        </p:spPr>
      </p:pic>
      <p:sp>
        <p:nvSpPr>
          <p:cNvPr id="3" name="Rectangle 2"/>
          <p:cNvSpPr/>
          <p:nvPr/>
        </p:nvSpPr>
        <p:spPr>
          <a:xfrm>
            <a:off x="0" y="5613047"/>
            <a:ext cx="9144000" cy="923330"/>
          </a:xfrm>
          <a:prstGeom prst="rect">
            <a:avLst/>
          </a:prstGeom>
        </p:spPr>
        <p:txBody>
          <a:bodyPr wrap="square">
            <a:spAutoFit/>
          </a:bodyPr>
          <a:lstStyle/>
          <a:p>
            <a:pPr algn="just"/>
            <a:r>
              <a:rPr lang="en-US" dirty="0" err="1"/>
              <a:t>Leiomyosarcoma</a:t>
            </a:r>
            <a:r>
              <a:rPr lang="en-US" dirty="0"/>
              <a:t> of </a:t>
            </a:r>
            <a:r>
              <a:rPr lang="en-US" dirty="0" smtClean="0"/>
              <a:t>small intestine: As with sarcomas in general, this one is big and bad. Sarcomas are uncommon at this site, but must be distinguished from other types of neoplasms.</a:t>
            </a:r>
            <a:endParaRPr lang="en-US" dirty="0"/>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b="1" i="1" dirty="0">
              <a:solidFill>
                <a:srgbClr val="0033CC"/>
              </a:solidFill>
              <a:latin typeface="Goudy Old Style" pitchFamily="18" charset="0"/>
            </a:endParaRPr>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355845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a:t>Squamous cell carcinoma of the </a:t>
            </a:r>
            <a:r>
              <a:rPr lang="en-US" dirty="0" smtClean="0"/>
              <a:t>skin</a:t>
            </a:r>
            <a:endParaRPr lang="en-US" dirty="0"/>
          </a:p>
          <a:p>
            <a:pPr lvl="0"/>
            <a:r>
              <a:rPr lang="en-US" dirty="0"/>
              <a:t>Adenocarcinoma of the large intestine</a:t>
            </a:r>
          </a:p>
          <a:p>
            <a:r>
              <a:rPr lang="en-US" dirty="0" err="1" smtClean="0"/>
              <a:t>Leiomyosarcoma</a:t>
            </a:r>
            <a:endParaRPr lang="en-US" dirty="0"/>
          </a:p>
          <a:p>
            <a:endParaRPr lang="en-US" dirty="0"/>
          </a:p>
        </p:txBody>
      </p:sp>
      <p:sp>
        <p:nvSpPr>
          <p:cNvPr id="4" name="Date Placeholder 3"/>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2297455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76971"/>
            <a:ext cx="9144000" cy="923330"/>
          </a:xfrm>
          <a:prstGeom prst="rect">
            <a:avLst/>
          </a:prstGeom>
        </p:spPr>
        <p:txBody>
          <a:bodyPr wrap="square">
            <a:spAutoFit/>
          </a:bodyPr>
          <a:lstStyle/>
          <a:p>
            <a:pPr algn="just"/>
            <a:r>
              <a:rPr lang="en-US" dirty="0" err="1"/>
              <a:t>Leiomyosarcoma</a:t>
            </a:r>
            <a:r>
              <a:rPr lang="en-US" dirty="0"/>
              <a:t> – </a:t>
            </a:r>
            <a:r>
              <a:rPr lang="en-US" dirty="0" smtClean="0"/>
              <a:t>high power field microscopy: Marked atypia and cellularity with multiple mitoses present. Classic features of </a:t>
            </a:r>
            <a:r>
              <a:rPr lang="en-US" dirty="0" err="1" smtClean="0"/>
              <a:t>leiomyosarcoma</a:t>
            </a:r>
            <a:r>
              <a:rPr lang="en-US" dirty="0" smtClean="0"/>
              <a:t> include cigar shaped nuclei and arrangement of cells in fascicles. </a:t>
            </a:r>
            <a:endParaRPr lang="en-US" dirty="0"/>
          </a:p>
        </p:txBody>
      </p:sp>
      <p:pic>
        <p:nvPicPr>
          <p:cNvPr id="7170" name="Picture 2" descr="http://www.webpathology.com/slides/slides/SoftTissue_Leiomyosarcoma7.jpg"/>
          <p:cNvPicPr>
            <a:picLocks noChangeAspect="1" noChangeArrowheads="1"/>
          </p:cNvPicPr>
          <p:nvPr/>
        </p:nvPicPr>
        <p:blipFill>
          <a:blip r:embed="rId2" cstate="print"/>
          <a:srcRect/>
          <a:stretch>
            <a:fillRect/>
          </a:stretch>
        </p:blipFill>
        <p:spPr bwMode="auto">
          <a:xfrm>
            <a:off x="859414" y="674258"/>
            <a:ext cx="7632848" cy="4792216"/>
          </a:xfrm>
          <a:prstGeom prst="rect">
            <a:avLst/>
          </a:prstGeom>
          <a:noFill/>
          <a:ln w="28575">
            <a:solidFill>
              <a:schemeClr val="tx1"/>
            </a:solidFill>
          </a:ln>
        </p:spPr>
      </p:pic>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126223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http://library.med.utah.edu/WebPath/jpeg4/FEM034.jpg"/>
          <p:cNvPicPr>
            <a:picLocks noChangeAspect="1" noChangeArrowheads="1"/>
          </p:cNvPicPr>
          <p:nvPr/>
        </p:nvPicPr>
        <p:blipFill>
          <a:blip r:embed="rId2" cstate="print"/>
          <a:srcRect/>
          <a:stretch>
            <a:fillRect/>
          </a:stretch>
        </p:blipFill>
        <p:spPr bwMode="auto">
          <a:xfrm>
            <a:off x="925274" y="635182"/>
            <a:ext cx="7464896" cy="4727426"/>
          </a:xfrm>
          <a:prstGeom prst="rect">
            <a:avLst/>
          </a:prstGeom>
          <a:noFill/>
          <a:ln w="28575">
            <a:solidFill>
              <a:schemeClr val="tx1"/>
            </a:solidFill>
          </a:ln>
        </p:spPr>
      </p:pic>
      <p:sp>
        <p:nvSpPr>
          <p:cNvPr id="4" name="Rectangle 3"/>
          <p:cNvSpPr/>
          <p:nvPr/>
        </p:nvSpPr>
        <p:spPr>
          <a:xfrm>
            <a:off x="0" y="5599057"/>
            <a:ext cx="9144000" cy="923330"/>
          </a:xfrm>
          <a:prstGeom prst="rect">
            <a:avLst/>
          </a:prstGeom>
        </p:spPr>
        <p:txBody>
          <a:bodyPr wrap="square">
            <a:spAutoFit/>
          </a:bodyPr>
          <a:lstStyle/>
          <a:p>
            <a:pPr algn="just"/>
            <a:r>
              <a:rPr lang="en-US" dirty="0" err="1"/>
              <a:t>Leiomyosarcoma</a:t>
            </a:r>
            <a:r>
              <a:rPr lang="en-US" dirty="0"/>
              <a:t> of the </a:t>
            </a:r>
            <a:r>
              <a:rPr lang="en-US" dirty="0" smtClean="0"/>
              <a:t>uterus </a:t>
            </a:r>
            <a:r>
              <a:rPr lang="mr-IN" dirty="0" smtClean="0"/>
              <a:t>–</a:t>
            </a:r>
            <a:r>
              <a:rPr lang="en-US" dirty="0" smtClean="0"/>
              <a:t> high power field: Sarcomas, including leiomyosarcomas, often have very large bizarre giant cells along with the spindle cells. A couple of mitotic figures appear at the right and lower right sides of the picture.</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361008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 of session 2</a:t>
            </a:r>
            <a:endParaRPr lang="en-US" dirty="0"/>
          </a:p>
        </p:txBody>
      </p:sp>
      <p:sp>
        <p:nvSpPr>
          <p:cNvPr id="6" name="Subtitle 5"/>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3279006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000" dirty="0" smtClean="0"/>
              <a:t>Case 1</a:t>
            </a:r>
            <a:endParaRPr lang="en-US" sz="4000" dirty="0"/>
          </a:p>
        </p:txBody>
      </p:sp>
      <p:sp>
        <p:nvSpPr>
          <p:cNvPr id="7" name="Subtitle 6"/>
          <p:cNvSpPr>
            <a:spLocks noGrp="1"/>
          </p:cNvSpPr>
          <p:nvPr>
            <p:ph type="subTitle" idx="1"/>
          </p:nvPr>
        </p:nvSpPr>
        <p:spPr>
          <a:xfrm>
            <a:off x="685800" y="3505200"/>
            <a:ext cx="8458200" cy="1752600"/>
          </a:xfrm>
        </p:spPr>
        <p:txBody>
          <a:bodyPr>
            <a:normAutofit/>
          </a:bodyPr>
          <a:lstStyle/>
          <a:p>
            <a:r>
              <a:rPr lang="en-US" sz="4000" dirty="0" smtClean="0"/>
              <a:t>Squamous cell carcinoma of the skin</a:t>
            </a:r>
            <a:endParaRPr lang="en-US" sz="4000" dirty="0"/>
          </a:p>
        </p:txBody>
      </p:sp>
    </p:spTree>
    <p:extLst>
      <p:ext uri="{BB962C8B-B14F-4D97-AF65-F5344CB8AC3E}">
        <p14:creationId xmlns:p14="http://schemas.microsoft.com/office/powerpoint/2010/main" val="15930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ecareforyourskin.com/images/scc_kok7.jpg"/>
          <p:cNvPicPr>
            <a:picLocks noChangeAspect="1" noChangeArrowheads="1"/>
          </p:cNvPicPr>
          <p:nvPr/>
        </p:nvPicPr>
        <p:blipFill>
          <a:blip r:embed="rId2" cstate="print"/>
          <a:srcRect/>
          <a:stretch>
            <a:fillRect/>
          </a:stretch>
        </p:blipFill>
        <p:spPr bwMode="auto">
          <a:xfrm>
            <a:off x="355359" y="934405"/>
            <a:ext cx="3024336" cy="3312368"/>
          </a:xfrm>
          <a:prstGeom prst="rect">
            <a:avLst/>
          </a:prstGeom>
          <a:noFill/>
          <a:ln w="28575">
            <a:solidFill>
              <a:schemeClr val="tx1"/>
            </a:solidFill>
            <a:miter lim="800000"/>
            <a:headEnd/>
            <a:tailEnd/>
          </a:ln>
        </p:spPr>
      </p:pic>
      <p:pic>
        <p:nvPicPr>
          <p:cNvPr id="98308" name="Picture 6" descr="http://www.mskcc.org/mskcc/shared/graphics/Scc.jpg"/>
          <p:cNvPicPr>
            <a:picLocks noChangeAspect="1" noChangeArrowheads="1"/>
          </p:cNvPicPr>
          <p:nvPr/>
        </p:nvPicPr>
        <p:blipFill>
          <a:blip r:embed="rId3" cstate="print"/>
          <a:srcRect/>
          <a:stretch>
            <a:fillRect/>
          </a:stretch>
        </p:blipFill>
        <p:spPr bwMode="auto">
          <a:xfrm>
            <a:off x="3523711" y="934405"/>
            <a:ext cx="2664295" cy="3312368"/>
          </a:xfrm>
          <a:prstGeom prst="rect">
            <a:avLst/>
          </a:prstGeom>
          <a:noFill/>
          <a:ln w="28575">
            <a:solidFill>
              <a:schemeClr val="tx1"/>
            </a:solidFill>
            <a:miter lim="800000"/>
            <a:headEnd/>
            <a:tailEnd/>
          </a:ln>
        </p:spPr>
      </p:pic>
      <p:pic>
        <p:nvPicPr>
          <p:cNvPr id="23554" name="Picture 2" descr="http://www.ceri-hughes.com/content/images/lipscc.jpg"/>
          <p:cNvPicPr>
            <a:picLocks noChangeAspect="1" noChangeArrowheads="1"/>
          </p:cNvPicPr>
          <p:nvPr/>
        </p:nvPicPr>
        <p:blipFill>
          <a:blip r:embed="rId4" cstate="print"/>
          <a:srcRect/>
          <a:stretch>
            <a:fillRect/>
          </a:stretch>
        </p:blipFill>
        <p:spPr bwMode="auto">
          <a:xfrm>
            <a:off x="6332023" y="934404"/>
            <a:ext cx="2450223" cy="3312369"/>
          </a:xfrm>
          <a:prstGeom prst="rect">
            <a:avLst/>
          </a:prstGeom>
          <a:noFill/>
          <a:ln w="28575">
            <a:solidFill>
              <a:schemeClr val="tx1"/>
            </a:solidFill>
          </a:ln>
        </p:spPr>
      </p:pic>
      <p:sp>
        <p:nvSpPr>
          <p:cNvPr id="7" name="Rectangle 6"/>
          <p:cNvSpPr/>
          <p:nvPr/>
        </p:nvSpPr>
        <p:spPr>
          <a:xfrm>
            <a:off x="0" y="4670473"/>
            <a:ext cx="9144000" cy="1754327"/>
          </a:xfrm>
          <a:prstGeom prst="rect">
            <a:avLst/>
          </a:prstGeom>
        </p:spPr>
        <p:txBody>
          <a:bodyPr wrap="square">
            <a:spAutoFit/>
          </a:bodyPr>
          <a:lstStyle/>
          <a:p>
            <a:pPr algn="just"/>
            <a:r>
              <a:rPr lang="en-US" dirty="0" smtClean="0"/>
              <a:t>Squamous cell carcinoma (SCC) </a:t>
            </a:r>
            <a:r>
              <a:rPr lang="mr-IN" dirty="0" smtClean="0"/>
              <a:t>–</a:t>
            </a:r>
            <a:r>
              <a:rPr lang="en-US" dirty="0" smtClean="0"/>
              <a:t> </a:t>
            </a:r>
            <a:r>
              <a:rPr lang="en-US" dirty="0" err="1" smtClean="0"/>
              <a:t>gorss</a:t>
            </a:r>
            <a:r>
              <a:rPr lang="en-US" dirty="0" smtClean="0"/>
              <a:t>: It is the second most common cancer of the skin. A sore that does not heal or any change in an existing mole, wart, or skin lesion can point to SCC. There may be an ulcer or a reddish skin plaque that grows very slowly, bleed occasionally (especially if located on the lip), have an ulcerated center with raised hard edges or have a pearly quality with tiny blood vessels. It is commonly present on sun-exposed areas (back of hands, lip, ears and scalp).</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259174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descr="scc"/>
          <p:cNvSpPr>
            <a:spLocks noGrp="1" noChangeAspect="1" noChangeArrowheads="1"/>
          </p:cNvSpPr>
          <p:nvPr isPhoto="1"/>
        </p:nvSpPr>
        <p:spPr bwMode="auto">
          <a:xfrm>
            <a:off x="565234" y="524098"/>
            <a:ext cx="8064896" cy="4824536"/>
          </a:xfrm>
          <a:prstGeom prst="rect">
            <a:avLst/>
          </a:prstGeom>
          <a:blipFill dpi="0" rotWithShape="1">
            <a:blip r:embed="rId2" cstate="print"/>
            <a:srcRect/>
            <a:stretch>
              <a:fillRect r="-14199"/>
            </a:stretch>
          </a:blipFill>
          <a:ln w="28575">
            <a:solidFill>
              <a:schemeClr val="tx1"/>
            </a:solidFill>
            <a:miter lim="800000"/>
            <a:headEnd/>
            <a:tailEnd/>
          </a:ln>
          <a:effectLst/>
        </p:spPr>
        <p:txBody>
          <a:bodyPr/>
          <a:lstStyle/>
          <a:p>
            <a:endParaRPr lang="en-US">
              <a:solidFill>
                <a:schemeClr val="bg2"/>
              </a:solidFill>
            </a:endParaRPr>
          </a:p>
        </p:txBody>
      </p:sp>
      <p:sp>
        <p:nvSpPr>
          <p:cNvPr id="5" name="Rectangle 4"/>
          <p:cNvSpPr/>
          <p:nvPr/>
        </p:nvSpPr>
        <p:spPr>
          <a:xfrm>
            <a:off x="0" y="5426786"/>
            <a:ext cx="9144000" cy="1200329"/>
          </a:xfrm>
          <a:prstGeom prst="rect">
            <a:avLst/>
          </a:prstGeom>
        </p:spPr>
        <p:txBody>
          <a:bodyPr wrap="square">
            <a:spAutoFit/>
          </a:bodyPr>
          <a:lstStyle/>
          <a:p>
            <a:pPr algn="just"/>
            <a:r>
              <a:rPr lang="en-US" dirty="0" smtClean="0"/>
              <a:t>Squamous cell carcinoma </a:t>
            </a:r>
            <a:r>
              <a:rPr lang="mr-IN" dirty="0" smtClean="0"/>
              <a:t>–</a:t>
            </a:r>
            <a:r>
              <a:rPr lang="en-US" dirty="0" smtClean="0"/>
              <a:t> histopathology: The normal squamous epithelium at the right merges with the squamous cell carcinoma at the left, which is infiltrating downwards. The neoplastic squamous cells are still similar to the normal squamous cells, but are less orderly</a:t>
            </a:r>
            <a:endParaRPr lang="en-US" dirty="0"/>
          </a:p>
        </p:txBody>
      </p:sp>
      <p:cxnSp>
        <p:nvCxnSpPr>
          <p:cNvPr id="7" name="Straight Connector 6"/>
          <p:cNvCxnSpPr/>
          <p:nvPr/>
        </p:nvCxnSpPr>
        <p:spPr>
          <a:xfrm flipH="1">
            <a:off x="2481385" y="543636"/>
            <a:ext cx="2666679" cy="4824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15744" y="543636"/>
            <a:ext cx="2304256" cy="646331"/>
          </a:xfrm>
          <a:prstGeom prst="rect">
            <a:avLst/>
          </a:prstGeom>
          <a:noFill/>
        </p:spPr>
        <p:txBody>
          <a:bodyPr wrap="square" rtlCol="0">
            <a:spAutoFit/>
          </a:bodyPr>
          <a:lstStyle/>
          <a:p>
            <a:r>
              <a:rPr lang="en-US" dirty="0" smtClean="0"/>
              <a:t>Squamous Cell Carcinoma</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220463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http://library.med.utah.edu/WebPath/jpeg1/NEO095.jpg"/>
          <p:cNvPicPr>
            <a:picLocks noChangeAspect="1" noChangeArrowheads="1"/>
          </p:cNvPicPr>
          <p:nvPr/>
        </p:nvPicPr>
        <p:blipFill>
          <a:blip r:embed="rId2" cstate="print"/>
          <a:srcRect/>
          <a:stretch>
            <a:fillRect/>
          </a:stretch>
        </p:blipFill>
        <p:spPr bwMode="auto">
          <a:xfrm>
            <a:off x="762826" y="582712"/>
            <a:ext cx="7776864" cy="4896544"/>
          </a:xfrm>
          <a:prstGeom prst="rect">
            <a:avLst/>
          </a:prstGeom>
          <a:noFill/>
          <a:ln w="28575">
            <a:solidFill>
              <a:schemeClr val="tx1"/>
            </a:solidFill>
          </a:ln>
        </p:spPr>
      </p:pic>
      <p:sp>
        <p:nvSpPr>
          <p:cNvPr id="3" name="Rectangle 2"/>
          <p:cNvSpPr/>
          <p:nvPr/>
        </p:nvSpPr>
        <p:spPr>
          <a:xfrm>
            <a:off x="0" y="5657310"/>
            <a:ext cx="9144000" cy="923330"/>
          </a:xfrm>
          <a:prstGeom prst="rect">
            <a:avLst/>
          </a:prstGeom>
        </p:spPr>
        <p:txBody>
          <a:bodyPr wrap="square">
            <a:spAutoFit/>
          </a:bodyPr>
          <a:lstStyle/>
          <a:p>
            <a:pPr algn="just"/>
            <a:r>
              <a:rPr lang="en-US" dirty="0"/>
              <a:t>Squamous Cell Carcinoma </a:t>
            </a:r>
            <a:r>
              <a:rPr lang="mr-IN" dirty="0" smtClean="0"/>
              <a:t>–</a:t>
            </a:r>
            <a:r>
              <a:rPr lang="en-US" dirty="0" smtClean="0"/>
              <a:t> histopathology:</a:t>
            </a:r>
            <a:r>
              <a:rPr lang="en-US" dirty="0"/>
              <a:t> </a:t>
            </a:r>
            <a:r>
              <a:rPr lang="en-US" dirty="0" smtClean="0"/>
              <a:t>Here </a:t>
            </a:r>
            <a:r>
              <a:rPr lang="en-US" dirty="0"/>
              <a:t>is a moderately differentiated squamous cell carcinoma </a:t>
            </a:r>
            <a:r>
              <a:rPr lang="en-US" dirty="0" smtClean="0"/>
              <a:t>in which some, but not all, of the neoplastic cells are in nests and have pink cytoplasmic keratin.</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233385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30165"/>
            <a:ext cx="9144000" cy="1477328"/>
          </a:xfrm>
          <a:prstGeom prst="rect">
            <a:avLst/>
          </a:prstGeom>
        </p:spPr>
        <p:txBody>
          <a:bodyPr wrap="square">
            <a:spAutoFit/>
          </a:bodyPr>
          <a:lstStyle/>
          <a:p>
            <a:pPr algn="just"/>
            <a:r>
              <a:rPr lang="en-US" dirty="0"/>
              <a:t>Squamous c</a:t>
            </a:r>
            <a:r>
              <a:rPr lang="en-US" dirty="0" smtClean="0"/>
              <a:t>ell carcinoma </a:t>
            </a:r>
            <a:r>
              <a:rPr lang="mr-IN" dirty="0"/>
              <a:t>–</a:t>
            </a:r>
            <a:r>
              <a:rPr lang="en-US" dirty="0"/>
              <a:t> high power field: At high </a:t>
            </a:r>
            <a:r>
              <a:rPr lang="en-US" dirty="0" smtClean="0"/>
              <a:t>magnification, this squamous cell carcinoma demonstrates enough differentiation to tell that the cells are of squamous origin. The cells are pink and polygonal in shape with intercellular bridges. The neoplastic cells show pleomorphism, with </a:t>
            </a:r>
            <a:r>
              <a:rPr lang="en-US" dirty="0" err="1" smtClean="0"/>
              <a:t>hyperchromatic</a:t>
            </a:r>
            <a:r>
              <a:rPr lang="en-US" dirty="0" smtClean="0"/>
              <a:t> nuclei. A mitotic figure is present  near the center.</a:t>
            </a:r>
            <a:endParaRPr lang="en-US" dirty="0"/>
          </a:p>
        </p:txBody>
      </p:sp>
      <p:pic>
        <p:nvPicPr>
          <p:cNvPr id="21506" name="Picture 2" descr="http://library.med.utah.edu/WebPath/jpeg1/NEO096.jpg"/>
          <p:cNvPicPr>
            <a:picLocks noChangeAspect="1" noChangeArrowheads="1"/>
          </p:cNvPicPr>
          <p:nvPr/>
        </p:nvPicPr>
        <p:blipFill>
          <a:blip r:embed="rId2" cstate="print"/>
          <a:srcRect/>
          <a:stretch>
            <a:fillRect/>
          </a:stretch>
        </p:blipFill>
        <p:spPr bwMode="auto">
          <a:xfrm>
            <a:off x="642910" y="504560"/>
            <a:ext cx="7961538" cy="4592935"/>
          </a:xfrm>
          <a:prstGeom prst="rect">
            <a:avLst/>
          </a:prstGeom>
          <a:noFill/>
          <a:ln w="28575">
            <a:solidFill>
              <a:schemeClr val="tx1"/>
            </a:solidFill>
          </a:ln>
        </p:spPr>
      </p:pic>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95814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http://library.med.utah.edu/WebPath/jpeg1/NEO100.jpg"/>
          <p:cNvPicPr>
            <a:picLocks noChangeAspect="1" noChangeArrowheads="1"/>
          </p:cNvPicPr>
          <p:nvPr/>
        </p:nvPicPr>
        <p:blipFill>
          <a:blip r:embed="rId2" cstate="print"/>
          <a:srcRect/>
          <a:stretch>
            <a:fillRect/>
          </a:stretch>
        </p:blipFill>
        <p:spPr bwMode="auto">
          <a:xfrm>
            <a:off x="892345" y="699943"/>
            <a:ext cx="7488832" cy="4522070"/>
          </a:xfrm>
          <a:prstGeom prst="rect">
            <a:avLst/>
          </a:prstGeom>
          <a:noFill/>
          <a:ln w="28575">
            <a:solidFill>
              <a:schemeClr val="tx1"/>
            </a:solidFill>
          </a:ln>
        </p:spPr>
      </p:pic>
      <p:sp>
        <p:nvSpPr>
          <p:cNvPr id="3" name="Rectangle 2"/>
          <p:cNvSpPr/>
          <p:nvPr/>
        </p:nvSpPr>
        <p:spPr>
          <a:xfrm>
            <a:off x="0" y="5373216"/>
            <a:ext cx="9144000" cy="1200329"/>
          </a:xfrm>
          <a:prstGeom prst="rect">
            <a:avLst/>
          </a:prstGeom>
        </p:spPr>
        <p:txBody>
          <a:bodyPr wrap="square">
            <a:spAutoFit/>
          </a:bodyPr>
          <a:lstStyle/>
          <a:p>
            <a:pPr algn="just"/>
            <a:r>
              <a:rPr lang="en-US" dirty="0"/>
              <a:t>Squamous cell carcinoma </a:t>
            </a:r>
            <a:r>
              <a:rPr lang="mr-IN" dirty="0"/>
              <a:t>–</a:t>
            </a:r>
            <a:r>
              <a:rPr lang="en-US" dirty="0"/>
              <a:t> high power field: </a:t>
            </a:r>
            <a:r>
              <a:rPr lang="en-US" dirty="0" smtClean="0"/>
              <a:t>A mitotic figure is seen in the center, surrounded by cells of a poorly differentiated squamous cell carcinoma, with pleomorphic cells that have minimal pink keratinization in their cytoplasm. In general, mitoses are more likely to be seen in malignant neoplasms.</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49045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lum bright="20000" contrast="10000"/>
          </a:blip>
          <a:srcRect/>
          <a:stretch>
            <a:fillRect/>
          </a:stretch>
        </p:blipFill>
        <p:spPr>
          <a:xfrm>
            <a:off x="473688" y="608396"/>
            <a:ext cx="8208912"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5131058"/>
            <a:ext cx="9144000" cy="1477328"/>
          </a:xfrm>
          <a:prstGeom prst="rect">
            <a:avLst/>
          </a:prstGeom>
        </p:spPr>
        <p:txBody>
          <a:bodyPr wrap="square">
            <a:spAutoFit/>
          </a:bodyPr>
          <a:lstStyle/>
          <a:p>
            <a:pPr algn="just"/>
            <a:r>
              <a:rPr lang="en-US" dirty="0"/>
              <a:t>Squamous cell carcinoma </a:t>
            </a:r>
            <a:r>
              <a:rPr lang="mr-IN" dirty="0"/>
              <a:t>–</a:t>
            </a:r>
            <a:r>
              <a:rPr lang="en-US" dirty="0"/>
              <a:t> high power field: </a:t>
            </a:r>
            <a:r>
              <a:rPr lang="en-US" dirty="0" smtClean="0"/>
              <a:t>The dermis is infiltrated by masses of well differentiated neoplastic squamous cells separated by a fibrous tissue stroma with chronic inflammatory cells. </a:t>
            </a:r>
            <a:r>
              <a:rPr lang="en-US" dirty="0" err="1" smtClean="0"/>
              <a:t>Tumour</a:t>
            </a:r>
            <a:r>
              <a:rPr lang="en-US" dirty="0" smtClean="0"/>
              <a:t> cells show pleomorphism, hyperchromatism and many mitotic figures. Pinkish laminated keratin pearls (epithelial cell nests) are present in the center of some cell masses </a:t>
            </a:r>
            <a:endParaRPr lang="en-US" dirty="0"/>
          </a:p>
        </p:txBody>
      </p:sp>
      <p:sp>
        <p:nvSpPr>
          <p:cNvPr id="2" name="Date Placeholder 1"/>
          <p:cNvSpPr>
            <a:spLocks noGrp="1"/>
          </p:cNvSpPr>
          <p:nvPr>
            <p:ph type="dt" sz="half" idx="10"/>
          </p:nvPr>
        </p:nvSpPr>
        <p:spPr/>
        <p:txBody>
          <a:bodyPr/>
          <a:lstStyle/>
          <a:p>
            <a:r>
              <a:rPr lang="en-US" smtClean="0"/>
              <a:t>17/10/2018</a:t>
            </a:r>
            <a:endParaRPr lang="en-US"/>
          </a:p>
        </p:txBody>
      </p:sp>
    </p:spTree>
    <p:extLst>
      <p:ext uri="{BB962C8B-B14F-4D97-AF65-F5344CB8AC3E}">
        <p14:creationId xmlns:p14="http://schemas.microsoft.com/office/powerpoint/2010/main" val="43570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1055</TotalTime>
  <Words>783</Words>
  <Application>Microsoft Macintosh PowerPoint</Application>
  <PresentationFormat>On-screen Show (4:3)</PresentationFormat>
  <Paragraphs>52</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Neoplasia – Practical session 2</vt:lpstr>
      <vt:lpstr>Contents</vt:lpstr>
      <vt:lpstr>Case 1</vt:lpstr>
      <vt:lpstr>PowerPoint Presentation</vt:lpstr>
      <vt:lpstr>PowerPoint Presentation</vt:lpstr>
      <vt:lpstr>PowerPoint Presentation</vt:lpstr>
      <vt:lpstr>PowerPoint Presentation</vt:lpstr>
      <vt:lpstr>PowerPoint Presentation</vt:lpstr>
      <vt:lpstr>PowerPoint Presentation</vt:lpstr>
      <vt:lpstr>Case 2</vt:lpstr>
      <vt:lpstr>PowerPoint Presentation</vt:lpstr>
      <vt:lpstr>PowerPoint Presentation</vt:lpstr>
      <vt:lpstr>PowerPoint Presentation</vt:lpstr>
      <vt:lpstr>PowerPoint Presentation</vt:lpstr>
      <vt:lpstr>PowerPoint Presentation</vt:lpstr>
      <vt:lpstr>PowerPoint Presentation</vt:lpstr>
      <vt:lpstr>Case 3</vt:lpstr>
      <vt:lpstr>PowerPoint Presentation</vt:lpstr>
      <vt:lpstr>PowerPoint Presentation</vt:lpstr>
      <vt:lpstr>PowerPoint Presentation</vt:lpstr>
      <vt:lpstr>PowerPoint Presentation</vt:lpstr>
      <vt:lpstr>End of session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Tumors</dc:title>
  <dc:creator>MAC</dc:creator>
  <cp:lastModifiedBy>MAC</cp:lastModifiedBy>
  <cp:revision>312</cp:revision>
  <dcterms:created xsi:type="dcterms:W3CDTF">2016-11-03T14:38:26Z</dcterms:created>
  <dcterms:modified xsi:type="dcterms:W3CDTF">2018-10-12T10:30:57Z</dcterms:modified>
</cp:coreProperties>
</file>