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8" r:id="rId3"/>
    <p:sldId id="30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2" r:id="rId14"/>
    <p:sldId id="268" r:id="rId15"/>
    <p:sldId id="269" r:id="rId16"/>
    <p:sldId id="270" r:id="rId17"/>
    <p:sldId id="271" r:id="rId18"/>
    <p:sldId id="272" r:id="rId19"/>
    <p:sldId id="273" r:id="rId20"/>
    <p:sldId id="303" r:id="rId21"/>
    <p:sldId id="274" r:id="rId22"/>
    <p:sldId id="275" r:id="rId23"/>
    <p:sldId id="276" r:id="rId24"/>
    <p:sldId id="277" r:id="rId25"/>
    <p:sldId id="278" r:id="rId26"/>
    <p:sldId id="279" r:id="rId27"/>
    <p:sldId id="307" r:id="rId28"/>
    <p:sldId id="304" r:id="rId29"/>
    <p:sldId id="280" r:id="rId30"/>
    <p:sldId id="281" r:id="rId31"/>
    <p:sldId id="282" r:id="rId32"/>
    <p:sldId id="283" r:id="rId33"/>
    <p:sldId id="284" r:id="rId34"/>
    <p:sldId id="306" r:id="rId35"/>
    <p:sldId id="285" r:id="rId36"/>
    <p:sldId id="286" r:id="rId37"/>
    <p:sldId id="287" r:id="rId38"/>
    <p:sldId id="288" r:id="rId39"/>
    <p:sldId id="305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00" r:id="rId49"/>
    <p:sldId id="297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F2FDF7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4906" autoAdjust="0"/>
  </p:normalViewPr>
  <p:slideViewPr>
    <p:cSldViewPr snapToObjects="1">
      <p:cViewPr varScale="1">
        <p:scale>
          <a:sx n="77" d="100"/>
          <a:sy n="77" d="100"/>
        </p:scale>
        <p:origin x="1224" y="5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err="1"/>
              <a:t>nNOS</a:t>
            </a:r>
            <a:r>
              <a:rPr lang="en-GB" altLang="en-US" dirty="0"/>
              <a:t> in nerve terminals,</a:t>
            </a:r>
            <a:r>
              <a:rPr lang="en-GB" altLang="en-US" baseline="0" dirty="0"/>
              <a:t> in neurons of most organs</a:t>
            </a:r>
            <a:endParaRPr lang="en-GB" altLang="en-US" dirty="0"/>
          </a:p>
          <a:p>
            <a:r>
              <a:rPr lang="en-GB" altLang="en-US" dirty="0"/>
              <a:t>NO is considered as a co-transmitter mediator especially for the para-sympathetic</a:t>
            </a:r>
            <a:r>
              <a:rPr lang="en-GB" altLang="en-US" baseline="0" dirty="0"/>
              <a:t> postganglionic neurons. Muscarinic agonist release NO from the EC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NO itself can be used therapeutically. Inhalation of NO results in reduced pulmonary artery pressure &amp; improved perfusion of ventilated areas of the lung. Inhaled NO is used for pulmonary hypertension, acute hypoxemia, &amp; CPR, &amp; there is evidence of short-term improvements in pulmonary function. Inhaled NO is stored as a compressed gas mixture with nitrogen, which does not readily react with NO, &amp; further diluted to the desired concentration upon administration. NO can react with O2 to form nitrogen dioxide, a pulmonary irritant that can cause deterioration of lung function.</a:t>
            </a:r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7CA2B-2AFA-4C02-A580-8E7AC1194137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79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3C25B-E43C-4BEC-A3BE-1C4F3B4892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235D3-7A32-4F1B-AAC5-B6F018A4D0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54903-346A-4AB7-976D-B9666E1AE8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FA813-607D-4C19-8682-EFBB02BBB8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75788-4A84-4057-9FB4-D9F39D02A6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A8DAC-66ED-4C85-B624-2173B82090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D277E-FE31-4574-A1C1-9821261547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FAEEF-CE2E-43CD-8DC3-68F1A7B54F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D844C61-F391-4A85-A505-B73D9A7CF0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BF8FA9-5D67-4DEB-A690-678414B73A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hyperlink" Target="http://www.google.com.eg/url?sa=i&amp;rct=j&amp;q=&amp;esrc=s&amp;source=images&amp;cd=&amp;cad=rja&amp;uact=8&amp;ved=0ahUKEwi9o_fTo4LQAhVTahoKHU21CUMQjRwIBw&amp;url=http://www.ftwortheyedoctor.com/glaucoma.html&amp;psig=AFQjCNGgd-npwXu5g87X2qmTGNZA6xgrRg&amp;ust=147790829975856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iropbGoObPAhVE7hoKHbLuBCAQjRwIBw&amp;url=https://pgblazer.com/primary-action-nitric-oxide-git-physiology-mcq/&amp;psig=AFQjCNHMphn5I2p0gsBdA_uHzP4sszJLzA&amp;ust=1476945385831790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google.com.eg/url?sa=i&amp;rct=j&amp;q=&amp;esrc=s&amp;source=images&amp;cd=&amp;cad=rja&amp;uact=8&amp;ved=0ahUKEwiZnO2R7InQAhXEuhoKHSa8CP0QjRwIBw&amp;url=http://www.lukesurl.com/archives/comic/387-its-a-gas&amp;psig=AFQjCNHQeoY1iZcQ0zwGxSqbZUAz_9JNYQ&amp;ust=147816795748246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32.jpeg"/><Relationship Id="rId5" Type="http://schemas.openxmlformats.org/officeDocument/2006/relationships/image" Target="../media/image4.png"/><Relationship Id="rId10" Type="http://schemas.openxmlformats.org/officeDocument/2006/relationships/hyperlink" Target="http://www.google.com.eg/url?sa=i&amp;rct=j&amp;q=&amp;esrc=s&amp;source=images&amp;cd=&amp;cad=rja&amp;uact=8&amp;ved=0ahUKEwjujL2m7obQAhVFVRQKHZCCCdoQjRwIBw&amp;url=http://www.reading.ac.uk/nitricoxide/intro/no/synthesis.htm&amp;bvm=bv.137132246,d.ZGg&amp;psig=AFQjCNFgsEtVV9_YaUaptbGA13G0UbozGw&amp;ust=1478065786543288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1.jpe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hyperlink" Target="http://www.google.com.eg/url?sa=i&amp;rct=j&amp;q=&amp;esrc=s&amp;source=images&amp;cd=&amp;cad=rja&amp;uact=8&amp;ved=0ahUKEwj1466o-4bQAhXKCBoKHTRsBBgQjRwIBw&amp;url=http://www.chennaimedipoint.com/heart-failure.html&amp;psig=AFQjCNHbWvbswWeMyNRqaG62nqv08BQx3w&amp;ust=1478069001093828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S8pfEwInQAhXKmBoKHRL1ARIQjRwIBw&amp;url=https://www.cartoonstock.com/directory/a/angiotensin-converting-enzyme_inhibitor.asp&amp;psig=AFQjCNGT5CJAFca-PEiCl82RgI4-oYPubg&amp;ust=147815632655798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hyperlink" Target="http://www.cityallergy.com/13-the-process-of-an-allergic-reaction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Vn63a0vXPAhWEUBQKHea4C80QjRwIBw&amp;url=http://bigtone.zone/neurotransmitters/neurotransmitter-serotonin/&amp;psig=AFQjCNFzwb6zxmKXKP6mzTj2V3fQgUF5Mg&amp;ust=1477474269222746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4.jpeg"/><Relationship Id="rId4" Type="http://schemas.openxmlformats.org/officeDocument/2006/relationships/image" Target="../media/image3.png"/><Relationship Id="rId9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59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1.jpeg"/><Relationship Id="rId4" Type="http://schemas.openxmlformats.org/officeDocument/2006/relationships/image" Target="../media/image3.png"/><Relationship Id="rId9" Type="http://schemas.openxmlformats.org/officeDocument/2006/relationships/hyperlink" Target="http://www.google.com.eg/url?sa=i&amp;rct=j&amp;q=&amp;esrc=s&amp;source=images&amp;cd=&amp;cad=rja&amp;uact=8&amp;ved=0ahUKEwjJ9e-y5IHQAhULuxQKHXo8DKgQjRwIBw&amp;url=http://www.apnetregistry.com/aboutus.aspx?BtnName=NeuroTumor&amp;bvm=bv.136811127,bs.1,d.bGs&amp;psig=AFQjCNHSOu8NeIES3WaSbLZ8TggK74miRg&amp;ust=147789128936540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3.wmf"/><Relationship Id="rId5" Type="http://schemas.openxmlformats.org/officeDocument/2006/relationships/image" Target="../media/image4.png"/><Relationship Id="rId10" Type="http://schemas.openxmlformats.org/officeDocument/2006/relationships/image" Target="../media/image12.wmf"/><Relationship Id="rId4" Type="http://schemas.openxmlformats.org/officeDocument/2006/relationships/image" Target="../media/image3.pn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4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40996" y="1422777"/>
            <a:ext cx="66985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They have </a:t>
            </a:r>
            <a:r>
              <a:rPr lang="en-US" sz="2800" dirty="0" err="1"/>
              <a:t>autocrine</a:t>
            </a:r>
            <a:r>
              <a:rPr lang="en-US" sz="2800" dirty="0"/>
              <a:t> or </a:t>
            </a:r>
            <a:r>
              <a:rPr lang="en-US" sz="2800" dirty="0" err="1"/>
              <a:t>paracrine</a:t>
            </a:r>
            <a:r>
              <a:rPr lang="en-US" sz="2800" dirty="0"/>
              <a:t>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588" y="1377013"/>
            <a:ext cx="33266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Self remedy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Autacoids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3206" y="3083411"/>
            <a:ext cx="7092787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Have different biological actions including modulation of the activity of smooth muscles, glands, nerves, platelets &amp; other tissues.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998663"/>
            <a:ext cx="7092787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Produced locally, act locally &amp; metabolized locally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3587" y="2132855"/>
            <a:ext cx="6675927" cy="4094161"/>
            <a:chOff x="1671210" y="1638623"/>
            <a:chExt cx="5904656" cy="4588394"/>
          </a:xfrm>
        </p:grpSpPr>
        <p:grpSp>
          <p:nvGrpSpPr>
            <p:cNvPr id="20" name="Group 7"/>
            <p:cNvGrpSpPr/>
            <p:nvPr/>
          </p:nvGrpSpPr>
          <p:grpSpPr>
            <a:xfrm>
              <a:off x="3183378" y="1998663"/>
              <a:ext cx="1584176" cy="1440160"/>
              <a:chOff x="1475656" y="2348880"/>
              <a:chExt cx="1584176" cy="144016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5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6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30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33" name="Plaque 32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4" name="Plaque 33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37" name="Freeform 36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1210" y="1926655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Paracrine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234" y="4950991"/>
              <a:ext cx="149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Autocrine</a:t>
              </a:r>
              <a:endParaRPr lang="en-US" dirty="0"/>
            </a:p>
          </p:txBody>
        </p:sp>
      </p:grp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4" y="1265062"/>
            <a:ext cx="7524750" cy="51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  <a:latin typeface="Algerian" pitchFamily="82" charset="0"/>
              </a:rPr>
              <a:t>Histamine H</a:t>
            </a:r>
            <a:r>
              <a:rPr lang="en-US" sz="2000" dirty="0">
                <a:solidFill>
                  <a:schemeClr val="bg2"/>
                </a:solidFill>
                <a:latin typeface="Algerian" pitchFamily="82" charset="0"/>
              </a:rPr>
              <a:t>1</a:t>
            </a:r>
            <a:r>
              <a:rPr lang="en-US" sz="3200" dirty="0">
                <a:solidFill>
                  <a:schemeClr val="bg2"/>
                </a:solidFill>
                <a:latin typeface="Algerian" pitchFamily="82" charset="0"/>
              </a:rPr>
              <a:t> receptor 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2"/>
                </a:solidFill>
              </a:rPr>
              <a:t>Second</a:t>
            </a:r>
            <a:r>
              <a:rPr lang="en-US" sz="2800" b="1" dirty="0">
                <a:solidFill>
                  <a:schemeClr val="bg2"/>
                </a:solidFill>
              </a:rPr>
              <a:t> generation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Clinical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3537012"/>
            <a:ext cx="30583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Allergic conditions </a:t>
            </a:r>
            <a:r>
              <a:rPr lang="en-US" sz="2800" dirty="0">
                <a:solidFill>
                  <a:schemeClr val="bg2"/>
                </a:solidFill>
              </a:rPr>
              <a:t>such as:-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643554"/>
            <a:ext cx="305838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 Allergic rhinitis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 Conjunctivitis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Urticaria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2067505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US" sz="2800" b="1" dirty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</a:p>
        </p:txBody>
      </p:sp>
      <p:pic>
        <p:nvPicPr>
          <p:cNvPr id="17" name="Picture 2" descr="Autacoids (i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214755"/>
            <a:ext cx="4248472" cy="3276364"/>
          </a:xfrm>
          <a:prstGeom prst="rect">
            <a:avLst/>
          </a:prstGeom>
          <a:noFill/>
        </p:spPr>
      </p:pic>
      <p:pic>
        <p:nvPicPr>
          <p:cNvPr id="78850" name="Picture 2" descr="نتيجة بحث الصور عن ‪viral conjunctivit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491119"/>
            <a:ext cx="3333750" cy="1883552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4631"/>
          <a:stretch/>
        </p:blipFill>
        <p:spPr bwMode="auto">
          <a:xfrm>
            <a:off x="611560" y="-171400"/>
            <a:ext cx="8532948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000" dirty="0">
                <a:solidFill>
                  <a:srgbClr val="F2FDF7"/>
                </a:solidFill>
                <a:latin typeface="Algerian" pitchFamily="82" charset="0"/>
              </a:rPr>
              <a:t>2</a:t>
            </a:r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134526"/>
            <a:ext cx="341736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for treatment of: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29768" y="2324146"/>
            <a:ext cx="4610111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18" charset="0"/>
              </a:rPr>
              <a:t>Blockers of H2 receptors inhibit gastric acid secretion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1227" y="1259296"/>
            <a:ext cx="755496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18" charset="0"/>
              </a:rPr>
              <a:t>Histamine plays an important role in the formation &amp; secretion of </a:t>
            </a:r>
            <a:r>
              <a:rPr lang="en-US" sz="2400" dirty="0" err="1">
                <a:latin typeface="Times" pitchFamily="18" charset="0"/>
              </a:rPr>
              <a:t>HCl</a:t>
            </a:r>
            <a:r>
              <a:rPr lang="en-US" sz="2400" dirty="0">
                <a:latin typeface="Times" pitchFamily="18" charset="0"/>
              </a:rPr>
              <a:t> by the activity of H2 receptors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46702" y="5162326"/>
            <a:ext cx="278092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Gastritis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Peptic ulcers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92500" y="3420571"/>
            <a:ext cx="2323492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18" charset="0"/>
              </a:rPr>
              <a:t>e.g. Cimetidine</a:t>
            </a:r>
            <a:endParaRPr lang="en-US" sz="24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2269468"/>
            <a:ext cx="3333657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08436" y="4756460"/>
            <a:ext cx="2000250" cy="16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99146" y="440668"/>
            <a:ext cx="561311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400" dirty="0">
                <a:solidFill>
                  <a:srgbClr val="F2FDF7"/>
                </a:solidFill>
                <a:latin typeface="Algerian" pitchFamily="82" charset="0"/>
              </a:rPr>
              <a:t>3</a:t>
            </a:r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9146" y="5215590"/>
            <a:ext cx="545696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Side effects: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May produce headache &amp; insomnia.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64741" y="2997100"/>
            <a:ext cx="7231695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Used in treatment of :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Vertigo </a:t>
            </a:r>
            <a:r>
              <a:rPr lang="en-US" sz="2800" dirty="0"/>
              <a:t>of </a:t>
            </a:r>
            <a:r>
              <a:rPr lang="en-US" sz="2800" dirty="0" err="1"/>
              <a:t>Ménière’s</a:t>
            </a:r>
            <a:r>
              <a:rPr lang="en-US" sz="2800" dirty="0"/>
              <a:t> disease &amp; other </a:t>
            </a: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balance disturbances </a:t>
            </a:r>
            <a:r>
              <a:rPr lang="en-US" sz="2800" dirty="0"/>
              <a:t>of vestibular origin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6624" y="2258869"/>
            <a:ext cx="68937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</a:rPr>
              <a:t>It produces dilatation of blood vessels in inner ear</a:t>
            </a:r>
            <a:endParaRPr lang="en-US" sz="2800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3" y="4597106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243192" y="1519625"/>
            <a:ext cx="25727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Narrow" pitchFamily="34" charset="0"/>
              </a:rPr>
              <a:t>e.g. </a:t>
            </a:r>
            <a:r>
              <a:rPr lang="en-US" sz="2800" dirty="0" err="1">
                <a:latin typeface="Arial Narrow" pitchFamily="34" charset="0"/>
              </a:rPr>
              <a:t>Betahistine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960" y="2698740"/>
            <a:ext cx="4762512" cy="119970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2- Eicosanoids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67744" y="440668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eicosanoids</a:t>
            </a: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68860"/>
            <a:ext cx="73088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Callout 14"/>
          <p:cNvSpPr/>
          <p:nvPr/>
        </p:nvSpPr>
        <p:spPr>
          <a:xfrm>
            <a:off x="506524" y="1442176"/>
            <a:ext cx="2053304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Glucocorticoids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55576" y="1442176"/>
            <a:ext cx="129772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Zileuton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506524" y="1413888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NSAIDS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172" y="1428032"/>
            <a:ext cx="28666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synthesis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2519772" y="5877272"/>
            <a:ext cx="216024" cy="18002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946776" y="6093295"/>
            <a:ext cx="216024" cy="18002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57 C 0.01823 -0.02084 0.03507 -0.00509 0.05208 0.00486 C 0.05503 0.00671 0.05833 0.00787 0.06145 0.00903 C 0.06423 0.01018 0.06718 0.01041 0.06979 0.0118 C 0.07482 0.01458 0.07916 0.01921 0.08437 0.02153 C 0.08645 0.02245 0.08854 0.02315 0.09062 0.0243 C 0.09895 0.0287 0.10625 0.0375 0.11354 0.04375 C 0.12239 0.05139 0.13385 0.05532 0.14375 0.05903 C 0.14861 0.06342 0.15347 0.06921 0.15833 0.07291 C 0.15954 0.07384 0.16111 0.07361 0.1625 0.0743 C 0.16875 0.07754 0.17395 0.08356 0.1802 0.0868 C 0.1967 0.0956 0.21788 0.10185 0.23541 0.10486 C 0.2434 0.10787 0.25104 0.10926 0.25937 0.11041 C 0.26389 0.1125 0.2684 0.1125 0.27291 0.11458 C 0.27812 0.11967 0.29427 0.13426 0.3 0.13541 C 0.30416 0.13634 0.30954 0.13703 0.31354 0.13958 C 0.32066 0.14421 0.32725 0.15023 0.33437 0.15486 C 0.33576 0.15578 0.33628 0.15787 0.3375 0.15903 C 0.34184 0.16319 0.3467 0.16736 0.35104 0.17153 C 0.36111 0.18102 0.3677 0.18055 0.37708 0.1868 C 0.37986 0.18866 0.3802 0.19051 0.38333 0.19097 C 0.38611 0.1912 0.38889 0.19097 0.39166 0.1909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-0.02569 C 0.04548 -0.02338 0.05712 -0.01458 0.07066 -0.00903 C 0.07239 -0.00833 0.08663 -0.00625 0.08732 -0.00625 C 0.09184 -0.00416 0.09531 -0.00139 0.09982 0.0007 C 0.10208 0.01297 0.10469 0.02176 0.11232 0.02986 C 0.11857 0.0463 0.13611 0.05347 0.14774 0.06181 C 0.15937 0.07014 0.16996 0.08033 0.18107 0.08959 C 0.1835 0.09167 0.1868 0.0919 0.18941 0.09375 C 0.20364 0.10324 0.21875 0.11158 0.2342 0.11736 C 0.23802 0.1206 0.24184 0.12037 0.24566 0.12292 C 0.25139 0.12685 0.25712 0.12847 0.26337 0.13125 C 0.27048 0.13449 0.27725 0.14028 0.2842 0.14375 C 0.29514 0.14908 0.30642 0.15417 0.31753 0.15903 C 0.32222 0.16366 0.33194 0.16852 0.33524 0.17431 C 0.33923 0.18148 0.33663 0.1794 0.34253 0.18125 C 0.34531 0.18496 0.34878 0.1882 0.35191 0.19097 C 0.35885 0.19722 0.35121 0.18681 0.35816 0.19514 C 0.36076 0.19815 0.36232 0.20278 0.36545 0.20486 C 0.36753 0.20625 0.36979 0.20741 0.3717 0.20903 C 0.37639 0.2132 0.37656 0.22014 0.38212 0.22292 C 0.38437 0.22755 0.38923 0.23588 0.39253 0.23959 C 0.39444 0.24167 0.39878 0.24514 0.39878 0.24537 C 0.39948 0.24653 0.4 0.24815 0.40087 0.24931 C 0.40278 0.25139 0.40712 0.25486 0.40712 0.2551 C 0.4085 0.26065 0.41146 0.26111 0.41441 0.26597 C 0.42135 0.27732 0.42743 0.29051 0.43628 0.29931 C 0.43802 0.3088 0.44253 0.31297 0.44566 0.32153 C 0.44913 0.33056 0.45191 0.34514 0.45816 0.3507 C 0.46007 0.3581 0.4585 0.35371 0.46337 0.3632 C 0.46458 0.36574 0.46475 0.36875 0.46545 0.37153 C 0.46666 0.37616 0.47326 0.38889 0.47587 0.39236 C 0.47656 0.39838 0.47691 0.40625 0.47899 0.41181 C 0.48107 0.41713 0.4835 0.42246 0.4842 0.42847 C 0.48594 0.44283 0.48524 0.43403 0.48524 0.4548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2963 C 0.03732 -0.02384 0.03993 -0.02801 0.04166 -0.01019 C 0.04288 0.00231 0.04826 0.02338 0.05312 0.03426 C 0.05625 0.05463 0.05868 0.075 0.06145 0.09537 C 0.06198 0.09953 0.06284 0.1037 0.06354 0.10787 C 0.06423 0.11157 0.06562 0.11898 0.06562 0.11921 C 0.06597 0.15509 0.06597 0.1912 0.06666 0.22731 C 0.06718 0.25393 0.07673 0.28194 0.08541 0.30509 C 0.08923 0.31528 0.08993 0.32754 0.09479 0.33703 C 0.09774 0.35301 0.09357 0.33333 0.09791 0.34676 C 0.10017 0.3537 0.10139 0.3618 0.10312 0.36898 C 0.10711 0.38518 0.11145 0.40092 0.11458 0.41759 C 0.11614 0.42569 0.1184 0.43241 0.12083 0.43981 C 0.12326 0.44722 0.12257 0.44305 0.12395 0.44953 C 0.1243 0.45139 0.125 0.45509 0.125 0.4553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304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3788" y="296652"/>
            <a:ext cx="31683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Cox </a:t>
            </a:r>
            <a:r>
              <a:rPr lang="en-US" sz="3200" dirty="0" err="1">
                <a:latin typeface="Algerian" pitchFamily="82" charset="0"/>
              </a:rPr>
              <a:t>Isozymes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12776"/>
            <a:ext cx="71647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7124" y="440668"/>
            <a:ext cx="6037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Actions of prostaglandins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7124" y="137677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They are pro-inflammatory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380" y="2148825"/>
            <a:ext cx="78513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Cause vasodilatation of vascular smooth muscle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5350" y="2898085"/>
            <a:ext cx="7092788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Inhibition of platelets aggregation (</a:t>
            </a:r>
            <a:r>
              <a:rPr lang="en-US" sz="2800" dirty="0">
                <a:solidFill>
                  <a:srgbClr val="FF0000"/>
                </a:solidFill>
              </a:rPr>
              <a:t>high PG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conc</a:t>
            </a:r>
            <a:r>
              <a:rPr lang="en-US" sz="2800" dirty="0">
                <a:solidFill>
                  <a:schemeClr val="bg1"/>
                </a:solidFill>
              </a:rPr>
              <a:t>) / increase platelet aggregation (</a:t>
            </a:r>
            <a:r>
              <a:rPr lang="en-US" sz="2800" dirty="0">
                <a:solidFill>
                  <a:srgbClr val="FF0000"/>
                </a:solidFill>
              </a:rPr>
              <a:t>low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PG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conc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7124" y="4509120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Sensitize neurons to cause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7124" y="5248364"/>
            <a:ext cx="26642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Induce labor.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Actions of prostaglandins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9524" y="1674386"/>
            <a:ext cx="55387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Decrease intraocular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524" y="2420888"/>
            <a:ext cx="594066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Acts on thermoregulatory center of </a:t>
            </a:r>
          </a:p>
          <a:p>
            <a:r>
              <a:rPr lang="en-US" sz="2800" dirty="0"/>
              <a:t>hypothalamus to </a:t>
            </a:r>
            <a:r>
              <a:rPr lang="en-US" sz="2800" dirty="0">
                <a:latin typeface="Times New Roman"/>
                <a:cs typeface="Times New Roman"/>
              </a:rPr>
              <a:t>↑ body temperature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80623" y="5751493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Acts on  parietal cells of stomach to protect gastric mucosa.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615" y="1768587"/>
            <a:ext cx="5940660" cy="25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نتيجة بحث الصور عن ‪intraocular pressure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7894" y="19534"/>
            <a:ext cx="2154206" cy="20118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9524" y="4797266"/>
            <a:ext cx="62587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Acts on kidney to increase </a:t>
            </a:r>
            <a:r>
              <a:rPr lang="en-US" sz="2800" dirty="0" err="1"/>
              <a:t>glomerular</a:t>
            </a:r>
            <a:r>
              <a:rPr lang="en-US" sz="2800" dirty="0"/>
              <a:t> filtration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6295" y="1408083"/>
            <a:ext cx="389572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998" y="440668"/>
            <a:ext cx="6768752" cy="523220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2FDF7"/>
                </a:solidFill>
                <a:latin typeface="Algerian" pitchFamily="82" charset="0"/>
              </a:rPr>
              <a:t>Prostacyclin</a:t>
            </a:r>
            <a:r>
              <a:rPr lang="en-US" sz="2800" dirty="0">
                <a:solidFill>
                  <a:srgbClr val="F2FDF7"/>
                </a:solidFill>
                <a:latin typeface="Algerian" pitchFamily="82" charset="0"/>
              </a:rPr>
              <a:t> versus </a:t>
            </a:r>
            <a:r>
              <a:rPr lang="en-US" sz="2800" dirty="0" err="1">
                <a:solidFill>
                  <a:srgbClr val="F2FDF7"/>
                </a:solidFill>
                <a:latin typeface="Algerian" pitchFamily="82" charset="0"/>
              </a:rPr>
              <a:t>thromboxane</a:t>
            </a:r>
            <a:endParaRPr lang="en-US" sz="28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1268413"/>
            <a:ext cx="6933394" cy="5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59532" y="440668"/>
            <a:ext cx="63727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Clinical uses of PGs analogs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69" y="2833772"/>
            <a:ext cx="621045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Misoprostol </a:t>
            </a:r>
            <a:r>
              <a:rPr lang="en-US" sz="2000" dirty="0"/>
              <a:t>(PGE1): </a:t>
            </a:r>
            <a:r>
              <a:rPr lang="en-US" sz="2800" dirty="0"/>
              <a:t>Peptic ulcer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125" y="2113692"/>
            <a:ext cx="58504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Latanoprost</a:t>
            </a:r>
            <a:r>
              <a:rPr lang="en-US" sz="2800" dirty="0"/>
              <a:t> </a:t>
            </a:r>
            <a:r>
              <a:rPr lang="en-US" sz="2000" dirty="0"/>
              <a:t>(PGF): </a:t>
            </a:r>
            <a:r>
              <a:rPr lang="en-US" sz="2800" dirty="0"/>
              <a:t>Glaucoma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516" y="1429616"/>
            <a:ext cx="78783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Carboprost</a:t>
            </a:r>
            <a:r>
              <a:rPr lang="en-US" sz="2800" dirty="0"/>
              <a:t> </a:t>
            </a:r>
            <a:r>
              <a:rPr lang="en-US" sz="2000" dirty="0"/>
              <a:t>(PGF): </a:t>
            </a:r>
            <a:r>
              <a:rPr lang="en-US" sz="2800" dirty="0"/>
              <a:t>Induce abortion in first trimester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2068" y="3589856"/>
            <a:ext cx="651017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Alprostadil</a:t>
            </a:r>
            <a:r>
              <a:rPr lang="en-US" sz="2800" dirty="0"/>
              <a:t> </a:t>
            </a:r>
            <a:r>
              <a:rPr lang="en-US" sz="2000" dirty="0"/>
              <a:t>(PGE1): </a:t>
            </a:r>
            <a:r>
              <a:rPr lang="en-US" sz="2800" dirty="0"/>
              <a:t>Erectile dysfunction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156" y="4345940"/>
            <a:ext cx="674902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Zileuton</a:t>
            </a:r>
            <a:r>
              <a:rPr lang="en-US" sz="28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lipoxygenase</a:t>
            </a:r>
            <a:r>
              <a:rPr lang="en-US" sz="2000" dirty="0"/>
              <a:t> inhibitor): </a:t>
            </a:r>
            <a:r>
              <a:rPr lang="en-US" sz="2800" dirty="0"/>
              <a:t>Asthma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156" y="5073046"/>
            <a:ext cx="75936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Zafirlukast</a:t>
            </a:r>
            <a:r>
              <a:rPr lang="en-US" sz="2800" dirty="0"/>
              <a:t> </a:t>
            </a:r>
            <a:r>
              <a:rPr lang="en-US" sz="2000" dirty="0"/>
              <a:t>(leukotriene receptor blocker): </a:t>
            </a:r>
            <a:r>
              <a:rPr lang="en-US" sz="2800" dirty="0"/>
              <a:t>Bronchial asthma.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Autacoids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548" y="4689140"/>
            <a:ext cx="772605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18" charset="0"/>
              </a:rPr>
              <a:t>To study the agents which enhance or block their effects.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548" y="2808509"/>
            <a:ext cx="772605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18" charset="0"/>
              </a:rPr>
              <a:t>To describe the synthesis, receptors &amp; functions of histamine, 5-HT, eicosanoids, nitric oxide, angiotensin, &amp; </a:t>
            </a:r>
            <a:r>
              <a:rPr lang="en-US" sz="2800" dirty="0" err="1">
                <a:latin typeface="Times" pitchFamily="18" charset="0"/>
              </a:rPr>
              <a:t>kinins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30" y="1677988"/>
            <a:ext cx="143962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ILOS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960" y="2698740"/>
            <a:ext cx="4762512" cy="119970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3- Nitric oxide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0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نتيجة بحث الصور عن ‪nitric oxide pharmacolog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5460" y="1412776"/>
            <a:ext cx="2120280" cy="16797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43100" y="440668"/>
            <a:ext cx="324036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Nitric oxide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1125" y="5168823"/>
            <a:ext cx="34563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There are 3 isoforms of the enzyme NOS.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596" y="2188021"/>
            <a:ext cx="43564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Synthesized from L- </a:t>
            </a:r>
            <a:r>
              <a:rPr lang="en-US" sz="2400" dirty="0" err="1"/>
              <a:t>arganine</a:t>
            </a:r>
            <a:r>
              <a:rPr lang="en-US" sz="2400" dirty="0"/>
              <a:t> by nitric oxide synthase (NOS)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1412776"/>
            <a:ext cx="27003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Biosynthesis</a:t>
            </a:r>
          </a:p>
        </p:txBody>
      </p:sp>
      <p:pic>
        <p:nvPicPr>
          <p:cNvPr id="60419" name="Picture 3" descr="نتيجة بحث الصور عن ‪nitric oxide synthes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1990" y="3679999"/>
            <a:ext cx="3772390" cy="2340260"/>
          </a:xfrm>
          <a:prstGeom prst="rect">
            <a:avLst/>
          </a:prstGeom>
          <a:noFill/>
        </p:spPr>
      </p:pic>
      <p:pic>
        <p:nvPicPr>
          <p:cNvPr id="60421" name="Picture 5" descr="نتيجة بحث الصور عن ‪nitric oxide comics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2143" y="1290446"/>
            <a:ext cx="4709864" cy="4523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5596" y="3497318"/>
            <a:ext cx="345638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NO release is stimulated by:</a:t>
            </a:r>
          </a:p>
          <a:p>
            <a:r>
              <a:rPr lang="en-US" sz="2400" dirty="0"/>
              <a:t>acetylcholine, 5-HT </a:t>
            </a:r>
            <a:r>
              <a:rPr lang="en-US" sz="2400" dirty="0" err="1"/>
              <a:t>bradykinin</a:t>
            </a:r>
            <a:r>
              <a:rPr lang="en-US" sz="2400" dirty="0"/>
              <a:t> &amp; histamine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91050" y="3617669"/>
            <a:ext cx="3776861" cy="2414064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43100" y="440668"/>
            <a:ext cx="4213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Isoforms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of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nos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448780"/>
            <a:ext cx="7200801" cy="4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440668"/>
            <a:ext cx="551723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NO Mechanism of 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3816424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Combining with </a:t>
            </a:r>
            <a:r>
              <a:rPr lang="en-US" sz="2800" dirty="0" err="1"/>
              <a:t>haem</a:t>
            </a:r>
            <a:r>
              <a:rPr lang="en-US" sz="2800" dirty="0"/>
              <a:t> in </a:t>
            </a:r>
            <a:r>
              <a:rPr lang="en-US" sz="2800" dirty="0" err="1"/>
              <a:t>guanylate</a:t>
            </a:r>
            <a:r>
              <a:rPr lang="en-US" sz="2800" dirty="0"/>
              <a:t> </a:t>
            </a:r>
            <a:r>
              <a:rPr lang="en-US" sz="2800" dirty="0" err="1"/>
              <a:t>cyclase</a:t>
            </a:r>
            <a:r>
              <a:rPr lang="en-US" sz="2800" dirty="0"/>
              <a:t>, activating the enzyme, increasing </a:t>
            </a:r>
            <a:r>
              <a:rPr lang="en-US" sz="2800" dirty="0" err="1"/>
              <a:t>cGMP</a:t>
            </a:r>
            <a:r>
              <a:rPr lang="en-US" sz="2800" dirty="0"/>
              <a:t> &amp; thereby lowering [Ca</a:t>
            </a:r>
            <a:r>
              <a:rPr lang="en-US" sz="2800" baseline="30000" dirty="0"/>
              <a:t>2+</a:t>
            </a:r>
            <a:r>
              <a:rPr lang="en-US" sz="2800" dirty="0"/>
              <a:t>]</a:t>
            </a:r>
            <a:r>
              <a:rPr lang="en-US" sz="2800" baseline="-25000" dirty="0" err="1"/>
              <a:t>i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99992" y="1592708"/>
            <a:ext cx="4320480" cy="4392576"/>
            <a:chOff x="4499992" y="1592708"/>
            <a:chExt cx="4320480" cy="4392576"/>
          </a:xfrm>
        </p:grpSpPr>
        <p:pic>
          <p:nvPicPr>
            <p:cNvPr id="69633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9992" y="1592708"/>
              <a:ext cx="4172998" cy="439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8086505" y="4342456"/>
              <a:ext cx="733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Ca</a:t>
              </a:r>
              <a:r>
                <a:rPr lang="en-US" b="1" baseline="30000" dirty="0">
                  <a:solidFill>
                    <a:schemeClr val="accent1">
                      <a:lumMod val="75000"/>
                    </a:schemeClr>
                  </a:solidFill>
                </a:rPr>
                <a:t>2+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8100392" y="4329100"/>
              <a:ext cx="0" cy="3960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23728" y="440668"/>
            <a:ext cx="335699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Actions of 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7266" y="3934027"/>
            <a:ext cx="68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Synaptic effects in the peripheral &amp; CNS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2492896"/>
            <a:ext cx="6624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Inhibition of smooth muscle proliferation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9631" y="1376772"/>
            <a:ext cx="7086395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Inhibition of platelet &amp; monocyte adhesion &amp; aggregation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2942" y="4822994"/>
            <a:ext cx="76688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Host defense &amp; cytotoxic effects on pathogens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7054" y="5604116"/>
            <a:ext cx="27639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Cytoprotection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17448" y="2960948"/>
            <a:ext cx="6978988" cy="35731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9632" y="3248980"/>
            <a:ext cx="5994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Protection against </a:t>
            </a:r>
            <a:r>
              <a:rPr lang="en-US" sz="2800" dirty="0" err="1"/>
              <a:t>atherogenesis</a:t>
            </a:r>
            <a:endParaRPr lang="en-US" sz="2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3508" y="1160917"/>
            <a:ext cx="7956884" cy="49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7624" y="440668"/>
            <a:ext cx="39244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Actions of </a:t>
            </a:r>
            <a:r>
              <a:rPr lang="en-US" sz="3200" dirty="0" err="1">
                <a:latin typeface="Algerian" pitchFamily="82" charset="0"/>
              </a:rPr>
              <a:t>nos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1914" y="212282"/>
            <a:ext cx="5400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No in therapeutics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89" y="5657671"/>
            <a:ext cx="8860647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Sildenafil</a:t>
            </a:r>
            <a:r>
              <a:rPr lang="en-US" sz="2400" dirty="0"/>
              <a:t> potentiates the action of NO on corpora </a:t>
            </a:r>
            <a:r>
              <a:rPr lang="en-US" sz="2400" dirty="0" err="1"/>
              <a:t>cavernosa</a:t>
            </a:r>
            <a:r>
              <a:rPr lang="en-US" sz="2400" dirty="0"/>
              <a:t> smooth muscle.</a:t>
            </a:r>
          </a:p>
          <a:p>
            <a:r>
              <a:rPr lang="en-US" sz="2400" dirty="0"/>
              <a:t>It is used to treat erectile dysfunction.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519" y="1862028"/>
            <a:ext cx="7271522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Overproduction of NO occurs in neurodegenerative diseases (e.g. Parkinsonism) &amp; in septic shock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683" y="1009339"/>
            <a:ext cx="67194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Endothelial NO production is </a:t>
            </a:r>
            <a:r>
              <a:rPr lang="en-US" sz="2400" dirty="0">
                <a:solidFill>
                  <a:schemeClr val="accent2"/>
                </a:solidFill>
              </a:rPr>
              <a:t>reduced</a:t>
            </a:r>
            <a:r>
              <a:rPr lang="en-US" sz="2400" dirty="0"/>
              <a:t> in patients with diabetes, hypertension &amp; atherosclerosis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519" y="3759959"/>
            <a:ext cx="8233396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NO is used in critical care to treat pulmonary hypertension in neonates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388" y="4659769"/>
            <a:ext cx="7287653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NO is used in patients with right ventricular failure secondary to pulmonary embolism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54" y="2776478"/>
            <a:ext cx="8225546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NO donors have well established therapeutic uses e.g. in hypertension &amp; angina pectoris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3" descr="نتيجة بحث الصور عن ‪nitrates mechanism of action‬‏">
            <a:hlinkClick r:id="rId2"/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840706"/>
            <a:ext cx="2857500" cy="21526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583" y="3733800"/>
            <a:ext cx="2844316" cy="24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2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960" y="2698740"/>
            <a:ext cx="4762512" cy="119970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4- Angiotensin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1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440668"/>
            <a:ext cx="306034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lgerian" pitchFamily="82" charset="0"/>
              </a:rPr>
              <a:t>angiotensin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12" y="3104964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ACE converts Ag I to Ag 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612" y="2007364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Renin</a:t>
            </a:r>
            <a:r>
              <a:rPr lang="en-US" sz="2800" dirty="0">
                <a:solidFill>
                  <a:schemeClr val="bg1"/>
                </a:solidFill>
              </a:rPr>
              <a:t> released from the kidney converts </a:t>
            </a:r>
            <a:r>
              <a:rPr lang="en-US" sz="2800" dirty="0" err="1">
                <a:solidFill>
                  <a:schemeClr val="bg1"/>
                </a:solidFill>
              </a:rPr>
              <a:t>angiotensinogen</a:t>
            </a:r>
            <a:r>
              <a:rPr lang="en-US" sz="2800" dirty="0">
                <a:solidFill>
                  <a:schemeClr val="bg1"/>
                </a:solidFill>
              </a:rPr>
              <a:t> to Ag 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612" y="1340768"/>
            <a:ext cx="2509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Biosynthesis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612" y="3628184"/>
            <a:ext cx="7452828" cy="26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960" y="2698740"/>
            <a:ext cx="4762512" cy="119970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1- Histamine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32012" y="3825044"/>
            <a:ext cx="488816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/>
              <a:t>Increases </a:t>
            </a:r>
            <a:r>
              <a:rPr lang="en-US" sz="2400" dirty="0" err="1"/>
              <a:t>aldosterone</a:t>
            </a:r>
            <a:r>
              <a:rPr lang="en-US" sz="2400" dirty="0"/>
              <a:t> release → sodium &amp; water retention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2012" y="2636912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Increases force of contraction of the heart by promoting Ca</a:t>
            </a:r>
            <a:r>
              <a:rPr lang="en-US" sz="2400" baseline="30000" dirty="0"/>
              <a:t>2+</a:t>
            </a:r>
            <a:r>
              <a:rPr lang="en-US" sz="2400" dirty="0"/>
              <a:t> influx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2012" y="1448780"/>
            <a:ext cx="52482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Promotes vasoconstriction directly or indirectly by releasing NA &amp; 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2012" y="440668"/>
            <a:ext cx="560600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 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2012" y="4941168"/>
            <a:ext cx="707602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/>
              <a:t>Causes hypertrophy of vascular &amp; cardiac cells &amp;  increases synthesis &amp; deposition of collagen by cardiac fibroblasts (remodeling).</a:t>
            </a:r>
          </a:p>
        </p:txBody>
      </p:sp>
      <p:pic>
        <p:nvPicPr>
          <p:cNvPr id="46082" name="Picture 2" descr="نتيجة بحث الصور عن ‪heart remodeling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212" y="1844824"/>
            <a:ext cx="2412268" cy="2811217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636" y="4185084"/>
            <a:ext cx="3600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Angiotensin receptor blockers (ARBs):  e.g. Losartan.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636" y="2276871"/>
            <a:ext cx="344027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ACE inhibitors:    e.g. Captopril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3688" y="440668"/>
            <a:ext cx="518457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 inhibitors</a:t>
            </a:r>
          </a:p>
        </p:txBody>
      </p:sp>
      <p:pic>
        <p:nvPicPr>
          <p:cNvPr id="44034" name="Picture 2" descr="نتيجة بحث الصور عن ‪angiotensin converting enzyme inhibitors comic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6036" y="2276871"/>
            <a:ext cx="3744417" cy="3564397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92832" y="5454806"/>
            <a:ext cx="523930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Following myocardial infarction.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832" y="4456276"/>
            <a:ext cx="25313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Cardiac failure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112" y="3671446"/>
            <a:ext cx="24509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Hypertension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524" y="1306165"/>
            <a:ext cx="770485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Cause a fall in blood pressure in hypertensive patients especially those with high rennin levels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ACE inhibitors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0022" y="2762419"/>
            <a:ext cx="31540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Clinical uses: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948" y="28889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59075"/>
            <a:ext cx="61660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lgerian" pitchFamily="82" charset="0"/>
              </a:rPr>
              <a:t>Angiotensin</a:t>
            </a:r>
            <a:r>
              <a:rPr lang="en-US" sz="2800" dirty="0">
                <a:latin typeface="Algerian" pitchFamily="82" charset="0"/>
              </a:rPr>
              <a:t> receptor blockers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5121188"/>
            <a:ext cx="40324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Similar uses to ACEI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526" y="2724798"/>
            <a:ext cx="4572508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AT</a:t>
            </a:r>
            <a:r>
              <a:rPr lang="en-US" sz="2800" baseline="-25000" dirty="0"/>
              <a:t>1</a:t>
            </a:r>
            <a:r>
              <a:rPr lang="en-US" sz="2800" dirty="0"/>
              <a:t> receptors predominate in vascular smooth muscle, mediate most of the known actions of </a:t>
            </a:r>
            <a:r>
              <a:rPr lang="en-US" sz="2800" dirty="0" err="1"/>
              <a:t>Ang</a:t>
            </a:r>
            <a:r>
              <a:rPr lang="en-US" sz="2800" dirty="0"/>
              <a:t>, coupled to G proteins &amp; DAG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1511206"/>
            <a:ext cx="457250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Angiotensin receptors AT</a:t>
            </a:r>
            <a:r>
              <a:rPr lang="en-US" sz="2800" baseline="-25000" dirty="0"/>
              <a:t>1</a:t>
            </a:r>
            <a:r>
              <a:rPr lang="en-US" sz="2800" dirty="0"/>
              <a:t> &amp; AT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052" y="1268760"/>
            <a:ext cx="3669694" cy="498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960" y="2698740"/>
            <a:ext cx="4762512" cy="119970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5-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Kinins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627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459075"/>
            <a:ext cx="22682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lgerian" pitchFamily="82" charset="0"/>
              </a:rPr>
              <a:t>kinins</a:t>
            </a:r>
            <a:endParaRPr lang="en-US" sz="32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61837"/>
            <a:ext cx="72008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Bradykinin</a:t>
            </a:r>
            <a:r>
              <a:rPr lang="en-US" sz="2400" dirty="0">
                <a:solidFill>
                  <a:schemeClr val="bg1"/>
                </a:solidFill>
              </a:rPr>
              <a:t> is formed by </a:t>
            </a:r>
            <a:r>
              <a:rPr lang="en-US" sz="2400" dirty="0" err="1">
                <a:solidFill>
                  <a:schemeClr val="bg1"/>
                </a:solidFill>
              </a:rPr>
              <a:t>proteolytic</a:t>
            </a:r>
            <a:r>
              <a:rPr lang="en-US" sz="2400" dirty="0">
                <a:solidFill>
                  <a:schemeClr val="bg1"/>
                </a:solidFill>
              </a:rPr>
              <a:t> cleavage of circulating proteins (</a:t>
            </a:r>
            <a:r>
              <a:rPr lang="en-US" sz="2400" dirty="0" err="1">
                <a:solidFill>
                  <a:schemeClr val="bg1"/>
                </a:solidFill>
              </a:rPr>
              <a:t>kininogens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792834"/>
            <a:ext cx="7380820" cy="34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1375574"/>
            <a:ext cx="424008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Are </a:t>
            </a:r>
            <a:r>
              <a:rPr lang="en-US" sz="2400" dirty="0" err="1">
                <a:solidFill>
                  <a:schemeClr val="bg1"/>
                </a:solidFill>
              </a:rPr>
              <a:t>Bradykinin</a:t>
            </a:r>
            <a:r>
              <a:rPr lang="en-US" sz="2400" dirty="0">
                <a:solidFill>
                  <a:schemeClr val="bg1"/>
                </a:solidFill>
              </a:rPr>
              <a:t> &amp; </a:t>
            </a:r>
            <a:r>
              <a:rPr lang="en-US" sz="2400" dirty="0" err="1">
                <a:solidFill>
                  <a:schemeClr val="bg1"/>
                </a:solidFill>
              </a:rPr>
              <a:t>kallidin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>
                <a:solidFill>
                  <a:srgbClr val="F2FDF7"/>
                </a:solidFill>
                <a:latin typeface="Algerian" pitchFamily="82" charset="0"/>
              </a:rPr>
              <a:t>bradykinin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96" y="1651880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91440" lvl="1">
              <a:buBlip>
                <a:blip r:embed="rId8"/>
              </a:buBlip>
            </a:pPr>
            <a:r>
              <a:rPr lang="en-US" sz="2800" dirty="0"/>
              <a:t>Potent vasodilator, </a:t>
            </a:r>
            <a:r>
              <a:rPr lang="en-US" sz="2800" b="1" dirty="0">
                <a:solidFill>
                  <a:schemeClr val="accent2"/>
                </a:solidFill>
              </a:rPr>
              <a:t>reduces</a:t>
            </a:r>
            <a:r>
              <a:rPr lang="en-US" sz="2800" dirty="0"/>
              <a:t> blood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396" y="4156888"/>
            <a:ext cx="842493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/>
              <a:t>Constricts most smooth muscles, intestine, uterus bronchiole, contraction is slow &amp; last long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283205"/>
            <a:ext cx="853294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Stimulation of epithelial ion transport &amp; fluid secretion in airways &amp; GIT.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356" y="1537375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/>
              <a:t>Causes pain, this effect is potentiated by PG. Has a role in inflammation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2555869"/>
            <a:ext cx="820891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If injected locally it dilates arterioles [</a:t>
            </a:r>
            <a:r>
              <a:rPr lang="en-US" sz="2800" dirty="0">
                <a:sym typeface="Symbol" pitchFamily="18" charset="2"/>
              </a:rPr>
              <a:t>generation of PGI, release of NO]</a:t>
            </a:r>
            <a:r>
              <a:rPr lang="en-US" sz="2800" dirty="0"/>
              <a:t> &amp; increases permeability of post capillary </a:t>
            </a:r>
            <a:r>
              <a:rPr lang="en-US" sz="2800" dirty="0" err="1"/>
              <a:t>venules</a:t>
            </a:r>
            <a:r>
              <a:rPr lang="en-US" sz="2800" dirty="0"/>
              <a:t>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2715816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  <p:bldP spid="15" grpId="0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7" y="-13539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40668"/>
            <a:ext cx="586865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Receptors &amp; clinical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349" y="2219980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91440" lvl="1">
              <a:buBlip>
                <a:blip r:embed="rId8"/>
              </a:buBlip>
            </a:pPr>
            <a:r>
              <a:rPr lang="en-US" sz="2800" dirty="0"/>
              <a:t>B</a:t>
            </a:r>
            <a:r>
              <a:rPr lang="en-US" sz="2000" dirty="0"/>
              <a:t>1</a:t>
            </a:r>
            <a:r>
              <a:rPr lang="en-US" sz="2800" dirty="0"/>
              <a:t> inducible under condition of inflammation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82351"/>
            <a:ext cx="83169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91440" lvl="1">
              <a:buBlip>
                <a:blip r:embed="rId8"/>
              </a:buBlip>
            </a:pPr>
            <a:r>
              <a:rPr lang="en-US" sz="2800" dirty="0"/>
              <a:t>Receptors B</a:t>
            </a:r>
            <a:r>
              <a:rPr lang="en-US" sz="2000" dirty="0"/>
              <a:t>1</a:t>
            </a:r>
            <a:r>
              <a:rPr lang="en-US" sz="2800" dirty="0"/>
              <a:t> &amp; B</a:t>
            </a:r>
            <a:r>
              <a:rPr lang="en-US" sz="2000" dirty="0"/>
              <a:t>2 (</a:t>
            </a:r>
            <a:r>
              <a:rPr lang="en-US" sz="2800" dirty="0"/>
              <a:t>both are G protein-coupled receptors)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654" y="4382304"/>
            <a:ext cx="8312806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91440" lvl="1">
              <a:buBlip>
                <a:blip r:embed="rId8"/>
              </a:buBlip>
            </a:pPr>
            <a:r>
              <a:rPr lang="en-US" sz="2800" dirty="0"/>
              <a:t>B</a:t>
            </a:r>
            <a:r>
              <a:rPr lang="en-US" sz="2000" dirty="0"/>
              <a:t>2</a:t>
            </a:r>
            <a:r>
              <a:rPr lang="en-US" sz="2800" dirty="0"/>
              <a:t> constitutive</a:t>
            </a:r>
          </a:p>
          <a:p>
            <a:pPr marL="91440" lvl="1">
              <a:buBlip>
                <a:blip r:embed="rId8"/>
              </a:buBlip>
            </a:pPr>
            <a:r>
              <a:rPr lang="en-US" sz="2800" dirty="0"/>
              <a:t>High affinity to </a:t>
            </a:r>
            <a:r>
              <a:rPr lang="en-US" sz="2800" dirty="0" err="1"/>
              <a:t>bradykinin</a:t>
            </a:r>
            <a:r>
              <a:rPr lang="en-US" sz="2800" dirty="0"/>
              <a:t> &amp; mediates the majority of its effects.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6354" y="2875194"/>
            <a:ext cx="8316924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91440" lvl="1">
              <a:buBlip>
                <a:blip r:embed="rId8"/>
              </a:buBlip>
            </a:pPr>
            <a:r>
              <a:rPr lang="en-US" sz="2800" dirty="0"/>
              <a:t>B</a:t>
            </a:r>
            <a:r>
              <a:rPr lang="en-US" sz="2000" dirty="0"/>
              <a:t>1</a:t>
            </a:r>
            <a:r>
              <a:rPr lang="en-US" sz="2800" dirty="0"/>
              <a:t> receptor has low affinity to </a:t>
            </a:r>
            <a:r>
              <a:rPr lang="en-US" sz="2800" dirty="0" err="1"/>
              <a:t>bradykinin</a:t>
            </a:r>
            <a:endParaRPr lang="en-US" sz="2800" dirty="0"/>
          </a:p>
          <a:p>
            <a:pPr marL="91440" lvl="1">
              <a:buBlip>
                <a:blip r:embed="rId8"/>
              </a:buBlip>
            </a:pPr>
            <a:r>
              <a:rPr lang="en-US" sz="2800" dirty="0"/>
              <a:t>plays a significant role in inflammation &amp; </a:t>
            </a:r>
            <a:r>
              <a:rPr lang="en-US" sz="2800" dirty="0" err="1"/>
              <a:t>hyperalgesia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Therapeutic uses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2665075"/>
            <a:ext cx="3852428" cy="3046988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91440" lvl="1">
              <a:buBlip>
                <a:blip r:embed="rId8"/>
              </a:buBlip>
            </a:pPr>
            <a:r>
              <a:rPr lang="en-US" sz="3200" b="1" dirty="0">
                <a:solidFill>
                  <a:schemeClr val="accent2"/>
                </a:solidFill>
              </a:rPr>
              <a:t>Increased</a:t>
            </a:r>
            <a:r>
              <a:rPr lang="en-US" sz="3200" dirty="0"/>
              <a:t> </a:t>
            </a:r>
            <a:r>
              <a:rPr lang="en-US" sz="3200" dirty="0" err="1"/>
              <a:t>bradykinin</a:t>
            </a:r>
            <a:r>
              <a:rPr lang="en-US" sz="3200" dirty="0"/>
              <a:t> is implicated in the therapeutic efficacy &amp; cough produced by ACEIs.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555" y="1760804"/>
            <a:ext cx="73568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91440" lvl="1">
              <a:buBlip>
                <a:blip r:embed="rId8"/>
              </a:buBlip>
            </a:pPr>
            <a:r>
              <a:rPr lang="en-US" sz="2800" dirty="0"/>
              <a:t>No current therapeutic use of </a:t>
            </a:r>
            <a:r>
              <a:rPr lang="en-US" sz="2800" dirty="0" err="1"/>
              <a:t>bradykinin</a:t>
            </a:r>
            <a:endParaRPr lang="en-US" sz="280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5956" y="2456892"/>
            <a:ext cx="39054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960" y="2698740"/>
            <a:ext cx="4762512" cy="119970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6- Serotonin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5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16968" y="5265204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Release:- during allergic reaction, inflammatory reaction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968" y="4149080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Stored in mast cells, </a:t>
            </a:r>
            <a:r>
              <a:rPr lang="en-US" sz="2800" dirty="0" err="1"/>
              <a:t>basophils</a:t>
            </a:r>
            <a:r>
              <a:rPr lang="en-US" sz="2800" dirty="0"/>
              <a:t>, lung, intestinal mucosa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6968" y="1440069"/>
            <a:ext cx="56886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Synthesis:- from L- </a:t>
            </a:r>
            <a:r>
              <a:rPr lang="en-US" sz="3200" dirty="0" err="1"/>
              <a:t>histidine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4066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Histamine</a:t>
            </a:r>
          </a:p>
        </p:txBody>
      </p:sp>
      <p:pic>
        <p:nvPicPr>
          <p:cNvPr id="14" name="صورة 1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968" y="2024844"/>
            <a:ext cx="586851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نتيجة بحث الصور عن ‪histamine allergic reaction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4005064"/>
            <a:ext cx="2088232" cy="2214247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نتيجة بحث الصور عن ‪serotonin synthesi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7604" y="3248980"/>
            <a:ext cx="6764796" cy="29338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7604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Serotonin [5ht]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7604" y="1844824"/>
            <a:ext cx="66607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Serotonin is synthesized from the amino acid L-tryptophan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5676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Serotonin [5-ht]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004" y="5517232"/>
            <a:ext cx="7084404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99"/>
                </a:solidFill>
              </a:rPr>
              <a:t>3] CNS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a neurotransmitter, in midbrain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0004" y="3859131"/>
            <a:ext cx="4816152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2] Blood</a:t>
            </a:r>
            <a:r>
              <a:rPr lang="en-US" sz="2800" dirty="0">
                <a:solidFill>
                  <a:schemeClr val="bg1"/>
                </a:solidFill>
              </a:rPr>
              <a:t>, in platelets, released when aggregated, in sites of tissue damage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004" y="2204864"/>
            <a:ext cx="481615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1] Intestinal wall</a:t>
            </a:r>
            <a:r>
              <a:rPr lang="en-US" sz="2800" dirty="0">
                <a:solidFill>
                  <a:schemeClr val="bg1"/>
                </a:solidFill>
              </a:rPr>
              <a:t>: in </a:t>
            </a:r>
            <a:r>
              <a:rPr lang="en-US" sz="2800" dirty="0" err="1">
                <a:solidFill>
                  <a:schemeClr val="bg1"/>
                </a:solidFill>
              </a:rPr>
              <a:t>chromaffin</a:t>
            </a:r>
            <a:r>
              <a:rPr lang="en-US" sz="2800" dirty="0">
                <a:solidFill>
                  <a:schemeClr val="bg1"/>
                </a:solidFill>
              </a:rPr>
              <a:t> cells, in neuronal cells in the </a:t>
            </a:r>
            <a:r>
              <a:rPr lang="en-US" sz="2800" dirty="0" err="1">
                <a:solidFill>
                  <a:schemeClr val="bg1"/>
                </a:solidFill>
              </a:rPr>
              <a:t>myenteric</a:t>
            </a:r>
            <a:r>
              <a:rPr lang="en-US" sz="2800" dirty="0">
                <a:solidFill>
                  <a:schemeClr val="bg1"/>
                </a:solidFill>
              </a:rPr>
              <a:t> plexus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000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distribution</a:t>
            </a: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0172" y="1916832"/>
            <a:ext cx="22322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7644" y="440668"/>
            <a:ext cx="158417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5-ht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764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receptors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8250" y="2276872"/>
            <a:ext cx="6991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Actions of 5-ht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7644" y="5301208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Increases capillary pressure &amp; permeability.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7644" y="3304145"/>
            <a:ext cx="518457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>
                <a:solidFill>
                  <a:srgbClr val="FF00FF"/>
                </a:solidFill>
              </a:rPr>
              <a:t>Blood vessels</a:t>
            </a:r>
            <a:r>
              <a:rPr lang="en-US" sz="2800" dirty="0"/>
              <a:t>:-</a:t>
            </a:r>
          </a:p>
          <a:p>
            <a:r>
              <a:rPr lang="en-US" sz="2800" dirty="0"/>
              <a:t>Contracts large vessels by a direct action &amp; relaxes other vessels by releasing </a:t>
            </a:r>
            <a:r>
              <a:rPr lang="en-US" sz="2800" dirty="0">
                <a:solidFill>
                  <a:srgbClr val="FF00FF"/>
                </a:solidFill>
              </a:rPr>
              <a:t>NO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7644" y="2132856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/>
              <a:t>Contracts uterus, bronchiole, other smooth muscles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7644" y="1484784"/>
            <a:ext cx="48161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GIT: 5-HT increases motility</a:t>
            </a:r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6265333" y="1289756"/>
            <a:ext cx="2878667" cy="3510844"/>
          </a:xfrm>
          <a:noFill/>
          <a:ln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5-ht 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532" y="4113076"/>
            <a:ext cx="7200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>
                <a:solidFill>
                  <a:schemeClr val="hlink"/>
                </a:solidFill>
              </a:rPr>
              <a:t>CNS;-</a:t>
            </a:r>
            <a:r>
              <a:rPr lang="en-US" sz="2800" dirty="0"/>
              <a:t>stimulates some neurons &amp; inhibits others, inhibits release of other neurotransmitters.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532" y="2816932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>
                <a:solidFill>
                  <a:schemeClr val="folHlink"/>
                </a:solidFill>
              </a:rPr>
              <a:t>Neuronal terminals</a:t>
            </a:r>
            <a:r>
              <a:rPr lang="en-US" sz="2800" dirty="0"/>
              <a:t>: 5-HT stimulates nociceptive neuron endings </a:t>
            </a:r>
            <a:r>
              <a:rPr lang="en-US" sz="2800" dirty="0">
                <a:latin typeface="Calibri"/>
              </a:rPr>
              <a:t>→ </a:t>
            </a:r>
            <a:r>
              <a:rPr lang="en-US" sz="2800" dirty="0"/>
              <a:t>pain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532" y="1521609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Platelets:-</a:t>
            </a:r>
            <a:r>
              <a:rPr lang="en-US" sz="2800" dirty="0"/>
              <a:t> causes aggregation, aggregated platelets release 5-HT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440668"/>
            <a:ext cx="522058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5-ht receptor agonists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352" y="2996952"/>
            <a:ext cx="3511624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>
                <a:solidFill>
                  <a:srgbClr val="FF0000"/>
                </a:solidFill>
              </a:rPr>
              <a:t>Cisapride</a:t>
            </a:r>
            <a:r>
              <a:rPr lang="en-US" sz="2800" b="1" dirty="0">
                <a:solidFill>
                  <a:schemeClr val="hlink"/>
                </a:solidFill>
              </a:rPr>
              <a:t>:- </a:t>
            </a:r>
          </a:p>
          <a:p>
            <a:r>
              <a:rPr lang="en-US" sz="2800" dirty="0"/>
              <a:t>5-HT</a:t>
            </a:r>
            <a:r>
              <a:rPr lang="en-US" sz="2000" dirty="0"/>
              <a:t>4</a:t>
            </a:r>
            <a:r>
              <a:rPr lang="en-US" sz="2800" dirty="0"/>
              <a:t> -receptor agonist, used in </a:t>
            </a:r>
            <a:r>
              <a:rPr lang="en-US" sz="2800" dirty="0" err="1"/>
              <a:t>gastroesophageal</a:t>
            </a:r>
            <a:r>
              <a:rPr lang="en-US" sz="2800" dirty="0"/>
              <a:t> reflux &amp; motility disorders.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352" y="1340768"/>
            <a:ext cx="365564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>
                <a:solidFill>
                  <a:srgbClr val="FF0000"/>
                </a:solidFill>
              </a:rPr>
              <a:t>Buspirone</a:t>
            </a:r>
            <a:r>
              <a:rPr lang="en-US" sz="2800" b="1" dirty="0">
                <a:solidFill>
                  <a:schemeClr val="hlink"/>
                </a:solidFill>
              </a:rPr>
              <a:t>:- </a:t>
            </a:r>
            <a:r>
              <a:rPr lang="en-US" sz="2800" dirty="0"/>
              <a:t>5-HT</a:t>
            </a:r>
            <a:r>
              <a:rPr lang="en-US" sz="2000" dirty="0"/>
              <a:t>1A</a:t>
            </a:r>
            <a:r>
              <a:rPr lang="en-US" sz="2800" dirty="0"/>
              <a:t> agonist, effective anxiolytic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996952"/>
            <a:ext cx="3780420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nxiety &amp; Panic Attac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357338"/>
            <a:ext cx="2988332" cy="149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4352" y="440668"/>
            <a:ext cx="62479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5-ht receptor antagonists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7" y="1736812"/>
            <a:ext cx="3051137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>
                <a:solidFill>
                  <a:schemeClr val="folHlink"/>
                </a:solidFill>
              </a:rPr>
              <a:t>Selective 5-HT</a:t>
            </a:r>
            <a:r>
              <a:rPr lang="en-US" sz="2000" b="1" dirty="0">
                <a:solidFill>
                  <a:schemeClr val="folHlink"/>
                </a:solidFill>
              </a:rPr>
              <a:t>3 </a:t>
            </a:r>
            <a:r>
              <a:rPr lang="en-US" sz="2800" b="1" dirty="0">
                <a:solidFill>
                  <a:schemeClr val="folHlink"/>
                </a:solidFill>
              </a:rPr>
              <a:t>antagonist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Ondansetron</a:t>
            </a:r>
            <a:r>
              <a:rPr lang="en-US" sz="2800" dirty="0">
                <a:solidFill>
                  <a:schemeClr val="bg1"/>
                </a:solidFill>
              </a:rPr>
              <a:t>,  antiemetic action, for cancer chemotherapy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1" y="1736812"/>
            <a:ext cx="39964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0945" y="1736812"/>
            <a:ext cx="41814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66688"/>
            <a:ext cx="5877272" cy="1077218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Clinical conditions in which 5-ht is implicated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556" y="2441357"/>
            <a:ext cx="4356484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/>
              <a:t>Activation of trigeminal system leads to vasodilator peptides release promoting an inflammatory reaction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9152" y="1448780"/>
            <a:ext cx="273654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1-migraine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243907"/>
            <a:ext cx="1603623" cy="9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441357"/>
            <a:ext cx="3526408" cy="354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17443" y="4625186"/>
            <a:ext cx="3960440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/>
              <a:t>This increases flow of sensory traffic through the brain stem, the thalamus &amp; the cortex.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317" y="2280793"/>
            <a:ext cx="8048338" cy="43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053" y="1556792"/>
            <a:ext cx="3348372" cy="4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523" y="3501008"/>
            <a:ext cx="4752530" cy="280692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It binds to 5HT1B, in cranial blood vessels causing </a:t>
            </a:r>
            <a:r>
              <a:rPr lang="en-US" sz="2800" b="1" dirty="0"/>
              <a:t>vasoconstriction</a:t>
            </a:r>
            <a:r>
              <a:rPr lang="en-US" sz="2800" dirty="0"/>
              <a:t> &amp; 1D &amp; 1F in presynaptic trigeminal nerve causing </a:t>
            </a:r>
            <a:r>
              <a:rPr lang="en-US" sz="2800" b="1" dirty="0"/>
              <a:t>inhibition</a:t>
            </a:r>
            <a:r>
              <a:rPr lang="en-US" sz="2800" dirty="0"/>
              <a:t> of pro- inflammatory neuropeptide release.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524" y="1556792"/>
            <a:ext cx="460851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5-HT 1B, 1D &amp; 1F-receptor </a:t>
            </a:r>
            <a:r>
              <a:rPr lang="en-US" sz="2800" b="1" dirty="0"/>
              <a:t>agonists</a:t>
            </a:r>
            <a:r>
              <a:rPr lang="en-US" sz="2800" dirty="0"/>
              <a:t>, effective in acute migraine attack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636" y="588388"/>
            <a:ext cx="34396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lgerian" pitchFamily="82" charset="0"/>
              </a:rPr>
              <a:t>sumatriptan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17145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2- </a:t>
            </a:r>
            <a:r>
              <a:rPr lang="en-US" sz="3200" dirty="0" err="1">
                <a:solidFill>
                  <a:srgbClr val="F2FDF7"/>
                </a:solidFill>
                <a:latin typeface="Algerian" pitchFamily="82" charset="0"/>
              </a:rPr>
              <a:t>Carcinoid</a:t>
            </a:r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 syndrome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772" y="2264910"/>
            <a:ext cx="4858308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/>
              <a:t>The tumor releases 5-HT, SP, PGs, </a:t>
            </a:r>
            <a:r>
              <a:rPr lang="en-US" sz="2800" dirty="0" err="1"/>
              <a:t>kinins</a:t>
            </a:r>
            <a:r>
              <a:rPr lang="en-US" sz="2800" dirty="0"/>
              <a:t> &amp; histamine causing flushing, diarrhea, bronchoconstriction &amp; hypotension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772" y="1268413"/>
            <a:ext cx="449826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/>
              <a:t> A malignant tumor of intestinal </a:t>
            </a:r>
            <a:r>
              <a:rPr lang="en-US" sz="2800" dirty="0" err="1"/>
              <a:t>chromaffin</a:t>
            </a:r>
            <a:r>
              <a:rPr lang="en-US" sz="2800" dirty="0"/>
              <a:t> cells</a:t>
            </a:r>
          </a:p>
        </p:txBody>
      </p:sp>
      <p:pic>
        <p:nvPicPr>
          <p:cNvPr id="2" name="Picture 2" descr="نتيجة بحث الصور عن ‪carcinoid syndrome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024844"/>
            <a:ext cx="3232733" cy="37804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3772" y="4437112"/>
            <a:ext cx="5326360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/>
              <a:t>Serotonin antagonists (</a:t>
            </a:r>
            <a:r>
              <a:rPr lang="en-US" sz="2800" b="1" dirty="0" err="1">
                <a:solidFill>
                  <a:srgbClr val="FF0000"/>
                </a:solidFill>
              </a:rPr>
              <a:t>cyproheptadine</a:t>
            </a:r>
            <a:r>
              <a:rPr lang="en-US" sz="2800" dirty="0"/>
              <a:t>, 5HT</a:t>
            </a:r>
            <a:r>
              <a:rPr lang="en-US" sz="2000" dirty="0"/>
              <a:t>2</a:t>
            </a:r>
            <a:r>
              <a:rPr lang="en-US" sz="2800" dirty="0"/>
              <a:t> antagonist) could be administered to control diarrhea, flushing &amp; </a:t>
            </a:r>
            <a:r>
              <a:rPr lang="en-US" sz="2800" dirty="0" err="1"/>
              <a:t>malabsorption</a:t>
            </a:r>
            <a:r>
              <a:rPr lang="en-US" sz="2800" dirty="0"/>
              <a:t>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61758"/>
              </p:ext>
            </p:extLst>
          </p:nvPr>
        </p:nvGraphicFramePr>
        <p:xfrm>
          <a:off x="1187624" y="1304764"/>
          <a:ext cx="7215239" cy="4818856"/>
        </p:xfrm>
        <a:graphic>
          <a:graphicData uri="http://schemas.openxmlformats.org/drawingml/2006/table">
            <a:tbl>
              <a:tblPr/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bg2"/>
                        </a:solidFill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Smooth muscle, Endothelial cells, Brain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Acute </a:t>
                      </a: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allergic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responses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bg2"/>
                        </a:solidFill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Gastric parietal cells,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Cardiac muscle, Mast</a:t>
                      </a:r>
                      <a:r>
                        <a:rPr lang="en-US" baseline="0" dirty="0">
                          <a:solidFill>
                            <a:schemeClr val="bg2"/>
                          </a:solidFill>
                        </a:rPr>
                        <a:t> cells, Brain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Secretion of </a:t>
                      </a: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gastric acid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&amp;</a:t>
                      </a:r>
                      <a:r>
                        <a:rPr lang="en-US" b="1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increase in *COP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bg2"/>
                        </a:solidFill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Central nervous 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Neurotransmission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chemeClr val="bg2"/>
                          </a:solidFill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solidFill>
                          <a:schemeClr val="bg2"/>
                        </a:solidFill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dirty="0" err="1">
                          <a:solidFill>
                            <a:schemeClr val="bg2"/>
                          </a:solidFill>
                        </a:rPr>
                        <a:t>Mast</a:t>
                      </a:r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2"/>
                          </a:solidFill>
                        </a:rPr>
                        <a:t>cells</a:t>
                      </a:r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, </a:t>
                      </a:r>
                      <a:r>
                        <a:rPr lang="fr-FR" dirty="0" err="1">
                          <a:solidFill>
                            <a:schemeClr val="bg2"/>
                          </a:solidFill>
                        </a:rPr>
                        <a:t>Eosinophils</a:t>
                      </a:r>
                      <a:r>
                        <a:rPr lang="fr-FR" dirty="0">
                          <a:solidFill>
                            <a:schemeClr val="bg2"/>
                          </a:solidFill>
                        </a:rPr>
                        <a:t>,      T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-</a:t>
                      </a:r>
                      <a:r>
                        <a:rPr lang="fr-FR" dirty="0" err="1">
                          <a:solidFill>
                            <a:schemeClr val="bg2"/>
                          </a:solidFill>
                        </a:rPr>
                        <a:t>cells</a:t>
                      </a:r>
                      <a:endParaRPr lang="fr-FR" dirty="0">
                        <a:solidFill>
                          <a:schemeClr val="bg2"/>
                        </a:solidFill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Regulating immune 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responses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66900" y="440668"/>
            <a:ext cx="459444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Algerian" pitchFamily="82" charset="0"/>
              </a:rPr>
              <a:t>Histamine receptors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5502" y="6091537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COP: cardiac output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6032C-628E-40EC-B836-5F8C4AD4D84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265204"/>
            <a:ext cx="44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/>
              <a:t>Increases</a:t>
            </a:r>
            <a:r>
              <a:rPr lang="en-US" sz="2800" dirty="0"/>
              <a:t> bowel peristalsis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247063"/>
            <a:ext cx="436510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Blip>
                <a:blip r:embed="rId8"/>
              </a:buBlip>
            </a:pPr>
            <a:r>
              <a:rPr lang="en-US" sz="2800" dirty="0"/>
              <a:t>Stimulation of H</a:t>
            </a:r>
            <a:r>
              <a:rPr lang="en-US" dirty="0"/>
              <a:t>1</a:t>
            </a:r>
            <a:r>
              <a:rPr lang="en-US" sz="2800" dirty="0"/>
              <a:t>-receptors </a:t>
            </a:r>
            <a:r>
              <a:rPr lang="en-US" sz="2800" u="sng" dirty="0"/>
              <a:t>contract</a:t>
            </a:r>
            <a:r>
              <a:rPr lang="en-US" sz="2800" dirty="0"/>
              <a:t> smooth muscles, bronchioles, uterus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6812" y="1448780"/>
            <a:ext cx="43712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Histamine </a:t>
            </a:r>
            <a:r>
              <a:rPr lang="en-US" sz="2800" u="sng" dirty="0"/>
              <a:t>stimulates</a:t>
            </a:r>
            <a:r>
              <a:rPr lang="en-US" sz="2800" dirty="0"/>
              <a:t> gastric acid secretion, through H</a:t>
            </a:r>
            <a:r>
              <a:rPr lang="en-US" dirty="0"/>
              <a:t>2</a:t>
            </a:r>
            <a:r>
              <a:rPr lang="en-US" sz="2800" dirty="0"/>
              <a:t>- receptors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2130" y="3235974"/>
            <a:ext cx="2699674" cy="16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642130" y="4890590"/>
            <a:ext cx="2587470" cy="1435857"/>
          </a:xfrm>
          <a:prstGeom prst="rect">
            <a:avLst/>
          </a:prstGeom>
          <a:noFill/>
          <a:ln/>
        </p:spPr>
      </p:pic>
      <p:pic>
        <p:nvPicPr>
          <p:cNvPr id="1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42130" y="1304764"/>
            <a:ext cx="2587470" cy="1823789"/>
          </a:xfrm>
          <a:noFill/>
          <a:ln/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3" y="440668"/>
            <a:ext cx="478853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FDF7"/>
                </a:solidFill>
                <a:latin typeface="Algerian" pitchFamily="82" charset="0"/>
              </a:rPr>
              <a:t>Actions of histamine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6604" y="1340768"/>
            <a:ext cx="7649852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/>
              <a:t>Slow</a:t>
            </a:r>
            <a:r>
              <a:rPr lang="en-US" sz="2800" dirty="0"/>
              <a:t> IV or SC injection causes flushing of skin, raise temperature, edema, increase blood flow to the periphery, increase heart rate &amp; COP (through increasing Ca</a:t>
            </a:r>
            <a:r>
              <a:rPr lang="en-US" sz="2800" baseline="30000" dirty="0"/>
              <a:t>2+ </a:t>
            </a:r>
            <a:r>
              <a:rPr lang="en-US" sz="2800" dirty="0"/>
              <a:t>influx)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6604" y="4758974"/>
            <a:ext cx="5921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Intradermal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injection </a:t>
            </a:r>
            <a:r>
              <a:rPr lang="en-US" sz="2800" dirty="0"/>
              <a:t>causes itching.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8450"/>
            <a:ext cx="2590800" cy="1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277" y="4588532"/>
            <a:ext cx="1908336" cy="2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58490" y="3284984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/>
              <a:t>Rapid</a:t>
            </a:r>
            <a:r>
              <a:rPr lang="en-US" sz="2800" dirty="0"/>
              <a:t> IV bolus injection induces a fall in blood pressure, an increase in CSF pressure, headache, due to dilation of blood vessels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13D1-9D20-433B-A882-D5BAC238F12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9924" y="442913"/>
            <a:ext cx="64447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Histamine receptor </a:t>
            </a:r>
            <a:r>
              <a:rPr lang="en-US" sz="3200" dirty="0">
                <a:solidFill>
                  <a:schemeClr val="accent2"/>
                </a:solidFill>
                <a:latin typeface="Algerian" pitchFamily="82" charset="0"/>
              </a:rPr>
              <a:t>blockers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712" y="2672045"/>
            <a:ext cx="69403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Histamine h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 receptor antagonists </a:t>
            </a:r>
            <a:r>
              <a:rPr lang="en-US" sz="2800" dirty="0">
                <a:latin typeface="Algerian" pitchFamily="82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168" y="4079830"/>
            <a:ext cx="589627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Diphenhydramine, Promethazine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924" y="3416753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First generation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168" y="5673413"/>
            <a:ext cx="589627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Cetirizine, Fexofenadine.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924" y="5080549"/>
            <a:ext cx="47224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Second generation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896" y="1561853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Physiological antagonist: epinephrine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478A2-FA94-4F03-B717-30DDCD87A30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71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itchFamily="82" charset="0"/>
              </a:rPr>
              <a:t>Histamine H</a:t>
            </a:r>
            <a:r>
              <a:rPr lang="en-US" sz="2000" dirty="0">
                <a:latin typeface="Algerian" pitchFamily="82" charset="0"/>
              </a:rPr>
              <a:t>1</a:t>
            </a:r>
            <a:r>
              <a:rPr lang="en-US" sz="3200" dirty="0">
                <a:latin typeface="Algerian" pitchFamily="82" charset="0"/>
              </a:rPr>
              <a:t> receptor 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596" y="137677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First</a:t>
            </a:r>
            <a:r>
              <a:rPr lang="en-US" sz="2800" b="1" dirty="0"/>
              <a:t> generation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788" y="4149080"/>
            <a:ext cx="21074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err="1">
                <a:solidFill>
                  <a:srgbClr val="0070C0"/>
                </a:solidFill>
                <a:latin typeface="Arial Narrow" pitchFamily="34" charset="0"/>
              </a:rPr>
              <a:t>Urticaria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88" y="3465004"/>
            <a:ext cx="30351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Allergic rhinitis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2060848"/>
            <a:ext cx="37108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Has a sedating effect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35596" y="270892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Clinical uses: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596" y="5481228"/>
            <a:ext cx="28635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5566" y="4797152"/>
            <a:ext cx="19550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>
                <a:solidFill>
                  <a:srgbClr val="0070C0"/>
                </a:solidFill>
                <a:latin typeface="Arial Narrow" pitchFamily="34" charset="0"/>
              </a:rPr>
              <a:t>Insomnia  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268760"/>
            <a:ext cx="1400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2895515"/>
            <a:ext cx="1603530" cy="1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172" y="4797152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نتيجة بحث الصور عن ‪insomni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1420" y="4006226"/>
            <a:ext cx="2958752" cy="1332148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4EB8-5C1B-4830-9CAD-A02C2FF5D79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37150</TotalTime>
  <Words>1612</Words>
  <Application>Microsoft Office PowerPoint</Application>
  <PresentationFormat>On-screen Show (4:3)</PresentationFormat>
  <Paragraphs>328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ＭＳ Ｐゴシック</vt:lpstr>
      <vt:lpstr>Algerian</vt:lpstr>
      <vt:lpstr>Arial</vt:lpstr>
      <vt:lpstr>Arial Narrow</vt:lpstr>
      <vt:lpstr>Bernard MT Condensed</vt:lpstr>
      <vt:lpstr>Calibri</vt:lpstr>
      <vt:lpstr>Lucida Sans Unicode</vt:lpstr>
      <vt:lpstr>Symbol</vt:lpstr>
      <vt:lpstr>Times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Allokie !</cp:lastModifiedBy>
  <cp:revision>1057</cp:revision>
  <dcterms:modified xsi:type="dcterms:W3CDTF">2018-10-14T15:49:56Z</dcterms:modified>
</cp:coreProperties>
</file>