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411" r:id="rId2"/>
    <p:sldId id="413" r:id="rId3"/>
    <p:sldId id="369" r:id="rId4"/>
    <p:sldId id="415" r:id="rId5"/>
    <p:sldId id="414" r:id="rId6"/>
    <p:sldId id="416" r:id="rId7"/>
    <p:sldId id="275" r:id="rId8"/>
    <p:sldId id="430" r:id="rId9"/>
    <p:sldId id="400" r:id="rId10"/>
    <p:sldId id="433" r:id="rId11"/>
    <p:sldId id="434" r:id="rId12"/>
    <p:sldId id="435" r:id="rId13"/>
    <p:sldId id="405" r:id="rId14"/>
    <p:sldId id="406" r:id="rId15"/>
    <p:sldId id="407" r:id="rId16"/>
    <p:sldId id="388" r:id="rId17"/>
    <p:sldId id="389" r:id="rId18"/>
    <p:sldId id="391" r:id="rId19"/>
    <p:sldId id="419" r:id="rId20"/>
    <p:sldId id="420" r:id="rId21"/>
    <p:sldId id="421" r:id="rId22"/>
    <p:sldId id="422" r:id="rId23"/>
    <p:sldId id="423" r:id="rId24"/>
    <p:sldId id="424" r:id="rId25"/>
    <p:sldId id="408"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00F6"/>
    <a:srgbClr val="5100C8"/>
    <a:srgbClr val="6600FF"/>
    <a:srgbClr val="FF00FF"/>
    <a:srgbClr val="FA00FA"/>
    <a:srgbClr val="EBE2F2"/>
    <a:srgbClr val="FFE5FF"/>
    <a:srgbClr val="7B48A2"/>
    <a:srgbClr val="DBCEFE"/>
    <a:srgbClr val="ECC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88921" autoAdjust="0"/>
  </p:normalViewPr>
  <p:slideViewPr>
    <p:cSldViewPr>
      <p:cViewPr>
        <p:scale>
          <a:sx n="53" d="100"/>
          <a:sy n="53" d="100"/>
        </p:scale>
        <p:origin x="1890" y="6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4FC63C-2F67-412C-B2B1-0B3FFE960C9E}" type="datetimeFigureOut">
              <a:rPr lang="en-US" smtClean="0"/>
              <a:pPr/>
              <a:t>10/17/2018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401110-AB8C-4187-8990-CF74EE5DAAF4}" type="slidenum">
              <a:rPr lang="en-US" smtClean="0"/>
              <a:pPr/>
              <a:t>‹#›</a:t>
            </a:fld>
            <a:endParaRPr lang="en-US"/>
          </a:p>
        </p:txBody>
      </p:sp>
    </p:spTree>
    <p:extLst>
      <p:ext uri="{BB962C8B-B14F-4D97-AF65-F5344CB8AC3E}">
        <p14:creationId xmlns:p14="http://schemas.microsoft.com/office/powerpoint/2010/main" val="297406915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0-17T08:34:17.951"/>
    </inkml:context>
    <inkml:brush xml:id="br0">
      <inkml:brushProperty name="width" value="0.05" units="cm"/>
      <inkml:brushProperty name="height" value="0.05" units="cm"/>
    </inkml:brush>
  </inkml:definitions>
  <inkml:trace contextRef="#ctx0" brushRef="#br0">50 101 7168,'-25'-76'2720,"0"51"-2112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0-17T08:36:10.497"/>
    </inkml:context>
    <inkml:brush xml:id="br0">
      <inkml:brushProperty name="width" value="0.05" units="cm"/>
      <inkml:brushProperty name="height" value="0.05" units="cm"/>
    </inkml:brush>
  </inkml:definitions>
  <inkml:trace contextRef="#ctx0" brushRef="#br0">0 226 12800,'101'-201'4735,"-76"176"-3679,26 25-2976,-51 25-1631,0 0 1631,-26 26 992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0-17T08:36:19.666"/>
    </inkml:context>
    <inkml:brush xml:id="br0">
      <inkml:brushProperty name="width" value="0.05" units="cm"/>
      <inkml:brushProperty name="height" value="0.05" units="cm"/>
    </inkml:brush>
  </inkml:definitions>
  <inkml:trace contextRef="#ctx0" brushRef="#br0">51 51 7424,'-50'-25'2816,"75"0"-2208,0 25-160,-25 0-224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0-17T08:41:00.072"/>
    </inkml:context>
    <inkml:brush xml:id="br0">
      <inkml:brushProperty name="width" value="0.05" units="cm"/>
      <inkml:brushProperty name="height" value="0.05" units="cm"/>
    </inkml:brush>
  </inkml:definitions>
  <inkml:trace contextRef="#ctx0" brushRef="#br0">0 101 3968,'51'-50'1568,"-51"25"-1216,25 0-96,0 25-64,-25 0-160,0 0-32,0 25 32,0-25-32,-25 25 0,25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F2C86BA-C06B-4BFD-ACCF-82E7ABE99C32}" type="datetimeFigureOut">
              <a:rPr lang="en-US"/>
              <a:pPr>
                <a:defRPr/>
              </a:pPr>
              <a:t>10/17/2018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charset="0"/>
              </a:defRPr>
            </a:lvl1pPr>
          </a:lstStyle>
          <a:p>
            <a:pPr>
              <a:defRPr/>
            </a:pPr>
            <a:fld id="{0FA2C1D7-C971-42FE-A045-C29984E2A462}" type="slidenum">
              <a:rPr lang="ar-SA"/>
              <a:pPr>
                <a:defRPr/>
              </a:pPr>
              <a:t>‹#›</a:t>
            </a:fld>
            <a:endParaRPr lang="en-US"/>
          </a:p>
        </p:txBody>
      </p:sp>
    </p:spTree>
    <p:extLst>
      <p:ext uri="{BB962C8B-B14F-4D97-AF65-F5344CB8AC3E}">
        <p14:creationId xmlns:p14="http://schemas.microsoft.com/office/powerpoint/2010/main" val="41490907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FA2C1D7-C971-42FE-A045-C29984E2A462}" type="slidenum">
              <a:rPr lang="ar-SA" smtClean="0"/>
              <a:pPr>
                <a:defRPr/>
              </a:pPr>
              <a:t>1</a:t>
            </a:fld>
            <a:endParaRPr lang="en-US"/>
          </a:p>
        </p:txBody>
      </p:sp>
    </p:spTree>
    <p:extLst>
      <p:ext uri="{BB962C8B-B14F-4D97-AF65-F5344CB8AC3E}">
        <p14:creationId xmlns:p14="http://schemas.microsoft.com/office/powerpoint/2010/main" val="226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9459" name="Slide Number Placeholder 3"/>
          <p:cNvSpPr>
            <a:spLocks noGrp="1"/>
          </p:cNvSpPr>
          <p:nvPr>
            <p:ph type="sldNum" sz="quarter" idx="5"/>
          </p:nvPr>
        </p:nvSpPr>
        <p:spPr bwMode="auto">
          <a:noFill/>
          <a:ln>
            <a:miter lim="800000"/>
            <a:headEnd/>
            <a:tailEnd/>
          </a:ln>
        </p:spPr>
        <p:txBody>
          <a:bodyPr/>
          <a:lstStyle/>
          <a:p>
            <a:fld id="{33A3C964-7AE2-42D7-8131-0212610B9FD1}" type="slidenum">
              <a:rPr lang="ar-SA" smtClean="0">
                <a:cs typeface="Arial" pitchFamily="34" charset="0"/>
              </a:rPr>
              <a:pPr/>
              <a:t>2</a:t>
            </a:fld>
            <a:endParaRPr lang="en-US">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50938" y="692150"/>
            <a:ext cx="4556125" cy="3416300"/>
          </a:xfrm>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membrane action potential arriving at the terminal opens axonal Ca channels; Ca inflow releases neurotransmitter molecules from many vesicles by fusing the vesicle membranes to the nerve terminal membrane. Membrane fusion generates an opening through which the molecules are expelled into the synaptic cleft via exocytosis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err="1">
                <a:solidFill>
                  <a:schemeClr val="tx1"/>
                </a:solidFill>
                <a:effectLst/>
                <a:latin typeface="+mn-lt"/>
                <a:ea typeface="+mn-ea"/>
                <a:cs typeface="+mn-cs"/>
              </a:rPr>
              <a:t>Isoprenaline</a:t>
            </a:r>
            <a:r>
              <a:rPr lang="en-US" sz="1200" b="0" kern="1200" dirty="0">
                <a:solidFill>
                  <a:schemeClr val="tx1"/>
                </a:solidFill>
                <a:effectLst/>
                <a:latin typeface="+mn-lt"/>
                <a:ea typeface="+mn-ea"/>
                <a:cs typeface="+mn-cs"/>
              </a:rPr>
              <a:t>  is a non-selective beta-adrenergic agonist </a:t>
            </a:r>
          </a:p>
          <a:p>
            <a:pPr algn="ctr"/>
            <a:r>
              <a:rPr lang="en-US" dirty="0"/>
              <a:t>G protein-coupled receptor kinases (GRKs) : regulate the activity of GPCRs by phosphorylating their intracellular</a:t>
            </a:r>
          </a:p>
          <a:p>
            <a:pPr algn="ctr"/>
            <a:r>
              <a:rPr lang="en-US" dirty="0" err="1"/>
              <a:t>Arrestin</a:t>
            </a:r>
            <a:r>
              <a:rPr lang="en-US" dirty="0"/>
              <a:t> is a protein that prevent the re-association of the G proteins with their receptors, thereby preventing reactivation of the signaling pathway.</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FA2C1D7-C971-42FE-A045-C29984E2A462}" type="slidenum">
              <a:rPr lang="ar-SA" smtClean="0"/>
              <a:pPr>
                <a:defRPr/>
              </a:pPr>
              <a:t>11</a:t>
            </a:fld>
            <a:endParaRPr lang="en-US"/>
          </a:p>
        </p:txBody>
      </p:sp>
    </p:spTree>
    <p:extLst>
      <p:ext uri="{BB962C8B-B14F-4D97-AF65-F5344CB8AC3E}">
        <p14:creationId xmlns:p14="http://schemas.microsoft.com/office/powerpoint/2010/main" val="993744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FA2C1D7-C971-42FE-A045-C29984E2A462}" type="slidenum">
              <a:rPr lang="ar-SA" smtClean="0"/>
              <a:pPr>
                <a:defRPr/>
              </a:pPr>
              <a:t>14</a:t>
            </a:fld>
            <a:endParaRPr lang="en-US"/>
          </a:p>
        </p:txBody>
      </p:sp>
    </p:spTree>
    <p:extLst>
      <p:ext uri="{BB962C8B-B14F-4D97-AF65-F5344CB8AC3E}">
        <p14:creationId xmlns:p14="http://schemas.microsoft.com/office/powerpoint/2010/main" val="4099172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Clonidine</a:t>
            </a:r>
            <a:r>
              <a:rPr lang="en-US" sz="1200" b="0" kern="1200" dirty="0">
                <a:solidFill>
                  <a:schemeClr val="tx1"/>
                </a:solidFill>
                <a:effectLst/>
                <a:latin typeface="+mn-lt"/>
                <a:ea typeface="+mn-ea"/>
                <a:cs typeface="+mn-cs"/>
              </a:rPr>
              <a:t> belongs to a class of drugs (central alpha agonists) that act in the brain to lower blood pressure.</a:t>
            </a:r>
            <a:endParaRPr lang="en-US" dirty="0"/>
          </a:p>
        </p:txBody>
      </p:sp>
      <p:sp>
        <p:nvSpPr>
          <p:cNvPr id="4" name="Slide Number Placeholder 3"/>
          <p:cNvSpPr>
            <a:spLocks noGrp="1"/>
          </p:cNvSpPr>
          <p:nvPr>
            <p:ph type="sldNum" sz="quarter" idx="10"/>
          </p:nvPr>
        </p:nvSpPr>
        <p:spPr/>
        <p:txBody>
          <a:bodyPr/>
          <a:lstStyle/>
          <a:p>
            <a:pPr>
              <a:defRPr/>
            </a:pPr>
            <a:fld id="{0FA2C1D7-C971-42FE-A045-C29984E2A462}" type="slidenum">
              <a:rPr lang="ar-SA" smtClean="0"/>
              <a:pPr>
                <a:defRPr/>
              </a:pPr>
              <a:t>15</a:t>
            </a:fld>
            <a:endParaRPr lang="en-US"/>
          </a:p>
        </p:txBody>
      </p:sp>
    </p:spTree>
    <p:extLst>
      <p:ext uri="{BB962C8B-B14F-4D97-AF65-F5344CB8AC3E}">
        <p14:creationId xmlns:p14="http://schemas.microsoft.com/office/powerpoint/2010/main" val="2678981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Quinine=anti-malarial drug can occasionally cause damage to the ear when given in high or prolonged doses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Narrow" pitchFamily="34" charset="0"/>
              </a:rPr>
              <a:t>Thrombocytopenia: </a:t>
            </a:r>
            <a:r>
              <a:rPr lang="en-US" dirty="0"/>
              <a:t>antibody-mediated platelet destruction caused by exposure to a drug </a:t>
            </a:r>
          </a:p>
        </p:txBody>
      </p:sp>
      <p:sp>
        <p:nvSpPr>
          <p:cNvPr id="4" name="Slide Number Placeholder 3"/>
          <p:cNvSpPr>
            <a:spLocks noGrp="1"/>
          </p:cNvSpPr>
          <p:nvPr>
            <p:ph type="sldNum" sz="quarter" idx="10"/>
          </p:nvPr>
        </p:nvSpPr>
        <p:spPr/>
        <p:txBody>
          <a:bodyPr/>
          <a:lstStyle/>
          <a:p>
            <a:pPr>
              <a:defRPr/>
            </a:pPr>
            <a:fld id="{0FA2C1D7-C971-42FE-A045-C29984E2A462}" type="slidenum">
              <a:rPr lang="ar-SA" smtClean="0"/>
              <a:pPr>
                <a:defRPr/>
              </a:pPr>
              <a:t>17</a:t>
            </a:fld>
            <a:endParaRPr lang="en-US"/>
          </a:p>
        </p:txBody>
      </p:sp>
    </p:spTree>
    <p:extLst>
      <p:ext uri="{BB962C8B-B14F-4D97-AF65-F5344CB8AC3E}">
        <p14:creationId xmlns:p14="http://schemas.microsoft.com/office/powerpoint/2010/main" val="1148136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FA2C1D7-C971-42FE-A045-C29984E2A462}" type="slidenum">
              <a:rPr lang="ar-SA" smtClean="0"/>
              <a:pPr>
                <a:defRPr/>
              </a:pPr>
              <a:t>21</a:t>
            </a:fld>
            <a:endParaRPr lang="en-US"/>
          </a:p>
        </p:txBody>
      </p:sp>
    </p:spTree>
    <p:extLst>
      <p:ext uri="{BB962C8B-B14F-4D97-AF65-F5344CB8AC3E}">
        <p14:creationId xmlns:p14="http://schemas.microsoft.com/office/powerpoint/2010/main" val="2385021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Narrow" pitchFamily="34" charset="0"/>
              </a:rPr>
              <a:t>leading to cellular destruction via the membrane attack complexes (MAC)</a:t>
            </a:r>
          </a:p>
          <a:p>
            <a:endParaRPr lang="en-US" sz="1200" b="1" dirty="0">
              <a:latin typeface="Arial Narrow"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0FA2C1D7-C971-42FE-A045-C29984E2A462}" type="slidenum">
              <a:rPr lang="ar-SA" smtClean="0"/>
              <a:pPr>
                <a:defRPr/>
              </a:pPr>
              <a:t>22</a:t>
            </a:fld>
            <a:endParaRPr lang="en-US"/>
          </a:p>
        </p:txBody>
      </p:sp>
    </p:spTree>
    <p:extLst>
      <p:ext uri="{BB962C8B-B14F-4D97-AF65-F5344CB8AC3E}">
        <p14:creationId xmlns:p14="http://schemas.microsoft.com/office/powerpoint/2010/main" val="1521885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BCF07E8-FC06-4B11-ABE5-E2A2C62658A3}" type="datetimeFigureOut">
              <a:rPr lang="en-US"/>
              <a:pPr>
                <a:defRPr/>
              </a:pPr>
              <a:t>10/17/2018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75FDF9-25BF-4526-8413-8CC2AAD13C79}"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4448DA9-2FD7-421C-B8B4-8ADE807B6EB3}" type="datetimeFigureOut">
              <a:rPr lang="en-US"/>
              <a:pPr>
                <a:defRPr/>
              </a:pPr>
              <a:t>10/17/2018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00F584-2479-412E-B3BA-F0677780DFAA}"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8CF63C2-1971-45B5-8F19-E82830D92755}" type="datetimeFigureOut">
              <a:rPr lang="en-US"/>
              <a:pPr>
                <a:defRPr/>
              </a:pPr>
              <a:t>10/17/2018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E2AC39-2DB6-40F8-A3A4-7898DC80543B}"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553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457200" y="6245225"/>
            <a:ext cx="2133600" cy="476250"/>
          </a:xfrm>
        </p:spPr>
        <p:txBody>
          <a:bodyPr/>
          <a:lstStyle>
            <a:lvl1pPr>
              <a:defRPr/>
            </a:lvl1pPr>
          </a:lstStyle>
          <a:p>
            <a:pPr>
              <a:defRPr/>
            </a:pPr>
            <a:fld id="{39C3CB51-33BC-48A2-A3C4-E1810E60A830}"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6553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57200" y="6245225"/>
            <a:ext cx="2133600" cy="476250"/>
          </a:xfrm>
        </p:spPr>
        <p:txBody>
          <a:bodyPr/>
          <a:lstStyle>
            <a:lvl1pPr>
              <a:defRPr/>
            </a:lvl1pPr>
          </a:lstStyle>
          <a:p>
            <a:pPr>
              <a:defRPr/>
            </a:pPr>
            <a:fld id="{FB0BDC56-3E8A-4EBE-B7F6-A60E665510A1}"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553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457200" y="6245225"/>
            <a:ext cx="2133600" cy="476250"/>
          </a:xfrm>
        </p:spPr>
        <p:txBody>
          <a:bodyPr/>
          <a:lstStyle>
            <a:lvl1pPr>
              <a:defRPr/>
            </a:lvl1pPr>
          </a:lstStyle>
          <a:p>
            <a:pPr>
              <a:defRPr/>
            </a:pPr>
            <a:fld id="{7E875C9D-D634-4BE6-B8C9-05C9C9F40233}" type="slidenum">
              <a:rPr lang="ar-SA"/>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553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457200" y="6245225"/>
            <a:ext cx="2133600" cy="476250"/>
          </a:xfrm>
        </p:spPr>
        <p:txBody>
          <a:bodyPr/>
          <a:lstStyle>
            <a:lvl1pPr>
              <a:defRPr/>
            </a:lvl1pPr>
          </a:lstStyle>
          <a:p>
            <a:pPr>
              <a:defRPr/>
            </a:pPr>
            <a:fld id="{E11217B0-1A62-4CBF-8FF7-7B05CCD1890B}"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CC9FDDA-C9CA-4B70-B1E8-377DB247625E}" type="datetimeFigureOut">
              <a:rPr lang="en-US"/>
              <a:pPr>
                <a:defRPr/>
              </a:pPr>
              <a:t>10/17/2018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278DC6-D3CE-4518-997C-6CDBA0A8892F}"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3540561-1877-4E4B-9D48-CC44B364BA5A}" type="datetimeFigureOut">
              <a:rPr lang="en-US"/>
              <a:pPr>
                <a:defRPr/>
              </a:pPr>
              <a:t>10/17/2018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BCAF9B-D776-4347-BB1A-ECA63DD9CB20}"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4C9ACFC-EBDB-4774-AEE3-7434292772FB}" type="datetimeFigureOut">
              <a:rPr lang="en-US"/>
              <a:pPr>
                <a:defRPr/>
              </a:pPr>
              <a:t>10/17/2018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ED7CC7-FBDF-480B-A357-C6391F34C31A}"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494F078-DCF6-454B-AF12-AC65099C3FDA}" type="datetimeFigureOut">
              <a:rPr lang="en-US"/>
              <a:pPr>
                <a:defRPr/>
              </a:pPr>
              <a:t>10/17/2018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F304E00-481F-495C-A5DC-9BC636E27D7D}"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6797DC5-A5B6-4BE4-B1F7-1A9BA9D42469}" type="datetimeFigureOut">
              <a:rPr lang="en-US"/>
              <a:pPr>
                <a:defRPr/>
              </a:pPr>
              <a:t>10/17/2018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1C01D54-F728-4B1D-815B-24FCC531065F}"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82333B-25FF-431C-A291-21818927A64E}" type="datetimeFigureOut">
              <a:rPr lang="en-US"/>
              <a:pPr>
                <a:defRPr/>
              </a:pPr>
              <a:t>10/17/2018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2172F35-961D-4A70-BC8E-31AA8E888ECE}"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D09E377-FAD8-4F55-BAF4-7FD04CBC10C5}" type="datetimeFigureOut">
              <a:rPr lang="en-US"/>
              <a:pPr>
                <a:defRPr/>
              </a:pPr>
              <a:t>10/17/2018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7552DA-E8BB-47C1-9801-17F413804A7F}"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8F95A67-AAF6-4A52-8822-821C007D9D0B}" type="datetimeFigureOut">
              <a:rPr lang="en-US"/>
              <a:pPr>
                <a:defRPr/>
              </a:pPr>
              <a:t>10/17/2018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7DCE05-0EEE-4FA9-9E3B-0BC67C027478}"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80F84DC-8C69-4CB0-8B2A-58E02388FB7E}" type="datetimeFigureOut">
              <a:rPr lang="en-US"/>
              <a:pPr>
                <a:defRPr/>
              </a:pPr>
              <a:t>10/17/2018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E37B6BE0-E4C1-4F56-8FC8-2B6DC44EBB76}"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ustomXml" Target="../ink/ink2.xm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customXml" Target="../ink/ink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Rectangle 3"/>
          <p:cNvGrpSpPr>
            <a:grpSpLocks/>
          </p:cNvGrpSpPr>
          <p:nvPr/>
        </p:nvGrpSpPr>
        <p:grpSpPr bwMode="auto">
          <a:xfrm flipH="1" flipV="1">
            <a:off x="-12700" y="0"/>
            <a:ext cx="9156700" cy="6870700"/>
            <a:chOff x="-4" y="-4"/>
            <a:chExt cx="5768" cy="4328"/>
          </a:xfrm>
          <a:gradFill>
            <a:gsLst>
              <a:gs pos="35000">
                <a:srgbClr val="EBE2F2">
                  <a:alpha val="72000"/>
                </a:srgbClr>
              </a:gs>
              <a:gs pos="56000">
                <a:schemeClr val="accent6">
                  <a:lumMod val="20000"/>
                  <a:lumOff val="80000"/>
                </a:schemeClr>
              </a:gs>
              <a:gs pos="92000">
                <a:srgbClr val="FFFF00">
                  <a:alpha val="56000"/>
                </a:srgbClr>
              </a:gs>
              <a:gs pos="100000">
                <a:schemeClr val="accent1">
                  <a:tint val="23500"/>
                  <a:satMod val="160000"/>
                </a:schemeClr>
              </a:gs>
            </a:gsLst>
            <a:lin ang="2700000" scaled="1"/>
          </a:gradFill>
        </p:grpSpPr>
        <p:pic>
          <p:nvPicPr>
            <p:cNvPr id="12" name="Rectangle 3"/>
            <p:cNvPicPr>
              <a:picLocks noChangeArrowheads="1"/>
            </p:cNvPicPr>
            <p:nvPr/>
          </p:nvPicPr>
          <p:blipFill>
            <a:blip r:embed="rId3" cstate="print"/>
            <a:srcRect/>
            <a:stretch>
              <a:fillRect/>
            </a:stretch>
          </p:blipFill>
          <p:spPr bwMode="auto">
            <a:xfrm>
              <a:off x="-4" y="-4"/>
              <a:ext cx="5768" cy="4328"/>
            </a:xfrm>
            <a:prstGeom prst="rect">
              <a:avLst/>
            </a:prstGeom>
            <a:grpFill/>
            <a:ln w="9525">
              <a:solidFill>
                <a:schemeClr val="tx1"/>
              </a:solidFill>
              <a:miter lim="800000"/>
              <a:headEnd/>
              <a:tailEnd/>
            </a:ln>
          </p:spPr>
        </p:pic>
        <p:sp>
          <p:nvSpPr>
            <p:cNvPr id="13" name="Text Box 2"/>
            <p:cNvSpPr txBox="1">
              <a:spLocks noChangeArrowheads="1"/>
            </p:cNvSpPr>
            <p:nvPr/>
          </p:nvSpPr>
          <p:spPr bwMode="auto">
            <a:xfrm>
              <a:off x="0" y="0"/>
              <a:ext cx="5760" cy="4320"/>
            </a:xfrm>
            <a:prstGeom prst="rect">
              <a:avLst/>
            </a:prstGeom>
            <a:grpFill/>
            <a:ln w="9525">
              <a:solidFill>
                <a:schemeClr val="tx1"/>
              </a:solidFill>
              <a:miter lim="800000"/>
              <a:headEnd/>
              <a:tailEnd/>
            </a:ln>
          </p:spPr>
          <p:txBody>
            <a:bodyPr anchor="ctr"/>
            <a:lstStyle/>
            <a:p>
              <a:pPr algn="ctr">
                <a:defRPr/>
              </a:pPr>
              <a:endParaRPr lang="en-US">
                <a:solidFill>
                  <a:schemeClr val="tx2"/>
                </a:solidFill>
                <a:latin typeface="Calibri" pitchFamily="34" charset="0"/>
              </a:endParaRPr>
            </a:p>
          </p:txBody>
        </p:sp>
      </p:grpSp>
      <p:pic>
        <p:nvPicPr>
          <p:cNvPr id="20482" name="Picture 7" descr="prescription_drugs"/>
          <p:cNvPicPr>
            <a:picLocks noChangeAspect="1" noChangeArrowheads="1"/>
          </p:cNvPicPr>
          <p:nvPr/>
        </p:nvPicPr>
        <p:blipFill>
          <a:blip r:embed="rId4" cstate="print">
            <a:clrChange>
              <a:clrFrom>
                <a:srgbClr val="C9E8E0"/>
              </a:clrFrom>
              <a:clrTo>
                <a:srgbClr val="C9E8E0">
                  <a:alpha val="0"/>
                </a:srgbClr>
              </a:clrTo>
            </a:clrChange>
            <a:lum bright="10000"/>
          </a:blip>
          <a:srcRect/>
          <a:stretch>
            <a:fillRect/>
          </a:stretch>
        </p:blipFill>
        <p:spPr bwMode="auto">
          <a:xfrm>
            <a:off x="0" y="152400"/>
            <a:ext cx="3429000" cy="5137150"/>
          </a:xfrm>
          <a:prstGeom prst="rect">
            <a:avLst/>
          </a:prstGeom>
          <a:noFill/>
          <a:ln w="9525">
            <a:noFill/>
            <a:miter lim="800000"/>
            <a:headEnd/>
            <a:tailEnd/>
          </a:ln>
        </p:spPr>
      </p:pic>
      <p:sp>
        <p:nvSpPr>
          <p:cNvPr id="20483" name="TextBox 3"/>
          <p:cNvSpPr txBox="1">
            <a:spLocks noChangeArrowheads="1"/>
          </p:cNvSpPr>
          <p:nvPr/>
        </p:nvSpPr>
        <p:spPr bwMode="auto">
          <a:xfrm>
            <a:off x="3505200" y="1531203"/>
            <a:ext cx="5334000" cy="1323439"/>
          </a:xfrm>
          <a:prstGeom prst="rect">
            <a:avLst/>
          </a:prstGeom>
          <a:solidFill>
            <a:srgbClr val="FFFFFF">
              <a:alpha val="50195"/>
            </a:srgbClr>
          </a:solidFill>
          <a:ln w="9525">
            <a:noFill/>
            <a:miter lim="800000"/>
            <a:headEnd/>
            <a:tailEnd/>
          </a:ln>
        </p:spPr>
        <p:txBody>
          <a:bodyPr wrap="square">
            <a:spAutoFit/>
          </a:bodyPr>
          <a:lstStyle/>
          <a:p>
            <a:pPr algn="ctr"/>
            <a:r>
              <a:rPr lang="en-US" sz="4000" b="1" dirty="0">
                <a:solidFill>
                  <a:srgbClr val="FF0000"/>
                </a:solidFill>
                <a:latin typeface="Calibri" pitchFamily="34" charset="0"/>
              </a:rPr>
              <a:t>Tolerance and</a:t>
            </a:r>
          </a:p>
          <a:p>
            <a:pPr algn="ctr"/>
            <a:r>
              <a:rPr lang="en-US" sz="4000" b="1" dirty="0">
                <a:solidFill>
                  <a:srgbClr val="FF0000"/>
                </a:solidFill>
                <a:latin typeface="Calibri" pitchFamily="34" charset="0"/>
              </a:rPr>
              <a:t>Adverse drug reactions</a:t>
            </a:r>
          </a:p>
        </p:txBody>
      </p:sp>
      <p:sp>
        <p:nvSpPr>
          <p:cNvPr id="7" name="Oval 6"/>
          <p:cNvSpPr/>
          <p:nvPr/>
        </p:nvSpPr>
        <p:spPr bwMode="auto">
          <a:xfrm>
            <a:off x="2071688" y="5410200"/>
            <a:ext cx="6538912" cy="1219200"/>
          </a:xfrm>
          <a:prstGeom prst="ellipse">
            <a:avLst/>
          </a:prstGeom>
          <a:solidFill>
            <a:srgbClr val="2E6CB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600"/>
              </a:spcBef>
            </a:pPr>
            <a:r>
              <a:rPr lang="en-US" sz="3200" b="1" dirty="0">
                <a:solidFill>
                  <a:schemeClr val="bg1"/>
                </a:solidFill>
                <a:effectLst>
                  <a:outerShdw blurRad="38100" dist="38100" dir="2700000" algn="tl">
                    <a:srgbClr val="C0C0C0"/>
                  </a:outerShdw>
                </a:effectLst>
                <a:cs typeface="Times New Roman" pitchFamily="18" charset="0"/>
              </a:rPr>
              <a:t>Prof. </a:t>
            </a:r>
            <a:r>
              <a:rPr lang="en-US" sz="3200" b="1" dirty="0" err="1">
                <a:solidFill>
                  <a:schemeClr val="bg1"/>
                </a:solidFill>
                <a:effectLst>
                  <a:outerShdw blurRad="38100" dist="38100" dir="2700000" algn="tl">
                    <a:srgbClr val="C0C0C0"/>
                  </a:outerShdw>
                </a:effectLst>
                <a:cs typeface="Times New Roman" pitchFamily="18" charset="0"/>
              </a:rPr>
              <a:t>Yieldez</a:t>
            </a:r>
            <a:r>
              <a:rPr lang="en-US" sz="3200" b="1" dirty="0">
                <a:solidFill>
                  <a:schemeClr val="bg1"/>
                </a:solidFill>
                <a:effectLst>
                  <a:outerShdw blurRad="38100" dist="38100" dir="2700000" algn="tl">
                    <a:srgbClr val="C0C0C0"/>
                  </a:outerShdw>
                </a:effectLst>
                <a:cs typeface="Times New Roman" pitchFamily="18" charset="0"/>
              </a:rPr>
              <a:t> </a:t>
            </a:r>
            <a:r>
              <a:rPr lang="en-US" sz="3200" b="1" dirty="0" err="1">
                <a:solidFill>
                  <a:schemeClr val="bg1"/>
                </a:solidFill>
                <a:effectLst>
                  <a:outerShdw blurRad="38100" dist="38100" dir="2700000" algn="tl">
                    <a:srgbClr val="C0C0C0"/>
                  </a:outerShdw>
                </a:effectLst>
                <a:cs typeface="Times New Roman" pitchFamily="18" charset="0"/>
              </a:rPr>
              <a:t>Bassiouni</a:t>
            </a:r>
            <a:endParaRPr lang="en-US" sz="3200" b="1" dirty="0">
              <a:solidFill>
                <a:schemeClr val="bg1"/>
              </a:solidFill>
              <a:effectLst>
                <a:outerShdw blurRad="38100" dist="38100" dir="2700000" algn="tl">
                  <a:srgbClr val="C0C0C0"/>
                </a:outerShdw>
              </a:effectLst>
            </a:endParaRPr>
          </a:p>
        </p:txBody>
      </p:sp>
    </p:spTree>
    <p:extLst>
      <p:ext uri="{BB962C8B-B14F-4D97-AF65-F5344CB8AC3E}">
        <p14:creationId xmlns:p14="http://schemas.microsoft.com/office/powerpoint/2010/main" val="2851922585"/>
      </p:ext>
    </p:extLst>
  </p:cSld>
  <p:clrMapOvr>
    <a:masterClrMapping/>
  </p:clrMapOvr>
  <p:transition spd="med">
    <p:diamon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My Documents\My Pictures\Science Pics\RSsy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458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665313"/>
      </p:ext>
    </p:extLst>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ectangle 3"/>
          <p:cNvGrpSpPr>
            <a:grpSpLocks/>
          </p:cNvGrpSpPr>
          <p:nvPr/>
        </p:nvGrpSpPr>
        <p:grpSpPr bwMode="auto">
          <a:xfrm>
            <a:off x="432" y="-12700"/>
            <a:ext cx="9205913" cy="6870700"/>
            <a:chOff x="-35" y="-4"/>
            <a:chExt cx="5799" cy="4328"/>
          </a:xfrm>
          <a:gradFill>
            <a:gsLst>
              <a:gs pos="35000">
                <a:srgbClr val="EBE2F2">
                  <a:alpha val="72000"/>
                </a:srgbClr>
              </a:gs>
              <a:gs pos="56000">
                <a:schemeClr val="accent6">
                  <a:lumMod val="20000"/>
                  <a:lumOff val="80000"/>
                </a:schemeClr>
              </a:gs>
              <a:gs pos="92000">
                <a:srgbClr val="FFFF00">
                  <a:alpha val="56000"/>
                </a:srgbClr>
              </a:gs>
              <a:gs pos="100000">
                <a:schemeClr val="accent1">
                  <a:tint val="23500"/>
                  <a:satMod val="160000"/>
                </a:schemeClr>
              </a:gs>
            </a:gsLst>
            <a:lin ang="2700000" scaled="1"/>
          </a:gradFill>
        </p:grpSpPr>
        <p:pic>
          <p:nvPicPr>
            <p:cNvPr id="43009" name="Rectangle 3"/>
            <p:cNvPicPr>
              <a:picLocks noChangeArrowheads="1"/>
            </p:cNvPicPr>
            <p:nvPr/>
          </p:nvPicPr>
          <p:blipFill>
            <a:blip r:embed="rId3" cstate="print"/>
            <a:srcRect/>
            <a:stretch>
              <a:fillRect/>
            </a:stretch>
          </p:blipFill>
          <p:spPr bwMode="auto">
            <a:xfrm>
              <a:off x="-4" y="-4"/>
              <a:ext cx="5768" cy="4328"/>
            </a:xfrm>
            <a:prstGeom prst="rect">
              <a:avLst/>
            </a:prstGeom>
            <a:grpFill/>
            <a:ln w="9525">
              <a:solidFill>
                <a:schemeClr val="tx1"/>
              </a:solidFill>
              <a:miter lim="800000"/>
              <a:headEnd/>
              <a:tailEnd/>
            </a:ln>
          </p:spPr>
        </p:pic>
        <p:sp>
          <p:nvSpPr>
            <p:cNvPr id="43010" name="Text Box 2"/>
            <p:cNvSpPr txBox="1">
              <a:spLocks noChangeArrowheads="1"/>
            </p:cNvSpPr>
            <p:nvPr/>
          </p:nvSpPr>
          <p:spPr bwMode="auto">
            <a:xfrm>
              <a:off x="-35" y="0"/>
              <a:ext cx="5760" cy="4320"/>
            </a:xfrm>
            <a:prstGeom prst="rect">
              <a:avLst/>
            </a:prstGeom>
            <a:grpFill/>
            <a:ln w="9525">
              <a:solidFill>
                <a:schemeClr val="tx1"/>
              </a:solidFill>
              <a:miter lim="800000"/>
              <a:headEnd/>
              <a:tailEnd/>
            </a:ln>
          </p:spPr>
          <p:txBody>
            <a:bodyPr anchor="ctr"/>
            <a:lstStyle/>
            <a:p>
              <a:pPr algn="ctr">
                <a:defRPr/>
              </a:pPr>
              <a:endParaRPr lang="en-US">
                <a:solidFill>
                  <a:schemeClr val="tx2"/>
                </a:solidFill>
                <a:latin typeface="Calibri" pitchFamily="34" charset="0"/>
              </a:endParaRPr>
            </a:p>
          </p:txBody>
        </p:sp>
      </p:grpSp>
      <p:sp>
        <p:nvSpPr>
          <p:cNvPr id="62" name="TextBox 61"/>
          <p:cNvSpPr txBox="1">
            <a:spLocks noChangeArrowheads="1"/>
          </p:cNvSpPr>
          <p:nvPr/>
        </p:nvSpPr>
        <p:spPr bwMode="auto">
          <a:xfrm>
            <a:off x="228600" y="3799219"/>
            <a:ext cx="2667000" cy="1054135"/>
          </a:xfrm>
          <a:prstGeom prst="rect">
            <a:avLst/>
          </a:prstGeom>
          <a:noFill/>
          <a:ln w="9525">
            <a:noFill/>
            <a:miter lim="800000"/>
            <a:headEnd/>
            <a:tailEnd/>
          </a:ln>
        </p:spPr>
        <p:txBody>
          <a:bodyPr wrap="square">
            <a:spAutoFit/>
          </a:bodyPr>
          <a:lstStyle/>
          <a:p>
            <a:pPr>
              <a:lnSpc>
                <a:spcPts val="2500"/>
              </a:lnSpc>
            </a:pPr>
            <a:r>
              <a:rPr lang="en-US" sz="2200" b="1" dirty="0">
                <a:latin typeface="Arial Narrow" pitchFamily="34" charset="0"/>
              </a:rPr>
              <a:t>Depletion of mediator  stores  by </a:t>
            </a:r>
            <a:r>
              <a:rPr lang="en-US" sz="2400" b="1" dirty="0">
                <a:solidFill>
                  <a:srgbClr val="6600FF"/>
                </a:solidFill>
                <a:latin typeface="Arial Narrow" pitchFamily="34" charset="0"/>
              </a:rPr>
              <a:t>amphetamine</a:t>
            </a:r>
            <a:endParaRPr lang="en-US" sz="2200" b="1" dirty="0">
              <a:solidFill>
                <a:srgbClr val="6600FF"/>
              </a:solidFill>
              <a:latin typeface="Arial Narrow" pitchFamily="34" charset="0"/>
            </a:endParaRPr>
          </a:p>
        </p:txBody>
      </p:sp>
      <p:pic>
        <p:nvPicPr>
          <p:cNvPr id="42" name="Picture 2" descr="http://scientopia.org/img-archive/scicurious/img_239.jpg"/>
          <p:cNvPicPr>
            <a:picLocks noChangeAspect="1" noChangeArrowheads="1"/>
          </p:cNvPicPr>
          <p:nvPr/>
        </p:nvPicPr>
        <p:blipFill>
          <a:blip r:embed="rId4" cstate="print"/>
          <a:srcRect/>
          <a:stretch>
            <a:fillRect/>
          </a:stretch>
        </p:blipFill>
        <p:spPr bwMode="auto">
          <a:xfrm>
            <a:off x="86422" y="3429000"/>
            <a:ext cx="3266378" cy="3124200"/>
          </a:xfrm>
          <a:prstGeom prst="rect">
            <a:avLst/>
          </a:prstGeom>
          <a:noFill/>
        </p:spPr>
      </p:pic>
      <p:sp>
        <p:nvSpPr>
          <p:cNvPr id="23554" name="Rectangle 172"/>
          <p:cNvSpPr>
            <a:spLocks noChangeArrowheads="1"/>
          </p:cNvSpPr>
          <p:nvPr/>
        </p:nvSpPr>
        <p:spPr bwMode="auto">
          <a:xfrm>
            <a:off x="1295400" y="152400"/>
            <a:ext cx="6324600" cy="461963"/>
          </a:xfrm>
          <a:prstGeom prst="rect">
            <a:avLst/>
          </a:prstGeom>
          <a:solidFill>
            <a:srgbClr val="7B48A2"/>
          </a:solidFill>
          <a:ln w="9525">
            <a:noFill/>
            <a:miter lim="800000"/>
            <a:headEnd/>
            <a:tailEnd/>
          </a:ln>
        </p:spPr>
        <p:txBody>
          <a:bodyPr>
            <a:spAutoFit/>
          </a:bodyPr>
          <a:lstStyle/>
          <a:p>
            <a:pPr algn="ctr"/>
            <a:r>
              <a:rPr lang="en-US" sz="2400" dirty="0">
                <a:solidFill>
                  <a:srgbClr val="FFFFFF"/>
                </a:solidFill>
                <a:latin typeface="Britannic Bold" pitchFamily="34" charset="0"/>
              </a:rPr>
              <a:t>REASONS FOR DEVELOPMENT OF TOLERANCE</a:t>
            </a:r>
          </a:p>
        </p:txBody>
      </p:sp>
      <p:pic>
        <p:nvPicPr>
          <p:cNvPr id="23555" name="Picture 2"/>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381000" y="76200"/>
            <a:ext cx="1655763" cy="1600200"/>
          </a:xfrm>
          <a:prstGeom prst="rect">
            <a:avLst/>
          </a:prstGeom>
          <a:noFill/>
          <a:ln w="9525">
            <a:noFill/>
            <a:miter lim="800000"/>
            <a:headEnd/>
            <a:tailEnd/>
          </a:ln>
        </p:spPr>
      </p:pic>
      <p:grpSp>
        <p:nvGrpSpPr>
          <p:cNvPr id="3" name="Group 23"/>
          <p:cNvGrpSpPr>
            <a:grpSpLocks/>
          </p:cNvGrpSpPr>
          <p:nvPr/>
        </p:nvGrpSpPr>
        <p:grpSpPr bwMode="auto">
          <a:xfrm>
            <a:off x="201613" y="1104901"/>
            <a:ext cx="2548952" cy="1038086"/>
            <a:chOff x="76200" y="2856708"/>
            <a:chExt cx="2166491" cy="1038382"/>
          </a:xfrm>
        </p:grpSpPr>
        <p:cxnSp>
          <p:nvCxnSpPr>
            <p:cNvPr id="25" name="Straight Arrow Connector 24"/>
            <p:cNvCxnSpPr/>
            <p:nvPr/>
          </p:nvCxnSpPr>
          <p:spPr bwMode="auto">
            <a:xfrm rot="5400000">
              <a:off x="621346" y="3007802"/>
              <a:ext cx="304887" cy="2699"/>
            </a:xfrm>
            <a:prstGeom prst="straightConnector1">
              <a:avLst/>
            </a:prstGeom>
            <a:ln w="57150">
              <a:solidFill>
                <a:srgbClr val="7300E6"/>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bwMode="auto">
            <a:xfrm>
              <a:off x="76200" y="3187002"/>
              <a:ext cx="2166491" cy="708088"/>
            </a:xfrm>
            <a:prstGeom prst="rect">
              <a:avLst/>
            </a:prstGeom>
            <a:gradFill flip="none" rotWithShape="1">
              <a:gsLst>
                <a:gs pos="35000">
                  <a:schemeClr val="bg1"/>
                </a:gs>
                <a:gs pos="57000">
                  <a:srgbClr val="FFFFCC"/>
                </a:gs>
                <a:gs pos="92000">
                  <a:srgbClr val="FFFF00">
                    <a:alpha val="56000"/>
                  </a:srgbClr>
                </a:gs>
                <a:gs pos="100000">
                  <a:schemeClr val="accent1">
                    <a:tint val="23500"/>
                    <a:satMod val="160000"/>
                  </a:schemeClr>
                </a:gs>
              </a:gsLst>
              <a:lin ang="8100000" scaled="1"/>
              <a:tileRect/>
            </a:gradFill>
            <a:ln w="28575">
              <a:solidFill>
                <a:srgbClr val="7300E6"/>
              </a:solidFill>
            </a:ln>
            <a:effectLst/>
          </p:spPr>
          <p:txBody>
            <a:bodyPr wrap="square">
              <a:spAutoFit/>
            </a:bodyPr>
            <a:lstStyle/>
            <a:p>
              <a:pPr algn="ctr" fontAlgn="auto">
                <a:lnSpc>
                  <a:spcPts val="2400"/>
                </a:lnSpc>
                <a:spcBef>
                  <a:spcPts val="0"/>
                </a:spcBef>
                <a:spcAft>
                  <a:spcPts val="0"/>
                </a:spcAft>
                <a:defRPr/>
              </a:pPr>
              <a:r>
                <a:rPr lang="en-US" sz="2400" b="1" dirty="0">
                  <a:solidFill>
                    <a:srgbClr val="FF00FF"/>
                  </a:solidFill>
                  <a:latin typeface="+mn-lt"/>
                  <a:cs typeface="+mn-cs"/>
                </a:rPr>
                <a:t>Pre- receptor events</a:t>
              </a:r>
            </a:p>
          </p:txBody>
        </p:sp>
      </p:grpSp>
      <p:grpSp>
        <p:nvGrpSpPr>
          <p:cNvPr id="4" name="Group 26"/>
          <p:cNvGrpSpPr>
            <a:grpSpLocks/>
          </p:cNvGrpSpPr>
          <p:nvPr/>
        </p:nvGrpSpPr>
        <p:grpSpPr bwMode="auto">
          <a:xfrm>
            <a:off x="3543300" y="1087438"/>
            <a:ext cx="2019300" cy="1063983"/>
            <a:chOff x="4610779" y="2895599"/>
            <a:chExt cx="2362200" cy="1062754"/>
          </a:xfrm>
        </p:grpSpPr>
        <p:cxnSp>
          <p:nvCxnSpPr>
            <p:cNvPr id="28" name="Straight Arrow Connector 27"/>
            <p:cNvCxnSpPr/>
            <p:nvPr/>
          </p:nvCxnSpPr>
          <p:spPr>
            <a:xfrm rot="5400000">
              <a:off x="5563385" y="3046895"/>
              <a:ext cx="304448" cy="1856"/>
            </a:xfrm>
            <a:prstGeom prst="straightConnector1">
              <a:avLst/>
            </a:prstGeom>
            <a:ln w="57150">
              <a:solidFill>
                <a:srgbClr val="7300E6"/>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610779" y="3200048"/>
              <a:ext cx="2362200" cy="758305"/>
            </a:xfrm>
            <a:prstGeom prst="rect">
              <a:avLst/>
            </a:prstGeom>
            <a:gradFill flip="none" rotWithShape="1">
              <a:gsLst>
                <a:gs pos="35000">
                  <a:schemeClr val="bg1"/>
                </a:gs>
                <a:gs pos="57000">
                  <a:srgbClr val="FFFFCC"/>
                </a:gs>
                <a:gs pos="92000">
                  <a:srgbClr val="FFFF00">
                    <a:alpha val="56000"/>
                  </a:srgbClr>
                </a:gs>
                <a:gs pos="100000">
                  <a:schemeClr val="accent1">
                    <a:tint val="23500"/>
                    <a:satMod val="160000"/>
                  </a:schemeClr>
                </a:gs>
              </a:gsLst>
              <a:lin ang="8100000" scaled="1"/>
              <a:tileRect/>
            </a:gradFill>
            <a:ln w="28575">
              <a:solidFill>
                <a:srgbClr val="7300E6"/>
              </a:solidFill>
            </a:ln>
            <a:effectLst/>
          </p:spPr>
          <p:txBody>
            <a:bodyPr>
              <a:spAutoFit/>
            </a:bodyPr>
            <a:lstStyle/>
            <a:p>
              <a:pPr algn="ctr" fontAlgn="auto">
                <a:lnSpc>
                  <a:spcPts val="2600"/>
                </a:lnSpc>
                <a:spcBef>
                  <a:spcPts val="0"/>
                </a:spcBef>
                <a:spcAft>
                  <a:spcPts val="0"/>
                </a:spcAft>
                <a:defRPr/>
              </a:pPr>
              <a:r>
                <a:rPr lang="en-US" sz="2400" b="1" dirty="0">
                  <a:solidFill>
                    <a:srgbClr val="FF00FF"/>
                  </a:solidFill>
                  <a:latin typeface="+mn-lt"/>
                  <a:cs typeface="+mn-cs"/>
                </a:rPr>
                <a:t>Events at receptors</a:t>
              </a:r>
            </a:p>
          </p:txBody>
        </p:sp>
      </p:grpSp>
      <p:grpSp>
        <p:nvGrpSpPr>
          <p:cNvPr id="5" name="Group 29"/>
          <p:cNvGrpSpPr>
            <a:grpSpLocks/>
          </p:cNvGrpSpPr>
          <p:nvPr/>
        </p:nvGrpSpPr>
        <p:grpSpPr bwMode="auto">
          <a:xfrm>
            <a:off x="6934201" y="1087439"/>
            <a:ext cx="2057400" cy="1012688"/>
            <a:chOff x="6869449" y="2895599"/>
            <a:chExt cx="2215971" cy="1011833"/>
          </a:xfrm>
        </p:grpSpPr>
        <p:cxnSp>
          <p:nvCxnSpPr>
            <p:cNvPr id="31" name="Straight Arrow Connector 30"/>
            <p:cNvCxnSpPr/>
            <p:nvPr/>
          </p:nvCxnSpPr>
          <p:spPr>
            <a:xfrm rot="5400000">
              <a:off x="7849955" y="3047016"/>
              <a:ext cx="304543" cy="1710"/>
            </a:xfrm>
            <a:prstGeom prst="straightConnector1">
              <a:avLst/>
            </a:prstGeom>
            <a:ln w="57150">
              <a:solidFill>
                <a:srgbClr val="7300E6"/>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69449" y="3200143"/>
              <a:ext cx="2215971" cy="707289"/>
            </a:xfrm>
            <a:prstGeom prst="rect">
              <a:avLst/>
            </a:prstGeom>
            <a:gradFill flip="none" rotWithShape="1">
              <a:gsLst>
                <a:gs pos="35000">
                  <a:schemeClr val="bg1"/>
                </a:gs>
                <a:gs pos="57000">
                  <a:srgbClr val="FFFFCC"/>
                </a:gs>
                <a:gs pos="92000">
                  <a:srgbClr val="FFFF00">
                    <a:alpha val="56000"/>
                  </a:srgbClr>
                </a:gs>
                <a:gs pos="100000">
                  <a:schemeClr val="accent1">
                    <a:tint val="23500"/>
                    <a:satMod val="160000"/>
                  </a:schemeClr>
                </a:gs>
              </a:gsLst>
              <a:lin ang="8100000" scaled="1"/>
              <a:tileRect/>
            </a:gradFill>
            <a:ln w="28575">
              <a:solidFill>
                <a:srgbClr val="7300E6"/>
              </a:solidFill>
            </a:ln>
            <a:effectLst/>
          </p:spPr>
          <p:txBody>
            <a:bodyPr wrap="square">
              <a:spAutoFit/>
            </a:bodyPr>
            <a:lstStyle/>
            <a:p>
              <a:pPr algn="ctr" fontAlgn="auto">
                <a:lnSpc>
                  <a:spcPts val="2400"/>
                </a:lnSpc>
                <a:spcBef>
                  <a:spcPts val="0"/>
                </a:spcBef>
                <a:spcAft>
                  <a:spcPts val="0"/>
                </a:spcAft>
                <a:defRPr/>
              </a:pPr>
              <a:r>
                <a:rPr lang="en-US" sz="2400" b="1" dirty="0">
                  <a:solidFill>
                    <a:srgbClr val="FF00FF"/>
                  </a:solidFill>
                  <a:latin typeface="+mn-lt"/>
                  <a:cs typeface="+mn-cs"/>
                </a:rPr>
                <a:t>Post-receptors events</a:t>
              </a:r>
            </a:p>
          </p:txBody>
        </p:sp>
      </p:grpSp>
      <p:grpSp>
        <p:nvGrpSpPr>
          <p:cNvPr id="6" name="Group 51"/>
          <p:cNvGrpSpPr>
            <a:grpSpLocks/>
          </p:cNvGrpSpPr>
          <p:nvPr/>
        </p:nvGrpSpPr>
        <p:grpSpPr bwMode="auto">
          <a:xfrm>
            <a:off x="1066800" y="609600"/>
            <a:ext cx="6934200" cy="495300"/>
            <a:chOff x="983558" y="609601"/>
            <a:chExt cx="7246042" cy="494506"/>
          </a:xfrm>
        </p:grpSpPr>
        <p:cxnSp>
          <p:nvCxnSpPr>
            <p:cNvPr id="37" name="Straight Connector 36"/>
            <p:cNvCxnSpPr/>
            <p:nvPr/>
          </p:nvCxnSpPr>
          <p:spPr bwMode="auto">
            <a:xfrm flipV="1">
              <a:off x="983558" y="1066068"/>
              <a:ext cx="7246042" cy="38039"/>
            </a:xfrm>
            <a:prstGeom prst="line">
              <a:avLst/>
            </a:prstGeom>
            <a:ln w="38100">
              <a:solidFill>
                <a:srgbClr val="7300E6"/>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342680" y="837005"/>
              <a:ext cx="456467" cy="1659"/>
            </a:xfrm>
            <a:prstGeom prst="line">
              <a:avLst/>
            </a:prstGeom>
            <a:ln w="57150">
              <a:solidFill>
                <a:srgbClr val="5100C8"/>
              </a:solidFill>
            </a:ln>
          </p:spPr>
          <p:style>
            <a:lnRef idx="1">
              <a:schemeClr val="accent1"/>
            </a:lnRef>
            <a:fillRef idx="0">
              <a:schemeClr val="accent1"/>
            </a:fillRef>
            <a:effectRef idx="0">
              <a:schemeClr val="accent1"/>
            </a:effectRef>
            <a:fontRef idx="minor">
              <a:schemeClr val="tx1"/>
            </a:fontRef>
          </p:style>
        </p:cxnSp>
      </p:grpSp>
      <p:grpSp>
        <p:nvGrpSpPr>
          <p:cNvPr id="7" name="Group 43"/>
          <p:cNvGrpSpPr>
            <a:grpSpLocks/>
          </p:cNvGrpSpPr>
          <p:nvPr/>
        </p:nvGrpSpPr>
        <p:grpSpPr bwMode="auto">
          <a:xfrm>
            <a:off x="5562602" y="2133602"/>
            <a:ext cx="3124198" cy="1521180"/>
            <a:chOff x="1991414" y="3733802"/>
            <a:chExt cx="3124198" cy="1521180"/>
          </a:xfrm>
        </p:grpSpPr>
        <p:sp>
          <p:nvSpPr>
            <p:cNvPr id="52" name="TextBox 51"/>
            <p:cNvSpPr txBox="1"/>
            <p:nvPr/>
          </p:nvSpPr>
          <p:spPr>
            <a:xfrm>
              <a:off x="2982012" y="4495800"/>
              <a:ext cx="2133600" cy="759182"/>
            </a:xfrm>
            <a:prstGeom prst="rect">
              <a:avLst/>
            </a:prstGeom>
            <a:gradFill flip="none" rotWithShape="1">
              <a:gsLst>
                <a:gs pos="35000">
                  <a:schemeClr val="bg1"/>
                </a:gs>
                <a:gs pos="57000">
                  <a:srgbClr val="FFFFCC"/>
                </a:gs>
                <a:gs pos="92000">
                  <a:srgbClr val="FFFF00">
                    <a:alpha val="56000"/>
                  </a:srgbClr>
                </a:gs>
                <a:gs pos="100000">
                  <a:schemeClr val="accent1">
                    <a:tint val="23500"/>
                    <a:satMod val="160000"/>
                  </a:schemeClr>
                </a:gs>
              </a:gsLst>
              <a:lin ang="8100000" scaled="1"/>
              <a:tileRect/>
            </a:gradFill>
            <a:ln w="28575">
              <a:solidFill>
                <a:srgbClr val="7300E6"/>
              </a:solidFill>
            </a:ln>
            <a:effectLst/>
          </p:spPr>
          <p:txBody>
            <a:bodyPr>
              <a:spAutoFit/>
            </a:bodyPr>
            <a:lstStyle/>
            <a:p>
              <a:pPr algn="ctr" fontAlgn="auto">
                <a:lnSpc>
                  <a:spcPts val="2600"/>
                </a:lnSpc>
                <a:spcBef>
                  <a:spcPts val="0"/>
                </a:spcBef>
                <a:spcAft>
                  <a:spcPts val="0"/>
                </a:spcAft>
                <a:defRPr/>
              </a:pPr>
              <a:r>
                <a:rPr lang="en-US" sz="2400" b="1" dirty="0">
                  <a:solidFill>
                    <a:srgbClr val="FF00FF"/>
                  </a:solidFill>
                  <a:latin typeface="+mn-lt"/>
                  <a:cs typeface="+mn-cs"/>
                </a:rPr>
                <a:t>Down regulation </a:t>
              </a:r>
            </a:p>
          </p:txBody>
        </p:sp>
        <p:cxnSp>
          <p:nvCxnSpPr>
            <p:cNvPr id="47" name="Straight Arrow Connector 46"/>
            <p:cNvCxnSpPr/>
            <p:nvPr/>
          </p:nvCxnSpPr>
          <p:spPr>
            <a:xfrm>
              <a:off x="1991414" y="3733802"/>
              <a:ext cx="1142998" cy="914398"/>
            </a:xfrm>
            <a:prstGeom prst="straightConnector1">
              <a:avLst/>
            </a:prstGeom>
            <a:ln w="57150">
              <a:solidFill>
                <a:srgbClr val="7300E6"/>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55"/>
          <p:cNvGrpSpPr>
            <a:grpSpLocks/>
          </p:cNvGrpSpPr>
          <p:nvPr/>
        </p:nvGrpSpPr>
        <p:grpSpPr bwMode="auto">
          <a:xfrm>
            <a:off x="3581400" y="2209800"/>
            <a:ext cx="1752600" cy="1590972"/>
            <a:chOff x="6096000" y="2896474"/>
            <a:chExt cx="1752600" cy="1591249"/>
          </a:xfrm>
        </p:grpSpPr>
        <p:cxnSp>
          <p:nvCxnSpPr>
            <p:cNvPr id="57" name="Straight Arrow Connector 56"/>
            <p:cNvCxnSpPr/>
            <p:nvPr/>
          </p:nvCxnSpPr>
          <p:spPr bwMode="auto">
            <a:xfrm rot="5400000">
              <a:off x="6591227" y="3314853"/>
              <a:ext cx="838346" cy="1588"/>
            </a:xfrm>
            <a:prstGeom prst="straightConnector1">
              <a:avLst/>
            </a:prstGeom>
            <a:ln w="57150">
              <a:solidFill>
                <a:srgbClr val="7300E6"/>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bwMode="auto">
            <a:xfrm>
              <a:off x="6096000" y="3718148"/>
              <a:ext cx="1752600" cy="769575"/>
            </a:xfrm>
            <a:prstGeom prst="rect">
              <a:avLst/>
            </a:prstGeom>
            <a:gradFill flip="none" rotWithShape="1">
              <a:gsLst>
                <a:gs pos="35000">
                  <a:schemeClr val="bg1"/>
                </a:gs>
                <a:gs pos="57000">
                  <a:srgbClr val="FFFFCC"/>
                </a:gs>
                <a:gs pos="92000">
                  <a:srgbClr val="FFFF00">
                    <a:alpha val="56000"/>
                  </a:srgbClr>
                </a:gs>
                <a:gs pos="100000">
                  <a:schemeClr val="accent1">
                    <a:tint val="23500"/>
                    <a:satMod val="160000"/>
                  </a:schemeClr>
                </a:gs>
              </a:gsLst>
              <a:lin ang="8100000" scaled="1"/>
              <a:tileRect/>
            </a:gradFill>
            <a:ln w="28575">
              <a:solidFill>
                <a:srgbClr val="7300E6"/>
              </a:solidFill>
            </a:ln>
            <a:effectLst/>
          </p:spPr>
          <p:txBody>
            <a:bodyPr>
              <a:spAutoFit/>
            </a:bodyPr>
            <a:lstStyle/>
            <a:p>
              <a:pPr algn="ctr" fontAlgn="auto">
                <a:spcBef>
                  <a:spcPts val="0"/>
                </a:spcBef>
                <a:spcAft>
                  <a:spcPts val="0"/>
                </a:spcAft>
                <a:defRPr/>
              </a:pPr>
              <a:r>
                <a:rPr lang="en-US" sz="2200" b="1" dirty="0">
                  <a:solidFill>
                    <a:srgbClr val="FF00FF"/>
                  </a:solidFill>
                  <a:latin typeface="Arial Narrow" pitchFamily="34" charset="0"/>
                  <a:cs typeface="+mn-cs"/>
                </a:rPr>
                <a:t>Binding alteration </a:t>
              </a:r>
            </a:p>
          </p:txBody>
        </p:sp>
      </p:grpSp>
      <p:grpSp>
        <p:nvGrpSpPr>
          <p:cNvPr id="9" name="Group 58"/>
          <p:cNvGrpSpPr>
            <a:grpSpLocks/>
          </p:cNvGrpSpPr>
          <p:nvPr/>
        </p:nvGrpSpPr>
        <p:grpSpPr bwMode="auto">
          <a:xfrm>
            <a:off x="381000" y="2133599"/>
            <a:ext cx="3200400" cy="1676402"/>
            <a:chOff x="761568" y="2293445"/>
            <a:chExt cx="3126407" cy="1676342"/>
          </a:xfrm>
        </p:grpSpPr>
        <p:sp>
          <p:nvSpPr>
            <p:cNvPr id="61" name="TextBox 60"/>
            <p:cNvSpPr txBox="1"/>
            <p:nvPr/>
          </p:nvSpPr>
          <p:spPr bwMode="auto">
            <a:xfrm>
              <a:off x="761568" y="3200373"/>
              <a:ext cx="1981475" cy="769414"/>
            </a:xfrm>
            <a:prstGeom prst="rect">
              <a:avLst/>
            </a:prstGeom>
            <a:gradFill flip="none" rotWithShape="1">
              <a:gsLst>
                <a:gs pos="35000">
                  <a:schemeClr val="bg1"/>
                </a:gs>
                <a:gs pos="57000">
                  <a:srgbClr val="FFFFCC"/>
                </a:gs>
                <a:gs pos="92000">
                  <a:srgbClr val="FFFF00">
                    <a:alpha val="56000"/>
                  </a:srgbClr>
                </a:gs>
                <a:gs pos="100000">
                  <a:schemeClr val="accent1">
                    <a:tint val="23500"/>
                    <a:satMod val="160000"/>
                  </a:schemeClr>
                </a:gs>
              </a:gsLst>
              <a:lin ang="8100000" scaled="1"/>
              <a:tileRect/>
            </a:gradFill>
            <a:ln w="28575">
              <a:solidFill>
                <a:srgbClr val="7300E6"/>
              </a:solidFill>
            </a:ln>
            <a:effectLst/>
          </p:spPr>
          <p:txBody>
            <a:bodyPr wrap="square">
              <a:spAutoFit/>
            </a:bodyPr>
            <a:lstStyle/>
            <a:p>
              <a:pPr algn="ctr" fontAlgn="auto">
                <a:spcBef>
                  <a:spcPts val="0"/>
                </a:spcBef>
                <a:spcAft>
                  <a:spcPts val="0"/>
                </a:spcAft>
                <a:defRPr/>
              </a:pPr>
              <a:r>
                <a:rPr lang="en-US" sz="2200" b="1" dirty="0">
                  <a:solidFill>
                    <a:srgbClr val="FF00FF"/>
                  </a:solidFill>
                  <a:latin typeface="Arial Narrow" pitchFamily="34" charset="0"/>
                  <a:cs typeface="+mn-cs"/>
                </a:rPr>
                <a:t>Exhaustion of mediators </a:t>
              </a:r>
            </a:p>
          </p:txBody>
        </p:sp>
        <p:cxnSp>
          <p:nvCxnSpPr>
            <p:cNvPr id="60" name="Straight Arrow Connector 59"/>
            <p:cNvCxnSpPr/>
            <p:nvPr/>
          </p:nvCxnSpPr>
          <p:spPr bwMode="auto">
            <a:xfrm rot="10800000" flipV="1">
              <a:off x="2514413" y="2293445"/>
              <a:ext cx="1373562" cy="983126"/>
            </a:xfrm>
            <a:prstGeom prst="straightConnector1">
              <a:avLst/>
            </a:prstGeom>
            <a:ln w="57150">
              <a:solidFill>
                <a:srgbClr val="7300E6"/>
              </a:solidFill>
              <a:tailEnd type="arrow"/>
            </a:ln>
          </p:spPr>
          <p:style>
            <a:lnRef idx="1">
              <a:schemeClr val="accent1"/>
            </a:lnRef>
            <a:fillRef idx="0">
              <a:schemeClr val="accent1"/>
            </a:fillRef>
            <a:effectRef idx="0">
              <a:schemeClr val="accent1"/>
            </a:effectRef>
            <a:fontRef idx="minor">
              <a:schemeClr val="tx1"/>
            </a:fontRef>
          </p:style>
        </p:cxnSp>
      </p:grpSp>
      <p:sp>
        <p:nvSpPr>
          <p:cNvPr id="63" name="TextBox 62"/>
          <p:cNvSpPr txBox="1">
            <a:spLocks noChangeArrowheads="1"/>
          </p:cNvSpPr>
          <p:nvPr/>
        </p:nvSpPr>
        <p:spPr bwMode="auto">
          <a:xfrm>
            <a:off x="3505200" y="3810000"/>
            <a:ext cx="2819400" cy="1695336"/>
          </a:xfrm>
          <a:prstGeom prst="rect">
            <a:avLst/>
          </a:prstGeom>
          <a:noFill/>
          <a:ln w="9525">
            <a:noFill/>
            <a:miter lim="800000"/>
            <a:headEnd/>
            <a:tailEnd/>
          </a:ln>
        </p:spPr>
        <p:txBody>
          <a:bodyPr wrap="square">
            <a:spAutoFit/>
          </a:bodyPr>
          <a:lstStyle/>
          <a:p>
            <a:pPr algn="ctr">
              <a:lnSpc>
                <a:spcPts val="2500"/>
              </a:lnSpc>
            </a:pPr>
            <a:r>
              <a:rPr lang="en-US" sz="2200" b="1" dirty="0">
                <a:latin typeface="Arial Narrow" pitchFamily="34" charset="0"/>
              </a:rPr>
              <a:t>Phosphorylation of R by </a:t>
            </a:r>
            <a:r>
              <a:rPr lang="en-US" sz="2400" b="1" dirty="0">
                <a:solidFill>
                  <a:srgbClr val="6600FF"/>
                </a:solidFill>
                <a:latin typeface="Arial Narrow" pitchFamily="34" charset="0"/>
              </a:rPr>
              <a:t>ß-adrenoceptors </a:t>
            </a:r>
            <a:r>
              <a:rPr lang="en-US" sz="2200" b="1" dirty="0">
                <a:latin typeface="Arial Narrow" pitchFamily="34" charset="0"/>
              </a:rPr>
              <a:t>→</a:t>
            </a:r>
            <a:r>
              <a:rPr lang="en-US" sz="2200" b="1" dirty="0">
                <a:solidFill>
                  <a:srgbClr val="6600FF"/>
                </a:solidFill>
                <a:latin typeface="Arial Narrow" pitchFamily="34" charset="0"/>
              </a:rPr>
              <a:t> </a:t>
            </a:r>
            <a:r>
              <a:rPr lang="en-US" sz="2200" b="1" dirty="0">
                <a:solidFill>
                  <a:srgbClr val="6600FF"/>
                </a:solidFill>
                <a:latin typeface="Calibri" pitchFamily="34" charset="0"/>
              </a:rPr>
              <a:t>↓ </a:t>
            </a:r>
            <a:r>
              <a:rPr lang="en-US" sz="2200" b="1" dirty="0">
                <a:latin typeface="Arial Narrow" pitchFamily="34" charset="0"/>
              </a:rPr>
              <a:t> activation of AC to related  ionic channel </a:t>
            </a:r>
            <a:r>
              <a:rPr lang="en-US" sz="2200" b="1" dirty="0">
                <a:solidFill>
                  <a:srgbClr val="F600F6"/>
                </a:solidFill>
                <a:latin typeface="Arial Narrow" pitchFamily="34" charset="0"/>
              </a:rPr>
              <a:t>[functional defect] </a:t>
            </a:r>
          </a:p>
        </p:txBody>
      </p:sp>
      <p:sp>
        <p:nvSpPr>
          <p:cNvPr id="65" name="Rectangle 64"/>
          <p:cNvSpPr>
            <a:spLocks noChangeArrowheads="1"/>
          </p:cNvSpPr>
          <p:nvPr/>
        </p:nvSpPr>
        <p:spPr bwMode="auto">
          <a:xfrm>
            <a:off x="6553200" y="3733800"/>
            <a:ext cx="2438400" cy="2657138"/>
          </a:xfrm>
          <a:prstGeom prst="rect">
            <a:avLst/>
          </a:prstGeom>
          <a:noFill/>
          <a:ln w="9525">
            <a:noFill/>
            <a:miter lim="800000"/>
            <a:headEnd/>
            <a:tailEnd/>
          </a:ln>
        </p:spPr>
        <p:txBody>
          <a:bodyPr wrap="square">
            <a:spAutoFit/>
          </a:bodyPr>
          <a:lstStyle/>
          <a:p>
            <a:pPr algn="ctr">
              <a:lnSpc>
                <a:spcPts val="2500"/>
              </a:lnSpc>
            </a:pPr>
            <a:r>
              <a:rPr lang="en-US" sz="2200" b="1" dirty="0">
                <a:latin typeface="Calibri" pitchFamily="34" charset="0"/>
              </a:rPr>
              <a:t>↓ </a:t>
            </a:r>
            <a:r>
              <a:rPr lang="en-US" sz="2200" b="1" dirty="0">
                <a:latin typeface="Arial Narrow" pitchFamily="34" charset="0"/>
              </a:rPr>
              <a:t>number of receptors.</a:t>
            </a:r>
          </a:p>
          <a:p>
            <a:pPr algn="ctr">
              <a:lnSpc>
                <a:spcPts val="2500"/>
              </a:lnSpc>
            </a:pPr>
            <a:r>
              <a:rPr lang="en-US" sz="2400" b="1" dirty="0" err="1">
                <a:solidFill>
                  <a:srgbClr val="6600FF"/>
                </a:solidFill>
                <a:latin typeface="Arial Narrow" pitchFamily="34" charset="0"/>
              </a:rPr>
              <a:t>Isoprenaline</a:t>
            </a:r>
            <a:r>
              <a:rPr lang="en-US" sz="2200" b="1" dirty="0">
                <a:latin typeface="Arial Narrow" pitchFamily="34" charset="0"/>
              </a:rPr>
              <a:t> activation to </a:t>
            </a:r>
            <a:r>
              <a:rPr lang="en-US" sz="2200" b="1" dirty="0">
                <a:latin typeface="Symbol" pitchFamily="18" charset="2"/>
              </a:rPr>
              <a:t>b</a:t>
            </a:r>
            <a:r>
              <a:rPr lang="en-US" sz="2200" b="1" dirty="0">
                <a:latin typeface="Arial Narrow" pitchFamily="34" charset="0"/>
              </a:rPr>
              <a:t> receptors </a:t>
            </a:r>
            <a:r>
              <a:rPr lang="en-US" sz="2200" b="1" dirty="0">
                <a:latin typeface="Calibri" pitchFamily="34" charset="0"/>
              </a:rPr>
              <a:t>→↑ R recycling by </a:t>
            </a:r>
            <a:r>
              <a:rPr lang="en-US" sz="2200" b="1" dirty="0" err="1">
                <a:latin typeface="Calibri" pitchFamily="34" charset="0"/>
              </a:rPr>
              <a:t>endocytosis</a:t>
            </a:r>
            <a:r>
              <a:rPr lang="en-US" sz="2200" b="1" dirty="0">
                <a:latin typeface="Calibri" pitchFamily="34" charset="0"/>
              </a:rPr>
              <a:t> </a:t>
            </a:r>
            <a:r>
              <a:rPr lang="en-US" sz="2200" b="1" dirty="0">
                <a:solidFill>
                  <a:srgbClr val="F600F6"/>
                </a:solidFill>
                <a:latin typeface="Calibri" pitchFamily="34" charset="0"/>
              </a:rPr>
              <a:t>[structural defect]</a:t>
            </a:r>
            <a:endParaRPr lang="en-US" sz="2200" b="1" dirty="0">
              <a:solidFill>
                <a:srgbClr val="F600F6"/>
              </a:solidFill>
              <a:latin typeface="Arial Narrow" pitchFamily="34" charset="0"/>
            </a:endParaRPr>
          </a:p>
        </p:txBody>
      </p:sp>
      <p:grpSp>
        <p:nvGrpSpPr>
          <p:cNvPr id="56" name="Group 55"/>
          <p:cNvGrpSpPr/>
          <p:nvPr/>
        </p:nvGrpSpPr>
        <p:grpSpPr>
          <a:xfrm>
            <a:off x="304800" y="6172200"/>
            <a:ext cx="2219582" cy="521732"/>
            <a:chOff x="304800" y="6172200"/>
            <a:chExt cx="2219582" cy="521732"/>
          </a:xfrm>
        </p:grpSpPr>
        <p:sp>
          <p:nvSpPr>
            <p:cNvPr id="46" name="Rectangle 45"/>
            <p:cNvSpPr/>
            <p:nvPr/>
          </p:nvSpPr>
          <p:spPr>
            <a:xfrm>
              <a:off x="304800" y="6324600"/>
              <a:ext cx="2219582" cy="369332"/>
            </a:xfrm>
            <a:prstGeom prst="rect">
              <a:avLst/>
            </a:prstGeom>
          </p:spPr>
          <p:txBody>
            <a:bodyPr wrap="none">
              <a:spAutoFit/>
            </a:bodyPr>
            <a:lstStyle/>
            <a:p>
              <a:pPr algn="ctr" fontAlgn="auto">
                <a:spcBef>
                  <a:spcPts val="0"/>
                </a:spcBef>
                <a:spcAft>
                  <a:spcPts val="0"/>
                </a:spcAft>
                <a:defRPr/>
              </a:pPr>
              <a:r>
                <a:rPr lang="en-US" b="1" dirty="0">
                  <a:solidFill>
                    <a:srgbClr val="6600FF"/>
                  </a:solidFill>
                  <a:latin typeface="Arial Narrow" pitchFamily="34" charset="0"/>
                </a:rPr>
                <a:t>BINDING ALTERATION</a:t>
              </a:r>
            </a:p>
          </p:txBody>
        </p:sp>
        <p:cxnSp>
          <p:nvCxnSpPr>
            <p:cNvPr id="49" name="Straight Arrow Connector 48"/>
            <p:cNvCxnSpPr/>
            <p:nvPr/>
          </p:nvCxnSpPr>
          <p:spPr>
            <a:xfrm rot="5400000">
              <a:off x="343694" y="6285706"/>
              <a:ext cx="228600" cy="1588"/>
            </a:xfrm>
            <a:prstGeom prst="straightConnector1">
              <a:avLst/>
            </a:prstGeom>
            <a:ln w="38100">
              <a:solidFill>
                <a:srgbClr val="66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1714577" y="5879123"/>
            <a:ext cx="2071977" cy="534118"/>
            <a:chOff x="1714577" y="5879123"/>
            <a:chExt cx="2071977" cy="534118"/>
          </a:xfrm>
        </p:grpSpPr>
        <p:cxnSp>
          <p:nvCxnSpPr>
            <p:cNvPr id="55" name="Straight Arrow Connector 54"/>
            <p:cNvCxnSpPr/>
            <p:nvPr/>
          </p:nvCxnSpPr>
          <p:spPr>
            <a:xfrm rot="5400000">
              <a:off x="1738740" y="5992629"/>
              <a:ext cx="228600" cy="1588"/>
            </a:xfrm>
            <a:prstGeom prst="straightConnector1">
              <a:avLst/>
            </a:prstGeom>
            <a:ln w="38100">
              <a:solidFill>
                <a:srgbClr val="6600FF"/>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714577" y="6019800"/>
              <a:ext cx="2071977" cy="393441"/>
            </a:xfrm>
            <a:prstGeom prst="rect">
              <a:avLst/>
            </a:prstGeom>
          </p:spPr>
          <p:txBody>
            <a:bodyPr wrap="none">
              <a:spAutoFit/>
            </a:bodyPr>
            <a:lstStyle/>
            <a:p>
              <a:pPr algn="ctr" fontAlgn="auto">
                <a:lnSpc>
                  <a:spcPts val="2600"/>
                </a:lnSpc>
                <a:spcBef>
                  <a:spcPts val="0"/>
                </a:spcBef>
                <a:spcAft>
                  <a:spcPts val="0"/>
                </a:spcAft>
                <a:defRPr/>
              </a:pPr>
              <a:r>
                <a:rPr lang="en-US" b="1" dirty="0">
                  <a:solidFill>
                    <a:srgbClr val="6600FF"/>
                  </a:solidFill>
                  <a:latin typeface="Arial Narrow" pitchFamily="34" charset="0"/>
                </a:rPr>
                <a:t>DOWN REGULATION</a:t>
              </a:r>
            </a:p>
          </p:txBody>
        </p:sp>
      </p:grpSp>
    </p:spTree>
    <p:extLst>
      <p:ext uri="{BB962C8B-B14F-4D97-AF65-F5344CB8AC3E}">
        <p14:creationId xmlns:p14="http://schemas.microsoft.com/office/powerpoint/2010/main" val="371389351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5"/>
                                        </p:tgtEl>
                                      </p:cBhvr>
                                    </p:animEffect>
                                    <p:set>
                                      <p:cBhvr>
                                        <p:cTn id="10" dur="1" fill="hold">
                                          <p:stCondLst>
                                            <p:cond delay="1999"/>
                                          </p:stCondLst>
                                        </p:cTn>
                                        <p:tgtEl>
                                          <p:spTgt spid="5"/>
                                        </p:tgtEl>
                                        <p:attrNameLst>
                                          <p:attrName>style.visibility</p:attrName>
                                        </p:attrNameLst>
                                      </p:cBhvr>
                                      <p:to>
                                        <p:strVal val="hidden"/>
                                      </p:to>
                                    </p:set>
                                  </p:childTnLst>
                                </p:cTn>
                              </p:par>
                              <p:par>
                                <p:cTn id="11" presetID="47"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trips(downLeft)">
                                      <p:cBhvr>
                                        <p:cTn id="20" dur="1000"/>
                                        <p:tgtEl>
                                          <p:spTgt spid="9"/>
                                        </p:tgtEl>
                                      </p:cBhvr>
                                    </p:animEffect>
                                  </p:childTnLst>
                                </p:cTn>
                              </p:par>
                            </p:childTnLst>
                          </p:cTn>
                        </p:par>
                        <p:par>
                          <p:cTn id="21" fill="hold">
                            <p:stCondLst>
                              <p:cond delay="1000"/>
                            </p:stCondLst>
                            <p:childTnLst>
                              <p:par>
                                <p:cTn id="22" presetID="18" presetClass="entr" presetSubtype="6" fill="hold" nodeType="afterEffect">
                                  <p:stCondLst>
                                    <p:cond delay="1500"/>
                                  </p:stCondLst>
                                  <p:childTnLst>
                                    <p:set>
                                      <p:cBhvr>
                                        <p:cTn id="23" dur="1" fill="hold">
                                          <p:stCondLst>
                                            <p:cond delay="0"/>
                                          </p:stCondLst>
                                        </p:cTn>
                                        <p:tgtEl>
                                          <p:spTgt spid="8"/>
                                        </p:tgtEl>
                                        <p:attrNameLst>
                                          <p:attrName>style.visibility</p:attrName>
                                        </p:attrNameLst>
                                      </p:cBhvr>
                                      <p:to>
                                        <p:strVal val="visible"/>
                                      </p:to>
                                    </p:set>
                                    <p:animEffect transition="in" filter="strips(downRight)">
                                      <p:cBhvr>
                                        <p:cTn id="24" dur="1000"/>
                                        <p:tgtEl>
                                          <p:spTgt spid="8"/>
                                        </p:tgtEl>
                                      </p:cBhvr>
                                    </p:animEffect>
                                  </p:childTnLst>
                                </p:cTn>
                              </p:par>
                            </p:childTnLst>
                          </p:cTn>
                        </p:par>
                        <p:par>
                          <p:cTn id="25" fill="hold">
                            <p:stCondLst>
                              <p:cond delay="3500"/>
                            </p:stCondLst>
                            <p:childTnLst>
                              <p:par>
                                <p:cTn id="26" presetID="22" presetClass="entr" presetSubtype="1" fill="hold" nodeType="afterEffect">
                                  <p:stCondLst>
                                    <p:cond delay="150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strips(downRight)">
                                      <p:cBhvr>
                                        <p:cTn id="33" dur="1000"/>
                                        <p:tgtEl>
                                          <p:spTgt spid="6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2000"/>
                                        <p:tgtEl>
                                          <p:spTgt spid="42"/>
                                        </p:tgtEl>
                                      </p:cBhvr>
                                    </p:animEffec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8" presetClass="entr" presetSubtype="6"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strips(downRight)">
                                      <p:cBhvr>
                                        <p:cTn id="43" dur="1000"/>
                                        <p:tgtEl>
                                          <p:spTgt spid="63"/>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1000"/>
                                        <p:tgtEl>
                                          <p:spTgt spid="56"/>
                                        </p:tgtEl>
                                      </p:cBhvr>
                                    </p:animEffect>
                                    <p:anim calcmode="lin" valueType="num">
                                      <p:cBhvr>
                                        <p:cTn id="49" dur="1000" fill="hold"/>
                                        <p:tgtEl>
                                          <p:spTgt spid="56"/>
                                        </p:tgtEl>
                                        <p:attrNameLst>
                                          <p:attrName>ppt_x</p:attrName>
                                        </p:attrNameLst>
                                      </p:cBhvr>
                                      <p:tavLst>
                                        <p:tav tm="0">
                                          <p:val>
                                            <p:strVal val="#ppt_x"/>
                                          </p:val>
                                        </p:tav>
                                        <p:tav tm="100000">
                                          <p:val>
                                            <p:strVal val="#ppt_x"/>
                                          </p:val>
                                        </p:tav>
                                      </p:tavLst>
                                    </p:anim>
                                    <p:anim calcmode="lin" valueType="num">
                                      <p:cBhvr>
                                        <p:cTn id="50"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up)">
                                      <p:cBhvr>
                                        <p:cTn id="55" dur="1000"/>
                                        <p:tgtEl>
                                          <p:spTgt spid="65"/>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nodeType="click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a:extLst>
              <a:ext uri="{FF2B5EF4-FFF2-40B4-BE49-F238E27FC236}">
                <a16:creationId xmlns:a16="http://schemas.microsoft.com/office/drawing/2014/main" id="{748D16CD-36E8-48AB-AC5A-84B0887624AF}"/>
              </a:ext>
            </a:extLst>
          </p:cNvPr>
          <p:cNvGrpSpPr>
            <a:grpSpLocks/>
          </p:cNvGrpSpPr>
          <p:nvPr/>
        </p:nvGrpSpPr>
        <p:grpSpPr bwMode="auto">
          <a:xfrm>
            <a:off x="2971800" y="228600"/>
            <a:ext cx="3001108" cy="6248400"/>
            <a:chOff x="3790" y="92"/>
            <a:chExt cx="1832" cy="3948"/>
          </a:xfrm>
        </p:grpSpPr>
        <p:pic>
          <p:nvPicPr>
            <p:cNvPr id="3" name="Picture 2">
              <a:extLst>
                <a:ext uri="{FF2B5EF4-FFF2-40B4-BE49-F238E27FC236}">
                  <a16:creationId xmlns:a16="http://schemas.microsoft.com/office/drawing/2014/main" id="{92FD2E35-3E45-41EF-8D62-ABE5A1DF28D3}"/>
                </a:ext>
              </a:extLst>
            </p:cNvPr>
            <p:cNvPicPr>
              <a:picLocks noChangeAspect="1" noChangeArrowheads="1"/>
            </p:cNvPicPr>
            <p:nvPr/>
          </p:nvPicPr>
          <p:blipFill>
            <a:blip r:embed="rId2" cstate="print">
              <a:duotone>
                <a:prstClr val="black"/>
                <a:schemeClr val="accent4">
                  <a:tint val="45000"/>
                  <a:satMod val="400000"/>
                </a:schemeClr>
              </a:duotone>
              <a:lum bright="10000"/>
            </a:blip>
            <a:srcRect t="3780" r="50000" b="6772"/>
            <a:stretch>
              <a:fillRect/>
            </a:stretch>
          </p:blipFill>
          <p:spPr>
            <a:xfrm>
              <a:off x="3792" y="96"/>
              <a:ext cx="1824" cy="3941"/>
            </a:xfrm>
            <a:prstGeom prst="rect">
              <a:avLst/>
            </a:prstGeom>
          </p:spPr>
        </p:pic>
        <p:sp>
          <p:nvSpPr>
            <p:cNvPr id="4" name="Rectangle 3">
              <a:extLst>
                <a:ext uri="{FF2B5EF4-FFF2-40B4-BE49-F238E27FC236}">
                  <a16:creationId xmlns:a16="http://schemas.microsoft.com/office/drawing/2014/main" id="{DA33C9DD-9F39-4536-8A94-AEEDF54D39D3}"/>
                </a:ext>
              </a:extLst>
            </p:cNvPr>
            <p:cNvSpPr>
              <a:spLocks noChangeArrowheads="1"/>
            </p:cNvSpPr>
            <p:nvPr/>
          </p:nvSpPr>
          <p:spPr bwMode="auto">
            <a:xfrm>
              <a:off x="5136" y="1152"/>
              <a:ext cx="480" cy="144"/>
            </a:xfrm>
            <a:prstGeom prst="rect">
              <a:avLst/>
            </a:prstGeom>
            <a:solidFill>
              <a:srgbClr val="DBCEFE"/>
            </a:solidFill>
            <a:ln w="25400" algn="ctr">
              <a:noFill/>
              <a:miter lim="800000"/>
              <a:headEnd/>
              <a:tailEnd/>
            </a:ln>
          </p:spPr>
          <p:txBody>
            <a:bodyPr anchor="ctr"/>
            <a:lstStyle/>
            <a:p>
              <a:pPr algn="ctr"/>
              <a:endParaRPr lang="en-US">
                <a:solidFill>
                  <a:srgbClr val="CCCCFF"/>
                </a:solidFill>
                <a:latin typeface="Calibri" pitchFamily="34" charset="0"/>
              </a:endParaRPr>
            </a:p>
          </p:txBody>
        </p:sp>
      </p:grpSp>
    </p:spTree>
    <p:extLst>
      <p:ext uri="{BB962C8B-B14F-4D97-AF65-F5344CB8AC3E}">
        <p14:creationId xmlns:p14="http://schemas.microsoft.com/office/powerpoint/2010/main" val="52090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ectangle 3"/>
          <p:cNvGrpSpPr>
            <a:grpSpLocks/>
          </p:cNvGrpSpPr>
          <p:nvPr/>
        </p:nvGrpSpPr>
        <p:grpSpPr bwMode="auto">
          <a:xfrm>
            <a:off x="-12700" y="0"/>
            <a:ext cx="9156700" cy="6870700"/>
            <a:chOff x="-4" y="-4"/>
            <a:chExt cx="5768" cy="4328"/>
          </a:xfrm>
          <a:gradFill>
            <a:gsLst>
              <a:gs pos="35000">
                <a:srgbClr val="EBE2F2">
                  <a:alpha val="72000"/>
                </a:srgbClr>
              </a:gs>
              <a:gs pos="56000">
                <a:schemeClr val="accent6">
                  <a:lumMod val="20000"/>
                  <a:lumOff val="80000"/>
                </a:schemeClr>
              </a:gs>
              <a:gs pos="92000">
                <a:srgbClr val="FFFF00">
                  <a:alpha val="56000"/>
                </a:srgbClr>
              </a:gs>
              <a:gs pos="100000">
                <a:schemeClr val="accent1">
                  <a:tint val="23500"/>
                  <a:satMod val="160000"/>
                </a:schemeClr>
              </a:gs>
            </a:gsLst>
            <a:lin ang="2700000" scaled="1"/>
          </a:gradFill>
        </p:grpSpPr>
        <p:pic>
          <p:nvPicPr>
            <p:cNvPr id="3" name="Rectangle 3"/>
            <p:cNvPicPr>
              <a:picLocks noChangeArrowheads="1"/>
            </p:cNvPicPr>
            <p:nvPr/>
          </p:nvPicPr>
          <p:blipFill>
            <a:blip r:embed="rId2" cstate="print"/>
            <a:srcRect/>
            <a:stretch>
              <a:fillRect/>
            </a:stretch>
          </p:blipFill>
          <p:spPr bwMode="auto">
            <a:xfrm>
              <a:off x="-4" y="-4"/>
              <a:ext cx="5768" cy="4328"/>
            </a:xfrm>
            <a:prstGeom prst="rect">
              <a:avLst/>
            </a:prstGeom>
            <a:grpFill/>
            <a:ln w="9525">
              <a:solidFill>
                <a:schemeClr val="tx1"/>
              </a:solidFill>
              <a:miter lim="800000"/>
              <a:headEnd/>
              <a:tailEnd/>
            </a:ln>
          </p:spPr>
        </p:pic>
        <p:sp>
          <p:nvSpPr>
            <p:cNvPr id="4" name="Text Box 2"/>
            <p:cNvSpPr txBox="1">
              <a:spLocks noChangeArrowheads="1"/>
            </p:cNvSpPr>
            <p:nvPr/>
          </p:nvSpPr>
          <p:spPr bwMode="auto">
            <a:xfrm>
              <a:off x="0" y="0"/>
              <a:ext cx="5760" cy="4320"/>
            </a:xfrm>
            <a:prstGeom prst="rect">
              <a:avLst/>
            </a:prstGeom>
            <a:grpFill/>
            <a:ln w="9525">
              <a:solidFill>
                <a:schemeClr val="tx1"/>
              </a:solidFill>
              <a:miter lim="800000"/>
              <a:headEnd/>
              <a:tailEnd/>
            </a:ln>
          </p:spPr>
          <p:txBody>
            <a:bodyPr anchor="ctr"/>
            <a:lstStyle/>
            <a:p>
              <a:pPr algn="ctr">
                <a:defRPr/>
              </a:pPr>
              <a:endParaRPr lang="en-US">
                <a:solidFill>
                  <a:schemeClr val="tx2"/>
                </a:solidFill>
                <a:latin typeface="Calibri" pitchFamily="34" charset="0"/>
                <a:cs typeface="Arial" pitchFamily="34" charset="0"/>
              </a:endParaRPr>
            </a:p>
          </p:txBody>
        </p:sp>
      </p:grpSp>
      <p:pic>
        <p:nvPicPr>
          <p:cNvPr id="5" name="Picture 7" descr="prescription_drugs"/>
          <p:cNvPicPr>
            <a:picLocks noChangeAspect="1" noChangeArrowheads="1"/>
          </p:cNvPicPr>
          <p:nvPr/>
        </p:nvPicPr>
        <p:blipFill>
          <a:blip r:embed="rId3" cstate="print">
            <a:clrChange>
              <a:clrFrom>
                <a:srgbClr val="ACD3D0"/>
              </a:clrFrom>
              <a:clrTo>
                <a:srgbClr val="ACD3D0">
                  <a:alpha val="0"/>
                </a:srgbClr>
              </a:clrTo>
            </a:clrChange>
            <a:duotone>
              <a:schemeClr val="accent4">
                <a:shade val="45000"/>
                <a:satMod val="135000"/>
              </a:schemeClr>
              <a:prstClr val="white"/>
            </a:duotone>
          </a:blip>
          <a:srcRect/>
          <a:stretch>
            <a:fillRect/>
          </a:stretch>
        </p:blipFill>
        <p:spPr bwMode="auto">
          <a:xfrm>
            <a:off x="158976" y="204787"/>
            <a:ext cx="2660424" cy="3986213"/>
          </a:xfrm>
          <a:prstGeom prst="rect">
            <a:avLst/>
          </a:prstGeom>
          <a:noFill/>
          <a:ln w="9525">
            <a:noFill/>
            <a:miter lim="800000"/>
            <a:headEnd/>
            <a:tailEnd/>
          </a:ln>
        </p:spPr>
      </p:pic>
      <p:pic>
        <p:nvPicPr>
          <p:cNvPr id="26627" name="Picture 2"/>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477838" y="76200"/>
            <a:ext cx="1655762" cy="1600200"/>
          </a:xfrm>
          <a:prstGeom prst="rect">
            <a:avLst/>
          </a:prstGeom>
          <a:noFill/>
          <a:ln w="9525">
            <a:noFill/>
            <a:miter lim="800000"/>
            <a:headEnd/>
            <a:tailEnd/>
          </a:ln>
        </p:spPr>
      </p:pic>
      <p:sp>
        <p:nvSpPr>
          <p:cNvPr id="7" name="Rectangle 6"/>
          <p:cNvSpPr/>
          <p:nvPr/>
        </p:nvSpPr>
        <p:spPr>
          <a:xfrm>
            <a:off x="0" y="3925669"/>
            <a:ext cx="9144000" cy="646331"/>
          </a:xfrm>
          <a:prstGeom prst="rect">
            <a:avLst/>
          </a:prstGeom>
          <a:gradFill>
            <a:gsLst>
              <a:gs pos="17000">
                <a:schemeClr val="accent6">
                  <a:lumMod val="20000"/>
                  <a:lumOff val="80000"/>
                </a:schemeClr>
              </a:gs>
              <a:gs pos="46000">
                <a:schemeClr val="bg1"/>
              </a:gs>
              <a:gs pos="80000">
                <a:schemeClr val="accent6">
                  <a:lumMod val="20000"/>
                  <a:lumOff val="80000"/>
                </a:schemeClr>
              </a:gs>
              <a:gs pos="100000">
                <a:schemeClr val="accent1">
                  <a:tint val="23500"/>
                  <a:satMod val="160000"/>
                </a:schemeClr>
              </a:gs>
            </a:gsLst>
            <a:lin ang="13500000" scaled="1"/>
          </a:gradFill>
          <a:effectLst>
            <a:outerShdw blurRad="50800" dist="38100" dir="2700000" algn="tl" rotWithShape="0">
              <a:schemeClr val="tx1"/>
            </a:outerShdw>
            <a:reflection blurRad="6350" stA="50000" endA="300" endPos="90000" dist="50800" dir="5400000" sy="-100000" algn="bl" rotWithShape="0"/>
          </a:effectLst>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3600" b="1" dirty="0">
                <a:solidFill>
                  <a:srgbClr val="FF0000"/>
                </a:solidFill>
                <a:latin typeface="Calibri" pitchFamily="34" charset="0"/>
              </a:rPr>
              <a:t>Adverse drug reactions [ADR]</a:t>
            </a:r>
          </a:p>
        </p:txBody>
      </p:sp>
      <p:sp>
        <p:nvSpPr>
          <p:cNvPr id="8" name="Rectangle 2"/>
          <p:cNvSpPr txBox="1">
            <a:spLocks noChangeArrowheads="1"/>
          </p:cNvSpPr>
          <p:nvPr/>
        </p:nvSpPr>
        <p:spPr bwMode="auto">
          <a:xfrm>
            <a:off x="228600" y="5257800"/>
            <a:ext cx="8686800" cy="838200"/>
          </a:xfrm>
          <a:prstGeom prst="rect">
            <a:avLst/>
          </a:prstGeom>
          <a:noFill/>
          <a:ln w="76200">
            <a:noFill/>
            <a:miter lim="800000"/>
            <a:headEnd/>
            <a:tailEnd/>
          </a:ln>
        </p:spPr>
        <p:txBody>
          <a:bodyPr/>
          <a:lstStyle/>
          <a:p>
            <a:pPr marL="342900" indent="-342900" eaLnBrk="0" hangingPunct="0">
              <a:lnSpc>
                <a:spcPct val="90000"/>
              </a:lnSpc>
              <a:spcBef>
                <a:spcPct val="20000"/>
              </a:spcBef>
              <a:buFontTx/>
              <a:buBlip>
                <a:blip r:embed="rId5"/>
              </a:buBlip>
            </a:pPr>
            <a:r>
              <a:rPr lang="en-US" sz="2800" b="1">
                <a:solidFill>
                  <a:srgbClr val="5100C8"/>
                </a:solidFill>
              </a:rPr>
              <a:t>Harmful or seriously</a:t>
            </a:r>
            <a:r>
              <a:rPr lang="en-US" sz="2800">
                <a:solidFill>
                  <a:srgbClr val="5100C8"/>
                </a:solidFill>
              </a:rPr>
              <a:t> unpleasant effects occurring at doses intended for </a:t>
            </a:r>
            <a:r>
              <a:rPr lang="en-US" sz="2800" b="1">
                <a:solidFill>
                  <a:srgbClr val="5100C8"/>
                </a:solidFill>
              </a:rPr>
              <a:t>therapeutic effects.</a:t>
            </a:r>
          </a:p>
          <a:p>
            <a:pPr marL="342900" indent="-342900" eaLnBrk="0" hangingPunct="0">
              <a:lnSpc>
                <a:spcPct val="90000"/>
              </a:lnSpc>
              <a:spcBef>
                <a:spcPct val="20000"/>
              </a:spcBef>
              <a:buFontTx/>
              <a:buBlip>
                <a:blip r:embed="rId5"/>
              </a:buBlip>
            </a:pPr>
            <a:endParaRPr lang="en-US" sz="2800">
              <a:solidFill>
                <a:srgbClr val="5100C8"/>
              </a:solidFill>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ectangle 3"/>
          <p:cNvGrpSpPr>
            <a:grpSpLocks/>
          </p:cNvGrpSpPr>
          <p:nvPr/>
        </p:nvGrpSpPr>
        <p:grpSpPr bwMode="auto">
          <a:xfrm>
            <a:off x="-12700" y="-12700"/>
            <a:ext cx="9156700" cy="6870700"/>
            <a:chOff x="-4" y="-4"/>
            <a:chExt cx="5768" cy="4328"/>
          </a:xfrm>
          <a:gradFill>
            <a:gsLst>
              <a:gs pos="35000">
                <a:srgbClr val="EBE2F2">
                  <a:alpha val="72000"/>
                </a:srgbClr>
              </a:gs>
              <a:gs pos="56000">
                <a:schemeClr val="accent6">
                  <a:lumMod val="20000"/>
                  <a:lumOff val="80000"/>
                </a:schemeClr>
              </a:gs>
              <a:gs pos="92000">
                <a:srgbClr val="FFFF00">
                  <a:alpha val="56000"/>
                </a:srgbClr>
              </a:gs>
              <a:gs pos="100000">
                <a:schemeClr val="accent1">
                  <a:tint val="23500"/>
                  <a:satMod val="160000"/>
                </a:schemeClr>
              </a:gs>
            </a:gsLst>
            <a:lin ang="2700000" scaled="1"/>
          </a:gradFill>
        </p:grpSpPr>
        <p:pic>
          <p:nvPicPr>
            <p:cNvPr id="5" name="Rectangle 3"/>
            <p:cNvPicPr>
              <a:picLocks noChangeArrowheads="1"/>
            </p:cNvPicPr>
            <p:nvPr/>
          </p:nvPicPr>
          <p:blipFill>
            <a:blip r:embed="rId3" cstate="print"/>
            <a:srcRect/>
            <a:stretch>
              <a:fillRect/>
            </a:stretch>
          </p:blipFill>
          <p:spPr bwMode="auto">
            <a:xfrm>
              <a:off x="-4" y="-4"/>
              <a:ext cx="5768" cy="4328"/>
            </a:xfrm>
            <a:prstGeom prst="rect">
              <a:avLst/>
            </a:prstGeom>
            <a:grpFill/>
            <a:ln w="9525">
              <a:solidFill>
                <a:schemeClr val="tx1"/>
              </a:solidFill>
              <a:miter lim="800000"/>
              <a:headEnd/>
              <a:tailEnd/>
            </a:ln>
          </p:spPr>
        </p:pic>
        <p:sp>
          <p:nvSpPr>
            <p:cNvPr id="6" name="Text Box 2"/>
            <p:cNvSpPr txBox="1">
              <a:spLocks noChangeArrowheads="1"/>
            </p:cNvSpPr>
            <p:nvPr/>
          </p:nvSpPr>
          <p:spPr bwMode="auto">
            <a:xfrm>
              <a:off x="0" y="0"/>
              <a:ext cx="5760" cy="4320"/>
            </a:xfrm>
            <a:prstGeom prst="rect">
              <a:avLst/>
            </a:prstGeom>
            <a:grpFill/>
            <a:ln w="9525">
              <a:solidFill>
                <a:schemeClr val="tx1"/>
              </a:solidFill>
              <a:miter lim="800000"/>
              <a:headEnd/>
              <a:tailEnd/>
            </a:ln>
          </p:spPr>
          <p:txBody>
            <a:bodyPr anchor="ctr"/>
            <a:lstStyle/>
            <a:p>
              <a:pPr algn="ctr">
                <a:defRPr/>
              </a:pPr>
              <a:endParaRPr lang="en-US">
                <a:solidFill>
                  <a:schemeClr val="tx2"/>
                </a:solidFill>
                <a:latin typeface="Calibri" pitchFamily="34" charset="0"/>
                <a:cs typeface="Arial" pitchFamily="34" charset="0"/>
              </a:endParaRPr>
            </a:p>
          </p:txBody>
        </p:sp>
      </p:grpSp>
      <p:sp>
        <p:nvSpPr>
          <p:cNvPr id="7" name="Rectangle 6"/>
          <p:cNvSpPr/>
          <p:nvPr/>
        </p:nvSpPr>
        <p:spPr>
          <a:xfrm>
            <a:off x="0" y="228600"/>
            <a:ext cx="9144000" cy="646331"/>
          </a:xfrm>
          <a:prstGeom prst="rect">
            <a:avLst/>
          </a:prstGeom>
          <a:gradFill>
            <a:gsLst>
              <a:gs pos="17000">
                <a:schemeClr val="accent6">
                  <a:lumMod val="20000"/>
                  <a:lumOff val="80000"/>
                </a:schemeClr>
              </a:gs>
              <a:gs pos="46000">
                <a:schemeClr val="bg1"/>
              </a:gs>
              <a:gs pos="80000">
                <a:schemeClr val="accent6">
                  <a:lumMod val="20000"/>
                  <a:lumOff val="80000"/>
                </a:schemeClr>
              </a:gs>
              <a:gs pos="100000">
                <a:schemeClr val="accent1">
                  <a:tint val="23500"/>
                  <a:satMod val="160000"/>
                </a:schemeClr>
              </a:gs>
            </a:gsLst>
            <a:lin ang="13500000" scaled="1"/>
          </a:gradFill>
          <a:effectLst>
            <a:outerShdw blurRad="50800" dist="38100" dir="2700000" algn="tl" rotWithShape="0">
              <a:schemeClr val="tx1"/>
            </a:outerShdw>
          </a:effectLst>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3600" b="1" dirty="0">
                <a:solidFill>
                  <a:srgbClr val="FF0000"/>
                </a:solidFill>
                <a:latin typeface="Calibri" pitchFamily="34" charset="0"/>
              </a:rPr>
              <a:t>Types of ADR</a:t>
            </a:r>
          </a:p>
        </p:txBody>
      </p:sp>
      <p:grpSp>
        <p:nvGrpSpPr>
          <p:cNvPr id="3" name="Group 37"/>
          <p:cNvGrpSpPr>
            <a:grpSpLocks/>
          </p:cNvGrpSpPr>
          <p:nvPr/>
        </p:nvGrpSpPr>
        <p:grpSpPr bwMode="auto">
          <a:xfrm>
            <a:off x="152400" y="828675"/>
            <a:ext cx="1600200" cy="776901"/>
            <a:chOff x="152400" y="930277"/>
            <a:chExt cx="1600200" cy="776899"/>
          </a:xfrm>
        </p:grpSpPr>
        <p:sp>
          <p:nvSpPr>
            <p:cNvPr id="9" name="TextBox 8"/>
            <p:cNvSpPr txBox="1"/>
            <p:nvPr/>
          </p:nvSpPr>
          <p:spPr>
            <a:xfrm>
              <a:off x="152400" y="1183957"/>
              <a:ext cx="1600200" cy="52321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rgbClr val="002060"/>
              </a:solidFill>
            </a:ln>
            <a:effectLst>
              <a:glow rad="63500">
                <a:schemeClr val="accent4">
                  <a:satMod val="175000"/>
                  <a:alpha val="40000"/>
                </a:schemeClr>
              </a:glow>
              <a:reflection blurRad="6350" stA="50000" endA="300" endPos="55000" dir="5400000" sy="-100000" algn="bl" rotWithShape="0"/>
              <a:softEdge rad="63500"/>
            </a:effectLst>
          </p:spPr>
          <p:txBody>
            <a:bodyPr>
              <a:spAutoFit/>
            </a:bodyPr>
            <a:lstStyle/>
            <a:p>
              <a:pPr algn="ctr" fontAlgn="auto">
                <a:spcBef>
                  <a:spcPts val="0"/>
                </a:spcBef>
                <a:spcAft>
                  <a:spcPts val="0"/>
                </a:spcAft>
                <a:defRPr/>
              </a:pPr>
              <a:r>
                <a:rPr lang="en-US" sz="2800" b="1" dirty="0">
                  <a:solidFill>
                    <a:srgbClr val="FF00FF"/>
                  </a:solidFill>
                  <a:latin typeface="+mj-lt"/>
                  <a:cs typeface="+mn-cs"/>
                </a:rPr>
                <a:t>Type A</a:t>
              </a:r>
            </a:p>
          </p:txBody>
        </p:sp>
        <p:cxnSp>
          <p:nvCxnSpPr>
            <p:cNvPr id="27" name="Straight Arrow Connector 26"/>
            <p:cNvCxnSpPr/>
            <p:nvPr/>
          </p:nvCxnSpPr>
          <p:spPr bwMode="auto">
            <a:xfrm rot="5400000">
              <a:off x="685007" y="1081883"/>
              <a:ext cx="304799" cy="1587"/>
            </a:xfrm>
            <a:prstGeom prst="straightConnector1">
              <a:avLst/>
            </a:prstGeom>
            <a:ln w="57150">
              <a:solidFill>
                <a:srgbClr val="7300E6"/>
              </a:solidFill>
              <a:tailEnd type="arrow"/>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bwMode="auto">
          <a:xfrm>
            <a:off x="152400" y="1676400"/>
            <a:ext cx="1676400" cy="461963"/>
          </a:xfrm>
          <a:prstGeom prst="rect">
            <a:avLst/>
          </a:prstGeom>
          <a:gradFill flip="none" rotWithShape="1">
            <a:gsLst>
              <a:gs pos="35000">
                <a:schemeClr val="bg1"/>
              </a:gs>
              <a:gs pos="57000">
                <a:srgbClr val="FFFFCC"/>
              </a:gs>
              <a:gs pos="92000">
                <a:srgbClr val="FFFF00">
                  <a:alpha val="56000"/>
                </a:srgbClr>
              </a:gs>
              <a:gs pos="100000">
                <a:schemeClr val="accent1">
                  <a:tint val="23500"/>
                  <a:satMod val="160000"/>
                </a:schemeClr>
              </a:gs>
            </a:gsLst>
            <a:lin ang="8100000" scaled="1"/>
            <a:tileRect/>
          </a:gradFill>
          <a:ln w="28575">
            <a:solidFill>
              <a:srgbClr val="7300E6"/>
            </a:solidFill>
          </a:ln>
          <a:effectLst/>
        </p:spPr>
        <p:txBody>
          <a:bodyPr>
            <a:spAutoFit/>
          </a:bodyPr>
          <a:lstStyle/>
          <a:p>
            <a:pPr fontAlgn="auto">
              <a:spcBef>
                <a:spcPts val="0"/>
              </a:spcBef>
              <a:spcAft>
                <a:spcPts val="0"/>
              </a:spcAft>
              <a:defRPr/>
            </a:pPr>
            <a:r>
              <a:rPr lang="en-US" sz="2400" b="1" dirty="0">
                <a:solidFill>
                  <a:srgbClr val="FF00FF"/>
                </a:solidFill>
                <a:latin typeface="+mn-lt"/>
                <a:cs typeface="+mn-cs"/>
              </a:rPr>
              <a:t>Augmented</a:t>
            </a:r>
          </a:p>
        </p:txBody>
      </p:sp>
      <p:grpSp>
        <p:nvGrpSpPr>
          <p:cNvPr id="4" name="Group 39"/>
          <p:cNvGrpSpPr>
            <a:grpSpLocks/>
          </p:cNvGrpSpPr>
          <p:nvPr/>
        </p:nvGrpSpPr>
        <p:grpSpPr bwMode="auto">
          <a:xfrm>
            <a:off x="3886200" y="812800"/>
            <a:ext cx="1600200" cy="792777"/>
            <a:chOff x="3810000" y="914400"/>
            <a:chExt cx="1600200" cy="792777"/>
          </a:xfrm>
        </p:grpSpPr>
        <p:sp>
          <p:nvSpPr>
            <p:cNvPr id="19" name="TextBox 18"/>
            <p:cNvSpPr txBox="1"/>
            <p:nvPr/>
          </p:nvSpPr>
          <p:spPr>
            <a:xfrm>
              <a:off x="3810000" y="1183957"/>
              <a:ext cx="1600200"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rgbClr val="002060"/>
              </a:solidFill>
            </a:ln>
            <a:effectLst>
              <a:glow rad="63500">
                <a:schemeClr val="accent4">
                  <a:satMod val="175000"/>
                  <a:alpha val="40000"/>
                </a:schemeClr>
              </a:glow>
              <a:reflection blurRad="6350" stA="50000" endA="300" endPos="55000" dir="5400000" sy="-100000" algn="bl" rotWithShape="0"/>
              <a:softEdge rad="63500"/>
            </a:effectLst>
          </p:spPr>
          <p:txBody>
            <a:bodyPr>
              <a:spAutoFit/>
            </a:bodyPr>
            <a:lstStyle/>
            <a:p>
              <a:pPr algn="ctr" fontAlgn="auto">
                <a:spcBef>
                  <a:spcPts val="0"/>
                </a:spcBef>
                <a:spcAft>
                  <a:spcPts val="0"/>
                </a:spcAft>
                <a:defRPr/>
              </a:pPr>
              <a:r>
                <a:rPr lang="en-US" sz="2800" b="1" dirty="0">
                  <a:solidFill>
                    <a:srgbClr val="FF00FF"/>
                  </a:solidFill>
                  <a:latin typeface="+mj-lt"/>
                  <a:cs typeface="+mn-cs"/>
                </a:rPr>
                <a:t>Type C</a:t>
              </a:r>
            </a:p>
          </p:txBody>
        </p:sp>
        <p:cxnSp>
          <p:nvCxnSpPr>
            <p:cNvPr id="30" name="Straight Arrow Connector 29"/>
            <p:cNvCxnSpPr/>
            <p:nvPr/>
          </p:nvCxnSpPr>
          <p:spPr bwMode="auto">
            <a:xfrm rot="5400000">
              <a:off x="4419601" y="1065212"/>
              <a:ext cx="304800" cy="3175"/>
            </a:xfrm>
            <a:prstGeom prst="straightConnector1">
              <a:avLst/>
            </a:prstGeom>
            <a:ln w="57150">
              <a:solidFill>
                <a:srgbClr val="7300E6"/>
              </a:solidFill>
              <a:tailEnd type="arrow"/>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bwMode="auto">
          <a:xfrm>
            <a:off x="3733800" y="1676400"/>
            <a:ext cx="1905000" cy="461963"/>
          </a:xfrm>
          <a:prstGeom prst="rect">
            <a:avLst/>
          </a:prstGeom>
          <a:gradFill flip="none" rotWithShape="1">
            <a:gsLst>
              <a:gs pos="35000">
                <a:schemeClr val="bg1"/>
              </a:gs>
              <a:gs pos="57000">
                <a:srgbClr val="FFFFCC"/>
              </a:gs>
              <a:gs pos="92000">
                <a:srgbClr val="FFFF00">
                  <a:alpha val="56000"/>
                </a:srgbClr>
              </a:gs>
              <a:gs pos="100000">
                <a:schemeClr val="accent1">
                  <a:tint val="23500"/>
                  <a:satMod val="160000"/>
                </a:schemeClr>
              </a:gs>
            </a:gsLst>
            <a:lin ang="8100000" scaled="1"/>
            <a:tileRect/>
          </a:gradFill>
          <a:ln w="28575">
            <a:solidFill>
              <a:srgbClr val="7300E6"/>
            </a:solidFill>
          </a:ln>
          <a:effectLst/>
        </p:spPr>
        <p:txBody>
          <a:bodyPr>
            <a:spAutoFit/>
          </a:bodyPr>
          <a:lstStyle/>
          <a:p>
            <a:pPr algn="ctr" fontAlgn="auto">
              <a:spcBef>
                <a:spcPts val="0"/>
              </a:spcBef>
              <a:spcAft>
                <a:spcPts val="0"/>
              </a:spcAft>
              <a:defRPr/>
            </a:pPr>
            <a:r>
              <a:rPr lang="en-US" sz="2400" b="1" dirty="0">
                <a:solidFill>
                  <a:srgbClr val="FF00FF"/>
                </a:solidFill>
                <a:latin typeface="+mn-lt"/>
                <a:cs typeface="+mn-cs"/>
              </a:rPr>
              <a:t>Continuous</a:t>
            </a:r>
          </a:p>
        </p:txBody>
      </p:sp>
      <p:grpSp>
        <p:nvGrpSpPr>
          <p:cNvPr id="8" name="Group 41"/>
          <p:cNvGrpSpPr>
            <a:grpSpLocks/>
          </p:cNvGrpSpPr>
          <p:nvPr/>
        </p:nvGrpSpPr>
        <p:grpSpPr bwMode="auto">
          <a:xfrm>
            <a:off x="7391400" y="812800"/>
            <a:ext cx="1600200" cy="792777"/>
            <a:chOff x="7391400" y="914400"/>
            <a:chExt cx="1600200" cy="792777"/>
          </a:xfrm>
        </p:grpSpPr>
        <p:sp>
          <p:nvSpPr>
            <p:cNvPr id="22" name="TextBox 21"/>
            <p:cNvSpPr txBox="1"/>
            <p:nvPr/>
          </p:nvSpPr>
          <p:spPr>
            <a:xfrm>
              <a:off x="7391400" y="1183957"/>
              <a:ext cx="1600200"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rgbClr val="002060"/>
              </a:solidFill>
            </a:ln>
            <a:effectLst>
              <a:glow rad="63500">
                <a:schemeClr val="accent4">
                  <a:satMod val="175000"/>
                  <a:alpha val="40000"/>
                </a:schemeClr>
              </a:glow>
              <a:reflection blurRad="6350" stA="50000" endA="300" endPos="55000" dir="5400000" sy="-100000" algn="bl" rotWithShape="0"/>
              <a:softEdge rad="63500"/>
            </a:effectLst>
          </p:spPr>
          <p:txBody>
            <a:bodyPr>
              <a:spAutoFit/>
            </a:bodyPr>
            <a:lstStyle/>
            <a:p>
              <a:pPr algn="ctr" fontAlgn="auto">
                <a:spcBef>
                  <a:spcPts val="0"/>
                </a:spcBef>
                <a:spcAft>
                  <a:spcPts val="0"/>
                </a:spcAft>
                <a:defRPr/>
              </a:pPr>
              <a:r>
                <a:rPr lang="en-US" sz="2800" b="1" dirty="0">
                  <a:solidFill>
                    <a:srgbClr val="FF00FF"/>
                  </a:solidFill>
                  <a:latin typeface="+mj-lt"/>
                  <a:cs typeface="+mn-cs"/>
                </a:rPr>
                <a:t>Type E</a:t>
              </a:r>
            </a:p>
          </p:txBody>
        </p:sp>
        <p:cxnSp>
          <p:nvCxnSpPr>
            <p:cNvPr id="33" name="Straight Arrow Connector 32"/>
            <p:cNvCxnSpPr/>
            <p:nvPr/>
          </p:nvCxnSpPr>
          <p:spPr bwMode="auto">
            <a:xfrm rot="5400000">
              <a:off x="8077994" y="1066006"/>
              <a:ext cx="304800" cy="1588"/>
            </a:xfrm>
            <a:prstGeom prst="straightConnector1">
              <a:avLst/>
            </a:prstGeom>
            <a:ln w="57150">
              <a:solidFill>
                <a:srgbClr val="7300E6"/>
              </a:solidFill>
              <a:tailEnd type="arrow"/>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bwMode="auto">
          <a:xfrm>
            <a:off x="6195950" y="4671950"/>
            <a:ext cx="1371600" cy="460375"/>
          </a:xfrm>
          <a:prstGeom prst="rect">
            <a:avLst/>
          </a:prstGeom>
          <a:gradFill flip="none" rotWithShape="1">
            <a:gsLst>
              <a:gs pos="35000">
                <a:schemeClr val="bg1"/>
              </a:gs>
              <a:gs pos="57000">
                <a:srgbClr val="FFFFCC"/>
              </a:gs>
              <a:gs pos="92000">
                <a:srgbClr val="FFFF00">
                  <a:alpha val="56000"/>
                </a:srgbClr>
              </a:gs>
              <a:gs pos="100000">
                <a:schemeClr val="accent1">
                  <a:tint val="23500"/>
                  <a:satMod val="160000"/>
                </a:schemeClr>
              </a:gs>
            </a:gsLst>
            <a:lin ang="8100000" scaled="1"/>
            <a:tileRect/>
          </a:gradFill>
          <a:ln w="28575">
            <a:solidFill>
              <a:srgbClr val="7300E6"/>
            </a:solidFill>
          </a:ln>
          <a:effectLst/>
        </p:spPr>
        <p:txBody>
          <a:bodyPr>
            <a:spAutoFit/>
          </a:bodyPr>
          <a:lstStyle/>
          <a:p>
            <a:pPr algn="ctr" fontAlgn="auto">
              <a:spcBef>
                <a:spcPts val="0"/>
              </a:spcBef>
              <a:spcAft>
                <a:spcPts val="0"/>
              </a:spcAft>
              <a:defRPr/>
            </a:pPr>
            <a:r>
              <a:rPr lang="en-US" sz="2400" b="1" dirty="0">
                <a:solidFill>
                  <a:srgbClr val="FF00FF"/>
                </a:solidFill>
                <a:latin typeface="Arial Narrow" pitchFamily="34" charset="0"/>
                <a:cs typeface="+mn-cs"/>
              </a:rPr>
              <a:t>Delayed</a:t>
            </a:r>
          </a:p>
        </p:txBody>
      </p:sp>
      <p:sp>
        <p:nvSpPr>
          <p:cNvPr id="43" name="TextBox 42"/>
          <p:cNvSpPr txBox="1"/>
          <p:nvPr/>
        </p:nvSpPr>
        <p:spPr bwMode="auto">
          <a:xfrm>
            <a:off x="7303325" y="1727200"/>
            <a:ext cx="1676400" cy="461963"/>
          </a:xfrm>
          <a:prstGeom prst="rect">
            <a:avLst/>
          </a:prstGeom>
          <a:gradFill flip="none" rotWithShape="1">
            <a:gsLst>
              <a:gs pos="35000">
                <a:schemeClr val="bg1"/>
              </a:gs>
              <a:gs pos="57000">
                <a:srgbClr val="FFFFCC"/>
              </a:gs>
              <a:gs pos="92000">
                <a:srgbClr val="FFFF00">
                  <a:alpha val="56000"/>
                </a:srgbClr>
              </a:gs>
              <a:gs pos="100000">
                <a:schemeClr val="accent1">
                  <a:tint val="23500"/>
                  <a:satMod val="160000"/>
                </a:schemeClr>
              </a:gs>
            </a:gsLst>
            <a:lin ang="8100000" scaled="1"/>
            <a:tileRect/>
          </a:gradFill>
          <a:ln w="28575">
            <a:solidFill>
              <a:srgbClr val="7300E6"/>
            </a:solidFill>
          </a:ln>
          <a:effectLst/>
        </p:spPr>
        <p:txBody>
          <a:bodyPr wrap="square">
            <a:spAutoFit/>
          </a:bodyPr>
          <a:lstStyle/>
          <a:p>
            <a:pPr algn="ctr" fontAlgn="auto">
              <a:spcBef>
                <a:spcPts val="0"/>
              </a:spcBef>
              <a:spcAft>
                <a:spcPts val="0"/>
              </a:spcAft>
              <a:defRPr/>
            </a:pPr>
            <a:r>
              <a:rPr lang="en-US" sz="2400" b="1" dirty="0">
                <a:solidFill>
                  <a:srgbClr val="FF00FF"/>
                </a:solidFill>
                <a:latin typeface="Arial Narrow" pitchFamily="34" charset="0"/>
                <a:cs typeface="+mn-cs"/>
              </a:rPr>
              <a:t>End-of-Use</a:t>
            </a:r>
          </a:p>
        </p:txBody>
      </p:sp>
      <p:grpSp>
        <p:nvGrpSpPr>
          <p:cNvPr id="32" name="Group 31"/>
          <p:cNvGrpSpPr/>
          <p:nvPr/>
        </p:nvGrpSpPr>
        <p:grpSpPr>
          <a:xfrm>
            <a:off x="1530925" y="838994"/>
            <a:ext cx="1600200" cy="3722826"/>
            <a:chOff x="1530925" y="838994"/>
            <a:chExt cx="1600200" cy="3722826"/>
          </a:xfrm>
        </p:grpSpPr>
        <p:sp>
          <p:nvSpPr>
            <p:cNvPr id="10" name="TextBox 9"/>
            <p:cNvSpPr txBox="1"/>
            <p:nvPr/>
          </p:nvSpPr>
          <p:spPr bwMode="auto">
            <a:xfrm>
              <a:off x="1530925" y="4038600"/>
              <a:ext cx="1600200"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rgbClr val="002060"/>
              </a:solidFill>
            </a:ln>
            <a:effectLst>
              <a:glow rad="63500">
                <a:schemeClr val="accent4">
                  <a:satMod val="175000"/>
                  <a:alpha val="40000"/>
                </a:schemeClr>
              </a:glow>
              <a:reflection blurRad="6350" stA="50000" endA="300" endPos="55000" dir="5400000" sy="-100000" algn="bl" rotWithShape="0"/>
              <a:softEdge rad="63500"/>
            </a:effectLst>
          </p:spPr>
          <p:txBody>
            <a:bodyPr>
              <a:spAutoFit/>
            </a:bodyPr>
            <a:lstStyle/>
            <a:p>
              <a:pPr algn="ctr" fontAlgn="auto">
                <a:spcBef>
                  <a:spcPts val="0"/>
                </a:spcBef>
                <a:spcAft>
                  <a:spcPts val="0"/>
                </a:spcAft>
                <a:defRPr/>
              </a:pPr>
              <a:r>
                <a:rPr lang="en-US" sz="2800" b="1" dirty="0">
                  <a:solidFill>
                    <a:srgbClr val="FF00FF"/>
                  </a:solidFill>
                  <a:latin typeface="+mj-lt"/>
                  <a:cs typeface="+mn-cs"/>
                </a:rPr>
                <a:t>Type B</a:t>
              </a:r>
            </a:p>
          </p:txBody>
        </p:sp>
        <p:cxnSp>
          <p:nvCxnSpPr>
            <p:cNvPr id="53" name="Straight Arrow Connector 52"/>
            <p:cNvCxnSpPr/>
            <p:nvPr/>
          </p:nvCxnSpPr>
          <p:spPr bwMode="auto">
            <a:xfrm rot="5400000">
              <a:off x="1447799" y="2438400"/>
              <a:ext cx="3199606" cy="794"/>
            </a:xfrm>
            <a:prstGeom prst="straightConnector1">
              <a:avLst/>
            </a:prstGeom>
            <a:ln w="57150">
              <a:solidFill>
                <a:srgbClr val="7300E6"/>
              </a:solidFill>
              <a:tailEnd type="arrow"/>
            </a:ln>
          </p:spPr>
          <p:style>
            <a:lnRef idx="1">
              <a:schemeClr val="accent1"/>
            </a:lnRef>
            <a:fillRef idx="0">
              <a:schemeClr val="accent1"/>
            </a:fillRef>
            <a:effectRef idx="0">
              <a:schemeClr val="accent1"/>
            </a:effectRef>
            <a:fontRef idx="minor">
              <a:schemeClr val="tx1"/>
            </a:fontRef>
          </p:style>
        </p:cxnSp>
      </p:grpSp>
      <p:sp>
        <p:nvSpPr>
          <p:cNvPr id="55" name="TextBox 54"/>
          <p:cNvSpPr txBox="1">
            <a:spLocks noChangeArrowheads="1"/>
          </p:cNvSpPr>
          <p:nvPr/>
        </p:nvSpPr>
        <p:spPr bwMode="auto">
          <a:xfrm>
            <a:off x="6629400" y="2235963"/>
            <a:ext cx="2514600" cy="1438855"/>
          </a:xfrm>
          <a:prstGeom prst="rect">
            <a:avLst/>
          </a:prstGeom>
          <a:noFill/>
          <a:ln w="9525">
            <a:noFill/>
            <a:miter lim="800000"/>
            <a:headEnd/>
            <a:tailEnd/>
          </a:ln>
        </p:spPr>
        <p:txBody>
          <a:bodyPr wrap="square">
            <a:spAutoFit/>
          </a:bodyPr>
          <a:lstStyle/>
          <a:p>
            <a:pPr>
              <a:lnSpc>
                <a:spcPts val="2100"/>
              </a:lnSpc>
            </a:pPr>
            <a:r>
              <a:rPr lang="en-US" sz="2200" b="1" dirty="0">
                <a:latin typeface="Arial Narrow" pitchFamily="34" charset="0"/>
                <a:cs typeface="Aharoni" pitchFamily="2" charset="-79"/>
              </a:rPr>
              <a:t>Occurs upon sudden stoppage of chronic drug use due to existing adaptive changes present </a:t>
            </a:r>
          </a:p>
        </p:txBody>
      </p:sp>
      <p:sp>
        <p:nvSpPr>
          <p:cNvPr id="49" name="TextBox 48"/>
          <p:cNvSpPr txBox="1">
            <a:spLocks noChangeArrowheads="1"/>
          </p:cNvSpPr>
          <p:nvPr/>
        </p:nvSpPr>
        <p:spPr bwMode="auto">
          <a:xfrm>
            <a:off x="76200" y="2667000"/>
            <a:ext cx="2971800" cy="1169551"/>
          </a:xfrm>
          <a:prstGeom prst="rect">
            <a:avLst/>
          </a:prstGeom>
          <a:noFill/>
          <a:ln w="9525">
            <a:noFill/>
            <a:miter lim="800000"/>
            <a:headEnd/>
            <a:tailEnd/>
          </a:ln>
        </p:spPr>
        <p:txBody>
          <a:bodyPr wrap="square">
            <a:spAutoFit/>
          </a:bodyPr>
          <a:lstStyle/>
          <a:p>
            <a:pPr>
              <a:lnSpc>
                <a:spcPts val="2100"/>
              </a:lnSpc>
            </a:pPr>
            <a:r>
              <a:rPr lang="en-US" sz="2200" b="1" dirty="0">
                <a:latin typeface="Arial Narrow" pitchFamily="34" charset="0"/>
              </a:rPr>
              <a:t>Occurs consequent but in excess of drug primary pharmacological effect.</a:t>
            </a:r>
          </a:p>
          <a:p>
            <a:pPr>
              <a:lnSpc>
                <a:spcPts val="2100"/>
              </a:lnSpc>
            </a:pPr>
            <a:r>
              <a:rPr lang="en-US" sz="2200" b="1" dirty="0">
                <a:latin typeface="Arial Narrow" pitchFamily="34" charset="0"/>
              </a:rPr>
              <a:t>Of </a:t>
            </a:r>
            <a:r>
              <a:rPr lang="en-US" sz="2200" b="1" u="heavy" dirty="0">
                <a:uFill>
                  <a:solidFill>
                    <a:srgbClr val="6600FF"/>
                  </a:solidFill>
                </a:uFill>
                <a:latin typeface="Arial Narrow" pitchFamily="34" charset="0"/>
              </a:rPr>
              <a:t>quantitative nature</a:t>
            </a:r>
          </a:p>
        </p:txBody>
      </p:sp>
      <p:sp>
        <p:nvSpPr>
          <p:cNvPr id="50" name="TextBox 49"/>
          <p:cNvSpPr txBox="1">
            <a:spLocks noChangeArrowheads="1"/>
          </p:cNvSpPr>
          <p:nvPr/>
        </p:nvSpPr>
        <p:spPr bwMode="auto">
          <a:xfrm>
            <a:off x="99950" y="5626925"/>
            <a:ext cx="5843650" cy="1169551"/>
          </a:xfrm>
          <a:prstGeom prst="rect">
            <a:avLst/>
          </a:prstGeom>
          <a:noFill/>
          <a:ln w="9525">
            <a:noFill/>
            <a:miter lim="800000"/>
            <a:headEnd/>
            <a:tailEnd/>
          </a:ln>
        </p:spPr>
        <p:txBody>
          <a:bodyPr wrap="square">
            <a:spAutoFit/>
          </a:bodyPr>
          <a:lstStyle/>
          <a:p>
            <a:pPr>
              <a:lnSpc>
                <a:spcPts val="2100"/>
              </a:lnSpc>
            </a:pPr>
            <a:r>
              <a:rPr lang="en-US" sz="2200" b="1" dirty="0">
                <a:latin typeface="Arial Narrow" pitchFamily="34" charset="0"/>
              </a:rPr>
              <a:t>Occurs different [</a:t>
            </a:r>
            <a:r>
              <a:rPr lang="en-US" sz="2200" b="1" dirty="0" err="1">
                <a:solidFill>
                  <a:srgbClr val="5100C8"/>
                </a:solidFill>
                <a:latin typeface="Arial Narrow" pitchFamily="34" charset="0"/>
              </a:rPr>
              <a:t>heterogenous</a:t>
            </a:r>
            <a:r>
              <a:rPr lang="en-US" sz="2200" b="1" dirty="0">
                <a:solidFill>
                  <a:srgbClr val="5100C8"/>
                </a:solidFill>
                <a:latin typeface="Arial Narrow" pitchFamily="34" charset="0"/>
              </a:rPr>
              <a:t> / idiosyncratic </a:t>
            </a:r>
            <a:r>
              <a:rPr lang="en-US" sz="2200" b="1" dirty="0">
                <a:latin typeface="Arial Narrow" pitchFamily="34" charset="0"/>
              </a:rPr>
              <a:t>] to known drug pharmacological effect  usually due to patient’s genetic defect or immunological response.</a:t>
            </a:r>
          </a:p>
          <a:p>
            <a:pPr>
              <a:lnSpc>
                <a:spcPts val="2100"/>
              </a:lnSpc>
            </a:pPr>
            <a:r>
              <a:rPr lang="en-US" sz="2200" b="1" dirty="0">
                <a:latin typeface="Arial Narrow" pitchFamily="34" charset="0"/>
              </a:rPr>
              <a:t>Of </a:t>
            </a:r>
            <a:r>
              <a:rPr lang="en-US" sz="2200" b="1" u="heavy" dirty="0">
                <a:uFill>
                  <a:solidFill>
                    <a:srgbClr val="6600FF"/>
                  </a:solidFill>
                </a:uFill>
                <a:latin typeface="Arial Narrow" pitchFamily="34" charset="0"/>
              </a:rPr>
              <a:t>qualitative nature</a:t>
            </a:r>
            <a:r>
              <a:rPr lang="en-US" sz="2200" b="1" dirty="0">
                <a:latin typeface="Arial Narrow" pitchFamily="34" charset="0"/>
              </a:rPr>
              <a:t> </a:t>
            </a:r>
          </a:p>
        </p:txBody>
      </p:sp>
      <p:sp>
        <p:nvSpPr>
          <p:cNvPr id="51" name="TextBox 50"/>
          <p:cNvSpPr txBox="1">
            <a:spLocks noChangeArrowheads="1"/>
          </p:cNvSpPr>
          <p:nvPr/>
        </p:nvSpPr>
        <p:spPr bwMode="auto">
          <a:xfrm>
            <a:off x="152400" y="2209800"/>
            <a:ext cx="1676400" cy="400110"/>
          </a:xfrm>
          <a:prstGeom prst="rect">
            <a:avLst/>
          </a:prstGeom>
          <a:solidFill>
            <a:schemeClr val="bg1"/>
          </a:solidFill>
          <a:ln w="28575" algn="ctr">
            <a:solidFill>
              <a:srgbClr val="FF00FF"/>
            </a:solidFill>
            <a:miter lim="800000"/>
            <a:headEnd/>
            <a:tailEnd/>
          </a:ln>
        </p:spPr>
        <p:txBody>
          <a:bodyPr wrap="square">
            <a:spAutoFit/>
          </a:bodyPr>
          <a:lstStyle/>
          <a:p>
            <a:pPr algn="ctr"/>
            <a:r>
              <a:rPr lang="en-US" sz="2000" b="1" dirty="0">
                <a:solidFill>
                  <a:srgbClr val="5100C8"/>
                </a:solidFill>
                <a:latin typeface="Arial Narrow" pitchFamily="34" charset="0"/>
              </a:rPr>
              <a:t>Predictable </a:t>
            </a:r>
          </a:p>
        </p:txBody>
      </p:sp>
      <p:sp>
        <p:nvSpPr>
          <p:cNvPr id="52" name="TextBox 51"/>
          <p:cNvSpPr txBox="1">
            <a:spLocks noChangeArrowheads="1"/>
          </p:cNvSpPr>
          <p:nvPr/>
        </p:nvSpPr>
        <p:spPr bwMode="auto">
          <a:xfrm>
            <a:off x="1154875" y="5181600"/>
            <a:ext cx="1981200" cy="400110"/>
          </a:xfrm>
          <a:prstGeom prst="rect">
            <a:avLst/>
          </a:prstGeom>
          <a:solidFill>
            <a:schemeClr val="bg1"/>
          </a:solidFill>
          <a:ln w="28575" algn="ctr">
            <a:solidFill>
              <a:srgbClr val="FF00FF"/>
            </a:solidFill>
            <a:miter lim="800000"/>
            <a:headEnd/>
            <a:tailEnd/>
          </a:ln>
        </p:spPr>
        <p:txBody>
          <a:bodyPr wrap="square">
            <a:spAutoFit/>
          </a:bodyPr>
          <a:lstStyle/>
          <a:p>
            <a:pPr algn="ctr"/>
            <a:r>
              <a:rPr lang="en-US" sz="2000" b="1" dirty="0" err="1">
                <a:solidFill>
                  <a:srgbClr val="5100C8"/>
                </a:solidFill>
                <a:latin typeface="Arial Narrow" pitchFamily="34" charset="0"/>
              </a:rPr>
              <a:t>Unpedictable</a:t>
            </a:r>
            <a:r>
              <a:rPr lang="en-US" sz="2000" b="1" dirty="0">
                <a:solidFill>
                  <a:srgbClr val="5100C8"/>
                </a:solidFill>
                <a:latin typeface="Arial Narrow" pitchFamily="34" charset="0"/>
              </a:rPr>
              <a:t> </a:t>
            </a:r>
          </a:p>
        </p:txBody>
      </p:sp>
      <p:sp>
        <p:nvSpPr>
          <p:cNvPr id="61" name="TextBox 60"/>
          <p:cNvSpPr txBox="1">
            <a:spLocks noChangeArrowheads="1"/>
          </p:cNvSpPr>
          <p:nvPr/>
        </p:nvSpPr>
        <p:spPr bwMode="auto">
          <a:xfrm>
            <a:off x="3200400" y="2264658"/>
            <a:ext cx="2971800" cy="630942"/>
          </a:xfrm>
          <a:prstGeom prst="rect">
            <a:avLst/>
          </a:prstGeom>
          <a:noFill/>
          <a:ln w="9525">
            <a:noFill/>
            <a:miter lim="800000"/>
            <a:headEnd/>
            <a:tailEnd/>
          </a:ln>
        </p:spPr>
        <p:txBody>
          <a:bodyPr wrap="square">
            <a:spAutoFit/>
          </a:bodyPr>
          <a:lstStyle/>
          <a:p>
            <a:pPr algn="ctr">
              <a:lnSpc>
                <a:spcPts val="2100"/>
              </a:lnSpc>
            </a:pPr>
            <a:r>
              <a:rPr lang="en-US" sz="2200" b="1" dirty="0">
                <a:latin typeface="Arial Narrow" pitchFamily="34" charset="0"/>
              </a:rPr>
              <a:t>Occurs during chronic drug administration</a:t>
            </a:r>
          </a:p>
        </p:txBody>
      </p:sp>
      <p:sp>
        <p:nvSpPr>
          <p:cNvPr id="62" name="TextBox 61"/>
          <p:cNvSpPr txBox="1">
            <a:spLocks noChangeArrowheads="1"/>
          </p:cNvSpPr>
          <p:nvPr/>
        </p:nvSpPr>
        <p:spPr bwMode="auto">
          <a:xfrm>
            <a:off x="6172200" y="5181600"/>
            <a:ext cx="2971800" cy="900246"/>
          </a:xfrm>
          <a:prstGeom prst="rect">
            <a:avLst/>
          </a:prstGeom>
          <a:noFill/>
          <a:ln w="9525">
            <a:noFill/>
            <a:miter lim="800000"/>
            <a:headEnd/>
            <a:tailEnd/>
          </a:ln>
        </p:spPr>
        <p:txBody>
          <a:bodyPr wrap="square">
            <a:spAutoFit/>
          </a:bodyPr>
          <a:lstStyle/>
          <a:p>
            <a:pPr>
              <a:lnSpc>
                <a:spcPts val="2100"/>
              </a:lnSpc>
            </a:pPr>
            <a:r>
              <a:rPr lang="en-US" sz="2200" b="1" dirty="0">
                <a:latin typeface="Arial Narrow" pitchFamily="34" charset="0"/>
              </a:rPr>
              <a:t>Occurs after long period of time even after drug stoppage</a:t>
            </a:r>
          </a:p>
        </p:txBody>
      </p:sp>
      <p:sp>
        <p:nvSpPr>
          <p:cNvPr id="67" name="TextBox 66"/>
          <p:cNvSpPr txBox="1"/>
          <p:nvPr/>
        </p:nvSpPr>
        <p:spPr bwMode="auto">
          <a:xfrm>
            <a:off x="1535875" y="4645025"/>
            <a:ext cx="1590675" cy="460375"/>
          </a:xfrm>
          <a:prstGeom prst="rect">
            <a:avLst/>
          </a:prstGeom>
          <a:gradFill flip="none" rotWithShape="1">
            <a:gsLst>
              <a:gs pos="35000">
                <a:schemeClr val="bg1"/>
              </a:gs>
              <a:gs pos="57000">
                <a:srgbClr val="FFFFCC"/>
              </a:gs>
              <a:gs pos="92000">
                <a:srgbClr val="FFFF00">
                  <a:alpha val="56000"/>
                </a:srgbClr>
              </a:gs>
              <a:gs pos="100000">
                <a:schemeClr val="accent1">
                  <a:tint val="23500"/>
                  <a:satMod val="160000"/>
                </a:schemeClr>
              </a:gs>
            </a:gsLst>
            <a:lin ang="8100000" scaled="1"/>
            <a:tileRect/>
          </a:gradFill>
          <a:ln w="28575">
            <a:solidFill>
              <a:srgbClr val="7300E6"/>
            </a:solidFill>
          </a:ln>
          <a:effectLst/>
        </p:spPr>
        <p:txBody>
          <a:bodyPr>
            <a:spAutoFit/>
          </a:bodyPr>
          <a:lstStyle/>
          <a:p>
            <a:pPr algn="ctr" fontAlgn="auto">
              <a:spcBef>
                <a:spcPts val="0"/>
              </a:spcBef>
              <a:spcAft>
                <a:spcPts val="0"/>
              </a:spcAft>
              <a:defRPr/>
            </a:pPr>
            <a:r>
              <a:rPr lang="en-US" sz="2400" b="1" dirty="0">
                <a:solidFill>
                  <a:srgbClr val="FF00FF"/>
                </a:solidFill>
                <a:latin typeface="+mn-lt"/>
                <a:cs typeface="+mn-cs"/>
              </a:rPr>
              <a:t>Bizarre</a:t>
            </a:r>
          </a:p>
        </p:txBody>
      </p:sp>
      <p:grpSp>
        <p:nvGrpSpPr>
          <p:cNvPr id="34" name="Group 33"/>
          <p:cNvGrpSpPr/>
          <p:nvPr/>
        </p:nvGrpSpPr>
        <p:grpSpPr>
          <a:xfrm>
            <a:off x="6172200" y="838200"/>
            <a:ext cx="1524000" cy="3747370"/>
            <a:chOff x="6172200" y="838200"/>
            <a:chExt cx="1524000" cy="3747370"/>
          </a:xfrm>
        </p:grpSpPr>
        <p:sp>
          <p:nvSpPr>
            <p:cNvPr id="21" name="TextBox 20"/>
            <p:cNvSpPr txBox="1"/>
            <p:nvPr/>
          </p:nvSpPr>
          <p:spPr bwMode="auto">
            <a:xfrm>
              <a:off x="6172200" y="4062350"/>
              <a:ext cx="1524000"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rgbClr val="002060"/>
              </a:solidFill>
            </a:ln>
            <a:effectLst>
              <a:glow rad="63500">
                <a:schemeClr val="accent4">
                  <a:satMod val="175000"/>
                  <a:alpha val="40000"/>
                </a:schemeClr>
              </a:glow>
              <a:reflection blurRad="6350" stA="50000" endA="300" endPos="55000" dir="5400000" sy="-100000" algn="bl" rotWithShape="0"/>
              <a:softEdge rad="63500"/>
            </a:effectLst>
          </p:spPr>
          <p:txBody>
            <a:bodyPr>
              <a:spAutoFit/>
            </a:bodyPr>
            <a:lstStyle/>
            <a:p>
              <a:pPr algn="ctr" fontAlgn="auto">
                <a:spcBef>
                  <a:spcPts val="0"/>
                </a:spcBef>
                <a:spcAft>
                  <a:spcPts val="0"/>
                </a:spcAft>
                <a:defRPr/>
              </a:pPr>
              <a:r>
                <a:rPr lang="en-US" sz="2800" b="1" dirty="0">
                  <a:solidFill>
                    <a:srgbClr val="FF00FF"/>
                  </a:solidFill>
                  <a:latin typeface="+mj-lt"/>
                  <a:cs typeface="+mn-cs"/>
                </a:rPr>
                <a:t>Type D</a:t>
              </a:r>
            </a:p>
          </p:txBody>
        </p:sp>
        <p:cxnSp>
          <p:nvCxnSpPr>
            <p:cNvPr id="69" name="Straight Arrow Connector 68"/>
            <p:cNvCxnSpPr/>
            <p:nvPr/>
          </p:nvCxnSpPr>
          <p:spPr bwMode="auto">
            <a:xfrm rot="5400000">
              <a:off x="4648200" y="2437606"/>
              <a:ext cx="3199606" cy="794"/>
            </a:xfrm>
            <a:prstGeom prst="straightConnector1">
              <a:avLst/>
            </a:prstGeom>
            <a:ln w="57150">
              <a:solidFill>
                <a:srgbClr val="7300E6"/>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7"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2000"/>
                                        <p:tgtEl>
                                          <p:spTgt spid="32"/>
                                        </p:tgtEl>
                                      </p:cBhvr>
                                    </p:animEffect>
                                    <p:anim calcmode="lin" valueType="num">
                                      <p:cBhvr>
                                        <p:cTn id="20" dur="2000" fill="hold"/>
                                        <p:tgtEl>
                                          <p:spTgt spid="32"/>
                                        </p:tgtEl>
                                        <p:attrNameLst>
                                          <p:attrName>ppt_x</p:attrName>
                                        </p:attrNameLst>
                                      </p:cBhvr>
                                      <p:tavLst>
                                        <p:tav tm="0">
                                          <p:val>
                                            <p:strVal val="#ppt_x"/>
                                          </p:val>
                                        </p:tav>
                                        <p:tav tm="100000">
                                          <p:val>
                                            <p:strVal val="#ppt_x"/>
                                          </p:val>
                                        </p:tav>
                                      </p:tavLst>
                                    </p:anim>
                                    <p:anim calcmode="lin" valueType="num">
                                      <p:cBhvr>
                                        <p:cTn id="21" dur="2000" fill="hold"/>
                                        <p:tgtEl>
                                          <p:spTgt spid="32"/>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7"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1000"/>
                                        <p:tgtEl>
                                          <p:spTgt spid="67"/>
                                        </p:tgtEl>
                                      </p:cBhvr>
                                    </p:animEffect>
                                    <p:anim calcmode="lin" valueType="num">
                                      <p:cBhvr>
                                        <p:cTn id="26" dur="1000" fill="hold"/>
                                        <p:tgtEl>
                                          <p:spTgt spid="67"/>
                                        </p:tgtEl>
                                        <p:attrNameLst>
                                          <p:attrName>ppt_x</p:attrName>
                                        </p:attrNameLst>
                                      </p:cBhvr>
                                      <p:tavLst>
                                        <p:tav tm="0">
                                          <p:val>
                                            <p:strVal val="#ppt_x"/>
                                          </p:val>
                                        </p:tav>
                                        <p:tav tm="100000">
                                          <p:val>
                                            <p:strVal val="#ppt_x"/>
                                          </p:val>
                                        </p:tav>
                                      </p:tavLst>
                                    </p:anim>
                                    <p:anim calcmode="lin" valueType="num">
                                      <p:cBhvr>
                                        <p:cTn id="27" dur="1000" fill="hold"/>
                                        <p:tgtEl>
                                          <p:spTgt spid="67"/>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47"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anim calcmode="lin" valueType="num">
                                      <p:cBhvr>
                                        <p:cTn id="32" dur="2000" fill="hold"/>
                                        <p:tgtEl>
                                          <p:spTgt spid="4"/>
                                        </p:tgtEl>
                                        <p:attrNameLst>
                                          <p:attrName>ppt_x</p:attrName>
                                        </p:attrNameLst>
                                      </p:cBhvr>
                                      <p:tavLst>
                                        <p:tav tm="0">
                                          <p:val>
                                            <p:strVal val="#ppt_x"/>
                                          </p:val>
                                        </p:tav>
                                        <p:tav tm="100000">
                                          <p:val>
                                            <p:strVal val="#ppt_x"/>
                                          </p:val>
                                        </p:tav>
                                      </p:tavLst>
                                    </p:anim>
                                    <p:anim calcmode="lin" valueType="num">
                                      <p:cBhvr>
                                        <p:cTn id="33" dur="2000" fill="hold"/>
                                        <p:tgtEl>
                                          <p:spTgt spid="4"/>
                                        </p:tgtEl>
                                        <p:attrNameLst>
                                          <p:attrName>ppt_y</p:attrName>
                                        </p:attrNameLst>
                                      </p:cBhvr>
                                      <p:tavLst>
                                        <p:tav tm="0">
                                          <p:val>
                                            <p:strVal val="#ppt_y-.1"/>
                                          </p:val>
                                        </p:tav>
                                        <p:tav tm="100000">
                                          <p:val>
                                            <p:strVal val="#ppt_y"/>
                                          </p:val>
                                        </p:tav>
                                      </p:tavLst>
                                    </p:anim>
                                  </p:childTnLst>
                                </p:cTn>
                              </p:par>
                            </p:childTnLst>
                          </p:cTn>
                        </p:par>
                        <p:par>
                          <p:cTn id="34" fill="hold">
                            <p:stCondLst>
                              <p:cond delay="8000"/>
                            </p:stCondLst>
                            <p:childTnLst>
                              <p:par>
                                <p:cTn id="35" presetID="47"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47" presetClass="entr" presetSubtype="0"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2000"/>
                                        <p:tgtEl>
                                          <p:spTgt spid="34"/>
                                        </p:tgtEl>
                                      </p:cBhvr>
                                    </p:animEffect>
                                    <p:anim calcmode="lin" valueType="num">
                                      <p:cBhvr>
                                        <p:cTn id="44" dur="2000" fill="hold"/>
                                        <p:tgtEl>
                                          <p:spTgt spid="34"/>
                                        </p:tgtEl>
                                        <p:attrNameLst>
                                          <p:attrName>ppt_x</p:attrName>
                                        </p:attrNameLst>
                                      </p:cBhvr>
                                      <p:tavLst>
                                        <p:tav tm="0">
                                          <p:val>
                                            <p:strVal val="#ppt_x"/>
                                          </p:val>
                                        </p:tav>
                                        <p:tav tm="100000">
                                          <p:val>
                                            <p:strVal val="#ppt_x"/>
                                          </p:val>
                                        </p:tav>
                                      </p:tavLst>
                                    </p:anim>
                                    <p:anim calcmode="lin" valueType="num">
                                      <p:cBhvr>
                                        <p:cTn id="45" dur="2000" fill="hold"/>
                                        <p:tgtEl>
                                          <p:spTgt spid="34"/>
                                        </p:tgtEl>
                                        <p:attrNameLst>
                                          <p:attrName>ppt_y</p:attrName>
                                        </p:attrNameLst>
                                      </p:cBhvr>
                                      <p:tavLst>
                                        <p:tav tm="0">
                                          <p:val>
                                            <p:strVal val="#ppt_y-.1"/>
                                          </p:val>
                                        </p:tav>
                                        <p:tav tm="100000">
                                          <p:val>
                                            <p:strVal val="#ppt_y"/>
                                          </p:val>
                                        </p:tav>
                                      </p:tavLst>
                                    </p:anim>
                                  </p:childTnLst>
                                </p:cTn>
                              </p:par>
                            </p:childTnLst>
                          </p:cTn>
                        </p:par>
                        <p:par>
                          <p:cTn id="46" fill="hold">
                            <p:stCondLst>
                              <p:cond delay="11000"/>
                            </p:stCondLst>
                            <p:childTnLst>
                              <p:par>
                                <p:cTn id="47" presetID="47"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12000"/>
                            </p:stCondLst>
                            <p:childTnLst>
                              <p:par>
                                <p:cTn id="53" presetID="47" presetClass="entr" presetSubtype="0"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2000"/>
                                        <p:tgtEl>
                                          <p:spTgt spid="8"/>
                                        </p:tgtEl>
                                      </p:cBhvr>
                                    </p:animEffect>
                                    <p:anim calcmode="lin" valueType="num">
                                      <p:cBhvr>
                                        <p:cTn id="56" dur="2000" fill="hold"/>
                                        <p:tgtEl>
                                          <p:spTgt spid="8"/>
                                        </p:tgtEl>
                                        <p:attrNameLst>
                                          <p:attrName>ppt_x</p:attrName>
                                        </p:attrNameLst>
                                      </p:cBhvr>
                                      <p:tavLst>
                                        <p:tav tm="0">
                                          <p:val>
                                            <p:strVal val="#ppt_x"/>
                                          </p:val>
                                        </p:tav>
                                        <p:tav tm="100000">
                                          <p:val>
                                            <p:strVal val="#ppt_x"/>
                                          </p:val>
                                        </p:tav>
                                      </p:tavLst>
                                    </p:anim>
                                    <p:anim calcmode="lin" valueType="num">
                                      <p:cBhvr>
                                        <p:cTn id="57" dur="2000" fill="hold"/>
                                        <p:tgtEl>
                                          <p:spTgt spid="8"/>
                                        </p:tgtEl>
                                        <p:attrNameLst>
                                          <p:attrName>ppt_y</p:attrName>
                                        </p:attrNameLst>
                                      </p:cBhvr>
                                      <p:tavLst>
                                        <p:tav tm="0">
                                          <p:val>
                                            <p:strVal val="#ppt_y-.1"/>
                                          </p:val>
                                        </p:tav>
                                        <p:tav tm="100000">
                                          <p:val>
                                            <p:strVal val="#ppt_y"/>
                                          </p:val>
                                        </p:tav>
                                      </p:tavLst>
                                    </p:anim>
                                  </p:childTnLst>
                                </p:cTn>
                              </p:par>
                            </p:childTnLst>
                          </p:cTn>
                        </p:par>
                        <p:par>
                          <p:cTn id="58" fill="hold">
                            <p:stCondLst>
                              <p:cond delay="14000"/>
                            </p:stCondLst>
                            <p:childTnLst>
                              <p:par>
                                <p:cTn id="59" presetID="47" presetClass="entr" presetSubtype="0"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up)">
                                      <p:cBhvr>
                                        <p:cTn id="68" dur="1000"/>
                                        <p:tgtEl>
                                          <p:spTgt spid="51"/>
                                        </p:tgtEl>
                                      </p:cBhvr>
                                    </p:animEffect>
                                  </p:childTnLst>
                                </p:cTn>
                              </p:par>
                            </p:childTnLst>
                          </p:cTn>
                        </p:par>
                        <p:par>
                          <p:cTn id="69" fill="hold">
                            <p:stCondLst>
                              <p:cond delay="1000"/>
                            </p:stCondLst>
                            <p:childTnLst>
                              <p:par>
                                <p:cTn id="70" presetID="22" presetClass="entr" presetSubtype="1"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up)">
                                      <p:cBhvr>
                                        <p:cTn id="72" dur="1000"/>
                                        <p:tgtEl>
                                          <p:spTgt spid="4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up)">
                                      <p:cBhvr>
                                        <p:cTn id="77" dur="1000"/>
                                        <p:tgtEl>
                                          <p:spTgt spid="52"/>
                                        </p:tgtEl>
                                      </p:cBhvr>
                                    </p:animEffect>
                                  </p:childTnLst>
                                </p:cTn>
                              </p:par>
                            </p:childTnLst>
                          </p:cTn>
                        </p:par>
                        <p:par>
                          <p:cTn id="78" fill="hold">
                            <p:stCondLst>
                              <p:cond delay="1000"/>
                            </p:stCondLst>
                            <p:childTnLst>
                              <p:par>
                                <p:cTn id="79" presetID="22" presetClass="entr" presetSubtype="1"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up)">
                                      <p:cBhvr>
                                        <p:cTn id="81" dur="1000"/>
                                        <p:tgtEl>
                                          <p:spTgt spid="5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61"/>
                                        </p:tgtEl>
                                        <p:attrNameLst>
                                          <p:attrName>style.visibility</p:attrName>
                                        </p:attrNameLst>
                                      </p:cBhvr>
                                      <p:to>
                                        <p:strVal val="visible"/>
                                      </p:to>
                                    </p:set>
                                    <p:animEffect transition="in" filter="wipe(up)">
                                      <p:cBhvr>
                                        <p:cTn id="86" dur="1000"/>
                                        <p:tgtEl>
                                          <p:spTgt spid="61"/>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wipe(up)">
                                      <p:cBhvr>
                                        <p:cTn id="91" dur="1000"/>
                                        <p:tgtEl>
                                          <p:spTgt spid="62"/>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grpId="0" nodeType="click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up)">
                                      <p:cBhvr>
                                        <p:cTn id="96"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7" grpId="0" animBg="1"/>
      <p:bldP spid="43" grpId="0" animBg="1"/>
      <p:bldP spid="55" grpId="0"/>
      <p:bldP spid="49" grpId="0"/>
      <p:bldP spid="50" grpId="0"/>
      <p:bldP spid="51" grpId="0" animBg="1"/>
      <p:bldP spid="52" grpId="0" animBg="1"/>
      <p:bldP spid="61" grpId="0"/>
      <p:bldP spid="62" grpId="0"/>
      <p:bldP spid="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ectangle 3"/>
          <p:cNvGrpSpPr>
            <a:grpSpLocks/>
          </p:cNvGrpSpPr>
          <p:nvPr/>
        </p:nvGrpSpPr>
        <p:grpSpPr bwMode="auto">
          <a:xfrm>
            <a:off x="-12700" y="-12700"/>
            <a:ext cx="9156700" cy="6870700"/>
            <a:chOff x="-4" y="-4"/>
            <a:chExt cx="5768" cy="4328"/>
          </a:xfrm>
          <a:gradFill>
            <a:gsLst>
              <a:gs pos="35000">
                <a:srgbClr val="EBE2F2"/>
              </a:gs>
              <a:gs pos="56000">
                <a:schemeClr val="accent6">
                  <a:lumMod val="20000"/>
                  <a:lumOff val="80000"/>
                </a:schemeClr>
              </a:gs>
              <a:gs pos="92000">
                <a:srgbClr val="FFFF00">
                  <a:alpha val="56000"/>
                </a:srgbClr>
              </a:gs>
              <a:gs pos="100000">
                <a:schemeClr val="accent1">
                  <a:tint val="23500"/>
                  <a:satMod val="160000"/>
                  <a:alpha val="83000"/>
                </a:schemeClr>
              </a:gs>
            </a:gsLst>
            <a:lin ang="2700000" scaled="1"/>
          </a:gradFill>
        </p:grpSpPr>
        <p:pic>
          <p:nvPicPr>
            <p:cNvPr id="5" name="Rectangle 3"/>
            <p:cNvPicPr>
              <a:picLocks noChangeArrowheads="1"/>
            </p:cNvPicPr>
            <p:nvPr/>
          </p:nvPicPr>
          <p:blipFill>
            <a:blip r:embed="rId3" cstate="print"/>
            <a:srcRect/>
            <a:stretch>
              <a:fillRect/>
            </a:stretch>
          </p:blipFill>
          <p:spPr bwMode="auto">
            <a:xfrm>
              <a:off x="-4" y="-4"/>
              <a:ext cx="5768" cy="4328"/>
            </a:xfrm>
            <a:prstGeom prst="rect">
              <a:avLst/>
            </a:prstGeom>
            <a:grpFill/>
            <a:ln w="9525">
              <a:solidFill>
                <a:schemeClr val="tx1"/>
              </a:solidFill>
              <a:miter lim="800000"/>
              <a:headEnd/>
              <a:tailEnd/>
            </a:ln>
          </p:spPr>
        </p:pic>
        <p:sp>
          <p:nvSpPr>
            <p:cNvPr id="6" name="Text Box 2"/>
            <p:cNvSpPr txBox="1">
              <a:spLocks noChangeArrowheads="1"/>
            </p:cNvSpPr>
            <p:nvPr/>
          </p:nvSpPr>
          <p:spPr bwMode="auto">
            <a:xfrm>
              <a:off x="0" y="0"/>
              <a:ext cx="5760" cy="4320"/>
            </a:xfrm>
            <a:prstGeom prst="rect">
              <a:avLst/>
            </a:prstGeom>
            <a:grpFill/>
            <a:ln w="9525">
              <a:solidFill>
                <a:schemeClr val="tx1"/>
              </a:solidFill>
              <a:miter lim="800000"/>
              <a:headEnd/>
              <a:tailEnd/>
            </a:ln>
          </p:spPr>
          <p:txBody>
            <a:bodyPr anchor="ctr"/>
            <a:lstStyle/>
            <a:p>
              <a:pPr algn="ctr">
                <a:defRPr/>
              </a:pPr>
              <a:endParaRPr lang="en-US">
                <a:solidFill>
                  <a:schemeClr val="tx2"/>
                </a:solidFill>
                <a:latin typeface="Calibri" pitchFamily="34" charset="0"/>
                <a:cs typeface="Arial" pitchFamily="34" charset="0"/>
              </a:endParaRPr>
            </a:p>
          </p:txBody>
        </p:sp>
      </p:grpSp>
      <p:sp>
        <p:nvSpPr>
          <p:cNvPr id="7" name="Rectangle 6"/>
          <p:cNvSpPr/>
          <p:nvPr/>
        </p:nvSpPr>
        <p:spPr>
          <a:xfrm>
            <a:off x="0" y="228600"/>
            <a:ext cx="9144000" cy="646331"/>
          </a:xfrm>
          <a:prstGeom prst="rect">
            <a:avLst/>
          </a:prstGeom>
          <a:gradFill>
            <a:gsLst>
              <a:gs pos="17000">
                <a:schemeClr val="accent6">
                  <a:lumMod val="20000"/>
                  <a:lumOff val="80000"/>
                </a:schemeClr>
              </a:gs>
              <a:gs pos="46000">
                <a:schemeClr val="bg1"/>
              </a:gs>
              <a:gs pos="80000">
                <a:schemeClr val="accent6">
                  <a:lumMod val="20000"/>
                  <a:lumOff val="80000"/>
                </a:schemeClr>
              </a:gs>
              <a:gs pos="100000">
                <a:schemeClr val="accent1">
                  <a:tint val="23500"/>
                  <a:satMod val="160000"/>
                </a:schemeClr>
              </a:gs>
            </a:gsLst>
            <a:lin ang="13500000" scaled="1"/>
          </a:gradFill>
          <a:effectLst>
            <a:outerShdw blurRad="50800" dist="38100" dir="2700000" algn="tl" rotWithShape="0">
              <a:schemeClr val="tx1"/>
            </a:outerShdw>
          </a:effectLst>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3600" b="1" dirty="0">
                <a:solidFill>
                  <a:srgbClr val="FF0000"/>
                </a:solidFill>
                <a:latin typeface="Calibri" pitchFamily="34" charset="0"/>
              </a:rPr>
              <a:t>TYPES OF ADR</a:t>
            </a:r>
          </a:p>
        </p:txBody>
      </p:sp>
      <p:grpSp>
        <p:nvGrpSpPr>
          <p:cNvPr id="4" name="Group 39"/>
          <p:cNvGrpSpPr>
            <a:grpSpLocks/>
          </p:cNvGrpSpPr>
          <p:nvPr/>
        </p:nvGrpSpPr>
        <p:grpSpPr bwMode="auto">
          <a:xfrm>
            <a:off x="152400" y="838200"/>
            <a:ext cx="1600200" cy="762000"/>
            <a:chOff x="3810000" y="914400"/>
            <a:chExt cx="1600200" cy="762000"/>
          </a:xfrm>
        </p:grpSpPr>
        <p:sp>
          <p:nvSpPr>
            <p:cNvPr id="19" name="TextBox 18"/>
            <p:cNvSpPr txBox="1"/>
            <p:nvPr/>
          </p:nvSpPr>
          <p:spPr>
            <a:xfrm>
              <a:off x="3810000" y="1183957"/>
              <a:ext cx="1600200" cy="49244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rgbClr val="002060"/>
              </a:solidFill>
            </a:ln>
            <a:effectLst>
              <a:glow rad="63500">
                <a:schemeClr val="accent4">
                  <a:satMod val="175000"/>
                  <a:alpha val="40000"/>
                </a:schemeClr>
              </a:glow>
              <a:reflection blurRad="6350" stA="50000" endA="300" endPos="55000" dir="5400000" sy="-100000" algn="bl" rotWithShape="0"/>
              <a:softEdge rad="63500"/>
            </a:effectLst>
          </p:spPr>
          <p:txBody>
            <a:bodyPr>
              <a:spAutoFit/>
            </a:bodyPr>
            <a:lstStyle/>
            <a:p>
              <a:pPr algn="ctr" fontAlgn="auto">
                <a:spcBef>
                  <a:spcPts val="0"/>
                </a:spcBef>
                <a:spcAft>
                  <a:spcPts val="0"/>
                </a:spcAft>
                <a:defRPr/>
              </a:pPr>
              <a:r>
                <a:rPr lang="en-US" sz="2600" b="1" dirty="0">
                  <a:solidFill>
                    <a:srgbClr val="FF00FF"/>
                  </a:solidFill>
                  <a:latin typeface="+mj-lt"/>
                  <a:cs typeface="+mn-cs"/>
                </a:rPr>
                <a:t>Type C</a:t>
              </a:r>
            </a:p>
          </p:txBody>
        </p:sp>
        <p:cxnSp>
          <p:nvCxnSpPr>
            <p:cNvPr id="30" name="Straight Arrow Connector 29"/>
            <p:cNvCxnSpPr/>
            <p:nvPr/>
          </p:nvCxnSpPr>
          <p:spPr bwMode="auto">
            <a:xfrm rot="5400000">
              <a:off x="4419601" y="1065212"/>
              <a:ext cx="304800" cy="3175"/>
            </a:xfrm>
            <a:prstGeom prst="straightConnector1">
              <a:avLst/>
            </a:prstGeom>
            <a:ln w="57150">
              <a:solidFill>
                <a:srgbClr val="7300E6"/>
              </a:solidFill>
              <a:tailEnd type="arrow"/>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bwMode="auto">
          <a:xfrm>
            <a:off x="1828800" y="1143000"/>
            <a:ext cx="1905000" cy="461963"/>
          </a:xfrm>
          <a:prstGeom prst="rect">
            <a:avLst/>
          </a:prstGeom>
          <a:gradFill flip="none" rotWithShape="1">
            <a:gsLst>
              <a:gs pos="35000">
                <a:schemeClr val="bg1"/>
              </a:gs>
              <a:gs pos="57000">
                <a:srgbClr val="FFFFCC"/>
              </a:gs>
              <a:gs pos="92000">
                <a:srgbClr val="FFFF00">
                  <a:alpha val="56000"/>
                </a:srgbClr>
              </a:gs>
              <a:gs pos="100000">
                <a:schemeClr val="accent1">
                  <a:tint val="23500"/>
                  <a:satMod val="160000"/>
                </a:schemeClr>
              </a:gs>
            </a:gsLst>
            <a:lin ang="8100000" scaled="1"/>
            <a:tileRect/>
          </a:gradFill>
          <a:ln w="28575">
            <a:solidFill>
              <a:srgbClr val="7300E6"/>
            </a:solidFill>
          </a:ln>
          <a:effectLst/>
        </p:spPr>
        <p:txBody>
          <a:bodyPr>
            <a:spAutoFit/>
          </a:bodyPr>
          <a:lstStyle/>
          <a:p>
            <a:pPr algn="ctr" fontAlgn="auto">
              <a:spcBef>
                <a:spcPts val="0"/>
              </a:spcBef>
              <a:spcAft>
                <a:spcPts val="0"/>
              </a:spcAft>
              <a:defRPr/>
            </a:pPr>
            <a:r>
              <a:rPr lang="en-US" sz="2400" b="1" dirty="0">
                <a:solidFill>
                  <a:srgbClr val="FF00FF"/>
                </a:solidFill>
                <a:latin typeface="+mn-lt"/>
                <a:cs typeface="+mn-cs"/>
              </a:rPr>
              <a:t>Continuous</a:t>
            </a:r>
          </a:p>
        </p:txBody>
      </p:sp>
      <p:grpSp>
        <p:nvGrpSpPr>
          <p:cNvPr id="8" name="Group 41"/>
          <p:cNvGrpSpPr>
            <a:grpSpLocks/>
          </p:cNvGrpSpPr>
          <p:nvPr/>
        </p:nvGrpSpPr>
        <p:grpSpPr bwMode="auto">
          <a:xfrm>
            <a:off x="7391400" y="812800"/>
            <a:ext cx="1600200" cy="762000"/>
            <a:chOff x="7391400" y="914400"/>
            <a:chExt cx="1600200" cy="762000"/>
          </a:xfrm>
        </p:grpSpPr>
        <p:sp>
          <p:nvSpPr>
            <p:cNvPr id="22" name="TextBox 21"/>
            <p:cNvSpPr txBox="1"/>
            <p:nvPr/>
          </p:nvSpPr>
          <p:spPr>
            <a:xfrm>
              <a:off x="7391400" y="1183957"/>
              <a:ext cx="1600200" cy="49244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rgbClr val="002060"/>
              </a:solidFill>
            </a:ln>
            <a:effectLst>
              <a:glow rad="63500">
                <a:schemeClr val="accent4">
                  <a:satMod val="175000"/>
                  <a:alpha val="40000"/>
                </a:schemeClr>
              </a:glow>
              <a:reflection blurRad="6350" stA="50000" endA="300" endPos="55000" dir="5400000" sy="-100000" algn="bl" rotWithShape="0"/>
              <a:softEdge rad="63500"/>
            </a:effectLst>
          </p:spPr>
          <p:txBody>
            <a:bodyPr>
              <a:spAutoFit/>
            </a:bodyPr>
            <a:lstStyle/>
            <a:p>
              <a:pPr algn="ctr" fontAlgn="auto">
                <a:spcBef>
                  <a:spcPts val="0"/>
                </a:spcBef>
                <a:spcAft>
                  <a:spcPts val="0"/>
                </a:spcAft>
                <a:defRPr/>
              </a:pPr>
              <a:r>
                <a:rPr lang="en-US" sz="2600" b="1" dirty="0">
                  <a:solidFill>
                    <a:srgbClr val="FF00FF"/>
                  </a:solidFill>
                  <a:latin typeface="+mj-lt"/>
                  <a:cs typeface="+mn-cs"/>
                </a:rPr>
                <a:t>Type E</a:t>
              </a:r>
            </a:p>
          </p:txBody>
        </p:sp>
        <p:cxnSp>
          <p:nvCxnSpPr>
            <p:cNvPr id="33" name="Straight Arrow Connector 32"/>
            <p:cNvCxnSpPr/>
            <p:nvPr/>
          </p:nvCxnSpPr>
          <p:spPr bwMode="auto">
            <a:xfrm rot="5400000">
              <a:off x="8077994" y="1066006"/>
              <a:ext cx="304800" cy="1588"/>
            </a:xfrm>
            <a:prstGeom prst="straightConnector1">
              <a:avLst/>
            </a:prstGeom>
            <a:ln w="57150">
              <a:solidFill>
                <a:srgbClr val="7300E6"/>
              </a:solidFill>
              <a:tailEnd type="arrow"/>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bwMode="auto">
          <a:xfrm>
            <a:off x="5638800" y="1143000"/>
            <a:ext cx="1676400" cy="461963"/>
          </a:xfrm>
          <a:prstGeom prst="rect">
            <a:avLst/>
          </a:prstGeom>
          <a:gradFill flip="none" rotWithShape="1">
            <a:gsLst>
              <a:gs pos="35000">
                <a:schemeClr val="bg1"/>
              </a:gs>
              <a:gs pos="57000">
                <a:srgbClr val="FFFFCC"/>
              </a:gs>
              <a:gs pos="92000">
                <a:srgbClr val="FFFF00">
                  <a:alpha val="56000"/>
                </a:srgbClr>
              </a:gs>
              <a:gs pos="100000">
                <a:schemeClr val="accent1">
                  <a:tint val="23500"/>
                  <a:satMod val="160000"/>
                </a:schemeClr>
              </a:gs>
            </a:gsLst>
            <a:lin ang="8100000" scaled="1"/>
            <a:tileRect/>
          </a:gradFill>
          <a:ln w="28575">
            <a:solidFill>
              <a:srgbClr val="7300E6"/>
            </a:solidFill>
          </a:ln>
          <a:effectLst/>
        </p:spPr>
        <p:txBody>
          <a:bodyPr wrap="square">
            <a:spAutoFit/>
          </a:bodyPr>
          <a:lstStyle/>
          <a:p>
            <a:pPr algn="ctr" fontAlgn="auto">
              <a:spcBef>
                <a:spcPts val="0"/>
              </a:spcBef>
              <a:spcAft>
                <a:spcPts val="0"/>
              </a:spcAft>
              <a:defRPr/>
            </a:pPr>
            <a:r>
              <a:rPr lang="en-US" sz="2400" b="1" dirty="0">
                <a:solidFill>
                  <a:srgbClr val="FF00FF"/>
                </a:solidFill>
                <a:latin typeface="Arial Narrow" pitchFamily="34" charset="0"/>
                <a:cs typeface="+mn-cs"/>
              </a:rPr>
              <a:t>End-of-Use</a:t>
            </a:r>
          </a:p>
        </p:txBody>
      </p:sp>
      <p:sp>
        <p:nvSpPr>
          <p:cNvPr id="62" name="TextBox 61"/>
          <p:cNvSpPr txBox="1">
            <a:spLocks noChangeArrowheads="1"/>
          </p:cNvSpPr>
          <p:nvPr/>
        </p:nvSpPr>
        <p:spPr bwMode="auto">
          <a:xfrm>
            <a:off x="5181600" y="4876800"/>
            <a:ext cx="3581400" cy="1746632"/>
          </a:xfrm>
          <a:prstGeom prst="rect">
            <a:avLst/>
          </a:prstGeom>
          <a:noFill/>
          <a:ln w="9525">
            <a:noFill/>
            <a:miter lim="800000"/>
            <a:headEnd/>
            <a:tailEnd/>
          </a:ln>
        </p:spPr>
        <p:txBody>
          <a:bodyPr wrap="square">
            <a:spAutoFit/>
          </a:bodyPr>
          <a:lstStyle/>
          <a:p>
            <a:pPr>
              <a:lnSpc>
                <a:spcPts val="2100"/>
              </a:lnSpc>
            </a:pPr>
            <a:r>
              <a:rPr lang="en-US" sz="2000" b="1" dirty="0">
                <a:latin typeface="Arial Narrow" pitchFamily="34" charset="0"/>
              </a:rPr>
              <a:t>Long after patients can show:</a:t>
            </a:r>
          </a:p>
          <a:p>
            <a:pPr>
              <a:lnSpc>
                <a:spcPts val="2100"/>
              </a:lnSpc>
              <a:spcBef>
                <a:spcPts val="1200"/>
              </a:spcBef>
              <a:buFontTx/>
              <a:buChar char="-"/>
            </a:pPr>
            <a:r>
              <a:rPr lang="en-US" sz="2400" b="1" dirty="0">
                <a:solidFill>
                  <a:srgbClr val="5100C8"/>
                </a:solidFill>
              </a:rPr>
              <a:t> Teratogenicity</a:t>
            </a:r>
            <a:r>
              <a:rPr lang="en-US" sz="2200" dirty="0">
                <a:latin typeface="Arial Narrow" pitchFamily="34" charset="0"/>
              </a:rPr>
              <a:t> </a:t>
            </a:r>
            <a:r>
              <a:rPr lang="en-US" sz="2000" b="1" dirty="0">
                <a:latin typeface="Arial Narrow" pitchFamily="34" charset="0"/>
              </a:rPr>
              <a:t>after </a:t>
            </a:r>
            <a:br>
              <a:rPr lang="en-US" sz="2000" b="1" dirty="0">
                <a:latin typeface="Arial Narrow" pitchFamily="34" charset="0"/>
              </a:rPr>
            </a:br>
            <a:r>
              <a:rPr lang="en-US" sz="2000" b="1" dirty="0">
                <a:latin typeface="Arial Narrow" pitchFamily="34" charset="0"/>
              </a:rPr>
              <a:t>  </a:t>
            </a:r>
            <a:r>
              <a:rPr lang="en-US" sz="2000" b="1" dirty="0" err="1">
                <a:solidFill>
                  <a:srgbClr val="6600FF"/>
                </a:solidFill>
              </a:rPr>
              <a:t>retinoids</a:t>
            </a:r>
            <a:endParaRPr lang="en-US" sz="2000" b="1" dirty="0">
              <a:solidFill>
                <a:srgbClr val="6600FF"/>
              </a:solidFill>
            </a:endParaRPr>
          </a:p>
          <a:p>
            <a:pPr>
              <a:lnSpc>
                <a:spcPts val="2100"/>
              </a:lnSpc>
              <a:spcBef>
                <a:spcPts val="1200"/>
              </a:spcBef>
              <a:buFontTx/>
              <a:buChar char="-"/>
            </a:pPr>
            <a:r>
              <a:rPr lang="en-US" sz="2400" b="1" dirty="0">
                <a:solidFill>
                  <a:srgbClr val="5100C8"/>
                </a:solidFill>
              </a:rPr>
              <a:t> Carcinogenicity </a:t>
            </a:r>
            <a:r>
              <a:rPr lang="en-US" sz="2000" b="1" dirty="0">
                <a:latin typeface="Arial Narrow" pitchFamily="34" charset="0"/>
              </a:rPr>
              <a:t>after </a:t>
            </a:r>
            <a:br>
              <a:rPr lang="en-US" sz="2000" b="1" dirty="0">
                <a:latin typeface="Arial Narrow" pitchFamily="34" charset="0"/>
              </a:rPr>
            </a:br>
            <a:r>
              <a:rPr lang="en-US" sz="2000" b="1" dirty="0">
                <a:solidFill>
                  <a:srgbClr val="6600FF"/>
                </a:solidFill>
              </a:rPr>
              <a:t>   tobacco smoking</a:t>
            </a:r>
          </a:p>
        </p:txBody>
      </p:sp>
      <p:sp>
        <p:nvSpPr>
          <p:cNvPr id="34" name="TextBox 33"/>
          <p:cNvSpPr txBox="1"/>
          <p:nvPr/>
        </p:nvSpPr>
        <p:spPr>
          <a:xfrm>
            <a:off x="152400" y="1747659"/>
            <a:ext cx="4953000" cy="3754874"/>
          </a:xfrm>
          <a:prstGeom prst="rect">
            <a:avLst/>
          </a:prstGeom>
          <a:noFill/>
        </p:spPr>
        <p:txBody>
          <a:bodyPr wrap="square" rtlCol="0">
            <a:spAutoFit/>
          </a:bodyPr>
          <a:lstStyle/>
          <a:p>
            <a:r>
              <a:rPr lang="en-US" b="1" dirty="0">
                <a:latin typeface="Arial Narrow" pitchFamily="34" charset="0"/>
              </a:rPr>
              <a:t>e.g. </a:t>
            </a:r>
            <a:r>
              <a:rPr lang="en-US" sz="2000" b="1" dirty="0">
                <a:latin typeface="Arial Narrow" pitchFamily="34" charset="0"/>
              </a:rPr>
              <a:t>Patients can develop </a:t>
            </a:r>
            <a:endParaRPr lang="en-US" b="1" dirty="0">
              <a:latin typeface="Arial Narrow" pitchFamily="34" charset="0"/>
            </a:endParaRPr>
          </a:p>
          <a:p>
            <a:endParaRPr lang="en-US" dirty="0"/>
          </a:p>
          <a:p>
            <a:r>
              <a:rPr lang="en-US" dirty="0"/>
              <a:t>1. </a:t>
            </a:r>
            <a:r>
              <a:rPr lang="en-US" b="1" dirty="0">
                <a:solidFill>
                  <a:srgbClr val="FA00FA"/>
                </a:solidFill>
              </a:rPr>
              <a:t>Osteoporosis </a:t>
            </a:r>
            <a:r>
              <a:rPr lang="en-US" dirty="0"/>
              <a:t>  </a:t>
            </a:r>
            <a:br>
              <a:rPr lang="en-US" dirty="0"/>
            </a:br>
            <a:r>
              <a:rPr lang="en-US" dirty="0"/>
              <a:t>   </a:t>
            </a:r>
            <a:r>
              <a:rPr lang="en-US" sz="2000" b="1" dirty="0">
                <a:latin typeface="Arial Narrow" pitchFamily="34" charset="0"/>
              </a:rPr>
              <a:t>secondary to chronic </a:t>
            </a:r>
            <a:r>
              <a:rPr lang="en-US" sz="2000" b="1" dirty="0">
                <a:solidFill>
                  <a:srgbClr val="6600FF"/>
                </a:solidFill>
              </a:rPr>
              <a:t>corticosteroid</a:t>
            </a:r>
            <a:r>
              <a:rPr lang="en-US" dirty="0"/>
              <a:t> </a:t>
            </a:r>
            <a:r>
              <a:rPr lang="en-US" sz="2000" b="1" dirty="0">
                <a:latin typeface="Arial Narrow" pitchFamily="34" charset="0"/>
              </a:rPr>
              <a:t>intake</a:t>
            </a:r>
            <a:endParaRPr lang="en-US" b="1" dirty="0">
              <a:latin typeface="Arial Narrow" pitchFamily="34" charset="0"/>
            </a:endParaRPr>
          </a:p>
          <a:p>
            <a:endParaRPr lang="en-US" dirty="0"/>
          </a:p>
          <a:p>
            <a:r>
              <a:rPr lang="en-US" dirty="0"/>
              <a:t>2. </a:t>
            </a:r>
            <a:r>
              <a:rPr lang="en-US" sz="2000" b="1" dirty="0">
                <a:solidFill>
                  <a:srgbClr val="FA00FA"/>
                </a:solidFill>
              </a:rPr>
              <a:t>Dependence</a:t>
            </a:r>
          </a:p>
          <a:p>
            <a:pPr marL="342900" indent="-342900">
              <a:spcBef>
                <a:spcPts val="600"/>
              </a:spcBef>
            </a:pPr>
            <a:r>
              <a:rPr lang="en-US" dirty="0"/>
              <a:t>a. </a:t>
            </a:r>
            <a:r>
              <a:rPr lang="en-US" b="1" dirty="0">
                <a:solidFill>
                  <a:srgbClr val="FA00FA"/>
                </a:solidFill>
              </a:rPr>
              <a:t>Psychological [Craving]  </a:t>
            </a:r>
            <a:r>
              <a:rPr lang="en-US" sz="2000" b="1" dirty="0">
                <a:latin typeface="Arial Narrow" pitchFamily="34" charset="0"/>
              </a:rPr>
              <a:t>as b</a:t>
            </a:r>
            <a:r>
              <a:rPr lang="en-US" b="1" dirty="0">
                <a:latin typeface="Arial Narrow" pitchFamily="34" charset="0"/>
              </a:rPr>
              <a:t>y </a:t>
            </a:r>
            <a:r>
              <a:rPr lang="en-US" sz="2000" b="1" dirty="0">
                <a:solidFill>
                  <a:srgbClr val="6600FF"/>
                </a:solidFill>
              </a:rPr>
              <a:t>cannabis</a:t>
            </a:r>
            <a:endParaRPr lang="en-US" b="1" dirty="0">
              <a:solidFill>
                <a:srgbClr val="6600FF"/>
              </a:solidFill>
            </a:endParaRPr>
          </a:p>
          <a:p>
            <a:pPr marL="342900" indent="-342900">
              <a:spcBef>
                <a:spcPts val="600"/>
              </a:spcBef>
            </a:pPr>
            <a:r>
              <a:rPr lang="en-US" dirty="0"/>
              <a:t>b. </a:t>
            </a:r>
            <a:r>
              <a:rPr lang="en-US" b="1" dirty="0">
                <a:solidFill>
                  <a:srgbClr val="FA00FA"/>
                </a:solidFill>
              </a:rPr>
              <a:t>Psychological [Craving] + Physical withdrawal  manifestations (syndrome)  </a:t>
            </a:r>
            <a:br>
              <a:rPr lang="en-US" dirty="0"/>
            </a:br>
            <a:r>
              <a:rPr lang="en-US" b="1" dirty="0">
                <a:solidFill>
                  <a:srgbClr val="FF00FF"/>
                </a:solidFill>
              </a:rPr>
              <a:t>   </a:t>
            </a:r>
            <a:r>
              <a:rPr lang="en-US" sz="2400" dirty="0">
                <a:solidFill>
                  <a:srgbClr val="5100C8"/>
                </a:solidFill>
                <a:latin typeface="Bernard MT Condensed" pitchFamily="18" charset="0"/>
              </a:rPr>
              <a:t>=</a:t>
            </a:r>
            <a:r>
              <a:rPr lang="en-US" sz="2400" b="1" dirty="0">
                <a:solidFill>
                  <a:srgbClr val="5100C8"/>
                </a:solidFill>
                <a:latin typeface="+mj-lt"/>
              </a:rPr>
              <a:t> Addiction  </a:t>
            </a:r>
            <a:r>
              <a:rPr lang="en-US" b="1" dirty="0">
                <a:latin typeface="Arial Narrow" pitchFamily="34" charset="0"/>
              </a:rPr>
              <a:t>as by </a:t>
            </a:r>
            <a:r>
              <a:rPr lang="en-US" sz="2000" b="1" dirty="0">
                <a:solidFill>
                  <a:srgbClr val="6600FF"/>
                </a:solidFill>
              </a:rPr>
              <a:t>morphine</a:t>
            </a:r>
            <a:endParaRPr lang="en-US" b="1" dirty="0">
              <a:solidFill>
                <a:srgbClr val="6600FF"/>
              </a:solidFill>
            </a:endParaRPr>
          </a:p>
          <a:p>
            <a:r>
              <a:rPr lang="en-US" dirty="0"/>
              <a:t>     </a:t>
            </a:r>
          </a:p>
          <a:p>
            <a:endParaRPr lang="en-US" dirty="0"/>
          </a:p>
        </p:txBody>
      </p:sp>
      <p:sp>
        <p:nvSpPr>
          <p:cNvPr id="36" name="TextBox 35"/>
          <p:cNvSpPr txBox="1"/>
          <p:nvPr/>
        </p:nvSpPr>
        <p:spPr>
          <a:xfrm>
            <a:off x="5334000" y="1676400"/>
            <a:ext cx="3810000" cy="1631216"/>
          </a:xfrm>
          <a:prstGeom prst="rect">
            <a:avLst/>
          </a:prstGeom>
          <a:noFill/>
        </p:spPr>
        <p:txBody>
          <a:bodyPr wrap="square" rtlCol="0">
            <a:spAutoFit/>
          </a:bodyPr>
          <a:lstStyle/>
          <a:p>
            <a:r>
              <a:rPr lang="en-US" sz="2000" b="1" dirty="0">
                <a:latin typeface="Arial Narrow" pitchFamily="34" charset="0"/>
              </a:rPr>
              <a:t>e.g. Patients on stoppage of              - </a:t>
            </a:r>
            <a:r>
              <a:rPr lang="en-US" sz="2000" b="1" dirty="0" err="1">
                <a:solidFill>
                  <a:srgbClr val="6600FF"/>
                </a:solidFill>
              </a:rPr>
              <a:t>Clonidine</a:t>
            </a:r>
            <a:r>
              <a:rPr lang="en-US" sz="2000" b="1" dirty="0">
                <a:latin typeface="Arial Narrow" pitchFamily="34" charset="0"/>
              </a:rPr>
              <a:t> develop rebound </a:t>
            </a:r>
            <a:br>
              <a:rPr lang="en-US" sz="2000" b="1" dirty="0">
                <a:latin typeface="Arial Narrow" pitchFamily="34" charset="0"/>
              </a:rPr>
            </a:br>
            <a:r>
              <a:rPr lang="en-US" sz="2000" b="1" dirty="0">
                <a:latin typeface="Arial Narrow" pitchFamily="34" charset="0"/>
              </a:rPr>
              <a:t>   hypertension</a:t>
            </a:r>
          </a:p>
          <a:p>
            <a:pPr>
              <a:buFontTx/>
              <a:buChar char="-"/>
            </a:pPr>
            <a:r>
              <a:rPr lang="en-US" sz="2000" b="1" dirty="0">
                <a:latin typeface="Arial Narrow" pitchFamily="34" charset="0"/>
              </a:rPr>
              <a:t> </a:t>
            </a:r>
            <a:r>
              <a:rPr lang="en-US" sz="2000" b="1" dirty="0">
                <a:solidFill>
                  <a:srgbClr val="6600FF"/>
                </a:solidFill>
              </a:rPr>
              <a:t>Morphine </a:t>
            </a:r>
            <a:r>
              <a:rPr lang="en-US" sz="2000" b="1" dirty="0">
                <a:latin typeface="Arial Narrow" pitchFamily="34" charset="0"/>
              </a:rPr>
              <a:t>develop withdrawal </a:t>
            </a:r>
            <a:br>
              <a:rPr lang="en-US" sz="2000" b="1" dirty="0">
                <a:latin typeface="Arial Narrow" pitchFamily="34" charset="0"/>
              </a:rPr>
            </a:br>
            <a:r>
              <a:rPr lang="en-US" sz="2000" b="1" dirty="0">
                <a:latin typeface="Arial Narrow" pitchFamily="34" charset="0"/>
              </a:rPr>
              <a:t>   syndrome</a:t>
            </a:r>
          </a:p>
        </p:txBody>
      </p:sp>
      <p:sp>
        <p:nvSpPr>
          <p:cNvPr id="38" name="TextBox 37"/>
          <p:cNvSpPr txBox="1"/>
          <p:nvPr/>
        </p:nvSpPr>
        <p:spPr bwMode="auto">
          <a:xfrm>
            <a:off x="5205350" y="4343400"/>
            <a:ext cx="1371600" cy="460375"/>
          </a:xfrm>
          <a:prstGeom prst="rect">
            <a:avLst/>
          </a:prstGeom>
          <a:gradFill flip="none" rotWithShape="1">
            <a:gsLst>
              <a:gs pos="35000">
                <a:schemeClr val="bg1"/>
              </a:gs>
              <a:gs pos="57000">
                <a:srgbClr val="FFFFCC"/>
              </a:gs>
              <a:gs pos="92000">
                <a:srgbClr val="FFFF00">
                  <a:alpha val="56000"/>
                </a:srgbClr>
              </a:gs>
              <a:gs pos="100000">
                <a:schemeClr val="accent1">
                  <a:tint val="23500"/>
                  <a:satMod val="160000"/>
                </a:schemeClr>
              </a:gs>
            </a:gsLst>
            <a:lin ang="8100000" scaled="1"/>
            <a:tileRect/>
          </a:gradFill>
          <a:ln w="28575">
            <a:solidFill>
              <a:srgbClr val="7300E6"/>
            </a:solidFill>
          </a:ln>
          <a:effectLst/>
        </p:spPr>
        <p:txBody>
          <a:bodyPr>
            <a:spAutoFit/>
          </a:bodyPr>
          <a:lstStyle/>
          <a:p>
            <a:pPr algn="ctr" fontAlgn="auto">
              <a:spcBef>
                <a:spcPts val="0"/>
              </a:spcBef>
              <a:spcAft>
                <a:spcPts val="0"/>
              </a:spcAft>
              <a:defRPr/>
            </a:pPr>
            <a:r>
              <a:rPr lang="en-US" sz="2400" b="1" dirty="0">
                <a:solidFill>
                  <a:srgbClr val="FF00FF"/>
                </a:solidFill>
                <a:latin typeface="Arial Narrow" pitchFamily="34" charset="0"/>
                <a:cs typeface="+mn-cs"/>
              </a:rPr>
              <a:t>Delayed</a:t>
            </a:r>
          </a:p>
        </p:txBody>
      </p:sp>
      <p:grpSp>
        <p:nvGrpSpPr>
          <p:cNvPr id="39" name="Group 38"/>
          <p:cNvGrpSpPr/>
          <p:nvPr/>
        </p:nvGrpSpPr>
        <p:grpSpPr>
          <a:xfrm>
            <a:off x="5181600" y="838994"/>
            <a:ext cx="1524000" cy="3387470"/>
            <a:chOff x="6172200" y="838994"/>
            <a:chExt cx="1524000" cy="3387470"/>
          </a:xfrm>
        </p:grpSpPr>
        <p:sp>
          <p:nvSpPr>
            <p:cNvPr id="40" name="TextBox 39"/>
            <p:cNvSpPr txBox="1"/>
            <p:nvPr/>
          </p:nvSpPr>
          <p:spPr bwMode="auto">
            <a:xfrm>
              <a:off x="6172200" y="3733800"/>
              <a:ext cx="1524000" cy="4926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rgbClr val="002060"/>
              </a:solidFill>
            </a:ln>
            <a:effectLst>
              <a:glow rad="63500">
                <a:schemeClr val="accent4">
                  <a:satMod val="175000"/>
                  <a:alpha val="40000"/>
                </a:schemeClr>
              </a:glow>
              <a:reflection blurRad="6350" stA="50000" endA="300" endPos="55000" dir="5400000" sy="-100000" algn="bl" rotWithShape="0"/>
              <a:softEdge rad="63500"/>
            </a:effectLst>
          </p:spPr>
          <p:txBody>
            <a:bodyPr>
              <a:spAutoFit/>
            </a:bodyPr>
            <a:lstStyle/>
            <a:p>
              <a:pPr algn="ctr" fontAlgn="auto">
                <a:spcBef>
                  <a:spcPts val="0"/>
                </a:spcBef>
                <a:spcAft>
                  <a:spcPts val="0"/>
                </a:spcAft>
                <a:defRPr/>
              </a:pPr>
              <a:r>
                <a:rPr lang="en-US" sz="2600" b="1" dirty="0">
                  <a:solidFill>
                    <a:srgbClr val="FF00FF"/>
                  </a:solidFill>
                  <a:latin typeface="+mj-lt"/>
                  <a:cs typeface="+mn-cs"/>
                </a:rPr>
                <a:t>Type D</a:t>
              </a:r>
            </a:p>
          </p:txBody>
        </p:sp>
        <p:cxnSp>
          <p:nvCxnSpPr>
            <p:cNvPr id="41" name="Straight Arrow Connector 40"/>
            <p:cNvCxnSpPr/>
            <p:nvPr/>
          </p:nvCxnSpPr>
          <p:spPr bwMode="auto">
            <a:xfrm rot="5400000">
              <a:off x="4762500" y="2324100"/>
              <a:ext cx="2971800" cy="1588"/>
            </a:xfrm>
            <a:prstGeom prst="straightConnector1">
              <a:avLst/>
            </a:prstGeom>
            <a:ln w="57150">
              <a:solidFill>
                <a:srgbClr val="7300E6"/>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20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34"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ectangle 3"/>
          <p:cNvGrpSpPr>
            <a:grpSpLocks/>
          </p:cNvGrpSpPr>
          <p:nvPr/>
        </p:nvGrpSpPr>
        <p:grpSpPr bwMode="auto">
          <a:xfrm>
            <a:off x="0" y="-12700"/>
            <a:ext cx="9156700" cy="6870700"/>
            <a:chOff x="-4" y="-4"/>
            <a:chExt cx="5768" cy="4328"/>
          </a:xfrm>
          <a:gradFill>
            <a:gsLst>
              <a:gs pos="45000">
                <a:schemeClr val="bg1">
                  <a:alpha val="81000"/>
                </a:schemeClr>
              </a:gs>
              <a:gs pos="56000">
                <a:schemeClr val="accent6">
                  <a:lumMod val="20000"/>
                  <a:lumOff val="80000"/>
                </a:schemeClr>
              </a:gs>
              <a:gs pos="92000">
                <a:srgbClr val="FFFF00">
                  <a:alpha val="56000"/>
                </a:srgbClr>
              </a:gs>
              <a:gs pos="89000">
                <a:schemeClr val="accent1">
                  <a:tint val="23500"/>
                  <a:satMod val="160000"/>
                  <a:alpha val="53000"/>
                </a:schemeClr>
              </a:gs>
            </a:gsLst>
            <a:lin ang="2700000" scaled="1"/>
          </a:gradFill>
        </p:grpSpPr>
        <p:pic>
          <p:nvPicPr>
            <p:cNvPr id="5" name="Rectangle 3"/>
            <p:cNvPicPr>
              <a:picLocks noChangeArrowheads="1"/>
            </p:cNvPicPr>
            <p:nvPr/>
          </p:nvPicPr>
          <p:blipFill>
            <a:blip r:embed="rId2" cstate="print"/>
            <a:srcRect/>
            <a:stretch>
              <a:fillRect/>
            </a:stretch>
          </p:blipFill>
          <p:spPr bwMode="auto">
            <a:xfrm>
              <a:off x="-4" y="-4"/>
              <a:ext cx="5768" cy="4328"/>
            </a:xfrm>
            <a:prstGeom prst="rect">
              <a:avLst/>
            </a:prstGeom>
            <a:grpFill/>
            <a:ln w="9525">
              <a:solidFill>
                <a:schemeClr val="tx1"/>
              </a:solidFill>
              <a:miter lim="800000"/>
              <a:headEnd/>
              <a:tailEnd/>
            </a:ln>
          </p:spPr>
        </p:pic>
        <p:sp>
          <p:nvSpPr>
            <p:cNvPr id="6" name="Text Box 2"/>
            <p:cNvSpPr txBox="1">
              <a:spLocks noChangeArrowheads="1"/>
            </p:cNvSpPr>
            <p:nvPr/>
          </p:nvSpPr>
          <p:spPr bwMode="auto">
            <a:xfrm>
              <a:off x="0" y="0"/>
              <a:ext cx="5760" cy="4320"/>
            </a:xfrm>
            <a:prstGeom prst="rect">
              <a:avLst/>
            </a:prstGeom>
            <a:grpFill/>
            <a:ln w="9525">
              <a:solidFill>
                <a:schemeClr val="tx1"/>
              </a:solidFill>
              <a:miter lim="800000"/>
              <a:headEnd/>
              <a:tailEnd/>
            </a:ln>
          </p:spPr>
          <p:txBody>
            <a:bodyPr anchor="ctr"/>
            <a:lstStyle/>
            <a:p>
              <a:pPr algn="ctr">
                <a:defRPr/>
              </a:pPr>
              <a:endParaRPr lang="en-US">
                <a:solidFill>
                  <a:schemeClr val="tx2"/>
                </a:solidFill>
                <a:latin typeface="Calibri" pitchFamily="34" charset="0"/>
              </a:endParaRPr>
            </a:p>
          </p:txBody>
        </p:sp>
      </p:grpSp>
      <p:sp>
        <p:nvSpPr>
          <p:cNvPr id="7" name="Rectangle 6"/>
          <p:cNvSpPr/>
          <p:nvPr/>
        </p:nvSpPr>
        <p:spPr>
          <a:xfrm>
            <a:off x="0" y="39469"/>
            <a:ext cx="9144000" cy="646331"/>
          </a:xfrm>
          <a:prstGeom prst="rect">
            <a:avLst/>
          </a:prstGeom>
          <a:gradFill>
            <a:gsLst>
              <a:gs pos="17000">
                <a:schemeClr val="accent6">
                  <a:lumMod val="20000"/>
                  <a:lumOff val="80000"/>
                </a:schemeClr>
              </a:gs>
              <a:gs pos="46000">
                <a:schemeClr val="bg1"/>
              </a:gs>
              <a:gs pos="80000">
                <a:schemeClr val="accent6">
                  <a:lumMod val="20000"/>
                  <a:lumOff val="80000"/>
                </a:schemeClr>
              </a:gs>
              <a:gs pos="100000">
                <a:schemeClr val="accent1">
                  <a:tint val="23500"/>
                  <a:satMod val="160000"/>
                </a:schemeClr>
              </a:gs>
            </a:gsLst>
            <a:lin ang="13500000" scaled="1"/>
          </a:gradFill>
          <a:effectLst>
            <a:outerShdw blurRad="50800" dist="38100" dir="2700000" algn="tl" rotWithShape="0">
              <a:schemeClr val="tx1"/>
            </a:outerShdw>
            <a:reflection blurRad="6350" stA="50000" endA="300" endPos="90000" dist="50800" dir="5400000" sy="-100000" algn="bl" rotWithShape="0"/>
          </a:effectLst>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3600" b="1" dirty="0">
                <a:solidFill>
                  <a:srgbClr val="FF0000"/>
                </a:solidFill>
                <a:latin typeface="Calibri" pitchFamily="34" charset="0"/>
              </a:rPr>
              <a:t>Comparison between type  A &amp; B -ADRs</a:t>
            </a:r>
          </a:p>
        </p:txBody>
      </p:sp>
      <p:graphicFrame>
        <p:nvGraphicFramePr>
          <p:cNvPr id="19" name="Table 18"/>
          <p:cNvGraphicFramePr>
            <a:graphicFrameLocks noGrp="1"/>
          </p:cNvGraphicFramePr>
          <p:nvPr>
            <p:extLst>
              <p:ext uri="{D42A27DB-BD31-4B8C-83A1-F6EECF244321}">
                <p14:modId xmlns:p14="http://schemas.microsoft.com/office/powerpoint/2010/main" val="990332811"/>
              </p:ext>
            </p:extLst>
          </p:nvPr>
        </p:nvGraphicFramePr>
        <p:xfrm>
          <a:off x="76200" y="685800"/>
          <a:ext cx="8991600" cy="5588826"/>
        </p:xfrm>
        <a:graphic>
          <a:graphicData uri="http://schemas.openxmlformats.org/drawingml/2006/table">
            <a:tbl>
              <a:tblPr/>
              <a:tblGrid>
                <a:gridCol w="31242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518284">
                <a:tc>
                  <a:txBody>
                    <a:bodyPr/>
                    <a:lstStyle/>
                    <a:p>
                      <a:pPr marL="0" marR="0" algn="justLow">
                        <a:lnSpc>
                          <a:spcPct val="150000"/>
                        </a:lnSpc>
                        <a:spcBef>
                          <a:spcPts val="600"/>
                        </a:spcBef>
                        <a:spcAft>
                          <a:spcPts val="600"/>
                        </a:spcAft>
                        <a:tabLst>
                          <a:tab pos="90170" algn="r"/>
                        </a:tabLst>
                      </a:pPr>
                      <a:endParaRPr lang="en-US" sz="2000" b="0" baseline="0" dirty="0">
                        <a:solidFill>
                          <a:srgbClr val="F600F6"/>
                        </a:solidFill>
                        <a:latin typeface="Bernard MT Condensed" pitchFamily="18" charset="0"/>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50000"/>
                        </a:lnSpc>
                        <a:spcBef>
                          <a:spcPts val="600"/>
                        </a:spcBef>
                        <a:spcAft>
                          <a:spcPts val="600"/>
                        </a:spcAft>
                        <a:buClrTx/>
                        <a:buSzTx/>
                        <a:buFontTx/>
                        <a:buNone/>
                        <a:tabLst>
                          <a:tab pos="90170" algn="r"/>
                        </a:tabLst>
                        <a:defRPr/>
                      </a:pPr>
                      <a:r>
                        <a:rPr lang="en-US" sz="2400" b="1" kern="1200" dirty="0">
                          <a:solidFill>
                            <a:srgbClr val="FF00FF"/>
                          </a:solidFill>
                          <a:latin typeface="+mn-lt"/>
                          <a:ea typeface="+mn-ea"/>
                          <a:cs typeface="+mn-cs"/>
                        </a:rPr>
                        <a:t>Type A  Augmentation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50000"/>
                        </a:lnSpc>
                        <a:spcBef>
                          <a:spcPts val="600"/>
                        </a:spcBef>
                        <a:spcAft>
                          <a:spcPts val="600"/>
                        </a:spcAft>
                        <a:buClrTx/>
                        <a:buSzTx/>
                        <a:buFontTx/>
                        <a:buNone/>
                        <a:tabLst>
                          <a:tab pos="90170" algn="r"/>
                        </a:tabLst>
                        <a:defRPr/>
                      </a:pPr>
                      <a:r>
                        <a:rPr lang="en-US" sz="2400" b="1" kern="1200" dirty="0">
                          <a:solidFill>
                            <a:srgbClr val="FF00FF"/>
                          </a:solidFill>
                          <a:latin typeface="+mn-lt"/>
                          <a:ea typeface="+mn-ea"/>
                          <a:cs typeface="+mn-cs"/>
                        </a:rPr>
                        <a:t>Type B  Idiosyncratic</a:t>
                      </a:r>
                      <a:endParaRPr lang="en-US" sz="2200" b="0" u="none" baseline="0" dirty="0">
                        <a:solidFill>
                          <a:srgbClr val="FF00FF"/>
                        </a:solidFill>
                        <a:latin typeface="Bernard MT Condensed"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18284">
                <a:tc>
                  <a:txBody>
                    <a:bodyPr/>
                    <a:lstStyle/>
                    <a:p>
                      <a:pPr marL="0" marR="0" algn="justLow">
                        <a:lnSpc>
                          <a:spcPct val="150000"/>
                        </a:lnSpc>
                        <a:spcBef>
                          <a:spcPts val="600"/>
                        </a:spcBef>
                        <a:spcAft>
                          <a:spcPts val="600"/>
                        </a:spcAft>
                        <a:tabLst>
                          <a:tab pos="90170" algn="r"/>
                        </a:tabLst>
                      </a:pPr>
                      <a:r>
                        <a:rPr lang="en-US" sz="1800" b="1" baseline="0" dirty="0">
                          <a:solidFill>
                            <a:srgbClr val="FA00FA"/>
                          </a:solidFill>
                          <a:latin typeface="+mj-lt"/>
                          <a:ea typeface="Times New Roman"/>
                          <a:cs typeface="Times New Roman"/>
                        </a:rPr>
                        <a:t> Pharmacological predictability</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E5FF"/>
                        </a:gs>
                        <a:gs pos="50000">
                          <a:schemeClr val="bg1"/>
                        </a:gs>
                        <a:gs pos="70000">
                          <a:srgbClr val="EBE2F2"/>
                        </a:gs>
                      </a:gsLst>
                      <a:lin ang="0" scaled="1"/>
                      <a:tileRect/>
                    </a:gradFill>
                  </a:tcPr>
                </a:tc>
                <a:tc>
                  <a:txBody>
                    <a:bodyPr/>
                    <a:lstStyle/>
                    <a:p>
                      <a:pPr marL="0" marR="0" algn="ctr">
                        <a:lnSpc>
                          <a:spcPct val="150000"/>
                        </a:lnSpc>
                        <a:spcBef>
                          <a:spcPts val="600"/>
                        </a:spcBef>
                        <a:spcAft>
                          <a:spcPts val="600"/>
                        </a:spcAft>
                        <a:tabLst>
                          <a:tab pos="90170" algn="r"/>
                        </a:tabLst>
                      </a:pPr>
                      <a:r>
                        <a:rPr lang="en-US" sz="2200" b="1" baseline="0" dirty="0">
                          <a:solidFill>
                            <a:srgbClr val="5100C8"/>
                          </a:solidFill>
                          <a:latin typeface="Arial Narrow" pitchFamily="34" charset="0"/>
                          <a:ea typeface="Times New Roman"/>
                          <a:cs typeface="Times New Roman"/>
                        </a:rPr>
                        <a:t>Yes</a:t>
                      </a:r>
                      <a:endParaRPr lang="en-US" sz="2200" baseline="0" dirty="0">
                        <a:solidFill>
                          <a:srgbClr val="5100C8"/>
                        </a:solidFill>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600"/>
                        </a:spcBef>
                        <a:spcAft>
                          <a:spcPts val="600"/>
                        </a:spcAft>
                        <a:tabLst>
                          <a:tab pos="90170" algn="r"/>
                        </a:tabLst>
                      </a:pPr>
                      <a:r>
                        <a:rPr lang="en-US" sz="2200" b="1" baseline="0" dirty="0">
                          <a:solidFill>
                            <a:srgbClr val="5100C8"/>
                          </a:solidFill>
                          <a:latin typeface="Arial Narrow" pitchFamily="34" charset="0"/>
                          <a:ea typeface="Times New Roman"/>
                          <a:cs typeface="Times New Roman"/>
                        </a:rPr>
                        <a:t>No</a:t>
                      </a:r>
                      <a:endParaRPr lang="en-US" sz="2200" baseline="0" dirty="0">
                        <a:solidFill>
                          <a:srgbClr val="5100C8"/>
                        </a:solidFill>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8284">
                <a:tc>
                  <a:txBody>
                    <a:bodyPr/>
                    <a:lstStyle/>
                    <a:p>
                      <a:pPr marL="0" marR="0" algn="justLow">
                        <a:lnSpc>
                          <a:spcPct val="150000"/>
                        </a:lnSpc>
                        <a:spcBef>
                          <a:spcPts val="600"/>
                        </a:spcBef>
                        <a:spcAft>
                          <a:spcPts val="600"/>
                        </a:spcAft>
                        <a:tabLst>
                          <a:tab pos="90170" algn="r"/>
                        </a:tabLst>
                      </a:pPr>
                      <a:r>
                        <a:rPr lang="en-US" sz="1800" b="1" baseline="0" dirty="0">
                          <a:solidFill>
                            <a:srgbClr val="FA00FA"/>
                          </a:solidFill>
                          <a:latin typeface="+mj-lt"/>
                          <a:ea typeface="Times New Roman"/>
                          <a:cs typeface="Times New Roman"/>
                        </a:rPr>
                        <a:t> </a:t>
                      </a:r>
                      <a:r>
                        <a:rPr lang="en-US" sz="2000" b="1" baseline="0" dirty="0">
                          <a:solidFill>
                            <a:srgbClr val="FA00FA"/>
                          </a:solidFill>
                          <a:latin typeface="+mj-lt"/>
                          <a:ea typeface="Times New Roman"/>
                          <a:cs typeface="Times New Roman"/>
                        </a:rPr>
                        <a:t>Nature</a:t>
                      </a:r>
                      <a:endParaRPr lang="en-US" sz="1800" b="1" baseline="0" dirty="0">
                        <a:solidFill>
                          <a:srgbClr val="FA00FA"/>
                        </a:solidFill>
                        <a:latin typeface="+mj-lt"/>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E5FF"/>
                        </a:gs>
                        <a:gs pos="50000">
                          <a:schemeClr val="bg1"/>
                        </a:gs>
                        <a:gs pos="70000">
                          <a:srgbClr val="EBE2F2"/>
                        </a:gs>
                      </a:gsLst>
                      <a:lin ang="0" scaled="1"/>
                      <a:tileRect/>
                    </a:gradFill>
                  </a:tcPr>
                </a:tc>
                <a:tc>
                  <a:txBody>
                    <a:bodyPr/>
                    <a:lstStyle/>
                    <a:p>
                      <a:pPr marL="0" marR="0" algn="ctr" defTabSz="914400" rtl="0" eaLnBrk="1" latinLnBrk="0" hangingPunct="1">
                        <a:lnSpc>
                          <a:spcPts val="2400"/>
                        </a:lnSpc>
                        <a:spcBef>
                          <a:spcPts val="600"/>
                        </a:spcBef>
                        <a:spcAft>
                          <a:spcPts val="600"/>
                        </a:spcAft>
                        <a:tabLst>
                          <a:tab pos="90170" algn="r"/>
                        </a:tabLst>
                      </a:pPr>
                      <a:r>
                        <a:rPr lang="en-US" sz="2200" b="1" kern="1200" baseline="0" dirty="0">
                          <a:solidFill>
                            <a:srgbClr val="5100C8"/>
                          </a:solidFill>
                          <a:latin typeface="Arial Narrow" pitchFamily="34" charset="0"/>
                          <a:ea typeface="Times New Roman"/>
                          <a:cs typeface="Times New Roman"/>
                        </a:rPr>
                        <a:t>Quantitative [ extension of pharmacology effect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ts val="2400"/>
                        </a:lnSpc>
                        <a:spcBef>
                          <a:spcPts val="600"/>
                        </a:spcBef>
                        <a:spcAft>
                          <a:spcPts val="600"/>
                        </a:spcAft>
                        <a:tabLst>
                          <a:tab pos="90170" algn="r"/>
                        </a:tabLst>
                      </a:pPr>
                      <a:r>
                        <a:rPr lang="en-US" sz="2200" b="1" kern="1200" baseline="0" dirty="0">
                          <a:solidFill>
                            <a:srgbClr val="5100C8"/>
                          </a:solidFill>
                          <a:latin typeface="Arial Narrow" pitchFamily="34" charset="0"/>
                          <a:ea typeface="Times New Roman"/>
                          <a:cs typeface="Times New Roman"/>
                        </a:rPr>
                        <a:t>Qualitative [ immune or genetic base] </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18284">
                <a:tc>
                  <a:txBody>
                    <a:bodyPr/>
                    <a:lstStyle/>
                    <a:p>
                      <a:pPr marL="0" marR="0" algn="justLow">
                        <a:lnSpc>
                          <a:spcPct val="150000"/>
                        </a:lnSpc>
                        <a:spcBef>
                          <a:spcPts val="600"/>
                        </a:spcBef>
                        <a:spcAft>
                          <a:spcPts val="600"/>
                        </a:spcAft>
                        <a:tabLst>
                          <a:tab pos="90170" algn="r"/>
                        </a:tabLst>
                      </a:pPr>
                      <a:r>
                        <a:rPr lang="en-US" sz="1800" b="1" baseline="0" dirty="0">
                          <a:solidFill>
                            <a:srgbClr val="FA00FA"/>
                          </a:solidFill>
                          <a:latin typeface="+mj-lt"/>
                          <a:ea typeface="Times New Roman"/>
                          <a:cs typeface="Times New Roman"/>
                        </a:rPr>
                        <a:t> </a:t>
                      </a:r>
                      <a:r>
                        <a:rPr lang="en-US" sz="2000" b="1" baseline="0" dirty="0">
                          <a:solidFill>
                            <a:srgbClr val="FA00FA"/>
                          </a:solidFill>
                          <a:latin typeface="+mj-lt"/>
                          <a:ea typeface="Times New Roman"/>
                          <a:cs typeface="Times New Roman"/>
                        </a:rPr>
                        <a:t>Dose- dependent </a:t>
                      </a:r>
                      <a:endParaRPr lang="en-US" sz="1800" b="1" baseline="0" dirty="0">
                        <a:solidFill>
                          <a:srgbClr val="FA00FA"/>
                        </a:solidFill>
                        <a:latin typeface="+mj-lt"/>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E5FF"/>
                        </a:gs>
                        <a:gs pos="50000">
                          <a:schemeClr val="bg1"/>
                        </a:gs>
                        <a:gs pos="70000">
                          <a:srgbClr val="EBE2F2"/>
                        </a:gs>
                      </a:gsLst>
                      <a:lin ang="0" scaled="1"/>
                      <a:tileRect/>
                    </a:gradFill>
                  </a:tcPr>
                </a:tc>
                <a:tc>
                  <a:txBody>
                    <a:bodyPr/>
                    <a:lstStyle/>
                    <a:p>
                      <a:pPr marL="0" marR="0" algn="ctr">
                        <a:lnSpc>
                          <a:spcPts val="2400"/>
                        </a:lnSpc>
                        <a:spcBef>
                          <a:spcPts val="600"/>
                        </a:spcBef>
                        <a:spcAft>
                          <a:spcPts val="600"/>
                        </a:spcAft>
                        <a:tabLst>
                          <a:tab pos="90170" algn="r"/>
                        </a:tabLst>
                      </a:pPr>
                      <a:r>
                        <a:rPr lang="en-US" sz="2200" b="1" baseline="0" dirty="0">
                          <a:solidFill>
                            <a:srgbClr val="5100C8"/>
                          </a:solidFill>
                          <a:latin typeface="Arial Narrow" pitchFamily="34" charset="0"/>
                          <a:ea typeface="Times New Roman"/>
                          <a:cs typeface="Times New Roman"/>
                        </a:rPr>
                        <a:t>Yes (dose response relationship present)</a:t>
                      </a:r>
                      <a:endParaRPr lang="en-US" sz="2200" baseline="0" dirty="0">
                        <a:solidFill>
                          <a:srgbClr val="5100C8"/>
                        </a:solidFill>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400"/>
                        </a:lnSpc>
                        <a:spcBef>
                          <a:spcPts val="600"/>
                        </a:spcBef>
                        <a:spcAft>
                          <a:spcPts val="600"/>
                        </a:spcAft>
                        <a:tabLst>
                          <a:tab pos="90170" algn="r"/>
                        </a:tabLst>
                      </a:pPr>
                      <a:r>
                        <a:rPr lang="en-US" sz="2200" b="1" baseline="0" dirty="0">
                          <a:solidFill>
                            <a:srgbClr val="5100C8"/>
                          </a:solidFill>
                          <a:latin typeface="Arial Narrow" pitchFamily="34" charset="0"/>
                          <a:ea typeface="Times New Roman"/>
                          <a:cs typeface="Times New Roman"/>
                        </a:rPr>
                        <a:t>No (dose response relationship absent)</a:t>
                      </a:r>
                      <a:endParaRPr lang="en-US" sz="2200" baseline="0" dirty="0">
                        <a:solidFill>
                          <a:srgbClr val="5100C8"/>
                        </a:solidFill>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8284">
                <a:tc>
                  <a:txBody>
                    <a:bodyPr/>
                    <a:lstStyle/>
                    <a:p>
                      <a:pPr marL="0" marR="0" algn="justLow">
                        <a:lnSpc>
                          <a:spcPct val="150000"/>
                        </a:lnSpc>
                        <a:spcBef>
                          <a:spcPts val="600"/>
                        </a:spcBef>
                        <a:spcAft>
                          <a:spcPts val="600"/>
                        </a:spcAft>
                        <a:tabLst>
                          <a:tab pos="90170" algn="r"/>
                        </a:tabLst>
                      </a:pPr>
                      <a:r>
                        <a:rPr lang="en-US" sz="2000" b="1" baseline="0" dirty="0">
                          <a:solidFill>
                            <a:srgbClr val="FA00FA"/>
                          </a:solidFill>
                          <a:latin typeface="+mj-lt"/>
                          <a:ea typeface="Times New Roman"/>
                          <a:cs typeface="Times New Roman"/>
                        </a:rPr>
                        <a:t> Onset of symptoms</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E5FF"/>
                        </a:gs>
                        <a:gs pos="50000">
                          <a:schemeClr val="bg1"/>
                        </a:gs>
                        <a:gs pos="70000">
                          <a:srgbClr val="EBE2F2"/>
                        </a:gs>
                      </a:gsLst>
                      <a:lin ang="0" scaled="1"/>
                      <a:tileRect/>
                    </a:gradFill>
                  </a:tcPr>
                </a:tc>
                <a:tc>
                  <a:txBody>
                    <a:bodyPr/>
                    <a:lstStyle/>
                    <a:p>
                      <a:pPr marL="0" marR="0" algn="ctr" defTabSz="914400" rtl="0" eaLnBrk="1" latinLnBrk="0" hangingPunct="1">
                        <a:lnSpc>
                          <a:spcPts val="2400"/>
                        </a:lnSpc>
                        <a:spcBef>
                          <a:spcPts val="600"/>
                        </a:spcBef>
                        <a:spcAft>
                          <a:spcPts val="600"/>
                        </a:spcAft>
                        <a:tabLst>
                          <a:tab pos="90170" algn="r"/>
                        </a:tabLst>
                      </a:pPr>
                      <a:r>
                        <a:rPr lang="en-US" sz="2200" b="1" kern="1200" baseline="0" dirty="0">
                          <a:solidFill>
                            <a:srgbClr val="5100C8"/>
                          </a:solidFill>
                          <a:latin typeface="Arial Narrow" pitchFamily="34" charset="0"/>
                          <a:ea typeface="Times New Roman"/>
                          <a:cs typeface="Times New Roman"/>
                        </a:rPr>
                        <a:t>Usually Rapid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ts val="2400"/>
                        </a:lnSpc>
                        <a:spcBef>
                          <a:spcPts val="600"/>
                        </a:spcBef>
                        <a:spcAft>
                          <a:spcPts val="600"/>
                        </a:spcAft>
                        <a:tabLst>
                          <a:tab pos="90170" algn="r"/>
                        </a:tabLst>
                      </a:pPr>
                      <a:r>
                        <a:rPr lang="en-US" sz="2200" b="1" kern="1200" baseline="0" dirty="0">
                          <a:solidFill>
                            <a:srgbClr val="5100C8"/>
                          </a:solidFill>
                          <a:latin typeface="Arial Narrow" pitchFamily="34" charset="0"/>
                          <a:ea typeface="Times New Roman"/>
                          <a:cs typeface="Times New Roman"/>
                        </a:rPr>
                        <a:t>Usually delayed</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18284">
                <a:tc>
                  <a:txBody>
                    <a:bodyPr/>
                    <a:lstStyle/>
                    <a:p>
                      <a:pPr marL="0" marR="0" algn="justLow">
                        <a:lnSpc>
                          <a:spcPct val="150000"/>
                        </a:lnSpc>
                        <a:spcBef>
                          <a:spcPts val="600"/>
                        </a:spcBef>
                        <a:spcAft>
                          <a:spcPts val="600"/>
                        </a:spcAft>
                        <a:tabLst>
                          <a:tab pos="90170" algn="r"/>
                        </a:tabLst>
                      </a:pPr>
                      <a:r>
                        <a:rPr lang="en-US" sz="2000" b="1" baseline="0" dirty="0">
                          <a:solidFill>
                            <a:srgbClr val="FA00FA"/>
                          </a:solidFill>
                          <a:latin typeface="+mj-lt"/>
                          <a:ea typeface="Times New Roman"/>
                          <a:cs typeface="Times New Roman"/>
                        </a:rPr>
                        <a:t> Mortality</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E5FF"/>
                        </a:gs>
                        <a:gs pos="50000">
                          <a:schemeClr val="bg1"/>
                        </a:gs>
                        <a:gs pos="70000">
                          <a:srgbClr val="EBE2F2"/>
                        </a:gs>
                      </a:gsLst>
                      <a:lin ang="0" scaled="1"/>
                      <a:tileRect/>
                    </a:gradFill>
                  </a:tcPr>
                </a:tc>
                <a:tc>
                  <a:txBody>
                    <a:bodyPr/>
                    <a:lstStyle/>
                    <a:p>
                      <a:pPr marL="0" marR="0" algn="ctr">
                        <a:lnSpc>
                          <a:spcPts val="2400"/>
                        </a:lnSpc>
                        <a:spcBef>
                          <a:spcPts val="600"/>
                        </a:spcBef>
                        <a:spcAft>
                          <a:spcPts val="600"/>
                        </a:spcAft>
                        <a:tabLst>
                          <a:tab pos="90170" algn="r"/>
                        </a:tabLst>
                      </a:pPr>
                      <a:r>
                        <a:rPr lang="en-US" sz="2200" b="1" baseline="0" dirty="0">
                          <a:solidFill>
                            <a:srgbClr val="5100C8"/>
                          </a:solidFill>
                          <a:latin typeface="Arial Narrow" pitchFamily="34" charset="0"/>
                          <a:ea typeface="Times New Roman"/>
                          <a:cs typeface="Times New Roman"/>
                        </a:rPr>
                        <a:t>Low</a:t>
                      </a:r>
                      <a:endParaRPr lang="en-US" sz="2200" baseline="0" dirty="0">
                        <a:solidFill>
                          <a:srgbClr val="5100C8"/>
                        </a:solidFill>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400"/>
                        </a:lnSpc>
                        <a:spcBef>
                          <a:spcPts val="600"/>
                        </a:spcBef>
                        <a:spcAft>
                          <a:spcPts val="600"/>
                        </a:spcAft>
                        <a:tabLst>
                          <a:tab pos="90170" algn="r"/>
                        </a:tabLst>
                      </a:pPr>
                      <a:r>
                        <a:rPr lang="en-US" sz="2200" b="1" baseline="0" dirty="0">
                          <a:solidFill>
                            <a:srgbClr val="5100C8"/>
                          </a:solidFill>
                          <a:latin typeface="Arial Narrow" pitchFamily="34" charset="0"/>
                          <a:ea typeface="Times New Roman"/>
                          <a:cs typeface="Times New Roman"/>
                        </a:rPr>
                        <a:t>High</a:t>
                      </a:r>
                      <a:endParaRPr lang="en-US" sz="2200" baseline="0" dirty="0">
                        <a:solidFill>
                          <a:srgbClr val="5100C8"/>
                        </a:solidFill>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82090">
                <a:tc>
                  <a:txBody>
                    <a:bodyPr/>
                    <a:lstStyle/>
                    <a:p>
                      <a:pPr marL="0" marR="0" algn="justLow">
                        <a:lnSpc>
                          <a:spcPct val="150000"/>
                        </a:lnSpc>
                        <a:spcBef>
                          <a:spcPts val="600"/>
                        </a:spcBef>
                        <a:spcAft>
                          <a:spcPts val="600"/>
                        </a:spcAft>
                        <a:tabLst>
                          <a:tab pos="90170" algn="r"/>
                        </a:tabLst>
                      </a:pPr>
                      <a:r>
                        <a:rPr lang="en-US" sz="2000" b="1" baseline="0" dirty="0">
                          <a:solidFill>
                            <a:srgbClr val="FA00FA"/>
                          </a:solidFill>
                          <a:latin typeface="+mj-lt"/>
                          <a:ea typeface="Times New Roman"/>
                          <a:cs typeface="Times New Roman"/>
                        </a:rPr>
                        <a:t> Treatment</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E5FF"/>
                        </a:gs>
                        <a:gs pos="50000">
                          <a:schemeClr val="bg1"/>
                        </a:gs>
                        <a:gs pos="70000">
                          <a:srgbClr val="EBE2F2"/>
                        </a:gs>
                      </a:gsLst>
                      <a:lin ang="0" scaled="1"/>
                      <a:tileRect/>
                    </a:gradFill>
                  </a:tcPr>
                </a:tc>
                <a:tc>
                  <a:txBody>
                    <a:bodyPr/>
                    <a:lstStyle/>
                    <a:p>
                      <a:pPr marL="0" marR="0" algn="ctr">
                        <a:lnSpc>
                          <a:spcPts val="2400"/>
                        </a:lnSpc>
                        <a:spcBef>
                          <a:spcPts val="0"/>
                        </a:spcBef>
                        <a:spcAft>
                          <a:spcPts val="0"/>
                        </a:spcAft>
                        <a:tabLst>
                          <a:tab pos="90170" algn="r"/>
                        </a:tabLst>
                      </a:pPr>
                      <a:r>
                        <a:rPr lang="en-US" sz="2200" b="1" baseline="0" dirty="0">
                          <a:solidFill>
                            <a:srgbClr val="5100C8"/>
                          </a:solidFill>
                          <a:latin typeface="Arial Narrow" pitchFamily="34" charset="0"/>
                          <a:ea typeface="Times New Roman"/>
                          <a:cs typeface="Times New Roman"/>
                        </a:rPr>
                        <a:t>Dose adjustment or</a:t>
                      </a:r>
                    </a:p>
                    <a:p>
                      <a:pPr marL="0" marR="0" algn="ctr">
                        <a:lnSpc>
                          <a:spcPts val="2400"/>
                        </a:lnSpc>
                        <a:spcBef>
                          <a:spcPts val="0"/>
                        </a:spcBef>
                        <a:spcAft>
                          <a:spcPts val="0"/>
                        </a:spcAft>
                        <a:tabLst>
                          <a:tab pos="90170" algn="r"/>
                        </a:tabLst>
                      </a:pPr>
                      <a:r>
                        <a:rPr lang="en-US" sz="2200" b="1" baseline="0" dirty="0">
                          <a:solidFill>
                            <a:srgbClr val="5100C8"/>
                          </a:solidFill>
                          <a:latin typeface="Arial Narrow" pitchFamily="34" charset="0"/>
                          <a:ea typeface="Times New Roman"/>
                          <a:cs typeface="Times New Roman"/>
                        </a:rPr>
                        <a:t>Substitute by &gt;  selective</a:t>
                      </a:r>
                    </a:p>
                    <a:p>
                      <a:pPr marL="0" marR="0" algn="ctr">
                        <a:lnSpc>
                          <a:spcPts val="2400"/>
                        </a:lnSpc>
                        <a:spcBef>
                          <a:spcPts val="0"/>
                        </a:spcBef>
                        <a:spcAft>
                          <a:spcPts val="0"/>
                        </a:spcAft>
                        <a:tabLst>
                          <a:tab pos="90170" algn="r"/>
                        </a:tabLst>
                      </a:pPr>
                      <a:r>
                        <a:rPr lang="en-US" sz="2200" b="1" baseline="0" dirty="0">
                          <a:solidFill>
                            <a:srgbClr val="5100C8"/>
                          </a:solidFill>
                          <a:latin typeface="Arial Narrow" pitchFamily="34" charset="0"/>
                          <a:ea typeface="Times New Roman"/>
                          <a:cs typeface="Times New Roman"/>
                        </a:rPr>
                        <a:t>+ Antagonize unwanted effect of 1</a:t>
                      </a:r>
                      <a:r>
                        <a:rPr lang="en-US" sz="2200" b="1" baseline="30000" dirty="0">
                          <a:solidFill>
                            <a:srgbClr val="5100C8"/>
                          </a:solidFill>
                          <a:latin typeface="Arial Narrow" pitchFamily="34" charset="0"/>
                          <a:ea typeface="Times New Roman"/>
                          <a:cs typeface="Times New Roman"/>
                        </a:rPr>
                        <a:t>st</a:t>
                      </a:r>
                      <a:r>
                        <a:rPr lang="en-US" sz="2200" b="1" baseline="0" dirty="0">
                          <a:solidFill>
                            <a:srgbClr val="5100C8"/>
                          </a:solidFill>
                          <a:latin typeface="Arial Narrow" pitchFamily="34" charset="0"/>
                          <a:ea typeface="Times New Roman"/>
                          <a:cs typeface="Times New Roman"/>
                        </a:rPr>
                        <a:t> drug</a:t>
                      </a:r>
                      <a:endParaRPr lang="en-US" sz="2200" baseline="0" dirty="0">
                        <a:solidFill>
                          <a:srgbClr val="5100C8"/>
                        </a:solidFill>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400"/>
                        </a:lnSpc>
                        <a:spcBef>
                          <a:spcPts val="0"/>
                        </a:spcBef>
                        <a:spcAft>
                          <a:spcPts val="0"/>
                        </a:spcAft>
                        <a:tabLst>
                          <a:tab pos="90170" algn="r"/>
                        </a:tabLst>
                      </a:pPr>
                      <a:r>
                        <a:rPr lang="en-US" sz="2200" b="1" baseline="0" dirty="0">
                          <a:solidFill>
                            <a:srgbClr val="5100C8"/>
                          </a:solidFill>
                          <a:latin typeface="Arial Narrow" pitchFamily="34" charset="0"/>
                          <a:ea typeface="Times New Roman"/>
                          <a:cs typeface="Times New Roman"/>
                        </a:rPr>
                        <a:t>Stop drug</a:t>
                      </a:r>
                    </a:p>
                    <a:p>
                      <a:pPr marL="0" marR="0" algn="ctr">
                        <a:lnSpc>
                          <a:spcPts val="2400"/>
                        </a:lnSpc>
                        <a:spcBef>
                          <a:spcPts val="0"/>
                        </a:spcBef>
                        <a:spcAft>
                          <a:spcPts val="0"/>
                        </a:spcAft>
                        <a:tabLst>
                          <a:tab pos="90170" algn="r"/>
                        </a:tabLst>
                      </a:pPr>
                      <a:r>
                        <a:rPr lang="en-US" sz="2200" b="1" baseline="0" dirty="0">
                          <a:solidFill>
                            <a:srgbClr val="5100C8"/>
                          </a:solidFill>
                          <a:latin typeface="Arial Narrow" pitchFamily="34" charset="0"/>
                          <a:ea typeface="Times New Roman"/>
                          <a:cs typeface="Times New Roman"/>
                        </a:rPr>
                        <a:t>+  Symptomatic treatment</a:t>
                      </a:r>
                      <a:endParaRPr lang="en-US" sz="2200" baseline="0" dirty="0">
                        <a:solidFill>
                          <a:srgbClr val="5100C8"/>
                        </a:solidFill>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03290">
                <a:tc>
                  <a:txBody>
                    <a:bodyPr/>
                    <a:lstStyle/>
                    <a:p>
                      <a:pPr marL="0" marR="0" indent="0" algn="justLow" defTabSz="914400" rtl="0" eaLnBrk="1" fontAlgn="auto" latinLnBrk="0" hangingPunct="1">
                        <a:lnSpc>
                          <a:spcPct val="150000"/>
                        </a:lnSpc>
                        <a:spcBef>
                          <a:spcPts val="600"/>
                        </a:spcBef>
                        <a:spcAft>
                          <a:spcPts val="600"/>
                        </a:spcAft>
                        <a:buClrTx/>
                        <a:buSzTx/>
                        <a:buFontTx/>
                        <a:buNone/>
                        <a:tabLst>
                          <a:tab pos="90170" algn="r"/>
                        </a:tabLst>
                        <a:defRPr/>
                      </a:pPr>
                      <a:r>
                        <a:rPr lang="en-US" sz="2000" b="1" baseline="0" dirty="0">
                          <a:solidFill>
                            <a:srgbClr val="FA00FA"/>
                          </a:solidFill>
                          <a:latin typeface="+mj-lt"/>
                          <a:ea typeface="Times New Roman"/>
                          <a:cs typeface="Times New Roman"/>
                        </a:rPr>
                        <a:t>Example</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flip="none" rotWithShape="1">
                      <a:gsLst>
                        <a:gs pos="0">
                          <a:srgbClr val="FFE5FF"/>
                        </a:gs>
                        <a:gs pos="50000">
                          <a:schemeClr val="bg1"/>
                        </a:gs>
                        <a:gs pos="70000">
                          <a:srgbClr val="EBE2F2"/>
                        </a:gs>
                      </a:gsLst>
                      <a:lin ang="0" scaled="1"/>
                      <a:tileRect/>
                    </a:gradFill>
                  </a:tcPr>
                </a:tc>
                <a:tc>
                  <a:txBody>
                    <a:bodyPr/>
                    <a:lstStyle/>
                    <a:p>
                      <a:r>
                        <a:rPr lang="en-US" sz="2000" b="1" dirty="0" err="1">
                          <a:latin typeface="Arial Narrow" pitchFamily="34" charset="0"/>
                        </a:rPr>
                        <a:t>Bradycardia</a:t>
                      </a:r>
                      <a:r>
                        <a:rPr lang="en-US" sz="2000" b="1" dirty="0">
                          <a:latin typeface="Arial Narrow" pitchFamily="34" charset="0"/>
                        </a:rPr>
                        <a:t> </a:t>
                      </a:r>
                      <a:r>
                        <a:rPr lang="en-US" sz="2000" b="1" dirty="0">
                          <a:latin typeface="Arial Narrow" pitchFamily="34" charset="0"/>
                          <a:sym typeface="Wingdings 3"/>
                        </a:rPr>
                        <a:t></a:t>
                      </a:r>
                      <a:r>
                        <a:rPr lang="en-US" sz="2000" b="1" dirty="0">
                          <a:solidFill>
                            <a:srgbClr val="6600FF"/>
                          </a:solidFill>
                          <a:latin typeface="Arial Narrow" pitchFamily="34" charset="0"/>
                          <a:sym typeface="Symbol" pitchFamily="18" charset="2"/>
                        </a:rPr>
                        <a:t></a:t>
                      </a:r>
                      <a:r>
                        <a:rPr lang="en-US" sz="2000" b="1" dirty="0">
                          <a:solidFill>
                            <a:srgbClr val="6600FF"/>
                          </a:solidFill>
                          <a:latin typeface="Arial Narrow" pitchFamily="34" charset="0"/>
                        </a:rPr>
                        <a:t>- ADR Blockers </a:t>
                      </a:r>
                    </a:p>
                    <a:p>
                      <a:r>
                        <a:rPr lang="en-US" sz="2000" b="1" dirty="0">
                          <a:latin typeface="Arial Narrow" pitchFamily="34" charset="0"/>
                        </a:rPr>
                        <a:t>Hemorrhage </a:t>
                      </a:r>
                      <a:r>
                        <a:rPr lang="en-US" sz="2000" b="1" dirty="0">
                          <a:latin typeface="Arial Narrow" pitchFamily="34" charset="0"/>
                          <a:sym typeface="Wingdings 3"/>
                        </a:rPr>
                        <a:t></a:t>
                      </a:r>
                      <a:r>
                        <a:rPr lang="en-US" sz="2000" b="1" dirty="0" err="1">
                          <a:solidFill>
                            <a:srgbClr val="6600FF"/>
                          </a:solidFill>
                          <a:latin typeface="Arial Narrow" pitchFamily="34" charset="0"/>
                        </a:rPr>
                        <a:t>Warfarin</a:t>
                      </a:r>
                      <a:endParaRPr lang="en-US" sz="2200" baseline="0" dirty="0">
                        <a:solidFill>
                          <a:srgbClr val="5100C8"/>
                        </a:solidFill>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r>
                        <a:rPr lang="en-US" sz="2000" b="1" dirty="0">
                          <a:latin typeface="Arial Narrow" pitchFamily="34" charset="0"/>
                        </a:rPr>
                        <a:t>Apnea </a:t>
                      </a:r>
                      <a:r>
                        <a:rPr lang="en-US" sz="2000" b="1" dirty="0">
                          <a:latin typeface="Arial Narrow" pitchFamily="34" charset="0"/>
                          <a:sym typeface="Wingdings 3"/>
                        </a:rPr>
                        <a:t></a:t>
                      </a:r>
                      <a:r>
                        <a:rPr lang="en-US" sz="2000" b="1" dirty="0" err="1">
                          <a:solidFill>
                            <a:srgbClr val="6600FF"/>
                          </a:solidFill>
                          <a:latin typeface="Arial Narrow" pitchFamily="34" charset="0"/>
                        </a:rPr>
                        <a:t>succinylcholine</a:t>
                      </a:r>
                      <a:r>
                        <a:rPr lang="en-US" sz="2000" b="1" dirty="0">
                          <a:solidFill>
                            <a:srgbClr val="6600FF"/>
                          </a:solidFill>
                          <a:latin typeface="Arial Narrow" pitchFamily="34" charset="0"/>
                        </a:rPr>
                        <a:t> </a:t>
                      </a:r>
                    </a:p>
                    <a:p>
                      <a:pPr algn="l"/>
                      <a:r>
                        <a:rPr lang="en-US" sz="2000" b="1" dirty="0">
                          <a:latin typeface="Arial Narrow" pitchFamily="34" charset="0"/>
                        </a:rPr>
                        <a:t>Thrombocytopenia </a:t>
                      </a:r>
                      <a:r>
                        <a:rPr lang="en-US" sz="2000" b="1" dirty="0">
                          <a:latin typeface="Arial Narrow" pitchFamily="34" charset="0"/>
                          <a:sym typeface="Wingdings 3"/>
                        </a:rPr>
                        <a:t></a:t>
                      </a:r>
                      <a:r>
                        <a:rPr lang="en-US" sz="2000" b="1" dirty="0">
                          <a:solidFill>
                            <a:srgbClr val="6600FF"/>
                          </a:solidFill>
                          <a:latin typeface="Arial Narrow" pitchFamily="34" charset="0"/>
                        </a:rPr>
                        <a:t>Quinine</a:t>
                      </a:r>
                      <a:endParaRPr lang="en-US" sz="2200" baseline="0" dirty="0">
                        <a:solidFill>
                          <a:srgbClr val="5100C8"/>
                        </a:solidFill>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transition spd="med">
    <p:checke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ectangle 3"/>
          <p:cNvGrpSpPr>
            <a:grpSpLocks/>
          </p:cNvGrpSpPr>
          <p:nvPr/>
        </p:nvGrpSpPr>
        <p:grpSpPr bwMode="auto">
          <a:xfrm>
            <a:off x="-12700" y="0"/>
            <a:ext cx="9156700" cy="6870700"/>
            <a:chOff x="-4" y="-4"/>
            <a:chExt cx="5768" cy="4328"/>
          </a:xfrm>
          <a:gradFill>
            <a:gsLst>
              <a:gs pos="35000">
                <a:srgbClr val="EBE2F2">
                  <a:alpha val="72000"/>
                </a:srgbClr>
              </a:gs>
              <a:gs pos="56000">
                <a:schemeClr val="accent6">
                  <a:lumMod val="20000"/>
                  <a:lumOff val="80000"/>
                </a:schemeClr>
              </a:gs>
              <a:gs pos="92000">
                <a:srgbClr val="FFFF00">
                  <a:alpha val="56000"/>
                </a:srgbClr>
              </a:gs>
              <a:gs pos="100000">
                <a:schemeClr val="accent1">
                  <a:tint val="23500"/>
                  <a:satMod val="160000"/>
                </a:schemeClr>
              </a:gs>
            </a:gsLst>
            <a:lin ang="2700000" scaled="1"/>
          </a:gradFill>
        </p:grpSpPr>
        <p:pic>
          <p:nvPicPr>
            <p:cNvPr id="5" name="Rectangle 3"/>
            <p:cNvPicPr>
              <a:picLocks noChangeArrowheads="1"/>
            </p:cNvPicPr>
            <p:nvPr/>
          </p:nvPicPr>
          <p:blipFill>
            <a:blip r:embed="rId3" cstate="print"/>
            <a:srcRect/>
            <a:stretch>
              <a:fillRect/>
            </a:stretch>
          </p:blipFill>
          <p:spPr bwMode="auto">
            <a:xfrm>
              <a:off x="-4" y="-4"/>
              <a:ext cx="5768" cy="4328"/>
            </a:xfrm>
            <a:prstGeom prst="rect">
              <a:avLst/>
            </a:prstGeom>
            <a:grpFill/>
            <a:ln w="9525">
              <a:solidFill>
                <a:schemeClr val="tx1"/>
              </a:solidFill>
              <a:miter lim="800000"/>
              <a:headEnd/>
              <a:tailEnd/>
            </a:ln>
          </p:spPr>
        </p:pic>
        <p:sp>
          <p:nvSpPr>
            <p:cNvPr id="6" name="Text Box 2"/>
            <p:cNvSpPr txBox="1">
              <a:spLocks noChangeArrowheads="1"/>
            </p:cNvSpPr>
            <p:nvPr/>
          </p:nvSpPr>
          <p:spPr bwMode="auto">
            <a:xfrm>
              <a:off x="0" y="0"/>
              <a:ext cx="5760" cy="4320"/>
            </a:xfrm>
            <a:prstGeom prst="rect">
              <a:avLst/>
            </a:prstGeom>
            <a:grpFill/>
            <a:ln w="9525">
              <a:solidFill>
                <a:schemeClr val="tx1"/>
              </a:solidFill>
              <a:miter lim="800000"/>
              <a:headEnd/>
              <a:tailEnd/>
            </a:ln>
          </p:spPr>
          <p:txBody>
            <a:bodyPr anchor="ctr"/>
            <a:lstStyle/>
            <a:p>
              <a:pPr algn="ctr">
                <a:defRPr/>
              </a:pPr>
              <a:endParaRPr lang="en-US">
                <a:solidFill>
                  <a:schemeClr val="tx2"/>
                </a:solidFill>
                <a:latin typeface="Calibri" pitchFamily="34" charset="0"/>
              </a:endParaRPr>
            </a:p>
          </p:txBody>
        </p:sp>
      </p:grpSp>
      <p:sp>
        <p:nvSpPr>
          <p:cNvPr id="7" name="Rectangle 6"/>
          <p:cNvSpPr/>
          <p:nvPr/>
        </p:nvSpPr>
        <p:spPr>
          <a:xfrm>
            <a:off x="0" y="228600"/>
            <a:ext cx="9144000" cy="646331"/>
          </a:xfrm>
          <a:prstGeom prst="rect">
            <a:avLst/>
          </a:prstGeom>
          <a:gradFill>
            <a:gsLst>
              <a:gs pos="17000">
                <a:schemeClr val="accent6">
                  <a:lumMod val="20000"/>
                  <a:lumOff val="80000"/>
                </a:schemeClr>
              </a:gs>
              <a:gs pos="46000">
                <a:schemeClr val="bg1"/>
              </a:gs>
              <a:gs pos="80000">
                <a:schemeClr val="accent6">
                  <a:lumMod val="20000"/>
                  <a:lumOff val="80000"/>
                </a:schemeClr>
              </a:gs>
              <a:gs pos="100000">
                <a:schemeClr val="accent1">
                  <a:tint val="23500"/>
                  <a:satMod val="160000"/>
                </a:schemeClr>
              </a:gs>
            </a:gsLst>
            <a:lin ang="13500000" scaled="1"/>
          </a:gradFill>
          <a:effectLst>
            <a:outerShdw blurRad="50800" dist="38100" dir="2700000" algn="tl" rotWithShape="0">
              <a:schemeClr val="tx1"/>
            </a:outerShdw>
            <a:reflection blurRad="6350" stA="50000" endA="300" endPos="90000" dist="50800" dir="5400000" sy="-100000" algn="bl" rotWithShape="0"/>
          </a:effectLst>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3600" b="1" dirty="0">
                <a:solidFill>
                  <a:srgbClr val="FF0000"/>
                </a:solidFill>
                <a:latin typeface="Calibri" pitchFamily="34" charset="0"/>
              </a:rPr>
              <a:t>Examples of TYPE A &amp; B -ADR</a:t>
            </a:r>
          </a:p>
        </p:txBody>
      </p:sp>
      <p:grpSp>
        <p:nvGrpSpPr>
          <p:cNvPr id="38915" name="Group 8"/>
          <p:cNvGrpSpPr>
            <a:grpSpLocks/>
          </p:cNvGrpSpPr>
          <p:nvPr/>
        </p:nvGrpSpPr>
        <p:grpSpPr bwMode="auto">
          <a:xfrm>
            <a:off x="0" y="1447800"/>
            <a:ext cx="9144000" cy="4454525"/>
            <a:chOff x="0" y="1447800"/>
            <a:chExt cx="9144000" cy="4454425"/>
          </a:xfrm>
        </p:grpSpPr>
        <p:sp>
          <p:nvSpPr>
            <p:cNvPr id="10" name="Rectangle 9"/>
            <p:cNvSpPr/>
            <p:nvPr/>
          </p:nvSpPr>
          <p:spPr>
            <a:xfrm>
              <a:off x="0" y="1524000"/>
              <a:ext cx="9144000" cy="646331"/>
            </a:xfrm>
            <a:prstGeom prst="rect">
              <a:avLst/>
            </a:prstGeom>
            <a:solidFill>
              <a:schemeClr val="bg1"/>
            </a:solidFill>
            <a:ln>
              <a:solidFill>
                <a:srgbClr val="6600FF"/>
              </a:solidFill>
            </a:ln>
            <a:effectLst>
              <a:outerShdw blurRad="50800" dist="38100" dir="2700000" algn="tl" rotWithShape="0">
                <a:schemeClr val="tx1"/>
              </a:outerShdw>
              <a:reflection blurRad="6350" stA="50000" endA="300" endPos="90000" dist="50800" dir="5400000" sy="-100000" algn="bl" rotWithShape="0"/>
            </a:effectLst>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endParaRPr 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ndParaRPr>
            </a:p>
          </p:txBody>
        </p:sp>
        <p:sp>
          <p:nvSpPr>
            <p:cNvPr id="11" name="Rectangle 10"/>
            <p:cNvSpPr/>
            <p:nvPr/>
          </p:nvSpPr>
          <p:spPr>
            <a:xfrm>
              <a:off x="0" y="2362179"/>
              <a:ext cx="9144000" cy="3505121"/>
            </a:xfrm>
            <a:prstGeom prst="rect">
              <a:avLst/>
            </a:prstGeom>
            <a:solidFill>
              <a:srgbClr val="EBE2F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20" name="Rectangle 7"/>
            <p:cNvSpPr>
              <a:spLocks noChangeArrowheads="1"/>
            </p:cNvSpPr>
            <p:nvPr/>
          </p:nvSpPr>
          <p:spPr bwMode="auto">
            <a:xfrm>
              <a:off x="228600" y="1447800"/>
              <a:ext cx="8915400" cy="4454425"/>
            </a:xfrm>
            <a:prstGeom prst="rect">
              <a:avLst/>
            </a:prstGeom>
            <a:noFill/>
            <a:ln w="9525">
              <a:noFill/>
              <a:miter lim="800000"/>
              <a:headEnd/>
              <a:tailEnd/>
            </a:ln>
          </p:spPr>
          <p:txBody>
            <a:bodyPr>
              <a:spAutoFit/>
            </a:bodyPr>
            <a:lstStyle/>
            <a:p>
              <a:pPr>
                <a:lnSpc>
                  <a:spcPct val="150000"/>
                </a:lnSpc>
              </a:pPr>
              <a:r>
                <a:rPr lang="pl-PL" sz="2800" b="1" dirty="0">
                  <a:solidFill>
                    <a:srgbClr val="FF00FF"/>
                  </a:solidFill>
                  <a:latin typeface="+mj-lt"/>
                </a:rPr>
                <a:t>Drug</a:t>
              </a:r>
              <a:r>
                <a:rPr lang="en-US" sz="2800" b="1" dirty="0">
                  <a:solidFill>
                    <a:srgbClr val="FF00FF"/>
                  </a:solidFill>
                  <a:latin typeface="+mj-lt"/>
                </a:rPr>
                <a:t>			</a:t>
              </a:r>
              <a:r>
                <a:rPr lang="pl-PL" sz="2800" b="1" dirty="0">
                  <a:solidFill>
                    <a:srgbClr val="FF00FF"/>
                  </a:solidFill>
                  <a:latin typeface="+mj-lt"/>
                </a:rPr>
                <a:t>Type A </a:t>
              </a:r>
              <a:r>
                <a:rPr lang="en-US" sz="2800" b="1" dirty="0">
                  <a:solidFill>
                    <a:srgbClr val="FF00FF"/>
                  </a:solidFill>
                  <a:latin typeface="+mj-lt"/>
                </a:rPr>
                <a:t>			</a:t>
              </a:r>
              <a:r>
                <a:rPr lang="pl-PL" sz="2800" b="1" dirty="0">
                  <a:solidFill>
                    <a:srgbClr val="FF00FF"/>
                  </a:solidFill>
                  <a:latin typeface="+mj-lt"/>
                </a:rPr>
                <a:t>Type B</a:t>
              </a:r>
            </a:p>
            <a:p>
              <a:endParaRPr lang="en-US" sz="2400" dirty="0">
                <a:latin typeface="Arial Narrow" pitchFamily="34" charset="0"/>
              </a:endParaRPr>
            </a:p>
            <a:p>
              <a:pPr>
                <a:lnSpc>
                  <a:spcPct val="150000"/>
                </a:lnSpc>
              </a:pPr>
              <a:r>
                <a:rPr lang="en-US" sz="2400" b="1" dirty="0">
                  <a:solidFill>
                    <a:srgbClr val="6600FF"/>
                  </a:solidFill>
                  <a:latin typeface="Arial Narrow" pitchFamily="34" charset="0"/>
                </a:rPr>
                <a:t>Chlorpromazine</a:t>
              </a:r>
              <a:r>
                <a:rPr lang="en-US" sz="2400" dirty="0">
                  <a:latin typeface="Arial Narrow" pitchFamily="34" charset="0"/>
                </a:rPr>
                <a:t> 	Sedation 		</a:t>
              </a:r>
              <a:r>
                <a:rPr lang="en-US" sz="2400" dirty="0" err="1">
                  <a:latin typeface="Arial Narrow" pitchFamily="34" charset="0"/>
                </a:rPr>
                <a:t>Cholestatic</a:t>
              </a:r>
              <a:r>
                <a:rPr lang="en-US" sz="2400" dirty="0">
                  <a:latin typeface="Arial Narrow" pitchFamily="34" charset="0"/>
                </a:rPr>
                <a:t> jaundice</a:t>
              </a:r>
            </a:p>
            <a:p>
              <a:pPr>
                <a:lnSpc>
                  <a:spcPct val="150000"/>
                </a:lnSpc>
              </a:pPr>
              <a:r>
                <a:rPr lang="en-US" sz="2400" b="1" dirty="0">
                  <a:solidFill>
                    <a:srgbClr val="6600FF"/>
                  </a:solidFill>
                  <a:latin typeface="Arial Narrow" pitchFamily="34" charset="0"/>
                </a:rPr>
                <a:t>Naproxen</a:t>
              </a:r>
              <a:r>
                <a:rPr lang="en-US" sz="2400" dirty="0">
                  <a:latin typeface="Arial Narrow" pitchFamily="34" charset="0"/>
                </a:rPr>
                <a:t>		GIT </a:t>
              </a:r>
              <a:r>
                <a:rPr lang="en-US" sz="2400" dirty="0" err="1">
                  <a:latin typeface="Arial Narrow" pitchFamily="34" charset="0"/>
                </a:rPr>
                <a:t>haemorrhage</a:t>
              </a:r>
              <a:r>
                <a:rPr lang="en-US" sz="2400" dirty="0">
                  <a:latin typeface="Arial Narrow" pitchFamily="34" charset="0"/>
                </a:rPr>
                <a:t> 	</a:t>
              </a:r>
              <a:r>
                <a:rPr lang="en-US" sz="2400" dirty="0" err="1">
                  <a:latin typeface="Arial Narrow" pitchFamily="34" charset="0"/>
                </a:rPr>
                <a:t>Agranulocytosis</a:t>
              </a:r>
              <a:endParaRPr lang="en-US" sz="2400" dirty="0">
                <a:latin typeface="Arial Narrow" pitchFamily="34" charset="0"/>
              </a:endParaRPr>
            </a:p>
            <a:p>
              <a:pPr>
                <a:lnSpc>
                  <a:spcPct val="150000"/>
                </a:lnSpc>
              </a:pPr>
              <a:r>
                <a:rPr lang="en-US" sz="2400" b="1" dirty="0">
                  <a:solidFill>
                    <a:srgbClr val="6600FF"/>
                  </a:solidFill>
                  <a:latin typeface="Arial Narrow" pitchFamily="34" charset="0"/>
                </a:rPr>
                <a:t>Phenytoin</a:t>
              </a:r>
              <a:r>
                <a:rPr lang="en-US" sz="2400" dirty="0">
                  <a:solidFill>
                    <a:srgbClr val="6600FF"/>
                  </a:solidFill>
                  <a:latin typeface="Arial Narrow" pitchFamily="34" charset="0"/>
                </a:rPr>
                <a:t> </a:t>
              </a:r>
              <a:r>
                <a:rPr lang="en-US" sz="2400" dirty="0">
                  <a:latin typeface="Arial Narrow" pitchFamily="34" charset="0"/>
                </a:rPr>
                <a:t>		Ataxia 			Hepatitis, lymphadenopathy</a:t>
              </a:r>
            </a:p>
            <a:p>
              <a:pPr>
                <a:lnSpc>
                  <a:spcPct val="150000"/>
                </a:lnSpc>
              </a:pPr>
              <a:r>
                <a:rPr lang="en-US" sz="2400" b="1" dirty="0">
                  <a:solidFill>
                    <a:srgbClr val="6600FF"/>
                  </a:solidFill>
                  <a:latin typeface="Arial Narrow" pitchFamily="34" charset="0"/>
                </a:rPr>
                <a:t>Thiazides</a:t>
              </a:r>
              <a:r>
                <a:rPr lang="en-US" sz="2400" dirty="0">
                  <a:latin typeface="Arial Narrow" pitchFamily="34" charset="0"/>
                </a:rPr>
                <a:t>		</a:t>
              </a:r>
              <a:r>
                <a:rPr lang="en-US" sz="2400" dirty="0" err="1">
                  <a:latin typeface="Arial Narrow" pitchFamily="34" charset="0"/>
                </a:rPr>
                <a:t>Hypokalaemia</a:t>
              </a:r>
              <a:r>
                <a:rPr lang="en-US" sz="2400" dirty="0">
                  <a:latin typeface="Arial Narrow" pitchFamily="34" charset="0"/>
                </a:rPr>
                <a:t> 		Thrombocytopenia</a:t>
              </a:r>
            </a:p>
            <a:p>
              <a:pPr>
                <a:lnSpc>
                  <a:spcPct val="150000"/>
                </a:lnSpc>
              </a:pPr>
              <a:r>
                <a:rPr lang="en-US" sz="2400" b="1" dirty="0">
                  <a:solidFill>
                    <a:srgbClr val="6600FF"/>
                  </a:solidFill>
                  <a:latin typeface="Arial Narrow" pitchFamily="34" charset="0"/>
                </a:rPr>
                <a:t>Quinine</a:t>
              </a:r>
              <a:r>
                <a:rPr lang="en-US" sz="2400" dirty="0">
                  <a:latin typeface="Arial Narrow" pitchFamily="34" charset="0"/>
                </a:rPr>
                <a:t>		Tinnitus 		Thrombocytopenia</a:t>
              </a:r>
            </a:p>
            <a:p>
              <a:pPr>
                <a:lnSpc>
                  <a:spcPct val="150000"/>
                </a:lnSpc>
              </a:pPr>
              <a:r>
                <a:rPr lang="en-US" sz="2400" b="1" dirty="0">
                  <a:solidFill>
                    <a:srgbClr val="6600FF"/>
                  </a:solidFill>
                  <a:latin typeface="Arial Narrow" pitchFamily="34" charset="0"/>
                </a:rPr>
                <a:t>Warfarin</a:t>
              </a:r>
              <a:r>
                <a:rPr lang="en-US" sz="2400" b="1" dirty="0">
                  <a:latin typeface="Arial Narrow" pitchFamily="34" charset="0"/>
                </a:rPr>
                <a:t> </a:t>
              </a:r>
              <a:r>
                <a:rPr lang="en-US" sz="2400" dirty="0">
                  <a:latin typeface="Arial Narrow" pitchFamily="34" charset="0"/>
                </a:rPr>
                <a:t>		Bleeding 		Breast necrosis</a:t>
              </a:r>
            </a:p>
          </p:txBody>
        </p:sp>
      </p:grpSp>
      <p:sp>
        <p:nvSpPr>
          <p:cNvPr id="12" name="Rectangle 8"/>
          <p:cNvSpPr>
            <a:spLocks noChangeArrowheads="1"/>
          </p:cNvSpPr>
          <p:nvPr/>
        </p:nvSpPr>
        <p:spPr bwMode="auto">
          <a:xfrm>
            <a:off x="5410200" y="6199187"/>
            <a:ext cx="3791423" cy="461665"/>
          </a:xfrm>
          <a:prstGeom prst="rect">
            <a:avLst/>
          </a:prstGeom>
          <a:noFill/>
          <a:ln w="9525">
            <a:noFill/>
            <a:miter lim="800000"/>
            <a:headEnd/>
            <a:tailEnd/>
          </a:ln>
        </p:spPr>
        <p:txBody>
          <a:bodyPr wrap="none">
            <a:spAutoFit/>
          </a:bodyPr>
          <a:lstStyle/>
          <a:p>
            <a:pPr marL="342900" indent="-342900"/>
            <a:r>
              <a:rPr lang="en-US" sz="2400" b="1" dirty="0">
                <a:solidFill>
                  <a:srgbClr val="6600FF"/>
                </a:solidFill>
                <a:latin typeface="Arial Narrow" pitchFamily="34" charset="0"/>
              </a:rPr>
              <a:t>Immunological Predisposition</a:t>
            </a:r>
          </a:p>
        </p:txBody>
      </p:sp>
      <p:sp>
        <p:nvSpPr>
          <p:cNvPr id="38917" name="Rectangle 6"/>
          <p:cNvSpPr>
            <a:spLocks noChangeArrowheads="1"/>
          </p:cNvSpPr>
          <p:nvPr/>
        </p:nvSpPr>
        <p:spPr bwMode="auto">
          <a:xfrm>
            <a:off x="5410200" y="5867400"/>
            <a:ext cx="3335272" cy="461665"/>
          </a:xfrm>
          <a:prstGeom prst="rect">
            <a:avLst/>
          </a:prstGeom>
          <a:noFill/>
          <a:ln w="9525">
            <a:noFill/>
            <a:miter lim="800000"/>
            <a:headEnd/>
            <a:tailEnd/>
          </a:ln>
        </p:spPr>
        <p:txBody>
          <a:bodyPr wrap="none">
            <a:spAutoFit/>
          </a:bodyPr>
          <a:lstStyle/>
          <a:p>
            <a:pPr marL="342900" indent="-342900"/>
            <a:r>
              <a:rPr lang="en-US" sz="2400" b="1" dirty="0">
                <a:solidFill>
                  <a:srgbClr val="6600FF"/>
                </a:solidFill>
                <a:latin typeface="Arial Narrow" pitchFamily="34" charset="0"/>
              </a:rPr>
              <a:t>Genetics Variation / defect</a:t>
            </a: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fade">
                                      <p:cBhvr>
                                        <p:cTn id="7" dur="1000"/>
                                        <p:tgtEl>
                                          <p:spTgt spid="38917"/>
                                        </p:tgtEl>
                                      </p:cBhvr>
                                    </p:animEffect>
                                    <p:anim calcmode="lin" valueType="num">
                                      <p:cBhvr>
                                        <p:cTn id="8" dur="1000" fill="hold"/>
                                        <p:tgtEl>
                                          <p:spTgt spid="38917"/>
                                        </p:tgtEl>
                                        <p:attrNameLst>
                                          <p:attrName>ppt_x</p:attrName>
                                        </p:attrNameLst>
                                      </p:cBhvr>
                                      <p:tavLst>
                                        <p:tav tm="0">
                                          <p:val>
                                            <p:strVal val="#ppt_x"/>
                                          </p:val>
                                        </p:tav>
                                        <p:tav tm="100000">
                                          <p:val>
                                            <p:strVal val="#ppt_x"/>
                                          </p:val>
                                        </p:tav>
                                      </p:tavLst>
                                    </p:anim>
                                    <p:anim calcmode="lin" valueType="num">
                                      <p:cBhvr>
                                        <p:cTn id="9" dur="1000" fill="hold"/>
                                        <p:tgtEl>
                                          <p:spTgt spid="389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89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52400"/>
            <a:ext cx="9144000" cy="584775"/>
          </a:xfrm>
          <a:prstGeom prst="rect">
            <a:avLst/>
          </a:prstGeom>
          <a:gradFill>
            <a:gsLst>
              <a:gs pos="17000">
                <a:schemeClr val="accent6">
                  <a:lumMod val="20000"/>
                  <a:lumOff val="80000"/>
                </a:schemeClr>
              </a:gs>
              <a:gs pos="46000">
                <a:schemeClr val="bg1"/>
              </a:gs>
              <a:gs pos="80000">
                <a:schemeClr val="accent6">
                  <a:lumMod val="20000"/>
                  <a:lumOff val="80000"/>
                </a:schemeClr>
              </a:gs>
              <a:gs pos="100000">
                <a:schemeClr val="accent1">
                  <a:tint val="23500"/>
                  <a:satMod val="160000"/>
                </a:schemeClr>
              </a:gs>
            </a:gsLst>
            <a:lin ang="13500000" scaled="1"/>
          </a:gradFill>
          <a:effectLst>
            <a:outerShdw blurRad="50800" dist="38100" dir="2700000" algn="tl" rotWithShape="0">
              <a:schemeClr val="tx1"/>
            </a:outerShdw>
            <a:reflection blurRad="6350" stA="50000" endA="300" endPos="90000" dist="50800" dir="5400000" sy="-100000" algn="bl" rotWithShape="0"/>
          </a:effectLst>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defRPr/>
            </a:pPr>
            <a:r>
              <a:rPr lang="en-US" sz="3200" b="1" dirty="0">
                <a:solidFill>
                  <a:srgbClr val="FF0000"/>
                </a:solidFill>
                <a:latin typeface="Calibri" pitchFamily="34" charset="0"/>
              </a:rPr>
              <a:t>  TYPE B</a:t>
            </a:r>
          </a:p>
        </p:txBody>
      </p:sp>
      <p:sp>
        <p:nvSpPr>
          <p:cNvPr id="39939" name="Rectangle 8"/>
          <p:cNvSpPr>
            <a:spLocks noChangeArrowheads="1"/>
          </p:cNvSpPr>
          <p:nvPr/>
        </p:nvSpPr>
        <p:spPr bwMode="auto">
          <a:xfrm>
            <a:off x="295819" y="838200"/>
            <a:ext cx="4985660" cy="584775"/>
          </a:xfrm>
          <a:prstGeom prst="rect">
            <a:avLst/>
          </a:prstGeom>
          <a:noFill/>
          <a:ln w="9525">
            <a:noFill/>
            <a:miter lim="800000"/>
            <a:headEnd/>
            <a:tailEnd/>
          </a:ln>
        </p:spPr>
        <p:txBody>
          <a:bodyPr wrap="none">
            <a:spAutoFit/>
          </a:bodyPr>
          <a:lstStyle/>
          <a:p>
            <a:pPr marL="342900" indent="-342900" algn="ctr">
              <a:defRPr/>
            </a:pPr>
            <a:r>
              <a:rPr lang="en-US" sz="3200" b="1" dirty="0">
                <a:solidFill>
                  <a:srgbClr val="6600FF"/>
                </a:solidFill>
                <a:latin typeface="Arial Narrow" pitchFamily="34" charset="0"/>
              </a:rPr>
              <a:t>Immunological Predisposition</a:t>
            </a:r>
          </a:p>
        </p:txBody>
      </p:sp>
      <p:sp>
        <p:nvSpPr>
          <p:cNvPr id="41995" name="Text Box 11"/>
          <p:cNvSpPr txBox="1">
            <a:spLocks noChangeArrowheads="1"/>
          </p:cNvSpPr>
          <p:nvPr/>
        </p:nvSpPr>
        <p:spPr bwMode="auto">
          <a:xfrm>
            <a:off x="685800" y="1376363"/>
            <a:ext cx="7848600" cy="1138237"/>
          </a:xfrm>
          <a:prstGeom prst="rect">
            <a:avLst/>
          </a:prstGeom>
          <a:noFill/>
          <a:ln w="9525">
            <a:noFill/>
            <a:miter lim="800000"/>
            <a:headEnd/>
            <a:tailEnd/>
          </a:ln>
        </p:spPr>
        <p:txBody>
          <a:bodyPr>
            <a:spAutoFit/>
          </a:bodyPr>
          <a:lstStyle/>
          <a:p>
            <a:r>
              <a:rPr lang="en-US" sz="2200" b="1" dirty="0">
                <a:latin typeface="Arial Narrow" pitchFamily="34" charset="0"/>
              </a:rPr>
              <a:t>The drug or its bi-product [</a:t>
            </a:r>
            <a:r>
              <a:rPr lang="en-US" sz="2200" b="1" i="1" dirty="0">
                <a:latin typeface="Arial Narrow" pitchFamily="34" charset="0"/>
              </a:rPr>
              <a:t>protein macromolecules or </a:t>
            </a:r>
            <a:r>
              <a:rPr lang="en-US" sz="2200" b="1" i="1" dirty="0" err="1">
                <a:latin typeface="Arial Narrow" pitchFamily="34" charset="0"/>
              </a:rPr>
              <a:t>haptens</a:t>
            </a:r>
            <a:r>
              <a:rPr lang="en-US" sz="2200" b="1" dirty="0">
                <a:latin typeface="Arial Narrow" pitchFamily="34" charset="0"/>
              </a:rPr>
              <a:t>] react as antigens and provoke immune response that results in damage to the tissue</a:t>
            </a:r>
            <a:r>
              <a:rPr lang="en-US" sz="2200" b="1" dirty="0">
                <a:latin typeface="Arial Narrow" pitchFamily="34" charset="0"/>
                <a:sym typeface="Wingdings 3" pitchFamily="18" charset="2"/>
              </a:rPr>
              <a:t> </a:t>
            </a:r>
            <a:r>
              <a:rPr lang="en-US" sz="2400" b="1" dirty="0">
                <a:solidFill>
                  <a:srgbClr val="6600FF"/>
                </a:solidFill>
                <a:latin typeface="Arial Narrow" pitchFamily="34" charset="0"/>
                <a:sym typeface="Wingdings 3" pitchFamily="18" charset="2"/>
              </a:rPr>
              <a:t>Hypersensitivity Reaction</a:t>
            </a:r>
            <a:endParaRPr lang="en-US" sz="2400" b="1" dirty="0">
              <a:solidFill>
                <a:srgbClr val="6600FF"/>
              </a:solidFill>
              <a:latin typeface="Arial Narrow" pitchFamily="34" charset="0"/>
            </a:endParaRPr>
          </a:p>
        </p:txBody>
      </p:sp>
      <p:sp>
        <p:nvSpPr>
          <p:cNvPr id="42017" name="Rectangle 33"/>
          <p:cNvSpPr>
            <a:spLocks noChangeArrowheads="1"/>
          </p:cNvSpPr>
          <p:nvPr/>
        </p:nvSpPr>
        <p:spPr bwMode="auto">
          <a:xfrm>
            <a:off x="152400" y="2757488"/>
            <a:ext cx="1524000" cy="1200150"/>
          </a:xfrm>
          <a:prstGeom prst="rect">
            <a:avLst/>
          </a:prstGeom>
          <a:noFill/>
          <a:ln w="9525">
            <a:noFill/>
            <a:miter lim="800000"/>
            <a:headEnd/>
            <a:tailEnd/>
          </a:ln>
        </p:spPr>
        <p:txBody>
          <a:bodyPr>
            <a:spAutoFit/>
          </a:bodyPr>
          <a:lstStyle/>
          <a:p>
            <a:pPr algn="ctr"/>
            <a:r>
              <a:rPr lang="en-US" sz="2400" b="1">
                <a:solidFill>
                  <a:srgbClr val="5100C8"/>
                </a:solidFill>
                <a:latin typeface="Arial Narrow" pitchFamily="34" charset="0"/>
              </a:rPr>
              <a:t>1</a:t>
            </a:r>
            <a:r>
              <a:rPr lang="en-US" sz="2400" b="1" baseline="30000">
                <a:solidFill>
                  <a:srgbClr val="5100C8"/>
                </a:solidFill>
                <a:latin typeface="Arial Narrow" pitchFamily="34" charset="0"/>
              </a:rPr>
              <a:t>st</a:t>
            </a:r>
            <a:r>
              <a:rPr lang="en-US" sz="2400" b="1">
                <a:solidFill>
                  <a:srgbClr val="5100C8"/>
                </a:solidFill>
                <a:latin typeface="Arial Narrow" pitchFamily="34" charset="0"/>
              </a:rPr>
              <a:t> exposure to a drug</a:t>
            </a:r>
            <a:r>
              <a:rPr lang="en-US" sz="2400">
                <a:latin typeface="Arial Narrow" pitchFamily="34" charset="0"/>
              </a:rPr>
              <a:t> </a:t>
            </a:r>
          </a:p>
        </p:txBody>
      </p:sp>
      <p:sp>
        <p:nvSpPr>
          <p:cNvPr id="42018" name="Rectangle 34"/>
          <p:cNvSpPr>
            <a:spLocks noChangeArrowheads="1"/>
          </p:cNvSpPr>
          <p:nvPr/>
        </p:nvSpPr>
        <p:spPr bwMode="auto">
          <a:xfrm>
            <a:off x="304800" y="5722938"/>
            <a:ext cx="1576388" cy="830262"/>
          </a:xfrm>
          <a:prstGeom prst="rect">
            <a:avLst/>
          </a:prstGeom>
          <a:noFill/>
          <a:ln w="9525">
            <a:noFill/>
            <a:miter lim="800000"/>
            <a:headEnd/>
            <a:tailEnd/>
          </a:ln>
        </p:spPr>
        <p:txBody>
          <a:bodyPr>
            <a:spAutoFit/>
          </a:bodyPr>
          <a:lstStyle/>
          <a:p>
            <a:r>
              <a:rPr lang="en-US" sz="2400" b="1">
                <a:solidFill>
                  <a:srgbClr val="5100C8"/>
                </a:solidFill>
                <a:latin typeface="Arial Narrow" pitchFamily="34" charset="0"/>
              </a:rPr>
              <a:t>Repeated exposures</a:t>
            </a:r>
            <a:endParaRPr lang="en-US" sz="2400">
              <a:latin typeface="Arial Narrow" pitchFamily="34" charset="0"/>
            </a:endParaRPr>
          </a:p>
        </p:txBody>
      </p:sp>
      <p:sp>
        <p:nvSpPr>
          <p:cNvPr id="16" name="Rectangle 15"/>
          <p:cNvSpPr>
            <a:spLocks noChangeArrowheads="1"/>
          </p:cNvSpPr>
          <p:nvPr/>
        </p:nvSpPr>
        <p:spPr bwMode="auto">
          <a:xfrm>
            <a:off x="2338388" y="5875338"/>
            <a:ext cx="3986212" cy="460375"/>
          </a:xfrm>
          <a:prstGeom prst="rect">
            <a:avLst/>
          </a:prstGeom>
          <a:solidFill>
            <a:schemeClr val="bg1"/>
          </a:solidFill>
          <a:ln w="9525">
            <a:noFill/>
            <a:miter lim="800000"/>
            <a:headEnd/>
            <a:tailEnd/>
          </a:ln>
        </p:spPr>
        <p:txBody>
          <a:bodyPr wrap="none">
            <a:spAutoFit/>
          </a:bodyPr>
          <a:lstStyle/>
          <a:p>
            <a:r>
              <a:rPr lang="en-US" sz="2400" b="1">
                <a:solidFill>
                  <a:srgbClr val="5100C8"/>
                </a:solidFill>
                <a:latin typeface="Arial Narrow" pitchFamily="34" charset="0"/>
              </a:rPr>
              <a:t>HYPERSENSITIVITY REACTION</a:t>
            </a:r>
          </a:p>
        </p:txBody>
      </p:sp>
      <p:sp>
        <p:nvSpPr>
          <p:cNvPr id="20" name="TextBox 19"/>
          <p:cNvSpPr txBox="1">
            <a:spLocks noChangeArrowheads="1"/>
          </p:cNvSpPr>
          <p:nvPr/>
        </p:nvSpPr>
        <p:spPr bwMode="auto">
          <a:xfrm>
            <a:off x="2286000" y="3276600"/>
            <a:ext cx="1752600" cy="461963"/>
          </a:xfrm>
          <a:prstGeom prst="rect">
            <a:avLst/>
          </a:prstGeom>
          <a:solidFill>
            <a:srgbClr val="FFE5FF"/>
          </a:solidFill>
          <a:ln w="9525">
            <a:noFill/>
            <a:miter lim="800000"/>
            <a:headEnd/>
            <a:tailEnd/>
          </a:ln>
        </p:spPr>
        <p:txBody>
          <a:bodyPr>
            <a:spAutoFit/>
          </a:bodyPr>
          <a:lstStyle/>
          <a:p>
            <a:pPr algn="ctr"/>
            <a:r>
              <a:rPr lang="en-US" sz="2400">
                <a:latin typeface="Bernard MT Condensed" pitchFamily="18" charset="0"/>
              </a:rPr>
              <a:t>Sensitization</a:t>
            </a:r>
          </a:p>
        </p:txBody>
      </p:sp>
      <p:sp>
        <p:nvSpPr>
          <p:cNvPr id="21" name="Right Arrow 20"/>
          <p:cNvSpPr/>
          <p:nvPr/>
        </p:nvSpPr>
        <p:spPr>
          <a:xfrm>
            <a:off x="1676400" y="3200400"/>
            <a:ext cx="533400" cy="685800"/>
          </a:xfrm>
          <a:prstGeom prst="rightArrow">
            <a:avLst/>
          </a:prstGeom>
          <a:solidFill>
            <a:srgbClr val="FFE5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ight Arrow 21"/>
          <p:cNvSpPr/>
          <p:nvPr/>
        </p:nvSpPr>
        <p:spPr>
          <a:xfrm>
            <a:off x="1728788" y="5799138"/>
            <a:ext cx="533400" cy="685800"/>
          </a:xfrm>
          <a:prstGeom prst="rightArrow">
            <a:avLst/>
          </a:prstGeom>
          <a:gradFill flip="none" rotWithShape="1">
            <a:gsLst>
              <a:gs pos="0">
                <a:srgbClr val="FFE5FF">
                  <a:shade val="30000"/>
                  <a:satMod val="115000"/>
                </a:srgbClr>
              </a:gs>
              <a:gs pos="50000">
                <a:srgbClr val="FFE5FF">
                  <a:shade val="67500"/>
                  <a:satMod val="115000"/>
                </a:srgbClr>
              </a:gs>
              <a:gs pos="100000">
                <a:srgbClr val="FFE5FF">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1995"/>
                                        </p:tgtEl>
                                        <p:attrNameLst>
                                          <p:attrName>style.visibility</p:attrName>
                                        </p:attrNameLst>
                                      </p:cBhvr>
                                      <p:to>
                                        <p:strVal val="visible"/>
                                      </p:to>
                                    </p:set>
                                    <p:animEffect transition="in" filter="fade">
                                      <p:cBhvr>
                                        <p:cTn id="7" dur="1000"/>
                                        <p:tgtEl>
                                          <p:spTgt spid="41995"/>
                                        </p:tgtEl>
                                      </p:cBhvr>
                                    </p:animEffect>
                                    <p:anim calcmode="lin" valueType="num">
                                      <p:cBhvr>
                                        <p:cTn id="8" dur="1000" fill="hold"/>
                                        <p:tgtEl>
                                          <p:spTgt spid="41995"/>
                                        </p:tgtEl>
                                        <p:attrNameLst>
                                          <p:attrName>ppt_x</p:attrName>
                                        </p:attrNameLst>
                                      </p:cBhvr>
                                      <p:tavLst>
                                        <p:tav tm="0">
                                          <p:val>
                                            <p:strVal val="#ppt_x"/>
                                          </p:val>
                                        </p:tav>
                                        <p:tav tm="100000">
                                          <p:val>
                                            <p:strVal val="#ppt_x"/>
                                          </p:val>
                                        </p:tav>
                                      </p:tavLst>
                                    </p:anim>
                                    <p:anim calcmode="lin" valueType="num">
                                      <p:cBhvr>
                                        <p:cTn id="9" dur="1000" fill="hold"/>
                                        <p:tgtEl>
                                          <p:spTgt spid="4199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2017"/>
                                        </p:tgtEl>
                                        <p:attrNameLst>
                                          <p:attrName>style.visibility</p:attrName>
                                        </p:attrNameLst>
                                      </p:cBhvr>
                                      <p:to>
                                        <p:strVal val="visible"/>
                                      </p:to>
                                    </p:set>
                                    <p:animEffect transition="in" filter="wipe(left)">
                                      <p:cBhvr>
                                        <p:cTn id="14" dur="1000"/>
                                        <p:tgtEl>
                                          <p:spTgt spid="4201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1000"/>
                                        <p:tgtEl>
                                          <p:spTgt spid="21"/>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2018"/>
                                        </p:tgtEl>
                                        <p:attrNameLst>
                                          <p:attrName>style.visibility</p:attrName>
                                        </p:attrNameLst>
                                      </p:cBhvr>
                                      <p:to>
                                        <p:strVal val="visible"/>
                                      </p:to>
                                    </p:set>
                                    <p:animEffect transition="in" filter="wipe(left)">
                                      <p:cBhvr>
                                        <p:cTn id="27" dur="1000"/>
                                        <p:tgtEl>
                                          <p:spTgt spid="42018"/>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1000"/>
                                        <p:tgtEl>
                                          <p:spTgt spid="22"/>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1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2000"/>
                                        <p:tgtEl>
                                          <p:spTgt spid="41995"/>
                                        </p:tgtEl>
                                      </p:cBhvr>
                                    </p:animEffect>
                                    <p:set>
                                      <p:cBhvr>
                                        <p:cTn id="40" dur="1" fill="hold">
                                          <p:stCondLst>
                                            <p:cond delay="1999"/>
                                          </p:stCondLst>
                                        </p:cTn>
                                        <p:tgtEl>
                                          <p:spTgt spid="419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5" grpId="0"/>
      <p:bldP spid="41995" grpId="1"/>
      <p:bldP spid="42017" grpId="0"/>
      <p:bldP spid="42018" grpId="0"/>
      <p:bldP spid="16"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sz="3600" b="1" dirty="0">
                <a:solidFill>
                  <a:srgbClr val="FF0000"/>
                </a:solidFill>
                <a:latin typeface="Calibri" pitchFamily="34" charset="0"/>
                <a:ea typeface="+mn-ea"/>
                <a:cs typeface="Arial" pitchFamily="34" charset="0"/>
              </a:rPr>
              <a:t>Classification of hypersensitivity reactions</a:t>
            </a:r>
          </a:p>
        </p:txBody>
      </p:sp>
      <p:sp>
        <p:nvSpPr>
          <p:cNvPr id="110595" name="Rectangle 3"/>
          <p:cNvSpPr>
            <a:spLocks noGrp="1" noChangeArrowheads="1"/>
          </p:cNvSpPr>
          <p:nvPr>
            <p:ph type="body" idx="1"/>
          </p:nvPr>
        </p:nvSpPr>
        <p:spPr/>
        <p:txBody>
          <a:bodyPr/>
          <a:lstStyle/>
          <a:p>
            <a:pPr>
              <a:buFont typeface="Wingdings" pitchFamily="2" charset="2"/>
              <a:buNone/>
            </a:pPr>
            <a:r>
              <a:rPr lang="en-US" b="1" dirty="0">
                <a:solidFill>
                  <a:srgbClr val="5100C8"/>
                </a:solidFill>
              </a:rPr>
              <a:t>Type I </a:t>
            </a:r>
            <a:r>
              <a:rPr lang="en-US" b="1" dirty="0"/>
              <a:t>– Immediate ( atopic, or anaphylactic) </a:t>
            </a:r>
          </a:p>
          <a:p>
            <a:pPr>
              <a:buFont typeface="Wingdings" pitchFamily="2" charset="2"/>
              <a:buNone/>
            </a:pPr>
            <a:r>
              <a:rPr lang="en-US" b="1" dirty="0">
                <a:solidFill>
                  <a:srgbClr val="5100C8"/>
                </a:solidFill>
              </a:rPr>
              <a:t>Type II </a:t>
            </a:r>
            <a:r>
              <a:rPr lang="en-US" b="1" dirty="0"/>
              <a:t>– Cytotoxic </a:t>
            </a:r>
          </a:p>
          <a:p>
            <a:pPr>
              <a:buFont typeface="Wingdings" pitchFamily="2" charset="2"/>
              <a:buNone/>
            </a:pPr>
            <a:r>
              <a:rPr lang="en-US" b="1" dirty="0">
                <a:solidFill>
                  <a:srgbClr val="5100C8"/>
                </a:solidFill>
              </a:rPr>
              <a:t>Type III </a:t>
            </a:r>
            <a:r>
              <a:rPr lang="en-US" b="1" dirty="0"/>
              <a:t>– Immune complex </a:t>
            </a:r>
          </a:p>
          <a:p>
            <a:pPr>
              <a:buFont typeface="Wingdings" pitchFamily="2" charset="2"/>
              <a:buNone/>
            </a:pPr>
            <a:r>
              <a:rPr lang="en-US" b="1" dirty="0">
                <a:solidFill>
                  <a:srgbClr val="5100C8"/>
                </a:solidFill>
              </a:rPr>
              <a:t>Type IV </a:t>
            </a:r>
            <a:r>
              <a:rPr lang="en-US" b="1" dirty="0"/>
              <a:t>– Cell-mediated or delayed</a:t>
            </a:r>
            <a:r>
              <a:rPr lang="en-US" dirty="0"/>
              <a:t> </a:t>
            </a:r>
          </a:p>
          <a:p>
            <a:endParaRPr lang="en-US" b="1" dirty="0"/>
          </a:p>
          <a:p>
            <a:pPr>
              <a:buFont typeface="Wingdings" pitchFamily="2" charset="2"/>
              <a:buNone/>
            </a:pPr>
            <a:endParaRPr lang="en-US" b="1" dirty="0"/>
          </a:p>
        </p:txBody>
      </p:sp>
    </p:spTree>
    <p:extLst>
      <p:ext uri="{BB962C8B-B14F-4D97-AF65-F5344CB8AC3E}">
        <p14:creationId xmlns:p14="http://schemas.microsoft.com/office/powerpoint/2010/main" val="13645409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fade">
                                      <p:cBhvr>
                                        <p:cTn id="7" dur="1000"/>
                                        <p:tgtEl>
                                          <p:spTgt spid="1105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100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fade">
                                      <p:cBhvr>
                                        <p:cTn id="12" dur="1000"/>
                                        <p:tgtEl>
                                          <p:spTgt spid="1105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1000"/>
                                  </p:stCondLst>
                                  <p:childTnLst>
                                    <p:set>
                                      <p:cBhvr>
                                        <p:cTn id="16" dur="1" fill="hold">
                                          <p:stCondLst>
                                            <p:cond delay="0"/>
                                          </p:stCondLst>
                                        </p:cTn>
                                        <p:tgtEl>
                                          <p:spTgt spid="110595">
                                            <p:txEl>
                                              <p:pRg st="2" end="2"/>
                                            </p:txEl>
                                          </p:spTgt>
                                        </p:tgtEl>
                                        <p:attrNameLst>
                                          <p:attrName>style.visibility</p:attrName>
                                        </p:attrNameLst>
                                      </p:cBhvr>
                                      <p:to>
                                        <p:strVal val="visible"/>
                                      </p:to>
                                    </p:set>
                                    <p:animEffect transition="in" filter="fade">
                                      <p:cBhvr>
                                        <p:cTn id="17" dur="1000"/>
                                        <p:tgtEl>
                                          <p:spTgt spid="1105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1000"/>
                                  </p:stCondLst>
                                  <p:childTnLst>
                                    <p:set>
                                      <p:cBhvr>
                                        <p:cTn id="21" dur="1" fill="hold">
                                          <p:stCondLst>
                                            <p:cond delay="0"/>
                                          </p:stCondLst>
                                        </p:cTn>
                                        <p:tgtEl>
                                          <p:spTgt spid="110595">
                                            <p:txEl>
                                              <p:pRg st="3" end="3"/>
                                            </p:txEl>
                                          </p:spTgt>
                                        </p:tgtEl>
                                        <p:attrNameLst>
                                          <p:attrName>style.visibility</p:attrName>
                                        </p:attrNameLst>
                                      </p:cBhvr>
                                      <p:to>
                                        <p:strVal val="visible"/>
                                      </p:to>
                                    </p:set>
                                    <p:animEffect transition="in" filter="fade">
                                      <p:cBhvr>
                                        <p:cTn id="22" dur="1000"/>
                                        <p:tgtEl>
                                          <p:spTgt spid="1105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26"/>
          <p:cNvGrpSpPr>
            <a:grpSpLocks/>
          </p:cNvGrpSpPr>
          <p:nvPr/>
        </p:nvGrpSpPr>
        <p:grpSpPr bwMode="auto">
          <a:xfrm>
            <a:off x="649288" y="-477838"/>
            <a:ext cx="7808912" cy="5888038"/>
            <a:chOff x="142" y="142"/>
            <a:chExt cx="4919" cy="3709"/>
          </a:xfrm>
        </p:grpSpPr>
        <p:pic>
          <p:nvPicPr>
            <p:cNvPr id="18460" name="Picture 7" descr="prescription_drugs"/>
            <p:cNvPicPr>
              <a:picLocks noChangeAspect="1" noChangeArrowheads="1"/>
            </p:cNvPicPr>
            <p:nvPr/>
          </p:nvPicPr>
          <p:blipFill>
            <a:blip r:embed="rId3" cstate="print">
              <a:lum bright="16000" contrast="-22000"/>
            </a:blip>
            <a:srcRect/>
            <a:stretch>
              <a:fillRect/>
            </a:stretch>
          </p:blipFill>
          <p:spPr bwMode="auto">
            <a:xfrm>
              <a:off x="142" y="142"/>
              <a:ext cx="2469" cy="3698"/>
            </a:xfrm>
            <a:prstGeom prst="rect">
              <a:avLst/>
            </a:prstGeom>
            <a:noFill/>
            <a:ln w="9525">
              <a:noFill/>
              <a:miter lim="800000"/>
              <a:headEnd/>
              <a:tailEnd/>
            </a:ln>
          </p:spPr>
        </p:pic>
        <p:pic>
          <p:nvPicPr>
            <p:cNvPr id="18461" name="Picture 7" descr="prescription_drugs"/>
            <p:cNvPicPr>
              <a:picLocks noChangeAspect="1" noChangeArrowheads="1"/>
            </p:cNvPicPr>
            <p:nvPr/>
          </p:nvPicPr>
          <p:blipFill>
            <a:blip r:embed="rId3" cstate="print">
              <a:lum bright="16000" contrast="-22000"/>
            </a:blip>
            <a:srcRect/>
            <a:stretch>
              <a:fillRect/>
            </a:stretch>
          </p:blipFill>
          <p:spPr bwMode="auto">
            <a:xfrm>
              <a:off x="2592" y="153"/>
              <a:ext cx="2469" cy="3698"/>
            </a:xfrm>
            <a:prstGeom prst="rect">
              <a:avLst/>
            </a:prstGeom>
            <a:noFill/>
            <a:ln w="9525">
              <a:noFill/>
              <a:miter lim="800000"/>
              <a:headEnd/>
              <a:tailEnd/>
            </a:ln>
          </p:spPr>
        </p:pic>
      </p:grpSp>
      <p:sp>
        <p:nvSpPr>
          <p:cNvPr id="31" name="TextBox 30"/>
          <p:cNvSpPr txBox="1">
            <a:spLocks noChangeArrowheads="1"/>
          </p:cNvSpPr>
          <p:nvPr/>
        </p:nvSpPr>
        <p:spPr bwMode="auto">
          <a:xfrm>
            <a:off x="838200" y="6096000"/>
            <a:ext cx="8077200" cy="461665"/>
          </a:xfrm>
          <a:prstGeom prst="rect">
            <a:avLst/>
          </a:prstGeom>
          <a:gradFill flip="none" rotWithShape="1">
            <a:gsLst>
              <a:gs pos="0">
                <a:schemeClr val="bg1"/>
              </a:gs>
              <a:gs pos="65000">
                <a:schemeClr val="bg1">
                  <a:alpha val="34000"/>
                </a:schemeClr>
              </a:gs>
              <a:gs pos="100000">
                <a:schemeClr val="accent1">
                  <a:tint val="23500"/>
                  <a:satMod val="160000"/>
                </a:schemeClr>
              </a:gs>
            </a:gsLst>
            <a:lin ang="10800000" scaled="1"/>
            <a:tileRect/>
          </a:gradFill>
          <a:ln w="9525" algn="ctr">
            <a:noFill/>
            <a:miter lim="800000"/>
            <a:headEnd/>
            <a:tailEnd/>
          </a:ln>
          <a:effectLst/>
        </p:spPr>
        <p:txBody>
          <a:bodyPr>
            <a:spAutoFit/>
          </a:bodyPr>
          <a:lstStyle/>
          <a:p>
            <a:pPr marL="342900" indent="-342900" algn="ctr">
              <a:buFont typeface="Wingdings" panose="05000000000000000000" pitchFamily="2" charset="2"/>
              <a:buChar char="Ø"/>
              <a:defRPr/>
            </a:pPr>
            <a:r>
              <a:rPr lang="en-US" sz="2400" b="1" dirty="0">
                <a:solidFill>
                  <a:srgbClr val="2E6CB8"/>
                </a:solidFill>
                <a:latin typeface="Arial Narrow" pitchFamily="34" charset="0"/>
              </a:rPr>
              <a:t>    Within the same individual</a:t>
            </a:r>
          </a:p>
        </p:txBody>
      </p:sp>
      <p:sp>
        <p:nvSpPr>
          <p:cNvPr id="18447" name="Rectangle 14"/>
          <p:cNvSpPr>
            <a:spLocks noChangeArrowheads="1"/>
          </p:cNvSpPr>
          <p:nvPr/>
        </p:nvSpPr>
        <p:spPr bwMode="auto">
          <a:xfrm>
            <a:off x="0" y="0"/>
            <a:ext cx="9144000" cy="400050"/>
          </a:xfrm>
          <a:prstGeom prst="rect">
            <a:avLst/>
          </a:prstGeom>
          <a:noFill/>
          <a:ln w="9525">
            <a:noFill/>
            <a:miter lim="800000"/>
            <a:headEnd/>
            <a:tailEnd/>
          </a:ln>
        </p:spPr>
        <p:txBody>
          <a:bodyPr>
            <a:spAutoFit/>
          </a:bodyPr>
          <a:lstStyle/>
          <a:p>
            <a:pPr algn="ctr">
              <a:lnSpc>
                <a:spcPts val="2400"/>
              </a:lnSpc>
            </a:pPr>
            <a:endParaRPr lang="en-US" sz="2400" b="1">
              <a:latin typeface="Arial Narrow" pitchFamily="34" charset="0"/>
            </a:endParaRPr>
          </a:p>
        </p:txBody>
      </p:sp>
      <p:sp>
        <p:nvSpPr>
          <p:cNvPr id="27" name="TextBox 86"/>
          <p:cNvSpPr txBox="1">
            <a:spLocks noChangeArrowheads="1"/>
          </p:cNvSpPr>
          <p:nvPr/>
        </p:nvSpPr>
        <p:spPr bwMode="auto">
          <a:xfrm>
            <a:off x="1143000" y="228600"/>
            <a:ext cx="8001000" cy="584775"/>
          </a:xfrm>
          <a:prstGeom prst="rect">
            <a:avLst/>
          </a:prstGeom>
          <a:solidFill>
            <a:srgbClr val="3276C8"/>
          </a:solidFill>
          <a:ln w="9525">
            <a:solidFill>
              <a:schemeClr val="bg1"/>
            </a:solidFill>
            <a:miter lim="800000"/>
            <a:headEnd/>
            <a:tailEnd/>
          </a:ln>
        </p:spPr>
        <p:txBody>
          <a:bodyPr>
            <a:spAutoFit/>
          </a:bodyPr>
          <a:lstStyle/>
          <a:p>
            <a:pPr algn="ctr"/>
            <a:r>
              <a:rPr lang="en-US" sz="2800" b="1" dirty="0">
                <a:solidFill>
                  <a:schemeClr val="bg1"/>
                </a:solidFill>
                <a:latin typeface="Comic Sans MS" pitchFamily="66" charset="0"/>
                <a:cs typeface="Aharoni" pitchFamily="2" charset="-79"/>
              </a:rPr>
              <a:t> </a:t>
            </a:r>
            <a:r>
              <a:rPr lang="en-US" sz="3200" b="1" dirty="0">
                <a:solidFill>
                  <a:srgbClr val="FF0000"/>
                </a:solidFill>
                <a:latin typeface="Calibri" pitchFamily="34" charset="0"/>
              </a:rPr>
              <a:t>Variation in drug responsiveness</a:t>
            </a:r>
            <a:endParaRPr lang="en-US" sz="2800" b="1" dirty="0">
              <a:solidFill>
                <a:srgbClr val="FF0000"/>
              </a:solidFill>
              <a:latin typeface="Comic Sans MS" pitchFamily="66" charset="0"/>
              <a:cs typeface="Aharoni" pitchFamily="2" charset="-79"/>
            </a:endParaRPr>
          </a:p>
        </p:txBody>
      </p:sp>
      <p:pic>
        <p:nvPicPr>
          <p:cNvPr id="18450" name="Picture 44" descr="babies_doctors_193969_tnb"/>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7200" y="2701925"/>
            <a:ext cx="4800600" cy="4156075"/>
          </a:xfrm>
          <a:prstGeom prst="rect">
            <a:avLst/>
          </a:prstGeom>
          <a:noFill/>
          <a:ln w="9525">
            <a:noFill/>
            <a:miter lim="800000"/>
            <a:headEnd/>
            <a:tailEnd/>
          </a:ln>
        </p:spPr>
      </p:pic>
      <p:sp>
        <p:nvSpPr>
          <p:cNvPr id="21" name="Down Arrow 20"/>
          <p:cNvSpPr/>
          <p:nvPr/>
        </p:nvSpPr>
        <p:spPr>
          <a:xfrm>
            <a:off x="850900" y="1524000"/>
            <a:ext cx="292100" cy="2743200"/>
          </a:xfrm>
          <a:prstGeom prst="downArrow">
            <a:avLst/>
          </a:prstGeom>
          <a:gradFill>
            <a:gsLst>
              <a:gs pos="0">
                <a:schemeClr val="accent1">
                  <a:tint val="66000"/>
                  <a:satMod val="160000"/>
                </a:schemeClr>
              </a:gs>
              <a:gs pos="50000">
                <a:srgbClr val="FFD88B"/>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TextBox 30"/>
          <p:cNvSpPr txBox="1">
            <a:spLocks noChangeArrowheads="1"/>
          </p:cNvSpPr>
          <p:nvPr/>
        </p:nvSpPr>
        <p:spPr bwMode="auto">
          <a:xfrm>
            <a:off x="1371600" y="5665787"/>
            <a:ext cx="7543800" cy="461665"/>
          </a:xfrm>
          <a:prstGeom prst="rect">
            <a:avLst/>
          </a:prstGeom>
          <a:gradFill flip="none" rotWithShape="1">
            <a:gsLst>
              <a:gs pos="0">
                <a:schemeClr val="bg1"/>
              </a:gs>
              <a:gs pos="65000">
                <a:schemeClr val="bg1">
                  <a:alpha val="34000"/>
                </a:schemeClr>
              </a:gs>
              <a:gs pos="100000">
                <a:schemeClr val="accent1">
                  <a:tint val="23500"/>
                  <a:satMod val="160000"/>
                </a:schemeClr>
              </a:gs>
            </a:gsLst>
            <a:lin ang="10800000" scaled="1"/>
            <a:tileRect/>
          </a:gradFill>
          <a:ln w="9525" algn="ctr">
            <a:noFill/>
            <a:miter lim="800000"/>
            <a:headEnd/>
            <a:tailEnd/>
          </a:ln>
          <a:effectLst/>
        </p:spPr>
        <p:txBody>
          <a:bodyPr>
            <a:spAutoFit/>
          </a:bodyPr>
          <a:lstStyle/>
          <a:p>
            <a:pPr marL="342900" indent="-342900" algn="ctr">
              <a:buFont typeface="Wingdings" panose="05000000000000000000" pitchFamily="2" charset="2"/>
              <a:buChar char="Ø"/>
              <a:defRPr/>
            </a:pPr>
            <a:r>
              <a:rPr lang="en-US" sz="2400" b="1" dirty="0">
                <a:solidFill>
                  <a:srgbClr val="2E6CB8"/>
                </a:solidFill>
                <a:latin typeface="Arial Narrow" pitchFamily="34" charset="0"/>
              </a:rPr>
              <a:t>Between different individuals</a:t>
            </a:r>
          </a:p>
        </p:txBody>
      </p:sp>
      <p:pic>
        <p:nvPicPr>
          <p:cNvPr id="18455" name="Picture 2"/>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0" y="0"/>
            <a:ext cx="2057400" cy="1989138"/>
          </a:xfrm>
          <a:prstGeom prst="rect">
            <a:avLst/>
          </a:prstGeom>
          <a:noFill/>
          <a:ln w="9525">
            <a:noFill/>
            <a:miter lim="800000"/>
            <a:headEnd/>
            <a:tailEnd/>
          </a:ln>
        </p:spPr>
      </p:pic>
      <p:grpSp>
        <p:nvGrpSpPr>
          <p:cNvPr id="24" name="Group 23"/>
          <p:cNvGrpSpPr>
            <a:grpSpLocks/>
          </p:cNvGrpSpPr>
          <p:nvPr/>
        </p:nvGrpSpPr>
        <p:grpSpPr bwMode="auto">
          <a:xfrm>
            <a:off x="2071688" y="1295400"/>
            <a:ext cx="6538913" cy="1219200"/>
            <a:chOff x="2071255" y="2611580"/>
            <a:chExt cx="5029201" cy="1219200"/>
          </a:xfrm>
        </p:grpSpPr>
        <p:sp>
          <p:nvSpPr>
            <p:cNvPr id="20" name="Oval 19"/>
            <p:cNvSpPr/>
            <p:nvPr/>
          </p:nvSpPr>
          <p:spPr>
            <a:xfrm>
              <a:off x="2071255" y="2611580"/>
              <a:ext cx="5029200" cy="1219200"/>
            </a:xfrm>
            <a:prstGeom prst="ellipse">
              <a:avLst/>
            </a:prstGeom>
            <a:solidFill>
              <a:srgbClr val="2E6CB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85" name="Rectangle 1"/>
            <p:cNvSpPr>
              <a:spLocks noChangeArrowheads="1"/>
            </p:cNvSpPr>
            <p:nvPr/>
          </p:nvSpPr>
          <p:spPr bwMode="auto">
            <a:xfrm>
              <a:off x="2353301" y="2718791"/>
              <a:ext cx="4747155" cy="907941"/>
            </a:xfrm>
            <a:prstGeom prst="rect">
              <a:avLst/>
            </a:prstGeom>
            <a:noFill/>
            <a:ln w="9525">
              <a:noFill/>
              <a:miter lim="800000"/>
              <a:headEnd/>
              <a:tailEnd/>
            </a:ln>
            <a:effectLst>
              <a:outerShdw blurRad="50800" dist="38100" dir="2700000" algn="tl" rotWithShape="0">
                <a:prstClr val="black">
                  <a:alpha val="99000"/>
                </a:prstClr>
              </a:outerShdw>
            </a:effectLst>
          </p:spPr>
          <p:txBody>
            <a:bodyPr wrap="square" anchor="ctr">
              <a:spAutoFit/>
            </a:bodyPr>
            <a:lstStyle/>
            <a:p>
              <a:pPr algn="ctr">
                <a:spcBef>
                  <a:spcPts val="600"/>
                </a:spcBef>
              </a:pPr>
              <a:r>
                <a:rPr lang="en-US" sz="2400" b="1" dirty="0">
                  <a:solidFill>
                    <a:schemeClr val="bg1"/>
                  </a:solidFill>
                  <a:effectLst>
                    <a:outerShdw blurRad="38100" dist="38100" dir="2700000" algn="tl">
                      <a:srgbClr val="C0C0C0"/>
                    </a:outerShdw>
                  </a:effectLst>
                  <a:cs typeface="Times New Roman" pitchFamily="18" charset="0"/>
                </a:rPr>
                <a:t>Decrease in drug effects</a:t>
              </a:r>
            </a:p>
            <a:p>
              <a:pPr algn="ctr" eaLnBrk="0" hangingPunct="0">
                <a:spcBef>
                  <a:spcPts val="600"/>
                </a:spcBef>
              </a:pPr>
              <a:r>
                <a:rPr lang="en-US" sz="2400" b="1" dirty="0">
                  <a:solidFill>
                    <a:schemeClr val="bg1"/>
                  </a:solidFill>
                  <a:effectLst>
                    <a:outerShdw blurRad="38100" dist="38100" dir="2700000" algn="tl">
                      <a:srgbClr val="C0C0C0"/>
                    </a:outerShdw>
                  </a:effectLst>
                  <a:cs typeface="Times New Roman" pitchFamily="18" charset="0"/>
                </a:rPr>
                <a:t>Development of side effects</a:t>
              </a:r>
              <a:r>
                <a:rPr lang="en-US" sz="2400" b="1" dirty="0">
                  <a:solidFill>
                    <a:schemeClr val="bg1"/>
                  </a:solidFill>
                  <a:effectLst>
                    <a:outerShdw blurRad="38100" dist="38100" dir="2700000" algn="tl">
                      <a:srgbClr val="C0C0C0"/>
                    </a:outerShdw>
                  </a:effectLst>
                </a:rPr>
                <a:t> </a:t>
              </a:r>
            </a:p>
          </p:txBody>
        </p:sp>
      </p:grpSp>
    </p:spTree>
    <p:extLst>
      <p:ext uri="{BB962C8B-B14F-4D97-AF65-F5344CB8AC3E}">
        <p14:creationId xmlns:p14="http://schemas.microsoft.com/office/powerpoint/2010/main" val="38171314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heel(4)">
                                      <p:cBhvr>
                                        <p:cTn id="21" dur="20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strips(downRight)">
                                      <p:cBhvr>
                                        <p:cTn id="26" dur="10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strips(downRight)">
                                      <p:cBhvr>
                                        <p:cTn id="31"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7" grpId="0" animBg="1"/>
      <p:bldP spid="21"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br>
              <a:rPr lang="en-US" sz="3800" b="1"/>
            </a:br>
            <a:br>
              <a:rPr lang="en-US" sz="3800"/>
            </a:br>
            <a:endParaRPr lang="en-US" sz="3800"/>
          </a:p>
        </p:txBody>
      </p:sp>
      <p:sp>
        <p:nvSpPr>
          <p:cNvPr id="111619" name="Rectangle 3"/>
          <p:cNvSpPr>
            <a:spLocks noGrp="1" noChangeArrowheads="1"/>
          </p:cNvSpPr>
          <p:nvPr>
            <p:ph type="body" idx="1"/>
          </p:nvPr>
        </p:nvSpPr>
        <p:spPr>
          <a:xfrm>
            <a:off x="457200" y="533400"/>
            <a:ext cx="6629400" cy="5289550"/>
          </a:xfrm>
        </p:spPr>
        <p:txBody>
          <a:bodyPr/>
          <a:lstStyle/>
          <a:p>
            <a:pPr>
              <a:buFont typeface="Wingdings" pitchFamily="2" charset="2"/>
              <a:buNone/>
            </a:pPr>
            <a:r>
              <a:rPr lang="en-US" b="1" dirty="0">
                <a:solidFill>
                  <a:srgbClr val="FF0000"/>
                </a:solidFill>
                <a:latin typeface="Calibri" pitchFamily="34" charset="0"/>
                <a:cs typeface="Arial" pitchFamily="34" charset="0"/>
              </a:rPr>
              <a:t>Type I </a:t>
            </a:r>
            <a:r>
              <a:rPr lang="en-US" b="1" dirty="0">
                <a:solidFill>
                  <a:srgbClr val="FF0000"/>
                </a:solidFill>
              </a:rPr>
              <a:t>hypersensitivity: </a:t>
            </a:r>
            <a:r>
              <a:rPr lang="en-US" b="1" dirty="0">
                <a:solidFill>
                  <a:srgbClr val="FF0000"/>
                </a:solidFill>
                <a:latin typeface="Calibri" pitchFamily="34" charset="0"/>
                <a:cs typeface="Arial" pitchFamily="34" charset="0"/>
              </a:rPr>
              <a:t>Anaphylactic</a:t>
            </a:r>
          </a:p>
          <a:p>
            <a:pPr marL="0" indent="0">
              <a:buNone/>
            </a:pPr>
            <a:endParaRPr lang="en-US" sz="2400" b="1" dirty="0">
              <a:latin typeface="Arial Narrow" pitchFamily="34" charset="0"/>
            </a:endParaRPr>
          </a:p>
          <a:p>
            <a:r>
              <a:rPr lang="en-US" sz="2400" b="1" dirty="0">
                <a:latin typeface="Arial Narrow" pitchFamily="34" charset="0"/>
              </a:rPr>
              <a:t>Type I hypersensitivity is an allergic reaction provoked by re-exposure to a specific  </a:t>
            </a:r>
            <a:r>
              <a:rPr lang="en-US" sz="2400" b="1" dirty="0">
                <a:solidFill>
                  <a:srgbClr val="FF00FF"/>
                </a:solidFill>
                <a:latin typeface="Arial Narrow" pitchFamily="34" charset="0"/>
              </a:rPr>
              <a:t>antigen</a:t>
            </a:r>
          </a:p>
          <a:p>
            <a:endParaRPr lang="en-US" sz="2400" b="1" dirty="0">
              <a:solidFill>
                <a:srgbClr val="FF00FF"/>
              </a:solidFill>
              <a:latin typeface="Arial Narrow" pitchFamily="34" charset="0"/>
            </a:endParaRPr>
          </a:p>
          <a:p>
            <a:r>
              <a:rPr lang="en-US" sz="2400" b="1" dirty="0">
                <a:latin typeface="Arial Narrow" pitchFamily="34" charset="0"/>
              </a:rPr>
              <a:t>Fast response which occurs in </a:t>
            </a:r>
            <a:r>
              <a:rPr lang="en-US" sz="2400" b="1" dirty="0">
                <a:solidFill>
                  <a:srgbClr val="FA00FA"/>
                </a:solidFill>
                <a:latin typeface="Arial Narrow" pitchFamily="34" charset="0"/>
              </a:rPr>
              <a:t>minutes</a:t>
            </a:r>
            <a:r>
              <a:rPr lang="en-US" sz="2400" b="1" dirty="0">
                <a:latin typeface="Arial Narrow" pitchFamily="34" charset="0"/>
              </a:rPr>
              <a:t>, rather than multiple hours or days. The reaction usually takes 15 - 30 minutes from the time of exposure to the antigen.</a:t>
            </a:r>
          </a:p>
          <a:p>
            <a:pPr marL="0" indent="0">
              <a:buNone/>
            </a:pPr>
            <a:endParaRPr lang="en-US" sz="2400" b="1" dirty="0">
              <a:latin typeface="Arial Narrow" pitchFamily="34" charset="0"/>
            </a:endParaRPr>
          </a:p>
          <a:p>
            <a:r>
              <a:rPr lang="en-US" sz="2400" b="1" dirty="0">
                <a:latin typeface="Arial Narrow" pitchFamily="34" charset="0"/>
              </a:rPr>
              <a:t>The reaction is mediated by </a:t>
            </a:r>
            <a:r>
              <a:rPr lang="en-US" sz="2400" b="1" dirty="0" err="1">
                <a:solidFill>
                  <a:srgbClr val="FF00FF"/>
                </a:solidFill>
                <a:latin typeface="Arial Narrow" pitchFamily="34" charset="0"/>
              </a:rPr>
              <a:t>IgE</a:t>
            </a:r>
            <a:r>
              <a:rPr lang="en-US" sz="2400" b="1" dirty="0">
                <a:solidFill>
                  <a:srgbClr val="FF00FF"/>
                </a:solidFill>
                <a:latin typeface="Arial Narrow" pitchFamily="34" charset="0"/>
              </a:rPr>
              <a:t> antibodies</a:t>
            </a:r>
            <a:r>
              <a:rPr lang="en-US" sz="2400" b="1" dirty="0">
                <a:latin typeface="Arial Narrow" pitchFamily="34" charset="0"/>
              </a:rPr>
              <a:t> and produced by the immediate release of histamine, serotonin, </a:t>
            </a:r>
            <a:r>
              <a:rPr lang="en-US" sz="2400" b="1" dirty="0" err="1">
                <a:latin typeface="Arial Narrow" pitchFamily="34" charset="0"/>
              </a:rPr>
              <a:t>leukotrienes</a:t>
            </a:r>
            <a:r>
              <a:rPr lang="en-US" sz="2400" b="1" dirty="0">
                <a:latin typeface="Arial Narrow" pitchFamily="34" charset="0"/>
              </a:rPr>
              <a:t> from tissue  </a:t>
            </a:r>
            <a:r>
              <a:rPr lang="en-US" sz="2400" b="1" dirty="0">
                <a:solidFill>
                  <a:srgbClr val="6600FF"/>
                </a:solidFill>
                <a:latin typeface="Arial Narrow" pitchFamily="34" charset="0"/>
              </a:rPr>
              <a:t>mast cells or blood basophils</a:t>
            </a:r>
          </a:p>
          <a:p>
            <a:endParaRPr lang="en-US" sz="2400" b="1" dirty="0">
              <a:latin typeface="Arial Narrow" pitchFamily="34" charset="0"/>
            </a:endParaRPr>
          </a:p>
          <a:p>
            <a:pPr>
              <a:buFont typeface="Wingdings" pitchFamily="2" charset="2"/>
              <a:buNone/>
            </a:pPr>
            <a:r>
              <a:rPr lang="en-US" sz="2400" dirty="0">
                <a:solidFill>
                  <a:srgbClr val="0000FF"/>
                </a:solidFill>
                <a:latin typeface="Comic Sans MS" pitchFamily="66" charset="0"/>
              </a:rPr>
              <a:t> </a:t>
            </a:r>
          </a:p>
          <a:p>
            <a:endParaRPr lang="en-US" sz="2400" b="1" dirty="0">
              <a:latin typeface="Arial Narrow" pitchFamily="34" charset="0"/>
            </a:endParaRPr>
          </a:p>
          <a:p>
            <a:pPr marL="0" indent="0">
              <a:buNone/>
            </a:pPr>
            <a:r>
              <a:rPr lang="en-US" sz="2400" b="1" dirty="0">
                <a:latin typeface="Arial Narrow" pitchFamily="34" charset="0"/>
              </a:rPr>
              <a:t>  </a:t>
            </a:r>
            <a:endParaRPr lang="en-US" sz="2400" dirty="0"/>
          </a:p>
        </p:txBody>
      </p:sp>
      <p:grpSp>
        <p:nvGrpSpPr>
          <p:cNvPr id="4" name="Group 3"/>
          <p:cNvGrpSpPr>
            <a:grpSpLocks/>
          </p:cNvGrpSpPr>
          <p:nvPr/>
        </p:nvGrpSpPr>
        <p:grpSpPr bwMode="auto">
          <a:xfrm>
            <a:off x="7162800" y="2520738"/>
            <a:ext cx="2063750" cy="3632200"/>
            <a:chOff x="304800" y="2743200"/>
            <a:chExt cx="2063750" cy="3632200"/>
          </a:xfrm>
        </p:grpSpPr>
        <p:sp>
          <p:nvSpPr>
            <p:cNvPr id="5" name="Oval 4"/>
            <p:cNvSpPr/>
            <p:nvPr/>
          </p:nvSpPr>
          <p:spPr>
            <a:xfrm>
              <a:off x="533400" y="3048000"/>
              <a:ext cx="1371600" cy="1219200"/>
            </a:xfrm>
            <a:prstGeom prst="ellipse">
              <a:avLst/>
            </a:prstGeom>
            <a:solidFill>
              <a:srgbClr val="EBE2F2"/>
            </a:solidFill>
            <a:ln>
              <a:solidFill>
                <a:srgbClr val="EBE2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p:cNvPicPr>
              <a:picLocks noChangeAspect="1" noChangeArrowheads="1"/>
            </p:cNvPicPr>
            <p:nvPr/>
          </p:nvPicPr>
          <p:blipFill>
            <a:blip r:embed="rId2" cstate="print">
              <a:clrChange>
                <a:clrFrom>
                  <a:srgbClr val="D1D1D1"/>
                </a:clrFrom>
                <a:clrTo>
                  <a:srgbClr val="D1D1D1">
                    <a:alpha val="0"/>
                  </a:srgbClr>
                </a:clrTo>
              </a:clrChange>
            </a:blip>
            <a:srcRect/>
            <a:stretch>
              <a:fillRect/>
            </a:stretch>
          </p:blipFill>
          <p:spPr bwMode="auto">
            <a:xfrm>
              <a:off x="304800" y="2743200"/>
              <a:ext cx="2063750" cy="3632200"/>
            </a:xfrm>
            <a:prstGeom prst="rect">
              <a:avLst/>
            </a:prstGeom>
            <a:solidFill>
              <a:schemeClr val="tx2">
                <a:lumMod val="20000"/>
                <a:lumOff val="80000"/>
              </a:schemeClr>
            </a:solidFill>
            <a:ln w="9525">
              <a:noFill/>
              <a:miter lim="800000"/>
              <a:headEnd/>
              <a:tailEnd/>
            </a:ln>
          </p:spPr>
        </p:pic>
        <p:sp>
          <p:nvSpPr>
            <p:cNvPr id="7" name="TextBox 34"/>
            <p:cNvSpPr txBox="1">
              <a:spLocks noChangeArrowheads="1"/>
            </p:cNvSpPr>
            <p:nvPr/>
          </p:nvSpPr>
          <p:spPr bwMode="auto">
            <a:xfrm>
              <a:off x="457200" y="4343400"/>
              <a:ext cx="762000" cy="461665"/>
            </a:xfrm>
            <a:prstGeom prst="rect">
              <a:avLst/>
            </a:prstGeom>
            <a:noFill/>
            <a:ln w="9525">
              <a:noFill/>
              <a:miter lim="800000"/>
              <a:headEnd/>
              <a:tailEnd/>
            </a:ln>
          </p:spPr>
          <p:txBody>
            <a:bodyPr>
              <a:spAutoFit/>
            </a:bodyPr>
            <a:lstStyle/>
            <a:p>
              <a:r>
                <a:rPr lang="en-US" sz="2400" b="1">
                  <a:latin typeface="Arial Narrow" pitchFamily="34" charset="0"/>
                </a:rPr>
                <a:t>IgE</a:t>
              </a:r>
            </a:p>
          </p:txBody>
        </p:sp>
      </p:gr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BDB52E60-16E4-4F08-8405-4469BEC5C39F}"/>
                  </a:ext>
                </a:extLst>
              </p14:cNvPr>
              <p14:cNvContentPartPr/>
              <p14:nvPr/>
            </p14:nvContentPartPr>
            <p14:xfrm>
              <a:off x="5459197" y="-1050202"/>
              <a:ext cx="18360" cy="36720"/>
            </p14:xfrm>
          </p:contentPart>
        </mc:Choice>
        <mc:Fallback>
          <p:pic>
            <p:nvPicPr>
              <p:cNvPr id="2" name="Ink 1">
                <a:extLst>
                  <a:ext uri="{FF2B5EF4-FFF2-40B4-BE49-F238E27FC236}">
                    <a16:creationId xmlns:a16="http://schemas.microsoft.com/office/drawing/2014/main" id="{BDB52E60-16E4-4F08-8405-4469BEC5C39F}"/>
                  </a:ext>
                </a:extLst>
              </p:cNvPr>
              <p:cNvPicPr/>
              <p:nvPr/>
            </p:nvPicPr>
            <p:blipFill>
              <a:blip r:embed="rId4"/>
              <a:stretch>
                <a:fillRect/>
              </a:stretch>
            </p:blipFill>
            <p:spPr>
              <a:xfrm>
                <a:off x="5450197" y="-1059202"/>
                <a:ext cx="360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2A3EF85E-86D0-4EE7-8996-7F015F9BBB87}"/>
                  </a:ext>
                </a:extLst>
              </p14:cNvPr>
              <p14:cNvContentPartPr/>
              <p14:nvPr/>
            </p14:nvContentPartPr>
            <p14:xfrm>
              <a:off x="10356997" y="4255118"/>
              <a:ext cx="63720" cy="81720"/>
            </p14:xfrm>
          </p:contentPart>
        </mc:Choice>
        <mc:Fallback>
          <p:pic>
            <p:nvPicPr>
              <p:cNvPr id="3" name="Ink 2">
                <a:extLst>
                  <a:ext uri="{FF2B5EF4-FFF2-40B4-BE49-F238E27FC236}">
                    <a16:creationId xmlns:a16="http://schemas.microsoft.com/office/drawing/2014/main" id="{2A3EF85E-86D0-4EE7-8996-7F015F9BBB87}"/>
                  </a:ext>
                </a:extLst>
              </p:cNvPr>
              <p:cNvPicPr/>
              <p:nvPr/>
            </p:nvPicPr>
            <p:blipFill>
              <a:blip r:embed="rId6"/>
              <a:stretch>
                <a:fillRect/>
              </a:stretch>
            </p:blipFill>
            <p:spPr>
              <a:xfrm>
                <a:off x="10347997" y="4246118"/>
                <a:ext cx="813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825CF2A5-21E7-4483-8CFD-220CB62255BB}"/>
                  </a:ext>
                </a:extLst>
              </p14:cNvPr>
              <p14:cNvContentPartPr/>
              <p14:nvPr/>
            </p14:nvContentPartPr>
            <p14:xfrm>
              <a:off x="13308277" y="959318"/>
              <a:ext cx="18360" cy="18360"/>
            </p14:xfrm>
          </p:contentPart>
        </mc:Choice>
        <mc:Fallback>
          <p:pic>
            <p:nvPicPr>
              <p:cNvPr id="8" name="Ink 7">
                <a:extLst>
                  <a:ext uri="{FF2B5EF4-FFF2-40B4-BE49-F238E27FC236}">
                    <a16:creationId xmlns:a16="http://schemas.microsoft.com/office/drawing/2014/main" id="{825CF2A5-21E7-4483-8CFD-220CB62255BB}"/>
                  </a:ext>
                </a:extLst>
              </p:cNvPr>
              <p:cNvPicPr/>
              <p:nvPr/>
            </p:nvPicPr>
            <p:blipFill>
              <a:blip r:embed="rId8"/>
              <a:stretch>
                <a:fillRect/>
              </a:stretch>
            </p:blipFill>
            <p:spPr>
              <a:xfrm>
                <a:off x="13299637" y="950678"/>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F215306A-A778-42D9-9E29-7502F6306CDC}"/>
                  </a:ext>
                </a:extLst>
              </p14:cNvPr>
              <p14:cNvContentPartPr/>
              <p14:nvPr/>
            </p14:nvContentPartPr>
            <p14:xfrm>
              <a:off x="13951237" y="-1059562"/>
              <a:ext cx="36720" cy="36720"/>
            </p14:xfrm>
          </p:contentPart>
        </mc:Choice>
        <mc:Fallback>
          <p:pic>
            <p:nvPicPr>
              <p:cNvPr id="9" name="Ink 8">
                <a:extLst>
                  <a:ext uri="{FF2B5EF4-FFF2-40B4-BE49-F238E27FC236}">
                    <a16:creationId xmlns:a16="http://schemas.microsoft.com/office/drawing/2014/main" id="{F215306A-A778-42D9-9E29-7502F6306CDC}"/>
                  </a:ext>
                </a:extLst>
              </p:cNvPr>
              <p:cNvPicPr/>
              <p:nvPr/>
            </p:nvPicPr>
            <p:blipFill>
              <a:blip r:embed="rId10"/>
              <a:stretch>
                <a:fillRect/>
              </a:stretch>
            </p:blipFill>
            <p:spPr>
              <a:xfrm>
                <a:off x="13942237" y="-1068202"/>
                <a:ext cx="54360" cy="54360"/>
              </a:xfrm>
              <a:prstGeom prst="rect">
                <a:avLst/>
              </a:prstGeom>
            </p:spPr>
          </p:pic>
        </mc:Fallback>
      </mc:AlternateContent>
    </p:spTree>
    <p:extLst>
      <p:ext uri="{BB962C8B-B14F-4D97-AF65-F5344CB8AC3E}">
        <p14:creationId xmlns:p14="http://schemas.microsoft.com/office/powerpoint/2010/main" val="6511643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619">
                                            <p:txEl>
                                              <p:pRg st="2" end="2"/>
                                            </p:txEl>
                                          </p:spTgt>
                                        </p:tgtEl>
                                        <p:attrNameLst>
                                          <p:attrName>style.visibility</p:attrName>
                                        </p:attrNameLst>
                                      </p:cBhvr>
                                      <p:to>
                                        <p:strVal val="visible"/>
                                      </p:to>
                                    </p:set>
                                    <p:animEffect transition="in" filter="fade">
                                      <p:cBhvr>
                                        <p:cTn id="7" dur="1000"/>
                                        <p:tgtEl>
                                          <p:spTgt spid="1116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1619">
                                            <p:txEl>
                                              <p:pRg st="4" end="4"/>
                                            </p:txEl>
                                          </p:spTgt>
                                        </p:tgtEl>
                                        <p:attrNameLst>
                                          <p:attrName>style.visibility</p:attrName>
                                        </p:attrNameLst>
                                      </p:cBhvr>
                                      <p:to>
                                        <p:strVal val="visible"/>
                                      </p:to>
                                    </p:set>
                                    <p:animEffect transition="in" filter="fade">
                                      <p:cBhvr>
                                        <p:cTn id="12" dur="1000"/>
                                        <p:tgtEl>
                                          <p:spTgt spid="11161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1619">
                                            <p:txEl>
                                              <p:pRg st="6" end="6"/>
                                            </p:txEl>
                                          </p:spTgt>
                                        </p:tgtEl>
                                        <p:attrNameLst>
                                          <p:attrName>style.visibility</p:attrName>
                                        </p:attrNameLst>
                                      </p:cBhvr>
                                      <p:to>
                                        <p:strVal val="visible"/>
                                      </p:to>
                                    </p:set>
                                    <p:animEffect transition="in" filter="fade">
                                      <p:cBhvr>
                                        <p:cTn id="17" dur="1000"/>
                                        <p:tgtEl>
                                          <p:spTgt spid="11161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type="body" idx="1"/>
          </p:nvPr>
        </p:nvSpPr>
        <p:spPr>
          <a:xfrm>
            <a:off x="228600" y="76200"/>
            <a:ext cx="8229600" cy="4525963"/>
          </a:xfrm>
        </p:spPr>
        <p:txBody>
          <a:bodyPr/>
          <a:lstStyle/>
          <a:p>
            <a:pPr>
              <a:lnSpc>
                <a:spcPct val="90000"/>
              </a:lnSpc>
              <a:buFont typeface="Wingdings" pitchFamily="2" charset="2"/>
              <a:buNone/>
            </a:pPr>
            <a:endParaRPr lang="en-US" dirty="0">
              <a:solidFill>
                <a:srgbClr val="0000FF"/>
              </a:solidFill>
            </a:endParaRPr>
          </a:p>
          <a:p>
            <a:pPr>
              <a:lnSpc>
                <a:spcPct val="90000"/>
              </a:lnSpc>
            </a:pPr>
            <a:r>
              <a:rPr lang="en-US" sz="2400" b="1" dirty="0">
                <a:latin typeface="Arial Narrow" pitchFamily="34" charset="0"/>
              </a:rPr>
              <a:t>The reaction may be either local or systemic. Symptoms vary from mild irritation to sudden death from anaphylactic shock.</a:t>
            </a:r>
          </a:p>
          <a:p>
            <a:pPr>
              <a:lnSpc>
                <a:spcPct val="90000"/>
              </a:lnSpc>
              <a:buFont typeface="Wingdings" pitchFamily="2" charset="2"/>
              <a:buNone/>
            </a:pPr>
            <a:r>
              <a:rPr lang="en-US" sz="2400" b="1" dirty="0">
                <a:latin typeface="Arial Narrow" pitchFamily="34" charset="0"/>
              </a:rPr>
              <a:t> </a:t>
            </a:r>
            <a:endParaRPr lang="en-US" sz="2400" b="1" dirty="0">
              <a:solidFill>
                <a:srgbClr val="FF0000"/>
              </a:solidFill>
              <a:latin typeface="Arial Narrow" pitchFamily="34" charset="0"/>
            </a:endParaRPr>
          </a:p>
          <a:p>
            <a:pPr>
              <a:buFont typeface="Wingdings" pitchFamily="2" charset="2"/>
              <a:buNone/>
            </a:pPr>
            <a:r>
              <a:rPr lang="en-US" sz="2400" b="1" dirty="0">
                <a:latin typeface="Arial Narrow" pitchFamily="34" charset="0"/>
              </a:rPr>
              <a:t>    </a:t>
            </a:r>
            <a:r>
              <a:rPr lang="en-US" sz="2400" b="1" dirty="0">
                <a:solidFill>
                  <a:srgbClr val="FF3300"/>
                </a:solidFill>
              </a:rPr>
              <a:t>Some examples:</a:t>
            </a:r>
          </a:p>
          <a:p>
            <a:r>
              <a:rPr lang="en-US" sz="2400" b="1" dirty="0"/>
              <a:t> Allergic asthma </a:t>
            </a:r>
          </a:p>
          <a:p>
            <a:r>
              <a:rPr lang="en-US" sz="2400" b="1" dirty="0"/>
              <a:t>Allergic conjunctivitis </a:t>
            </a:r>
          </a:p>
          <a:p>
            <a:r>
              <a:rPr lang="en-US" sz="2400" b="1" dirty="0"/>
              <a:t>Allergic rhinitis  "hay fever" </a:t>
            </a:r>
          </a:p>
          <a:p>
            <a:r>
              <a:rPr lang="en-US" sz="2400" b="1" dirty="0" err="1"/>
              <a:t>Urticaria</a:t>
            </a:r>
            <a:r>
              <a:rPr lang="en-US" sz="2400" b="1" dirty="0"/>
              <a:t> (hives</a:t>
            </a:r>
            <a:r>
              <a:rPr lang="en-US" sz="2400" dirty="0"/>
              <a:t>)</a:t>
            </a:r>
          </a:p>
          <a:p>
            <a:r>
              <a:rPr lang="en-US" sz="2400" b="1" dirty="0"/>
              <a:t>Anaphylaxis</a:t>
            </a:r>
          </a:p>
          <a:p>
            <a:endParaRPr lang="en-US" sz="2400" b="1" dirty="0"/>
          </a:p>
          <a:p>
            <a:pPr>
              <a:lnSpc>
                <a:spcPct val="90000"/>
              </a:lnSpc>
              <a:buFont typeface="Wingdings" pitchFamily="2" charset="2"/>
              <a:buNone/>
            </a:pPr>
            <a:endParaRPr lang="en-US" sz="2400" b="1" dirty="0">
              <a:latin typeface="Arial Narrow" pitchFamily="34" charset="0"/>
            </a:endParaRPr>
          </a:p>
          <a:p>
            <a:pPr marL="0" indent="0">
              <a:lnSpc>
                <a:spcPct val="90000"/>
              </a:lnSpc>
              <a:buNone/>
            </a:pPr>
            <a:r>
              <a:rPr lang="en-US" sz="2400" b="1" dirty="0">
                <a:solidFill>
                  <a:srgbClr val="5100C8"/>
                </a:solidFill>
                <a:latin typeface="Arial Narrow" pitchFamily="34" charset="0"/>
              </a:rPr>
              <a:t>- may be caused by Penicillin, Streptomycin</a:t>
            </a:r>
          </a:p>
          <a:p>
            <a:pPr marL="0" indent="0">
              <a:buNone/>
            </a:pPr>
            <a:endParaRPr lang="en-US" sz="2400" b="1" dirty="0"/>
          </a:p>
          <a:p>
            <a:pPr marL="0" indent="0">
              <a:buNone/>
            </a:pPr>
            <a:r>
              <a:rPr lang="en-US" sz="2400" b="1" dirty="0"/>
              <a:t> </a:t>
            </a:r>
          </a:p>
          <a:p>
            <a:endParaRPr lang="en-US" sz="2400" dirty="0"/>
          </a:p>
          <a:p>
            <a:pPr>
              <a:lnSpc>
                <a:spcPct val="90000"/>
              </a:lnSpc>
            </a:pPr>
            <a:endParaRPr lang="en-US" sz="2400" b="1" dirty="0">
              <a:latin typeface="Arial Narrow" pitchFamily="34" charset="0"/>
            </a:endParaRPr>
          </a:p>
        </p:txBody>
      </p:sp>
    </p:spTree>
    <p:extLst>
      <p:ext uri="{BB962C8B-B14F-4D97-AF65-F5344CB8AC3E}">
        <p14:creationId xmlns:p14="http://schemas.microsoft.com/office/powerpoint/2010/main" val="22893072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3667">
                                            <p:txEl>
                                              <p:pRg st="1" end="1"/>
                                            </p:txEl>
                                          </p:spTgt>
                                        </p:tgtEl>
                                        <p:attrNameLst>
                                          <p:attrName>style.visibility</p:attrName>
                                        </p:attrNameLst>
                                      </p:cBhvr>
                                      <p:to>
                                        <p:strVal val="visible"/>
                                      </p:to>
                                    </p:set>
                                    <p:animEffect transition="in" filter="fade">
                                      <p:cBhvr>
                                        <p:cTn id="7" dur="500"/>
                                        <p:tgtEl>
                                          <p:spTgt spid="113667">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3667">
                                            <p:txEl>
                                              <p:pRg st="2" end="2"/>
                                            </p:txEl>
                                          </p:spTgt>
                                        </p:tgtEl>
                                        <p:attrNameLst>
                                          <p:attrName>style.visibility</p:attrName>
                                        </p:attrNameLst>
                                      </p:cBhvr>
                                      <p:to>
                                        <p:strVal val="visible"/>
                                      </p:to>
                                    </p:set>
                                    <p:animEffect transition="in" filter="fade">
                                      <p:cBhvr>
                                        <p:cTn id="11" dur="500"/>
                                        <p:tgtEl>
                                          <p:spTgt spid="113667">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3667">
                                            <p:txEl>
                                              <p:pRg st="3" end="3"/>
                                            </p:txEl>
                                          </p:spTgt>
                                        </p:tgtEl>
                                        <p:attrNameLst>
                                          <p:attrName>style.visibility</p:attrName>
                                        </p:attrNameLst>
                                      </p:cBhvr>
                                      <p:to>
                                        <p:strVal val="visible"/>
                                      </p:to>
                                    </p:set>
                                    <p:animEffect transition="in" filter="fade">
                                      <p:cBhvr>
                                        <p:cTn id="16" dur="500"/>
                                        <p:tgtEl>
                                          <p:spTgt spid="113667">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2250"/>
                                  </p:stCondLst>
                                  <p:childTnLst>
                                    <p:set>
                                      <p:cBhvr>
                                        <p:cTn id="19" dur="1" fill="hold">
                                          <p:stCondLst>
                                            <p:cond delay="0"/>
                                          </p:stCondLst>
                                        </p:cTn>
                                        <p:tgtEl>
                                          <p:spTgt spid="113667">
                                            <p:txEl>
                                              <p:pRg st="4" end="4"/>
                                            </p:txEl>
                                          </p:spTgt>
                                        </p:tgtEl>
                                        <p:attrNameLst>
                                          <p:attrName>style.visibility</p:attrName>
                                        </p:attrNameLst>
                                      </p:cBhvr>
                                      <p:to>
                                        <p:strVal val="visible"/>
                                      </p:to>
                                    </p:set>
                                    <p:animEffect transition="in" filter="fade">
                                      <p:cBhvr>
                                        <p:cTn id="20" dur="500"/>
                                        <p:tgtEl>
                                          <p:spTgt spid="113667">
                                            <p:txEl>
                                              <p:pRg st="4" end="4"/>
                                            </p:txEl>
                                          </p:spTgt>
                                        </p:tgtEl>
                                      </p:cBhvr>
                                    </p:animEffect>
                                  </p:childTnLst>
                                </p:cTn>
                              </p:par>
                            </p:childTnLst>
                          </p:cTn>
                        </p:par>
                        <p:par>
                          <p:cTn id="21" fill="hold">
                            <p:stCondLst>
                              <p:cond delay="3250"/>
                            </p:stCondLst>
                            <p:childTnLst>
                              <p:par>
                                <p:cTn id="22" presetID="10" presetClass="entr" presetSubtype="0" fill="hold" nodeType="afterEffect">
                                  <p:stCondLst>
                                    <p:cond delay="2250"/>
                                  </p:stCondLst>
                                  <p:childTnLst>
                                    <p:set>
                                      <p:cBhvr>
                                        <p:cTn id="23" dur="1" fill="hold">
                                          <p:stCondLst>
                                            <p:cond delay="0"/>
                                          </p:stCondLst>
                                        </p:cTn>
                                        <p:tgtEl>
                                          <p:spTgt spid="113667">
                                            <p:txEl>
                                              <p:pRg st="5" end="5"/>
                                            </p:txEl>
                                          </p:spTgt>
                                        </p:tgtEl>
                                        <p:attrNameLst>
                                          <p:attrName>style.visibility</p:attrName>
                                        </p:attrNameLst>
                                      </p:cBhvr>
                                      <p:to>
                                        <p:strVal val="visible"/>
                                      </p:to>
                                    </p:set>
                                    <p:animEffect transition="in" filter="fade">
                                      <p:cBhvr>
                                        <p:cTn id="24" dur="500"/>
                                        <p:tgtEl>
                                          <p:spTgt spid="113667">
                                            <p:txEl>
                                              <p:pRg st="5" end="5"/>
                                            </p:txEl>
                                          </p:spTgt>
                                        </p:tgtEl>
                                      </p:cBhvr>
                                    </p:animEffect>
                                  </p:childTnLst>
                                </p:cTn>
                              </p:par>
                            </p:childTnLst>
                          </p:cTn>
                        </p:par>
                        <p:par>
                          <p:cTn id="25" fill="hold">
                            <p:stCondLst>
                              <p:cond delay="6000"/>
                            </p:stCondLst>
                            <p:childTnLst>
                              <p:par>
                                <p:cTn id="26" presetID="10" presetClass="entr" presetSubtype="0" fill="hold" nodeType="afterEffect">
                                  <p:stCondLst>
                                    <p:cond delay="2250"/>
                                  </p:stCondLst>
                                  <p:childTnLst>
                                    <p:set>
                                      <p:cBhvr>
                                        <p:cTn id="27" dur="1" fill="hold">
                                          <p:stCondLst>
                                            <p:cond delay="0"/>
                                          </p:stCondLst>
                                        </p:cTn>
                                        <p:tgtEl>
                                          <p:spTgt spid="113667">
                                            <p:txEl>
                                              <p:pRg st="6" end="6"/>
                                            </p:txEl>
                                          </p:spTgt>
                                        </p:tgtEl>
                                        <p:attrNameLst>
                                          <p:attrName>style.visibility</p:attrName>
                                        </p:attrNameLst>
                                      </p:cBhvr>
                                      <p:to>
                                        <p:strVal val="visible"/>
                                      </p:to>
                                    </p:set>
                                    <p:animEffect transition="in" filter="fade">
                                      <p:cBhvr>
                                        <p:cTn id="28" dur="500"/>
                                        <p:tgtEl>
                                          <p:spTgt spid="113667">
                                            <p:txEl>
                                              <p:pRg st="6" end="6"/>
                                            </p:txEl>
                                          </p:spTgt>
                                        </p:tgtEl>
                                      </p:cBhvr>
                                    </p:animEffect>
                                  </p:childTnLst>
                                </p:cTn>
                              </p:par>
                            </p:childTnLst>
                          </p:cTn>
                        </p:par>
                        <p:par>
                          <p:cTn id="29" fill="hold">
                            <p:stCondLst>
                              <p:cond delay="8750"/>
                            </p:stCondLst>
                            <p:childTnLst>
                              <p:par>
                                <p:cTn id="30" presetID="10" presetClass="entr" presetSubtype="0" fill="hold" nodeType="afterEffect">
                                  <p:stCondLst>
                                    <p:cond delay="2250"/>
                                  </p:stCondLst>
                                  <p:childTnLst>
                                    <p:set>
                                      <p:cBhvr>
                                        <p:cTn id="31" dur="1" fill="hold">
                                          <p:stCondLst>
                                            <p:cond delay="0"/>
                                          </p:stCondLst>
                                        </p:cTn>
                                        <p:tgtEl>
                                          <p:spTgt spid="113667">
                                            <p:txEl>
                                              <p:pRg st="7" end="7"/>
                                            </p:txEl>
                                          </p:spTgt>
                                        </p:tgtEl>
                                        <p:attrNameLst>
                                          <p:attrName>style.visibility</p:attrName>
                                        </p:attrNameLst>
                                      </p:cBhvr>
                                      <p:to>
                                        <p:strVal val="visible"/>
                                      </p:to>
                                    </p:set>
                                    <p:animEffect transition="in" filter="fade">
                                      <p:cBhvr>
                                        <p:cTn id="32" dur="500"/>
                                        <p:tgtEl>
                                          <p:spTgt spid="113667">
                                            <p:txEl>
                                              <p:pRg st="7" end="7"/>
                                            </p:txEl>
                                          </p:spTgt>
                                        </p:tgtEl>
                                      </p:cBhvr>
                                    </p:animEffect>
                                  </p:childTnLst>
                                </p:cTn>
                              </p:par>
                            </p:childTnLst>
                          </p:cTn>
                        </p:par>
                        <p:par>
                          <p:cTn id="33" fill="hold">
                            <p:stCondLst>
                              <p:cond delay="11500"/>
                            </p:stCondLst>
                            <p:childTnLst>
                              <p:par>
                                <p:cTn id="34" presetID="10" presetClass="entr" presetSubtype="0" fill="hold" nodeType="afterEffect">
                                  <p:stCondLst>
                                    <p:cond delay="2250"/>
                                  </p:stCondLst>
                                  <p:childTnLst>
                                    <p:set>
                                      <p:cBhvr>
                                        <p:cTn id="35" dur="1" fill="hold">
                                          <p:stCondLst>
                                            <p:cond delay="0"/>
                                          </p:stCondLst>
                                        </p:cTn>
                                        <p:tgtEl>
                                          <p:spTgt spid="113667">
                                            <p:txEl>
                                              <p:pRg st="8" end="8"/>
                                            </p:txEl>
                                          </p:spTgt>
                                        </p:tgtEl>
                                        <p:attrNameLst>
                                          <p:attrName>style.visibility</p:attrName>
                                        </p:attrNameLst>
                                      </p:cBhvr>
                                      <p:to>
                                        <p:strVal val="visible"/>
                                      </p:to>
                                    </p:set>
                                    <p:animEffect transition="in" filter="fade">
                                      <p:cBhvr>
                                        <p:cTn id="36" dur="500"/>
                                        <p:tgtEl>
                                          <p:spTgt spid="113667">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3667">
                                            <p:txEl>
                                              <p:pRg st="11" end="11"/>
                                            </p:txEl>
                                          </p:spTgt>
                                        </p:tgtEl>
                                        <p:attrNameLst>
                                          <p:attrName>style.visibility</p:attrName>
                                        </p:attrNameLst>
                                      </p:cBhvr>
                                      <p:to>
                                        <p:strVal val="visible"/>
                                      </p:to>
                                    </p:set>
                                    <p:animEffect transition="in" filter="fade">
                                      <p:cBhvr>
                                        <p:cTn id="41" dur="500"/>
                                        <p:tgtEl>
                                          <p:spTgt spid="11366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br>
              <a:rPr lang="en-US" sz="3800" b="1"/>
            </a:br>
            <a:br>
              <a:rPr lang="en-US" sz="3800"/>
            </a:br>
            <a:endParaRPr lang="en-US" sz="3800"/>
          </a:p>
        </p:txBody>
      </p:sp>
      <p:sp>
        <p:nvSpPr>
          <p:cNvPr id="111619" name="Rectangle 3"/>
          <p:cNvSpPr>
            <a:spLocks noGrp="1" noChangeArrowheads="1"/>
          </p:cNvSpPr>
          <p:nvPr>
            <p:ph type="body" idx="1"/>
          </p:nvPr>
        </p:nvSpPr>
        <p:spPr>
          <a:xfrm>
            <a:off x="0" y="381000"/>
            <a:ext cx="8534400" cy="5289550"/>
          </a:xfrm>
        </p:spPr>
        <p:txBody>
          <a:bodyPr/>
          <a:lstStyle/>
          <a:p>
            <a:pPr>
              <a:buFont typeface="Wingdings" pitchFamily="2" charset="2"/>
              <a:buNone/>
            </a:pPr>
            <a:r>
              <a:rPr lang="en-US" sz="3600" b="1" dirty="0">
                <a:solidFill>
                  <a:srgbClr val="FF0000"/>
                </a:solidFill>
                <a:latin typeface="Calibri" pitchFamily="34" charset="0"/>
                <a:cs typeface="Arial" pitchFamily="34" charset="0"/>
              </a:rPr>
              <a:t>Type II </a:t>
            </a:r>
            <a:r>
              <a:rPr lang="en-US" sz="3600" b="1" dirty="0">
                <a:solidFill>
                  <a:srgbClr val="FF0000"/>
                </a:solidFill>
              </a:rPr>
              <a:t>hypersensitivity</a:t>
            </a:r>
            <a:r>
              <a:rPr lang="en-US" sz="3600" dirty="0">
                <a:solidFill>
                  <a:srgbClr val="FF0000"/>
                </a:solidFill>
              </a:rPr>
              <a:t> </a:t>
            </a:r>
            <a:r>
              <a:rPr lang="en-US" sz="3600" b="1" dirty="0">
                <a:solidFill>
                  <a:srgbClr val="FF0000"/>
                </a:solidFill>
                <a:latin typeface="Calibri" pitchFamily="34" charset="0"/>
                <a:cs typeface="Arial" pitchFamily="34" charset="0"/>
              </a:rPr>
              <a:t>: Cytotoxic</a:t>
            </a:r>
            <a:r>
              <a:rPr lang="en-US" sz="3600" dirty="0">
                <a:solidFill>
                  <a:srgbClr val="FF3300"/>
                </a:solidFill>
              </a:rPr>
              <a:t> </a:t>
            </a:r>
            <a:r>
              <a:rPr lang="en-US" dirty="0"/>
              <a:t> </a:t>
            </a:r>
            <a:endParaRPr lang="en-US" sz="2400" b="1" dirty="0">
              <a:latin typeface="Arial Narrow" pitchFamily="34" charset="0"/>
            </a:endParaRPr>
          </a:p>
          <a:p>
            <a:endParaRPr lang="en-US" sz="1600" b="1" dirty="0">
              <a:latin typeface="Arial Narrow" pitchFamily="34" charset="0"/>
            </a:endParaRPr>
          </a:p>
          <a:p>
            <a:r>
              <a:rPr lang="en-US" sz="2400" b="1" dirty="0">
                <a:latin typeface="Arial Narrow" pitchFamily="34" charset="0"/>
              </a:rPr>
              <a:t>Antibody-dependent </a:t>
            </a:r>
          </a:p>
          <a:p>
            <a:endParaRPr lang="en-US" sz="1400" b="1" dirty="0">
              <a:latin typeface="Arial Narrow" pitchFamily="34" charset="0"/>
            </a:endParaRPr>
          </a:p>
          <a:p>
            <a:r>
              <a:rPr lang="en-US" sz="2400" b="1" dirty="0">
                <a:latin typeface="Arial Narrow" pitchFamily="34" charset="0"/>
              </a:rPr>
              <a:t>The antigens may be </a:t>
            </a:r>
            <a:r>
              <a:rPr lang="en-US" sz="2400" b="1" dirty="0">
                <a:solidFill>
                  <a:srgbClr val="FF0000"/>
                </a:solidFill>
                <a:latin typeface="Arial Narrow" pitchFamily="34" charset="0"/>
              </a:rPr>
              <a:t>endogenous</a:t>
            </a:r>
            <a:r>
              <a:rPr lang="en-US" sz="2400" b="1" dirty="0">
                <a:latin typeface="Arial Narrow" pitchFamily="34" charset="0"/>
              </a:rPr>
              <a:t> or </a:t>
            </a:r>
            <a:r>
              <a:rPr lang="en-US" sz="2400" b="1" dirty="0">
                <a:solidFill>
                  <a:srgbClr val="FF0000"/>
                </a:solidFill>
                <a:latin typeface="Arial Narrow" pitchFamily="34" charset="0"/>
              </a:rPr>
              <a:t>exogenous</a:t>
            </a:r>
            <a:r>
              <a:rPr lang="en-US" sz="2400" b="1" dirty="0">
                <a:latin typeface="Arial Narrow" pitchFamily="34" charset="0"/>
              </a:rPr>
              <a:t>                chemicals (</a:t>
            </a:r>
            <a:r>
              <a:rPr lang="en-US" sz="2400" b="1" dirty="0" err="1">
                <a:latin typeface="Arial Narrow" pitchFamily="34" charset="0"/>
              </a:rPr>
              <a:t>haptens</a:t>
            </a:r>
            <a:r>
              <a:rPr lang="en-US" sz="2400" b="1" dirty="0">
                <a:latin typeface="Arial Narrow" pitchFamily="34" charset="0"/>
              </a:rPr>
              <a:t>) which can attach to cell membranes</a:t>
            </a:r>
          </a:p>
          <a:p>
            <a:endParaRPr lang="en-US" sz="2400" b="1" dirty="0">
              <a:latin typeface="Arial Narrow" pitchFamily="34" charset="0"/>
            </a:endParaRPr>
          </a:p>
          <a:p>
            <a:r>
              <a:rPr lang="en-US" sz="2400" b="1" dirty="0">
                <a:latin typeface="Arial Narrow" pitchFamily="34" charset="0"/>
              </a:rPr>
              <a:t>The antibodies (</a:t>
            </a:r>
            <a:r>
              <a:rPr lang="en-US" sz="2400" b="1" dirty="0">
                <a:solidFill>
                  <a:srgbClr val="FA00FA"/>
                </a:solidFill>
                <a:latin typeface="Arial Narrow" pitchFamily="34" charset="0"/>
              </a:rPr>
              <a:t>IgM or IgG</a:t>
            </a:r>
            <a:r>
              <a:rPr lang="en-US" sz="2400" b="1" dirty="0">
                <a:latin typeface="Arial Narrow" pitchFamily="34" charset="0"/>
              </a:rPr>
              <a:t>)  produced by the immune  response bind to </a:t>
            </a:r>
            <a:r>
              <a:rPr lang="en-US" sz="2400" b="1" dirty="0">
                <a:solidFill>
                  <a:srgbClr val="FF0000"/>
                </a:solidFill>
                <a:latin typeface="Arial Narrow" pitchFamily="34" charset="0"/>
              </a:rPr>
              <a:t>antigens</a:t>
            </a:r>
            <a:r>
              <a:rPr lang="en-US" sz="2400" b="1" dirty="0">
                <a:latin typeface="Arial Narrow" pitchFamily="34" charset="0"/>
              </a:rPr>
              <a:t> on the patient's own cell  surfaces that is perceived by the immune system as foreign, leading to cellular destruction.</a:t>
            </a:r>
          </a:p>
          <a:p>
            <a:endParaRPr lang="en-US" sz="1400" b="1" dirty="0">
              <a:latin typeface="Arial Narrow" pitchFamily="34" charset="0"/>
            </a:endParaRPr>
          </a:p>
          <a:p>
            <a:r>
              <a:rPr lang="en-US" sz="2400" b="1" dirty="0">
                <a:latin typeface="Arial Narrow" pitchFamily="34" charset="0"/>
              </a:rPr>
              <a:t>The reaction takes hours to a day</a:t>
            </a:r>
          </a:p>
          <a:p>
            <a:pPr marL="0" indent="0">
              <a:buNone/>
            </a:pPr>
            <a:endParaRPr lang="en-US" sz="1400" b="1" dirty="0">
              <a:latin typeface="Arial Narrow" pitchFamily="34" charset="0"/>
            </a:endParaRPr>
          </a:p>
          <a:p>
            <a:r>
              <a:rPr lang="en-US" sz="2400" b="1" dirty="0">
                <a:solidFill>
                  <a:srgbClr val="FF0000"/>
                </a:solidFill>
                <a:latin typeface="Arial Narrow" pitchFamily="34" charset="0"/>
              </a:rPr>
              <a:t>Examples: </a:t>
            </a:r>
            <a:r>
              <a:rPr lang="en-US" sz="2400" b="1" dirty="0">
                <a:latin typeface="Arial Narrow" pitchFamily="34" charset="0"/>
              </a:rPr>
              <a:t>Drug-induced </a:t>
            </a:r>
            <a:r>
              <a:rPr lang="en-US" sz="2400" b="1" dirty="0" err="1">
                <a:latin typeface="Arial Narrow" pitchFamily="34" charset="0"/>
              </a:rPr>
              <a:t>haemolytic</a:t>
            </a:r>
            <a:r>
              <a:rPr lang="en-US" sz="2400" b="1" dirty="0">
                <a:latin typeface="Arial Narrow" pitchFamily="34" charset="0"/>
              </a:rPr>
              <a:t> anemia , thrombocytopenia  </a:t>
            </a:r>
          </a:p>
          <a:p>
            <a:pPr marL="0" indent="0">
              <a:buNone/>
            </a:pPr>
            <a:r>
              <a:rPr lang="en-US" sz="2400" b="1" dirty="0">
                <a:solidFill>
                  <a:srgbClr val="5100C8"/>
                </a:solidFill>
                <a:latin typeface="Arial Narrow" pitchFamily="34" charset="0"/>
              </a:rPr>
              <a:t>      by Penicillin, Quinidine</a:t>
            </a:r>
          </a:p>
          <a:p>
            <a:endParaRPr lang="en-US" sz="2400" b="1" dirty="0">
              <a:latin typeface="Arial Narrow" pitchFamily="34" charset="0"/>
            </a:endParaRPr>
          </a:p>
          <a:p>
            <a:endParaRPr lang="en-US" sz="2400" b="1" dirty="0">
              <a:latin typeface="Arial Narrow" pitchFamily="34" charset="0"/>
            </a:endParaRPr>
          </a:p>
          <a:p>
            <a:pPr>
              <a:buFont typeface="Wingdings" pitchFamily="2" charset="2"/>
              <a:buNone/>
            </a:pPr>
            <a:r>
              <a:rPr lang="en-US" sz="2400" dirty="0">
                <a:solidFill>
                  <a:srgbClr val="0000FF"/>
                </a:solidFill>
                <a:latin typeface="Comic Sans MS" pitchFamily="66" charset="0"/>
              </a:rPr>
              <a:t> </a:t>
            </a:r>
          </a:p>
          <a:p>
            <a:endParaRPr lang="en-US" sz="2400" b="1" dirty="0">
              <a:latin typeface="Arial Narrow" pitchFamily="34" charset="0"/>
            </a:endParaRPr>
          </a:p>
          <a:p>
            <a:pPr marL="0" indent="0">
              <a:buNone/>
            </a:pPr>
            <a:r>
              <a:rPr lang="en-US" sz="2400" b="1" dirty="0">
                <a:latin typeface="Arial Narrow" pitchFamily="34" charset="0"/>
              </a:rPr>
              <a:t>  </a:t>
            </a:r>
            <a:endParaRPr lang="en-US" sz="2400" dirty="0"/>
          </a:p>
        </p:txBody>
      </p:sp>
      <p:grpSp>
        <p:nvGrpSpPr>
          <p:cNvPr id="4" name="Group 43"/>
          <p:cNvGrpSpPr>
            <a:grpSpLocks/>
          </p:cNvGrpSpPr>
          <p:nvPr/>
        </p:nvGrpSpPr>
        <p:grpSpPr bwMode="auto">
          <a:xfrm>
            <a:off x="7314117" y="57633"/>
            <a:ext cx="1677483" cy="2955073"/>
            <a:chOff x="2665412" y="2895600"/>
            <a:chExt cx="1906588" cy="3644900"/>
          </a:xfrm>
        </p:grpSpPr>
        <p:sp>
          <p:nvSpPr>
            <p:cNvPr id="5" name="Oval 4"/>
            <p:cNvSpPr/>
            <p:nvPr/>
          </p:nvSpPr>
          <p:spPr>
            <a:xfrm>
              <a:off x="3006725" y="5562600"/>
              <a:ext cx="685800" cy="609600"/>
            </a:xfrm>
            <a:prstGeom prst="ellipse">
              <a:avLst/>
            </a:prstGeom>
            <a:solidFill>
              <a:srgbClr val="EBE2F2"/>
            </a:solidFill>
            <a:ln>
              <a:solidFill>
                <a:srgbClr val="EBE2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2930525" y="3429000"/>
              <a:ext cx="838200" cy="914400"/>
            </a:xfrm>
            <a:prstGeom prst="ellipse">
              <a:avLst/>
            </a:prstGeom>
            <a:solidFill>
              <a:srgbClr val="EBE2F2"/>
            </a:solidFill>
            <a:ln>
              <a:solidFill>
                <a:srgbClr val="EBE2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4"/>
            <p:cNvPicPr>
              <a:picLocks noChangeAspect="1" noChangeArrowheads="1"/>
            </p:cNvPicPr>
            <p:nvPr/>
          </p:nvPicPr>
          <p:blipFill>
            <a:blip r:embed="rId3" cstate="print">
              <a:clrChange>
                <a:clrFrom>
                  <a:srgbClr val="D1D1D1"/>
                </a:clrFrom>
                <a:clrTo>
                  <a:srgbClr val="D1D1D1">
                    <a:alpha val="0"/>
                  </a:srgbClr>
                </a:clrTo>
              </a:clrChange>
            </a:blip>
            <a:srcRect/>
            <a:stretch>
              <a:fillRect/>
            </a:stretch>
          </p:blipFill>
          <p:spPr bwMode="auto">
            <a:xfrm>
              <a:off x="2665412" y="2895600"/>
              <a:ext cx="1906588" cy="3644900"/>
            </a:xfrm>
            <a:prstGeom prst="rect">
              <a:avLst/>
            </a:prstGeom>
            <a:solidFill>
              <a:schemeClr val="tx2">
                <a:lumMod val="20000"/>
                <a:lumOff val="80000"/>
              </a:schemeClr>
            </a:solidFill>
            <a:ln w="9525">
              <a:noFill/>
              <a:miter lim="800000"/>
              <a:headEnd/>
              <a:tailEnd/>
            </a:ln>
          </p:spPr>
        </p:pic>
        <p:sp>
          <p:nvSpPr>
            <p:cNvPr id="8" name="TextBox 35"/>
            <p:cNvSpPr txBox="1">
              <a:spLocks noChangeArrowheads="1"/>
            </p:cNvSpPr>
            <p:nvPr/>
          </p:nvSpPr>
          <p:spPr bwMode="auto">
            <a:xfrm>
              <a:off x="2969129" y="4495800"/>
              <a:ext cx="762000" cy="461665"/>
            </a:xfrm>
            <a:prstGeom prst="rect">
              <a:avLst/>
            </a:prstGeom>
            <a:noFill/>
            <a:ln w="9525">
              <a:noFill/>
              <a:miter lim="800000"/>
              <a:headEnd/>
              <a:tailEnd/>
            </a:ln>
          </p:spPr>
          <p:txBody>
            <a:bodyPr>
              <a:spAutoFit/>
            </a:bodyPr>
            <a:lstStyle/>
            <a:p>
              <a:r>
                <a:rPr lang="en-US" sz="2400" b="1" dirty="0">
                  <a:latin typeface="Arial Narrow" pitchFamily="34" charset="0"/>
                </a:rPr>
                <a:t>IgG</a:t>
              </a:r>
            </a:p>
          </p:txBody>
        </p:sp>
      </p:grpSp>
    </p:spTree>
    <p:extLst>
      <p:ext uri="{BB962C8B-B14F-4D97-AF65-F5344CB8AC3E}">
        <p14:creationId xmlns:p14="http://schemas.microsoft.com/office/powerpoint/2010/main" val="3938016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3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10" presetClass="entr" presetSubtype="0" fill="hold" nodeType="afterEffect">
                                  <p:stCondLst>
                                    <p:cond delay="250"/>
                                  </p:stCondLst>
                                  <p:childTnLst>
                                    <p:set>
                                      <p:cBhvr>
                                        <p:cTn id="12" dur="1" fill="hold">
                                          <p:stCondLst>
                                            <p:cond delay="0"/>
                                          </p:stCondLst>
                                        </p:cTn>
                                        <p:tgtEl>
                                          <p:spTgt spid="111619">
                                            <p:txEl>
                                              <p:pRg st="2" end="2"/>
                                            </p:txEl>
                                          </p:spTgt>
                                        </p:tgtEl>
                                        <p:attrNameLst>
                                          <p:attrName>style.visibility</p:attrName>
                                        </p:attrNameLst>
                                      </p:cBhvr>
                                      <p:to>
                                        <p:strVal val="visible"/>
                                      </p:to>
                                    </p:set>
                                    <p:animEffect transition="in" filter="fade">
                                      <p:cBhvr>
                                        <p:cTn id="13" dur="1250"/>
                                        <p:tgtEl>
                                          <p:spTgt spid="111619">
                                            <p:txEl>
                                              <p:pRg st="2" end="2"/>
                                            </p:txEl>
                                          </p:spTgt>
                                        </p:tgtEl>
                                      </p:cBhvr>
                                    </p:animEffect>
                                  </p:childTnLst>
                                </p:cTn>
                              </p:par>
                            </p:childTnLst>
                          </p:cTn>
                        </p:par>
                        <p:par>
                          <p:cTn id="14" fill="hold">
                            <p:stCondLst>
                              <p:cond delay="4500"/>
                            </p:stCondLst>
                            <p:childTnLst>
                              <p:par>
                                <p:cTn id="15" presetID="10" presetClass="entr" presetSubtype="0" fill="hold" nodeType="afterEffect">
                                  <p:stCondLst>
                                    <p:cond delay="250"/>
                                  </p:stCondLst>
                                  <p:childTnLst>
                                    <p:set>
                                      <p:cBhvr>
                                        <p:cTn id="16" dur="1" fill="hold">
                                          <p:stCondLst>
                                            <p:cond delay="0"/>
                                          </p:stCondLst>
                                        </p:cTn>
                                        <p:tgtEl>
                                          <p:spTgt spid="111619">
                                            <p:txEl>
                                              <p:pRg st="4" end="4"/>
                                            </p:txEl>
                                          </p:spTgt>
                                        </p:tgtEl>
                                        <p:attrNameLst>
                                          <p:attrName>style.visibility</p:attrName>
                                        </p:attrNameLst>
                                      </p:cBhvr>
                                      <p:to>
                                        <p:strVal val="visible"/>
                                      </p:to>
                                    </p:set>
                                    <p:animEffect transition="in" filter="fade">
                                      <p:cBhvr>
                                        <p:cTn id="17" dur="1250"/>
                                        <p:tgtEl>
                                          <p:spTgt spid="1116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1619">
                                            <p:txEl>
                                              <p:pRg st="6" end="6"/>
                                            </p:txEl>
                                          </p:spTgt>
                                        </p:tgtEl>
                                        <p:attrNameLst>
                                          <p:attrName>style.visibility</p:attrName>
                                        </p:attrNameLst>
                                      </p:cBhvr>
                                      <p:to>
                                        <p:strVal val="visible"/>
                                      </p:to>
                                    </p:set>
                                    <p:animEffect transition="in" filter="fade">
                                      <p:cBhvr>
                                        <p:cTn id="22" dur="1250"/>
                                        <p:tgtEl>
                                          <p:spTgt spid="11161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1619">
                                            <p:txEl>
                                              <p:pRg st="8" end="8"/>
                                            </p:txEl>
                                          </p:spTgt>
                                        </p:tgtEl>
                                        <p:attrNameLst>
                                          <p:attrName>style.visibility</p:attrName>
                                        </p:attrNameLst>
                                      </p:cBhvr>
                                      <p:to>
                                        <p:strVal val="visible"/>
                                      </p:to>
                                    </p:set>
                                    <p:animEffect transition="in" filter="fade">
                                      <p:cBhvr>
                                        <p:cTn id="27" dur="1250"/>
                                        <p:tgtEl>
                                          <p:spTgt spid="11161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1619">
                                            <p:txEl>
                                              <p:pRg st="10" end="10"/>
                                            </p:txEl>
                                          </p:spTgt>
                                        </p:tgtEl>
                                        <p:attrNameLst>
                                          <p:attrName>style.visibility</p:attrName>
                                        </p:attrNameLst>
                                      </p:cBhvr>
                                      <p:to>
                                        <p:strVal val="visible"/>
                                      </p:to>
                                    </p:set>
                                    <p:animEffect transition="in" filter="fade">
                                      <p:cBhvr>
                                        <p:cTn id="32" dur="1250"/>
                                        <p:tgtEl>
                                          <p:spTgt spid="111619">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1619">
                                            <p:txEl>
                                              <p:pRg st="11" end="11"/>
                                            </p:txEl>
                                          </p:spTgt>
                                        </p:tgtEl>
                                        <p:attrNameLst>
                                          <p:attrName>style.visibility</p:attrName>
                                        </p:attrNameLst>
                                      </p:cBhvr>
                                      <p:to>
                                        <p:strVal val="visible"/>
                                      </p:to>
                                    </p:set>
                                    <p:animEffect transition="in" filter="fade">
                                      <p:cBhvr>
                                        <p:cTn id="37" dur="1250"/>
                                        <p:tgtEl>
                                          <p:spTgt spid="1116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br>
              <a:rPr lang="en-US" sz="3800" b="1"/>
            </a:br>
            <a:br>
              <a:rPr lang="en-US" sz="3800"/>
            </a:br>
            <a:endParaRPr lang="en-US" sz="3800"/>
          </a:p>
        </p:txBody>
      </p:sp>
      <p:sp>
        <p:nvSpPr>
          <p:cNvPr id="111619" name="Rectangle 3"/>
          <p:cNvSpPr>
            <a:spLocks noGrp="1" noChangeArrowheads="1"/>
          </p:cNvSpPr>
          <p:nvPr>
            <p:ph type="body" idx="1"/>
          </p:nvPr>
        </p:nvSpPr>
        <p:spPr>
          <a:xfrm>
            <a:off x="457200" y="533400"/>
            <a:ext cx="8229600" cy="5289550"/>
          </a:xfrm>
        </p:spPr>
        <p:txBody>
          <a:bodyPr/>
          <a:lstStyle/>
          <a:p>
            <a:pPr>
              <a:buNone/>
            </a:pPr>
            <a:r>
              <a:rPr lang="en-US" sz="3600" b="1" dirty="0">
                <a:solidFill>
                  <a:srgbClr val="FF0000"/>
                </a:solidFill>
                <a:latin typeface="Calibri" pitchFamily="34" charset="0"/>
                <a:cs typeface="Arial" pitchFamily="34" charset="0"/>
              </a:rPr>
              <a:t>Type III </a:t>
            </a:r>
            <a:r>
              <a:rPr lang="en-US" sz="3600" b="1" dirty="0">
                <a:solidFill>
                  <a:srgbClr val="FF0000"/>
                </a:solidFill>
              </a:rPr>
              <a:t>hypersensitivity </a:t>
            </a:r>
            <a:r>
              <a:rPr lang="en-US" sz="3600" b="1" dirty="0">
                <a:solidFill>
                  <a:srgbClr val="FF0000"/>
                </a:solidFill>
                <a:latin typeface="Calibri" pitchFamily="34" charset="0"/>
                <a:cs typeface="Arial" pitchFamily="34" charset="0"/>
              </a:rPr>
              <a:t>: </a:t>
            </a:r>
            <a:r>
              <a:rPr lang="en-US" sz="3600" b="1" dirty="0">
                <a:solidFill>
                  <a:srgbClr val="FF0000"/>
                </a:solidFill>
              </a:rPr>
              <a:t>Immune complex </a:t>
            </a:r>
            <a:r>
              <a:rPr lang="en-US" dirty="0"/>
              <a:t> </a:t>
            </a:r>
            <a:endParaRPr lang="en-US" sz="2400" b="1" dirty="0"/>
          </a:p>
          <a:p>
            <a:r>
              <a:rPr lang="en-US" sz="2400" b="1" dirty="0"/>
              <a:t>Soluble immune complexes (aggregations of antigens and </a:t>
            </a:r>
            <a:r>
              <a:rPr lang="en-US" sz="2400" b="1" dirty="0" err="1">
                <a:solidFill>
                  <a:srgbClr val="FA00FA"/>
                </a:solidFill>
                <a:latin typeface="Arial Narrow" pitchFamily="34" charset="0"/>
              </a:rPr>
              <a:t>IgG</a:t>
            </a:r>
            <a:r>
              <a:rPr lang="en-US" sz="2400" b="1" dirty="0">
                <a:solidFill>
                  <a:srgbClr val="FA00FA"/>
                </a:solidFill>
                <a:latin typeface="Arial Narrow" pitchFamily="34" charset="0"/>
              </a:rPr>
              <a:t> and </a:t>
            </a:r>
            <a:r>
              <a:rPr lang="en-US" sz="2400" b="1" dirty="0" err="1">
                <a:solidFill>
                  <a:srgbClr val="FA00FA"/>
                </a:solidFill>
                <a:latin typeface="Arial Narrow" pitchFamily="34" charset="0"/>
              </a:rPr>
              <a:t>IgM</a:t>
            </a:r>
            <a:r>
              <a:rPr lang="en-US" sz="2400" b="1" dirty="0">
                <a:solidFill>
                  <a:srgbClr val="FA00FA"/>
                </a:solidFill>
                <a:latin typeface="Arial Narrow" pitchFamily="34" charset="0"/>
              </a:rPr>
              <a:t> </a:t>
            </a:r>
            <a:r>
              <a:rPr lang="en-US" sz="2400" b="1" dirty="0"/>
              <a:t>antibodies) form in the blood, are not completely removed by macrophages and are deposited in various tissues (typically the skin, kidney and joints)</a:t>
            </a:r>
            <a:endParaRPr lang="en-US" sz="2400" dirty="0"/>
          </a:p>
          <a:p>
            <a:pPr>
              <a:buFont typeface="Wingdings" pitchFamily="2" charset="2"/>
              <a:buNone/>
            </a:pPr>
            <a:r>
              <a:rPr lang="en-US" sz="2400" dirty="0"/>
              <a:t> </a:t>
            </a:r>
          </a:p>
          <a:p>
            <a:r>
              <a:rPr lang="en-US" sz="2400" b="1" dirty="0"/>
              <a:t>The reaction takes hours to days to develop </a:t>
            </a:r>
          </a:p>
          <a:p>
            <a:pPr marL="0" indent="0">
              <a:buNone/>
            </a:pPr>
            <a:endParaRPr lang="en-US" sz="2400" b="1" dirty="0">
              <a:latin typeface="Arial Narrow" pitchFamily="34" charset="0"/>
            </a:endParaRPr>
          </a:p>
          <a:p>
            <a:r>
              <a:rPr lang="en-US" sz="2400" b="1" dirty="0">
                <a:solidFill>
                  <a:srgbClr val="FF0000"/>
                </a:solidFill>
                <a:latin typeface="Arial Narrow" pitchFamily="34" charset="0"/>
              </a:rPr>
              <a:t>Example:</a:t>
            </a:r>
            <a:r>
              <a:rPr lang="en-US" sz="2400" dirty="0">
                <a:solidFill>
                  <a:srgbClr val="0000FF"/>
                </a:solidFill>
                <a:latin typeface="Comic Sans MS" pitchFamily="66" charset="0"/>
              </a:rPr>
              <a:t>  </a:t>
            </a:r>
            <a:r>
              <a:rPr lang="en-US" sz="2400" b="1" dirty="0">
                <a:latin typeface="Arial Narrow" pitchFamily="34" charset="0"/>
              </a:rPr>
              <a:t>Serum sickness </a:t>
            </a:r>
            <a:r>
              <a:rPr lang="en-US" sz="2400" b="1" i="1" dirty="0">
                <a:latin typeface="Arial Narrow" pitchFamily="34" charset="0"/>
              </a:rPr>
              <a:t>(</a:t>
            </a:r>
            <a:r>
              <a:rPr lang="en-US" sz="2400" b="1" i="1" dirty="0">
                <a:latin typeface="Arial Narrow" pitchFamily="34" charset="0"/>
                <a:sym typeface="Symbol" pitchFamily="18" charset="2"/>
              </a:rPr>
              <a:t>fever, arthritis, </a:t>
            </a:r>
          </a:p>
          <a:p>
            <a:pPr marL="0" indent="0">
              <a:buNone/>
            </a:pPr>
            <a:r>
              <a:rPr lang="en-US" sz="2400" b="1" i="1" dirty="0">
                <a:latin typeface="Arial Narrow" pitchFamily="34" charset="0"/>
                <a:sym typeface="Symbol" pitchFamily="18" charset="2"/>
              </a:rPr>
              <a:t>  enlarged lymph nodes, </a:t>
            </a:r>
            <a:r>
              <a:rPr lang="en-US" sz="2400" b="1" i="1" dirty="0" err="1">
                <a:latin typeface="Arial Narrow" pitchFamily="34" charset="0"/>
                <a:sym typeface="Symbol" pitchFamily="18" charset="2"/>
              </a:rPr>
              <a:t>urticaria</a:t>
            </a:r>
            <a:r>
              <a:rPr lang="en-US" sz="2400" b="1" i="1" dirty="0">
                <a:latin typeface="Arial Narrow" pitchFamily="34" charset="0"/>
                <a:sym typeface="Symbol" pitchFamily="18" charset="2"/>
              </a:rPr>
              <a:t>)</a:t>
            </a:r>
            <a:r>
              <a:rPr lang="en-US" sz="2400" b="1" dirty="0">
                <a:latin typeface="Arial Narrow" pitchFamily="34" charset="0"/>
                <a:sym typeface="Symbol" pitchFamily="18" charset="2"/>
              </a:rPr>
              <a:t> </a:t>
            </a:r>
          </a:p>
          <a:p>
            <a:pPr marL="0" indent="0">
              <a:buNone/>
            </a:pPr>
            <a:endParaRPr lang="en-US" sz="2400" b="1" dirty="0">
              <a:latin typeface="Arial Narrow" pitchFamily="34" charset="0"/>
              <a:sym typeface="Symbol" pitchFamily="18" charset="2"/>
            </a:endParaRPr>
          </a:p>
          <a:p>
            <a:r>
              <a:rPr lang="en-US" sz="2400" b="1" dirty="0">
                <a:latin typeface="Arial Narrow" pitchFamily="34" charset="0"/>
                <a:sym typeface="Symbol" pitchFamily="18" charset="2"/>
              </a:rPr>
              <a:t>by  </a:t>
            </a:r>
            <a:r>
              <a:rPr lang="en-US" sz="2400" b="1" dirty="0" err="1">
                <a:solidFill>
                  <a:srgbClr val="5100C8"/>
                </a:solidFill>
                <a:latin typeface="Arial Narrow" pitchFamily="34" charset="0"/>
                <a:sym typeface="Symbol" pitchFamily="18" charset="2"/>
              </a:rPr>
              <a:t>Sulphonamides</a:t>
            </a:r>
            <a:r>
              <a:rPr lang="en-US" sz="2400" b="1" dirty="0">
                <a:solidFill>
                  <a:srgbClr val="5100C8"/>
                </a:solidFill>
                <a:latin typeface="Arial Narrow" pitchFamily="34" charset="0"/>
                <a:sym typeface="Symbol" pitchFamily="18" charset="2"/>
              </a:rPr>
              <a:t>, Penicillin, Streptomycin</a:t>
            </a:r>
            <a:endParaRPr lang="en-US" sz="2400" b="1" dirty="0">
              <a:solidFill>
                <a:srgbClr val="5100C8"/>
              </a:solidFill>
              <a:latin typeface="Arial Narrow" pitchFamily="34" charset="0"/>
            </a:endParaRPr>
          </a:p>
          <a:p>
            <a:pPr>
              <a:buFont typeface="Wingdings" pitchFamily="2" charset="2"/>
              <a:buNone/>
            </a:pPr>
            <a:endParaRPr lang="en-US" sz="2400" dirty="0">
              <a:solidFill>
                <a:srgbClr val="0000FF"/>
              </a:solidFill>
              <a:latin typeface="Comic Sans MS" pitchFamily="66" charset="0"/>
            </a:endParaRPr>
          </a:p>
          <a:p>
            <a:endParaRPr lang="en-US" sz="2400" b="1" dirty="0">
              <a:latin typeface="Arial Narrow" pitchFamily="34" charset="0"/>
            </a:endParaRPr>
          </a:p>
          <a:p>
            <a:pPr marL="0" indent="0">
              <a:buNone/>
            </a:pPr>
            <a:r>
              <a:rPr lang="en-US" sz="2400" b="1" dirty="0">
                <a:latin typeface="Arial Narrow" pitchFamily="34" charset="0"/>
              </a:rPr>
              <a:t>  </a:t>
            </a:r>
            <a:endParaRPr lang="en-US" sz="2400" dirty="0"/>
          </a:p>
        </p:txBody>
      </p:sp>
      <p:grpSp>
        <p:nvGrpSpPr>
          <p:cNvPr id="4" name="Group 3"/>
          <p:cNvGrpSpPr>
            <a:grpSpLocks/>
          </p:cNvGrpSpPr>
          <p:nvPr/>
        </p:nvGrpSpPr>
        <p:grpSpPr bwMode="auto">
          <a:xfrm>
            <a:off x="6324600" y="3048000"/>
            <a:ext cx="2371499" cy="3605213"/>
            <a:chOff x="4800600" y="3048000"/>
            <a:chExt cx="1933575" cy="3605213"/>
          </a:xfrm>
        </p:grpSpPr>
        <p:sp>
          <p:nvSpPr>
            <p:cNvPr id="5" name="Oval 4"/>
            <p:cNvSpPr/>
            <p:nvPr/>
          </p:nvSpPr>
          <p:spPr>
            <a:xfrm>
              <a:off x="5437188" y="3608388"/>
              <a:ext cx="838200" cy="838200"/>
            </a:xfrm>
            <a:prstGeom prst="ellipse">
              <a:avLst/>
            </a:prstGeom>
            <a:solidFill>
              <a:srgbClr val="EBE2F2"/>
            </a:solidFill>
            <a:ln>
              <a:solidFill>
                <a:srgbClr val="EBE2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6"/>
            <p:cNvPicPr>
              <a:picLocks noChangeAspect="1" noChangeArrowheads="1"/>
            </p:cNvPicPr>
            <p:nvPr/>
          </p:nvPicPr>
          <p:blipFill>
            <a:blip r:embed="rId2" cstate="print">
              <a:clrChange>
                <a:clrFrom>
                  <a:srgbClr val="D1D1D1"/>
                </a:clrFrom>
                <a:clrTo>
                  <a:srgbClr val="D1D1D1">
                    <a:alpha val="0"/>
                  </a:srgbClr>
                </a:clrTo>
              </a:clrChange>
            </a:blip>
            <a:srcRect/>
            <a:stretch>
              <a:fillRect/>
            </a:stretch>
          </p:blipFill>
          <p:spPr bwMode="auto">
            <a:xfrm>
              <a:off x="4800600" y="3048000"/>
              <a:ext cx="1933575" cy="3605213"/>
            </a:xfrm>
            <a:prstGeom prst="rect">
              <a:avLst/>
            </a:prstGeom>
            <a:noFill/>
            <a:ln w="9525">
              <a:noFill/>
              <a:miter lim="800000"/>
              <a:headEnd/>
              <a:tailEnd/>
            </a:ln>
          </p:spPr>
        </p:pic>
        <p:sp>
          <p:nvSpPr>
            <p:cNvPr id="7" name="TextBox 36"/>
            <p:cNvSpPr txBox="1">
              <a:spLocks noChangeArrowheads="1"/>
            </p:cNvSpPr>
            <p:nvPr/>
          </p:nvSpPr>
          <p:spPr bwMode="auto">
            <a:xfrm>
              <a:off x="5105400" y="4572000"/>
              <a:ext cx="762000" cy="457200"/>
            </a:xfrm>
            <a:prstGeom prst="rect">
              <a:avLst/>
            </a:prstGeom>
            <a:noFill/>
            <a:ln w="9525">
              <a:noFill/>
              <a:miter lim="800000"/>
              <a:headEnd/>
              <a:tailEnd/>
            </a:ln>
          </p:spPr>
          <p:txBody>
            <a:bodyPr>
              <a:spAutoFit/>
            </a:bodyPr>
            <a:lstStyle/>
            <a:p>
              <a:r>
                <a:rPr lang="en-US" sz="2400" b="1">
                  <a:latin typeface="Arial Narrow" pitchFamily="34" charset="0"/>
                </a:rPr>
                <a:t>IgG</a:t>
              </a:r>
            </a:p>
          </p:txBody>
        </p:sp>
      </p:grpSp>
    </p:spTree>
    <p:extLst>
      <p:ext uri="{BB962C8B-B14F-4D97-AF65-F5344CB8AC3E}">
        <p14:creationId xmlns:p14="http://schemas.microsoft.com/office/powerpoint/2010/main" val="38406104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fade">
                                      <p:cBhvr>
                                        <p:cTn id="12" dur="125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25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fade">
                                      <p:cBhvr>
                                        <p:cTn id="17" dur="125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25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fade">
                                      <p:cBhvr>
                                        <p:cTn id="22" dur="125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250"/>
                                  </p:stCondLst>
                                  <p:childTnLst>
                                    <p:set>
                                      <p:cBhvr>
                                        <p:cTn id="26" dur="1" fill="hold">
                                          <p:stCondLst>
                                            <p:cond delay="0"/>
                                          </p:stCondLst>
                                        </p:cTn>
                                        <p:tgtEl>
                                          <p:spTgt spid="111619">
                                            <p:txEl>
                                              <p:pRg st="5" end="5"/>
                                            </p:txEl>
                                          </p:spTgt>
                                        </p:tgtEl>
                                        <p:attrNameLst>
                                          <p:attrName>style.visibility</p:attrName>
                                        </p:attrNameLst>
                                      </p:cBhvr>
                                      <p:to>
                                        <p:strVal val="visible"/>
                                      </p:to>
                                    </p:set>
                                    <p:animEffect transition="in" filter="fade">
                                      <p:cBhvr>
                                        <p:cTn id="27" dur="1250"/>
                                        <p:tgtEl>
                                          <p:spTgt spid="111619">
                                            <p:txEl>
                                              <p:pRg st="5" end="5"/>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11619">
                                            <p:txEl>
                                              <p:pRg st="6" end="6"/>
                                            </p:txEl>
                                          </p:spTgt>
                                        </p:tgtEl>
                                        <p:attrNameLst>
                                          <p:attrName>style.visibility</p:attrName>
                                        </p:attrNameLst>
                                      </p:cBhvr>
                                      <p:to>
                                        <p:strVal val="visible"/>
                                      </p:to>
                                    </p:set>
                                    <p:animEffect transition="in" filter="fade">
                                      <p:cBhvr>
                                        <p:cTn id="31" dur="1250"/>
                                        <p:tgtEl>
                                          <p:spTgt spid="111619">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250"/>
                                  </p:stCondLst>
                                  <p:childTnLst>
                                    <p:set>
                                      <p:cBhvr>
                                        <p:cTn id="35" dur="1" fill="hold">
                                          <p:stCondLst>
                                            <p:cond delay="0"/>
                                          </p:stCondLst>
                                        </p:cTn>
                                        <p:tgtEl>
                                          <p:spTgt spid="111619">
                                            <p:txEl>
                                              <p:pRg st="8" end="8"/>
                                            </p:txEl>
                                          </p:spTgt>
                                        </p:tgtEl>
                                        <p:attrNameLst>
                                          <p:attrName>style.visibility</p:attrName>
                                        </p:attrNameLst>
                                      </p:cBhvr>
                                      <p:to>
                                        <p:strVal val="visible"/>
                                      </p:to>
                                    </p:set>
                                    <p:animEffect transition="in" filter="fade">
                                      <p:cBhvr>
                                        <p:cTn id="36" dur="1250"/>
                                        <p:tgtEl>
                                          <p:spTgt spid="111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152400" y="195263"/>
            <a:ext cx="8686800" cy="5365750"/>
          </a:xfrm>
        </p:spPr>
        <p:txBody>
          <a:bodyPr/>
          <a:lstStyle/>
          <a:p>
            <a:pPr>
              <a:buFont typeface="Wingdings" pitchFamily="2" charset="2"/>
              <a:buNone/>
            </a:pPr>
            <a:r>
              <a:rPr lang="en-US" sz="3600" b="1" dirty="0">
                <a:solidFill>
                  <a:srgbClr val="FF0000"/>
                </a:solidFill>
              </a:rPr>
              <a:t>Type IV Hypersensitivity: Cell-mediated</a:t>
            </a:r>
          </a:p>
          <a:p>
            <a:pPr>
              <a:buFont typeface="Wingdings" pitchFamily="2" charset="2"/>
              <a:buNone/>
            </a:pPr>
            <a:r>
              <a:rPr lang="en-US" sz="2800" dirty="0">
                <a:solidFill>
                  <a:srgbClr val="0000FF"/>
                </a:solidFill>
              </a:rPr>
              <a:t> </a:t>
            </a:r>
          </a:p>
          <a:p>
            <a:r>
              <a:rPr lang="en-US" sz="2800" b="1" dirty="0"/>
              <a:t>also known as </a:t>
            </a:r>
            <a:r>
              <a:rPr lang="en-US" sz="2800" b="1" dirty="0">
                <a:solidFill>
                  <a:srgbClr val="FF0000"/>
                </a:solidFill>
              </a:rPr>
              <a:t>delayed type</a:t>
            </a:r>
            <a:r>
              <a:rPr lang="en-US" sz="2800" b="1" dirty="0"/>
              <a:t> hypersensitivity as the reaction takes two to three days to develop.</a:t>
            </a:r>
          </a:p>
          <a:p>
            <a:endParaRPr lang="en-US" sz="1100" b="1" dirty="0"/>
          </a:p>
          <a:p>
            <a:r>
              <a:rPr lang="en-US" sz="2800" b="1" dirty="0"/>
              <a:t> Unlike the other types, it is </a:t>
            </a:r>
            <a:r>
              <a:rPr lang="en-US" sz="2800" b="1" dirty="0">
                <a:solidFill>
                  <a:srgbClr val="FA00FA"/>
                </a:solidFill>
                <a:latin typeface="Arial Narrow" pitchFamily="34" charset="0"/>
              </a:rPr>
              <a:t>not antibody- mediated </a:t>
            </a:r>
            <a:r>
              <a:rPr lang="en-US" sz="2800" b="1" dirty="0"/>
              <a:t>but rather is a type of cell-mediated response.</a:t>
            </a:r>
          </a:p>
          <a:p>
            <a:pPr marL="0" indent="0">
              <a:buNone/>
            </a:pPr>
            <a:endParaRPr lang="en-US" sz="1100" b="1" dirty="0">
              <a:solidFill>
                <a:srgbClr val="FF0000"/>
              </a:solidFill>
            </a:endParaRPr>
          </a:p>
          <a:p>
            <a:r>
              <a:rPr lang="en-US" sz="2800" b="1" dirty="0">
                <a:solidFill>
                  <a:srgbClr val="FA00FA"/>
                </a:solidFill>
                <a:latin typeface="Arial Narrow" pitchFamily="34" charset="0"/>
              </a:rPr>
              <a:t>Cytotoxic T cells  </a:t>
            </a:r>
            <a:r>
              <a:rPr lang="en-US" sz="2800" b="1" dirty="0"/>
              <a:t>cause direct damage</a:t>
            </a:r>
          </a:p>
          <a:p>
            <a:pPr marL="0" indent="0">
              <a:buNone/>
            </a:pPr>
            <a:r>
              <a:rPr lang="en-US" sz="2800" b="1" dirty="0"/>
              <a:t>  whereas </a:t>
            </a:r>
            <a:r>
              <a:rPr lang="en-US" sz="2800" b="1" dirty="0">
                <a:solidFill>
                  <a:srgbClr val="FA00FA"/>
                </a:solidFill>
                <a:latin typeface="Arial Narrow" pitchFamily="34" charset="0"/>
              </a:rPr>
              <a:t>helper T cells </a:t>
            </a:r>
            <a:r>
              <a:rPr lang="en-US" sz="2800" b="1" dirty="0"/>
              <a:t>secrete cytokines </a:t>
            </a:r>
          </a:p>
          <a:p>
            <a:pPr marL="0" indent="0">
              <a:buNone/>
            </a:pPr>
            <a:r>
              <a:rPr lang="en-US" sz="2800" b="1" dirty="0">
                <a:latin typeface="Arial Narrow" pitchFamily="34" charset="0"/>
              </a:rPr>
              <a:t>      that attracts inflammatory cell infiltrate </a:t>
            </a:r>
          </a:p>
          <a:p>
            <a:endParaRPr lang="en-US" sz="1100" b="1" dirty="0">
              <a:latin typeface="Arial Narrow" pitchFamily="34" charset="0"/>
            </a:endParaRPr>
          </a:p>
          <a:p>
            <a:r>
              <a:rPr lang="en-US" sz="2800" b="1" dirty="0">
                <a:solidFill>
                  <a:srgbClr val="FF0000"/>
                </a:solidFill>
                <a:latin typeface="Arial Narrow" pitchFamily="34" charset="0"/>
                <a:sym typeface="Symbol" pitchFamily="18" charset="2"/>
              </a:rPr>
              <a:t>Example : </a:t>
            </a:r>
            <a:r>
              <a:rPr lang="en-US" sz="2800" b="1" dirty="0">
                <a:latin typeface="Arial Narrow" pitchFamily="34" charset="0"/>
                <a:sym typeface="Symbol" pitchFamily="18" charset="2"/>
              </a:rPr>
              <a:t>Contact dermatitis by </a:t>
            </a:r>
            <a:r>
              <a:rPr lang="en-US" sz="2800" b="1" dirty="0">
                <a:solidFill>
                  <a:srgbClr val="5100C8"/>
                </a:solidFill>
                <a:latin typeface="Arial Narrow" pitchFamily="34" charset="0"/>
                <a:sym typeface="Symbol" pitchFamily="18" charset="2"/>
              </a:rPr>
              <a:t>local anesthetics</a:t>
            </a:r>
          </a:p>
          <a:p>
            <a:pPr marL="0" indent="0">
              <a:buNone/>
            </a:pPr>
            <a:r>
              <a:rPr lang="en-US" sz="2800" b="1" dirty="0">
                <a:solidFill>
                  <a:srgbClr val="5100C8"/>
                </a:solidFill>
                <a:latin typeface="Arial Narrow" pitchFamily="34" charset="0"/>
                <a:sym typeface="Symbol" pitchFamily="18" charset="2"/>
              </a:rPr>
              <a:t> creams, anti -histamine creams, topical antibiotics</a:t>
            </a:r>
            <a:endParaRPr lang="en-US" sz="2800" b="1" dirty="0">
              <a:solidFill>
                <a:srgbClr val="5100C8"/>
              </a:solidFill>
              <a:latin typeface="Arial Narrow" pitchFamily="34" charset="0"/>
            </a:endParaRPr>
          </a:p>
          <a:p>
            <a:endParaRPr lang="en-US" sz="2800" b="1" dirty="0">
              <a:latin typeface="Arial Narrow" pitchFamily="34" charset="0"/>
            </a:endParaRPr>
          </a:p>
          <a:p>
            <a:endParaRPr lang="en-US" sz="2800" b="1" dirty="0">
              <a:solidFill>
                <a:srgbClr val="FF0000"/>
              </a:solidFill>
            </a:endParaRPr>
          </a:p>
        </p:txBody>
      </p:sp>
      <p:grpSp>
        <p:nvGrpSpPr>
          <p:cNvPr id="3" name="Group 44"/>
          <p:cNvGrpSpPr>
            <a:grpSpLocks/>
          </p:cNvGrpSpPr>
          <p:nvPr/>
        </p:nvGrpSpPr>
        <p:grpSpPr bwMode="auto">
          <a:xfrm>
            <a:off x="6705600" y="3124199"/>
            <a:ext cx="2590800" cy="3579813"/>
            <a:chOff x="7162800" y="3201987"/>
            <a:chExt cx="1828800" cy="3579813"/>
          </a:xfrm>
        </p:grpSpPr>
        <p:sp>
          <p:nvSpPr>
            <p:cNvPr id="4" name="Oval 3"/>
            <p:cNvSpPr/>
            <p:nvPr/>
          </p:nvSpPr>
          <p:spPr>
            <a:xfrm>
              <a:off x="7516813" y="5613400"/>
              <a:ext cx="685800" cy="609600"/>
            </a:xfrm>
            <a:prstGeom prst="ellipse">
              <a:avLst/>
            </a:prstGeom>
            <a:solidFill>
              <a:srgbClr val="EBE2F2"/>
            </a:solidFill>
            <a:ln>
              <a:solidFill>
                <a:srgbClr val="EBE2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7620000" y="3582987"/>
              <a:ext cx="1066800" cy="969963"/>
            </a:xfrm>
            <a:prstGeom prst="ellipse">
              <a:avLst/>
            </a:prstGeom>
            <a:solidFill>
              <a:srgbClr val="EBE2F2"/>
            </a:solidFill>
            <a:ln>
              <a:solidFill>
                <a:srgbClr val="EBE2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7"/>
            <p:cNvPicPr>
              <a:picLocks noChangeAspect="1" noChangeArrowheads="1"/>
            </p:cNvPicPr>
            <p:nvPr/>
          </p:nvPicPr>
          <p:blipFill>
            <a:blip r:embed="rId2" cstate="print">
              <a:clrChange>
                <a:clrFrom>
                  <a:srgbClr val="D1D1D1"/>
                </a:clrFrom>
                <a:clrTo>
                  <a:srgbClr val="D1D1D1">
                    <a:alpha val="0"/>
                  </a:srgbClr>
                </a:clrTo>
              </a:clrChange>
            </a:blip>
            <a:srcRect/>
            <a:stretch>
              <a:fillRect/>
            </a:stretch>
          </p:blipFill>
          <p:spPr bwMode="auto">
            <a:xfrm>
              <a:off x="7162800" y="3201987"/>
              <a:ext cx="1828800" cy="3579813"/>
            </a:xfrm>
            <a:prstGeom prst="rect">
              <a:avLst/>
            </a:prstGeom>
            <a:noFill/>
            <a:ln w="9525">
              <a:noFill/>
              <a:miter lim="800000"/>
              <a:headEnd/>
              <a:tailEnd/>
            </a:ln>
          </p:spPr>
        </p:pic>
      </p:grpSp>
    </p:spTree>
    <p:extLst>
      <p:ext uri="{BB962C8B-B14F-4D97-AF65-F5344CB8AC3E}">
        <p14:creationId xmlns:p14="http://schemas.microsoft.com/office/powerpoint/2010/main" val="9873764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811">
                                            <p:txEl>
                                              <p:pRg st="2" end="2"/>
                                            </p:txEl>
                                          </p:spTgt>
                                        </p:tgtEl>
                                        <p:attrNameLst>
                                          <p:attrName>style.visibility</p:attrName>
                                        </p:attrNameLst>
                                      </p:cBhvr>
                                      <p:to>
                                        <p:strVal val="visible"/>
                                      </p:to>
                                    </p:set>
                                    <p:animEffect transition="in" filter="fade">
                                      <p:cBhvr>
                                        <p:cTn id="7" dur="500"/>
                                        <p:tgtEl>
                                          <p:spTgt spid="1198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811">
                                            <p:txEl>
                                              <p:pRg st="4" end="4"/>
                                            </p:txEl>
                                          </p:spTgt>
                                        </p:tgtEl>
                                        <p:attrNameLst>
                                          <p:attrName>style.visibility</p:attrName>
                                        </p:attrNameLst>
                                      </p:cBhvr>
                                      <p:to>
                                        <p:strVal val="visible"/>
                                      </p:to>
                                    </p:set>
                                    <p:animEffect transition="in" filter="fade">
                                      <p:cBhvr>
                                        <p:cTn id="12" dur="500"/>
                                        <p:tgtEl>
                                          <p:spTgt spid="11981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811">
                                            <p:txEl>
                                              <p:pRg st="6" end="6"/>
                                            </p:txEl>
                                          </p:spTgt>
                                        </p:tgtEl>
                                        <p:attrNameLst>
                                          <p:attrName>style.visibility</p:attrName>
                                        </p:attrNameLst>
                                      </p:cBhvr>
                                      <p:to>
                                        <p:strVal val="visible"/>
                                      </p:to>
                                    </p:set>
                                    <p:animEffect transition="in" filter="fade">
                                      <p:cBhvr>
                                        <p:cTn id="17" dur="500"/>
                                        <p:tgtEl>
                                          <p:spTgt spid="119811">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9811">
                                            <p:txEl>
                                              <p:pRg st="7" end="7"/>
                                            </p:txEl>
                                          </p:spTgt>
                                        </p:tgtEl>
                                        <p:attrNameLst>
                                          <p:attrName>style.visibility</p:attrName>
                                        </p:attrNameLst>
                                      </p:cBhvr>
                                      <p:to>
                                        <p:strVal val="visible"/>
                                      </p:to>
                                    </p:set>
                                    <p:animEffect transition="in" filter="fade">
                                      <p:cBhvr>
                                        <p:cTn id="20" dur="500"/>
                                        <p:tgtEl>
                                          <p:spTgt spid="119811">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9811">
                                            <p:txEl>
                                              <p:pRg st="8" end="8"/>
                                            </p:txEl>
                                          </p:spTgt>
                                        </p:tgtEl>
                                        <p:attrNameLst>
                                          <p:attrName>style.visibility</p:attrName>
                                        </p:attrNameLst>
                                      </p:cBhvr>
                                      <p:to>
                                        <p:strVal val="visible"/>
                                      </p:to>
                                    </p:set>
                                    <p:animEffect transition="in" filter="fade">
                                      <p:cBhvr>
                                        <p:cTn id="23" dur="500"/>
                                        <p:tgtEl>
                                          <p:spTgt spid="119811">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9811">
                                            <p:txEl>
                                              <p:pRg st="10" end="10"/>
                                            </p:txEl>
                                          </p:spTgt>
                                        </p:tgtEl>
                                        <p:attrNameLst>
                                          <p:attrName>style.visibility</p:attrName>
                                        </p:attrNameLst>
                                      </p:cBhvr>
                                      <p:to>
                                        <p:strVal val="visible"/>
                                      </p:to>
                                    </p:set>
                                    <p:animEffect transition="in" filter="fade">
                                      <p:cBhvr>
                                        <p:cTn id="28" dur="500"/>
                                        <p:tgtEl>
                                          <p:spTgt spid="119811">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9811">
                                            <p:txEl>
                                              <p:pRg st="11" end="11"/>
                                            </p:txEl>
                                          </p:spTgt>
                                        </p:tgtEl>
                                        <p:attrNameLst>
                                          <p:attrName>style.visibility</p:attrName>
                                        </p:attrNameLst>
                                      </p:cBhvr>
                                      <p:to>
                                        <p:strVal val="visible"/>
                                      </p:to>
                                    </p:set>
                                    <p:animEffect transition="in" filter="fade">
                                      <p:cBhvr>
                                        <p:cTn id="31" dur="500"/>
                                        <p:tgtEl>
                                          <p:spTgt spid="1198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Rectangle 3"/>
          <p:cNvGrpSpPr>
            <a:grpSpLocks/>
          </p:cNvGrpSpPr>
          <p:nvPr/>
        </p:nvGrpSpPr>
        <p:grpSpPr bwMode="auto">
          <a:xfrm flipH="1" flipV="1">
            <a:off x="-12700" y="0"/>
            <a:ext cx="9156700" cy="6870700"/>
            <a:chOff x="-4" y="-4"/>
            <a:chExt cx="5768" cy="4328"/>
          </a:xfrm>
          <a:gradFill>
            <a:gsLst>
              <a:gs pos="35000">
                <a:srgbClr val="EBE2F2">
                  <a:alpha val="72000"/>
                </a:srgbClr>
              </a:gs>
              <a:gs pos="56000">
                <a:schemeClr val="accent6">
                  <a:lumMod val="20000"/>
                  <a:lumOff val="80000"/>
                </a:schemeClr>
              </a:gs>
              <a:gs pos="92000">
                <a:srgbClr val="FFFF00">
                  <a:alpha val="56000"/>
                </a:srgbClr>
              </a:gs>
              <a:gs pos="100000">
                <a:schemeClr val="accent1">
                  <a:tint val="23500"/>
                  <a:satMod val="160000"/>
                </a:schemeClr>
              </a:gs>
            </a:gsLst>
            <a:lin ang="2700000" scaled="1"/>
          </a:gradFill>
        </p:grpSpPr>
        <p:pic>
          <p:nvPicPr>
            <p:cNvPr id="13" name="Rectangle 3"/>
            <p:cNvPicPr>
              <a:picLocks noChangeArrowheads="1"/>
            </p:cNvPicPr>
            <p:nvPr/>
          </p:nvPicPr>
          <p:blipFill>
            <a:blip r:embed="rId2" cstate="print"/>
            <a:srcRect/>
            <a:stretch>
              <a:fillRect/>
            </a:stretch>
          </p:blipFill>
          <p:spPr bwMode="auto">
            <a:xfrm>
              <a:off x="-4" y="-4"/>
              <a:ext cx="5768" cy="4328"/>
            </a:xfrm>
            <a:prstGeom prst="rect">
              <a:avLst/>
            </a:prstGeom>
            <a:grpFill/>
            <a:ln w="9525">
              <a:solidFill>
                <a:schemeClr val="tx1"/>
              </a:solidFill>
              <a:miter lim="800000"/>
              <a:headEnd/>
              <a:tailEnd/>
            </a:ln>
          </p:spPr>
        </p:pic>
        <p:sp>
          <p:nvSpPr>
            <p:cNvPr id="14" name="Text Box 2"/>
            <p:cNvSpPr txBox="1">
              <a:spLocks noChangeArrowheads="1"/>
            </p:cNvSpPr>
            <p:nvPr/>
          </p:nvSpPr>
          <p:spPr bwMode="auto">
            <a:xfrm>
              <a:off x="0" y="0"/>
              <a:ext cx="5760" cy="4320"/>
            </a:xfrm>
            <a:prstGeom prst="rect">
              <a:avLst/>
            </a:prstGeom>
            <a:grpFill/>
            <a:ln w="9525">
              <a:solidFill>
                <a:schemeClr val="tx1"/>
              </a:solidFill>
              <a:miter lim="800000"/>
              <a:headEnd/>
              <a:tailEnd/>
            </a:ln>
          </p:spPr>
          <p:txBody>
            <a:bodyPr anchor="ctr"/>
            <a:lstStyle/>
            <a:p>
              <a:pPr algn="ctr">
                <a:defRPr/>
              </a:pPr>
              <a:endParaRPr lang="en-US">
                <a:solidFill>
                  <a:schemeClr val="tx2"/>
                </a:solidFill>
                <a:latin typeface="Calibri" pitchFamily="34" charset="0"/>
              </a:endParaRPr>
            </a:p>
          </p:txBody>
        </p:sp>
      </p:grpSp>
      <p:pic>
        <p:nvPicPr>
          <p:cNvPr id="20482" name="Picture 7" descr="prescription_drugs"/>
          <p:cNvPicPr>
            <a:picLocks noChangeAspect="1" noChangeArrowheads="1"/>
          </p:cNvPicPr>
          <p:nvPr/>
        </p:nvPicPr>
        <p:blipFill>
          <a:blip r:embed="rId3" cstate="print">
            <a:clrChange>
              <a:clrFrom>
                <a:srgbClr val="C9E8E0"/>
              </a:clrFrom>
              <a:clrTo>
                <a:srgbClr val="C9E8E0">
                  <a:alpha val="0"/>
                </a:srgbClr>
              </a:clrTo>
            </a:clrChange>
          </a:blip>
          <a:srcRect/>
          <a:stretch>
            <a:fillRect/>
          </a:stretch>
        </p:blipFill>
        <p:spPr bwMode="auto">
          <a:xfrm>
            <a:off x="0" y="152400"/>
            <a:ext cx="3429000" cy="5137150"/>
          </a:xfrm>
          <a:prstGeom prst="rect">
            <a:avLst/>
          </a:prstGeom>
          <a:noFill/>
          <a:ln w="9525">
            <a:noFill/>
            <a:miter lim="800000"/>
            <a:headEnd/>
            <a:tailEnd/>
          </a:ln>
        </p:spPr>
      </p:pic>
      <p:sp>
        <p:nvSpPr>
          <p:cNvPr id="10" name="Rectangle 9"/>
          <p:cNvSpPr/>
          <p:nvPr/>
        </p:nvSpPr>
        <p:spPr>
          <a:xfrm>
            <a:off x="3429000" y="381000"/>
            <a:ext cx="6400800"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1200" b="1" cap="none" spc="0" dirty="0">
              <a:ln w="11430"/>
              <a:solidFill>
                <a:srgbClr val="6600FF"/>
              </a:solidFill>
              <a:effectLst>
                <a:outerShdw blurRad="50800" dist="39000" dir="5460000" algn="tl">
                  <a:srgbClr val="000000">
                    <a:alpha val="38000"/>
                  </a:srgbClr>
                </a:outerShdw>
              </a:effectLst>
              <a:latin typeface="Berlin Sans FB Demi" pitchFamily="34" charset="0"/>
            </a:endParaRPr>
          </a:p>
          <a:p>
            <a:r>
              <a:rPr lang="en-US" sz="4800" b="1" dirty="0">
                <a:ln w="11430"/>
                <a:solidFill>
                  <a:srgbClr val="6600FF"/>
                </a:solidFill>
                <a:effectLst>
                  <a:outerShdw blurRad="50800" dist="39000" dir="5460000" algn="tl">
                    <a:srgbClr val="000000">
                      <a:alpha val="38000"/>
                    </a:srgbClr>
                  </a:outerShdw>
                </a:effectLst>
                <a:latin typeface="Berlin Sans FB Demi" pitchFamily="34" charset="0"/>
              </a:rPr>
              <a:t>        </a:t>
            </a:r>
          </a:p>
        </p:txBody>
      </p:sp>
      <p:sp>
        <p:nvSpPr>
          <p:cNvPr id="15" name="Rectangle 14"/>
          <p:cNvSpPr/>
          <p:nvPr/>
        </p:nvSpPr>
        <p:spPr>
          <a:xfrm>
            <a:off x="3429000" y="381000"/>
            <a:ext cx="6477000" cy="452431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4800" b="1" cap="none" spc="0" dirty="0">
              <a:ln w="11430"/>
              <a:solidFill>
                <a:srgbClr val="5100C8"/>
              </a:solidFill>
              <a:effectLst>
                <a:outerShdw blurRad="50800" dist="39000" dir="5460000" algn="tl">
                  <a:srgbClr val="000000">
                    <a:alpha val="38000"/>
                  </a:srgbClr>
                </a:outerShdw>
              </a:effectLst>
              <a:latin typeface="Berlin Sans FB Demi" pitchFamily="34" charset="0"/>
            </a:endParaRPr>
          </a:p>
          <a:p>
            <a:endParaRPr lang="en-US" sz="4800" b="1" dirty="0">
              <a:ln w="11430"/>
              <a:solidFill>
                <a:srgbClr val="5100C8"/>
              </a:solidFill>
              <a:effectLst>
                <a:outerShdw blurRad="50800" dist="39000" dir="5460000" algn="tl">
                  <a:srgbClr val="000000">
                    <a:alpha val="38000"/>
                  </a:srgbClr>
                </a:outerShdw>
              </a:effectLst>
              <a:latin typeface="Berlin Sans FB Demi" pitchFamily="34" charset="0"/>
            </a:endParaRPr>
          </a:p>
          <a:p>
            <a:endParaRPr lang="en-US" sz="4800" b="1" cap="none" spc="0" dirty="0">
              <a:ln w="11430"/>
              <a:solidFill>
                <a:srgbClr val="5100C8"/>
              </a:solidFill>
              <a:effectLst>
                <a:outerShdw blurRad="50800" dist="39000" dir="5460000" algn="tl">
                  <a:srgbClr val="000000">
                    <a:alpha val="38000"/>
                  </a:srgbClr>
                </a:outerShdw>
              </a:effectLst>
              <a:latin typeface="Berlin Sans FB Demi" pitchFamily="34" charset="0"/>
            </a:endParaRPr>
          </a:p>
          <a:p>
            <a:endParaRPr lang="en-US" sz="4800" b="1" dirty="0">
              <a:ln w="11430"/>
              <a:solidFill>
                <a:srgbClr val="5100C8"/>
              </a:solidFill>
              <a:effectLst>
                <a:outerShdw blurRad="50800" dist="39000" dir="5460000" algn="tl">
                  <a:srgbClr val="000000">
                    <a:alpha val="38000"/>
                  </a:srgbClr>
                </a:outerShdw>
              </a:effectLst>
              <a:latin typeface="Berlin Sans FB Demi" pitchFamily="34" charset="0"/>
            </a:endParaRPr>
          </a:p>
          <a:p>
            <a:r>
              <a:rPr lang="en-US" sz="4800" b="1" cap="none" spc="0" dirty="0">
                <a:ln w="11430"/>
                <a:solidFill>
                  <a:srgbClr val="FF0000"/>
                </a:solidFill>
                <a:effectLst>
                  <a:outerShdw blurRad="50800" dist="39000" dir="5460000" algn="tl">
                    <a:srgbClr val="000000">
                      <a:alpha val="38000"/>
                    </a:srgbClr>
                  </a:outerShdw>
                </a:effectLst>
                <a:latin typeface="Berlin Sans FB Demi" pitchFamily="34" charset="0"/>
              </a:rPr>
              <a:t>        G</a:t>
            </a:r>
            <a:r>
              <a:rPr lang="en-US" sz="4800" b="1" dirty="0">
                <a:ln w="11430"/>
                <a:solidFill>
                  <a:srgbClr val="FF0000"/>
                </a:solidFill>
                <a:effectLst>
                  <a:outerShdw blurRad="50800" dist="39000" dir="5460000" algn="tl">
                    <a:srgbClr val="000000">
                      <a:alpha val="38000"/>
                    </a:srgbClr>
                  </a:outerShdw>
                </a:effectLst>
                <a:latin typeface="Berlin Sans FB Demi" pitchFamily="34" charset="0"/>
              </a:rPr>
              <a:t>O</a:t>
            </a:r>
            <a:r>
              <a:rPr lang="en-US" sz="4800" b="1" cap="none" spc="0" dirty="0">
                <a:ln w="11430"/>
                <a:solidFill>
                  <a:srgbClr val="FF0000"/>
                </a:solidFill>
                <a:effectLst>
                  <a:outerShdw blurRad="50800" dist="39000" dir="5460000" algn="tl">
                    <a:srgbClr val="000000">
                      <a:alpha val="38000"/>
                    </a:srgbClr>
                  </a:outerShdw>
                </a:effectLst>
                <a:latin typeface="Berlin Sans FB Demi" pitchFamily="34" charset="0"/>
              </a:rPr>
              <a:t>O</a:t>
            </a:r>
            <a:r>
              <a:rPr lang="en-US" sz="4800" b="1" dirty="0">
                <a:ln w="11430"/>
                <a:solidFill>
                  <a:srgbClr val="FF0000"/>
                </a:solidFill>
                <a:effectLst>
                  <a:outerShdw blurRad="50800" dist="39000" dir="5460000" algn="tl">
                    <a:srgbClr val="000000">
                      <a:alpha val="38000"/>
                    </a:srgbClr>
                  </a:outerShdw>
                </a:effectLst>
                <a:latin typeface="Berlin Sans FB Demi" pitchFamily="34" charset="0"/>
              </a:rPr>
              <a:t>D LUCK</a:t>
            </a:r>
          </a:p>
          <a:p>
            <a:endParaRPr lang="en-US" sz="4800" b="1" dirty="0">
              <a:ln w="11430"/>
              <a:solidFill>
                <a:srgbClr val="5100C8"/>
              </a:solidFill>
              <a:effectLst>
                <a:outerShdw blurRad="50800" dist="39000" dir="5460000" algn="tl">
                  <a:srgbClr val="000000">
                    <a:alpha val="38000"/>
                  </a:srgbClr>
                </a:outerShdw>
              </a:effectLst>
              <a:latin typeface="Berlin Sans FB Demi" pitchFamily="34" charset="0"/>
            </a:endParaRP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ectangle 3"/>
          <p:cNvGrpSpPr>
            <a:grpSpLocks/>
          </p:cNvGrpSpPr>
          <p:nvPr/>
        </p:nvGrpSpPr>
        <p:grpSpPr bwMode="auto">
          <a:xfrm>
            <a:off x="-12700" y="0"/>
            <a:ext cx="9156700" cy="6870700"/>
            <a:chOff x="-4" y="-4"/>
            <a:chExt cx="5768" cy="4328"/>
          </a:xfrm>
          <a:gradFill>
            <a:gsLst>
              <a:gs pos="35000">
                <a:srgbClr val="EBE2F2">
                  <a:alpha val="72000"/>
                </a:srgbClr>
              </a:gs>
              <a:gs pos="56000">
                <a:schemeClr val="accent6">
                  <a:lumMod val="20000"/>
                  <a:lumOff val="80000"/>
                </a:schemeClr>
              </a:gs>
              <a:gs pos="92000">
                <a:srgbClr val="FFFF00">
                  <a:alpha val="56000"/>
                </a:srgbClr>
              </a:gs>
              <a:gs pos="100000">
                <a:schemeClr val="accent1">
                  <a:tint val="23500"/>
                  <a:satMod val="160000"/>
                </a:schemeClr>
              </a:gs>
            </a:gsLst>
            <a:lin ang="2700000" scaled="1"/>
          </a:gradFill>
        </p:grpSpPr>
        <p:pic>
          <p:nvPicPr>
            <p:cNvPr id="3" name="Rectangle 3"/>
            <p:cNvPicPr>
              <a:picLocks noChangeArrowheads="1"/>
            </p:cNvPicPr>
            <p:nvPr/>
          </p:nvPicPr>
          <p:blipFill>
            <a:blip r:embed="rId2" cstate="print"/>
            <a:srcRect/>
            <a:stretch>
              <a:fillRect/>
            </a:stretch>
          </p:blipFill>
          <p:spPr bwMode="auto">
            <a:xfrm>
              <a:off x="-4" y="-4"/>
              <a:ext cx="5768" cy="4328"/>
            </a:xfrm>
            <a:prstGeom prst="rect">
              <a:avLst/>
            </a:prstGeom>
            <a:grpFill/>
            <a:ln w="9525">
              <a:solidFill>
                <a:schemeClr val="tx1"/>
              </a:solidFill>
              <a:miter lim="800000"/>
              <a:headEnd/>
              <a:tailEnd/>
            </a:ln>
          </p:spPr>
        </p:pic>
        <p:sp>
          <p:nvSpPr>
            <p:cNvPr id="4" name="Text Box 2"/>
            <p:cNvSpPr txBox="1">
              <a:spLocks noChangeArrowheads="1"/>
            </p:cNvSpPr>
            <p:nvPr/>
          </p:nvSpPr>
          <p:spPr bwMode="auto">
            <a:xfrm>
              <a:off x="0" y="0"/>
              <a:ext cx="5760" cy="4320"/>
            </a:xfrm>
            <a:prstGeom prst="rect">
              <a:avLst/>
            </a:prstGeom>
            <a:grpFill/>
            <a:ln w="9525">
              <a:solidFill>
                <a:schemeClr val="tx1"/>
              </a:solidFill>
              <a:miter lim="800000"/>
              <a:headEnd/>
              <a:tailEnd/>
            </a:ln>
          </p:spPr>
          <p:txBody>
            <a:bodyPr anchor="ctr"/>
            <a:lstStyle/>
            <a:p>
              <a:pPr algn="ctr">
                <a:defRPr/>
              </a:pPr>
              <a:endParaRPr lang="en-US">
                <a:solidFill>
                  <a:schemeClr val="tx2"/>
                </a:solidFill>
                <a:latin typeface="Calibri" pitchFamily="34" charset="0"/>
              </a:endParaRPr>
            </a:p>
          </p:txBody>
        </p:sp>
      </p:grpSp>
      <p:pic>
        <p:nvPicPr>
          <p:cNvPr id="5" name="Picture 7" descr="prescription_drugs"/>
          <p:cNvPicPr>
            <a:picLocks noChangeAspect="1" noChangeArrowheads="1"/>
          </p:cNvPicPr>
          <p:nvPr/>
        </p:nvPicPr>
        <p:blipFill>
          <a:blip r:embed="rId3" cstate="print">
            <a:clrChange>
              <a:clrFrom>
                <a:srgbClr val="ACD3D0"/>
              </a:clrFrom>
              <a:clrTo>
                <a:srgbClr val="ACD3D0">
                  <a:alpha val="0"/>
                </a:srgbClr>
              </a:clrTo>
            </a:clrChange>
            <a:duotone>
              <a:schemeClr val="accent4">
                <a:shade val="45000"/>
                <a:satMod val="135000"/>
              </a:schemeClr>
              <a:prstClr val="white"/>
            </a:duotone>
          </a:blip>
          <a:srcRect/>
          <a:stretch>
            <a:fillRect/>
          </a:stretch>
        </p:blipFill>
        <p:spPr bwMode="auto">
          <a:xfrm>
            <a:off x="158976" y="204787"/>
            <a:ext cx="2660424" cy="3986213"/>
          </a:xfrm>
          <a:prstGeom prst="rect">
            <a:avLst/>
          </a:prstGeom>
          <a:noFill/>
          <a:ln w="9525">
            <a:noFill/>
            <a:miter lim="800000"/>
            <a:headEnd/>
            <a:tailEnd/>
          </a:ln>
        </p:spPr>
      </p:pic>
      <p:pic>
        <p:nvPicPr>
          <p:cNvPr id="21507" name="Picture 2"/>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477838" y="76200"/>
            <a:ext cx="1655762" cy="1600200"/>
          </a:xfrm>
          <a:prstGeom prst="rect">
            <a:avLst/>
          </a:prstGeom>
          <a:noFill/>
          <a:ln w="9525">
            <a:noFill/>
            <a:miter lim="800000"/>
            <a:headEnd/>
            <a:tailEnd/>
          </a:ln>
        </p:spPr>
      </p:pic>
      <p:sp>
        <p:nvSpPr>
          <p:cNvPr id="21508" name="TextBox 3"/>
          <p:cNvSpPr txBox="1">
            <a:spLocks noChangeArrowheads="1"/>
          </p:cNvSpPr>
          <p:nvPr/>
        </p:nvSpPr>
        <p:spPr bwMode="auto">
          <a:xfrm>
            <a:off x="0" y="4191000"/>
            <a:ext cx="9144000" cy="646331"/>
          </a:xfrm>
          <a:prstGeom prst="rect">
            <a:avLst/>
          </a:prstGeom>
          <a:solidFill>
            <a:srgbClr val="FFFFFF">
              <a:alpha val="50195"/>
            </a:srgbClr>
          </a:solidFill>
          <a:ln w="9525">
            <a:noFill/>
            <a:miter lim="800000"/>
            <a:headEnd/>
            <a:tailEnd/>
          </a:ln>
        </p:spPr>
        <p:txBody>
          <a:bodyPr>
            <a:spAutoFit/>
          </a:bodyPr>
          <a:lstStyle/>
          <a:p>
            <a:pPr algn="ctr"/>
            <a:r>
              <a:rPr lang="en-US" sz="3600" b="1" dirty="0">
                <a:solidFill>
                  <a:srgbClr val="FF0000"/>
                </a:solidFill>
                <a:latin typeface="Calibri" pitchFamily="34" charset="0"/>
              </a:rPr>
              <a:t>Tolerance  and  Desensitization</a:t>
            </a:r>
            <a:endParaRPr lang="en-US" sz="3600" dirty="0">
              <a:solidFill>
                <a:srgbClr val="FF0000"/>
              </a:solidFill>
              <a:latin typeface="Broadway" pitchFamily="82" charset="0"/>
            </a:endParaRPr>
          </a:p>
        </p:txBody>
      </p:sp>
      <p:sp>
        <p:nvSpPr>
          <p:cNvPr id="9" name="Rectangle 8"/>
          <p:cNvSpPr/>
          <p:nvPr/>
        </p:nvSpPr>
        <p:spPr>
          <a:xfrm>
            <a:off x="2286000" y="2228671"/>
            <a:ext cx="6553200" cy="1200329"/>
          </a:xfrm>
          <a:prstGeom prst="rect">
            <a:avLst/>
          </a:prstGeom>
          <a:gradFill flip="none" rotWithShape="1">
            <a:gsLst>
              <a:gs pos="17000">
                <a:srgbClr val="EBE2F2">
                  <a:alpha val="30000"/>
                </a:srgbClr>
              </a:gs>
              <a:gs pos="46000">
                <a:schemeClr val="bg1"/>
              </a:gs>
              <a:gs pos="80000">
                <a:schemeClr val="bg1">
                  <a:alpha val="31000"/>
                </a:schemeClr>
              </a:gs>
              <a:gs pos="100000">
                <a:schemeClr val="accent1">
                  <a:tint val="23500"/>
                  <a:satMod val="160000"/>
                </a:schemeClr>
              </a:gs>
            </a:gsLst>
            <a:lin ang="13500000" scaled="1"/>
            <a:tileRect/>
          </a:gradFill>
        </p:spPr>
        <p:txBody>
          <a:bodyPr>
            <a:spAutoFit/>
          </a:bodyPr>
          <a:lstStyle/>
          <a:p>
            <a:pPr algn="ctr">
              <a:defRPr/>
            </a:pPr>
            <a:r>
              <a:rPr lang="en-US" sz="2400" b="1" dirty="0">
                <a:latin typeface="Arial Narrow" pitchFamily="34" charset="0"/>
              </a:rPr>
              <a:t>Phenomenon of variation in drug response, where by there is a </a:t>
            </a:r>
            <a:r>
              <a:rPr lang="en-US" sz="2400" b="1" dirty="0">
                <a:solidFill>
                  <a:srgbClr val="5100C8"/>
                </a:solidFill>
                <a:latin typeface="Arial Narrow" pitchFamily="34" charset="0"/>
              </a:rPr>
              <a:t>diminution </a:t>
            </a:r>
            <a:r>
              <a:rPr lang="en-US" sz="2400" b="1" dirty="0">
                <a:solidFill>
                  <a:srgbClr val="002060"/>
                </a:solidFill>
                <a:latin typeface="Arial Narrow" pitchFamily="34" charset="0"/>
              </a:rPr>
              <a:t>of</a:t>
            </a:r>
            <a:r>
              <a:rPr lang="en-US" sz="2400" b="1" dirty="0">
                <a:latin typeface="Arial Narrow" pitchFamily="34" charset="0"/>
              </a:rPr>
              <a:t> the response to the drug when given </a:t>
            </a:r>
            <a:r>
              <a:rPr lang="en-US" sz="2400" b="1" dirty="0">
                <a:solidFill>
                  <a:srgbClr val="333300"/>
                </a:solidFill>
                <a:latin typeface="Arial Narrow" pitchFamily="34" charset="0"/>
              </a:rPr>
              <a:t>continuously or repeatedly</a:t>
            </a:r>
            <a:r>
              <a:rPr lang="en-US" sz="2400" b="1" dirty="0">
                <a:latin typeface="Arial Narrow" pitchFamily="34" charset="0"/>
              </a:rPr>
              <a:t>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ectangle 3"/>
          <p:cNvGrpSpPr>
            <a:grpSpLocks/>
          </p:cNvGrpSpPr>
          <p:nvPr/>
        </p:nvGrpSpPr>
        <p:grpSpPr bwMode="auto">
          <a:xfrm>
            <a:off x="-12700" y="0"/>
            <a:ext cx="9156700" cy="6870700"/>
            <a:chOff x="-4" y="-4"/>
            <a:chExt cx="5768" cy="4328"/>
          </a:xfrm>
          <a:gradFill>
            <a:gsLst>
              <a:gs pos="35000">
                <a:srgbClr val="EBE2F2">
                  <a:alpha val="72000"/>
                </a:srgbClr>
              </a:gs>
              <a:gs pos="56000">
                <a:schemeClr val="accent6">
                  <a:lumMod val="20000"/>
                  <a:lumOff val="80000"/>
                </a:schemeClr>
              </a:gs>
              <a:gs pos="92000">
                <a:srgbClr val="FFFF00">
                  <a:alpha val="56000"/>
                </a:srgbClr>
              </a:gs>
              <a:gs pos="100000">
                <a:schemeClr val="accent1">
                  <a:tint val="23500"/>
                  <a:satMod val="160000"/>
                </a:schemeClr>
              </a:gs>
            </a:gsLst>
            <a:lin ang="2700000" scaled="1"/>
          </a:gradFill>
        </p:grpSpPr>
        <p:pic>
          <p:nvPicPr>
            <p:cNvPr id="3" name="Rectangle 3"/>
            <p:cNvPicPr>
              <a:picLocks noChangeArrowheads="1"/>
            </p:cNvPicPr>
            <p:nvPr/>
          </p:nvPicPr>
          <p:blipFill>
            <a:blip r:embed="rId2" cstate="print"/>
            <a:srcRect/>
            <a:stretch>
              <a:fillRect/>
            </a:stretch>
          </p:blipFill>
          <p:spPr bwMode="auto">
            <a:xfrm>
              <a:off x="-4" y="-4"/>
              <a:ext cx="5768" cy="4328"/>
            </a:xfrm>
            <a:prstGeom prst="rect">
              <a:avLst/>
            </a:prstGeom>
            <a:grpFill/>
            <a:ln w="9525">
              <a:solidFill>
                <a:schemeClr val="tx1"/>
              </a:solidFill>
              <a:miter lim="800000"/>
              <a:headEnd/>
              <a:tailEnd/>
            </a:ln>
          </p:spPr>
        </p:pic>
        <p:sp>
          <p:nvSpPr>
            <p:cNvPr id="4" name="Text Box 2"/>
            <p:cNvSpPr txBox="1">
              <a:spLocks noChangeArrowheads="1"/>
            </p:cNvSpPr>
            <p:nvPr/>
          </p:nvSpPr>
          <p:spPr bwMode="auto">
            <a:xfrm>
              <a:off x="0" y="0"/>
              <a:ext cx="5760" cy="4320"/>
            </a:xfrm>
            <a:prstGeom prst="rect">
              <a:avLst/>
            </a:prstGeom>
            <a:grpFill/>
            <a:ln w="9525">
              <a:solidFill>
                <a:schemeClr val="tx1"/>
              </a:solidFill>
              <a:miter lim="800000"/>
              <a:headEnd/>
              <a:tailEnd/>
            </a:ln>
          </p:spPr>
          <p:txBody>
            <a:bodyPr anchor="ctr"/>
            <a:lstStyle/>
            <a:p>
              <a:pPr algn="ctr">
                <a:defRPr/>
              </a:pPr>
              <a:endParaRPr lang="en-US">
                <a:solidFill>
                  <a:schemeClr val="tx2"/>
                </a:solidFill>
                <a:latin typeface="Calibri" pitchFamily="34" charset="0"/>
                <a:cs typeface="Arial" pitchFamily="34" charset="0"/>
              </a:endParaRPr>
            </a:p>
          </p:txBody>
        </p:sp>
      </p:grpSp>
      <p:pic>
        <p:nvPicPr>
          <p:cNvPr id="5" name="Picture 7" descr="prescription_drugs"/>
          <p:cNvPicPr>
            <a:picLocks noChangeAspect="1" noChangeArrowheads="1"/>
          </p:cNvPicPr>
          <p:nvPr/>
        </p:nvPicPr>
        <p:blipFill>
          <a:blip r:embed="rId3" cstate="print">
            <a:clrChange>
              <a:clrFrom>
                <a:srgbClr val="ACD3D0"/>
              </a:clrFrom>
              <a:clrTo>
                <a:srgbClr val="ACD3D0">
                  <a:alpha val="0"/>
                </a:srgbClr>
              </a:clrTo>
            </a:clrChange>
            <a:duotone>
              <a:schemeClr val="accent4">
                <a:shade val="45000"/>
                <a:satMod val="135000"/>
              </a:schemeClr>
              <a:prstClr val="white"/>
            </a:duotone>
          </a:blip>
          <a:srcRect/>
          <a:stretch>
            <a:fillRect/>
          </a:stretch>
        </p:blipFill>
        <p:spPr bwMode="auto">
          <a:xfrm>
            <a:off x="158976" y="204787"/>
            <a:ext cx="2660424" cy="3986213"/>
          </a:xfrm>
          <a:prstGeom prst="rect">
            <a:avLst/>
          </a:prstGeom>
          <a:noFill/>
          <a:ln w="9525">
            <a:noFill/>
            <a:miter lim="800000"/>
            <a:headEnd/>
            <a:tailEnd/>
          </a:ln>
        </p:spPr>
      </p:pic>
      <p:pic>
        <p:nvPicPr>
          <p:cNvPr id="26627" name="Picture 2"/>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477838" y="76200"/>
            <a:ext cx="1655762" cy="1600200"/>
          </a:xfrm>
          <a:prstGeom prst="rect">
            <a:avLst/>
          </a:prstGeom>
          <a:noFill/>
          <a:ln w="9525">
            <a:noFill/>
            <a:miter lim="800000"/>
            <a:headEnd/>
            <a:tailEnd/>
          </a:ln>
        </p:spPr>
      </p:pic>
      <p:sp>
        <p:nvSpPr>
          <p:cNvPr id="7" name="Rectangle 6"/>
          <p:cNvSpPr/>
          <p:nvPr/>
        </p:nvSpPr>
        <p:spPr>
          <a:xfrm>
            <a:off x="0" y="3925669"/>
            <a:ext cx="9144000" cy="646331"/>
          </a:xfrm>
          <a:prstGeom prst="rect">
            <a:avLst/>
          </a:prstGeom>
          <a:gradFill>
            <a:gsLst>
              <a:gs pos="17000">
                <a:schemeClr val="accent6">
                  <a:lumMod val="20000"/>
                  <a:lumOff val="80000"/>
                </a:schemeClr>
              </a:gs>
              <a:gs pos="46000">
                <a:schemeClr val="bg1"/>
              </a:gs>
              <a:gs pos="80000">
                <a:schemeClr val="accent6">
                  <a:lumMod val="20000"/>
                  <a:lumOff val="80000"/>
                </a:schemeClr>
              </a:gs>
              <a:gs pos="100000">
                <a:schemeClr val="accent1">
                  <a:tint val="23500"/>
                  <a:satMod val="160000"/>
                </a:schemeClr>
              </a:gs>
            </a:gsLst>
            <a:lin ang="13500000" scaled="1"/>
          </a:gradFill>
          <a:effectLst>
            <a:outerShdw blurRad="50800" dist="38100" dir="2700000" algn="tl" rotWithShape="0">
              <a:schemeClr val="tx1"/>
            </a:outerShdw>
            <a:reflection blurRad="6350" stA="50000" endA="300" endPos="90000" dist="50800" dir="5400000" sy="-100000" algn="bl" rotWithShape="0"/>
          </a:effectLst>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3600" b="1" dirty="0">
                <a:solidFill>
                  <a:srgbClr val="FF0000"/>
                </a:solidFill>
                <a:latin typeface="Calibri" pitchFamily="34" charset="0"/>
              </a:rPr>
              <a:t>Adverse drug reactions [ADR]</a:t>
            </a:r>
          </a:p>
        </p:txBody>
      </p:sp>
      <p:sp>
        <p:nvSpPr>
          <p:cNvPr id="8" name="Rectangle 2"/>
          <p:cNvSpPr txBox="1">
            <a:spLocks noChangeArrowheads="1"/>
          </p:cNvSpPr>
          <p:nvPr/>
        </p:nvSpPr>
        <p:spPr bwMode="auto">
          <a:xfrm>
            <a:off x="228600" y="5257800"/>
            <a:ext cx="8686800" cy="838200"/>
          </a:xfrm>
          <a:prstGeom prst="rect">
            <a:avLst/>
          </a:prstGeom>
          <a:noFill/>
          <a:ln w="76200">
            <a:noFill/>
            <a:miter lim="800000"/>
            <a:headEnd/>
            <a:tailEnd/>
          </a:ln>
        </p:spPr>
        <p:txBody>
          <a:bodyPr/>
          <a:lstStyle/>
          <a:p>
            <a:pPr marL="342900" indent="-342900" eaLnBrk="0" hangingPunct="0">
              <a:lnSpc>
                <a:spcPct val="90000"/>
              </a:lnSpc>
              <a:spcBef>
                <a:spcPct val="20000"/>
              </a:spcBef>
              <a:buFontTx/>
              <a:buBlip>
                <a:blip r:embed="rId5"/>
              </a:buBlip>
            </a:pPr>
            <a:r>
              <a:rPr lang="en-US" sz="2800" b="1">
                <a:solidFill>
                  <a:srgbClr val="5100C8"/>
                </a:solidFill>
              </a:rPr>
              <a:t>Harmful or seriously</a:t>
            </a:r>
            <a:r>
              <a:rPr lang="en-US" sz="2800">
                <a:solidFill>
                  <a:srgbClr val="5100C8"/>
                </a:solidFill>
              </a:rPr>
              <a:t> unpleasant effects occurring at doses intended for </a:t>
            </a:r>
            <a:r>
              <a:rPr lang="en-US" sz="2800" b="1">
                <a:solidFill>
                  <a:srgbClr val="5100C8"/>
                </a:solidFill>
              </a:rPr>
              <a:t>therapeutic effects.</a:t>
            </a:r>
          </a:p>
          <a:p>
            <a:pPr marL="342900" indent="-342900" eaLnBrk="0" hangingPunct="0">
              <a:lnSpc>
                <a:spcPct val="90000"/>
              </a:lnSpc>
              <a:spcBef>
                <a:spcPct val="20000"/>
              </a:spcBef>
              <a:buFontTx/>
              <a:buBlip>
                <a:blip r:embed="rId5"/>
              </a:buBlip>
            </a:pPr>
            <a:endParaRPr lang="en-US" sz="2800">
              <a:solidFill>
                <a:srgbClr val="5100C8"/>
              </a:solidFill>
            </a:endParaRPr>
          </a:p>
        </p:txBody>
      </p:sp>
    </p:spTree>
    <p:extLst>
      <p:ext uri="{BB962C8B-B14F-4D97-AF65-F5344CB8AC3E}">
        <p14:creationId xmlns:p14="http://schemas.microsoft.com/office/powerpoint/2010/main" val="4246790176"/>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Rectangle 3"/>
          <p:cNvGrpSpPr>
            <a:grpSpLocks/>
          </p:cNvGrpSpPr>
          <p:nvPr/>
        </p:nvGrpSpPr>
        <p:grpSpPr bwMode="auto">
          <a:xfrm flipH="1" flipV="1">
            <a:off x="-12700" y="0"/>
            <a:ext cx="9156700" cy="6870700"/>
            <a:chOff x="-4" y="-4"/>
            <a:chExt cx="5768" cy="4328"/>
          </a:xfrm>
          <a:gradFill>
            <a:gsLst>
              <a:gs pos="35000">
                <a:srgbClr val="EBE2F2">
                  <a:alpha val="72000"/>
                </a:srgbClr>
              </a:gs>
              <a:gs pos="56000">
                <a:schemeClr val="accent6">
                  <a:lumMod val="20000"/>
                  <a:lumOff val="80000"/>
                </a:schemeClr>
              </a:gs>
              <a:gs pos="92000">
                <a:srgbClr val="FFFF00">
                  <a:alpha val="56000"/>
                </a:srgbClr>
              </a:gs>
              <a:gs pos="100000">
                <a:schemeClr val="accent1">
                  <a:tint val="23500"/>
                  <a:satMod val="160000"/>
                </a:schemeClr>
              </a:gs>
            </a:gsLst>
            <a:lin ang="2700000" scaled="1"/>
          </a:gradFill>
        </p:grpSpPr>
        <p:pic>
          <p:nvPicPr>
            <p:cNvPr id="12" name="Rectangle 3"/>
            <p:cNvPicPr>
              <a:picLocks noChangeArrowheads="1"/>
            </p:cNvPicPr>
            <p:nvPr/>
          </p:nvPicPr>
          <p:blipFill>
            <a:blip r:embed="rId2" cstate="print"/>
            <a:srcRect/>
            <a:stretch>
              <a:fillRect/>
            </a:stretch>
          </p:blipFill>
          <p:spPr bwMode="auto">
            <a:xfrm>
              <a:off x="-4" y="-4"/>
              <a:ext cx="5768" cy="4328"/>
            </a:xfrm>
            <a:prstGeom prst="rect">
              <a:avLst/>
            </a:prstGeom>
            <a:grpFill/>
            <a:ln w="9525">
              <a:solidFill>
                <a:schemeClr val="tx1"/>
              </a:solidFill>
              <a:miter lim="800000"/>
              <a:headEnd/>
              <a:tailEnd/>
            </a:ln>
          </p:spPr>
        </p:pic>
        <p:sp>
          <p:nvSpPr>
            <p:cNvPr id="13" name="Text Box 2"/>
            <p:cNvSpPr txBox="1">
              <a:spLocks noChangeArrowheads="1"/>
            </p:cNvSpPr>
            <p:nvPr/>
          </p:nvSpPr>
          <p:spPr bwMode="auto">
            <a:xfrm>
              <a:off x="0" y="0"/>
              <a:ext cx="5760" cy="4320"/>
            </a:xfrm>
            <a:prstGeom prst="rect">
              <a:avLst/>
            </a:prstGeom>
            <a:grpFill/>
            <a:ln w="9525">
              <a:solidFill>
                <a:schemeClr val="tx1"/>
              </a:solidFill>
              <a:miter lim="800000"/>
              <a:headEnd/>
              <a:tailEnd/>
            </a:ln>
          </p:spPr>
          <p:txBody>
            <a:bodyPr anchor="ctr"/>
            <a:lstStyle/>
            <a:p>
              <a:pPr algn="ctr">
                <a:defRPr/>
              </a:pPr>
              <a:endParaRPr lang="en-US">
                <a:solidFill>
                  <a:schemeClr val="tx2"/>
                </a:solidFill>
                <a:latin typeface="Calibri" pitchFamily="34" charset="0"/>
              </a:endParaRPr>
            </a:p>
          </p:txBody>
        </p:sp>
      </p:grpSp>
      <p:pic>
        <p:nvPicPr>
          <p:cNvPr id="20482" name="Picture 7" descr="prescription_drugs"/>
          <p:cNvPicPr>
            <a:picLocks noChangeAspect="1" noChangeArrowheads="1"/>
          </p:cNvPicPr>
          <p:nvPr/>
        </p:nvPicPr>
        <p:blipFill>
          <a:blip r:embed="rId3" cstate="print">
            <a:clrChange>
              <a:clrFrom>
                <a:srgbClr val="C9E8E0"/>
              </a:clrFrom>
              <a:clrTo>
                <a:srgbClr val="C9E8E0">
                  <a:alpha val="0"/>
                </a:srgbClr>
              </a:clrTo>
            </a:clrChange>
            <a:lum bright="10000"/>
          </a:blip>
          <a:srcRect/>
          <a:stretch>
            <a:fillRect/>
          </a:stretch>
        </p:blipFill>
        <p:spPr bwMode="auto">
          <a:xfrm>
            <a:off x="0" y="152400"/>
            <a:ext cx="3429000" cy="5137150"/>
          </a:xfrm>
          <a:prstGeom prst="rect">
            <a:avLst/>
          </a:prstGeom>
          <a:noFill/>
          <a:ln w="9525">
            <a:noFill/>
            <a:miter lim="800000"/>
            <a:headEnd/>
            <a:tailEnd/>
          </a:ln>
        </p:spPr>
      </p:pic>
      <p:sp>
        <p:nvSpPr>
          <p:cNvPr id="8" name="TextBox 7"/>
          <p:cNvSpPr txBox="1"/>
          <p:nvPr/>
        </p:nvSpPr>
        <p:spPr>
          <a:xfrm>
            <a:off x="863600" y="231775"/>
            <a:ext cx="914400" cy="523220"/>
          </a:xfrm>
          <a:prstGeom prst="rect">
            <a:avLst/>
          </a:prstGeom>
          <a:solidFill>
            <a:srgbClr val="FFFFFF"/>
          </a:solidFill>
          <a:ln>
            <a:solidFill>
              <a:srgbClr val="002060"/>
            </a:solidFill>
          </a:ln>
          <a:effectLst>
            <a:glow rad="139700">
              <a:schemeClr val="accent2">
                <a:satMod val="175000"/>
                <a:alpha val="40000"/>
              </a:schemeClr>
            </a:glow>
          </a:effectLst>
        </p:spPr>
        <p:txBody>
          <a:bodyPr>
            <a:spAutoFit/>
          </a:bodyPr>
          <a:lstStyle/>
          <a:p>
            <a:pPr fontAlgn="auto">
              <a:spcBef>
                <a:spcPts val="0"/>
              </a:spcBef>
              <a:spcAft>
                <a:spcPts val="0"/>
              </a:spcAft>
              <a:defRPr/>
            </a:pPr>
            <a:r>
              <a:rPr lang="en-US" sz="2800" b="1" dirty="0" err="1">
                <a:solidFill>
                  <a:srgbClr val="FF0000"/>
                </a:solidFill>
                <a:latin typeface="Algerian" pitchFamily="82" charset="0"/>
                <a:cs typeface="+mn-cs"/>
              </a:rPr>
              <a:t>ilo</a:t>
            </a:r>
            <a:r>
              <a:rPr lang="en-US" sz="2800" b="1" dirty="0" err="1">
                <a:solidFill>
                  <a:srgbClr val="FF0000"/>
                </a:solidFill>
                <a:latin typeface="Britannic Bold" pitchFamily="34" charset="0"/>
                <a:cs typeface="+mn-cs"/>
              </a:rPr>
              <a:t>s</a:t>
            </a:r>
            <a:endParaRPr lang="en-US" sz="2800" b="1" dirty="0">
              <a:solidFill>
                <a:srgbClr val="FF0000"/>
              </a:solidFill>
              <a:latin typeface="Britannic Bold" pitchFamily="34" charset="0"/>
              <a:cs typeface="+mn-cs"/>
            </a:endParaRPr>
          </a:p>
        </p:txBody>
      </p:sp>
      <p:sp>
        <p:nvSpPr>
          <p:cNvPr id="9" name="TextBox 5"/>
          <p:cNvSpPr txBox="1">
            <a:spLocks noChangeArrowheads="1"/>
          </p:cNvSpPr>
          <p:nvPr/>
        </p:nvSpPr>
        <p:spPr bwMode="auto">
          <a:xfrm>
            <a:off x="1981200" y="304800"/>
            <a:ext cx="6781800" cy="523220"/>
          </a:xfrm>
          <a:prstGeom prst="rect">
            <a:avLst/>
          </a:prstGeom>
          <a:noFill/>
          <a:ln w="9525">
            <a:noFill/>
            <a:miter lim="800000"/>
            <a:headEnd/>
            <a:tailEnd/>
          </a:ln>
        </p:spPr>
        <p:txBody>
          <a:bodyPr wrap="square">
            <a:spAutoFit/>
          </a:bodyPr>
          <a:lstStyle/>
          <a:p>
            <a:r>
              <a:rPr lang="en-US" sz="2800" b="1" i="1" dirty="0">
                <a:solidFill>
                  <a:srgbClr val="0070C0"/>
                </a:solidFill>
                <a:latin typeface="Arial Narrow" pitchFamily="34" charset="0"/>
              </a:rPr>
              <a:t>By the end of this lecture you will be able to : </a:t>
            </a:r>
          </a:p>
        </p:txBody>
      </p:sp>
      <p:sp>
        <p:nvSpPr>
          <p:cNvPr id="11" name="TextBox 8"/>
          <p:cNvSpPr txBox="1">
            <a:spLocks noChangeArrowheads="1"/>
          </p:cNvSpPr>
          <p:nvPr/>
        </p:nvSpPr>
        <p:spPr bwMode="auto">
          <a:xfrm>
            <a:off x="3429000" y="2979737"/>
            <a:ext cx="5257800" cy="830263"/>
          </a:xfrm>
          <a:prstGeom prst="rect">
            <a:avLst/>
          </a:prstGeom>
          <a:noFill/>
          <a:ln w="9525">
            <a:noFill/>
            <a:miter lim="800000"/>
            <a:headEnd/>
            <a:tailEnd/>
          </a:ln>
        </p:spPr>
        <p:txBody>
          <a:bodyPr wrap="square">
            <a:spAutoFit/>
          </a:bodyPr>
          <a:lstStyle/>
          <a:p>
            <a:pPr>
              <a:buFont typeface="Wingdings" pitchFamily="2" charset="2"/>
              <a:buChar char="Ø"/>
            </a:pPr>
            <a:r>
              <a:rPr lang="en-US" sz="2400" b="1" dirty="0">
                <a:solidFill>
                  <a:srgbClr val="07044C"/>
                </a:solidFill>
                <a:latin typeface="Calibri" pitchFamily="34" charset="0"/>
              </a:rPr>
              <a:t> Recognize patterns of </a:t>
            </a:r>
            <a:r>
              <a:rPr lang="en-US" sz="2400" b="1" dirty="0">
                <a:solidFill>
                  <a:srgbClr val="FF0000"/>
                </a:solidFill>
                <a:latin typeface="Calibri" pitchFamily="34" charset="0"/>
              </a:rPr>
              <a:t>adverse  drug </a:t>
            </a:r>
            <a:br>
              <a:rPr lang="en-US" sz="2400" b="1" dirty="0">
                <a:solidFill>
                  <a:srgbClr val="FF0000"/>
                </a:solidFill>
                <a:latin typeface="Calibri" pitchFamily="34" charset="0"/>
              </a:rPr>
            </a:br>
            <a:r>
              <a:rPr lang="en-US" sz="2400" b="1" dirty="0">
                <a:solidFill>
                  <a:srgbClr val="FF0000"/>
                </a:solidFill>
                <a:latin typeface="Calibri" pitchFamily="34" charset="0"/>
              </a:rPr>
              <a:t>    reactions (ADRs)</a:t>
            </a:r>
          </a:p>
        </p:txBody>
      </p:sp>
      <p:sp>
        <p:nvSpPr>
          <p:cNvPr id="3" name="TextBox 8"/>
          <p:cNvSpPr txBox="1">
            <a:spLocks noChangeArrowheads="1"/>
          </p:cNvSpPr>
          <p:nvPr/>
        </p:nvSpPr>
        <p:spPr bwMode="auto">
          <a:xfrm>
            <a:off x="3429000" y="1371600"/>
            <a:ext cx="5715000" cy="1200329"/>
          </a:xfrm>
          <a:prstGeom prst="rect">
            <a:avLst/>
          </a:prstGeom>
          <a:noFill/>
          <a:ln w="9525">
            <a:noFill/>
            <a:miter lim="800000"/>
            <a:headEnd/>
            <a:tailEnd/>
          </a:ln>
        </p:spPr>
        <p:txBody>
          <a:bodyPr wrap="square">
            <a:spAutoFit/>
          </a:bodyPr>
          <a:lstStyle/>
          <a:p>
            <a:pPr>
              <a:buFont typeface="Wingdings" pitchFamily="2" charset="2"/>
              <a:buChar char="Ø"/>
            </a:pPr>
            <a:r>
              <a:rPr lang="en-US" sz="2400" b="1" dirty="0">
                <a:solidFill>
                  <a:srgbClr val="07044C"/>
                </a:solidFill>
                <a:latin typeface="Calibri" pitchFamily="34" charset="0"/>
              </a:rPr>
              <a:t>Distinguish difference between  </a:t>
            </a:r>
            <a:r>
              <a:rPr lang="en-US" sz="2400" b="1" dirty="0">
                <a:solidFill>
                  <a:srgbClr val="FF0000"/>
                </a:solidFill>
                <a:latin typeface="Calibri" pitchFamily="34" charset="0"/>
              </a:rPr>
              <a:t>tolerance</a:t>
            </a:r>
            <a:r>
              <a:rPr lang="en-US" sz="2400" b="1" dirty="0">
                <a:solidFill>
                  <a:srgbClr val="07044C"/>
                </a:solidFill>
                <a:latin typeface="Calibri" pitchFamily="34" charset="0"/>
              </a:rPr>
              <a:t> </a:t>
            </a:r>
            <a:br>
              <a:rPr lang="en-US" sz="2400" b="1" dirty="0">
                <a:solidFill>
                  <a:srgbClr val="07044C"/>
                </a:solidFill>
                <a:latin typeface="Calibri" pitchFamily="34" charset="0"/>
              </a:rPr>
            </a:br>
            <a:r>
              <a:rPr lang="en-US" sz="2400" b="1" dirty="0">
                <a:solidFill>
                  <a:srgbClr val="07044C"/>
                </a:solidFill>
                <a:latin typeface="Calibri" pitchFamily="34" charset="0"/>
              </a:rPr>
              <a:t>   and </a:t>
            </a:r>
            <a:r>
              <a:rPr lang="en-US" sz="2400" b="1" dirty="0">
                <a:solidFill>
                  <a:srgbClr val="FF0000"/>
                </a:solidFill>
                <a:latin typeface="Calibri" pitchFamily="34" charset="0"/>
              </a:rPr>
              <a:t>desensitization</a:t>
            </a:r>
            <a:r>
              <a:rPr lang="en-US" sz="2400" b="1" dirty="0">
                <a:solidFill>
                  <a:srgbClr val="07044C"/>
                </a:solidFill>
                <a:latin typeface="Calibri" pitchFamily="34" charset="0"/>
              </a:rPr>
              <a:t> (</a:t>
            </a:r>
            <a:r>
              <a:rPr lang="en-US" sz="2400" b="1" dirty="0" err="1">
                <a:solidFill>
                  <a:srgbClr val="07044C"/>
                </a:solidFill>
                <a:latin typeface="Calibri" pitchFamily="34" charset="0"/>
              </a:rPr>
              <a:t>tachyphylaxis</a:t>
            </a:r>
            <a:r>
              <a:rPr lang="en-US" sz="2400" b="1" dirty="0">
                <a:solidFill>
                  <a:srgbClr val="07044C"/>
                </a:solidFill>
                <a:latin typeface="Calibri" pitchFamily="34" charset="0"/>
              </a:rPr>
              <a:t>) and </a:t>
            </a:r>
            <a:br>
              <a:rPr lang="en-US" sz="2400" b="1" dirty="0">
                <a:solidFill>
                  <a:srgbClr val="07044C"/>
                </a:solidFill>
                <a:latin typeface="Calibri" pitchFamily="34" charset="0"/>
              </a:rPr>
            </a:br>
            <a:r>
              <a:rPr lang="en-US" sz="2400" b="1" dirty="0">
                <a:solidFill>
                  <a:srgbClr val="07044C"/>
                </a:solidFill>
                <a:latin typeface="Calibri" pitchFamily="34" charset="0"/>
              </a:rPr>
              <a:t>   reasons for their development </a:t>
            </a:r>
          </a:p>
        </p:txBody>
      </p:sp>
    </p:spTree>
    <p:extLst>
      <p:ext uri="{BB962C8B-B14F-4D97-AF65-F5344CB8AC3E}">
        <p14:creationId xmlns:p14="http://schemas.microsoft.com/office/powerpoint/2010/main" val="355570241"/>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Right)">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trips(downRight)">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ectangle 3"/>
          <p:cNvGrpSpPr>
            <a:grpSpLocks/>
          </p:cNvGrpSpPr>
          <p:nvPr/>
        </p:nvGrpSpPr>
        <p:grpSpPr bwMode="auto">
          <a:xfrm>
            <a:off x="-12700" y="0"/>
            <a:ext cx="9156700" cy="6870700"/>
            <a:chOff x="-4" y="-4"/>
            <a:chExt cx="5768" cy="4328"/>
          </a:xfrm>
          <a:gradFill>
            <a:gsLst>
              <a:gs pos="35000">
                <a:srgbClr val="EBE2F2">
                  <a:alpha val="72000"/>
                </a:srgbClr>
              </a:gs>
              <a:gs pos="56000">
                <a:schemeClr val="accent6">
                  <a:lumMod val="20000"/>
                  <a:lumOff val="80000"/>
                </a:schemeClr>
              </a:gs>
              <a:gs pos="92000">
                <a:srgbClr val="FFFF00">
                  <a:alpha val="56000"/>
                </a:srgbClr>
              </a:gs>
              <a:gs pos="100000">
                <a:schemeClr val="accent1">
                  <a:tint val="23500"/>
                  <a:satMod val="160000"/>
                </a:schemeClr>
              </a:gs>
            </a:gsLst>
            <a:lin ang="2700000" scaled="1"/>
          </a:gradFill>
        </p:grpSpPr>
        <p:pic>
          <p:nvPicPr>
            <p:cNvPr id="3" name="Rectangle 3"/>
            <p:cNvPicPr>
              <a:picLocks noChangeArrowheads="1"/>
            </p:cNvPicPr>
            <p:nvPr/>
          </p:nvPicPr>
          <p:blipFill>
            <a:blip r:embed="rId2" cstate="print"/>
            <a:srcRect/>
            <a:stretch>
              <a:fillRect/>
            </a:stretch>
          </p:blipFill>
          <p:spPr bwMode="auto">
            <a:xfrm>
              <a:off x="-4" y="-4"/>
              <a:ext cx="5768" cy="4328"/>
            </a:xfrm>
            <a:prstGeom prst="rect">
              <a:avLst/>
            </a:prstGeom>
            <a:grpFill/>
            <a:ln w="9525">
              <a:solidFill>
                <a:schemeClr val="tx1"/>
              </a:solidFill>
              <a:miter lim="800000"/>
              <a:headEnd/>
              <a:tailEnd/>
            </a:ln>
          </p:spPr>
        </p:pic>
        <p:sp>
          <p:nvSpPr>
            <p:cNvPr id="4" name="Text Box 2"/>
            <p:cNvSpPr txBox="1">
              <a:spLocks noChangeArrowheads="1"/>
            </p:cNvSpPr>
            <p:nvPr/>
          </p:nvSpPr>
          <p:spPr bwMode="auto">
            <a:xfrm>
              <a:off x="0" y="0"/>
              <a:ext cx="5760" cy="4320"/>
            </a:xfrm>
            <a:prstGeom prst="rect">
              <a:avLst/>
            </a:prstGeom>
            <a:grpFill/>
            <a:ln w="9525">
              <a:solidFill>
                <a:schemeClr val="tx1"/>
              </a:solidFill>
              <a:miter lim="800000"/>
              <a:headEnd/>
              <a:tailEnd/>
            </a:ln>
          </p:spPr>
          <p:txBody>
            <a:bodyPr anchor="ctr"/>
            <a:lstStyle/>
            <a:p>
              <a:pPr algn="ctr">
                <a:defRPr/>
              </a:pPr>
              <a:endParaRPr lang="en-US">
                <a:solidFill>
                  <a:schemeClr val="tx2"/>
                </a:solidFill>
                <a:latin typeface="Calibri" pitchFamily="34" charset="0"/>
              </a:endParaRPr>
            </a:p>
          </p:txBody>
        </p:sp>
      </p:grpSp>
      <p:pic>
        <p:nvPicPr>
          <p:cNvPr id="5" name="Picture 7" descr="prescription_drugs"/>
          <p:cNvPicPr>
            <a:picLocks noChangeAspect="1" noChangeArrowheads="1"/>
          </p:cNvPicPr>
          <p:nvPr/>
        </p:nvPicPr>
        <p:blipFill>
          <a:blip r:embed="rId3" cstate="print">
            <a:clrChange>
              <a:clrFrom>
                <a:srgbClr val="ACD3D0"/>
              </a:clrFrom>
              <a:clrTo>
                <a:srgbClr val="ACD3D0">
                  <a:alpha val="0"/>
                </a:srgbClr>
              </a:clrTo>
            </a:clrChange>
            <a:duotone>
              <a:schemeClr val="accent4">
                <a:shade val="45000"/>
                <a:satMod val="135000"/>
              </a:schemeClr>
              <a:prstClr val="white"/>
            </a:duotone>
          </a:blip>
          <a:srcRect/>
          <a:stretch>
            <a:fillRect/>
          </a:stretch>
        </p:blipFill>
        <p:spPr bwMode="auto">
          <a:xfrm>
            <a:off x="158976" y="204787"/>
            <a:ext cx="2660424" cy="3986213"/>
          </a:xfrm>
          <a:prstGeom prst="rect">
            <a:avLst/>
          </a:prstGeom>
          <a:noFill/>
          <a:ln w="9525">
            <a:noFill/>
            <a:miter lim="800000"/>
            <a:headEnd/>
            <a:tailEnd/>
          </a:ln>
        </p:spPr>
      </p:pic>
      <p:pic>
        <p:nvPicPr>
          <p:cNvPr id="21507" name="Picture 2"/>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477838" y="76200"/>
            <a:ext cx="1655762" cy="1600200"/>
          </a:xfrm>
          <a:prstGeom prst="rect">
            <a:avLst/>
          </a:prstGeom>
          <a:noFill/>
          <a:ln w="9525">
            <a:noFill/>
            <a:miter lim="800000"/>
            <a:headEnd/>
            <a:tailEnd/>
          </a:ln>
        </p:spPr>
      </p:pic>
      <p:sp>
        <p:nvSpPr>
          <p:cNvPr id="21508" name="TextBox 3"/>
          <p:cNvSpPr txBox="1">
            <a:spLocks noChangeArrowheads="1"/>
          </p:cNvSpPr>
          <p:nvPr/>
        </p:nvSpPr>
        <p:spPr bwMode="auto">
          <a:xfrm>
            <a:off x="0" y="4191000"/>
            <a:ext cx="9144000" cy="707886"/>
          </a:xfrm>
          <a:prstGeom prst="rect">
            <a:avLst/>
          </a:prstGeom>
          <a:solidFill>
            <a:srgbClr val="FFFFFF">
              <a:alpha val="50195"/>
            </a:srgbClr>
          </a:solidFill>
          <a:ln w="9525">
            <a:noFill/>
            <a:miter lim="800000"/>
            <a:headEnd/>
            <a:tailEnd/>
          </a:ln>
        </p:spPr>
        <p:txBody>
          <a:bodyPr>
            <a:spAutoFit/>
          </a:bodyPr>
          <a:lstStyle/>
          <a:p>
            <a:pPr algn="ctr"/>
            <a:r>
              <a:rPr lang="en-US" sz="4000" b="1" dirty="0">
                <a:solidFill>
                  <a:srgbClr val="FF0000"/>
                </a:solidFill>
                <a:latin typeface="Calibri" pitchFamily="34" charset="0"/>
              </a:rPr>
              <a:t>Tolerance  and  Desensitization</a:t>
            </a:r>
            <a:endParaRPr lang="en-US" sz="4000" dirty="0">
              <a:solidFill>
                <a:srgbClr val="FF0000"/>
              </a:solidFill>
              <a:latin typeface="Broadway" pitchFamily="82" charset="0"/>
            </a:endParaRPr>
          </a:p>
        </p:txBody>
      </p:sp>
    </p:spTree>
    <p:extLst>
      <p:ext uri="{BB962C8B-B14F-4D97-AF65-F5344CB8AC3E}">
        <p14:creationId xmlns:p14="http://schemas.microsoft.com/office/powerpoint/2010/main" val="4284476346"/>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Rectangle 3"/>
          <p:cNvGrpSpPr>
            <a:grpSpLocks/>
          </p:cNvGrpSpPr>
          <p:nvPr/>
        </p:nvGrpSpPr>
        <p:grpSpPr bwMode="auto">
          <a:xfrm>
            <a:off x="-39196" y="-407343"/>
            <a:ext cx="9156700" cy="6870700"/>
            <a:chOff x="-4" y="-4"/>
            <a:chExt cx="5768" cy="4328"/>
          </a:xfrm>
          <a:gradFill>
            <a:gsLst>
              <a:gs pos="35000">
                <a:srgbClr val="EBE2F2">
                  <a:alpha val="72000"/>
                </a:srgbClr>
              </a:gs>
              <a:gs pos="56000">
                <a:schemeClr val="accent6">
                  <a:lumMod val="20000"/>
                  <a:lumOff val="80000"/>
                </a:schemeClr>
              </a:gs>
              <a:gs pos="92000">
                <a:srgbClr val="FFFF00">
                  <a:alpha val="56000"/>
                </a:srgbClr>
              </a:gs>
              <a:gs pos="100000">
                <a:schemeClr val="accent1">
                  <a:tint val="23500"/>
                  <a:satMod val="160000"/>
                </a:schemeClr>
              </a:gs>
            </a:gsLst>
            <a:lin ang="2700000" scaled="1"/>
          </a:gradFill>
        </p:grpSpPr>
        <p:pic>
          <p:nvPicPr>
            <p:cNvPr id="43009" name="Rectangle 3"/>
            <p:cNvPicPr>
              <a:picLocks noChangeArrowheads="1"/>
            </p:cNvPicPr>
            <p:nvPr/>
          </p:nvPicPr>
          <p:blipFill>
            <a:blip r:embed="rId2" cstate="print"/>
            <a:srcRect/>
            <a:stretch>
              <a:fillRect/>
            </a:stretch>
          </p:blipFill>
          <p:spPr bwMode="auto">
            <a:xfrm>
              <a:off x="-4" y="-4"/>
              <a:ext cx="5768" cy="4328"/>
            </a:xfrm>
            <a:prstGeom prst="rect">
              <a:avLst/>
            </a:prstGeom>
            <a:grpFill/>
            <a:ln w="9525">
              <a:solidFill>
                <a:schemeClr val="tx1"/>
              </a:solidFill>
              <a:miter lim="800000"/>
              <a:headEnd/>
              <a:tailEnd/>
            </a:ln>
          </p:spPr>
        </p:pic>
        <p:sp>
          <p:nvSpPr>
            <p:cNvPr id="43010" name="Text Box 2"/>
            <p:cNvSpPr txBox="1">
              <a:spLocks noChangeArrowheads="1"/>
            </p:cNvSpPr>
            <p:nvPr/>
          </p:nvSpPr>
          <p:spPr bwMode="auto">
            <a:xfrm>
              <a:off x="0" y="0"/>
              <a:ext cx="5760" cy="4320"/>
            </a:xfrm>
            <a:prstGeom prst="rect">
              <a:avLst/>
            </a:prstGeom>
            <a:grpFill/>
            <a:ln w="9525">
              <a:solidFill>
                <a:schemeClr val="tx1"/>
              </a:solidFill>
              <a:miter lim="800000"/>
              <a:headEnd/>
              <a:tailEnd/>
            </a:ln>
          </p:spPr>
          <p:txBody>
            <a:bodyPr anchor="ctr"/>
            <a:lstStyle/>
            <a:p>
              <a:pPr algn="ctr">
                <a:defRPr/>
              </a:pPr>
              <a:endParaRPr lang="en-US">
                <a:solidFill>
                  <a:schemeClr val="tx2"/>
                </a:solidFill>
                <a:latin typeface="Calibri" pitchFamily="34" charset="0"/>
              </a:endParaRPr>
            </a:p>
          </p:txBody>
        </p:sp>
      </p:grpSp>
      <p:pic>
        <p:nvPicPr>
          <p:cNvPr id="174" name="Picture 7" descr="prescription_drugs"/>
          <p:cNvPicPr>
            <a:picLocks noChangeAspect="1" noChangeArrowheads="1"/>
          </p:cNvPicPr>
          <p:nvPr/>
        </p:nvPicPr>
        <p:blipFill>
          <a:blip r:embed="rId3" cstate="print">
            <a:clrChange>
              <a:clrFrom>
                <a:srgbClr val="ACD3D0"/>
              </a:clrFrom>
              <a:clrTo>
                <a:srgbClr val="ACD3D0">
                  <a:alpha val="0"/>
                </a:srgbClr>
              </a:clrTo>
            </a:clrChange>
            <a:duotone>
              <a:schemeClr val="accent4">
                <a:shade val="45000"/>
                <a:satMod val="135000"/>
              </a:schemeClr>
              <a:prstClr val="white"/>
            </a:duotone>
          </a:blip>
          <a:srcRect/>
          <a:stretch>
            <a:fillRect/>
          </a:stretch>
        </p:blipFill>
        <p:spPr bwMode="auto">
          <a:xfrm>
            <a:off x="158976" y="204787"/>
            <a:ext cx="2456999" cy="3681413"/>
          </a:xfrm>
          <a:prstGeom prst="rect">
            <a:avLst/>
          </a:prstGeom>
          <a:noFill/>
          <a:ln w="9525">
            <a:noFill/>
            <a:miter lim="800000"/>
            <a:headEnd/>
            <a:tailEnd/>
          </a:ln>
        </p:spPr>
      </p:pic>
      <p:sp>
        <p:nvSpPr>
          <p:cNvPr id="175" name="TextBox 174"/>
          <p:cNvSpPr txBox="1"/>
          <p:nvPr/>
        </p:nvSpPr>
        <p:spPr>
          <a:xfrm>
            <a:off x="2116820" y="1295400"/>
            <a:ext cx="2607580" cy="769441"/>
          </a:xfrm>
          <a:prstGeom prst="rect">
            <a:avLst/>
          </a:prstGeom>
          <a:gradFill flip="none" rotWithShape="1">
            <a:gsLst>
              <a:gs pos="17000">
                <a:srgbClr val="EBE2F2">
                  <a:alpha val="30000"/>
                </a:srgbClr>
              </a:gs>
              <a:gs pos="46000">
                <a:schemeClr val="bg1"/>
              </a:gs>
              <a:gs pos="80000">
                <a:schemeClr val="bg1">
                  <a:alpha val="31000"/>
                </a:schemeClr>
              </a:gs>
              <a:gs pos="100000">
                <a:schemeClr val="accent1">
                  <a:tint val="23500"/>
                  <a:satMod val="160000"/>
                </a:schemeClr>
              </a:gs>
            </a:gsLst>
            <a:lin ang="13500000" scaled="1"/>
            <a:tileRect/>
          </a:gradFill>
        </p:spPr>
        <p:txBody>
          <a:bodyPr wrap="square">
            <a:spAutoFit/>
          </a:bodyPr>
          <a:lstStyle/>
          <a:p>
            <a:pPr algn="ctr">
              <a:defRPr/>
            </a:pPr>
            <a:r>
              <a:rPr lang="en-US" sz="2200" b="1" dirty="0">
                <a:latin typeface="Arial Narrow" pitchFamily="34" charset="0"/>
              </a:rPr>
              <a:t>Rapid, in the course of few minutes</a:t>
            </a:r>
          </a:p>
        </p:txBody>
      </p:sp>
      <p:sp>
        <p:nvSpPr>
          <p:cNvPr id="176" name="TextBox 175"/>
          <p:cNvSpPr txBox="1"/>
          <p:nvPr/>
        </p:nvSpPr>
        <p:spPr>
          <a:xfrm>
            <a:off x="5311362" y="1295400"/>
            <a:ext cx="3451638" cy="769441"/>
          </a:xfrm>
          <a:prstGeom prst="rect">
            <a:avLst/>
          </a:prstGeom>
          <a:gradFill flip="none" rotWithShape="1">
            <a:gsLst>
              <a:gs pos="17000">
                <a:srgbClr val="EBE2F2">
                  <a:alpha val="30000"/>
                </a:srgbClr>
              </a:gs>
              <a:gs pos="46000">
                <a:schemeClr val="bg1"/>
              </a:gs>
              <a:gs pos="80000">
                <a:schemeClr val="bg1">
                  <a:alpha val="31000"/>
                </a:schemeClr>
              </a:gs>
              <a:gs pos="100000">
                <a:schemeClr val="accent1">
                  <a:tint val="23500"/>
                  <a:satMod val="160000"/>
                </a:schemeClr>
              </a:gs>
            </a:gsLst>
            <a:lin ang="13500000" scaled="1"/>
            <a:tileRect/>
          </a:gradFill>
        </p:spPr>
        <p:txBody>
          <a:bodyPr wrap="square">
            <a:spAutoFit/>
          </a:bodyPr>
          <a:lstStyle/>
          <a:p>
            <a:pPr algn="ctr">
              <a:defRPr/>
            </a:pPr>
            <a:r>
              <a:rPr lang="en-US" sz="2200" b="1" dirty="0">
                <a:latin typeface="Arial Narrow" pitchFamily="34" charset="0"/>
              </a:rPr>
              <a:t>Gradual in the course of few days  to weeks</a:t>
            </a:r>
          </a:p>
        </p:txBody>
      </p:sp>
      <p:sp>
        <p:nvSpPr>
          <p:cNvPr id="177" name="TextBox 30"/>
          <p:cNvSpPr txBox="1">
            <a:spLocks noChangeArrowheads="1"/>
          </p:cNvSpPr>
          <p:nvPr/>
        </p:nvSpPr>
        <p:spPr bwMode="auto">
          <a:xfrm>
            <a:off x="6324600" y="2797175"/>
            <a:ext cx="2133600" cy="461665"/>
          </a:xfrm>
          <a:prstGeom prst="rect">
            <a:avLst/>
          </a:prstGeom>
          <a:solidFill>
            <a:schemeClr val="bg1"/>
          </a:solidFill>
          <a:ln w="28575" algn="ctr">
            <a:solidFill>
              <a:srgbClr val="FF00FF"/>
            </a:solidFill>
            <a:miter lim="800000"/>
            <a:headEnd/>
            <a:tailEnd/>
          </a:ln>
        </p:spPr>
        <p:txBody>
          <a:bodyPr>
            <a:spAutoFit/>
          </a:bodyPr>
          <a:lstStyle/>
          <a:p>
            <a:pPr algn="ctr"/>
            <a:r>
              <a:rPr lang="en-US" sz="2400" b="1" dirty="0">
                <a:solidFill>
                  <a:srgbClr val="5100C8"/>
                </a:solidFill>
                <a:latin typeface="Constantia" pitchFamily="18" charset="0"/>
              </a:rPr>
              <a:t>Tolerance </a:t>
            </a:r>
          </a:p>
        </p:txBody>
      </p:sp>
      <p:sp>
        <p:nvSpPr>
          <p:cNvPr id="178" name="TextBox 30"/>
          <p:cNvSpPr txBox="1">
            <a:spLocks noChangeArrowheads="1"/>
          </p:cNvSpPr>
          <p:nvPr/>
        </p:nvSpPr>
        <p:spPr bwMode="auto">
          <a:xfrm>
            <a:off x="712788" y="2797175"/>
            <a:ext cx="2971800" cy="830997"/>
          </a:xfrm>
          <a:prstGeom prst="rect">
            <a:avLst/>
          </a:prstGeom>
          <a:solidFill>
            <a:schemeClr val="bg1"/>
          </a:solidFill>
          <a:ln w="28575" algn="ctr">
            <a:solidFill>
              <a:srgbClr val="FF00FF"/>
            </a:solidFill>
            <a:miter lim="800000"/>
            <a:headEnd/>
            <a:tailEnd/>
          </a:ln>
        </p:spPr>
        <p:txBody>
          <a:bodyPr>
            <a:spAutoFit/>
          </a:bodyPr>
          <a:lstStyle/>
          <a:p>
            <a:pPr algn="ctr"/>
            <a:r>
              <a:rPr lang="en-US" sz="2400" b="1" dirty="0" err="1">
                <a:solidFill>
                  <a:srgbClr val="5100C8"/>
                </a:solidFill>
                <a:latin typeface="Constantia" pitchFamily="18" charset="0"/>
              </a:rPr>
              <a:t>Tachyphylaxis</a:t>
            </a:r>
            <a:r>
              <a:rPr lang="en-US" sz="2400" b="1" dirty="0">
                <a:solidFill>
                  <a:srgbClr val="5100C8"/>
                </a:solidFill>
                <a:latin typeface="Constantia" pitchFamily="18" charset="0"/>
              </a:rPr>
              <a:t> / Desensitization</a:t>
            </a:r>
          </a:p>
        </p:txBody>
      </p:sp>
      <p:sp>
        <p:nvSpPr>
          <p:cNvPr id="173" name="Rectangle 172"/>
          <p:cNvSpPr/>
          <p:nvPr/>
        </p:nvSpPr>
        <p:spPr>
          <a:xfrm>
            <a:off x="1981200" y="175490"/>
            <a:ext cx="5181600" cy="584775"/>
          </a:xfrm>
          <a:prstGeom prst="rect">
            <a:avLst/>
          </a:prstGeom>
          <a:solidFill>
            <a:schemeClr val="bg1"/>
          </a:solidFill>
          <a:effectLst>
            <a:outerShdw blurRad="50800" dist="38100" algn="l" rotWithShape="0">
              <a:srgbClr val="5100C8"/>
            </a:outerShdw>
            <a:softEdge rad="31750"/>
          </a:effectLst>
        </p:spPr>
        <p:txBody>
          <a:bodyPr>
            <a:spAutoFit/>
          </a:bodyPr>
          <a:lstStyle/>
          <a:p>
            <a:pPr algn="ctr">
              <a:defRPr/>
            </a:pPr>
            <a:r>
              <a:rPr lang="en-US" sz="3200" b="1" dirty="0">
                <a:solidFill>
                  <a:srgbClr val="5100C8"/>
                </a:solidFill>
                <a:latin typeface="Arial Narrow" pitchFamily="34" charset="0"/>
              </a:rPr>
              <a:t>Diminution of a response</a:t>
            </a:r>
            <a:endParaRPr lang="en-US" sz="3200" b="1" dirty="0">
              <a:solidFill>
                <a:srgbClr val="5100C8"/>
              </a:solidFill>
              <a:latin typeface="Comic Sans MS" pitchFamily="66" charset="0"/>
            </a:endParaRPr>
          </a:p>
        </p:txBody>
      </p:sp>
      <p:cxnSp>
        <p:nvCxnSpPr>
          <p:cNvPr id="180" name="Straight Arrow Connector 179"/>
          <p:cNvCxnSpPr/>
          <p:nvPr/>
        </p:nvCxnSpPr>
        <p:spPr>
          <a:xfrm rot="10800000" flipV="1">
            <a:off x="3074988" y="685800"/>
            <a:ext cx="762000" cy="609600"/>
          </a:xfrm>
          <a:prstGeom prst="straightConnector1">
            <a:avLst/>
          </a:prstGeom>
          <a:ln w="38100">
            <a:solidFill>
              <a:srgbClr val="6600FF"/>
            </a:solidFill>
            <a:tailEnd type="arrow"/>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rot="10800000" flipH="1" flipV="1">
            <a:off x="4751388" y="685800"/>
            <a:ext cx="762000" cy="609600"/>
          </a:xfrm>
          <a:prstGeom prst="straightConnector1">
            <a:avLst/>
          </a:prstGeom>
          <a:ln w="38100">
            <a:solidFill>
              <a:srgbClr val="6600FF"/>
            </a:solidFill>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flipH="1">
            <a:off x="2998788" y="2064841"/>
            <a:ext cx="735012" cy="754559"/>
          </a:xfrm>
          <a:prstGeom prst="straightConnector1">
            <a:avLst/>
          </a:prstGeom>
          <a:ln w="38100">
            <a:solidFill>
              <a:srgbClr val="6600FF"/>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a:off x="6526212" y="2064841"/>
            <a:ext cx="636588" cy="754559"/>
          </a:xfrm>
          <a:prstGeom prst="straightConnector1">
            <a:avLst/>
          </a:prstGeom>
          <a:ln w="38100">
            <a:solidFill>
              <a:srgbClr val="6600FF"/>
            </a:solidFill>
            <a:tailEnd type="arrow"/>
          </a:ln>
        </p:spPr>
        <p:style>
          <a:lnRef idx="1">
            <a:schemeClr val="accent1"/>
          </a:lnRef>
          <a:fillRef idx="0">
            <a:schemeClr val="accent1"/>
          </a:fillRef>
          <a:effectRef idx="0">
            <a:schemeClr val="accent1"/>
          </a:effectRef>
          <a:fontRef idx="minor">
            <a:schemeClr val="tx1"/>
          </a:fontRef>
        </p:style>
      </p:cxnSp>
      <p:pic>
        <p:nvPicPr>
          <p:cNvPr id="22546" name="Picture 2"/>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428625" y="533400"/>
            <a:ext cx="1655763" cy="1600200"/>
          </a:xfrm>
          <a:prstGeom prst="rect">
            <a:avLst/>
          </a:prstGeom>
          <a:noFill/>
          <a:ln w="9525">
            <a:noFill/>
            <a:miter lim="800000"/>
            <a:headEnd/>
            <a:tailEnd/>
          </a:ln>
        </p:spPr>
      </p:pic>
      <p:sp>
        <p:nvSpPr>
          <p:cNvPr id="189" name="Rectangle 188"/>
          <p:cNvSpPr>
            <a:spLocks noChangeArrowheads="1"/>
          </p:cNvSpPr>
          <p:nvPr/>
        </p:nvSpPr>
        <p:spPr bwMode="auto">
          <a:xfrm>
            <a:off x="4419600" y="6167437"/>
            <a:ext cx="1520825" cy="461963"/>
          </a:xfrm>
          <a:prstGeom prst="rect">
            <a:avLst/>
          </a:prstGeom>
          <a:solidFill>
            <a:srgbClr val="7B48A2"/>
          </a:solidFill>
          <a:ln w="9525">
            <a:solidFill>
              <a:srgbClr val="FF00FF"/>
            </a:solidFill>
            <a:miter lim="800000"/>
            <a:headEnd/>
            <a:tailEnd/>
          </a:ln>
        </p:spPr>
        <p:txBody>
          <a:bodyPr wrap="none">
            <a:spAutoFit/>
          </a:bodyPr>
          <a:lstStyle/>
          <a:p>
            <a:r>
              <a:rPr lang="en-US" sz="2400" b="1" dirty="0">
                <a:solidFill>
                  <a:srgbClr val="FFFFFF"/>
                </a:solidFill>
                <a:latin typeface="Arial Narrow" pitchFamily="34" charset="0"/>
              </a:rPr>
              <a:t>Resistance</a:t>
            </a:r>
            <a:endParaRPr lang="en-US" sz="2400" dirty="0">
              <a:solidFill>
                <a:srgbClr val="FFFFFF"/>
              </a:solidFill>
              <a:latin typeface="Arial Narrow" pitchFamily="34" charset="0"/>
            </a:endParaRPr>
          </a:p>
        </p:txBody>
      </p:sp>
      <p:sp>
        <p:nvSpPr>
          <p:cNvPr id="191" name="Rectangle 190"/>
          <p:cNvSpPr>
            <a:spLocks noChangeArrowheads="1"/>
          </p:cNvSpPr>
          <p:nvPr/>
        </p:nvSpPr>
        <p:spPr bwMode="auto">
          <a:xfrm>
            <a:off x="3657600" y="5100637"/>
            <a:ext cx="2868612" cy="769938"/>
          </a:xfrm>
          <a:prstGeom prst="rect">
            <a:avLst/>
          </a:prstGeom>
          <a:noFill/>
          <a:ln w="9525">
            <a:noFill/>
            <a:miter lim="800000"/>
            <a:headEnd/>
            <a:tailEnd/>
          </a:ln>
        </p:spPr>
        <p:txBody>
          <a:bodyPr>
            <a:spAutoFit/>
          </a:bodyPr>
          <a:lstStyle/>
          <a:p>
            <a:pPr algn="ctr"/>
            <a:r>
              <a:rPr lang="en-US" sz="2200" b="1" dirty="0">
                <a:latin typeface="Arial Narrow" pitchFamily="34" charset="0"/>
              </a:rPr>
              <a:t>Loss of effectiveness of antimicrobial agent</a:t>
            </a:r>
          </a:p>
        </p:txBody>
      </p:sp>
      <p:sp>
        <p:nvSpPr>
          <p:cNvPr id="193" name="5-Point Star 192"/>
          <p:cNvSpPr/>
          <p:nvPr/>
        </p:nvSpPr>
        <p:spPr>
          <a:xfrm>
            <a:off x="3505200" y="4343400"/>
            <a:ext cx="457200" cy="381000"/>
          </a:xfrm>
          <a:prstGeom prst="star5">
            <a:avLst/>
          </a:prstGeom>
          <a:solidFill>
            <a:srgbClr val="7B48A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Box 21"/>
          <p:cNvSpPr txBox="1"/>
          <p:nvPr/>
        </p:nvSpPr>
        <p:spPr>
          <a:xfrm>
            <a:off x="762000" y="3962400"/>
            <a:ext cx="4495800" cy="430887"/>
          </a:xfrm>
          <a:prstGeom prst="rect">
            <a:avLst/>
          </a:prstGeom>
          <a:gradFill flip="none" rotWithShape="1">
            <a:gsLst>
              <a:gs pos="17000">
                <a:srgbClr val="EBE2F2">
                  <a:alpha val="30000"/>
                </a:srgbClr>
              </a:gs>
              <a:gs pos="46000">
                <a:schemeClr val="bg1"/>
              </a:gs>
              <a:gs pos="80000">
                <a:schemeClr val="bg1">
                  <a:alpha val="31000"/>
                </a:schemeClr>
              </a:gs>
              <a:gs pos="100000">
                <a:schemeClr val="accent1">
                  <a:tint val="23500"/>
                  <a:satMod val="160000"/>
                </a:schemeClr>
              </a:gs>
            </a:gsLst>
            <a:lin ang="13500000" scaled="1"/>
            <a:tileRect/>
          </a:gradFill>
        </p:spPr>
        <p:txBody>
          <a:bodyPr wrap="square">
            <a:spAutoFit/>
          </a:bodyPr>
          <a:lstStyle/>
          <a:p>
            <a:pPr algn="ctr">
              <a:defRPr/>
            </a:pPr>
            <a:r>
              <a:rPr lang="en-US" sz="2200" b="1" dirty="0">
                <a:latin typeface="Arial Narrow" pitchFamily="34" charset="0"/>
              </a:rPr>
              <a:t>These should be distinguished from</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strips(downLeft)">
                                      <p:cBhvr>
                                        <p:cTn id="7" dur="1000"/>
                                        <p:tgtEl>
                                          <p:spTgt spid="180"/>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175"/>
                                        </p:tgtEl>
                                        <p:attrNameLst>
                                          <p:attrName>style.visibility</p:attrName>
                                        </p:attrNameLst>
                                      </p:cBhvr>
                                      <p:to>
                                        <p:strVal val="visible"/>
                                      </p:to>
                                    </p:set>
                                    <p:animEffect transition="in" filter="strips(downLeft)">
                                      <p:cBhvr>
                                        <p:cTn id="11" dur="1000"/>
                                        <p:tgtEl>
                                          <p:spTgt spid="175"/>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strips(downLeft)">
                                      <p:cBhvr>
                                        <p:cTn id="16" dur="1000"/>
                                        <p:tgtEl>
                                          <p:spTgt spid="185"/>
                                        </p:tgtEl>
                                      </p:cBhvr>
                                    </p:animEffect>
                                  </p:childTnLst>
                                </p:cTn>
                              </p:par>
                            </p:childTnLst>
                          </p:cTn>
                        </p:par>
                        <p:par>
                          <p:cTn id="17" fill="hold">
                            <p:stCondLst>
                              <p:cond delay="1000"/>
                            </p:stCondLst>
                            <p:childTnLst>
                              <p:par>
                                <p:cTn id="18" presetID="18" presetClass="entr" presetSubtype="12" fill="hold" grpId="0" nodeType="afterEffect">
                                  <p:stCondLst>
                                    <p:cond delay="0"/>
                                  </p:stCondLst>
                                  <p:childTnLst>
                                    <p:set>
                                      <p:cBhvr>
                                        <p:cTn id="19" dur="1" fill="hold">
                                          <p:stCondLst>
                                            <p:cond delay="0"/>
                                          </p:stCondLst>
                                        </p:cTn>
                                        <p:tgtEl>
                                          <p:spTgt spid="178"/>
                                        </p:tgtEl>
                                        <p:attrNameLst>
                                          <p:attrName>style.visibility</p:attrName>
                                        </p:attrNameLst>
                                      </p:cBhvr>
                                      <p:to>
                                        <p:strVal val="visible"/>
                                      </p:to>
                                    </p:set>
                                    <p:animEffect transition="in" filter="strips(downLeft)">
                                      <p:cBhvr>
                                        <p:cTn id="20" dur="1000"/>
                                        <p:tgtEl>
                                          <p:spTgt spid="178"/>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184"/>
                                        </p:tgtEl>
                                        <p:attrNameLst>
                                          <p:attrName>style.visibility</p:attrName>
                                        </p:attrNameLst>
                                      </p:cBhvr>
                                      <p:to>
                                        <p:strVal val="visible"/>
                                      </p:to>
                                    </p:set>
                                    <p:animEffect transition="in" filter="strips(downRight)">
                                      <p:cBhvr>
                                        <p:cTn id="25" dur="1000"/>
                                        <p:tgtEl>
                                          <p:spTgt spid="184"/>
                                        </p:tgtEl>
                                      </p:cBhvr>
                                    </p:animEffect>
                                  </p:childTnLst>
                                </p:cTn>
                              </p:par>
                            </p:childTnLst>
                          </p:cTn>
                        </p:par>
                        <p:par>
                          <p:cTn id="26" fill="hold">
                            <p:stCondLst>
                              <p:cond delay="1000"/>
                            </p:stCondLst>
                            <p:childTnLst>
                              <p:par>
                                <p:cTn id="27" presetID="18" presetClass="entr" presetSubtype="6" fill="hold" nodeType="afterEffect">
                                  <p:stCondLst>
                                    <p:cond delay="0"/>
                                  </p:stCondLst>
                                  <p:childTnLst>
                                    <p:set>
                                      <p:cBhvr>
                                        <p:cTn id="28" dur="1" fill="hold">
                                          <p:stCondLst>
                                            <p:cond delay="0"/>
                                          </p:stCondLst>
                                        </p:cTn>
                                        <p:tgtEl>
                                          <p:spTgt spid="176"/>
                                        </p:tgtEl>
                                        <p:attrNameLst>
                                          <p:attrName>style.visibility</p:attrName>
                                        </p:attrNameLst>
                                      </p:cBhvr>
                                      <p:to>
                                        <p:strVal val="visible"/>
                                      </p:to>
                                    </p:set>
                                    <p:animEffect transition="in" filter="strips(downRight)">
                                      <p:cBhvr>
                                        <p:cTn id="29" dur="1000"/>
                                        <p:tgtEl>
                                          <p:spTgt spid="176"/>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nodeType="clickEffect">
                                  <p:stCondLst>
                                    <p:cond delay="0"/>
                                  </p:stCondLst>
                                  <p:childTnLst>
                                    <p:set>
                                      <p:cBhvr>
                                        <p:cTn id="33" dur="1" fill="hold">
                                          <p:stCondLst>
                                            <p:cond delay="0"/>
                                          </p:stCondLst>
                                        </p:cTn>
                                        <p:tgtEl>
                                          <p:spTgt spid="186"/>
                                        </p:tgtEl>
                                        <p:attrNameLst>
                                          <p:attrName>style.visibility</p:attrName>
                                        </p:attrNameLst>
                                      </p:cBhvr>
                                      <p:to>
                                        <p:strVal val="visible"/>
                                      </p:to>
                                    </p:set>
                                    <p:animEffect transition="in" filter="strips(downRight)">
                                      <p:cBhvr>
                                        <p:cTn id="34" dur="1000"/>
                                        <p:tgtEl>
                                          <p:spTgt spid="186"/>
                                        </p:tgtEl>
                                      </p:cBhvr>
                                    </p:animEffect>
                                  </p:childTnLst>
                                </p:cTn>
                              </p:par>
                            </p:childTnLst>
                          </p:cTn>
                        </p:par>
                        <p:par>
                          <p:cTn id="35" fill="hold">
                            <p:stCondLst>
                              <p:cond delay="1000"/>
                            </p:stCondLst>
                            <p:childTnLst>
                              <p:par>
                                <p:cTn id="36" presetID="18" presetClass="entr" presetSubtype="6" fill="hold" grpId="0" nodeType="afterEffect">
                                  <p:stCondLst>
                                    <p:cond delay="0"/>
                                  </p:stCondLst>
                                  <p:childTnLst>
                                    <p:set>
                                      <p:cBhvr>
                                        <p:cTn id="37" dur="1" fill="hold">
                                          <p:stCondLst>
                                            <p:cond delay="0"/>
                                          </p:stCondLst>
                                        </p:cTn>
                                        <p:tgtEl>
                                          <p:spTgt spid="177"/>
                                        </p:tgtEl>
                                        <p:attrNameLst>
                                          <p:attrName>style.visibility</p:attrName>
                                        </p:attrNameLst>
                                      </p:cBhvr>
                                      <p:to>
                                        <p:strVal val="visible"/>
                                      </p:to>
                                    </p:set>
                                    <p:animEffect transition="in" filter="strips(downRight)">
                                      <p:cBhvr>
                                        <p:cTn id="38" dur="1000"/>
                                        <p:tgtEl>
                                          <p:spTgt spid="177"/>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strips(downRight)">
                                      <p:cBhvr>
                                        <p:cTn id="43" dur="10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93"/>
                                        </p:tgtEl>
                                        <p:attrNameLst>
                                          <p:attrName>style.visibility</p:attrName>
                                        </p:attrNameLst>
                                      </p:cBhvr>
                                      <p:to>
                                        <p:strVal val="visible"/>
                                      </p:to>
                                    </p:set>
                                  </p:childTnLst>
                                </p:cTn>
                              </p:par>
                            </p:childTnLst>
                          </p:cTn>
                        </p:par>
                        <p:par>
                          <p:cTn id="48" fill="hold">
                            <p:stCondLst>
                              <p:cond delay="0"/>
                            </p:stCondLst>
                            <p:childTnLst>
                              <p:par>
                                <p:cTn id="49" presetID="54" presetClass="path" presetSubtype="0" accel="50000" decel="50000" fill="hold" nodeType="afterEffect">
                                  <p:stCondLst>
                                    <p:cond delay="0"/>
                                  </p:stCondLst>
                                  <p:childTnLst>
                                    <p:animMotion origin="layout" path="M 1.94444E-6 -0.00555 C 0.00399 -0.01342 0.01805 -0.0213 0.02291 -0.0213 C 0.05399 -0.0213 0.08594 0.10301 0.08594 0.22778 C 0.08594 0.16482 0.10191 0.10301 0.11701 0.10301 C 0.13298 0.10301 0.14809 0.16597 0.14809 0.22778 C 0.14809 0.19676 0.15607 0.16482 0.16406 0.16482 C 0.17205 0.16482 0.18003 0.19583 0.18003 0.22778 C 0.18003 0.21181 0.18403 0.19676 0.18802 0.19676 C 0.19201 0.19676 0.19601 0.2125 0.19601 0.22778 C 0.19601 0.21968 0.19809 0.21181 0.2 0.21181 C 0.20104 0.21181 0.20399 0.21968 0.20399 0.22778 C 0.20399 0.22361 0.20503 0.21968 0.20607 0.21968 C 0.20607 0.22083 0.20816 0.22361 0.20816 0.22778 C 0.20816 0.2257 0.20816 0.22361 0.2092 0.22361 C 0.2092 0.22477 0.21024 0.2257 0.21024 0.22778 C 0.21024 0.22662 0.21024 0.2257 0.21024 0.22477 C 0.21128 0.22477 0.21128 0.2257 0.21128 0.22685 C 0.21232 0.22685 0.21232 0.2257 0.21232 0.22477 C 0.21337 0.22477 0.21337 0.2257 0.21337 0.22685 " pathEditMode="relative" rAng="0" ptsTypes="fffffffffffffffffff">
                                      <p:cBhvr>
                                        <p:cTn id="50" dur="2000" fill="hold"/>
                                        <p:tgtEl>
                                          <p:spTgt spid="193"/>
                                        </p:tgtEl>
                                        <p:attrNameLst>
                                          <p:attrName>ppt_x</p:attrName>
                                          <p:attrName>ppt_y</p:attrName>
                                        </p:attrNameLst>
                                      </p:cBhvr>
                                      <p:rCtr x="10700" y="10900"/>
                                    </p:animMotion>
                                  </p:childTnLst>
                                </p:cTn>
                              </p:par>
                              <p:par>
                                <p:cTn id="51" presetID="47" presetClass="entr" presetSubtype="0" fill="hold" grpId="0" nodeType="withEffect">
                                  <p:stCondLst>
                                    <p:cond delay="0"/>
                                  </p:stCondLst>
                                  <p:childTnLst>
                                    <p:set>
                                      <p:cBhvr>
                                        <p:cTn id="52" dur="1" fill="hold">
                                          <p:stCondLst>
                                            <p:cond delay="0"/>
                                          </p:stCondLst>
                                        </p:cTn>
                                        <p:tgtEl>
                                          <p:spTgt spid="189"/>
                                        </p:tgtEl>
                                        <p:attrNameLst>
                                          <p:attrName>style.visibility</p:attrName>
                                        </p:attrNameLst>
                                      </p:cBhvr>
                                      <p:to>
                                        <p:strVal val="visible"/>
                                      </p:to>
                                    </p:set>
                                    <p:animEffect transition="in" filter="fade">
                                      <p:cBhvr>
                                        <p:cTn id="53" dur="1000"/>
                                        <p:tgtEl>
                                          <p:spTgt spid="189"/>
                                        </p:tgtEl>
                                      </p:cBhvr>
                                    </p:animEffect>
                                    <p:anim calcmode="lin" valueType="num">
                                      <p:cBhvr>
                                        <p:cTn id="54" dur="1000" fill="hold"/>
                                        <p:tgtEl>
                                          <p:spTgt spid="189"/>
                                        </p:tgtEl>
                                        <p:attrNameLst>
                                          <p:attrName>ppt_x</p:attrName>
                                        </p:attrNameLst>
                                      </p:cBhvr>
                                      <p:tavLst>
                                        <p:tav tm="0">
                                          <p:val>
                                            <p:strVal val="#ppt_x"/>
                                          </p:val>
                                        </p:tav>
                                        <p:tav tm="100000">
                                          <p:val>
                                            <p:strVal val="#ppt_x"/>
                                          </p:val>
                                        </p:tav>
                                      </p:tavLst>
                                    </p:anim>
                                    <p:anim calcmode="lin" valueType="num">
                                      <p:cBhvr>
                                        <p:cTn id="55" dur="1000" fill="hold"/>
                                        <p:tgtEl>
                                          <p:spTgt spid="18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91"/>
                                        </p:tgtEl>
                                        <p:attrNameLst>
                                          <p:attrName>style.visibility</p:attrName>
                                        </p:attrNameLst>
                                      </p:cBhvr>
                                      <p:to>
                                        <p:strVal val="visible"/>
                                      </p:to>
                                    </p:set>
                                    <p:animEffect transition="in" filter="fade">
                                      <p:cBhvr>
                                        <p:cTn id="58" dur="1000"/>
                                        <p:tgtEl>
                                          <p:spTgt spid="191"/>
                                        </p:tgtEl>
                                      </p:cBhvr>
                                    </p:animEffect>
                                    <p:anim calcmode="lin" valueType="num">
                                      <p:cBhvr>
                                        <p:cTn id="59" dur="1000" fill="hold"/>
                                        <p:tgtEl>
                                          <p:spTgt spid="191"/>
                                        </p:tgtEl>
                                        <p:attrNameLst>
                                          <p:attrName>ppt_x</p:attrName>
                                        </p:attrNameLst>
                                      </p:cBhvr>
                                      <p:tavLst>
                                        <p:tav tm="0">
                                          <p:val>
                                            <p:strVal val="#ppt_x"/>
                                          </p:val>
                                        </p:tav>
                                        <p:tav tm="100000">
                                          <p:val>
                                            <p:strVal val="#ppt_x"/>
                                          </p:val>
                                        </p:tav>
                                      </p:tavLst>
                                    </p:anim>
                                    <p:anim calcmode="lin" valueType="num">
                                      <p:cBhvr>
                                        <p:cTn id="60" dur="1000" fill="hold"/>
                                        <p:tgtEl>
                                          <p:spTgt spid="1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8" grpId="0" animBg="1"/>
      <p:bldP spid="189" grpId="0" animBg="1"/>
      <p:bldP spid="1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Tolerance</a:t>
            </a:r>
          </a:p>
        </p:txBody>
      </p:sp>
      <p:sp>
        <p:nvSpPr>
          <p:cNvPr id="3" name="Content Placeholder 2"/>
          <p:cNvSpPr>
            <a:spLocks noGrp="1"/>
          </p:cNvSpPr>
          <p:nvPr>
            <p:ph idx="1"/>
          </p:nvPr>
        </p:nvSpPr>
        <p:spPr/>
        <p:txBody>
          <a:bodyPr/>
          <a:lstStyle/>
          <a:p>
            <a:r>
              <a:rPr lang="en-US" dirty="0">
                <a:solidFill>
                  <a:srgbClr val="6600FF"/>
                </a:solidFill>
              </a:rPr>
              <a:t>Tolerance  may be defined by either of the following:</a:t>
            </a:r>
          </a:p>
          <a:p>
            <a:pPr marL="0" indent="0">
              <a:buNone/>
            </a:pPr>
            <a:br>
              <a:rPr lang="en-US" dirty="0">
                <a:solidFill>
                  <a:srgbClr val="6600FF"/>
                </a:solidFill>
              </a:rPr>
            </a:br>
            <a:r>
              <a:rPr lang="en-US" dirty="0"/>
              <a:t>a. a need for markedly </a:t>
            </a:r>
            <a:r>
              <a:rPr lang="en-US" b="1" dirty="0">
                <a:solidFill>
                  <a:srgbClr val="FF0000"/>
                </a:solidFill>
              </a:rPr>
              <a:t>increased amounts </a:t>
            </a:r>
            <a:r>
              <a:rPr lang="en-US" dirty="0"/>
              <a:t>of the substance to achieve intoxication or desired effect</a:t>
            </a:r>
          </a:p>
          <a:p>
            <a:pPr marL="0" indent="0">
              <a:buNone/>
            </a:pPr>
            <a:br>
              <a:rPr lang="en-US" dirty="0"/>
            </a:br>
            <a:r>
              <a:rPr lang="en-US" dirty="0"/>
              <a:t>b. markedly </a:t>
            </a:r>
            <a:r>
              <a:rPr lang="en-US" b="1" dirty="0">
                <a:solidFill>
                  <a:srgbClr val="FF0000"/>
                </a:solidFill>
              </a:rPr>
              <a:t>diminished effect </a:t>
            </a:r>
            <a:r>
              <a:rPr lang="en-US" dirty="0"/>
              <a:t>with continued use of the same amount of the substance</a:t>
            </a:r>
          </a:p>
          <a:p>
            <a:endParaRPr lang="en-US" dirty="0"/>
          </a:p>
        </p:txBody>
      </p:sp>
    </p:spTree>
    <p:extLst>
      <p:ext uri="{BB962C8B-B14F-4D97-AF65-F5344CB8AC3E}">
        <p14:creationId xmlns:p14="http://schemas.microsoft.com/office/powerpoint/2010/main" val="6609426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ectangle 3"/>
          <p:cNvGrpSpPr>
            <a:grpSpLocks/>
          </p:cNvGrpSpPr>
          <p:nvPr/>
        </p:nvGrpSpPr>
        <p:grpSpPr bwMode="auto">
          <a:xfrm>
            <a:off x="49213" y="-12700"/>
            <a:ext cx="9205913" cy="6870700"/>
            <a:chOff x="-35" y="-4"/>
            <a:chExt cx="5799" cy="4328"/>
          </a:xfrm>
          <a:gradFill>
            <a:gsLst>
              <a:gs pos="35000">
                <a:srgbClr val="EBE2F2">
                  <a:alpha val="72000"/>
                </a:srgbClr>
              </a:gs>
              <a:gs pos="56000">
                <a:schemeClr val="accent6">
                  <a:lumMod val="20000"/>
                  <a:lumOff val="80000"/>
                </a:schemeClr>
              </a:gs>
              <a:gs pos="92000">
                <a:srgbClr val="FFFF00">
                  <a:alpha val="56000"/>
                </a:srgbClr>
              </a:gs>
              <a:gs pos="100000">
                <a:schemeClr val="accent1">
                  <a:tint val="23500"/>
                  <a:satMod val="160000"/>
                </a:schemeClr>
              </a:gs>
            </a:gsLst>
            <a:lin ang="2700000" scaled="1"/>
          </a:gradFill>
        </p:grpSpPr>
        <p:pic>
          <p:nvPicPr>
            <p:cNvPr id="43009" name="Rectangle 3"/>
            <p:cNvPicPr>
              <a:picLocks noChangeArrowheads="1"/>
            </p:cNvPicPr>
            <p:nvPr/>
          </p:nvPicPr>
          <p:blipFill>
            <a:blip r:embed="rId2" cstate="print"/>
            <a:srcRect/>
            <a:stretch>
              <a:fillRect/>
            </a:stretch>
          </p:blipFill>
          <p:spPr bwMode="auto">
            <a:xfrm>
              <a:off x="-4" y="-4"/>
              <a:ext cx="5768" cy="4328"/>
            </a:xfrm>
            <a:prstGeom prst="rect">
              <a:avLst/>
            </a:prstGeom>
            <a:grpFill/>
            <a:ln w="9525">
              <a:solidFill>
                <a:schemeClr val="tx1"/>
              </a:solidFill>
              <a:miter lim="800000"/>
              <a:headEnd/>
              <a:tailEnd/>
            </a:ln>
          </p:spPr>
        </p:pic>
        <p:sp>
          <p:nvSpPr>
            <p:cNvPr id="43010" name="Text Box 2"/>
            <p:cNvSpPr txBox="1">
              <a:spLocks noChangeArrowheads="1"/>
            </p:cNvSpPr>
            <p:nvPr/>
          </p:nvSpPr>
          <p:spPr bwMode="auto">
            <a:xfrm>
              <a:off x="-35" y="0"/>
              <a:ext cx="5760" cy="4320"/>
            </a:xfrm>
            <a:prstGeom prst="rect">
              <a:avLst/>
            </a:prstGeom>
            <a:grpFill/>
            <a:ln w="9525">
              <a:solidFill>
                <a:schemeClr val="tx1"/>
              </a:solidFill>
              <a:miter lim="800000"/>
              <a:headEnd/>
              <a:tailEnd/>
            </a:ln>
          </p:spPr>
          <p:txBody>
            <a:bodyPr anchor="ctr"/>
            <a:lstStyle/>
            <a:p>
              <a:pPr algn="ctr">
                <a:defRPr/>
              </a:pPr>
              <a:endParaRPr lang="en-US">
                <a:solidFill>
                  <a:schemeClr val="tx2"/>
                </a:solidFill>
                <a:latin typeface="Calibri" pitchFamily="34" charset="0"/>
              </a:endParaRPr>
            </a:p>
          </p:txBody>
        </p:sp>
      </p:grpSp>
      <p:sp>
        <p:nvSpPr>
          <p:cNvPr id="23554" name="Rectangle 172"/>
          <p:cNvSpPr>
            <a:spLocks noChangeArrowheads="1"/>
          </p:cNvSpPr>
          <p:nvPr/>
        </p:nvSpPr>
        <p:spPr bwMode="auto">
          <a:xfrm>
            <a:off x="1447800" y="152400"/>
            <a:ext cx="6324600" cy="523220"/>
          </a:xfrm>
          <a:prstGeom prst="rect">
            <a:avLst/>
          </a:prstGeom>
          <a:solidFill>
            <a:srgbClr val="7B48A2"/>
          </a:solidFill>
          <a:ln w="9525">
            <a:noFill/>
            <a:miter lim="800000"/>
            <a:headEnd/>
            <a:tailEnd/>
          </a:ln>
        </p:spPr>
        <p:txBody>
          <a:bodyPr>
            <a:spAutoFit/>
          </a:bodyPr>
          <a:lstStyle/>
          <a:p>
            <a:pPr algn="ctr"/>
            <a:r>
              <a:rPr lang="en-US" sz="2800" b="1" dirty="0">
                <a:solidFill>
                  <a:srgbClr val="FFFFFF"/>
                </a:solidFill>
                <a:latin typeface="+mj-lt"/>
              </a:rPr>
              <a:t>Reasons for development of tolerance </a:t>
            </a:r>
          </a:p>
        </p:txBody>
      </p:sp>
      <p:pic>
        <p:nvPicPr>
          <p:cNvPr id="23555" name="Picture 2"/>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381000" y="76200"/>
            <a:ext cx="1655763" cy="1600200"/>
          </a:xfrm>
          <a:prstGeom prst="rect">
            <a:avLst/>
          </a:prstGeom>
          <a:noFill/>
          <a:ln w="9525">
            <a:noFill/>
            <a:miter lim="800000"/>
            <a:headEnd/>
            <a:tailEnd/>
          </a:ln>
        </p:spPr>
      </p:pic>
      <p:grpSp>
        <p:nvGrpSpPr>
          <p:cNvPr id="4" name="Group 23"/>
          <p:cNvGrpSpPr>
            <a:grpSpLocks/>
          </p:cNvGrpSpPr>
          <p:nvPr/>
        </p:nvGrpSpPr>
        <p:grpSpPr bwMode="auto">
          <a:xfrm>
            <a:off x="201613" y="1104896"/>
            <a:ext cx="2046287" cy="1089382"/>
            <a:chOff x="76200" y="2856708"/>
            <a:chExt cx="1739249" cy="1089694"/>
          </a:xfrm>
        </p:grpSpPr>
        <p:cxnSp>
          <p:nvCxnSpPr>
            <p:cNvPr id="25" name="Straight Arrow Connector 24"/>
            <p:cNvCxnSpPr/>
            <p:nvPr/>
          </p:nvCxnSpPr>
          <p:spPr bwMode="auto">
            <a:xfrm rot="5400000">
              <a:off x="621346" y="3007802"/>
              <a:ext cx="304887" cy="2699"/>
            </a:xfrm>
            <a:prstGeom prst="straightConnector1">
              <a:avLst/>
            </a:prstGeom>
            <a:ln w="57150">
              <a:solidFill>
                <a:srgbClr val="7300E6"/>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bwMode="auto">
            <a:xfrm>
              <a:off x="76200" y="3187003"/>
              <a:ext cx="1739249" cy="759399"/>
            </a:xfrm>
            <a:prstGeom prst="rect">
              <a:avLst/>
            </a:prstGeom>
            <a:gradFill flip="none" rotWithShape="1">
              <a:gsLst>
                <a:gs pos="35000">
                  <a:schemeClr val="bg1"/>
                </a:gs>
                <a:gs pos="57000">
                  <a:srgbClr val="FFFFCC"/>
                </a:gs>
                <a:gs pos="92000">
                  <a:srgbClr val="FFFF00">
                    <a:alpha val="56000"/>
                  </a:srgbClr>
                </a:gs>
                <a:gs pos="100000">
                  <a:schemeClr val="accent1">
                    <a:tint val="23500"/>
                    <a:satMod val="160000"/>
                  </a:schemeClr>
                </a:gs>
              </a:gsLst>
              <a:lin ang="8100000" scaled="1"/>
              <a:tileRect/>
            </a:gradFill>
            <a:ln w="28575">
              <a:solidFill>
                <a:srgbClr val="7300E6"/>
              </a:solidFill>
            </a:ln>
            <a:effectLst/>
          </p:spPr>
          <p:txBody>
            <a:bodyPr wrap="square">
              <a:spAutoFit/>
            </a:bodyPr>
            <a:lstStyle/>
            <a:p>
              <a:pPr algn="ctr" fontAlgn="auto">
                <a:lnSpc>
                  <a:spcPts val="2600"/>
                </a:lnSpc>
                <a:spcBef>
                  <a:spcPts val="0"/>
                </a:spcBef>
                <a:spcAft>
                  <a:spcPts val="0"/>
                </a:spcAft>
                <a:defRPr/>
              </a:pPr>
              <a:r>
                <a:rPr lang="en-US" sz="2400" b="1" dirty="0">
                  <a:solidFill>
                    <a:srgbClr val="FF00FF"/>
                  </a:solidFill>
                  <a:latin typeface="+mn-lt"/>
                  <a:cs typeface="+mn-cs"/>
                </a:rPr>
                <a:t>Pre-receptor events </a:t>
              </a:r>
            </a:p>
          </p:txBody>
        </p:sp>
      </p:grpSp>
      <p:grpSp>
        <p:nvGrpSpPr>
          <p:cNvPr id="5" name="Group 26"/>
          <p:cNvGrpSpPr>
            <a:grpSpLocks/>
          </p:cNvGrpSpPr>
          <p:nvPr/>
        </p:nvGrpSpPr>
        <p:grpSpPr bwMode="auto">
          <a:xfrm>
            <a:off x="3487615" y="1087438"/>
            <a:ext cx="2019300" cy="1063983"/>
            <a:chOff x="4528008" y="2895599"/>
            <a:chExt cx="2362200" cy="1062754"/>
          </a:xfrm>
        </p:grpSpPr>
        <p:cxnSp>
          <p:nvCxnSpPr>
            <p:cNvPr id="28" name="Straight Arrow Connector 27"/>
            <p:cNvCxnSpPr/>
            <p:nvPr/>
          </p:nvCxnSpPr>
          <p:spPr>
            <a:xfrm rot="5400000">
              <a:off x="5563385" y="3046895"/>
              <a:ext cx="304448" cy="1856"/>
            </a:xfrm>
            <a:prstGeom prst="straightConnector1">
              <a:avLst/>
            </a:prstGeom>
            <a:ln w="57150">
              <a:solidFill>
                <a:srgbClr val="7300E6"/>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28008" y="3200048"/>
              <a:ext cx="2362200" cy="758305"/>
            </a:xfrm>
            <a:prstGeom prst="rect">
              <a:avLst/>
            </a:prstGeom>
            <a:gradFill flip="none" rotWithShape="1">
              <a:gsLst>
                <a:gs pos="35000">
                  <a:schemeClr val="bg1"/>
                </a:gs>
                <a:gs pos="57000">
                  <a:srgbClr val="FFFFCC"/>
                </a:gs>
                <a:gs pos="92000">
                  <a:srgbClr val="FFFF00">
                    <a:alpha val="56000"/>
                  </a:srgbClr>
                </a:gs>
                <a:gs pos="100000">
                  <a:schemeClr val="accent1">
                    <a:tint val="23500"/>
                    <a:satMod val="160000"/>
                  </a:schemeClr>
                </a:gs>
              </a:gsLst>
              <a:lin ang="8100000" scaled="1"/>
              <a:tileRect/>
            </a:gradFill>
            <a:ln w="28575">
              <a:solidFill>
                <a:srgbClr val="7300E6"/>
              </a:solidFill>
            </a:ln>
            <a:effectLst/>
          </p:spPr>
          <p:txBody>
            <a:bodyPr>
              <a:spAutoFit/>
            </a:bodyPr>
            <a:lstStyle/>
            <a:p>
              <a:pPr algn="ctr" fontAlgn="auto">
                <a:lnSpc>
                  <a:spcPts val="2600"/>
                </a:lnSpc>
                <a:spcBef>
                  <a:spcPts val="0"/>
                </a:spcBef>
                <a:spcAft>
                  <a:spcPts val="0"/>
                </a:spcAft>
                <a:defRPr/>
              </a:pPr>
              <a:r>
                <a:rPr lang="en-US" sz="2400" b="1" dirty="0">
                  <a:solidFill>
                    <a:srgbClr val="FF00FF"/>
                  </a:solidFill>
                  <a:latin typeface="+mn-lt"/>
                  <a:cs typeface="+mn-cs"/>
                </a:rPr>
                <a:t>Events at receptors </a:t>
              </a:r>
            </a:p>
          </p:txBody>
        </p:sp>
      </p:grpSp>
      <p:grpSp>
        <p:nvGrpSpPr>
          <p:cNvPr id="6" name="Group 29"/>
          <p:cNvGrpSpPr>
            <a:grpSpLocks/>
          </p:cNvGrpSpPr>
          <p:nvPr/>
        </p:nvGrpSpPr>
        <p:grpSpPr bwMode="auto">
          <a:xfrm>
            <a:off x="6858001" y="1087438"/>
            <a:ext cx="1905000" cy="1063983"/>
            <a:chOff x="6787376" y="2895599"/>
            <a:chExt cx="2051825" cy="1063085"/>
          </a:xfrm>
        </p:grpSpPr>
        <p:cxnSp>
          <p:nvCxnSpPr>
            <p:cNvPr id="31" name="Straight Arrow Connector 30"/>
            <p:cNvCxnSpPr/>
            <p:nvPr/>
          </p:nvCxnSpPr>
          <p:spPr>
            <a:xfrm rot="5400000">
              <a:off x="7849955" y="3047016"/>
              <a:ext cx="304543" cy="1710"/>
            </a:xfrm>
            <a:prstGeom prst="straightConnector1">
              <a:avLst/>
            </a:prstGeom>
            <a:ln w="57150">
              <a:solidFill>
                <a:srgbClr val="7300E6"/>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787376" y="3200143"/>
              <a:ext cx="2051825" cy="758541"/>
            </a:xfrm>
            <a:prstGeom prst="rect">
              <a:avLst/>
            </a:prstGeom>
            <a:gradFill flip="none" rotWithShape="1">
              <a:gsLst>
                <a:gs pos="35000">
                  <a:schemeClr val="bg1"/>
                </a:gs>
                <a:gs pos="57000">
                  <a:srgbClr val="FFFFCC"/>
                </a:gs>
                <a:gs pos="92000">
                  <a:srgbClr val="FFFF00">
                    <a:alpha val="56000"/>
                  </a:srgbClr>
                </a:gs>
                <a:gs pos="100000">
                  <a:schemeClr val="accent1">
                    <a:tint val="23500"/>
                    <a:satMod val="160000"/>
                  </a:schemeClr>
                </a:gs>
              </a:gsLst>
              <a:lin ang="8100000" scaled="1"/>
              <a:tileRect/>
            </a:gradFill>
            <a:ln w="28575">
              <a:solidFill>
                <a:srgbClr val="7300E6"/>
              </a:solidFill>
            </a:ln>
            <a:effectLst/>
          </p:spPr>
          <p:txBody>
            <a:bodyPr wrap="square">
              <a:spAutoFit/>
            </a:bodyPr>
            <a:lstStyle/>
            <a:p>
              <a:pPr algn="ctr" fontAlgn="auto">
                <a:lnSpc>
                  <a:spcPts val="2600"/>
                </a:lnSpc>
                <a:spcBef>
                  <a:spcPts val="0"/>
                </a:spcBef>
                <a:spcAft>
                  <a:spcPts val="0"/>
                </a:spcAft>
                <a:defRPr/>
              </a:pPr>
              <a:r>
                <a:rPr lang="en-US" sz="2400" b="1" dirty="0">
                  <a:solidFill>
                    <a:srgbClr val="FF00FF"/>
                  </a:solidFill>
                  <a:latin typeface="+mn-lt"/>
                  <a:cs typeface="+mn-cs"/>
                </a:rPr>
                <a:t>Post receptor events</a:t>
              </a:r>
            </a:p>
          </p:txBody>
        </p:sp>
      </p:grpSp>
      <p:grpSp>
        <p:nvGrpSpPr>
          <p:cNvPr id="8" name="Group 51"/>
          <p:cNvGrpSpPr>
            <a:grpSpLocks/>
          </p:cNvGrpSpPr>
          <p:nvPr/>
        </p:nvGrpSpPr>
        <p:grpSpPr bwMode="auto">
          <a:xfrm>
            <a:off x="1066800" y="609600"/>
            <a:ext cx="6934200" cy="495300"/>
            <a:chOff x="983558" y="609601"/>
            <a:chExt cx="7246042" cy="494506"/>
          </a:xfrm>
        </p:grpSpPr>
        <p:cxnSp>
          <p:nvCxnSpPr>
            <p:cNvPr id="37" name="Straight Connector 36"/>
            <p:cNvCxnSpPr/>
            <p:nvPr/>
          </p:nvCxnSpPr>
          <p:spPr bwMode="auto">
            <a:xfrm flipV="1">
              <a:off x="983558" y="1066068"/>
              <a:ext cx="7246042" cy="38039"/>
            </a:xfrm>
            <a:prstGeom prst="line">
              <a:avLst/>
            </a:prstGeom>
            <a:ln w="38100">
              <a:solidFill>
                <a:srgbClr val="7300E6"/>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342680" y="837005"/>
              <a:ext cx="456467" cy="1659"/>
            </a:xfrm>
            <a:prstGeom prst="line">
              <a:avLst/>
            </a:prstGeom>
            <a:ln w="57150">
              <a:solidFill>
                <a:srgbClr val="5100C8"/>
              </a:solidFill>
            </a:ln>
          </p:spPr>
          <p:style>
            <a:lnRef idx="1">
              <a:schemeClr val="accent1"/>
            </a:lnRef>
            <a:fillRef idx="0">
              <a:schemeClr val="accent1"/>
            </a:fillRef>
            <a:effectRef idx="0">
              <a:schemeClr val="accent1"/>
            </a:effectRef>
            <a:fontRef idx="minor">
              <a:schemeClr val="tx1"/>
            </a:fontRef>
          </p:style>
        </p:cxnSp>
      </p:grpSp>
      <p:sp>
        <p:nvSpPr>
          <p:cNvPr id="43" name="Rectangle 42"/>
          <p:cNvSpPr>
            <a:spLocks noChangeArrowheads="1"/>
          </p:cNvSpPr>
          <p:nvPr/>
        </p:nvSpPr>
        <p:spPr bwMode="auto">
          <a:xfrm>
            <a:off x="117475" y="2514600"/>
            <a:ext cx="3768725" cy="1108075"/>
          </a:xfrm>
          <a:prstGeom prst="rect">
            <a:avLst/>
          </a:prstGeom>
          <a:noFill/>
          <a:ln w="9525">
            <a:noFill/>
            <a:miter lim="800000"/>
            <a:headEnd/>
            <a:tailEnd/>
          </a:ln>
        </p:spPr>
        <p:txBody>
          <a:bodyPr wrap="square">
            <a:spAutoFit/>
          </a:bodyPr>
          <a:lstStyle/>
          <a:p>
            <a:r>
              <a:rPr lang="en-US" sz="2200" b="1" dirty="0">
                <a:latin typeface="Arial Narrow" pitchFamily="34" charset="0"/>
              </a:rPr>
              <a:t>↓ drug availability at the relevant receptors due to </a:t>
            </a:r>
            <a:r>
              <a:rPr lang="en-US" sz="2200" b="1" dirty="0" err="1">
                <a:latin typeface="Arial Narrow" pitchFamily="34" charset="0"/>
              </a:rPr>
              <a:t>pharmaco</a:t>
            </a:r>
            <a:r>
              <a:rPr lang="en-US" sz="2200" b="1" dirty="0">
                <a:latin typeface="Arial Narrow" pitchFamily="34" charset="0"/>
              </a:rPr>
              <a:t>- kinetic  variables </a:t>
            </a:r>
          </a:p>
        </p:txBody>
      </p:sp>
      <p:sp>
        <p:nvSpPr>
          <p:cNvPr id="49" name="TextBox 48"/>
          <p:cNvSpPr txBox="1">
            <a:spLocks noChangeArrowheads="1"/>
          </p:cNvSpPr>
          <p:nvPr/>
        </p:nvSpPr>
        <p:spPr bwMode="auto">
          <a:xfrm>
            <a:off x="117475" y="3549650"/>
            <a:ext cx="4572000" cy="1446550"/>
          </a:xfrm>
          <a:prstGeom prst="rect">
            <a:avLst/>
          </a:prstGeom>
          <a:noFill/>
          <a:ln w="9525">
            <a:noFill/>
            <a:miter lim="800000"/>
            <a:headEnd/>
            <a:tailEnd/>
          </a:ln>
        </p:spPr>
        <p:txBody>
          <a:bodyPr>
            <a:spAutoFit/>
          </a:bodyPr>
          <a:lstStyle/>
          <a:p>
            <a:r>
              <a:rPr lang="en-US" sz="2200" b="1" dirty="0">
                <a:latin typeface="Arial Narrow" pitchFamily="34" charset="0"/>
              </a:rPr>
              <a:t>Drug becomes:</a:t>
            </a:r>
          </a:p>
          <a:p>
            <a:r>
              <a:rPr lang="en-US" sz="2200" b="1" dirty="0">
                <a:latin typeface="Arial Narrow" pitchFamily="34" charset="0"/>
              </a:rPr>
              <a:t>  &gt; metabolized or excreted</a:t>
            </a:r>
          </a:p>
          <a:p>
            <a:r>
              <a:rPr lang="en-US" sz="2200" b="1" dirty="0">
                <a:latin typeface="Arial Narrow" pitchFamily="34" charset="0"/>
              </a:rPr>
              <a:t>  &lt; absorbed </a:t>
            </a:r>
          </a:p>
          <a:p>
            <a:r>
              <a:rPr lang="en-US" sz="2200" b="1" dirty="0">
                <a:latin typeface="Arial Narrow" pitchFamily="34" charset="0"/>
              </a:rPr>
              <a:t>  altered distribution to tissues</a:t>
            </a:r>
          </a:p>
        </p:txBody>
      </p:sp>
      <p:sp>
        <p:nvSpPr>
          <p:cNvPr id="53" name="TextBox 52"/>
          <p:cNvSpPr txBox="1">
            <a:spLocks noChangeArrowheads="1"/>
          </p:cNvSpPr>
          <p:nvPr/>
        </p:nvSpPr>
        <p:spPr bwMode="auto">
          <a:xfrm>
            <a:off x="5791200" y="2514600"/>
            <a:ext cx="3048000" cy="1446550"/>
          </a:xfrm>
          <a:prstGeom prst="rect">
            <a:avLst/>
          </a:prstGeom>
          <a:noFill/>
          <a:ln w="9525">
            <a:noFill/>
            <a:miter lim="800000"/>
            <a:headEnd/>
            <a:tailEnd/>
          </a:ln>
        </p:spPr>
        <p:txBody>
          <a:bodyPr wrap="square">
            <a:spAutoFit/>
          </a:bodyPr>
          <a:lstStyle/>
          <a:p>
            <a:pPr algn="r"/>
            <a:r>
              <a:rPr lang="en-US" sz="2200" b="1" dirty="0">
                <a:latin typeface="Arial Narrow" pitchFamily="34" charset="0"/>
                <a:sym typeface="Symbol" pitchFamily="18" charset="2"/>
              </a:rPr>
              <a:t>Nullification of drug response by a physiological adaptive homeostatic response</a:t>
            </a:r>
            <a:endParaRPr lang="en-US" sz="2200" dirty="0">
              <a:latin typeface="Arial Narrow" pitchFamily="34" charset="0"/>
            </a:endParaRPr>
          </a:p>
        </p:txBody>
      </p:sp>
      <p:sp>
        <p:nvSpPr>
          <p:cNvPr id="55" name="TextBox 54"/>
          <p:cNvSpPr txBox="1">
            <a:spLocks noChangeArrowheads="1"/>
          </p:cNvSpPr>
          <p:nvPr/>
        </p:nvSpPr>
        <p:spPr bwMode="auto">
          <a:xfrm>
            <a:off x="4876800" y="3978295"/>
            <a:ext cx="4114800" cy="1508105"/>
          </a:xfrm>
          <a:prstGeom prst="rect">
            <a:avLst/>
          </a:prstGeom>
          <a:noFill/>
          <a:ln w="9525">
            <a:noFill/>
            <a:miter lim="800000"/>
            <a:headEnd/>
            <a:tailEnd/>
          </a:ln>
        </p:spPr>
        <p:txBody>
          <a:bodyPr wrap="square">
            <a:spAutoFit/>
          </a:bodyPr>
          <a:lstStyle/>
          <a:p>
            <a:pPr algn="ctr"/>
            <a:r>
              <a:rPr lang="en-US" sz="2200" b="1" dirty="0">
                <a:latin typeface="Arial Narrow" pitchFamily="34" charset="0"/>
              </a:rPr>
              <a:t>Antihypertensive effects of </a:t>
            </a:r>
            <a:r>
              <a:rPr lang="en-US" sz="2400" b="1" dirty="0">
                <a:solidFill>
                  <a:srgbClr val="6600FF"/>
                </a:solidFill>
                <a:latin typeface="Arial Narrow" pitchFamily="34" charset="0"/>
              </a:rPr>
              <a:t>ACEIs </a:t>
            </a:r>
            <a:r>
              <a:rPr lang="en-US" sz="2200" b="1" dirty="0">
                <a:latin typeface="Arial Narrow" pitchFamily="34" charset="0"/>
              </a:rPr>
              <a:t>become nullified by activation of renin angiotensin system (RAS) by </a:t>
            </a:r>
            <a:r>
              <a:rPr lang="en-US" sz="2200" b="1" dirty="0">
                <a:solidFill>
                  <a:srgbClr val="6600FF"/>
                </a:solidFill>
                <a:latin typeface="Arial Narrow" pitchFamily="34" charset="0"/>
              </a:rPr>
              <a:t>NSAIDs</a:t>
            </a:r>
          </a:p>
        </p:txBody>
      </p:sp>
      <p:sp>
        <p:nvSpPr>
          <p:cNvPr id="39" name="Rectangle 38"/>
          <p:cNvSpPr>
            <a:spLocks noChangeArrowheads="1"/>
          </p:cNvSpPr>
          <p:nvPr/>
        </p:nvSpPr>
        <p:spPr bwMode="auto">
          <a:xfrm>
            <a:off x="5672138" y="6319837"/>
            <a:ext cx="2024062" cy="461963"/>
          </a:xfrm>
          <a:prstGeom prst="rect">
            <a:avLst/>
          </a:prstGeom>
          <a:solidFill>
            <a:srgbClr val="7B48A2"/>
          </a:solidFill>
          <a:ln w="9525">
            <a:solidFill>
              <a:srgbClr val="FF00FF"/>
            </a:solidFill>
            <a:miter lim="800000"/>
            <a:headEnd/>
            <a:tailEnd/>
          </a:ln>
        </p:spPr>
        <p:txBody>
          <a:bodyPr wrap="none">
            <a:spAutoFit/>
          </a:bodyPr>
          <a:lstStyle/>
          <a:p>
            <a:r>
              <a:rPr lang="en-US" sz="2400" b="1" dirty="0">
                <a:solidFill>
                  <a:srgbClr val="FFFFFF"/>
                </a:solidFill>
                <a:latin typeface="Arial Narrow" pitchFamily="34" charset="0"/>
              </a:rPr>
              <a:t>Refractoriness </a:t>
            </a:r>
            <a:endParaRPr lang="en-US" sz="2400" dirty="0">
              <a:solidFill>
                <a:srgbClr val="FFFFFF"/>
              </a:solidFill>
              <a:latin typeface="Arial Narrow" pitchFamily="34" charset="0"/>
            </a:endParaRPr>
          </a:p>
        </p:txBody>
      </p:sp>
      <p:sp>
        <p:nvSpPr>
          <p:cNvPr id="40" name="Rectangle 39"/>
          <p:cNvSpPr>
            <a:spLocks noChangeArrowheads="1"/>
          </p:cNvSpPr>
          <p:nvPr/>
        </p:nvSpPr>
        <p:spPr bwMode="auto">
          <a:xfrm>
            <a:off x="4648200" y="5867400"/>
            <a:ext cx="4572000" cy="461665"/>
          </a:xfrm>
          <a:prstGeom prst="rect">
            <a:avLst/>
          </a:prstGeom>
          <a:noFill/>
          <a:ln w="9525">
            <a:noFill/>
            <a:miter lim="800000"/>
            <a:headEnd/>
            <a:tailEnd/>
          </a:ln>
        </p:spPr>
        <p:txBody>
          <a:bodyPr wrap="square">
            <a:spAutoFit/>
          </a:bodyPr>
          <a:lstStyle/>
          <a:p>
            <a:pPr algn="ctr"/>
            <a:r>
              <a:rPr lang="en-US" sz="2400" b="1" dirty="0">
                <a:latin typeface="Arial Narrow" pitchFamily="34" charset="0"/>
              </a:rPr>
              <a:t>Loss of therapeutic efficacy</a:t>
            </a:r>
          </a:p>
        </p:txBody>
      </p:sp>
      <p:sp>
        <p:nvSpPr>
          <p:cNvPr id="41" name="Rectangle 40"/>
          <p:cNvSpPr/>
          <p:nvPr/>
        </p:nvSpPr>
        <p:spPr>
          <a:xfrm>
            <a:off x="228600" y="5029200"/>
            <a:ext cx="4038600" cy="1446550"/>
          </a:xfrm>
          <a:prstGeom prst="rect">
            <a:avLst/>
          </a:prstGeom>
        </p:spPr>
        <p:txBody>
          <a:bodyPr wrap="square">
            <a:spAutoFit/>
          </a:bodyPr>
          <a:lstStyle/>
          <a:p>
            <a:r>
              <a:rPr lang="en-US" sz="2200" b="1" dirty="0">
                <a:solidFill>
                  <a:srgbClr val="7616EA"/>
                </a:solidFill>
                <a:latin typeface="Arial Narrow" pitchFamily="34" charset="0"/>
                <a:sym typeface="Symbol" pitchFamily="18" charset="2"/>
              </a:rPr>
              <a:t>e.g. Barbiturates (enzyme inducers)</a:t>
            </a:r>
            <a:r>
              <a:rPr lang="en-US" sz="2200" b="1" dirty="0">
                <a:latin typeface="Arial Narrow" pitchFamily="34" charset="0"/>
                <a:sym typeface="Wingdings 3"/>
              </a:rPr>
              <a:t> metabolism of </a:t>
            </a:r>
            <a:r>
              <a:rPr lang="en-US" sz="2200" b="1" dirty="0">
                <a:solidFill>
                  <a:srgbClr val="5100C8"/>
                </a:solidFill>
                <a:latin typeface="Arial Narrow" pitchFamily="34" charset="0"/>
                <a:sym typeface="Wingdings 3"/>
              </a:rPr>
              <a:t>Contraceptive pills </a:t>
            </a:r>
            <a:r>
              <a:rPr lang="en-US" sz="2200" b="1" dirty="0">
                <a:latin typeface="Arial Narrow" pitchFamily="34" charset="0"/>
                <a:sym typeface="Wingdings 3"/>
              </a:rPr>
              <a:t>=</a:t>
            </a:r>
            <a:r>
              <a:rPr lang="en-US" sz="2200" b="1" dirty="0">
                <a:latin typeface="Arial Narrow" pitchFamily="34" charset="0"/>
                <a:sym typeface="Symbol" pitchFamily="18" charset="2"/>
              </a:rPr>
              <a:t> </a:t>
            </a:r>
            <a:r>
              <a:rPr lang="en-US" sz="2200" b="1" dirty="0">
                <a:latin typeface="Arial Narrow" pitchFamily="34" charset="0"/>
                <a:sym typeface="Wingdings 3"/>
              </a:rPr>
              <a:t> it availability</a:t>
            </a:r>
            <a:endParaRPr lang="en-US" sz="2200" b="1" dirty="0">
              <a:latin typeface="Arial Narrow" pitchFamily="34" charset="0"/>
            </a:endParaRPr>
          </a:p>
        </p:txBody>
      </p:sp>
      <p:cxnSp>
        <p:nvCxnSpPr>
          <p:cNvPr id="42" name="Straight Arrow Connector 41"/>
          <p:cNvCxnSpPr/>
          <p:nvPr/>
        </p:nvCxnSpPr>
        <p:spPr>
          <a:xfrm>
            <a:off x="6851250" y="5410199"/>
            <a:ext cx="0" cy="533401"/>
          </a:xfrm>
          <a:prstGeom prst="straightConnector1">
            <a:avLst/>
          </a:prstGeom>
          <a:ln w="38100">
            <a:solidFill>
              <a:srgbClr val="6600FF"/>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733800" y="5943600"/>
            <a:ext cx="990600" cy="304800"/>
          </a:xfrm>
          <a:prstGeom prst="straightConnector1">
            <a:avLst/>
          </a:prstGeom>
          <a:ln w="38100">
            <a:solidFill>
              <a:srgbClr val="66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2000"/>
                                        <p:tgtEl>
                                          <p:spTgt spid="5"/>
                                        </p:tgtEl>
                                      </p:cBhvr>
                                    </p:animEffect>
                                    <p:set>
                                      <p:cBhvr>
                                        <p:cTn id="30" dur="1" fill="hold">
                                          <p:stCondLst>
                                            <p:cond delay="1999"/>
                                          </p:stCondLst>
                                        </p:cTn>
                                        <p:tgtEl>
                                          <p:spTgt spid="5"/>
                                        </p:tgtEl>
                                        <p:attrNameLst>
                                          <p:attrName>style.visibility</p:attrName>
                                        </p:attrNameLst>
                                      </p:cBhvr>
                                      <p:to>
                                        <p:strVal val="hidden"/>
                                      </p:to>
                                    </p:set>
                                  </p:childTnLst>
                                </p:cTn>
                              </p:par>
                            </p:childTnLst>
                          </p:cTn>
                        </p:par>
                        <p:par>
                          <p:cTn id="31" fill="hold">
                            <p:stCondLst>
                              <p:cond delay="2000"/>
                            </p:stCondLst>
                            <p:childTnLst>
                              <p:par>
                                <p:cTn id="32" presetID="32" presetClass="emph" presetSubtype="0" fill="hold" nodeType="afterEffect">
                                  <p:stCondLst>
                                    <p:cond delay="0"/>
                                  </p:stCondLst>
                                  <p:childTnLst>
                                    <p:animClr clrSpc="rgb" dir="cw">
                                      <p:cBhvr override="childStyle">
                                        <p:cTn id="33" dur="100" fill="hold"/>
                                        <p:tgtEl>
                                          <p:spTgt spid="4"/>
                                        </p:tgtEl>
                                        <p:attrNameLst>
                                          <p:attrName>style.color</p:attrName>
                                        </p:attrNameLst>
                                      </p:cBhvr>
                                      <p:to>
                                        <a:schemeClr val="accent2"/>
                                      </p:to>
                                    </p:animClr>
                                    <p:animClr clrSpc="rgb" dir="cw">
                                      <p:cBhvr>
                                        <p:cTn id="34" dur="100" fill="hold"/>
                                        <p:tgtEl>
                                          <p:spTgt spid="4"/>
                                        </p:tgtEl>
                                        <p:attrNameLst>
                                          <p:attrName>fillcolor</p:attrName>
                                        </p:attrNameLst>
                                      </p:cBhvr>
                                      <p:to>
                                        <a:schemeClr val="accent2"/>
                                      </p:to>
                                    </p:animClr>
                                    <p:set>
                                      <p:cBhvr>
                                        <p:cTn id="35" dur="100" fill="hold"/>
                                        <p:tgtEl>
                                          <p:spTgt spid="4"/>
                                        </p:tgtEl>
                                        <p:attrNameLst>
                                          <p:attrName>fill.type</p:attrName>
                                        </p:attrNameLst>
                                      </p:cBhvr>
                                      <p:to>
                                        <p:strVal val="solid"/>
                                      </p:to>
                                    </p:set>
                                    <p:set>
                                      <p:cBhvr>
                                        <p:cTn id="36" dur="100" fill="hold"/>
                                        <p:tgtEl>
                                          <p:spTgt spid="4"/>
                                        </p:tgtEl>
                                        <p:attrNameLst>
                                          <p:attrName>fill.on</p:attrName>
                                        </p:attrNameLst>
                                      </p:cBhvr>
                                      <p:to>
                                        <p:strVal val="true"/>
                                      </p:to>
                                    </p:set>
                                    <p:animRot by="120000">
                                      <p:cBhvr>
                                        <p:cTn id="37" dur="100" fill="hold">
                                          <p:stCondLst>
                                            <p:cond delay="0"/>
                                          </p:stCondLst>
                                        </p:cTn>
                                        <p:tgtEl>
                                          <p:spTgt spid="4"/>
                                        </p:tgtEl>
                                        <p:attrNameLst>
                                          <p:attrName>r</p:attrName>
                                        </p:attrNameLst>
                                      </p:cBhvr>
                                    </p:animRot>
                                    <p:animRot by="-240000">
                                      <p:cBhvr>
                                        <p:cTn id="38" dur="200" fill="hold">
                                          <p:stCondLst>
                                            <p:cond delay="200"/>
                                          </p:stCondLst>
                                        </p:cTn>
                                        <p:tgtEl>
                                          <p:spTgt spid="4"/>
                                        </p:tgtEl>
                                        <p:attrNameLst>
                                          <p:attrName>r</p:attrName>
                                        </p:attrNameLst>
                                      </p:cBhvr>
                                    </p:animRot>
                                    <p:animRot by="240000">
                                      <p:cBhvr>
                                        <p:cTn id="39" dur="200" fill="hold">
                                          <p:stCondLst>
                                            <p:cond delay="400"/>
                                          </p:stCondLst>
                                        </p:cTn>
                                        <p:tgtEl>
                                          <p:spTgt spid="4"/>
                                        </p:tgtEl>
                                        <p:attrNameLst>
                                          <p:attrName>r</p:attrName>
                                        </p:attrNameLst>
                                      </p:cBhvr>
                                    </p:animRot>
                                    <p:animRot by="-240000">
                                      <p:cBhvr>
                                        <p:cTn id="40" dur="200" fill="hold">
                                          <p:stCondLst>
                                            <p:cond delay="600"/>
                                          </p:stCondLst>
                                        </p:cTn>
                                        <p:tgtEl>
                                          <p:spTgt spid="4"/>
                                        </p:tgtEl>
                                        <p:attrNameLst>
                                          <p:attrName>r</p:attrName>
                                        </p:attrNameLst>
                                      </p:cBhvr>
                                    </p:animRot>
                                    <p:animRot by="120000">
                                      <p:cBhvr>
                                        <p:cTn id="41" dur="200" fill="hold">
                                          <p:stCondLst>
                                            <p:cond delay="800"/>
                                          </p:stCondLst>
                                        </p:cTn>
                                        <p:tgtEl>
                                          <p:spTgt spid="4"/>
                                        </p:tgtEl>
                                        <p:attrNameLst>
                                          <p:attrName>r</p:attrName>
                                        </p:attrNameLst>
                                      </p:cBhvr>
                                    </p:animRot>
                                  </p:childTnLst>
                                </p:cTn>
                              </p:par>
                            </p:childTnLst>
                          </p:cTn>
                        </p:par>
                        <p:par>
                          <p:cTn id="42" fill="hold">
                            <p:stCondLst>
                              <p:cond delay="3000"/>
                            </p:stCondLst>
                            <p:childTnLst>
                              <p:par>
                                <p:cTn id="43" presetID="18" presetClass="entr" presetSubtype="6"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strips(downRight)">
                                      <p:cBhvr>
                                        <p:cTn id="45" dur="10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strips(downRight)">
                                      <p:cBhvr>
                                        <p:cTn id="50" dur="1000"/>
                                        <p:tgtEl>
                                          <p:spTgt spid="49"/>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1000"/>
                                        <p:tgtEl>
                                          <p:spTgt spid="41"/>
                                        </p:tgtEl>
                                      </p:cBhvr>
                                    </p:animEffect>
                                    <p:anim calcmode="lin" valueType="num">
                                      <p:cBhvr>
                                        <p:cTn id="56" dur="1000" fill="hold"/>
                                        <p:tgtEl>
                                          <p:spTgt spid="41"/>
                                        </p:tgtEl>
                                        <p:attrNameLst>
                                          <p:attrName>ppt_x</p:attrName>
                                        </p:attrNameLst>
                                      </p:cBhvr>
                                      <p:tavLst>
                                        <p:tav tm="0">
                                          <p:val>
                                            <p:strVal val="#ppt_x"/>
                                          </p:val>
                                        </p:tav>
                                        <p:tav tm="100000">
                                          <p:val>
                                            <p:strVal val="#ppt_x"/>
                                          </p:val>
                                        </p:tav>
                                      </p:tavLst>
                                    </p:anim>
                                    <p:anim calcmode="lin" valueType="num">
                                      <p:cBhvr>
                                        <p:cTn id="5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2" presetClass="emph" presetSubtype="0" fill="hold" nodeType="clickEffect">
                                  <p:stCondLst>
                                    <p:cond delay="0"/>
                                  </p:stCondLst>
                                  <p:childTnLst>
                                    <p:animClr clrSpc="rgb" dir="cw">
                                      <p:cBhvr override="childStyle">
                                        <p:cTn id="61" dur="100" fill="hold"/>
                                        <p:tgtEl>
                                          <p:spTgt spid="6"/>
                                        </p:tgtEl>
                                        <p:attrNameLst>
                                          <p:attrName>style.color</p:attrName>
                                        </p:attrNameLst>
                                      </p:cBhvr>
                                      <p:to>
                                        <a:schemeClr val="accent2"/>
                                      </p:to>
                                    </p:animClr>
                                    <p:animClr clrSpc="rgb" dir="cw">
                                      <p:cBhvr>
                                        <p:cTn id="62" dur="100" fill="hold"/>
                                        <p:tgtEl>
                                          <p:spTgt spid="6"/>
                                        </p:tgtEl>
                                        <p:attrNameLst>
                                          <p:attrName>fillcolor</p:attrName>
                                        </p:attrNameLst>
                                      </p:cBhvr>
                                      <p:to>
                                        <a:schemeClr val="accent2"/>
                                      </p:to>
                                    </p:animClr>
                                    <p:set>
                                      <p:cBhvr>
                                        <p:cTn id="63" dur="100" fill="hold"/>
                                        <p:tgtEl>
                                          <p:spTgt spid="6"/>
                                        </p:tgtEl>
                                        <p:attrNameLst>
                                          <p:attrName>fill.type</p:attrName>
                                        </p:attrNameLst>
                                      </p:cBhvr>
                                      <p:to>
                                        <p:strVal val="solid"/>
                                      </p:to>
                                    </p:set>
                                    <p:set>
                                      <p:cBhvr>
                                        <p:cTn id="64" dur="100" fill="hold"/>
                                        <p:tgtEl>
                                          <p:spTgt spid="6"/>
                                        </p:tgtEl>
                                        <p:attrNameLst>
                                          <p:attrName>fill.on</p:attrName>
                                        </p:attrNameLst>
                                      </p:cBhvr>
                                      <p:to>
                                        <p:strVal val="true"/>
                                      </p:to>
                                    </p:set>
                                    <p:animRot by="120000">
                                      <p:cBhvr>
                                        <p:cTn id="65" dur="100" fill="hold">
                                          <p:stCondLst>
                                            <p:cond delay="0"/>
                                          </p:stCondLst>
                                        </p:cTn>
                                        <p:tgtEl>
                                          <p:spTgt spid="6"/>
                                        </p:tgtEl>
                                        <p:attrNameLst>
                                          <p:attrName>r</p:attrName>
                                        </p:attrNameLst>
                                      </p:cBhvr>
                                    </p:animRot>
                                    <p:animRot by="-240000">
                                      <p:cBhvr>
                                        <p:cTn id="66" dur="200" fill="hold">
                                          <p:stCondLst>
                                            <p:cond delay="200"/>
                                          </p:stCondLst>
                                        </p:cTn>
                                        <p:tgtEl>
                                          <p:spTgt spid="6"/>
                                        </p:tgtEl>
                                        <p:attrNameLst>
                                          <p:attrName>r</p:attrName>
                                        </p:attrNameLst>
                                      </p:cBhvr>
                                    </p:animRot>
                                    <p:animRot by="240000">
                                      <p:cBhvr>
                                        <p:cTn id="67" dur="200" fill="hold">
                                          <p:stCondLst>
                                            <p:cond delay="400"/>
                                          </p:stCondLst>
                                        </p:cTn>
                                        <p:tgtEl>
                                          <p:spTgt spid="6"/>
                                        </p:tgtEl>
                                        <p:attrNameLst>
                                          <p:attrName>r</p:attrName>
                                        </p:attrNameLst>
                                      </p:cBhvr>
                                    </p:animRot>
                                    <p:animRot by="-240000">
                                      <p:cBhvr>
                                        <p:cTn id="68" dur="200" fill="hold">
                                          <p:stCondLst>
                                            <p:cond delay="600"/>
                                          </p:stCondLst>
                                        </p:cTn>
                                        <p:tgtEl>
                                          <p:spTgt spid="6"/>
                                        </p:tgtEl>
                                        <p:attrNameLst>
                                          <p:attrName>r</p:attrName>
                                        </p:attrNameLst>
                                      </p:cBhvr>
                                    </p:animRot>
                                    <p:animRot by="120000">
                                      <p:cBhvr>
                                        <p:cTn id="69" dur="200" fill="hold">
                                          <p:stCondLst>
                                            <p:cond delay="800"/>
                                          </p:stCondLst>
                                        </p:cTn>
                                        <p:tgtEl>
                                          <p:spTgt spid="6"/>
                                        </p:tgtEl>
                                        <p:attrNameLst>
                                          <p:attrName>r</p:attrName>
                                        </p:attrNameLst>
                                      </p:cBhvr>
                                    </p:animRot>
                                  </p:childTnLst>
                                </p:cTn>
                              </p:par>
                            </p:childTnLst>
                          </p:cTn>
                        </p:par>
                        <p:par>
                          <p:cTn id="70" fill="hold">
                            <p:stCondLst>
                              <p:cond delay="1000"/>
                            </p:stCondLst>
                            <p:childTnLst>
                              <p:par>
                                <p:cTn id="71" presetID="18" presetClass="entr" presetSubtype="12" fill="hold" grpId="0" nodeType="after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strips(downLeft)">
                                      <p:cBhvr>
                                        <p:cTn id="73" dur="1000"/>
                                        <p:tgtEl>
                                          <p:spTgt spid="53"/>
                                        </p:tgtEl>
                                      </p:cBhvr>
                                    </p:animEffect>
                                  </p:childTnLst>
                                </p:cTn>
                              </p:par>
                            </p:childTnLst>
                          </p:cTn>
                        </p:par>
                      </p:childTnLst>
                    </p:cTn>
                  </p:par>
                  <p:par>
                    <p:cTn id="74" fill="hold">
                      <p:stCondLst>
                        <p:cond delay="indefinite"/>
                      </p:stCondLst>
                      <p:childTnLst>
                        <p:par>
                          <p:cTn id="75" fill="hold">
                            <p:stCondLst>
                              <p:cond delay="0"/>
                            </p:stCondLst>
                            <p:childTnLst>
                              <p:par>
                                <p:cTn id="76" presetID="18" presetClass="entr" presetSubtype="12" fill="hold" grpId="0" nodeType="click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strips(downLeft)">
                                      <p:cBhvr>
                                        <p:cTn id="78" dur="1000"/>
                                        <p:tgtEl>
                                          <p:spTgt spid="55"/>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12" fill="hold" nodeType="click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strips(downLeft)">
                                      <p:cBhvr>
                                        <p:cTn id="83" dur="1000"/>
                                        <p:tgtEl>
                                          <p:spTgt spid="42"/>
                                        </p:tgtEl>
                                      </p:cBhvr>
                                    </p:animEffect>
                                  </p:childTnLst>
                                </p:cTn>
                              </p:par>
                              <p:par>
                                <p:cTn id="84" presetID="18" presetClass="entr" presetSubtype="6" fill="hold"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strips(downRight)">
                                      <p:cBhvr>
                                        <p:cTn id="86" dur="1000"/>
                                        <p:tgtEl>
                                          <p:spTgt spid="45"/>
                                        </p:tgtEl>
                                      </p:cBhvr>
                                    </p:animEffect>
                                  </p:childTnLst>
                                </p:cTn>
                              </p:par>
                            </p:childTnLst>
                          </p:cTn>
                        </p:par>
                        <p:par>
                          <p:cTn id="87" fill="hold">
                            <p:stCondLst>
                              <p:cond delay="1000"/>
                            </p:stCondLst>
                            <p:childTnLst>
                              <p:par>
                                <p:cTn id="88" presetID="29" presetClass="entr" presetSubtype="0" fill="hold" grpId="0" nodeType="after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p:cTn id="90" dur="1000" fill="hold"/>
                                        <p:tgtEl>
                                          <p:spTgt spid="40"/>
                                        </p:tgtEl>
                                        <p:attrNameLst>
                                          <p:attrName>ppt_x</p:attrName>
                                        </p:attrNameLst>
                                      </p:cBhvr>
                                      <p:tavLst>
                                        <p:tav tm="0">
                                          <p:val>
                                            <p:strVal val="#ppt_x-.2"/>
                                          </p:val>
                                        </p:tav>
                                        <p:tav tm="100000">
                                          <p:val>
                                            <p:strVal val="#ppt_x"/>
                                          </p:val>
                                        </p:tav>
                                      </p:tavLst>
                                    </p:anim>
                                    <p:anim calcmode="lin" valueType="num">
                                      <p:cBhvr>
                                        <p:cTn id="91"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92" dur="1000"/>
                                        <p:tgtEl>
                                          <p:spTgt spid="40"/>
                                        </p:tgtEl>
                                      </p:cBhvr>
                                    </p:animEffect>
                                  </p:childTnLst>
                                </p:cTn>
                              </p:par>
                            </p:childTnLst>
                          </p:cTn>
                        </p:par>
                        <p:par>
                          <p:cTn id="93" fill="hold">
                            <p:stCondLst>
                              <p:cond delay="2000"/>
                            </p:stCondLst>
                            <p:childTnLst>
                              <p:par>
                                <p:cTn id="94" presetID="47" presetClass="entr" presetSubtype="0" fill="hold" grpId="0" nodeType="after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9" grpId="0"/>
      <p:bldP spid="53" grpId="0"/>
      <p:bldP spid="55" grpId="0"/>
      <p:bldP spid="39" grpId="0" animBg="1"/>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8775</TotalTime>
  <Words>1184</Words>
  <Application>Microsoft Office PowerPoint</Application>
  <PresentationFormat>On-screen Show (4:3)</PresentationFormat>
  <Paragraphs>245</Paragraphs>
  <Slides>25</Slides>
  <Notes>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25</vt:i4>
      </vt:variant>
    </vt:vector>
  </HeadingPairs>
  <TitlesOfParts>
    <vt:vector size="41" baseType="lpstr">
      <vt:lpstr>Aharoni</vt:lpstr>
      <vt:lpstr>Algerian</vt:lpstr>
      <vt:lpstr>Arial</vt:lpstr>
      <vt:lpstr>Arial Narrow</vt:lpstr>
      <vt:lpstr>Berlin Sans FB Demi</vt:lpstr>
      <vt:lpstr>Bernard MT Condensed</vt:lpstr>
      <vt:lpstr>Britannic Bold</vt:lpstr>
      <vt:lpstr>Broadway</vt:lpstr>
      <vt:lpstr>Calibri</vt:lpstr>
      <vt:lpstr>Comic Sans MS</vt:lpstr>
      <vt:lpstr>Constantia</vt:lpstr>
      <vt:lpstr>Symbol</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Tolerance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Classification of hypersensitivity reactions</vt:lpstr>
      <vt:lpstr>  </vt:lpstr>
      <vt:lpstr>PowerPoint Presentation</vt:lpstr>
      <vt:lpstr>  </vt:lpstr>
      <vt:lpstr>  </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Allokie !</cp:lastModifiedBy>
  <cp:revision>386</cp:revision>
  <dcterms:created xsi:type="dcterms:W3CDTF">2010-09-28T15:47:12Z</dcterms:created>
  <dcterms:modified xsi:type="dcterms:W3CDTF">2018-10-17T08:43:55Z</dcterms:modified>
</cp:coreProperties>
</file>