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7772400" cy="5848350"/>
  <p:notesSz cx="7772400" cy="584835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04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1812988"/>
            <a:ext cx="6606540" cy="12281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3275076"/>
            <a:ext cx="5440680" cy="14620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rgbClr val="FFFF00"/>
                </a:solidFill>
                <a:latin typeface="Malgun Gothic"/>
                <a:cs typeface="Malgun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FFFF00"/>
                </a:solidFill>
                <a:latin typeface="Malgun Gothic"/>
                <a:cs typeface="Malgun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rgbClr val="FFFF00"/>
                </a:solidFill>
                <a:latin typeface="Malgun Gothic"/>
                <a:cs typeface="Malgun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1345120"/>
            <a:ext cx="3380994" cy="38599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1345120"/>
            <a:ext cx="3380994" cy="38599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rgbClr val="FFFF00"/>
                </a:solidFill>
                <a:latin typeface="Malgun Gothic"/>
                <a:cs typeface="Malgun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7196"/>
            <a:ext cx="7764997" cy="58292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693" y="279552"/>
            <a:ext cx="5974715" cy="1011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 u="heavy">
                <a:solidFill>
                  <a:srgbClr val="FFFF00"/>
                </a:solidFill>
                <a:latin typeface="Malgun Gothic"/>
                <a:cs typeface="Malgun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6433" y="1452321"/>
            <a:ext cx="7077075" cy="291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>
                <a:solidFill>
                  <a:srgbClr val="FFFF00"/>
                </a:solidFill>
                <a:latin typeface="Malgun Gothic"/>
                <a:cs typeface="Malgun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5438965"/>
            <a:ext cx="2487168" cy="2924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5438965"/>
            <a:ext cx="1787652" cy="2924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5438965"/>
            <a:ext cx="1787652" cy="2924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11" Type="http://schemas.openxmlformats.org/officeDocument/2006/relationships/image" Target="../media/image33.jp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56609" rIns="0" bIns="0" rtlCol="0">
            <a:spAutoFit/>
          </a:bodyPr>
          <a:lstStyle/>
          <a:p>
            <a:pPr marL="536575">
              <a:lnSpc>
                <a:spcPct val="101200"/>
              </a:lnSpc>
              <a:spcBef>
                <a:spcPts val="465"/>
              </a:spcBef>
            </a:pPr>
            <a:r>
              <a:rPr sz="3550" spc="-90" dirty="0"/>
              <a:t>The </a:t>
            </a:r>
            <a:r>
              <a:rPr sz="4050" spc="60" dirty="0"/>
              <a:t>Autonomic</a:t>
            </a:r>
            <a:r>
              <a:rPr sz="4050" spc="-620" dirty="0"/>
              <a:t> </a:t>
            </a:r>
            <a:r>
              <a:rPr sz="3550" spc="-10" dirty="0"/>
              <a:t>Nervous  </a:t>
            </a:r>
            <a:r>
              <a:rPr sz="3550" spc="5" dirty="0"/>
              <a:t>System</a:t>
            </a:r>
            <a:endParaRPr sz="3550"/>
          </a:p>
        </p:txBody>
      </p:sp>
      <p:sp>
        <p:nvSpPr>
          <p:cNvPr id="3" name="object 3"/>
          <p:cNvSpPr/>
          <p:nvPr/>
        </p:nvSpPr>
        <p:spPr>
          <a:xfrm>
            <a:off x="0" y="17196"/>
            <a:ext cx="7764998" cy="5829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95863" y="1989372"/>
            <a:ext cx="4915535" cy="237871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43000"/>
              </a:lnSpc>
              <a:spcBef>
                <a:spcPts val="75"/>
              </a:spcBef>
            </a:pPr>
            <a:r>
              <a:rPr sz="2700" b="1" spc="-145" dirty="0">
                <a:solidFill>
                  <a:srgbClr val="FFFFFF"/>
                </a:solidFill>
                <a:latin typeface="Malgun Gothic"/>
                <a:cs typeface="Malgun Gothic"/>
              </a:rPr>
              <a:t>Associated </a:t>
            </a:r>
            <a:r>
              <a:rPr sz="2700" b="1" spc="-65" dirty="0">
                <a:solidFill>
                  <a:srgbClr val="FFFFFF"/>
                </a:solidFill>
                <a:latin typeface="Malgun Gothic"/>
                <a:cs typeface="Malgun Gothic"/>
              </a:rPr>
              <a:t>Prof. </a:t>
            </a:r>
            <a:r>
              <a:rPr sz="2700" b="1" spc="-45" dirty="0">
                <a:solidFill>
                  <a:srgbClr val="FFFFFF"/>
                </a:solidFill>
                <a:latin typeface="Malgun Gothic"/>
                <a:cs typeface="Malgun Gothic"/>
              </a:rPr>
              <a:t>Fawzia</a:t>
            </a:r>
            <a:r>
              <a:rPr sz="2700" b="1" spc="-625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2700" b="1" spc="-85" dirty="0">
                <a:solidFill>
                  <a:srgbClr val="FFFFFF"/>
                </a:solidFill>
                <a:latin typeface="Malgun Gothic"/>
                <a:cs typeface="Malgun Gothic"/>
              </a:rPr>
              <a:t>Al-Rouq  </a:t>
            </a:r>
            <a:r>
              <a:rPr sz="2700" b="1" spc="-140" dirty="0">
                <a:solidFill>
                  <a:srgbClr val="FFFFFF"/>
                </a:solidFill>
                <a:latin typeface="Malgun Gothic"/>
                <a:cs typeface="Malgun Gothic"/>
              </a:rPr>
              <a:t>Department </a:t>
            </a:r>
            <a:r>
              <a:rPr sz="2700" b="1" spc="-210" dirty="0">
                <a:solidFill>
                  <a:srgbClr val="FFFFFF"/>
                </a:solidFill>
                <a:latin typeface="Malgun Gothic"/>
                <a:cs typeface="Malgun Gothic"/>
              </a:rPr>
              <a:t>of </a:t>
            </a:r>
            <a:r>
              <a:rPr sz="2700" b="1" spc="-145" dirty="0">
                <a:solidFill>
                  <a:srgbClr val="FFFFFF"/>
                </a:solidFill>
                <a:latin typeface="Malgun Gothic"/>
                <a:cs typeface="Malgun Gothic"/>
              </a:rPr>
              <a:t>Physiology  </a:t>
            </a:r>
            <a:r>
              <a:rPr sz="2700" b="1" spc="-140" dirty="0">
                <a:solidFill>
                  <a:srgbClr val="FFFFFF"/>
                </a:solidFill>
                <a:latin typeface="Malgun Gothic"/>
                <a:cs typeface="Malgun Gothic"/>
              </a:rPr>
              <a:t>College </a:t>
            </a:r>
            <a:r>
              <a:rPr sz="2700" b="1" spc="-210" dirty="0">
                <a:solidFill>
                  <a:srgbClr val="FFFFFF"/>
                </a:solidFill>
                <a:latin typeface="Malgun Gothic"/>
                <a:cs typeface="Malgun Gothic"/>
              </a:rPr>
              <a:t>of</a:t>
            </a:r>
            <a:r>
              <a:rPr sz="2700" b="1" spc="-409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2700" b="1" spc="-130" dirty="0">
                <a:solidFill>
                  <a:srgbClr val="FFFFFF"/>
                </a:solidFill>
                <a:latin typeface="Malgun Gothic"/>
                <a:cs typeface="Malgun Gothic"/>
              </a:rPr>
              <a:t>Medicine</a:t>
            </a:r>
            <a:endParaRPr sz="270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1410"/>
              </a:spcBef>
            </a:pPr>
            <a:r>
              <a:rPr sz="2700" b="1" spc="-25" dirty="0">
                <a:solidFill>
                  <a:srgbClr val="FFFFFF"/>
                </a:solidFill>
                <a:latin typeface="Malgun Gothic"/>
                <a:cs typeface="Malgun Gothic"/>
              </a:rPr>
              <a:t>King </a:t>
            </a:r>
            <a:r>
              <a:rPr sz="2700" b="1" spc="-114" dirty="0">
                <a:solidFill>
                  <a:srgbClr val="FFFFFF"/>
                </a:solidFill>
                <a:latin typeface="Malgun Gothic"/>
                <a:cs typeface="Malgun Gothic"/>
              </a:rPr>
              <a:t>Saud</a:t>
            </a:r>
            <a:r>
              <a:rPr sz="2700" b="1" spc="-52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2700" b="1" spc="-80" dirty="0">
                <a:solidFill>
                  <a:srgbClr val="FFFFFF"/>
                </a:solidFill>
                <a:latin typeface="Malgun Gothic"/>
                <a:cs typeface="Malgun Gothic"/>
              </a:rPr>
              <a:t>University</a:t>
            </a:r>
            <a:endParaRPr sz="2700">
              <a:latin typeface="Malgun Gothic"/>
              <a:cs typeface="Malgun Gothic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63868" y="796849"/>
            <a:ext cx="513207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u="none" spc="-200" dirty="0">
                <a:solidFill>
                  <a:srgbClr val="FFFFFF"/>
                </a:solidFill>
              </a:rPr>
              <a:t>Autonomic </a:t>
            </a:r>
            <a:r>
              <a:rPr sz="3400" u="none" spc="-204" dirty="0">
                <a:solidFill>
                  <a:srgbClr val="FFFFFF"/>
                </a:solidFill>
              </a:rPr>
              <a:t>Nervous</a:t>
            </a:r>
            <a:r>
              <a:rPr sz="3400" u="none" spc="-525" dirty="0">
                <a:solidFill>
                  <a:srgbClr val="FFFFFF"/>
                </a:solidFill>
              </a:rPr>
              <a:t> </a:t>
            </a:r>
            <a:r>
              <a:rPr sz="3400" u="none" spc="-215" dirty="0">
                <a:solidFill>
                  <a:srgbClr val="FFFFFF"/>
                </a:solidFill>
              </a:rPr>
              <a:t>System</a:t>
            </a:r>
            <a:endParaRPr sz="3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4322" y="18745"/>
            <a:ext cx="4472305" cy="1654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105"/>
              </a:spcBef>
            </a:pPr>
            <a:r>
              <a:rPr sz="3550" u="none" spc="-45" dirty="0"/>
              <a:t>Higher </a:t>
            </a:r>
            <a:r>
              <a:rPr sz="3550" u="none" dirty="0"/>
              <a:t>control </a:t>
            </a:r>
            <a:r>
              <a:rPr sz="3550" u="none" spc="-125" dirty="0"/>
              <a:t>of</a:t>
            </a:r>
            <a:r>
              <a:rPr sz="3550" u="none" spc="-780" dirty="0"/>
              <a:t> </a:t>
            </a:r>
            <a:r>
              <a:rPr sz="3550" u="none" dirty="0"/>
              <a:t>the  </a:t>
            </a:r>
            <a:r>
              <a:rPr sz="3550" u="none" spc="80" dirty="0"/>
              <a:t>autonomic </a:t>
            </a:r>
            <a:r>
              <a:rPr sz="3550" u="none" spc="-10" dirty="0"/>
              <a:t>Nervous  </a:t>
            </a:r>
            <a:r>
              <a:rPr sz="3550" u="none" spc="5" dirty="0"/>
              <a:t>System</a:t>
            </a:r>
            <a:endParaRPr sz="3550"/>
          </a:p>
        </p:txBody>
      </p:sp>
      <p:sp>
        <p:nvSpPr>
          <p:cNvPr id="3" name="object 3"/>
          <p:cNvSpPr txBox="1"/>
          <p:nvPr/>
        </p:nvSpPr>
        <p:spPr>
          <a:xfrm>
            <a:off x="620377" y="1767804"/>
            <a:ext cx="5636895" cy="30308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39420" marR="5080" indent="-427355">
              <a:lnSpc>
                <a:spcPct val="100299"/>
              </a:lnSpc>
              <a:spcBef>
                <a:spcPts val="110"/>
              </a:spcBef>
              <a:tabLst>
                <a:tab pos="439420" algn="l"/>
              </a:tabLst>
            </a:pPr>
            <a:r>
              <a:rPr sz="2150" b="1" dirty="0">
                <a:solidFill>
                  <a:srgbClr val="ACD433"/>
                </a:solidFill>
                <a:latin typeface="Yu Gothic UI"/>
                <a:cs typeface="Yu Gothic UI"/>
              </a:rPr>
              <a:t>▶	</a:t>
            </a:r>
            <a:r>
              <a:rPr sz="2700" b="1" spc="55" dirty="0">
                <a:solidFill>
                  <a:srgbClr val="C00000"/>
                </a:solidFill>
                <a:latin typeface="Malgun Gothic"/>
                <a:cs typeface="Malgun Gothic"/>
              </a:rPr>
              <a:t>Sympathetic </a:t>
            </a:r>
            <a:r>
              <a:rPr sz="2700" dirty="0">
                <a:solidFill>
                  <a:srgbClr val="FF0000"/>
                </a:solidFill>
                <a:latin typeface="MS UI Gothic"/>
                <a:cs typeface="MS UI Gothic"/>
              </a:rPr>
              <a:t>NS </a:t>
            </a:r>
            <a:r>
              <a:rPr sz="2700" spc="-110" dirty="0">
                <a:solidFill>
                  <a:srgbClr val="FFFFFF"/>
                </a:solidFill>
                <a:latin typeface="MS UI Gothic"/>
                <a:cs typeface="MS UI Gothic"/>
              </a:rPr>
              <a:t>is </a:t>
            </a:r>
            <a:r>
              <a:rPr sz="2700" spc="285" dirty="0">
                <a:solidFill>
                  <a:srgbClr val="FFFFFF"/>
                </a:solidFill>
                <a:latin typeface="MS UI Gothic"/>
                <a:cs typeface="MS UI Gothic"/>
              </a:rPr>
              <a:t>regulated</a:t>
            </a:r>
            <a:r>
              <a:rPr sz="2700" spc="-400" dirty="0">
                <a:solidFill>
                  <a:srgbClr val="FFFFFF"/>
                </a:solidFill>
                <a:latin typeface="MS UI Gothic"/>
                <a:cs typeface="MS UI Gothic"/>
              </a:rPr>
              <a:t> </a:t>
            </a:r>
            <a:r>
              <a:rPr sz="2700" spc="335" dirty="0">
                <a:solidFill>
                  <a:srgbClr val="FFFFFF"/>
                </a:solidFill>
                <a:latin typeface="MS UI Gothic"/>
                <a:cs typeface="MS UI Gothic"/>
              </a:rPr>
              <a:t>by  </a:t>
            </a:r>
            <a:r>
              <a:rPr sz="2700" spc="200" dirty="0">
                <a:solidFill>
                  <a:srgbClr val="FFFFFF"/>
                </a:solidFill>
                <a:latin typeface="MS UI Gothic"/>
                <a:cs typeface="MS UI Gothic"/>
              </a:rPr>
              <a:t>neurons</a:t>
            </a:r>
            <a:r>
              <a:rPr sz="2700" spc="-85" dirty="0">
                <a:solidFill>
                  <a:srgbClr val="FFFFFF"/>
                </a:solidFill>
                <a:latin typeface="MS UI Gothic"/>
                <a:cs typeface="MS UI Gothic"/>
              </a:rPr>
              <a:t> </a:t>
            </a:r>
            <a:r>
              <a:rPr sz="2700" spc="135" dirty="0">
                <a:solidFill>
                  <a:srgbClr val="FFFFFF"/>
                </a:solidFill>
                <a:latin typeface="MS UI Gothic"/>
                <a:cs typeface="MS UI Gothic"/>
              </a:rPr>
              <a:t>in</a:t>
            </a:r>
            <a:r>
              <a:rPr sz="2700" spc="-85" dirty="0">
                <a:solidFill>
                  <a:srgbClr val="FFFFFF"/>
                </a:solidFill>
                <a:latin typeface="MS UI Gothic"/>
                <a:cs typeface="MS UI Gothic"/>
              </a:rPr>
              <a:t> </a:t>
            </a:r>
            <a:r>
              <a:rPr sz="2700" spc="225" dirty="0">
                <a:solidFill>
                  <a:srgbClr val="FFFFFF"/>
                </a:solidFill>
                <a:latin typeface="MS UI Gothic"/>
                <a:cs typeface="MS UI Gothic"/>
              </a:rPr>
              <a:t>the</a:t>
            </a:r>
            <a:r>
              <a:rPr sz="2700" spc="-60" dirty="0">
                <a:solidFill>
                  <a:srgbClr val="FFFFFF"/>
                </a:solidFill>
                <a:latin typeface="MS UI Gothic"/>
                <a:cs typeface="MS UI Gothic"/>
              </a:rPr>
              <a:t> </a:t>
            </a:r>
            <a:r>
              <a:rPr sz="2700" b="1" spc="-60" dirty="0">
                <a:solidFill>
                  <a:srgbClr val="FFFFFF"/>
                </a:solidFill>
                <a:latin typeface="Malgun Gothic"/>
                <a:cs typeface="Malgun Gothic"/>
              </a:rPr>
              <a:t>Posterior</a:t>
            </a:r>
            <a:r>
              <a:rPr sz="2700" b="1" spc="-195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2700" spc="229" dirty="0">
                <a:solidFill>
                  <a:srgbClr val="FFFFFF"/>
                </a:solidFill>
                <a:latin typeface="MS UI Gothic"/>
                <a:cs typeface="MS UI Gothic"/>
              </a:rPr>
              <a:t>part</a:t>
            </a:r>
            <a:r>
              <a:rPr sz="2700" spc="-85" dirty="0">
                <a:solidFill>
                  <a:srgbClr val="FFFFFF"/>
                </a:solidFill>
                <a:latin typeface="MS UI Gothic"/>
                <a:cs typeface="MS UI Gothic"/>
              </a:rPr>
              <a:t> </a:t>
            </a:r>
            <a:r>
              <a:rPr sz="2700" spc="215" dirty="0">
                <a:solidFill>
                  <a:srgbClr val="FFFFFF"/>
                </a:solidFill>
                <a:latin typeface="MS UI Gothic"/>
                <a:cs typeface="MS UI Gothic"/>
              </a:rPr>
              <a:t>of  </a:t>
            </a:r>
            <a:r>
              <a:rPr sz="2700" spc="225" dirty="0">
                <a:solidFill>
                  <a:srgbClr val="FFFFFF"/>
                </a:solidFill>
                <a:latin typeface="MS UI Gothic"/>
                <a:cs typeface="MS UI Gothic"/>
              </a:rPr>
              <a:t>the</a:t>
            </a:r>
            <a:r>
              <a:rPr sz="2700" spc="-75" dirty="0">
                <a:solidFill>
                  <a:srgbClr val="FFFFFF"/>
                </a:solidFill>
                <a:latin typeface="MS UI Gothic"/>
                <a:cs typeface="MS UI Gothic"/>
              </a:rPr>
              <a:t> </a:t>
            </a:r>
            <a:r>
              <a:rPr sz="2700" b="1" spc="45" dirty="0">
                <a:solidFill>
                  <a:srgbClr val="FFFFFF"/>
                </a:solidFill>
                <a:latin typeface="Malgun Gothic"/>
                <a:cs typeface="Malgun Gothic"/>
              </a:rPr>
              <a:t>hypothalamus.</a:t>
            </a:r>
            <a:endParaRPr sz="2700">
              <a:latin typeface="Malgun Gothic"/>
              <a:cs typeface="Malgun Gothic"/>
            </a:endParaRPr>
          </a:p>
          <a:p>
            <a:pPr marL="439420" marR="586105" indent="-427355">
              <a:lnSpc>
                <a:spcPct val="100800"/>
              </a:lnSpc>
              <a:spcBef>
                <a:spcPts val="835"/>
              </a:spcBef>
              <a:tabLst>
                <a:tab pos="439420" algn="l"/>
              </a:tabLst>
            </a:pPr>
            <a:r>
              <a:rPr sz="2150" b="1" dirty="0">
                <a:solidFill>
                  <a:srgbClr val="ACD433"/>
                </a:solidFill>
                <a:latin typeface="Yu Gothic UI"/>
                <a:cs typeface="Yu Gothic UI"/>
              </a:rPr>
              <a:t>▶	</a:t>
            </a:r>
            <a:r>
              <a:rPr sz="2700" b="1" spc="65" dirty="0">
                <a:solidFill>
                  <a:srgbClr val="C00000"/>
                </a:solidFill>
                <a:latin typeface="Malgun Gothic"/>
                <a:cs typeface="Malgun Gothic"/>
              </a:rPr>
              <a:t>Parasympathetic </a:t>
            </a:r>
            <a:r>
              <a:rPr sz="2700" dirty="0">
                <a:solidFill>
                  <a:srgbClr val="C00000"/>
                </a:solidFill>
                <a:latin typeface="MS UI Gothic"/>
                <a:cs typeface="MS UI Gothic"/>
              </a:rPr>
              <a:t>NS </a:t>
            </a:r>
            <a:r>
              <a:rPr sz="2700" spc="-114" dirty="0">
                <a:solidFill>
                  <a:srgbClr val="FFFFFF"/>
                </a:solidFill>
                <a:latin typeface="MS UI Gothic"/>
                <a:cs typeface="MS UI Gothic"/>
              </a:rPr>
              <a:t>is  </a:t>
            </a:r>
            <a:r>
              <a:rPr sz="2700" spc="285" dirty="0">
                <a:solidFill>
                  <a:srgbClr val="FFFFFF"/>
                </a:solidFill>
                <a:latin typeface="MS UI Gothic"/>
                <a:cs typeface="MS UI Gothic"/>
              </a:rPr>
              <a:t>regulated</a:t>
            </a:r>
            <a:r>
              <a:rPr sz="2700" spc="-85" dirty="0">
                <a:solidFill>
                  <a:srgbClr val="FFFFFF"/>
                </a:solidFill>
                <a:latin typeface="MS UI Gothic"/>
                <a:cs typeface="MS UI Gothic"/>
              </a:rPr>
              <a:t> </a:t>
            </a:r>
            <a:r>
              <a:rPr sz="2700" spc="340" dirty="0">
                <a:solidFill>
                  <a:srgbClr val="FFFFFF"/>
                </a:solidFill>
                <a:latin typeface="MS UI Gothic"/>
                <a:cs typeface="MS UI Gothic"/>
              </a:rPr>
              <a:t>by</a:t>
            </a:r>
            <a:r>
              <a:rPr sz="2700" spc="-80" dirty="0">
                <a:solidFill>
                  <a:srgbClr val="FFFFFF"/>
                </a:solidFill>
                <a:latin typeface="MS UI Gothic"/>
                <a:cs typeface="MS UI Gothic"/>
              </a:rPr>
              <a:t> </a:t>
            </a:r>
            <a:r>
              <a:rPr sz="2700" spc="200" dirty="0">
                <a:solidFill>
                  <a:srgbClr val="FFFFFF"/>
                </a:solidFill>
                <a:latin typeface="MS UI Gothic"/>
                <a:cs typeface="MS UI Gothic"/>
              </a:rPr>
              <a:t>neurons</a:t>
            </a:r>
            <a:r>
              <a:rPr sz="2700" spc="-80" dirty="0">
                <a:solidFill>
                  <a:srgbClr val="FFFFFF"/>
                </a:solidFill>
                <a:latin typeface="MS UI Gothic"/>
                <a:cs typeface="MS UI Gothic"/>
              </a:rPr>
              <a:t> </a:t>
            </a:r>
            <a:r>
              <a:rPr sz="2700" spc="135" dirty="0">
                <a:solidFill>
                  <a:srgbClr val="FFFFFF"/>
                </a:solidFill>
                <a:latin typeface="MS UI Gothic"/>
                <a:cs typeface="MS UI Gothic"/>
              </a:rPr>
              <a:t>in</a:t>
            </a:r>
            <a:r>
              <a:rPr sz="2700" spc="-85" dirty="0">
                <a:solidFill>
                  <a:srgbClr val="FFFFFF"/>
                </a:solidFill>
                <a:latin typeface="MS UI Gothic"/>
                <a:cs typeface="MS UI Gothic"/>
              </a:rPr>
              <a:t> </a:t>
            </a:r>
            <a:r>
              <a:rPr sz="2700" spc="225" dirty="0">
                <a:solidFill>
                  <a:srgbClr val="FFFFFF"/>
                </a:solidFill>
                <a:latin typeface="MS UI Gothic"/>
                <a:cs typeface="MS UI Gothic"/>
              </a:rPr>
              <a:t>the  </a:t>
            </a:r>
            <a:r>
              <a:rPr sz="2700" b="1" spc="-40" dirty="0">
                <a:solidFill>
                  <a:srgbClr val="FFFFFF"/>
                </a:solidFill>
                <a:latin typeface="Malgun Gothic"/>
                <a:cs typeface="Malgun Gothic"/>
              </a:rPr>
              <a:t>Anterior </a:t>
            </a:r>
            <a:r>
              <a:rPr sz="2700" spc="229" dirty="0">
                <a:solidFill>
                  <a:srgbClr val="FFFFFF"/>
                </a:solidFill>
                <a:latin typeface="MS UI Gothic"/>
                <a:cs typeface="MS UI Gothic"/>
              </a:rPr>
              <a:t>part </a:t>
            </a:r>
            <a:r>
              <a:rPr sz="2700" spc="215" dirty="0">
                <a:solidFill>
                  <a:srgbClr val="FFFFFF"/>
                </a:solidFill>
                <a:latin typeface="MS UI Gothic"/>
                <a:cs typeface="MS UI Gothic"/>
              </a:rPr>
              <a:t>of </a:t>
            </a:r>
            <a:r>
              <a:rPr sz="2700" spc="225" dirty="0">
                <a:solidFill>
                  <a:srgbClr val="FFFFFF"/>
                </a:solidFill>
                <a:latin typeface="MS UI Gothic"/>
                <a:cs typeface="MS UI Gothic"/>
              </a:rPr>
              <a:t>the  </a:t>
            </a:r>
            <a:r>
              <a:rPr sz="2700" b="1" spc="45" dirty="0">
                <a:solidFill>
                  <a:srgbClr val="FFFFFF"/>
                </a:solidFill>
                <a:latin typeface="Malgun Gothic"/>
                <a:cs typeface="Malgun Gothic"/>
              </a:rPr>
              <a:t>hypothalamus.</a:t>
            </a:r>
            <a:endParaRPr sz="2700">
              <a:latin typeface="Malgun Gothic"/>
              <a:cs typeface="Malgun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65" dirty="0"/>
              <a:t>Sympathetic</a:t>
            </a: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u="none" spc="10" dirty="0"/>
              <a:t>Innervation </a:t>
            </a:r>
            <a:r>
              <a:rPr u="none" spc="-105" dirty="0"/>
              <a:t>of </a:t>
            </a:r>
            <a:r>
              <a:rPr u="none" spc="100" dirty="0"/>
              <a:t>Visceral</a:t>
            </a:r>
            <a:r>
              <a:rPr u="none" spc="-645" dirty="0"/>
              <a:t> </a:t>
            </a:r>
            <a:r>
              <a:rPr u="none" spc="-40" dirty="0"/>
              <a:t>Targets</a:t>
            </a:r>
          </a:p>
        </p:txBody>
      </p:sp>
      <p:sp>
        <p:nvSpPr>
          <p:cNvPr id="3" name="object 3"/>
          <p:cNvSpPr/>
          <p:nvPr/>
        </p:nvSpPr>
        <p:spPr>
          <a:xfrm>
            <a:off x="1093687" y="3644315"/>
            <a:ext cx="4274820" cy="13601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95788" y="3115361"/>
            <a:ext cx="1338579" cy="20834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0935" y="1085291"/>
            <a:ext cx="7120890" cy="1624330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503555" indent="-207010">
              <a:lnSpc>
                <a:spcPct val="100000"/>
              </a:lnSpc>
              <a:spcBef>
                <a:spcPts val="1445"/>
              </a:spcBef>
              <a:buChar char="•"/>
              <a:tabLst>
                <a:tab pos="504190" algn="l"/>
              </a:tabLst>
            </a:pPr>
            <a:r>
              <a:rPr sz="2700" spc="-40" dirty="0">
                <a:solidFill>
                  <a:srgbClr val="FFFF00"/>
                </a:solidFill>
                <a:latin typeface="MS UI Gothic"/>
                <a:cs typeface="MS UI Gothic"/>
              </a:rPr>
              <a:t>Short, </a:t>
            </a:r>
            <a:r>
              <a:rPr sz="2700" spc="75" dirty="0">
                <a:solidFill>
                  <a:srgbClr val="FFFF00"/>
                </a:solidFill>
                <a:latin typeface="MS UI Gothic"/>
                <a:cs typeface="MS UI Gothic"/>
              </a:rPr>
              <a:t>lightly</a:t>
            </a:r>
            <a:r>
              <a:rPr sz="2700" spc="-620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700" dirty="0">
                <a:solidFill>
                  <a:srgbClr val="FFFF00"/>
                </a:solidFill>
                <a:latin typeface="MS UI Gothic"/>
                <a:cs typeface="MS UI Gothic"/>
              </a:rPr>
              <a:t>myelinated </a:t>
            </a:r>
            <a:r>
              <a:rPr sz="2700" spc="30" dirty="0">
                <a:solidFill>
                  <a:srgbClr val="FFFF00"/>
                </a:solidFill>
                <a:latin typeface="MS UI Gothic"/>
                <a:cs typeface="MS UI Gothic"/>
              </a:rPr>
              <a:t>preganglionic </a:t>
            </a:r>
            <a:r>
              <a:rPr sz="2700" spc="-50" dirty="0">
                <a:solidFill>
                  <a:srgbClr val="FFFF00"/>
                </a:solidFill>
                <a:latin typeface="MS UI Gothic"/>
                <a:cs typeface="MS UI Gothic"/>
              </a:rPr>
              <a:t>neurons</a:t>
            </a:r>
            <a:endParaRPr sz="2700">
              <a:latin typeface="MS UI Gothic"/>
              <a:cs typeface="MS UI Gothic"/>
            </a:endParaRPr>
          </a:p>
          <a:p>
            <a:pPr marL="219710" indent="-207010">
              <a:lnSpc>
                <a:spcPct val="100000"/>
              </a:lnSpc>
              <a:spcBef>
                <a:spcPts val="1350"/>
              </a:spcBef>
              <a:buChar char="•"/>
              <a:tabLst>
                <a:tab pos="220345" algn="l"/>
              </a:tabLst>
            </a:pPr>
            <a:r>
              <a:rPr sz="2700" spc="85" dirty="0">
                <a:solidFill>
                  <a:srgbClr val="FFFF00"/>
                </a:solidFill>
                <a:latin typeface="MS UI Gothic"/>
                <a:cs typeface="MS UI Gothic"/>
              </a:rPr>
              <a:t>Long, </a:t>
            </a:r>
            <a:r>
              <a:rPr sz="2700" dirty="0">
                <a:solidFill>
                  <a:srgbClr val="FFFF00"/>
                </a:solidFill>
                <a:latin typeface="MS UI Gothic"/>
                <a:cs typeface="MS UI Gothic"/>
              </a:rPr>
              <a:t>unmyelinated </a:t>
            </a:r>
            <a:r>
              <a:rPr sz="2700" spc="10" dirty="0">
                <a:solidFill>
                  <a:srgbClr val="FFFF00"/>
                </a:solidFill>
                <a:latin typeface="MS UI Gothic"/>
                <a:cs typeface="MS UI Gothic"/>
              </a:rPr>
              <a:t>postganglionic</a:t>
            </a:r>
            <a:r>
              <a:rPr sz="2700" spc="-520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700" spc="-50" dirty="0">
                <a:solidFill>
                  <a:srgbClr val="FFFF00"/>
                </a:solidFill>
                <a:latin typeface="MS UI Gothic"/>
                <a:cs typeface="MS UI Gothic"/>
              </a:rPr>
              <a:t>neurons</a:t>
            </a:r>
            <a:endParaRPr sz="2700">
              <a:latin typeface="MS UI Gothic"/>
              <a:cs typeface="MS UI Gothic"/>
            </a:endParaRPr>
          </a:p>
          <a:p>
            <a:pPr marL="48895">
              <a:lnSpc>
                <a:spcPct val="100000"/>
              </a:lnSpc>
              <a:spcBef>
                <a:spcPts val="1370"/>
              </a:spcBef>
              <a:tabLst>
                <a:tab pos="424815" algn="l"/>
              </a:tabLst>
            </a:pPr>
            <a:r>
              <a:rPr sz="1350" spc="180" dirty="0">
                <a:solidFill>
                  <a:srgbClr val="ACD433"/>
                </a:solidFill>
                <a:latin typeface="Segoe UI Symbol"/>
                <a:cs typeface="Segoe UI Symbol"/>
              </a:rPr>
              <a:t>▶	</a:t>
            </a:r>
            <a:r>
              <a:rPr sz="1700" spc="215" dirty="0">
                <a:solidFill>
                  <a:srgbClr val="FFFF00"/>
                </a:solidFill>
                <a:latin typeface="MS UI Gothic"/>
                <a:cs typeface="MS UI Gothic"/>
              </a:rPr>
              <a:t>Ganglia</a:t>
            </a:r>
            <a:r>
              <a:rPr sz="1700" spc="-55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1700" spc="114" dirty="0">
                <a:solidFill>
                  <a:srgbClr val="FFFF00"/>
                </a:solidFill>
                <a:latin typeface="MS UI Gothic"/>
                <a:cs typeface="MS UI Gothic"/>
              </a:rPr>
              <a:t>close</a:t>
            </a:r>
            <a:r>
              <a:rPr sz="1700" spc="-55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1700" spc="110" dirty="0">
                <a:solidFill>
                  <a:srgbClr val="FFFF00"/>
                </a:solidFill>
                <a:latin typeface="MS UI Gothic"/>
                <a:cs typeface="MS UI Gothic"/>
              </a:rPr>
              <a:t>to</a:t>
            </a:r>
            <a:r>
              <a:rPr sz="1700" spc="-55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1700" spc="110" dirty="0">
                <a:solidFill>
                  <a:srgbClr val="FFFF00"/>
                </a:solidFill>
                <a:latin typeface="MS UI Gothic"/>
                <a:cs typeface="MS UI Gothic"/>
              </a:rPr>
              <a:t>spinal</a:t>
            </a:r>
            <a:r>
              <a:rPr sz="1700" spc="-50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1700" spc="180" dirty="0">
                <a:solidFill>
                  <a:srgbClr val="FFFF00"/>
                </a:solidFill>
                <a:latin typeface="MS UI Gothic"/>
                <a:cs typeface="MS UI Gothic"/>
              </a:rPr>
              <a:t>cord</a:t>
            </a:r>
            <a:endParaRPr sz="1700">
              <a:latin typeface="MS UI Gothic"/>
              <a:cs typeface="MS UI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89087" y="3579545"/>
            <a:ext cx="712470" cy="777240"/>
          </a:xfrm>
          <a:custGeom>
            <a:avLst/>
            <a:gdLst/>
            <a:ahLst/>
            <a:cxnLst/>
            <a:rect l="l" t="t" r="r" b="b"/>
            <a:pathLst>
              <a:path w="712469" h="777239">
                <a:moveTo>
                  <a:pt x="0" y="0"/>
                </a:moveTo>
                <a:lnTo>
                  <a:pt x="712469" y="0"/>
                </a:lnTo>
                <a:lnTo>
                  <a:pt x="712469" y="777239"/>
                </a:lnTo>
                <a:lnTo>
                  <a:pt x="0" y="777239"/>
                </a:lnTo>
                <a:lnTo>
                  <a:pt x="0" y="0"/>
                </a:lnTo>
                <a:close/>
              </a:path>
            </a:pathLst>
          </a:custGeom>
          <a:ln w="48577">
            <a:solidFill>
              <a:srgbClr val="CC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35697" y="3255695"/>
            <a:ext cx="259079" cy="582930"/>
          </a:xfrm>
          <a:custGeom>
            <a:avLst/>
            <a:gdLst/>
            <a:ahLst/>
            <a:cxnLst/>
            <a:rect l="l" t="t" r="r" b="b"/>
            <a:pathLst>
              <a:path w="259080" h="582929">
                <a:moveTo>
                  <a:pt x="259080" y="453389"/>
                </a:moveTo>
                <a:lnTo>
                  <a:pt x="0" y="453389"/>
                </a:lnTo>
                <a:lnTo>
                  <a:pt x="129539" y="582930"/>
                </a:lnTo>
                <a:lnTo>
                  <a:pt x="259080" y="453389"/>
                </a:lnTo>
                <a:close/>
              </a:path>
              <a:path w="259080" h="582929">
                <a:moveTo>
                  <a:pt x="194309" y="0"/>
                </a:moveTo>
                <a:lnTo>
                  <a:pt x="64769" y="0"/>
                </a:lnTo>
                <a:lnTo>
                  <a:pt x="64769" y="453389"/>
                </a:lnTo>
                <a:lnTo>
                  <a:pt x="194309" y="453389"/>
                </a:lnTo>
                <a:lnTo>
                  <a:pt x="194309" y="0"/>
                </a:lnTo>
                <a:close/>
              </a:path>
            </a:pathLst>
          </a:custGeom>
          <a:solidFill>
            <a:srgbClr val="ACD4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35697" y="3255695"/>
            <a:ext cx="259079" cy="582930"/>
          </a:xfrm>
          <a:custGeom>
            <a:avLst/>
            <a:gdLst/>
            <a:ahLst/>
            <a:cxnLst/>
            <a:rect l="l" t="t" r="r" b="b"/>
            <a:pathLst>
              <a:path w="259080" h="582929">
                <a:moveTo>
                  <a:pt x="0" y="453389"/>
                </a:moveTo>
                <a:lnTo>
                  <a:pt x="64769" y="453389"/>
                </a:lnTo>
                <a:lnTo>
                  <a:pt x="64769" y="0"/>
                </a:lnTo>
                <a:lnTo>
                  <a:pt x="194309" y="0"/>
                </a:lnTo>
                <a:lnTo>
                  <a:pt x="194309" y="453389"/>
                </a:lnTo>
                <a:lnTo>
                  <a:pt x="259079" y="453389"/>
                </a:lnTo>
                <a:lnTo>
                  <a:pt x="129539" y="582929"/>
                </a:lnTo>
                <a:lnTo>
                  <a:pt x="0" y="453389"/>
                </a:lnTo>
                <a:close/>
              </a:path>
            </a:pathLst>
          </a:custGeom>
          <a:ln w="8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35697" y="4745406"/>
            <a:ext cx="259079" cy="647700"/>
          </a:xfrm>
          <a:custGeom>
            <a:avLst/>
            <a:gdLst/>
            <a:ahLst/>
            <a:cxnLst/>
            <a:rect l="l" t="t" r="r" b="b"/>
            <a:pathLst>
              <a:path w="259080" h="647700">
                <a:moveTo>
                  <a:pt x="194309" y="129540"/>
                </a:moveTo>
                <a:lnTo>
                  <a:pt x="64769" y="129540"/>
                </a:lnTo>
                <a:lnTo>
                  <a:pt x="64769" y="647700"/>
                </a:lnTo>
                <a:lnTo>
                  <a:pt x="194309" y="647700"/>
                </a:lnTo>
                <a:lnTo>
                  <a:pt x="194309" y="129540"/>
                </a:lnTo>
                <a:close/>
              </a:path>
              <a:path w="259080" h="647700">
                <a:moveTo>
                  <a:pt x="129539" y="0"/>
                </a:moveTo>
                <a:lnTo>
                  <a:pt x="0" y="129540"/>
                </a:lnTo>
                <a:lnTo>
                  <a:pt x="259080" y="129540"/>
                </a:lnTo>
                <a:lnTo>
                  <a:pt x="129539" y="0"/>
                </a:lnTo>
                <a:close/>
              </a:path>
            </a:pathLst>
          </a:custGeom>
          <a:solidFill>
            <a:srgbClr val="ACD4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35697" y="4745404"/>
            <a:ext cx="259079" cy="647700"/>
          </a:xfrm>
          <a:custGeom>
            <a:avLst/>
            <a:gdLst/>
            <a:ahLst/>
            <a:cxnLst/>
            <a:rect l="l" t="t" r="r" b="b"/>
            <a:pathLst>
              <a:path w="259080" h="647700">
                <a:moveTo>
                  <a:pt x="0" y="129539"/>
                </a:moveTo>
                <a:lnTo>
                  <a:pt x="129539" y="0"/>
                </a:lnTo>
                <a:lnTo>
                  <a:pt x="259079" y="129539"/>
                </a:lnTo>
                <a:lnTo>
                  <a:pt x="194309" y="129539"/>
                </a:lnTo>
                <a:lnTo>
                  <a:pt x="194309" y="647699"/>
                </a:lnTo>
                <a:lnTo>
                  <a:pt x="64769" y="647699"/>
                </a:lnTo>
                <a:lnTo>
                  <a:pt x="64769" y="129539"/>
                </a:lnTo>
                <a:lnTo>
                  <a:pt x="0" y="129539"/>
                </a:lnTo>
                <a:close/>
              </a:path>
            </a:pathLst>
          </a:custGeom>
          <a:ln w="8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84488" y="3126155"/>
            <a:ext cx="259079" cy="777240"/>
          </a:xfrm>
          <a:custGeom>
            <a:avLst/>
            <a:gdLst/>
            <a:ahLst/>
            <a:cxnLst/>
            <a:rect l="l" t="t" r="r" b="b"/>
            <a:pathLst>
              <a:path w="259079" h="777239">
                <a:moveTo>
                  <a:pt x="259079" y="647700"/>
                </a:moveTo>
                <a:lnTo>
                  <a:pt x="0" y="647700"/>
                </a:lnTo>
                <a:lnTo>
                  <a:pt x="129539" y="777239"/>
                </a:lnTo>
                <a:lnTo>
                  <a:pt x="259079" y="647700"/>
                </a:lnTo>
                <a:close/>
              </a:path>
              <a:path w="259079" h="777239">
                <a:moveTo>
                  <a:pt x="194309" y="0"/>
                </a:moveTo>
                <a:lnTo>
                  <a:pt x="64769" y="0"/>
                </a:lnTo>
                <a:lnTo>
                  <a:pt x="64769" y="647700"/>
                </a:lnTo>
                <a:lnTo>
                  <a:pt x="194309" y="647700"/>
                </a:lnTo>
                <a:lnTo>
                  <a:pt x="194309" y="0"/>
                </a:lnTo>
                <a:close/>
              </a:path>
            </a:pathLst>
          </a:custGeom>
          <a:solidFill>
            <a:srgbClr val="ACD4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84487" y="3126155"/>
            <a:ext cx="259079" cy="777240"/>
          </a:xfrm>
          <a:custGeom>
            <a:avLst/>
            <a:gdLst/>
            <a:ahLst/>
            <a:cxnLst/>
            <a:rect l="l" t="t" r="r" b="b"/>
            <a:pathLst>
              <a:path w="259079" h="777239">
                <a:moveTo>
                  <a:pt x="0" y="647699"/>
                </a:moveTo>
                <a:lnTo>
                  <a:pt x="64769" y="647699"/>
                </a:lnTo>
                <a:lnTo>
                  <a:pt x="64769" y="0"/>
                </a:lnTo>
                <a:lnTo>
                  <a:pt x="194309" y="0"/>
                </a:lnTo>
                <a:lnTo>
                  <a:pt x="194309" y="647699"/>
                </a:lnTo>
                <a:lnTo>
                  <a:pt x="259079" y="647699"/>
                </a:lnTo>
                <a:lnTo>
                  <a:pt x="129539" y="777239"/>
                </a:lnTo>
                <a:lnTo>
                  <a:pt x="0" y="647699"/>
                </a:lnTo>
                <a:close/>
              </a:path>
            </a:pathLst>
          </a:custGeom>
          <a:ln w="8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23227" y="3126155"/>
            <a:ext cx="518159" cy="2266950"/>
          </a:xfrm>
          <a:custGeom>
            <a:avLst/>
            <a:gdLst/>
            <a:ahLst/>
            <a:cxnLst/>
            <a:rect l="l" t="t" r="r" b="b"/>
            <a:pathLst>
              <a:path w="518160" h="2266950">
                <a:moveTo>
                  <a:pt x="0" y="1133474"/>
                </a:moveTo>
                <a:lnTo>
                  <a:pt x="551" y="1058948"/>
                </a:lnTo>
                <a:lnTo>
                  <a:pt x="2181" y="985709"/>
                </a:lnTo>
                <a:lnTo>
                  <a:pt x="4857" y="913906"/>
                </a:lnTo>
                <a:lnTo>
                  <a:pt x="8544" y="843690"/>
                </a:lnTo>
                <a:lnTo>
                  <a:pt x="13208" y="775208"/>
                </a:lnTo>
                <a:lnTo>
                  <a:pt x="18814" y="708612"/>
                </a:lnTo>
                <a:lnTo>
                  <a:pt x="25330" y="644049"/>
                </a:lnTo>
                <a:lnTo>
                  <a:pt x="32720" y="581670"/>
                </a:lnTo>
                <a:lnTo>
                  <a:pt x="40950" y="521623"/>
                </a:lnTo>
                <a:lnTo>
                  <a:pt x="49987" y="464058"/>
                </a:lnTo>
                <a:lnTo>
                  <a:pt x="59796" y="409125"/>
                </a:lnTo>
                <a:lnTo>
                  <a:pt x="70343" y="356973"/>
                </a:lnTo>
                <a:lnTo>
                  <a:pt x="81593" y="307751"/>
                </a:lnTo>
                <a:lnTo>
                  <a:pt x="93514" y="261608"/>
                </a:lnTo>
                <a:lnTo>
                  <a:pt x="106070" y="218694"/>
                </a:lnTo>
                <a:lnTo>
                  <a:pt x="119228" y="179158"/>
                </a:lnTo>
                <a:lnTo>
                  <a:pt x="132953" y="143150"/>
                </a:lnTo>
                <a:lnTo>
                  <a:pt x="161968" y="82314"/>
                </a:lnTo>
                <a:lnTo>
                  <a:pt x="192843" y="37380"/>
                </a:lnTo>
                <a:lnTo>
                  <a:pt x="225304" y="9544"/>
                </a:lnTo>
                <a:lnTo>
                  <a:pt x="259079" y="0"/>
                </a:lnTo>
                <a:lnTo>
                  <a:pt x="309859" y="21980"/>
                </a:lnTo>
                <a:lnTo>
                  <a:pt x="358225" y="86280"/>
                </a:lnTo>
                <a:lnTo>
                  <a:pt x="381078" y="133530"/>
                </a:lnTo>
                <a:lnTo>
                  <a:pt x="402817" y="190436"/>
                </a:lnTo>
                <a:lnTo>
                  <a:pt x="423273" y="256691"/>
                </a:lnTo>
                <a:lnTo>
                  <a:pt x="442277" y="331986"/>
                </a:lnTo>
                <a:lnTo>
                  <a:pt x="451136" y="372715"/>
                </a:lnTo>
                <a:lnTo>
                  <a:pt x="459487" y="415125"/>
                </a:lnTo>
                <a:lnTo>
                  <a:pt x="467322" y="459125"/>
                </a:lnTo>
                <a:lnTo>
                  <a:pt x="474631" y="504622"/>
                </a:lnTo>
                <a:lnTo>
                  <a:pt x="481406" y="551521"/>
                </a:lnTo>
                <a:lnTo>
                  <a:pt x="487638" y="599732"/>
                </a:lnTo>
                <a:lnTo>
                  <a:pt x="493318" y="649160"/>
                </a:lnTo>
                <a:lnTo>
                  <a:pt x="498438" y="699712"/>
                </a:lnTo>
                <a:lnTo>
                  <a:pt x="502988" y="751297"/>
                </a:lnTo>
                <a:lnTo>
                  <a:pt x="506961" y="803820"/>
                </a:lnTo>
                <a:lnTo>
                  <a:pt x="510346" y="857190"/>
                </a:lnTo>
                <a:lnTo>
                  <a:pt x="513135" y="911312"/>
                </a:lnTo>
                <a:lnTo>
                  <a:pt x="515320" y="966095"/>
                </a:lnTo>
                <a:lnTo>
                  <a:pt x="516892" y="1021444"/>
                </a:lnTo>
                <a:lnTo>
                  <a:pt x="517841" y="1077269"/>
                </a:lnTo>
                <a:lnTo>
                  <a:pt x="518159" y="1133474"/>
                </a:lnTo>
                <a:lnTo>
                  <a:pt x="517608" y="1208001"/>
                </a:lnTo>
                <a:lnTo>
                  <a:pt x="515978" y="1281240"/>
                </a:lnTo>
                <a:lnTo>
                  <a:pt x="513302" y="1353042"/>
                </a:lnTo>
                <a:lnTo>
                  <a:pt x="509615" y="1423259"/>
                </a:lnTo>
                <a:lnTo>
                  <a:pt x="504951" y="1491740"/>
                </a:lnTo>
                <a:lnTo>
                  <a:pt x="499345" y="1558337"/>
                </a:lnTo>
                <a:lnTo>
                  <a:pt x="492829" y="1622900"/>
                </a:lnTo>
                <a:lnTo>
                  <a:pt x="485439" y="1685279"/>
                </a:lnTo>
                <a:lnTo>
                  <a:pt x="477209" y="1745325"/>
                </a:lnTo>
                <a:lnTo>
                  <a:pt x="468172" y="1802890"/>
                </a:lnTo>
                <a:lnTo>
                  <a:pt x="458363" y="1857823"/>
                </a:lnTo>
                <a:lnTo>
                  <a:pt x="447816" y="1909975"/>
                </a:lnTo>
                <a:lnTo>
                  <a:pt x="436565" y="1959198"/>
                </a:lnTo>
                <a:lnTo>
                  <a:pt x="424645" y="2005340"/>
                </a:lnTo>
                <a:lnTo>
                  <a:pt x="412089" y="2048254"/>
                </a:lnTo>
                <a:lnTo>
                  <a:pt x="398931" y="2087790"/>
                </a:lnTo>
                <a:lnTo>
                  <a:pt x="385206" y="2123798"/>
                </a:lnTo>
                <a:lnTo>
                  <a:pt x="356191" y="2184634"/>
                </a:lnTo>
                <a:lnTo>
                  <a:pt x="325316" y="2229568"/>
                </a:lnTo>
                <a:lnTo>
                  <a:pt x="292854" y="2257405"/>
                </a:lnTo>
                <a:lnTo>
                  <a:pt x="259079" y="2266949"/>
                </a:lnTo>
                <a:lnTo>
                  <a:pt x="208299" y="2244968"/>
                </a:lnTo>
                <a:lnTo>
                  <a:pt x="159934" y="2180669"/>
                </a:lnTo>
                <a:lnTo>
                  <a:pt x="137081" y="2133419"/>
                </a:lnTo>
                <a:lnTo>
                  <a:pt x="115342" y="2076512"/>
                </a:lnTo>
                <a:lnTo>
                  <a:pt x="94885" y="2010258"/>
                </a:lnTo>
                <a:lnTo>
                  <a:pt x="75882" y="1934962"/>
                </a:lnTo>
                <a:lnTo>
                  <a:pt x="67023" y="1894234"/>
                </a:lnTo>
                <a:lnTo>
                  <a:pt x="58672" y="1851823"/>
                </a:lnTo>
                <a:lnTo>
                  <a:pt x="50837" y="1807823"/>
                </a:lnTo>
                <a:lnTo>
                  <a:pt x="43528" y="1762327"/>
                </a:lnTo>
                <a:lnTo>
                  <a:pt x="36753" y="1715427"/>
                </a:lnTo>
                <a:lnTo>
                  <a:pt x="30521" y="1667217"/>
                </a:lnTo>
                <a:lnTo>
                  <a:pt x="24840" y="1617789"/>
                </a:lnTo>
                <a:lnTo>
                  <a:pt x="19721" y="1567236"/>
                </a:lnTo>
                <a:lnTo>
                  <a:pt x="15170" y="1515652"/>
                </a:lnTo>
                <a:lnTo>
                  <a:pt x="11198" y="1463128"/>
                </a:lnTo>
                <a:lnTo>
                  <a:pt x="7813" y="1409759"/>
                </a:lnTo>
                <a:lnTo>
                  <a:pt x="5024" y="1355636"/>
                </a:lnTo>
                <a:lnTo>
                  <a:pt x="2839" y="1300854"/>
                </a:lnTo>
                <a:lnTo>
                  <a:pt x="1267" y="1245504"/>
                </a:lnTo>
                <a:lnTo>
                  <a:pt x="318" y="1189680"/>
                </a:lnTo>
                <a:lnTo>
                  <a:pt x="0" y="1133474"/>
                </a:lnTo>
                <a:close/>
              </a:path>
            </a:pathLst>
          </a:custGeom>
          <a:ln w="32384">
            <a:solidFill>
              <a:srgbClr val="CC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043891" y="5010353"/>
            <a:ext cx="812165" cy="8534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7505" marR="5080" indent="-345440">
              <a:lnSpc>
                <a:spcPct val="100299"/>
              </a:lnSpc>
              <a:spcBef>
                <a:spcPts val="110"/>
              </a:spcBef>
            </a:pPr>
            <a:r>
              <a:rPr sz="2700" spc="25" dirty="0">
                <a:solidFill>
                  <a:srgbClr val="FFFFFF"/>
                </a:solidFill>
                <a:latin typeface="MS UI Gothic"/>
                <a:cs typeface="MS UI Gothic"/>
              </a:rPr>
              <a:t>Spi</a:t>
            </a:r>
            <a:r>
              <a:rPr sz="2700" spc="-30" dirty="0">
                <a:solidFill>
                  <a:srgbClr val="FFFFFF"/>
                </a:solidFill>
                <a:latin typeface="MS UI Gothic"/>
                <a:cs typeface="MS UI Gothic"/>
              </a:rPr>
              <a:t>na   </a:t>
            </a:r>
            <a:r>
              <a:rPr sz="2700" spc="185" dirty="0">
                <a:solidFill>
                  <a:srgbClr val="FFFFFF"/>
                </a:solidFill>
                <a:latin typeface="MS UI Gothic"/>
                <a:cs typeface="MS UI Gothic"/>
              </a:rPr>
              <a:t>l</a:t>
            </a:r>
            <a:endParaRPr sz="2700">
              <a:latin typeface="MS UI Gothic"/>
              <a:cs typeface="MS UI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5693" y="279552"/>
            <a:ext cx="5974715" cy="10115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80" dirty="0"/>
              <a:t>Parasympathetic</a:t>
            </a: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u="none" spc="10" dirty="0"/>
              <a:t>Innervation </a:t>
            </a:r>
            <a:r>
              <a:rPr u="none" spc="-105" dirty="0"/>
              <a:t>of </a:t>
            </a:r>
            <a:r>
              <a:rPr u="none" spc="100" dirty="0"/>
              <a:t>Visceral</a:t>
            </a:r>
            <a:r>
              <a:rPr u="none" spc="-645" dirty="0"/>
              <a:t> </a:t>
            </a:r>
            <a:r>
              <a:rPr u="none" spc="-40" dirty="0"/>
              <a:t>Targets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1062" y="1388414"/>
            <a:ext cx="420243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8620" algn="l"/>
              </a:tabLst>
            </a:pPr>
            <a:r>
              <a:rPr sz="1350" spc="180" dirty="0">
                <a:solidFill>
                  <a:srgbClr val="ACD433"/>
                </a:solidFill>
                <a:latin typeface="Segoe UI Symbol"/>
                <a:cs typeface="Segoe UI Symbol"/>
              </a:rPr>
              <a:t>▶	</a:t>
            </a:r>
            <a:r>
              <a:rPr sz="1700" spc="215" dirty="0">
                <a:solidFill>
                  <a:srgbClr val="FFFF00"/>
                </a:solidFill>
                <a:latin typeface="MS UI Gothic"/>
                <a:cs typeface="MS UI Gothic"/>
              </a:rPr>
              <a:t>Ganglia</a:t>
            </a:r>
            <a:r>
              <a:rPr sz="1700" spc="-60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1700" spc="114" dirty="0">
                <a:solidFill>
                  <a:srgbClr val="FFFF00"/>
                </a:solidFill>
                <a:latin typeface="MS UI Gothic"/>
                <a:cs typeface="MS UI Gothic"/>
              </a:rPr>
              <a:t>close</a:t>
            </a:r>
            <a:r>
              <a:rPr sz="1700" spc="-60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1700" spc="110" dirty="0">
                <a:solidFill>
                  <a:srgbClr val="FFFF00"/>
                </a:solidFill>
                <a:latin typeface="MS UI Gothic"/>
                <a:cs typeface="MS UI Gothic"/>
              </a:rPr>
              <a:t>to</a:t>
            </a:r>
            <a:r>
              <a:rPr sz="1700" spc="-60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1700" spc="80" dirty="0">
                <a:solidFill>
                  <a:srgbClr val="FFFF00"/>
                </a:solidFill>
                <a:latin typeface="MS UI Gothic"/>
                <a:cs typeface="MS UI Gothic"/>
              </a:rPr>
              <a:t>or</a:t>
            </a:r>
            <a:r>
              <a:rPr sz="1700" spc="-60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1700" spc="215" dirty="0">
                <a:solidFill>
                  <a:srgbClr val="FFFF00"/>
                </a:solidFill>
                <a:latin typeface="MS UI Gothic"/>
                <a:cs typeface="MS UI Gothic"/>
              </a:rPr>
              <a:t>on</a:t>
            </a:r>
            <a:r>
              <a:rPr sz="1700" spc="-65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1700" spc="135" dirty="0">
                <a:solidFill>
                  <a:srgbClr val="FFFF00"/>
                </a:solidFill>
                <a:latin typeface="MS UI Gothic"/>
                <a:cs typeface="MS UI Gothic"/>
              </a:rPr>
              <a:t>target</a:t>
            </a:r>
            <a:r>
              <a:rPr sz="1700" spc="-60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1700" spc="150" dirty="0">
                <a:solidFill>
                  <a:srgbClr val="FFFF00"/>
                </a:solidFill>
                <a:latin typeface="MS UI Gothic"/>
                <a:cs typeface="MS UI Gothic"/>
              </a:rPr>
              <a:t>organs</a:t>
            </a:r>
            <a:endParaRPr sz="1700">
              <a:latin typeface="MS UI Gothic"/>
              <a:cs typeface="MS UI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7505" y="1732990"/>
            <a:ext cx="4561205" cy="1320800"/>
          </a:xfrm>
          <a:prstGeom prst="rect">
            <a:avLst/>
          </a:prstGeom>
        </p:spPr>
        <p:txBody>
          <a:bodyPr vert="horz" wrap="square" lIns="0" tIns="248285" rIns="0" bIns="0" rtlCol="0">
            <a:spAutoFit/>
          </a:bodyPr>
          <a:lstStyle/>
          <a:p>
            <a:pPr marL="252095" indent="-239395">
              <a:lnSpc>
                <a:spcPct val="100000"/>
              </a:lnSpc>
              <a:spcBef>
                <a:spcPts val="1955"/>
              </a:spcBef>
              <a:buChar char="•"/>
              <a:tabLst>
                <a:tab pos="252729" algn="l"/>
              </a:tabLst>
            </a:pPr>
            <a:r>
              <a:rPr sz="2700" spc="15" dirty="0">
                <a:solidFill>
                  <a:srgbClr val="FFFF00"/>
                </a:solidFill>
                <a:latin typeface="MS UI Gothic"/>
                <a:cs typeface="MS UI Gothic"/>
              </a:rPr>
              <a:t>Preganglionic </a:t>
            </a:r>
            <a:r>
              <a:rPr sz="2700" spc="-50" dirty="0">
                <a:solidFill>
                  <a:srgbClr val="FFFF00"/>
                </a:solidFill>
                <a:latin typeface="MS UI Gothic"/>
                <a:cs typeface="MS UI Gothic"/>
              </a:rPr>
              <a:t>neurons </a:t>
            </a:r>
            <a:r>
              <a:rPr sz="2700" spc="-445" dirty="0">
                <a:solidFill>
                  <a:srgbClr val="FFFF00"/>
                </a:solidFill>
                <a:latin typeface="MS UI Gothic"/>
                <a:cs typeface="MS UI Gothic"/>
              </a:rPr>
              <a:t>-</a:t>
            </a:r>
            <a:r>
              <a:rPr sz="2700" spc="-430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700" spc="70" dirty="0">
                <a:solidFill>
                  <a:srgbClr val="FFFF00"/>
                </a:solidFill>
                <a:latin typeface="MS UI Gothic"/>
                <a:cs typeface="MS UI Gothic"/>
              </a:rPr>
              <a:t>long</a:t>
            </a:r>
            <a:endParaRPr sz="2700">
              <a:latin typeface="MS UI Gothic"/>
              <a:cs typeface="MS UI Gothic"/>
            </a:endParaRPr>
          </a:p>
          <a:p>
            <a:pPr marL="252095" indent="-239395">
              <a:lnSpc>
                <a:spcPct val="100000"/>
              </a:lnSpc>
              <a:spcBef>
                <a:spcPts val="1860"/>
              </a:spcBef>
              <a:buChar char="•"/>
              <a:tabLst>
                <a:tab pos="252729" algn="l"/>
              </a:tabLst>
            </a:pPr>
            <a:r>
              <a:rPr sz="2700" spc="-140" dirty="0">
                <a:solidFill>
                  <a:srgbClr val="FFFF00"/>
                </a:solidFill>
                <a:latin typeface="MS UI Gothic"/>
                <a:cs typeface="MS UI Gothic"/>
              </a:rPr>
              <a:t>Post </a:t>
            </a:r>
            <a:r>
              <a:rPr sz="2700" spc="55" dirty="0">
                <a:solidFill>
                  <a:srgbClr val="FFFF00"/>
                </a:solidFill>
                <a:latin typeface="MS UI Gothic"/>
                <a:cs typeface="MS UI Gothic"/>
              </a:rPr>
              <a:t>ganglionic </a:t>
            </a:r>
            <a:r>
              <a:rPr sz="2700" spc="-50" dirty="0">
                <a:solidFill>
                  <a:srgbClr val="FFFF00"/>
                </a:solidFill>
                <a:latin typeface="MS UI Gothic"/>
                <a:cs typeface="MS UI Gothic"/>
              </a:rPr>
              <a:t>neurons </a:t>
            </a:r>
            <a:r>
              <a:rPr sz="2700" spc="-445" dirty="0">
                <a:solidFill>
                  <a:srgbClr val="FFFF00"/>
                </a:solidFill>
                <a:latin typeface="MS UI Gothic"/>
                <a:cs typeface="MS UI Gothic"/>
              </a:rPr>
              <a:t>-</a:t>
            </a:r>
            <a:r>
              <a:rPr sz="2700" spc="-525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700" spc="-90" dirty="0">
                <a:solidFill>
                  <a:srgbClr val="FFFF00"/>
                </a:solidFill>
                <a:latin typeface="MS UI Gothic"/>
                <a:cs typeface="MS UI Gothic"/>
              </a:rPr>
              <a:t>short</a:t>
            </a:r>
            <a:endParaRPr sz="2700">
              <a:latin typeface="MS UI Gothic"/>
              <a:cs typeface="MS UI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83803" y="3860215"/>
            <a:ext cx="3401773" cy="690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07168" y="3180130"/>
            <a:ext cx="1338579" cy="20834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54946" y="3903395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647700" h="647700">
                <a:moveTo>
                  <a:pt x="0" y="0"/>
                </a:moveTo>
                <a:lnTo>
                  <a:pt x="647699" y="0"/>
                </a:lnTo>
                <a:lnTo>
                  <a:pt x="647699" y="647699"/>
                </a:lnTo>
                <a:lnTo>
                  <a:pt x="0" y="647699"/>
                </a:lnTo>
                <a:lnTo>
                  <a:pt x="0" y="0"/>
                </a:lnTo>
                <a:close/>
              </a:path>
            </a:pathLst>
          </a:custGeom>
          <a:ln w="48577">
            <a:solidFill>
              <a:srgbClr val="CC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89087" y="4292015"/>
            <a:ext cx="259079" cy="842010"/>
          </a:xfrm>
          <a:custGeom>
            <a:avLst/>
            <a:gdLst/>
            <a:ahLst/>
            <a:cxnLst/>
            <a:rect l="l" t="t" r="r" b="b"/>
            <a:pathLst>
              <a:path w="259080" h="842010">
                <a:moveTo>
                  <a:pt x="194310" y="129539"/>
                </a:moveTo>
                <a:lnTo>
                  <a:pt x="64769" y="129539"/>
                </a:lnTo>
                <a:lnTo>
                  <a:pt x="64769" y="842010"/>
                </a:lnTo>
                <a:lnTo>
                  <a:pt x="194310" y="842010"/>
                </a:lnTo>
                <a:lnTo>
                  <a:pt x="194310" y="129539"/>
                </a:lnTo>
                <a:close/>
              </a:path>
              <a:path w="259080" h="842010">
                <a:moveTo>
                  <a:pt x="129540" y="0"/>
                </a:moveTo>
                <a:lnTo>
                  <a:pt x="0" y="129539"/>
                </a:lnTo>
                <a:lnTo>
                  <a:pt x="259080" y="129539"/>
                </a:lnTo>
                <a:lnTo>
                  <a:pt x="129540" y="0"/>
                </a:lnTo>
                <a:close/>
              </a:path>
            </a:pathLst>
          </a:custGeom>
          <a:solidFill>
            <a:srgbClr val="ACD4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89087" y="4292014"/>
            <a:ext cx="259079" cy="842010"/>
          </a:xfrm>
          <a:custGeom>
            <a:avLst/>
            <a:gdLst/>
            <a:ahLst/>
            <a:cxnLst/>
            <a:rect l="l" t="t" r="r" b="b"/>
            <a:pathLst>
              <a:path w="259080" h="842010">
                <a:moveTo>
                  <a:pt x="0" y="129539"/>
                </a:moveTo>
                <a:lnTo>
                  <a:pt x="129539" y="0"/>
                </a:lnTo>
                <a:lnTo>
                  <a:pt x="259079" y="129539"/>
                </a:lnTo>
                <a:lnTo>
                  <a:pt x="194309" y="129539"/>
                </a:lnTo>
                <a:lnTo>
                  <a:pt x="194309" y="842009"/>
                </a:lnTo>
                <a:lnTo>
                  <a:pt x="64769" y="842009"/>
                </a:lnTo>
                <a:lnTo>
                  <a:pt x="64769" y="129539"/>
                </a:lnTo>
                <a:lnTo>
                  <a:pt x="0" y="129539"/>
                </a:lnTo>
                <a:close/>
              </a:path>
            </a:pathLst>
          </a:custGeom>
          <a:ln w="8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67418" y="4227245"/>
            <a:ext cx="129539" cy="906780"/>
          </a:xfrm>
          <a:custGeom>
            <a:avLst/>
            <a:gdLst/>
            <a:ahLst/>
            <a:cxnLst/>
            <a:rect l="l" t="t" r="r" b="b"/>
            <a:pathLst>
              <a:path w="129539" h="906779">
                <a:moveTo>
                  <a:pt x="97154" y="64769"/>
                </a:moveTo>
                <a:lnTo>
                  <a:pt x="32385" y="64769"/>
                </a:lnTo>
                <a:lnTo>
                  <a:pt x="32385" y="906780"/>
                </a:lnTo>
                <a:lnTo>
                  <a:pt x="97154" y="906780"/>
                </a:lnTo>
                <a:lnTo>
                  <a:pt x="97154" y="64769"/>
                </a:lnTo>
                <a:close/>
              </a:path>
              <a:path w="129539" h="906779">
                <a:moveTo>
                  <a:pt x="64770" y="0"/>
                </a:moveTo>
                <a:lnTo>
                  <a:pt x="0" y="64769"/>
                </a:lnTo>
                <a:lnTo>
                  <a:pt x="129539" y="64769"/>
                </a:lnTo>
                <a:lnTo>
                  <a:pt x="64770" y="0"/>
                </a:lnTo>
                <a:close/>
              </a:path>
            </a:pathLst>
          </a:custGeom>
          <a:solidFill>
            <a:srgbClr val="ACD4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67416" y="4227245"/>
            <a:ext cx="129539" cy="906780"/>
          </a:xfrm>
          <a:custGeom>
            <a:avLst/>
            <a:gdLst/>
            <a:ahLst/>
            <a:cxnLst/>
            <a:rect l="l" t="t" r="r" b="b"/>
            <a:pathLst>
              <a:path w="129539" h="906779">
                <a:moveTo>
                  <a:pt x="0" y="64769"/>
                </a:moveTo>
                <a:lnTo>
                  <a:pt x="64769" y="0"/>
                </a:lnTo>
                <a:lnTo>
                  <a:pt x="129539" y="64769"/>
                </a:lnTo>
                <a:lnTo>
                  <a:pt x="97154" y="64769"/>
                </a:lnTo>
                <a:lnTo>
                  <a:pt x="97154" y="906779"/>
                </a:lnTo>
                <a:lnTo>
                  <a:pt x="32384" y="906779"/>
                </a:lnTo>
                <a:lnTo>
                  <a:pt x="32384" y="64769"/>
                </a:lnTo>
                <a:lnTo>
                  <a:pt x="0" y="64769"/>
                </a:lnTo>
                <a:close/>
              </a:path>
            </a:pathLst>
          </a:custGeom>
          <a:ln w="8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50346" y="2996615"/>
            <a:ext cx="1424940" cy="2590800"/>
          </a:xfrm>
          <a:custGeom>
            <a:avLst/>
            <a:gdLst/>
            <a:ahLst/>
            <a:cxnLst/>
            <a:rect l="l" t="t" r="r" b="b"/>
            <a:pathLst>
              <a:path w="1424939" h="2590800">
                <a:moveTo>
                  <a:pt x="0" y="1295399"/>
                </a:moveTo>
                <a:lnTo>
                  <a:pt x="775" y="1234419"/>
                </a:lnTo>
                <a:lnTo>
                  <a:pt x="3079" y="1174164"/>
                </a:lnTo>
                <a:lnTo>
                  <a:pt x="6876" y="1114697"/>
                </a:lnTo>
                <a:lnTo>
                  <a:pt x="12134" y="1056080"/>
                </a:lnTo>
                <a:lnTo>
                  <a:pt x="18816" y="998376"/>
                </a:lnTo>
                <a:lnTo>
                  <a:pt x="26890" y="941646"/>
                </a:lnTo>
                <a:lnTo>
                  <a:pt x="36322" y="885953"/>
                </a:lnTo>
                <a:lnTo>
                  <a:pt x="47076" y="831358"/>
                </a:lnTo>
                <a:lnTo>
                  <a:pt x="59119" y="777925"/>
                </a:lnTo>
                <a:lnTo>
                  <a:pt x="72416" y="725715"/>
                </a:lnTo>
                <a:lnTo>
                  <a:pt x="86933" y="674791"/>
                </a:lnTo>
                <a:lnTo>
                  <a:pt x="102637" y="625214"/>
                </a:lnTo>
                <a:lnTo>
                  <a:pt x="119492" y="577047"/>
                </a:lnTo>
                <a:lnTo>
                  <a:pt x="137465" y="530353"/>
                </a:lnTo>
                <a:lnTo>
                  <a:pt x="156521" y="485193"/>
                </a:lnTo>
                <a:lnTo>
                  <a:pt x="176627" y="441629"/>
                </a:lnTo>
                <a:lnTo>
                  <a:pt x="197747" y="399724"/>
                </a:lnTo>
                <a:lnTo>
                  <a:pt x="219848" y="359540"/>
                </a:lnTo>
                <a:lnTo>
                  <a:pt x="242896" y="321139"/>
                </a:lnTo>
                <a:lnTo>
                  <a:pt x="266856" y="284584"/>
                </a:lnTo>
                <a:lnTo>
                  <a:pt x="291694" y="249936"/>
                </a:lnTo>
                <a:lnTo>
                  <a:pt x="317376" y="217258"/>
                </a:lnTo>
                <a:lnTo>
                  <a:pt x="343868" y="186612"/>
                </a:lnTo>
                <a:lnTo>
                  <a:pt x="371135" y="158061"/>
                </a:lnTo>
                <a:lnTo>
                  <a:pt x="399143" y="131665"/>
                </a:lnTo>
                <a:lnTo>
                  <a:pt x="457247" y="85593"/>
                </a:lnTo>
                <a:lnTo>
                  <a:pt x="517905" y="48892"/>
                </a:lnTo>
                <a:lnTo>
                  <a:pt x="580844" y="22061"/>
                </a:lnTo>
                <a:lnTo>
                  <a:pt x="645790" y="5598"/>
                </a:lnTo>
                <a:lnTo>
                  <a:pt x="712469" y="0"/>
                </a:lnTo>
                <a:lnTo>
                  <a:pt x="752828" y="2078"/>
                </a:lnTo>
                <a:lnTo>
                  <a:pt x="792862" y="8268"/>
                </a:lnTo>
                <a:lnTo>
                  <a:pt x="832485" y="18505"/>
                </a:lnTo>
                <a:lnTo>
                  <a:pt x="871609" y="32723"/>
                </a:lnTo>
                <a:lnTo>
                  <a:pt x="910148" y="50856"/>
                </a:lnTo>
                <a:lnTo>
                  <a:pt x="948014" y="72839"/>
                </a:lnTo>
                <a:lnTo>
                  <a:pt x="985120" y="98606"/>
                </a:lnTo>
                <a:lnTo>
                  <a:pt x="1021379" y="128091"/>
                </a:lnTo>
                <a:lnTo>
                  <a:pt x="1056704" y="161229"/>
                </a:lnTo>
                <a:lnTo>
                  <a:pt x="1091007" y="197954"/>
                </a:lnTo>
                <a:lnTo>
                  <a:pt x="1124202" y="238201"/>
                </a:lnTo>
                <a:lnTo>
                  <a:pt x="1156201" y="281904"/>
                </a:lnTo>
                <a:lnTo>
                  <a:pt x="1186916" y="328997"/>
                </a:lnTo>
                <a:lnTo>
                  <a:pt x="1216262" y="379414"/>
                </a:lnTo>
                <a:lnTo>
                  <a:pt x="1236870" y="418481"/>
                </a:lnTo>
                <a:lnTo>
                  <a:pt x="1256490" y="458923"/>
                </a:lnTo>
                <a:lnTo>
                  <a:pt x="1275109" y="500676"/>
                </a:lnTo>
                <a:lnTo>
                  <a:pt x="1292711" y="543678"/>
                </a:lnTo>
                <a:lnTo>
                  <a:pt x="1309281" y="587866"/>
                </a:lnTo>
                <a:lnTo>
                  <a:pt x="1324807" y="633174"/>
                </a:lnTo>
                <a:lnTo>
                  <a:pt x="1339273" y="679541"/>
                </a:lnTo>
                <a:lnTo>
                  <a:pt x="1352664" y="726903"/>
                </a:lnTo>
                <a:lnTo>
                  <a:pt x="1364967" y="775195"/>
                </a:lnTo>
                <a:lnTo>
                  <a:pt x="1376167" y="824356"/>
                </a:lnTo>
                <a:lnTo>
                  <a:pt x="1386249" y="874322"/>
                </a:lnTo>
                <a:lnTo>
                  <a:pt x="1395199" y="925028"/>
                </a:lnTo>
                <a:lnTo>
                  <a:pt x="1403003" y="976412"/>
                </a:lnTo>
                <a:lnTo>
                  <a:pt x="1409645" y="1028411"/>
                </a:lnTo>
                <a:lnTo>
                  <a:pt x="1415113" y="1080960"/>
                </a:lnTo>
                <a:lnTo>
                  <a:pt x="1419390" y="1133997"/>
                </a:lnTo>
                <a:lnTo>
                  <a:pt x="1422463" y="1187458"/>
                </a:lnTo>
                <a:lnTo>
                  <a:pt x="1424318" y="1241280"/>
                </a:lnTo>
                <a:lnTo>
                  <a:pt x="1424939" y="1295399"/>
                </a:lnTo>
                <a:lnTo>
                  <a:pt x="1424164" y="1356380"/>
                </a:lnTo>
                <a:lnTo>
                  <a:pt x="1421860" y="1416634"/>
                </a:lnTo>
                <a:lnTo>
                  <a:pt x="1418062" y="1476101"/>
                </a:lnTo>
                <a:lnTo>
                  <a:pt x="1412805" y="1534718"/>
                </a:lnTo>
                <a:lnTo>
                  <a:pt x="1406122" y="1592423"/>
                </a:lnTo>
                <a:lnTo>
                  <a:pt x="1398048" y="1649153"/>
                </a:lnTo>
                <a:lnTo>
                  <a:pt x="1388617" y="1704846"/>
                </a:lnTo>
                <a:lnTo>
                  <a:pt x="1377863" y="1759440"/>
                </a:lnTo>
                <a:lnTo>
                  <a:pt x="1365820" y="1812874"/>
                </a:lnTo>
                <a:lnTo>
                  <a:pt x="1352523" y="1865083"/>
                </a:lnTo>
                <a:lnTo>
                  <a:pt x="1338005" y="1916008"/>
                </a:lnTo>
                <a:lnTo>
                  <a:pt x="1322302" y="1965584"/>
                </a:lnTo>
                <a:lnTo>
                  <a:pt x="1305447" y="2013751"/>
                </a:lnTo>
                <a:lnTo>
                  <a:pt x="1287474" y="2060446"/>
                </a:lnTo>
                <a:lnTo>
                  <a:pt x="1268418" y="2105606"/>
                </a:lnTo>
                <a:lnTo>
                  <a:pt x="1248312" y="2149170"/>
                </a:lnTo>
                <a:lnTo>
                  <a:pt x="1227192" y="2191074"/>
                </a:lnTo>
                <a:lnTo>
                  <a:pt x="1205091" y="2231258"/>
                </a:lnTo>
                <a:lnTo>
                  <a:pt x="1182043" y="2269659"/>
                </a:lnTo>
                <a:lnTo>
                  <a:pt x="1158083" y="2306214"/>
                </a:lnTo>
                <a:lnTo>
                  <a:pt x="1133245" y="2340862"/>
                </a:lnTo>
                <a:lnTo>
                  <a:pt x="1107563" y="2373540"/>
                </a:lnTo>
                <a:lnTo>
                  <a:pt x="1081071" y="2404186"/>
                </a:lnTo>
                <a:lnTo>
                  <a:pt x="1053804" y="2432738"/>
                </a:lnTo>
                <a:lnTo>
                  <a:pt x="1025796" y="2459133"/>
                </a:lnTo>
                <a:lnTo>
                  <a:pt x="967692" y="2505206"/>
                </a:lnTo>
                <a:lnTo>
                  <a:pt x="907034" y="2541906"/>
                </a:lnTo>
                <a:lnTo>
                  <a:pt x="844095" y="2568737"/>
                </a:lnTo>
                <a:lnTo>
                  <a:pt x="779149" y="2585201"/>
                </a:lnTo>
                <a:lnTo>
                  <a:pt x="712469" y="2590799"/>
                </a:lnTo>
                <a:lnTo>
                  <a:pt x="645790" y="2585201"/>
                </a:lnTo>
                <a:lnTo>
                  <a:pt x="580844" y="2568737"/>
                </a:lnTo>
                <a:lnTo>
                  <a:pt x="517905" y="2541906"/>
                </a:lnTo>
                <a:lnTo>
                  <a:pt x="457247" y="2505206"/>
                </a:lnTo>
                <a:lnTo>
                  <a:pt x="399143" y="2459133"/>
                </a:lnTo>
                <a:lnTo>
                  <a:pt x="371135" y="2432738"/>
                </a:lnTo>
                <a:lnTo>
                  <a:pt x="343868" y="2404186"/>
                </a:lnTo>
                <a:lnTo>
                  <a:pt x="317376" y="2373540"/>
                </a:lnTo>
                <a:lnTo>
                  <a:pt x="291694" y="2340862"/>
                </a:lnTo>
                <a:lnTo>
                  <a:pt x="266856" y="2306214"/>
                </a:lnTo>
                <a:lnTo>
                  <a:pt x="242896" y="2269659"/>
                </a:lnTo>
                <a:lnTo>
                  <a:pt x="219848" y="2231258"/>
                </a:lnTo>
                <a:lnTo>
                  <a:pt x="197747" y="2191074"/>
                </a:lnTo>
                <a:lnTo>
                  <a:pt x="176627" y="2149170"/>
                </a:lnTo>
                <a:lnTo>
                  <a:pt x="156521" y="2105606"/>
                </a:lnTo>
                <a:lnTo>
                  <a:pt x="137465" y="2060446"/>
                </a:lnTo>
                <a:lnTo>
                  <a:pt x="119492" y="2013751"/>
                </a:lnTo>
                <a:lnTo>
                  <a:pt x="102637" y="1965584"/>
                </a:lnTo>
                <a:lnTo>
                  <a:pt x="86933" y="1916008"/>
                </a:lnTo>
                <a:lnTo>
                  <a:pt x="72416" y="1865083"/>
                </a:lnTo>
                <a:lnTo>
                  <a:pt x="59119" y="1812874"/>
                </a:lnTo>
                <a:lnTo>
                  <a:pt x="47076" y="1759440"/>
                </a:lnTo>
                <a:lnTo>
                  <a:pt x="36322" y="1704846"/>
                </a:lnTo>
                <a:lnTo>
                  <a:pt x="26890" y="1649153"/>
                </a:lnTo>
                <a:lnTo>
                  <a:pt x="18816" y="1592423"/>
                </a:lnTo>
                <a:lnTo>
                  <a:pt x="12134" y="1534718"/>
                </a:lnTo>
                <a:lnTo>
                  <a:pt x="6876" y="1476101"/>
                </a:lnTo>
                <a:lnTo>
                  <a:pt x="3079" y="1416634"/>
                </a:lnTo>
                <a:lnTo>
                  <a:pt x="775" y="1356380"/>
                </a:lnTo>
                <a:lnTo>
                  <a:pt x="0" y="1295399"/>
                </a:lnTo>
                <a:close/>
              </a:path>
            </a:pathLst>
          </a:custGeom>
          <a:ln w="32384">
            <a:solidFill>
              <a:srgbClr val="E6C1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56036" y="2607995"/>
            <a:ext cx="0" cy="1295400"/>
          </a:xfrm>
          <a:custGeom>
            <a:avLst/>
            <a:gdLst/>
            <a:ahLst/>
            <a:cxnLst/>
            <a:rect l="l" t="t" r="r" b="b"/>
            <a:pathLst>
              <a:path h="1295400">
                <a:moveTo>
                  <a:pt x="0" y="0"/>
                </a:moveTo>
                <a:lnTo>
                  <a:pt x="0" y="1295399"/>
                </a:lnTo>
              </a:path>
            </a:pathLst>
          </a:custGeom>
          <a:ln w="24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64147" y="17195"/>
            <a:ext cx="6088380" cy="86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64147" y="17195"/>
            <a:ext cx="6088380" cy="863600"/>
          </a:xfrm>
          <a:prstGeom prst="rect">
            <a:avLst/>
          </a:prstGeom>
          <a:ln w="8096">
            <a:solidFill>
              <a:srgbClr val="660066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999490" marR="125730" indent="-783590">
              <a:lnSpc>
                <a:spcPct val="103699"/>
              </a:lnSpc>
              <a:spcBef>
                <a:spcPts val="409"/>
              </a:spcBef>
            </a:pPr>
            <a:r>
              <a:rPr sz="2350" u="none" spc="135" dirty="0">
                <a:solidFill>
                  <a:srgbClr val="FFFFFF"/>
                </a:solidFill>
              </a:rPr>
              <a:t>SYMPATHETIC</a:t>
            </a:r>
            <a:r>
              <a:rPr sz="2350" u="none" spc="-500" dirty="0">
                <a:solidFill>
                  <a:srgbClr val="FFFFFF"/>
                </a:solidFill>
              </a:rPr>
              <a:t> </a:t>
            </a:r>
            <a:r>
              <a:rPr sz="2350" u="none" spc="-35" dirty="0">
                <a:solidFill>
                  <a:srgbClr val="FFFFFF"/>
                </a:solidFill>
              </a:rPr>
              <a:t>&amp; </a:t>
            </a:r>
            <a:r>
              <a:rPr sz="2350" u="none" spc="120" dirty="0">
                <a:solidFill>
                  <a:srgbClr val="FFFFFF"/>
                </a:solidFill>
              </a:rPr>
              <a:t>PARASYMPATHETIC  </a:t>
            </a:r>
            <a:r>
              <a:rPr sz="2350" u="none" spc="65" dirty="0">
                <a:solidFill>
                  <a:srgbClr val="FFFFFF"/>
                </a:solidFill>
              </a:rPr>
              <a:t>NERVOUS </a:t>
            </a:r>
            <a:r>
              <a:rPr sz="2350" u="none" spc="125" dirty="0">
                <a:solidFill>
                  <a:srgbClr val="FFFFFF"/>
                </a:solidFill>
              </a:rPr>
              <a:t>SYSTEM</a:t>
            </a:r>
            <a:r>
              <a:rPr sz="2350" u="none" spc="50" dirty="0">
                <a:solidFill>
                  <a:srgbClr val="FFFFFF"/>
                </a:solidFill>
              </a:rPr>
              <a:t> </a:t>
            </a:r>
            <a:r>
              <a:rPr sz="2350" u="none" spc="95" dirty="0">
                <a:solidFill>
                  <a:srgbClr val="FFFFFF"/>
                </a:solidFill>
              </a:rPr>
              <a:t>ORIGIN</a:t>
            </a:r>
            <a:endParaRPr sz="2350"/>
          </a:p>
        </p:txBody>
      </p:sp>
      <p:sp>
        <p:nvSpPr>
          <p:cNvPr id="5" name="object 5"/>
          <p:cNvSpPr/>
          <p:nvPr/>
        </p:nvSpPr>
        <p:spPr>
          <a:xfrm>
            <a:off x="2389087" y="1118286"/>
            <a:ext cx="3238500" cy="40805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751276" y="5489380"/>
            <a:ext cx="1682114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00" dirty="0">
                <a:solidFill>
                  <a:srgbClr val="FFFF00"/>
                </a:solidFill>
                <a:latin typeface="Malgun Gothic"/>
                <a:cs typeface="Malgun Gothic"/>
              </a:rPr>
              <a:t>Blue= </a:t>
            </a:r>
            <a:r>
              <a:rPr sz="1700" b="1" spc="-20" dirty="0">
                <a:solidFill>
                  <a:srgbClr val="FFFF00"/>
                </a:solidFill>
                <a:latin typeface="Malgun Gothic"/>
                <a:cs typeface="Malgun Gothic"/>
              </a:rPr>
              <a:t>Para</a:t>
            </a:r>
            <a:r>
              <a:rPr sz="1700" b="1" spc="-310" dirty="0">
                <a:solidFill>
                  <a:srgbClr val="FFFF00"/>
                </a:solidFill>
                <a:latin typeface="Malgun Gothic"/>
                <a:cs typeface="Malgun Gothic"/>
              </a:rPr>
              <a:t> </a:t>
            </a:r>
            <a:r>
              <a:rPr sz="1700" b="1" spc="-75" dirty="0">
                <a:solidFill>
                  <a:srgbClr val="FFFF00"/>
                </a:solidFill>
                <a:latin typeface="Malgun Gothic"/>
                <a:cs typeface="Malgun Gothic"/>
              </a:rPr>
              <a:t>symp;</a:t>
            </a:r>
            <a:endParaRPr sz="1700">
              <a:latin typeface="Malgun Gothic"/>
              <a:cs typeface="Malgun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23835" y="5489380"/>
            <a:ext cx="94297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65" dirty="0">
                <a:solidFill>
                  <a:srgbClr val="FFFF00"/>
                </a:solidFill>
                <a:latin typeface="Malgun Gothic"/>
                <a:cs typeface="Malgun Gothic"/>
              </a:rPr>
              <a:t>Red</a:t>
            </a:r>
            <a:r>
              <a:rPr sz="1700" b="1" spc="-250" dirty="0">
                <a:solidFill>
                  <a:srgbClr val="FFFF00"/>
                </a:solidFill>
                <a:latin typeface="Malgun Gothic"/>
                <a:cs typeface="Malgun Gothic"/>
              </a:rPr>
              <a:t> </a:t>
            </a:r>
            <a:r>
              <a:rPr sz="1700" b="1" spc="-120" dirty="0">
                <a:solidFill>
                  <a:srgbClr val="FFFF00"/>
                </a:solidFill>
                <a:latin typeface="Malgun Gothic"/>
                <a:cs typeface="Malgun Gothic"/>
              </a:rPr>
              <a:t>symp</a:t>
            </a:r>
            <a:endParaRPr sz="1700">
              <a:latin typeface="Malgun Gothic"/>
              <a:cs typeface="Malgun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5693" y="85242"/>
            <a:ext cx="410654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65" dirty="0"/>
              <a:t>Sympathetic</a:t>
            </a:r>
            <a:r>
              <a:rPr u="none" spc="65" dirty="0"/>
              <a:t> </a:t>
            </a:r>
            <a:r>
              <a:rPr u="none" spc="30" dirty="0"/>
              <a:t>-</a:t>
            </a:r>
            <a:r>
              <a:rPr u="none" spc="-555" dirty="0"/>
              <a:t> </a:t>
            </a:r>
            <a:r>
              <a:rPr u="none" spc="-20" dirty="0"/>
              <a:t>Origin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7209" y="737260"/>
            <a:ext cx="6039485" cy="122491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422275" marR="586740" indent="-410209">
              <a:lnSpc>
                <a:spcPct val="101699"/>
              </a:lnSpc>
              <a:spcBef>
                <a:spcPts val="80"/>
              </a:spcBef>
              <a:tabLst>
                <a:tab pos="422275" algn="l"/>
              </a:tabLst>
            </a:pPr>
            <a:r>
              <a:rPr sz="1900" spc="245" dirty="0">
                <a:solidFill>
                  <a:srgbClr val="ACD433"/>
                </a:solidFill>
                <a:latin typeface="Segoe UI Symbol"/>
                <a:cs typeface="Segoe UI Symbol"/>
              </a:rPr>
              <a:t>▶	</a:t>
            </a:r>
            <a:r>
              <a:rPr sz="2350" spc="225" dirty="0">
                <a:solidFill>
                  <a:srgbClr val="FFFF00"/>
                </a:solidFill>
                <a:latin typeface="MS UI Gothic"/>
                <a:cs typeface="MS UI Gothic"/>
              </a:rPr>
              <a:t>Thoracolumbar</a:t>
            </a:r>
            <a:r>
              <a:rPr sz="2350" spc="-480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350" b="1" spc="40" dirty="0">
                <a:solidFill>
                  <a:srgbClr val="00FF00"/>
                </a:solidFill>
                <a:latin typeface="Malgun Gothic"/>
                <a:cs typeface="Malgun Gothic"/>
              </a:rPr>
              <a:t>lateral </a:t>
            </a:r>
            <a:r>
              <a:rPr sz="2350" b="1" spc="-35" dirty="0">
                <a:solidFill>
                  <a:srgbClr val="00FF00"/>
                </a:solidFill>
                <a:latin typeface="Malgun Gothic"/>
                <a:cs typeface="Malgun Gothic"/>
              </a:rPr>
              <a:t>horns </a:t>
            </a:r>
            <a:r>
              <a:rPr sz="2350" b="1" spc="-75" dirty="0">
                <a:solidFill>
                  <a:srgbClr val="00FF00"/>
                </a:solidFill>
                <a:latin typeface="Malgun Gothic"/>
                <a:cs typeface="Malgun Gothic"/>
              </a:rPr>
              <a:t>of </a:t>
            </a:r>
            <a:r>
              <a:rPr sz="2350" b="1" spc="5" dirty="0">
                <a:solidFill>
                  <a:srgbClr val="00FF00"/>
                </a:solidFill>
                <a:latin typeface="Malgun Gothic"/>
                <a:cs typeface="Malgun Gothic"/>
              </a:rPr>
              <a:t>the  </a:t>
            </a:r>
            <a:r>
              <a:rPr sz="2350" b="1" spc="30" dirty="0">
                <a:solidFill>
                  <a:srgbClr val="00FF00"/>
                </a:solidFill>
                <a:latin typeface="Malgun Gothic"/>
                <a:cs typeface="Malgun Gothic"/>
              </a:rPr>
              <a:t>spinal </a:t>
            </a:r>
            <a:r>
              <a:rPr sz="2350" b="1" spc="40" dirty="0">
                <a:solidFill>
                  <a:srgbClr val="00FF00"/>
                </a:solidFill>
                <a:latin typeface="Malgun Gothic"/>
                <a:cs typeface="Malgun Gothic"/>
              </a:rPr>
              <a:t>segments</a:t>
            </a:r>
            <a:r>
              <a:rPr sz="2350" b="1" spc="-370" dirty="0">
                <a:solidFill>
                  <a:srgbClr val="00FF00"/>
                </a:solidFill>
                <a:latin typeface="Malgun Gothic"/>
                <a:cs typeface="Malgun Gothic"/>
              </a:rPr>
              <a:t> </a:t>
            </a:r>
            <a:r>
              <a:rPr sz="2350" b="1" spc="-85" dirty="0">
                <a:solidFill>
                  <a:srgbClr val="00FF00"/>
                </a:solidFill>
                <a:latin typeface="Malgun Gothic"/>
                <a:cs typeface="Malgun Gothic"/>
              </a:rPr>
              <a:t>T1-L2</a:t>
            </a:r>
            <a:r>
              <a:rPr sz="2350" b="1" spc="-85" dirty="0">
                <a:solidFill>
                  <a:srgbClr val="FFFF00"/>
                </a:solidFill>
                <a:latin typeface="Malgun Gothic"/>
                <a:cs typeface="Malgun Gothic"/>
              </a:rPr>
              <a:t>.</a:t>
            </a:r>
            <a:endParaRPr sz="235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  <a:tabLst>
                <a:tab pos="422275" algn="l"/>
              </a:tabLst>
            </a:pPr>
            <a:r>
              <a:rPr sz="1900" spc="245" dirty="0">
                <a:solidFill>
                  <a:srgbClr val="ACD433"/>
                </a:solidFill>
                <a:latin typeface="Segoe UI Symbol"/>
                <a:cs typeface="Segoe UI Symbol"/>
              </a:rPr>
              <a:t>▶	</a:t>
            </a:r>
            <a:r>
              <a:rPr sz="2350" spc="215" dirty="0">
                <a:solidFill>
                  <a:srgbClr val="FFFF00"/>
                </a:solidFill>
                <a:latin typeface="MS UI Gothic"/>
                <a:cs typeface="MS UI Gothic"/>
              </a:rPr>
              <a:t>Nerve</a:t>
            </a:r>
            <a:r>
              <a:rPr sz="2350" spc="-70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350" spc="90" dirty="0">
                <a:solidFill>
                  <a:srgbClr val="FFFF00"/>
                </a:solidFill>
                <a:latin typeface="MS UI Gothic"/>
                <a:cs typeface="MS UI Gothic"/>
              </a:rPr>
              <a:t>fibers</a:t>
            </a:r>
            <a:r>
              <a:rPr sz="2350" spc="-65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350" spc="200" dirty="0">
                <a:solidFill>
                  <a:srgbClr val="FFFF00"/>
                </a:solidFill>
                <a:latin typeface="MS UI Gothic"/>
                <a:cs typeface="MS UI Gothic"/>
              </a:rPr>
              <a:t>originate</a:t>
            </a:r>
            <a:r>
              <a:rPr sz="2350" spc="-70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350" spc="320" dirty="0">
                <a:solidFill>
                  <a:srgbClr val="FFFF00"/>
                </a:solidFill>
                <a:latin typeface="MS UI Gothic"/>
                <a:cs typeface="MS UI Gothic"/>
              </a:rPr>
              <a:t>between</a:t>
            </a:r>
            <a:r>
              <a:rPr sz="2350" spc="-65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350" spc="-120" dirty="0">
                <a:solidFill>
                  <a:srgbClr val="FFFF00"/>
                </a:solidFill>
                <a:latin typeface="MS UI Gothic"/>
                <a:cs typeface="MS UI Gothic"/>
              </a:rPr>
              <a:t>T1</a:t>
            </a:r>
            <a:r>
              <a:rPr sz="2350" spc="-70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350" spc="405" dirty="0">
                <a:solidFill>
                  <a:srgbClr val="FFFF00"/>
                </a:solidFill>
                <a:latin typeface="MS UI Gothic"/>
                <a:cs typeface="MS UI Gothic"/>
              </a:rPr>
              <a:t>&amp;</a:t>
            </a:r>
            <a:r>
              <a:rPr sz="2350" spc="-70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350" spc="-15" dirty="0">
                <a:solidFill>
                  <a:srgbClr val="FFFF00"/>
                </a:solidFill>
                <a:latin typeface="MS UI Gothic"/>
                <a:cs typeface="MS UI Gothic"/>
              </a:rPr>
              <a:t>L2</a:t>
            </a:r>
            <a:endParaRPr sz="2350">
              <a:latin typeface="MS UI Gothic"/>
              <a:cs typeface="MS UI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55465" y="1954898"/>
            <a:ext cx="4461033" cy="38915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61728" y="923975"/>
            <a:ext cx="3303270" cy="3950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5693" y="150012"/>
            <a:ext cx="497522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80" dirty="0"/>
              <a:t>Parasympathetic</a:t>
            </a:r>
            <a:r>
              <a:rPr u="none" spc="80" dirty="0"/>
              <a:t> </a:t>
            </a:r>
            <a:r>
              <a:rPr u="none" spc="30" dirty="0"/>
              <a:t>-</a:t>
            </a:r>
            <a:r>
              <a:rPr u="none" spc="-590" dirty="0"/>
              <a:t> </a:t>
            </a:r>
            <a:r>
              <a:rPr u="none" spc="-20" dirty="0"/>
              <a:t>Origin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-65720" y="802030"/>
            <a:ext cx="4399280" cy="424243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422275" marR="5715" indent="-370840" algn="just">
              <a:lnSpc>
                <a:spcPct val="101699"/>
              </a:lnSpc>
              <a:spcBef>
                <a:spcPts val="80"/>
              </a:spcBef>
              <a:buClr>
                <a:srgbClr val="ACD433"/>
              </a:buClr>
              <a:buSzPct val="80851"/>
              <a:buFont typeface="Yu Gothic UI"/>
              <a:buChar char="❑"/>
              <a:tabLst>
                <a:tab pos="422909" algn="l"/>
              </a:tabLst>
            </a:pPr>
            <a:r>
              <a:rPr sz="2350" b="1" spc="90" dirty="0">
                <a:solidFill>
                  <a:srgbClr val="FFFF00"/>
                </a:solidFill>
                <a:latin typeface="Malgun Gothic"/>
                <a:cs typeface="Malgun Gothic"/>
              </a:rPr>
              <a:t>Craniosacral </a:t>
            </a:r>
            <a:r>
              <a:rPr sz="2350" b="1" spc="105" dirty="0">
                <a:solidFill>
                  <a:srgbClr val="FFFF00"/>
                </a:solidFill>
                <a:latin typeface="Malgun Gothic"/>
                <a:cs typeface="Malgun Gothic"/>
              </a:rPr>
              <a:t>Cell </a:t>
            </a:r>
            <a:r>
              <a:rPr sz="2350" b="1" spc="55" dirty="0">
                <a:solidFill>
                  <a:srgbClr val="FFFF00"/>
                </a:solidFill>
                <a:latin typeface="Malgun Gothic"/>
                <a:cs typeface="Malgun Gothic"/>
              </a:rPr>
              <a:t>bodies  </a:t>
            </a:r>
            <a:r>
              <a:rPr sz="2350" b="1" spc="-75" dirty="0">
                <a:solidFill>
                  <a:srgbClr val="FFFF00"/>
                </a:solidFill>
                <a:latin typeface="Malgun Gothic"/>
                <a:cs typeface="Malgun Gothic"/>
              </a:rPr>
              <a:t>of </a:t>
            </a:r>
            <a:r>
              <a:rPr sz="2350" b="1" spc="10" dirty="0">
                <a:solidFill>
                  <a:srgbClr val="FFFF00"/>
                </a:solidFill>
                <a:latin typeface="Malgun Gothic"/>
                <a:cs typeface="Malgun Gothic"/>
              </a:rPr>
              <a:t>the </a:t>
            </a:r>
            <a:r>
              <a:rPr sz="2350" b="1" spc="-35" dirty="0">
                <a:solidFill>
                  <a:srgbClr val="FFFF00"/>
                </a:solidFill>
                <a:latin typeface="Malgun Gothic"/>
                <a:cs typeface="Malgun Gothic"/>
              </a:rPr>
              <a:t>motor </a:t>
            </a:r>
            <a:r>
              <a:rPr sz="2350" b="1" spc="70" dirty="0">
                <a:solidFill>
                  <a:srgbClr val="FFFF00"/>
                </a:solidFill>
                <a:latin typeface="Malgun Gothic"/>
                <a:cs typeface="Malgun Gothic"/>
              </a:rPr>
              <a:t>nuclei </a:t>
            </a:r>
            <a:r>
              <a:rPr sz="2350" b="1" spc="-75" dirty="0">
                <a:solidFill>
                  <a:srgbClr val="FFFF00"/>
                </a:solidFill>
                <a:latin typeface="Malgun Gothic"/>
                <a:cs typeface="Malgun Gothic"/>
              </a:rPr>
              <a:t>of </a:t>
            </a:r>
            <a:r>
              <a:rPr sz="2350" b="1" spc="5" dirty="0">
                <a:solidFill>
                  <a:srgbClr val="FFFF00"/>
                </a:solidFill>
                <a:latin typeface="Malgun Gothic"/>
                <a:cs typeface="Malgun Gothic"/>
              </a:rPr>
              <a:t>the </a:t>
            </a:r>
            <a:r>
              <a:rPr sz="2350" b="1" spc="5" dirty="0">
                <a:solidFill>
                  <a:srgbClr val="00FF00"/>
                </a:solidFill>
                <a:latin typeface="Malgun Gothic"/>
                <a:cs typeface="Malgun Gothic"/>
              </a:rPr>
              <a:t> </a:t>
            </a:r>
            <a:r>
              <a:rPr sz="2350" b="1" spc="85" dirty="0">
                <a:solidFill>
                  <a:srgbClr val="00FF00"/>
                </a:solidFill>
                <a:latin typeface="Malgun Gothic"/>
                <a:cs typeface="Malgun Gothic"/>
              </a:rPr>
              <a:t>cranial </a:t>
            </a:r>
            <a:r>
              <a:rPr sz="2350" b="1" spc="50" dirty="0">
                <a:solidFill>
                  <a:srgbClr val="00FF00"/>
                </a:solidFill>
                <a:latin typeface="Malgun Gothic"/>
                <a:cs typeface="Malgun Gothic"/>
              </a:rPr>
              <a:t>nerves </a:t>
            </a:r>
            <a:r>
              <a:rPr sz="2350" b="1" spc="-40" dirty="0">
                <a:solidFill>
                  <a:srgbClr val="00FF00"/>
                </a:solidFill>
                <a:latin typeface="Malgun Gothic"/>
                <a:cs typeface="Malgun Gothic"/>
              </a:rPr>
              <a:t>III, </a:t>
            </a:r>
            <a:r>
              <a:rPr sz="2350" b="1" dirty="0">
                <a:solidFill>
                  <a:srgbClr val="00FF00"/>
                </a:solidFill>
                <a:latin typeface="Malgun Gothic"/>
                <a:cs typeface="Malgun Gothic"/>
              </a:rPr>
              <a:t>VII, </a:t>
            </a:r>
            <a:r>
              <a:rPr sz="2350" b="1" spc="5" dirty="0">
                <a:solidFill>
                  <a:srgbClr val="00FF00"/>
                </a:solidFill>
                <a:latin typeface="Malgun Gothic"/>
                <a:cs typeface="Malgun Gothic"/>
              </a:rPr>
              <a:t>IX  </a:t>
            </a:r>
            <a:r>
              <a:rPr sz="2350" b="1" spc="125" dirty="0">
                <a:solidFill>
                  <a:srgbClr val="00FF00"/>
                </a:solidFill>
                <a:latin typeface="Malgun Gothic"/>
                <a:cs typeface="Malgun Gothic"/>
              </a:rPr>
              <a:t>and</a:t>
            </a:r>
            <a:r>
              <a:rPr sz="2350" b="1" spc="-170" dirty="0">
                <a:solidFill>
                  <a:srgbClr val="00FF00"/>
                </a:solidFill>
                <a:latin typeface="Malgun Gothic"/>
                <a:cs typeface="Malgun Gothic"/>
              </a:rPr>
              <a:t> </a:t>
            </a:r>
            <a:r>
              <a:rPr sz="2350" b="1" spc="80" dirty="0">
                <a:solidFill>
                  <a:srgbClr val="00FF00"/>
                </a:solidFill>
                <a:latin typeface="Malgun Gothic"/>
                <a:cs typeface="Malgun Gothic"/>
              </a:rPr>
              <a:t>X</a:t>
            </a:r>
            <a:r>
              <a:rPr sz="2350" b="1" spc="-165" dirty="0">
                <a:solidFill>
                  <a:srgbClr val="00FF00"/>
                </a:solidFill>
                <a:latin typeface="Malgun Gothic"/>
                <a:cs typeface="Malgun Gothic"/>
              </a:rPr>
              <a:t> </a:t>
            </a:r>
            <a:r>
              <a:rPr sz="2350" b="1" spc="-45" dirty="0">
                <a:solidFill>
                  <a:srgbClr val="00FF00"/>
                </a:solidFill>
                <a:latin typeface="Malgun Gothic"/>
                <a:cs typeface="Malgun Gothic"/>
              </a:rPr>
              <a:t>in</a:t>
            </a:r>
            <a:r>
              <a:rPr sz="2350" b="1" spc="-170" dirty="0">
                <a:solidFill>
                  <a:srgbClr val="00FF00"/>
                </a:solidFill>
                <a:latin typeface="Malgun Gothic"/>
                <a:cs typeface="Malgun Gothic"/>
              </a:rPr>
              <a:t> </a:t>
            </a:r>
            <a:r>
              <a:rPr sz="2350" b="1" spc="10" dirty="0">
                <a:solidFill>
                  <a:srgbClr val="00FF00"/>
                </a:solidFill>
                <a:latin typeface="Malgun Gothic"/>
                <a:cs typeface="Malgun Gothic"/>
              </a:rPr>
              <a:t>the</a:t>
            </a:r>
            <a:r>
              <a:rPr sz="2350" b="1" spc="-170" dirty="0">
                <a:solidFill>
                  <a:srgbClr val="00FF00"/>
                </a:solidFill>
                <a:latin typeface="Malgun Gothic"/>
                <a:cs typeface="Malgun Gothic"/>
              </a:rPr>
              <a:t> </a:t>
            </a:r>
            <a:r>
              <a:rPr sz="2350" b="1" spc="25" dirty="0">
                <a:solidFill>
                  <a:srgbClr val="00FF00"/>
                </a:solidFill>
                <a:latin typeface="Malgun Gothic"/>
                <a:cs typeface="Malgun Gothic"/>
              </a:rPr>
              <a:t>brain</a:t>
            </a:r>
            <a:r>
              <a:rPr sz="2350" b="1" spc="-170" dirty="0">
                <a:solidFill>
                  <a:srgbClr val="00FF00"/>
                </a:solidFill>
                <a:latin typeface="Malgun Gothic"/>
                <a:cs typeface="Malgun Gothic"/>
              </a:rPr>
              <a:t> </a:t>
            </a:r>
            <a:r>
              <a:rPr sz="2350" b="1" spc="10" dirty="0">
                <a:solidFill>
                  <a:srgbClr val="00FF00"/>
                </a:solidFill>
                <a:latin typeface="Malgun Gothic"/>
                <a:cs typeface="Malgun Gothic"/>
              </a:rPr>
              <a:t>stem</a:t>
            </a:r>
            <a:endParaRPr sz="2350">
              <a:latin typeface="Malgun Gothic"/>
              <a:cs typeface="Malgun Gothic"/>
            </a:endParaRPr>
          </a:p>
          <a:p>
            <a:pPr marL="422275" marR="5080" indent="-370840" algn="just">
              <a:lnSpc>
                <a:spcPct val="101699"/>
              </a:lnSpc>
              <a:buClr>
                <a:srgbClr val="ACD433"/>
              </a:buClr>
              <a:buSzPct val="80851"/>
              <a:buFont typeface="Yu Gothic UI"/>
              <a:buChar char="❑"/>
              <a:tabLst>
                <a:tab pos="561340" algn="l"/>
              </a:tabLst>
            </a:pPr>
            <a:r>
              <a:rPr dirty="0"/>
              <a:t>	</a:t>
            </a:r>
            <a:r>
              <a:rPr sz="2350" b="1" spc="100" dirty="0">
                <a:solidFill>
                  <a:srgbClr val="00FF00"/>
                </a:solidFill>
                <a:latin typeface="Malgun Gothic"/>
                <a:cs typeface="Malgun Gothic"/>
              </a:rPr>
              <a:t>Second, </a:t>
            </a:r>
            <a:r>
              <a:rPr sz="2350" b="1" spc="-70" dirty="0">
                <a:solidFill>
                  <a:srgbClr val="00FF00"/>
                </a:solidFill>
                <a:latin typeface="Malgun Gothic"/>
                <a:cs typeface="Malgun Gothic"/>
              </a:rPr>
              <a:t>third </a:t>
            </a:r>
            <a:r>
              <a:rPr sz="2350" b="1" spc="125" dirty="0">
                <a:solidFill>
                  <a:srgbClr val="00FF00"/>
                </a:solidFill>
                <a:latin typeface="Malgun Gothic"/>
                <a:cs typeface="Malgun Gothic"/>
              </a:rPr>
              <a:t>and </a:t>
            </a:r>
            <a:r>
              <a:rPr sz="2350" b="1" spc="-90" dirty="0">
                <a:solidFill>
                  <a:srgbClr val="00FF00"/>
                </a:solidFill>
                <a:latin typeface="Malgun Gothic"/>
                <a:cs typeface="Malgun Gothic"/>
              </a:rPr>
              <a:t>fourth  </a:t>
            </a:r>
            <a:r>
              <a:rPr sz="2350" b="1" spc="-55" dirty="0">
                <a:solidFill>
                  <a:srgbClr val="00FF00"/>
                </a:solidFill>
                <a:latin typeface="Malgun Gothic"/>
                <a:cs typeface="Malgun Gothic"/>
              </a:rPr>
              <a:t>[S2-S4] </a:t>
            </a:r>
            <a:r>
              <a:rPr sz="2350" b="1" spc="110" dirty="0">
                <a:solidFill>
                  <a:srgbClr val="00FF00"/>
                </a:solidFill>
                <a:latin typeface="Malgun Gothic"/>
                <a:cs typeface="Malgun Gothic"/>
              </a:rPr>
              <a:t>sacral </a:t>
            </a:r>
            <a:r>
              <a:rPr sz="2350" b="1" spc="40" dirty="0">
                <a:solidFill>
                  <a:srgbClr val="00FF00"/>
                </a:solidFill>
                <a:latin typeface="Malgun Gothic"/>
                <a:cs typeface="Malgun Gothic"/>
              </a:rPr>
              <a:t>segments </a:t>
            </a:r>
            <a:r>
              <a:rPr sz="2350" b="1" spc="-80" dirty="0">
                <a:solidFill>
                  <a:srgbClr val="00FF00"/>
                </a:solidFill>
                <a:latin typeface="Malgun Gothic"/>
                <a:cs typeface="Malgun Gothic"/>
              </a:rPr>
              <a:t>of  </a:t>
            </a:r>
            <a:r>
              <a:rPr sz="2350" b="1" spc="10" dirty="0">
                <a:solidFill>
                  <a:srgbClr val="00FF00"/>
                </a:solidFill>
                <a:latin typeface="Malgun Gothic"/>
                <a:cs typeface="Malgun Gothic"/>
              </a:rPr>
              <a:t>the </a:t>
            </a:r>
            <a:r>
              <a:rPr sz="2350" b="1" spc="30" dirty="0">
                <a:solidFill>
                  <a:srgbClr val="00FF00"/>
                </a:solidFill>
                <a:latin typeface="Malgun Gothic"/>
                <a:cs typeface="Malgun Gothic"/>
              </a:rPr>
              <a:t>spinal</a:t>
            </a:r>
            <a:r>
              <a:rPr sz="2350" b="1" spc="-350" dirty="0">
                <a:solidFill>
                  <a:srgbClr val="00FF00"/>
                </a:solidFill>
                <a:latin typeface="Malgun Gothic"/>
                <a:cs typeface="Malgun Gothic"/>
              </a:rPr>
              <a:t> </a:t>
            </a:r>
            <a:r>
              <a:rPr sz="2350" b="1" spc="90" dirty="0">
                <a:solidFill>
                  <a:srgbClr val="00FF00"/>
                </a:solidFill>
                <a:latin typeface="Malgun Gothic"/>
                <a:cs typeface="Malgun Gothic"/>
              </a:rPr>
              <a:t>cord</a:t>
            </a:r>
            <a:endParaRPr sz="2350">
              <a:latin typeface="Malgun Gothic"/>
              <a:cs typeface="Malgun Gothic"/>
            </a:endParaRPr>
          </a:p>
          <a:p>
            <a:pPr marL="422275" marR="243204" indent="-410209">
              <a:lnSpc>
                <a:spcPct val="101000"/>
              </a:lnSpc>
              <a:spcBef>
                <a:spcPts val="869"/>
              </a:spcBef>
              <a:tabLst>
                <a:tab pos="422275" algn="l"/>
              </a:tabLst>
            </a:pPr>
            <a:r>
              <a:rPr sz="1900" b="1" spc="-15" dirty="0">
                <a:solidFill>
                  <a:srgbClr val="ACD433"/>
                </a:solidFill>
                <a:latin typeface="Yu Gothic UI"/>
                <a:cs typeface="Yu Gothic UI"/>
              </a:rPr>
              <a:t>▶	</a:t>
            </a:r>
            <a:r>
              <a:rPr sz="2350" b="1" spc="45" dirty="0">
                <a:solidFill>
                  <a:srgbClr val="FFFF00"/>
                </a:solidFill>
                <a:latin typeface="Malgun Gothic"/>
                <a:cs typeface="Malgun Gothic"/>
              </a:rPr>
              <a:t>Nerve </a:t>
            </a:r>
            <a:r>
              <a:rPr sz="2350" b="1" spc="-35" dirty="0">
                <a:solidFill>
                  <a:srgbClr val="FFFF00"/>
                </a:solidFill>
                <a:latin typeface="Malgun Gothic"/>
                <a:cs typeface="Malgun Gothic"/>
              </a:rPr>
              <a:t>fibers </a:t>
            </a:r>
            <a:r>
              <a:rPr sz="2350" b="1" spc="110" dirty="0">
                <a:solidFill>
                  <a:srgbClr val="FFFF00"/>
                </a:solidFill>
                <a:latin typeface="Malgun Gothic"/>
                <a:cs typeface="Malgun Gothic"/>
              </a:rPr>
              <a:t>emerge</a:t>
            </a:r>
            <a:r>
              <a:rPr sz="2350" b="1" spc="-550" dirty="0">
                <a:solidFill>
                  <a:srgbClr val="FFFF00"/>
                </a:solidFill>
                <a:latin typeface="Malgun Gothic"/>
                <a:cs typeface="Malgun Gothic"/>
              </a:rPr>
              <a:t> </a:t>
            </a:r>
            <a:r>
              <a:rPr sz="2350" b="1" spc="-65" dirty="0">
                <a:solidFill>
                  <a:srgbClr val="FFFF00"/>
                </a:solidFill>
                <a:latin typeface="Malgun Gothic"/>
                <a:cs typeface="Malgun Gothic"/>
              </a:rPr>
              <a:t>from  </a:t>
            </a:r>
            <a:r>
              <a:rPr sz="2350" b="1" spc="25" dirty="0">
                <a:solidFill>
                  <a:srgbClr val="FFFF00"/>
                </a:solidFill>
                <a:latin typeface="Malgun Gothic"/>
                <a:cs typeface="Malgun Gothic"/>
              </a:rPr>
              <a:t>brain</a:t>
            </a:r>
            <a:r>
              <a:rPr sz="2350" b="1" spc="-170" dirty="0">
                <a:solidFill>
                  <a:srgbClr val="FFFF00"/>
                </a:solidFill>
                <a:latin typeface="Malgun Gothic"/>
                <a:cs typeface="Malgun Gothic"/>
              </a:rPr>
              <a:t> </a:t>
            </a:r>
            <a:r>
              <a:rPr sz="2350" b="1" spc="-395" dirty="0">
                <a:solidFill>
                  <a:srgbClr val="FFFF00"/>
                </a:solidFill>
                <a:latin typeface="Malgun Gothic"/>
                <a:cs typeface="Malgun Gothic"/>
              </a:rPr>
              <a:t>&amp;</a:t>
            </a:r>
            <a:endParaRPr sz="2350">
              <a:latin typeface="Malgun Gothic"/>
              <a:cs typeface="Malgun Gothic"/>
            </a:endParaRPr>
          </a:p>
          <a:p>
            <a:pPr marL="422275" marR="840740" indent="-410209">
              <a:lnSpc>
                <a:spcPct val="101000"/>
              </a:lnSpc>
              <a:spcBef>
                <a:spcPts val="869"/>
              </a:spcBef>
              <a:tabLst>
                <a:tab pos="422275" algn="l"/>
              </a:tabLst>
            </a:pPr>
            <a:r>
              <a:rPr sz="1900" b="1" spc="-15" dirty="0">
                <a:solidFill>
                  <a:srgbClr val="ACD433"/>
                </a:solidFill>
                <a:latin typeface="Yu Gothic UI"/>
                <a:cs typeface="Yu Gothic UI"/>
              </a:rPr>
              <a:t>▶	</a:t>
            </a:r>
            <a:r>
              <a:rPr sz="2350" b="1" spc="85" dirty="0">
                <a:solidFill>
                  <a:srgbClr val="FFFF00"/>
                </a:solidFill>
                <a:latin typeface="Malgun Gothic"/>
                <a:cs typeface="Malgun Gothic"/>
              </a:rPr>
              <a:t>sacrum</a:t>
            </a:r>
            <a:r>
              <a:rPr sz="2350" b="1" spc="-210" dirty="0">
                <a:solidFill>
                  <a:srgbClr val="FFFF00"/>
                </a:solidFill>
                <a:latin typeface="Malgun Gothic"/>
                <a:cs typeface="Malgun Gothic"/>
              </a:rPr>
              <a:t> </a:t>
            </a:r>
            <a:r>
              <a:rPr sz="2350" b="1" spc="85" dirty="0">
                <a:solidFill>
                  <a:srgbClr val="FFFF00"/>
                </a:solidFill>
                <a:latin typeface="Malgun Gothic"/>
                <a:cs typeface="Malgun Gothic"/>
              </a:rPr>
              <a:t>cranio-sacral  </a:t>
            </a:r>
            <a:r>
              <a:rPr sz="2350" b="1" spc="-50" dirty="0">
                <a:solidFill>
                  <a:srgbClr val="FFFF00"/>
                </a:solidFill>
                <a:latin typeface="Malgun Gothic"/>
                <a:cs typeface="Malgun Gothic"/>
              </a:rPr>
              <a:t>outflow</a:t>
            </a:r>
            <a:endParaRPr sz="2350">
              <a:latin typeface="Malgun Gothic"/>
              <a:cs typeface="Malgun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4207" y="1289532"/>
            <a:ext cx="2313940" cy="6445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2440"/>
              </a:lnSpc>
              <a:spcBef>
                <a:spcPts val="90"/>
              </a:spcBef>
            </a:pPr>
            <a:r>
              <a:rPr sz="2050" b="1" spc="-100" dirty="0">
                <a:solidFill>
                  <a:srgbClr val="00FF00"/>
                </a:solidFill>
                <a:latin typeface="Malgun Gothic"/>
                <a:cs typeface="Malgun Gothic"/>
              </a:rPr>
              <a:t>SubdivisioNerves</a:t>
            </a:r>
            <a:endParaRPr sz="2050">
              <a:latin typeface="Malgun Gothic"/>
              <a:cs typeface="Malgun Gothic"/>
            </a:endParaRPr>
          </a:p>
          <a:p>
            <a:pPr marL="12700">
              <a:lnSpc>
                <a:spcPts val="2440"/>
              </a:lnSpc>
              <a:tabLst>
                <a:tab pos="1177925" algn="l"/>
              </a:tabLst>
            </a:pPr>
            <a:r>
              <a:rPr sz="2050" b="1" spc="-114" dirty="0">
                <a:solidFill>
                  <a:srgbClr val="00FF00"/>
                </a:solidFill>
                <a:latin typeface="Malgun Gothic"/>
                <a:cs typeface="Malgun Gothic"/>
              </a:rPr>
              <a:t>n	</a:t>
            </a:r>
            <a:r>
              <a:rPr sz="2050" b="1" spc="250" dirty="0">
                <a:solidFill>
                  <a:srgbClr val="00FF00"/>
                </a:solidFill>
                <a:latin typeface="Malgun Gothic"/>
                <a:cs typeface="Malgun Gothic"/>
              </a:rPr>
              <a:t>E</a:t>
            </a:r>
            <a:r>
              <a:rPr sz="2050" b="1" spc="-145" dirty="0">
                <a:solidFill>
                  <a:srgbClr val="00FF00"/>
                </a:solidFill>
                <a:latin typeface="Malgun Gothic"/>
                <a:cs typeface="Malgun Gothic"/>
              </a:rPr>
              <a:t>mp</a:t>
            </a:r>
            <a:r>
              <a:rPr sz="2050" b="1" spc="-60" dirty="0">
                <a:solidFill>
                  <a:srgbClr val="00FF00"/>
                </a:solidFill>
                <a:latin typeface="Malgun Gothic"/>
                <a:cs typeface="Malgun Gothic"/>
              </a:rPr>
              <a:t>l</a:t>
            </a:r>
            <a:r>
              <a:rPr sz="2050" b="1" spc="-190" dirty="0">
                <a:solidFill>
                  <a:srgbClr val="00FF00"/>
                </a:solidFill>
                <a:latin typeface="Malgun Gothic"/>
                <a:cs typeface="Malgun Gothic"/>
              </a:rPr>
              <a:t>oy</a:t>
            </a:r>
            <a:r>
              <a:rPr sz="2050" b="1" spc="-185" dirty="0">
                <a:solidFill>
                  <a:srgbClr val="00FF00"/>
                </a:solidFill>
                <a:latin typeface="Malgun Gothic"/>
                <a:cs typeface="Malgun Gothic"/>
              </a:rPr>
              <a:t>e</a:t>
            </a:r>
            <a:r>
              <a:rPr sz="2050" b="1" spc="-150" dirty="0">
                <a:solidFill>
                  <a:srgbClr val="00FF00"/>
                </a:solidFill>
                <a:latin typeface="Malgun Gothic"/>
                <a:cs typeface="Malgun Gothic"/>
              </a:rPr>
              <a:t>d</a:t>
            </a:r>
            <a:endParaRPr sz="2050">
              <a:latin typeface="Malgun Gothic"/>
              <a:cs typeface="Malgun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59318" y="1289532"/>
            <a:ext cx="1283970" cy="64452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420"/>
              </a:lnSpc>
              <a:spcBef>
                <a:spcPts val="200"/>
              </a:spcBef>
            </a:pPr>
            <a:r>
              <a:rPr sz="2050" b="1" spc="-80" dirty="0">
                <a:solidFill>
                  <a:srgbClr val="00FF00"/>
                </a:solidFill>
                <a:latin typeface="Malgun Gothic"/>
                <a:cs typeface="Malgun Gothic"/>
              </a:rPr>
              <a:t>Location</a:t>
            </a:r>
            <a:r>
              <a:rPr sz="2050" b="1" spc="-280" dirty="0">
                <a:solidFill>
                  <a:srgbClr val="00FF00"/>
                </a:solidFill>
                <a:latin typeface="Malgun Gothic"/>
                <a:cs typeface="Malgun Gothic"/>
              </a:rPr>
              <a:t> </a:t>
            </a:r>
            <a:r>
              <a:rPr sz="2050" b="1" spc="-170" dirty="0">
                <a:solidFill>
                  <a:srgbClr val="00FF00"/>
                </a:solidFill>
                <a:latin typeface="Malgun Gothic"/>
                <a:cs typeface="Malgun Gothic"/>
              </a:rPr>
              <a:t>of  </a:t>
            </a:r>
            <a:r>
              <a:rPr sz="2050" b="1" spc="-70" dirty="0">
                <a:solidFill>
                  <a:srgbClr val="00FF00"/>
                </a:solidFill>
                <a:latin typeface="Malgun Gothic"/>
                <a:cs typeface="Malgun Gothic"/>
              </a:rPr>
              <a:t>Ganglia</a:t>
            </a:r>
            <a:endParaRPr sz="2050">
              <a:latin typeface="Malgun Gothic"/>
              <a:cs typeface="Malgun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13798" y="1289532"/>
            <a:ext cx="1204595" cy="64452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420"/>
              </a:lnSpc>
              <a:spcBef>
                <a:spcPts val="200"/>
              </a:spcBef>
            </a:pPr>
            <a:r>
              <a:rPr sz="2050" b="1" spc="-75" dirty="0">
                <a:solidFill>
                  <a:srgbClr val="00FF00"/>
                </a:solidFill>
                <a:latin typeface="Malgun Gothic"/>
                <a:cs typeface="Malgun Gothic"/>
              </a:rPr>
              <a:t>Chemical  </a:t>
            </a:r>
            <a:r>
              <a:rPr sz="2050" b="1" spc="-60" dirty="0">
                <a:solidFill>
                  <a:srgbClr val="00FF00"/>
                </a:solidFill>
                <a:latin typeface="Malgun Gothic"/>
                <a:cs typeface="Malgun Gothic"/>
              </a:rPr>
              <a:t>M</a:t>
            </a:r>
            <a:r>
              <a:rPr sz="2050" b="1" spc="-229" dirty="0">
                <a:solidFill>
                  <a:srgbClr val="00FF00"/>
                </a:solidFill>
                <a:latin typeface="Malgun Gothic"/>
                <a:cs typeface="Malgun Gothic"/>
              </a:rPr>
              <a:t>e</a:t>
            </a:r>
            <a:r>
              <a:rPr sz="2050" b="1" spc="-185" dirty="0">
                <a:solidFill>
                  <a:srgbClr val="00FF00"/>
                </a:solidFill>
                <a:latin typeface="Malgun Gothic"/>
                <a:cs typeface="Malgun Gothic"/>
              </a:rPr>
              <a:t>sse</a:t>
            </a:r>
            <a:r>
              <a:rPr sz="2050" b="1" spc="-204" dirty="0">
                <a:solidFill>
                  <a:srgbClr val="00FF00"/>
                </a:solidFill>
                <a:latin typeface="Malgun Gothic"/>
                <a:cs typeface="Malgun Gothic"/>
              </a:rPr>
              <a:t>nge</a:t>
            </a:r>
            <a:r>
              <a:rPr sz="2050" b="1" spc="95" dirty="0">
                <a:solidFill>
                  <a:srgbClr val="00FF00"/>
                </a:solidFill>
                <a:latin typeface="Malgun Gothic"/>
                <a:cs typeface="Malgun Gothic"/>
              </a:rPr>
              <a:t>r</a:t>
            </a:r>
            <a:endParaRPr sz="2050">
              <a:latin typeface="Malgun Gothic"/>
              <a:cs typeface="Malgun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03508" y="1289532"/>
            <a:ext cx="1017905" cy="64452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420"/>
              </a:lnSpc>
              <a:spcBef>
                <a:spcPts val="200"/>
              </a:spcBef>
            </a:pPr>
            <a:r>
              <a:rPr sz="2050" b="1" spc="-70" dirty="0">
                <a:solidFill>
                  <a:srgbClr val="00FF00"/>
                </a:solidFill>
                <a:latin typeface="Malgun Gothic"/>
                <a:cs typeface="Malgun Gothic"/>
              </a:rPr>
              <a:t>General  </a:t>
            </a:r>
            <a:r>
              <a:rPr sz="2050" b="1" spc="165" dirty="0">
                <a:solidFill>
                  <a:srgbClr val="00FF00"/>
                </a:solidFill>
                <a:latin typeface="Malgun Gothic"/>
                <a:cs typeface="Malgun Gothic"/>
              </a:rPr>
              <a:t>F</a:t>
            </a:r>
            <a:r>
              <a:rPr sz="2050" b="1" spc="-114" dirty="0">
                <a:solidFill>
                  <a:srgbClr val="00FF00"/>
                </a:solidFill>
                <a:latin typeface="Malgun Gothic"/>
                <a:cs typeface="Malgun Gothic"/>
              </a:rPr>
              <a:t>unc</a:t>
            </a:r>
            <a:r>
              <a:rPr sz="2050" b="1" spc="-65" dirty="0">
                <a:solidFill>
                  <a:srgbClr val="00FF00"/>
                </a:solidFill>
                <a:latin typeface="Malgun Gothic"/>
                <a:cs typeface="Malgun Gothic"/>
              </a:rPr>
              <a:t>t</a:t>
            </a:r>
            <a:r>
              <a:rPr sz="2050" b="1" spc="-50" dirty="0">
                <a:solidFill>
                  <a:srgbClr val="00FF00"/>
                </a:solidFill>
                <a:latin typeface="Malgun Gothic"/>
                <a:cs typeface="Malgun Gothic"/>
              </a:rPr>
              <a:t>i</a:t>
            </a:r>
            <a:r>
              <a:rPr sz="2050" b="1" spc="-185" dirty="0">
                <a:solidFill>
                  <a:srgbClr val="00FF00"/>
                </a:solidFill>
                <a:latin typeface="Malgun Gothic"/>
                <a:cs typeface="Malgun Gothic"/>
              </a:rPr>
              <a:t>on</a:t>
            </a:r>
            <a:endParaRPr sz="2050">
              <a:latin typeface="Malgun Gothic"/>
              <a:cs typeface="Malgun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4207" y="2876397"/>
            <a:ext cx="1436370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177925" algn="l"/>
              </a:tabLst>
            </a:pPr>
            <a:r>
              <a:rPr sz="2050" b="1" spc="-65" dirty="0">
                <a:solidFill>
                  <a:srgbClr val="FFFF00"/>
                </a:solidFill>
                <a:latin typeface="Malgun Gothic"/>
                <a:cs typeface="Malgun Gothic"/>
              </a:rPr>
              <a:t>t</a:t>
            </a:r>
            <a:r>
              <a:rPr sz="2050" b="1" spc="-50" dirty="0">
                <a:solidFill>
                  <a:srgbClr val="FFFF00"/>
                </a:solidFill>
                <a:latin typeface="Malgun Gothic"/>
                <a:cs typeface="Malgun Gothic"/>
              </a:rPr>
              <a:t>i</a:t>
            </a:r>
            <a:r>
              <a:rPr sz="2050" b="1" spc="-95" dirty="0">
                <a:solidFill>
                  <a:srgbClr val="FFFF00"/>
                </a:solidFill>
                <a:latin typeface="Malgun Gothic"/>
                <a:cs typeface="Malgun Gothic"/>
              </a:rPr>
              <a:t>c</a:t>
            </a:r>
            <a:r>
              <a:rPr sz="2050" b="1" dirty="0">
                <a:solidFill>
                  <a:srgbClr val="FFFF00"/>
                </a:solidFill>
                <a:latin typeface="Malgun Gothic"/>
                <a:cs typeface="Malgun Gothic"/>
              </a:rPr>
              <a:t>	ar</a:t>
            </a:r>
            <a:endParaRPr sz="2050">
              <a:latin typeface="Malgun Gothic"/>
              <a:cs typeface="Malgun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4207" y="2568740"/>
            <a:ext cx="3903979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50" b="1" spc="-130" dirty="0">
                <a:solidFill>
                  <a:srgbClr val="FFFF00"/>
                </a:solidFill>
                <a:latin typeface="Malgun Gothic"/>
                <a:cs typeface="Malgun Gothic"/>
              </a:rPr>
              <a:t>Sympathe </a:t>
            </a:r>
            <a:r>
              <a:rPr sz="2050" b="1" spc="-95" dirty="0">
                <a:solidFill>
                  <a:srgbClr val="FFFF00"/>
                </a:solidFill>
                <a:latin typeface="Malgun Gothic"/>
                <a:cs typeface="Malgun Gothic"/>
              </a:rPr>
              <a:t>Thoracolumb</a:t>
            </a:r>
            <a:r>
              <a:rPr sz="2050" b="1" spc="-25" dirty="0">
                <a:solidFill>
                  <a:srgbClr val="FFFF00"/>
                </a:solidFill>
                <a:latin typeface="Malgun Gothic"/>
                <a:cs typeface="Malgun Gothic"/>
              </a:rPr>
              <a:t> </a:t>
            </a:r>
            <a:r>
              <a:rPr sz="2050" b="1" spc="-130" dirty="0">
                <a:solidFill>
                  <a:srgbClr val="FFFF00"/>
                </a:solidFill>
                <a:latin typeface="Malgun Gothic"/>
                <a:cs typeface="Malgun Gothic"/>
              </a:rPr>
              <a:t>Alongside</a:t>
            </a:r>
            <a:endParaRPr sz="2050">
              <a:latin typeface="Malgun Gothic"/>
              <a:cs typeface="Malgun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59318" y="2876397"/>
            <a:ext cx="1045844" cy="64452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420"/>
              </a:lnSpc>
              <a:spcBef>
                <a:spcPts val="200"/>
              </a:spcBef>
            </a:pPr>
            <a:r>
              <a:rPr sz="2050" b="1" spc="-150" dirty="0">
                <a:solidFill>
                  <a:srgbClr val="FFFF00"/>
                </a:solidFill>
                <a:latin typeface="Malgun Gothic"/>
                <a:cs typeface="Malgun Gothic"/>
              </a:rPr>
              <a:t>v</a:t>
            </a:r>
            <a:r>
              <a:rPr sz="2050" b="1" spc="-160" dirty="0">
                <a:solidFill>
                  <a:srgbClr val="FFFF00"/>
                </a:solidFill>
                <a:latin typeface="Malgun Gothic"/>
                <a:cs typeface="Malgun Gothic"/>
              </a:rPr>
              <a:t>e</a:t>
            </a:r>
            <a:r>
              <a:rPr sz="2050" b="1" spc="90" dirty="0">
                <a:solidFill>
                  <a:srgbClr val="FFFF00"/>
                </a:solidFill>
                <a:latin typeface="Malgun Gothic"/>
                <a:cs typeface="Malgun Gothic"/>
              </a:rPr>
              <a:t>r</a:t>
            </a:r>
            <a:r>
              <a:rPr sz="2050" b="1" spc="-140" dirty="0">
                <a:solidFill>
                  <a:srgbClr val="FFFF00"/>
                </a:solidFill>
                <a:latin typeface="Malgun Gothic"/>
                <a:cs typeface="Malgun Gothic"/>
              </a:rPr>
              <a:t>t</a:t>
            </a:r>
            <a:r>
              <a:rPr sz="2050" b="1" spc="-200" dirty="0">
                <a:solidFill>
                  <a:srgbClr val="FFFF00"/>
                </a:solidFill>
                <a:latin typeface="Malgun Gothic"/>
                <a:cs typeface="Malgun Gothic"/>
              </a:rPr>
              <a:t>e</a:t>
            </a:r>
            <a:r>
              <a:rPr sz="2050" b="1" spc="-35" dirty="0">
                <a:solidFill>
                  <a:srgbClr val="FFFF00"/>
                </a:solidFill>
                <a:latin typeface="Malgun Gothic"/>
                <a:cs typeface="Malgun Gothic"/>
              </a:rPr>
              <a:t>br</a:t>
            </a:r>
            <a:r>
              <a:rPr sz="2050" b="1" spc="-45" dirty="0">
                <a:solidFill>
                  <a:srgbClr val="FFFF00"/>
                </a:solidFill>
                <a:latin typeface="Malgun Gothic"/>
                <a:cs typeface="Malgun Gothic"/>
              </a:rPr>
              <a:t>al  </a:t>
            </a:r>
            <a:r>
              <a:rPr sz="2050" b="1" spc="-135" dirty="0">
                <a:solidFill>
                  <a:srgbClr val="FFFF00"/>
                </a:solidFill>
                <a:latin typeface="Malgun Gothic"/>
                <a:cs typeface="Malgun Gothic"/>
              </a:rPr>
              <a:t>column</a:t>
            </a:r>
            <a:endParaRPr sz="2050">
              <a:latin typeface="Malgun Gothic"/>
              <a:cs typeface="Malgun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13798" y="2568740"/>
            <a:ext cx="2414270" cy="64452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420"/>
              </a:lnSpc>
              <a:spcBef>
                <a:spcPts val="200"/>
              </a:spcBef>
              <a:tabLst>
                <a:tab pos="1501775" algn="l"/>
              </a:tabLst>
            </a:pPr>
            <a:r>
              <a:rPr sz="2050" b="1" spc="-114" dirty="0">
                <a:solidFill>
                  <a:srgbClr val="FFFF00"/>
                </a:solidFill>
                <a:latin typeface="Malgun Gothic"/>
                <a:cs typeface="Malgun Gothic"/>
              </a:rPr>
              <a:t>Norepinephr </a:t>
            </a:r>
            <a:r>
              <a:rPr sz="2050" b="1" spc="-65" dirty="0">
                <a:solidFill>
                  <a:srgbClr val="FFFF00"/>
                </a:solidFill>
                <a:latin typeface="Malgun Gothic"/>
                <a:cs typeface="Malgun Gothic"/>
              </a:rPr>
              <a:t>Fight</a:t>
            </a:r>
            <a:r>
              <a:rPr sz="2050" b="1" spc="-345" dirty="0">
                <a:solidFill>
                  <a:srgbClr val="FFFF00"/>
                </a:solidFill>
                <a:latin typeface="Malgun Gothic"/>
                <a:cs typeface="Malgun Gothic"/>
              </a:rPr>
              <a:t> </a:t>
            </a:r>
            <a:r>
              <a:rPr sz="2050" b="1" spc="-80" dirty="0">
                <a:solidFill>
                  <a:srgbClr val="FFFF00"/>
                </a:solidFill>
                <a:latin typeface="Malgun Gothic"/>
                <a:cs typeface="Malgun Gothic"/>
              </a:rPr>
              <a:t>or  </a:t>
            </a:r>
            <a:r>
              <a:rPr sz="2050" b="1" spc="-114" dirty="0">
                <a:solidFill>
                  <a:srgbClr val="FFFF00"/>
                </a:solidFill>
                <a:latin typeface="Malgun Gothic"/>
                <a:cs typeface="Malgun Gothic"/>
              </a:rPr>
              <a:t>ine	</a:t>
            </a:r>
            <a:r>
              <a:rPr sz="2050" b="1" spc="-95" dirty="0">
                <a:solidFill>
                  <a:srgbClr val="FFFF00"/>
                </a:solidFill>
                <a:latin typeface="Malgun Gothic"/>
                <a:cs typeface="Malgun Gothic"/>
              </a:rPr>
              <a:t>flight</a:t>
            </a:r>
            <a:endParaRPr sz="2050">
              <a:latin typeface="Malgun Gothic"/>
              <a:cs typeface="Malgun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4207" y="3872236"/>
            <a:ext cx="2629535" cy="64452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420"/>
              </a:lnSpc>
              <a:spcBef>
                <a:spcPts val="200"/>
              </a:spcBef>
            </a:pPr>
            <a:r>
              <a:rPr sz="2050" b="1" spc="-90" dirty="0">
                <a:solidFill>
                  <a:srgbClr val="FFFF00"/>
                </a:solidFill>
                <a:latin typeface="Malgun Gothic"/>
                <a:cs typeface="Malgun Gothic"/>
              </a:rPr>
              <a:t>Parasymp</a:t>
            </a:r>
            <a:r>
              <a:rPr sz="2050" b="1" spc="-390" dirty="0">
                <a:solidFill>
                  <a:srgbClr val="FFFF00"/>
                </a:solidFill>
                <a:latin typeface="Malgun Gothic"/>
                <a:cs typeface="Malgun Gothic"/>
              </a:rPr>
              <a:t> </a:t>
            </a:r>
            <a:r>
              <a:rPr sz="2050" b="1" spc="-50" dirty="0">
                <a:solidFill>
                  <a:srgbClr val="FFFF00"/>
                </a:solidFill>
                <a:latin typeface="Malgun Gothic"/>
                <a:cs typeface="Malgun Gothic"/>
              </a:rPr>
              <a:t>Craniosacral  </a:t>
            </a:r>
            <a:r>
              <a:rPr sz="2050" b="1" spc="-110" dirty="0">
                <a:solidFill>
                  <a:srgbClr val="FFFF00"/>
                </a:solidFill>
                <a:latin typeface="Malgun Gothic"/>
                <a:cs typeface="Malgun Gothic"/>
              </a:rPr>
              <a:t>athetic</a:t>
            </a:r>
            <a:endParaRPr sz="2050">
              <a:latin typeface="Malgun Gothic"/>
              <a:cs typeface="Malgun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59318" y="3872236"/>
            <a:ext cx="1695450" cy="9518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2440"/>
              </a:lnSpc>
              <a:spcBef>
                <a:spcPts val="90"/>
              </a:spcBef>
            </a:pPr>
            <a:r>
              <a:rPr sz="2050" b="1" spc="-65" dirty="0">
                <a:solidFill>
                  <a:srgbClr val="FFFF00"/>
                </a:solidFill>
                <a:latin typeface="Malgun Gothic"/>
                <a:cs typeface="Malgun Gothic"/>
              </a:rPr>
              <a:t>On </a:t>
            </a:r>
            <a:r>
              <a:rPr sz="2050" b="1" spc="-80" dirty="0">
                <a:solidFill>
                  <a:srgbClr val="FFFF00"/>
                </a:solidFill>
                <a:latin typeface="Malgun Gothic"/>
                <a:cs typeface="Malgun Gothic"/>
              </a:rPr>
              <a:t>or</a:t>
            </a:r>
            <a:r>
              <a:rPr sz="2050" b="1" spc="-385" dirty="0">
                <a:solidFill>
                  <a:srgbClr val="FFFF00"/>
                </a:solidFill>
                <a:latin typeface="Malgun Gothic"/>
                <a:cs typeface="Malgun Gothic"/>
              </a:rPr>
              <a:t> </a:t>
            </a:r>
            <a:r>
              <a:rPr sz="2050" b="1" spc="-85" dirty="0">
                <a:solidFill>
                  <a:srgbClr val="FFFF00"/>
                </a:solidFill>
                <a:latin typeface="Malgun Gothic"/>
                <a:cs typeface="Malgun Gothic"/>
              </a:rPr>
              <a:t>near</a:t>
            </a:r>
            <a:endParaRPr sz="2050">
              <a:latin typeface="Malgun Gothic"/>
              <a:cs typeface="Malgun Gothic"/>
            </a:endParaRPr>
          </a:p>
          <a:p>
            <a:pPr marL="12700" marR="5080">
              <a:lnSpc>
                <a:spcPts val="2420"/>
              </a:lnSpc>
              <a:spcBef>
                <a:spcPts val="95"/>
              </a:spcBef>
              <a:tabLst>
                <a:tab pos="1566545" algn="l"/>
              </a:tabLst>
            </a:pPr>
            <a:r>
              <a:rPr sz="2050" b="1" spc="-105" dirty="0">
                <a:solidFill>
                  <a:srgbClr val="FFFF00"/>
                </a:solidFill>
                <a:latin typeface="Malgun Gothic"/>
                <a:cs typeface="Malgun Gothic"/>
              </a:rPr>
              <a:t>an</a:t>
            </a:r>
            <a:r>
              <a:rPr sz="2050" b="1" spc="-215" dirty="0">
                <a:solidFill>
                  <a:srgbClr val="FFFF00"/>
                </a:solidFill>
                <a:latin typeface="Malgun Gothic"/>
                <a:cs typeface="Malgun Gothic"/>
              </a:rPr>
              <a:t> </a:t>
            </a:r>
            <a:r>
              <a:rPr sz="2050" b="1" spc="-229" dirty="0">
                <a:solidFill>
                  <a:srgbClr val="FFFF00"/>
                </a:solidFill>
                <a:latin typeface="Malgun Gothic"/>
                <a:cs typeface="Malgun Gothic"/>
              </a:rPr>
              <a:t>e</a:t>
            </a:r>
            <a:r>
              <a:rPr sz="2050" b="1" spc="-114" dirty="0">
                <a:solidFill>
                  <a:srgbClr val="FFFF00"/>
                </a:solidFill>
                <a:latin typeface="Malgun Gothic"/>
                <a:cs typeface="Malgun Gothic"/>
              </a:rPr>
              <a:t>ff</a:t>
            </a:r>
            <a:r>
              <a:rPr sz="2050" b="1" spc="-175" dirty="0">
                <a:solidFill>
                  <a:srgbClr val="FFFF00"/>
                </a:solidFill>
                <a:latin typeface="Malgun Gothic"/>
                <a:cs typeface="Malgun Gothic"/>
              </a:rPr>
              <a:t>e</a:t>
            </a:r>
            <a:r>
              <a:rPr sz="2050" b="1" spc="-100" dirty="0">
                <a:solidFill>
                  <a:srgbClr val="FFFF00"/>
                </a:solidFill>
                <a:latin typeface="Malgun Gothic"/>
                <a:cs typeface="Malgun Gothic"/>
              </a:rPr>
              <a:t>c</a:t>
            </a:r>
            <a:r>
              <a:rPr sz="2050" b="1" spc="-90" dirty="0">
                <a:solidFill>
                  <a:srgbClr val="FFFF00"/>
                </a:solidFill>
                <a:latin typeface="Malgun Gothic"/>
                <a:cs typeface="Malgun Gothic"/>
              </a:rPr>
              <a:t>tor</a:t>
            </a:r>
            <a:r>
              <a:rPr sz="2050" b="1" dirty="0">
                <a:solidFill>
                  <a:srgbClr val="FFFF00"/>
                </a:solidFill>
                <a:latin typeface="Malgun Gothic"/>
                <a:cs typeface="Malgun Gothic"/>
              </a:rPr>
              <a:t>	</a:t>
            </a:r>
            <a:r>
              <a:rPr sz="2050" b="1" spc="-170" dirty="0">
                <a:solidFill>
                  <a:srgbClr val="FFFF00"/>
                </a:solidFill>
                <a:latin typeface="Malgun Gothic"/>
                <a:cs typeface="Malgun Gothic"/>
              </a:rPr>
              <a:t>e  </a:t>
            </a:r>
            <a:r>
              <a:rPr sz="2050" b="1" spc="-130" dirty="0">
                <a:solidFill>
                  <a:srgbClr val="FFFF00"/>
                </a:solidFill>
                <a:latin typeface="Malgun Gothic"/>
                <a:cs typeface="Malgun Gothic"/>
              </a:rPr>
              <a:t>organ</a:t>
            </a:r>
            <a:endParaRPr sz="2050">
              <a:latin typeface="Malgun Gothic"/>
              <a:cs typeface="Malgun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13798" y="3872236"/>
            <a:ext cx="2997200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50" b="1" spc="-90" dirty="0">
                <a:solidFill>
                  <a:srgbClr val="FFFF00"/>
                </a:solidFill>
                <a:latin typeface="Malgun Gothic"/>
                <a:cs typeface="Malgun Gothic"/>
              </a:rPr>
              <a:t>Acetylcholin</a:t>
            </a:r>
            <a:r>
              <a:rPr sz="2050" b="1" spc="105" dirty="0">
                <a:solidFill>
                  <a:srgbClr val="FFFF00"/>
                </a:solidFill>
                <a:latin typeface="Malgun Gothic"/>
                <a:cs typeface="Malgun Gothic"/>
              </a:rPr>
              <a:t> </a:t>
            </a:r>
            <a:r>
              <a:rPr sz="2050" b="1" spc="-100" dirty="0">
                <a:solidFill>
                  <a:srgbClr val="FFFF00"/>
                </a:solidFill>
                <a:latin typeface="Malgun Gothic"/>
                <a:cs typeface="Malgun Gothic"/>
              </a:rPr>
              <a:t>Conservation</a:t>
            </a:r>
            <a:endParaRPr sz="2050">
              <a:latin typeface="Malgun Gothic"/>
              <a:cs typeface="Malgun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03508" y="4179894"/>
            <a:ext cx="853440" cy="64452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420"/>
              </a:lnSpc>
              <a:spcBef>
                <a:spcPts val="200"/>
              </a:spcBef>
            </a:pPr>
            <a:r>
              <a:rPr sz="2050" b="1" spc="-170" dirty="0">
                <a:solidFill>
                  <a:srgbClr val="FFFF00"/>
                </a:solidFill>
                <a:latin typeface="Malgun Gothic"/>
                <a:cs typeface="Malgun Gothic"/>
              </a:rPr>
              <a:t>of</a:t>
            </a:r>
            <a:r>
              <a:rPr sz="2050" b="1" spc="-295" dirty="0">
                <a:solidFill>
                  <a:srgbClr val="FFFF00"/>
                </a:solidFill>
                <a:latin typeface="Malgun Gothic"/>
                <a:cs typeface="Malgun Gothic"/>
              </a:rPr>
              <a:t> </a:t>
            </a:r>
            <a:r>
              <a:rPr sz="2050" b="1" spc="-165" dirty="0">
                <a:solidFill>
                  <a:srgbClr val="FFFF00"/>
                </a:solidFill>
                <a:latin typeface="Malgun Gothic"/>
                <a:cs typeface="Malgun Gothic"/>
              </a:rPr>
              <a:t>body  </a:t>
            </a:r>
            <a:r>
              <a:rPr sz="2050" b="1" spc="-140" dirty="0">
                <a:solidFill>
                  <a:srgbClr val="FFFF00"/>
                </a:solidFill>
                <a:latin typeface="Malgun Gothic"/>
                <a:cs typeface="Malgun Gothic"/>
              </a:rPr>
              <a:t>energy</a:t>
            </a:r>
            <a:endParaRPr sz="2050">
              <a:latin typeface="Malgun Gothic"/>
              <a:cs typeface="Malgun Gothic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99377" y="211505"/>
            <a:ext cx="5570220" cy="8851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99377" y="211505"/>
            <a:ext cx="5570220" cy="885190"/>
          </a:xfrm>
          <a:prstGeom prst="rect">
            <a:avLst/>
          </a:prstGeom>
          <a:ln w="8096">
            <a:solidFill>
              <a:srgbClr val="660066"/>
            </a:solidFill>
          </a:ln>
        </p:spPr>
        <p:txBody>
          <a:bodyPr vert="horz" wrap="square" lIns="0" tIns="24130" rIns="0" bIns="0" rtlCol="0">
            <a:spAutoFit/>
          </a:bodyPr>
          <a:lstStyle/>
          <a:p>
            <a:pPr marL="73025" algn="ctr">
              <a:lnSpc>
                <a:spcPct val="100000"/>
              </a:lnSpc>
              <a:spcBef>
                <a:spcPts val="190"/>
              </a:spcBef>
            </a:pPr>
            <a:r>
              <a:rPr sz="2350" b="1" spc="190" dirty="0">
                <a:solidFill>
                  <a:srgbClr val="FFFFFF"/>
                </a:solidFill>
                <a:latin typeface="Malgun Gothic"/>
                <a:cs typeface="Malgun Gothic"/>
              </a:rPr>
              <a:t>THE</a:t>
            </a:r>
            <a:r>
              <a:rPr sz="2350" b="1" spc="-24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2350" b="1" spc="55" dirty="0">
                <a:solidFill>
                  <a:srgbClr val="FFFFFF"/>
                </a:solidFill>
                <a:latin typeface="Malgun Gothic"/>
                <a:cs typeface="Malgun Gothic"/>
              </a:rPr>
              <a:t>AUTONOMIC</a:t>
            </a:r>
            <a:endParaRPr sz="2350">
              <a:latin typeface="Malgun Gothic"/>
              <a:cs typeface="Malgun Gothic"/>
            </a:endParaRPr>
          </a:p>
          <a:p>
            <a:pPr marL="73660" algn="ctr">
              <a:lnSpc>
                <a:spcPct val="100000"/>
              </a:lnSpc>
              <a:spcBef>
                <a:spcPts val="525"/>
              </a:spcBef>
            </a:pPr>
            <a:r>
              <a:rPr sz="2350" b="1" spc="65" dirty="0">
                <a:solidFill>
                  <a:srgbClr val="FFFFFF"/>
                </a:solidFill>
                <a:latin typeface="Malgun Gothic"/>
                <a:cs typeface="Malgun Gothic"/>
              </a:rPr>
              <a:t>NERVOUS</a:t>
            </a:r>
            <a:r>
              <a:rPr sz="2350" b="1" spc="-24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2350" b="1" spc="125" dirty="0">
                <a:solidFill>
                  <a:srgbClr val="FFFFFF"/>
                </a:solidFill>
                <a:latin typeface="Malgun Gothic"/>
                <a:cs typeface="Malgun Gothic"/>
              </a:rPr>
              <a:t>SYSTEM</a:t>
            </a:r>
            <a:endParaRPr sz="2350">
              <a:latin typeface="Malgun Gothic"/>
              <a:cs typeface="Malgun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763" y="990295"/>
            <a:ext cx="6200775" cy="1654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105"/>
              </a:spcBef>
            </a:pPr>
            <a:r>
              <a:rPr sz="3550" b="0" u="none" spc="140" dirty="0">
                <a:latin typeface="MS UI Gothic"/>
                <a:cs typeface="MS UI Gothic"/>
              </a:rPr>
              <a:t>PHYSIOLOGICAL</a:t>
            </a:r>
            <a:r>
              <a:rPr sz="3550" b="0" u="none" spc="-130" dirty="0">
                <a:latin typeface="MS UI Gothic"/>
                <a:cs typeface="MS UI Gothic"/>
              </a:rPr>
              <a:t> </a:t>
            </a:r>
            <a:r>
              <a:rPr sz="3550" b="0" u="none" spc="70" dirty="0">
                <a:latin typeface="MS UI Gothic"/>
                <a:cs typeface="MS UI Gothic"/>
              </a:rPr>
              <a:t>FUNCTIONS  </a:t>
            </a:r>
            <a:r>
              <a:rPr sz="3550" b="0" u="none" spc="180" dirty="0">
                <a:latin typeface="MS UI Gothic"/>
                <a:cs typeface="MS UI Gothic"/>
              </a:rPr>
              <a:t>OF </a:t>
            </a:r>
            <a:r>
              <a:rPr sz="3550" b="0" u="none" spc="-175" dirty="0">
                <a:latin typeface="MS UI Gothic"/>
                <a:cs typeface="MS UI Gothic"/>
              </a:rPr>
              <a:t>THE </a:t>
            </a:r>
            <a:r>
              <a:rPr sz="3550" b="0" u="none" spc="275" dirty="0">
                <a:latin typeface="MS UI Gothic"/>
                <a:cs typeface="MS UI Gothic"/>
              </a:rPr>
              <a:t>AUTONOMIC  </a:t>
            </a:r>
            <a:r>
              <a:rPr sz="3550" b="0" u="none" spc="105" dirty="0">
                <a:latin typeface="MS UI Gothic"/>
                <a:cs typeface="MS UI Gothic"/>
              </a:rPr>
              <a:t>NERVOUS</a:t>
            </a:r>
            <a:r>
              <a:rPr sz="3550" b="0" u="none" spc="-105" dirty="0">
                <a:latin typeface="MS UI Gothic"/>
                <a:cs typeface="MS UI Gothic"/>
              </a:rPr>
              <a:t> </a:t>
            </a:r>
            <a:r>
              <a:rPr sz="3550" b="0" u="none" spc="-130" dirty="0">
                <a:latin typeface="MS UI Gothic"/>
                <a:cs typeface="MS UI Gothic"/>
              </a:rPr>
              <a:t>SYSTEM</a:t>
            </a:r>
            <a:endParaRPr sz="3550">
              <a:latin typeface="MS UI Gothic"/>
              <a:cs typeface="MS UI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20102" y="47427"/>
            <a:ext cx="7270750" cy="89344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020570">
              <a:lnSpc>
                <a:spcPct val="100000"/>
              </a:lnSpc>
              <a:spcBef>
                <a:spcPts val="90"/>
              </a:spcBef>
            </a:pPr>
            <a:r>
              <a:rPr sz="2050" b="1" spc="-60" dirty="0">
                <a:solidFill>
                  <a:srgbClr val="FFFFFF"/>
                </a:solidFill>
                <a:latin typeface="Malgun Gothic"/>
                <a:cs typeface="Malgun Gothic"/>
              </a:rPr>
              <a:t>The </a:t>
            </a:r>
            <a:r>
              <a:rPr sz="2050" b="1" spc="-130" dirty="0">
                <a:solidFill>
                  <a:srgbClr val="FFFFFF"/>
                </a:solidFill>
                <a:latin typeface="Malgun Gothic"/>
                <a:cs typeface="Malgun Gothic"/>
              </a:rPr>
              <a:t>Autonomic Nervous</a:t>
            </a:r>
            <a:r>
              <a:rPr sz="2050" b="1" spc="-459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2050" b="1" spc="-135" dirty="0">
                <a:solidFill>
                  <a:srgbClr val="FFFFFF"/>
                </a:solidFill>
                <a:latin typeface="Malgun Gothic"/>
                <a:cs typeface="Malgun Gothic"/>
              </a:rPr>
              <a:t>System</a:t>
            </a:r>
            <a:endParaRPr sz="205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  <a:tabLst>
                <a:tab pos="4027804" algn="l"/>
              </a:tabLst>
            </a:pPr>
            <a:r>
              <a:rPr sz="2050" b="1" spc="-70" dirty="0">
                <a:solidFill>
                  <a:srgbClr val="00FF00"/>
                </a:solidFill>
                <a:latin typeface="Malgun Gothic"/>
                <a:cs typeface="Malgun Gothic"/>
              </a:rPr>
              <a:t>Structure</a:t>
            </a:r>
            <a:r>
              <a:rPr sz="2050" b="1" spc="-420" dirty="0">
                <a:solidFill>
                  <a:srgbClr val="00FF00"/>
                </a:solidFill>
                <a:latin typeface="Malgun Gothic"/>
                <a:cs typeface="Malgun Gothic"/>
              </a:rPr>
              <a:t> </a:t>
            </a:r>
            <a:r>
              <a:rPr sz="2050" b="1" spc="-114" dirty="0">
                <a:solidFill>
                  <a:srgbClr val="00FF00"/>
                </a:solidFill>
                <a:latin typeface="Malgun Gothic"/>
                <a:cs typeface="Malgun Gothic"/>
              </a:rPr>
              <a:t>Sympathetic</a:t>
            </a:r>
            <a:r>
              <a:rPr sz="2050" b="1" spc="-195" dirty="0">
                <a:solidFill>
                  <a:srgbClr val="00FF00"/>
                </a:solidFill>
                <a:latin typeface="Malgun Gothic"/>
                <a:cs typeface="Malgun Gothic"/>
              </a:rPr>
              <a:t> </a:t>
            </a:r>
            <a:r>
              <a:rPr sz="2050" b="1" spc="-95" dirty="0">
                <a:solidFill>
                  <a:srgbClr val="00FF00"/>
                </a:solidFill>
                <a:latin typeface="Malgun Gothic"/>
                <a:cs typeface="Malgun Gothic"/>
              </a:rPr>
              <a:t>Stimulation	</a:t>
            </a:r>
            <a:r>
              <a:rPr sz="2050" b="1" spc="-100" dirty="0">
                <a:solidFill>
                  <a:srgbClr val="00FF00"/>
                </a:solidFill>
                <a:latin typeface="Malgun Gothic"/>
                <a:cs typeface="Malgun Gothic"/>
              </a:rPr>
              <a:t>Parasympathetic</a:t>
            </a:r>
            <a:r>
              <a:rPr sz="2050" b="1" spc="-215" dirty="0">
                <a:solidFill>
                  <a:srgbClr val="00FF00"/>
                </a:solidFill>
                <a:latin typeface="Malgun Gothic"/>
                <a:cs typeface="Malgun Gothic"/>
              </a:rPr>
              <a:t> </a:t>
            </a:r>
            <a:r>
              <a:rPr sz="2050" b="1" spc="-95" dirty="0">
                <a:solidFill>
                  <a:srgbClr val="00FF00"/>
                </a:solidFill>
                <a:latin typeface="Malgun Gothic"/>
                <a:cs typeface="Malgun Gothic"/>
              </a:rPr>
              <a:t>Stimulation</a:t>
            </a:r>
            <a:endParaRPr sz="2050">
              <a:latin typeface="Malgun Gothic"/>
              <a:cs typeface="Malgun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-20102" y="1167398"/>
            <a:ext cx="923925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50" b="1" spc="20" dirty="0">
                <a:solidFill>
                  <a:srgbClr val="FFFF00"/>
                </a:solidFill>
                <a:latin typeface="Malgun Gothic"/>
                <a:cs typeface="Malgun Gothic"/>
              </a:rPr>
              <a:t>Iris</a:t>
            </a:r>
            <a:r>
              <a:rPr sz="2050" b="1" spc="-270" dirty="0">
                <a:solidFill>
                  <a:srgbClr val="FFFF00"/>
                </a:solidFill>
                <a:latin typeface="Malgun Gothic"/>
                <a:cs typeface="Malgun Gothic"/>
              </a:rPr>
              <a:t> </a:t>
            </a:r>
            <a:r>
              <a:rPr sz="2050" b="1" spc="-150" dirty="0">
                <a:solidFill>
                  <a:srgbClr val="FFFF00"/>
                </a:solidFill>
                <a:latin typeface="Malgun Gothic"/>
                <a:cs typeface="Malgun Gothic"/>
              </a:rPr>
              <a:t>(eye</a:t>
            </a:r>
            <a:endParaRPr sz="2050">
              <a:latin typeface="Malgun Gothic"/>
              <a:cs typeface="Malgun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-20102" y="1475055"/>
            <a:ext cx="873760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50" b="1" spc="-150" dirty="0">
                <a:solidFill>
                  <a:srgbClr val="FFFF00"/>
                </a:solidFill>
                <a:latin typeface="Malgun Gothic"/>
                <a:cs typeface="Malgun Gothic"/>
              </a:rPr>
              <a:t>mus</a:t>
            </a:r>
            <a:r>
              <a:rPr sz="2050" b="1" spc="-114" dirty="0">
                <a:solidFill>
                  <a:srgbClr val="FFFF00"/>
                </a:solidFill>
                <a:latin typeface="Malgun Gothic"/>
                <a:cs typeface="Malgun Gothic"/>
              </a:rPr>
              <a:t>c</a:t>
            </a:r>
            <a:r>
              <a:rPr sz="2050" b="1" spc="-5" dirty="0">
                <a:solidFill>
                  <a:srgbClr val="FFFF00"/>
                </a:solidFill>
                <a:latin typeface="Malgun Gothic"/>
                <a:cs typeface="Malgun Gothic"/>
              </a:rPr>
              <a:t>l</a:t>
            </a:r>
            <a:r>
              <a:rPr sz="2050" b="1" spc="-229" dirty="0">
                <a:solidFill>
                  <a:srgbClr val="FFFF00"/>
                </a:solidFill>
                <a:latin typeface="Malgun Gothic"/>
                <a:cs typeface="Malgun Gothic"/>
              </a:rPr>
              <a:t>e</a:t>
            </a:r>
            <a:r>
              <a:rPr sz="2050" b="1" spc="-55" dirty="0">
                <a:solidFill>
                  <a:srgbClr val="FFFF00"/>
                </a:solidFill>
                <a:latin typeface="Malgun Gothic"/>
                <a:cs typeface="Malgun Gothic"/>
              </a:rPr>
              <a:t>)</a:t>
            </a:r>
            <a:endParaRPr sz="2050">
              <a:latin typeface="Malgun Gothic"/>
              <a:cs typeface="Malgun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0987" y="1321227"/>
            <a:ext cx="4902835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926715" algn="l"/>
              </a:tabLst>
            </a:pPr>
            <a:r>
              <a:rPr sz="2050" b="1" spc="-60" dirty="0">
                <a:solidFill>
                  <a:srgbClr val="FFFF00"/>
                </a:solidFill>
                <a:latin typeface="Malgun Gothic"/>
                <a:cs typeface="Malgun Gothic"/>
              </a:rPr>
              <a:t>Pupil</a:t>
            </a:r>
            <a:r>
              <a:rPr sz="2050" b="1" spc="-204" dirty="0">
                <a:solidFill>
                  <a:srgbClr val="FFFF00"/>
                </a:solidFill>
                <a:latin typeface="Malgun Gothic"/>
                <a:cs typeface="Malgun Gothic"/>
              </a:rPr>
              <a:t> </a:t>
            </a:r>
            <a:r>
              <a:rPr sz="2050" b="1" spc="-95" dirty="0">
                <a:solidFill>
                  <a:srgbClr val="FFFF00"/>
                </a:solidFill>
                <a:latin typeface="Malgun Gothic"/>
                <a:cs typeface="Malgun Gothic"/>
              </a:rPr>
              <a:t>dilation	</a:t>
            </a:r>
            <a:r>
              <a:rPr sz="2050" b="1" spc="-60" dirty="0">
                <a:solidFill>
                  <a:srgbClr val="FFFF00"/>
                </a:solidFill>
                <a:latin typeface="Malgun Gothic"/>
                <a:cs typeface="Malgun Gothic"/>
              </a:rPr>
              <a:t>Pupil</a:t>
            </a:r>
            <a:r>
              <a:rPr sz="2050" b="1" spc="-240" dirty="0">
                <a:solidFill>
                  <a:srgbClr val="FFFF00"/>
                </a:solidFill>
                <a:latin typeface="Malgun Gothic"/>
                <a:cs typeface="Malgun Gothic"/>
              </a:rPr>
              <a:t> </a:t>
            </a:r>
            <a:r>
              <a:rPr sz="2050" b="1" spc="-105" dirty="0">
                <a:solidFill>
                  <a:srgbClr val="FFFF00"/>
                </a:solidFill>
                <a:latin typeface="Malgun Gothic"/>
                <a:cs typeface="Malgun Gothic"/>
              </a:rPr>
              <a:t>constriction</a:t>
            </a:r>
            <a:endParaRPr sz="2050">
              <a:latin typeface="Malgun Gothic"/>
              <a:cs typeface="Malgun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-20102" y="1902127"/>
            <a:ext cx="946150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50" b="1" spc="-40" dirty="0">
                <a:solidFill>
                  <a:srgbClr val="FFFF00"/>
                </a:solidFill>
                <a:latin typeface="Malgun Gothic"/>
                <a:cs typeface="Malgun Gothic"/>
              </a:rPr>
              <a:t>Salivary</a:t>
            </a:r>
            <a:endParaRPr sz="2050">
              <a:latin typeface="Malgun Gothic"/>
              <a:cs typeface="Malgun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-20102" y="2209784"/>
            <a:ext cx="817244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50" b="1" spc="100" dirty="0">
                <a:solidFill>
                  <a:srgbClr val="FFFF00"/>
                </a:solidFill>
                <a:latin typeface="Malgun Gothic"/>
                <a:cs typeface="Malgun Gothic"/>
              </a:rPr>
              <a:t>G</a:t>
            </a:r>
            <a:r>
              <a:rPr sz="2050" b="1" spc="-5" dirty="0">
                <a:solidFill>
                  <a:srgbClr val="FFFF00"/>
                </a:solidFill>
                <a:latin typeface="Malgun Gothic"/>
                <a:cs typeface="Malgun Gothic"/>
              </a:rPr>
              <a:t>l</a:t>
            </a:r>
            <a:r>
              <a:rPr sz="2050" b="1" spc="-130" dirty="0">
                <a:solidFill>
                  <a:srgbClr val="FFFF00"/>
                </a:solidFill>
                <a:latin typeface="Malgun Gothic"/>
                <a:cs typeface="Malgun Gothic"/>
              </a:rPr>
              <a:t>ands</a:t>
            </a:r>
            <a:endParaRPr sz="2050">
              <a:latin typeface="Malgun Gothic"/>
              <a:cs typeface="Malgun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80987" y="1902127"/>
            <a:ext cx="1989455" cy="64452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420"/>
              </a:lnSpc>
              <a:spcBef>
                <a:spcPts val="200"/>
              </a:spcBef>
            </a:pPr>
            <a:r>
              <a:rPr sz="2050" b="1" spc="-55" dirty="0">
                <a:solidFill>
                  <a:srgbClr val="FFFF00"/>
                </a:solidFill>
                <a:latin typeface="Malgun Gothic"/>
                <a:cs typeface="Malgun Gothic"/>
              </a:rPr>
              <a:t>Saliva</a:t>
            </a:r>
            <a:r>
              <a:rPr sz="2050" b="1" spc="-280" dirty="0">
                <a:solidFill>
                  <a:srgbClr val="FFFF00"/>
                </a:solidFill>
                <a:latin typeface="Malgun Gothic"/>
                <a:cs typeface="Malgun Gothic"/>
              </a:rPr>
              <a:t> </a:t>
            </a:r>
            <a:r>
              <a:rPr sz="2050" b="1" spc="-114" dirty="0">
                <a:solidFill>
                  <a:srgbClr val="FFFF00"/>
                </a:solidFill>
                <a:latin typeface="Malgun Gothic"/>
                <a:cs typeface="Malgun Gothic"/>
              </a:rPr>
              <a:t>production  </a:t>
            </a:r>
            <a:r>
              <a:rPr sz="2050" b="1" spc="-130" dirty="0">
                <a:solidFill>
                  <a:srgbClr val="FFFF00"/>
                </a:solidFill>
                <a:latin typeface="Malgun Gothic"/>
                <a:cs typeface="Malgun Gothic"/>
              </a:rPr>
              <a:t>reduced</a:t>
            </a:r>
            <a:endParaRPr sz="2050">
              <a:latin typeface="Malgun Gothic"/>
              <a:cs typeface="Malgun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95638" y="2055956"/>
            <a:ext cx="3103245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50" b="1" spc="-55" dirty="0">
                <a:solidFill>
                  <a:srgbClr val="FFFF00"/>
                </a:solidFill>
                <a:latin typeface="Malgun Gothic"/>
                <a:cs typeface="Malgun Gothic"/>
              </a:rPr>
              <a:t>Saliva </a:t>
            </a:r>
            <a:r>
              <a:rPr sz="2050" b="1" spc="-114" dirty="0">
                <a:solidFill>
                  <a:srgbClr val="FFFF00"/>
                </a:solidFill>
                <a:latin typeface="Malgun Gothic"/>
                <a:cs typeface="Malgun Gothic"/>
              </a:rPr>
              <a:t>production</a:t>
            </a:r>
            <a:r>
              <a:rPr sz="2050" b="1" spc="-420" dirty="0">
                <a:solidFill>
                  <a:srgbClr val="FFFF00"/>
                </a:solidFill>
                <a:latin typeface="Malgun Gothic"/>
                <a:cs typeface="Malgun Gothic"/>
              </a:rPr>
              <a:t> </a:t>
            </a:r>
            <a:r>
              <a:rPr sz="2050" b="1" spc="-110" dirty="0">
                <a:solidFill>
                  <a:srgbClr val="FFFF00"/>
                </a:solidFill>
                <a:latin typeface="Malgun Gothic"/>
                <a:cs typeface="Malgun Gothic"/>
              </a:rPr>
              <a:t>increased</a:t>
            </a:r>
            <a:endParaRPr sz="2050">
              <a:latin typeface="Malgun Gothic"/>
              <a:cs typeface="Malgun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-20102" y="2927652"/>
            <a:ext cx="227329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50" b="1" spc="-45" dirty="0">
                <a:solidFill>
                  <a:srgbClr val="FFFF00"/>
                </a:solidFill>
                <a:latin typeface="Malgun Gothic"/>
                <a:cs typeface="Malgun Gothic"/>
              </a:rPr>
              <a:t>al</a:t>
            </a:r>
            <a:endParaRPr sz="2050">
              <a:latin typeface="Malgun Gothic"/>
              <a:cs typeface="Malgun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-20102" y="3235309"/>
            <a:ext cx="888365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50" b="1" spc="-60" dirty="0">
                <a:solidFill>
                  <a:srgbClr val="FFFF00"/>
                </a:solidFill>
                <a:latin typeface="Malgun Gothic"/>
                <a:cs typeface="Malgun Gothic"/>
              </a:rPr>
              <a:t>M</a:t>
            </a:r>
            <a:r>
              <a:rPr sz="2050" b="1" spc="-110" dirty="0">
                <a:solidFill>
                  <a:srgbClr val="FFFF00"/>
                </a:solidFill>
                <a:latin typeface="Malgun Gothic"/>
                <a:cs typeface="Malgun Gothic"/>
              </a:rPr>
              <a:t>uc</a:t>
            </a:r>
            <a:r>
              <a:rPr sz="2050" b="1" spc="-170" dirty="0">
                <a:solidFill>
                  <a:srgbClr val="FFFF00"/>
                </a:solidFill>
                <a:latin typeface="Malgun Gothic"/>
                <a:cs typeface="Malgun Gothic"/>
              </a:rPr>
              <a:t>osa</a:t>
            </a:r>
            <a:endParaRPr sz="2050">
              <a:latin typeface="Malgun Gothic"/>
              <a:cs typeface="Malgun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-20102" y="2773823"/>
            <a:ext cx="3162300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075" b="1" spc="-150" baseline="32520" dirty="0">
                <a:solidFill>
                  <a:srgbClr val="FFFF00"/>
                </a:solidFill>
                <a:latin typeface="Malgun Gothic"/>
                <a:cs typeface="Malgun Gothic"/>
              </a:rPr>
              <a:t>Oral/Nas </a:t>
            </a:r>
            <a:r>
              <a:rPr sz="2050" b="1" spc="-110" dirty="0">
                <a:solidFill>
                  <a:srgbClr val="FFFF00"/>
                </a:solidFill>
                <a:latin typeface="Malgun Gothic"/>
                <a:cs typeface="Malgun Gothic"/>
              </a:rPr>
              <a:t>Mucus</a:t>
            </a:r>
            <a:r>
              <a:rPr sz="2050" b="1" spc="-145" dirty="0">
                <a:solidFill>
                  <a:srgbClr val="FFFF00"/>
                </a:solidFill>
                <a:latin typeface="Malgun Gothic"/>
                <a:cs typeface="Malgun Gothic"/>
              </a:rPr>
              <a:t> </a:t>
            </a:r>
            <a:r>
              <a:rPr sz="2050" b="1" spc="-114" dirty="0">
                <a:solidFill>
                  <a:srgbClr val="FFFF00"/>
                </a:solidFill>
                <a:latin typeface="Malgun Gothic"/>
                <a:cs typeface="Malgun Gothic"/>
              </a:rPr>
              <a:t>production</a:t>
            </a:r>
            <a:endParaRPr sz="2050">
              <a:latin typeface="Malgun Gothic"/>
              <a:cs typeface="Malgun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80987" y="3081481"/>
            <a:ext cx="916940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50" b="1" spc="-130" dirty="0">
                <a:solidFill>
                  <a:srgbClr val="FFFF00"/>
                </a:solidFill>
                <a:latin typeface="Malgun Gothic"/>
                <a:cs typeface="Malgun Gothic"/>
              </a:rPr>
              <a:t>reduced</a:t>
            </a:r>
            <a:endParaRPr sz="2050">
              <a:latin typeface="Malgun Gothic"/>
              <a:cs typeface="Malgun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95638" y="2927652"/>
            <a:ext cx="3175000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50" b="1" spc="-110" dirty="0">
                <a:solidFill>
                  <a:srgbClr val="FFFF00"/>
                </a:solidFill>
                <a:latin typeface="Malgun Gothic"/>
                <a:cs typeface="Malgun Gothic"/>
              </a:rPr>
              <a:t>Mucus </a:t>
            </a:r>
            <a:r>
              <a:rPr sz="2050" b="1" spc="-114" dirty="0">
                <a:solidFill>
                  <a:srgbClr val="FFFF00"/>
                </a:solidFill>
                <a:latin typeface="Malgun Gothic"/>
                <a:cs typeface="Malgun Gothic"/>
              </a:rPr>
              <a:t>production</a:t>
            </a:r>
            <a:r>
              <a:rPr sz="2050" b="1" spc="-380" dirty="0">
                <a:solidFill>
                  <a:srgbClr val="FFFF00"/>
                </a:solidFill>
                <a:latin typeface="Malgun Gothic"/>
                <a:cs typeface="Malgun Gothic"/>
              </a:rPr>
              <a:t> </a:t>
            </a:r>
            <a:r>
              <a:rPr sz="2050" b="1" spc="-110" dirty="0">
                <a:solidFill>
                  <a:srgbClr val="FFFF00"/>
                </a:solidFill>
                <a:latin typeface="Malgun Gothic"/>
                <a:cs typeface="Malgun Gothic"/>
              </a:rPr>
              <a:t>increased</a:t>
            </a:r>
            <a:endParaRPr sz="2050">
              <a:latin typeface="Malgun Gothic"/>
              <a:cs typeface="Malgun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-20102" y="3800697"/>
            <a:ext cx="672465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50" b="1" dirty="0">
                <a:solidFill>
                  <a:srgbClr val="FFFF00"/>
                </a:solidFill>
                <a:latin typeface="Malgun Gothic"/>
                <a:cs typeface="Malgun Gothic"/>
              </a:rPr>
              <a:t>H</a:t>
            </a:r>
            <a:r>
              <a:rPr sz="2050" b="1" spc="-229" dirty="0">
                <a:solidFill>
                  <a:srgbClr val="FFFF00"/>
                </a:solidFill>
                <a:latin typeface="Malgun Gothic"/>
                <a:cs typeface="Malgun Gothic"/>
              </a:rPr>
              <a:t>e</a:t>
            </a:r>
            <a:r>
              <a:rPr sz="2050" b="1" dirty="0">
                <a:solidFill>
                  <a:srgbClr val="FFFF00"/>
                </a:solidFill>
                <a:latin typeface="Malgun Gothic"/>
                <a:cs typeface="Malgun Gothic"/>
              </a:rPr>
              <a:t>a</a:t>
            </a:r>
            <a:r>
              <a:rPr sz="2050" b="1" spc="-5" dirty="0">
                <a:solidFill>
                  <a:srgbClr val="FFFF00"/>
                </a:solidFill>
                <a:latin typeface="Malgun Gothic"/>
                <a:cs typeface="Malgun Gothic"/>
              </a:rPr>
              <a:t>r</a:t>
            </a:r>
            <a:r>
              <a:rPr sz="2050" b="1" spc="-110" dirty="0">
                <a:solidFill>
                  <a:srgbClr val="FFFF00"/>
                </a:solidFill>
                <a:latin typeface="Malgun Gothic"/>
                <a:cs typeface="Malgun Gothic"/>
              </a:rPr>
              <a:t>t</a:t>
            </a:r>
            <a:endParaRPr sz="2050">
              <a:latin typeface="Malgun Gothic"/>
              <a:cs typeface="Malgun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80987" y="3646869"/>
            <a:ext cx="2289810" cy="64452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420"/>
              </a:lnSpc>
              <a:spcBef>
                <a:spcPts val="200"/>
              </a:spcBef>
            </a:pPr>
            <a:r>
              <a:rPr sz="2050" b="1" spc="-70" dirty="0">
                <a:solidFill>
                  <a:srgbClr val="FFFF00"/>
                </a:solidFill>
                <a:latin typeface="Malgun Gothic"/>
                <a:cs typeface="Malgun Gothic"/>
              </a:rPr>
              <a:t>Heart </a:t>
            </a:r>
            <a:r>
              <a:rPr sz="2050" b="1" spc="-85" dirty="0">
                <a:solidFill>
                  <a:srgbClr val="FFFF00"/>
                </a:solidFill>
                <a:latin typeface="Malgun Gothic"/>
                <a:cs typeface="Malgun Gothic"/>
              </a:rPr>
              <a:t>rate </a:t>
            </a:r>
            <a:r>
              <a:rPr sz="2050" b="1" spc="-120" dirty="0">
                <a:solidFill>
                  <a:srgbClr val="FFFF00"/>
                </a:solidFill>
                <a:latin typeface="Malgun Gothic"/>
                <a:cs typeface="Malgun Gothic"/>
              </a:rPr>
              <a:t>and</a:t>
            </a:r>
            <a:r>
              <a:rPr sz="2050" b="1" spc="-540" dirty="0">
                <a:solidFill>
                  <a:srgbClr val="FFFF00"/>
                </a:solidFill>
                <a:latin typeface="Malgun Gothic"/>
                <a:cs typeface="Malgun Gothic"/>
              </a:rPr>
              <a:t> </a:t>
            </a:r>
            <a:r>
              <a:rPr sz="2050" b="1" spc="-114" dirty="0">
                <a:solidFill>
                  <a:srgbClr val="FFFF00"/>
                </a:solidFill>
                <a:latin typeface="Malgun Gothic"/>
                <a:cs typeface="Malgun Gothic"/>
              </a:rPr>
              <a:t>force  </a:t>
            </a:r>
            <a:r>
              <a:rPr sz="2050" b="1" spc="-110" dirty="0">
                <a:solidFill>
                  <a:srgbClr val="FFFF00"/>
                </a:solidFill>
                <a:latin typeface="Malgun Gothic"/>
                <a:cs typeface="Malgun Gothic"/>
              </a:rPr>
              <a:t>increased</a:t>
            </a:r>
            <a:endParaRPr sz="2050">
              <a:latin typeface="Malgun Gothic"/>
              <a:cs typeface="Malgun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95638" y="3800697"/>
            <a:ext cx="3446779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50" b="1" spc="-70" dirty="0">
                <a:solidFill>
                  <a:srgbClr val="FFFF00"/>
                </a:solidFill>
                <a:latin typeface="Malgun Gothic"/>
                <a:cs typeface="Malgun Gothic"/>
              </a:rPr>
              <a:t>Heart</a:t>
            </a:r>
            <a:r>
              <a:rPr sz="2050" b="1" spc="-565" dirty="0">
                <a:solidFill>
                  <a:srgbClr val="FFFF00"/>
                </a:solidFill>
                <a:latin typeface="Malgun Gothic"/>
                <a:cs typeface="Malgun Gothic"/>
              </a:rPr>
              <a:t> </a:t>
            </a:r>
            <a:r>
              <a:rPr sz="2050" b="1" spc="-85" dirty="0">
                <a:solidFill>
                  <a:srgbClr val="FFFF00"/>
                </a:solidFill>
                <a:latin typeface="Malgun Gothic"/>
                <a:cs typeface="Malgun Gothic"/>
              </a:rPr>
              <a:t>rate </a:t>
            </a:r>
            <a:r>
              <a:rPr sz="2050" b="1" spc="-120" dirty="0">
                <a:solidFill>
                  <a:srgbClr val="FFFF00"/>
                </a:solidFill>
                <a:latin typeface="Malgun Gothic"/>
                <a:cs typeface="Malgun Gothic"/>
              </a:rPr>
              <a:t>and </a:t>
            </a:r>
            <a:r>
              <a:rPr sz="2050" b="1" spc="-114" dirty="0">
                <a:solidFill>
                  <a:srgbClr val="FFFF00"/>
                </a:solidFill>
                <a:latin typeface="Malgun Gothic"/>
                <a:cs typeface="Malgun Gothic"/>
              </a:rPr>
              <a:t>force </a:t>
            </a:r>
            <a:r>
              <a:rPr sz="2050" b="1" spc="-140" dirty="0">
                <a:solidFill>
                  <a:srgbClr val="FFFF00"/>
                </a:solidFill>
                <a:latin typeface="Malgun Gothic"/>
                <a:cs typeface="Malgun Gothic"/>
              </a:rPr>
              <a:t>decreased</a:t>
            </a:r>
            <a:endParaRPr sz="2050">
              <a:latin typeface="Malgun Gothic"/>
              <a:cs typeface="Malgun 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-20102" y="4518565"/>
            <a:ext cx="615950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50" b="1" spc="305" dirty="0">
                <a:solidFill>
                  <a:srgbClr val="FFFF00"/>
                </a:solidFill>
                <a:latin typeface="Malgun Gothic"/>
                <a:cs typeface="Malgun Gothic"/>
              </a:rPr>
              <a:t>L</a:t>
            </a:r>
            <a:r>
              <a:rPr sz="2050" b="1" spc="-170" dirty="0">
                <a:solidFill>
                  <a:srgbClr val="FFFF00"/>
                </a:solidFill>
                <a:latin typeface="Malgun Gothic"/>
                <a:cs typeface="Malgun Gothic"/>
              </a:rPr>
              <a:t>ung</a:t>
            </a:r>
            <a:endParaRPr sz="2050">
              <a:latin typeface="Malgun Gothic"/>
              <a:cs typeface="Malgun Goth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80987" y="4518565"/>
            <a:ext cx="6103620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50" b="1" spc="-60" dirty="0">
                <a:solidFill>
                  <a:srgbClr val="FFFF00"/>
                </a:solidFill>
                <a:latin typeface="Malgun Gothic"/>
                <a:cs typeface="Malgun Gothic"/>
              </a:rPr>
              <a:t>Bronchial </a:t>
            </a:r>
            <a:r>
              <a:rPr sz="2050" b="1" spc="-130" dirty="0">
                <a:solidFill>
                  <a:srgbClr val="FFFF00"/>
                </a:solidFill>
                <a:latin typeface="Malgun Gothic"/>
                <a:cs typeface="Malgun Gothic"/>
              </a:rPr>
              <a:t>muscle </a:t>
            </a:r>
            <a:r>
              <a:rPr sz="2050" b="1" spc="-100" dirty="0">
                <a:solidFill>
                  <a:srgbClr val="FFFF00"/>
                </a:solidFill>
                <a:latin typeface="Malgun Gothic"/>
                <a:cs typeface="Malgun Gothic"/>
              </a:rPr>
              <a:t>relaxed </a:t>
            </a:r>
            <a:r>
              <a:rPr sz="2050" b="1" spc="-60" dirty="0">
                <a:solidFill>
                  <a:srgbClr val="FFFF00"/>
                </a:solidFill>
                <a:latin typeface="Malgun Gothic"/>
                <a:cs typeface="Malgun Gothic"/>
              </a:rPr>
              <a:t>Bronchial </a:t>
            </a:r>
            <a:r>
              <a:rPr sz="2050" b="1" spc="-130" dirty="0">
                <a:solidFill>
                  <a:srgbClr val="FFFF00"/>
                </a:solidFill>
                <a:latin typeface="Malgun Gothic"/>
                <a:cs typeface="Malgun Gothic"/>
              </a:rPr>
              <a:t>muscle</a:t>
            </a:r>
            <a:r>
              <a:rPr sz="2050" b="1" spc="-360" dirty="0">
                <a:solidFill>
                  <a:srgbClr val="FFFF00"/>
                </a:solidFill>
                <a:latin typeface="Malgun Gothic"/>
                <a:cs typeface="Malgun Gothic"/>
              </a:rPr>
              <a:t> </a:t>
            </a:r>
            <a:r>
              <a:rPr sz="2050" b="1" spc="-120" dirty="0">
                <a:solidFill>
                  <a:srgbClr val="FFFF00"/>
                </a:solidFill>
                <a:latin typeface="Malgun Gothic"/>
                <a:cs typeface="Malgun Gothic"/>
              </a:rPr>
              <a:t>contracted</a:t>
            </a:r>
            <a:endParaRPr sz="2050">
              <a:latin typeface="Malgun Gothic"/>
              <a:cs typeface="Malgun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20102" y="706980"/>
            <a:ext cx="912494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5" dirty="0">
                <a:solidFill>
                  <a:srgbClr val="00FF00"/>
                </a:solidFill>
                <a:latin typeface="Malgun Gothic"/>
                <a:cs typeface="Malgun Gothic"/>
              </a:rPr>
              <a:t>Str</a:t>
            </a:r>
            <a:r>
              <a:rPr sz="1700" b="1" spc="-90" dirty="0">
                <a:solidFill>
                  <a:srgbClr val="00FF00"/>
                </a:solidFill>
                <a:latin typeface="Malgun Gothic"/>
                <a:cs typeface="Malgun Gothic"/>
              </a:rPr>
              <a:t>uc</a:t>
            </a:r>
            <a:r>
              <a:rPr sz="1700" b="1" spc="-35" dirty="0">
                <a:solidFill>
                  <a:srgbClr val="00FF00"/>
                </a:solidFill>
                <a:latin typeface="Malgun Gothic"/>
                <a:cs typeface="Malgun Gothic"/>
              </a:rPr>
              <a:t>tur</a:t>
            </a:r>
            <a:r>
              <a:rPr sz="1700" b="1" spc="-185" dirty="0">
                <a:solidFill>
                  <a:srgbClr val="00FF00"/>
                </a:solidFill>
                <a:latin typeface="Malgun Gothic"/>
                <a:cs typeface="Malgun Gothic"/>
              </a:rPr>
              <a:t>e</a:t>
            </a:r>
            <a:endParaRPr sz="1700">
              <a:latin typeface="Malgun Gothic"/>
              <a:cs typeface="Malgun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0987" y="269782"/>
            <a:ext cx="5631180" cy="72199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16660">
              <a:lnSpc>
                <a:spcPct val="100000"/>
              </a:lnSpc>
              <a:spcBef>
                <a:spcPts val="800"/>
              </a:spcBef>
            </a:pPr>
            <a:r>
              <a:rPr sz="1700" b="1" spc="-45" dirty="0">
                <a:solidFill>
                  <a:srgbClr val="FFFFFF"/>
                </a:solidFill>
                <a:latin typeface="Malgun Gothic"/>
                <a:cs typeface="Malgun Gothic"/>
              </a:rPr>
              <a:t>The </a:t>
            </a:r>
            <a:r>
              <a:rPr sz="1700" b="1" spc="-105" dirty="0">
                <a:solidFill>
                  <a:srgbClr val="FFFFFF"/>
                </a:solidFill>
                <a:latin typeface="Malgun Gothic"/>
                <a:cs typeface="Malgun Gothic"/>
              </a:rPr>
              <a:t>Autonomic Nervous</a:t>
            </a:r>
            <a:r>
              <a:rPr sz="1700" b="1" spc="-38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700" b="1" spc="-110" dirty="0">
                <a:solidFill>
                  <a:srgbClr val="FFFFFF"/>
                </a:solidFill>
                <a:latin typeface="Malgun Gothic"/>
                <a:cs typeface="Malgun Gothic"/>
              </a:rPr>
              <a:t>System</a:t>
            </a:r>
            <a:endParaRPr sz="170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  <a:tabLst>
                <a:tab pos="2926715" algn="l"/>
              </a:tabLst>
            </a:pPr>
            <a:r>
              <a:rPr sz="1700" b="1" spc="-90" dirty="0">
                <a:solidFill>
                  <a:srgbClr val="00FF00"/>
                </a:solidFill>
                <a:latin typeface="Malgun Gothic"/>
                <a:cs typeface="Malgun Gothic"/>
              </a:rPr>
              <a:t>Sympathetic</a:t>
            </a:r>
            <a:r>
              <a:rPr sz="1700" b="1" spc="-170" dirty="0">
                <a:solidFill>
                  <a:srgbClr val="00FF00"/>
                </a:solidFill>
                <a:latin typeface="Malgun Gothic"/>
                <a:cs typeface="Malgun Gothic"/>
              </a:rPr>
              <a:t> </a:t>
            </a:r>
            <a:r>
              <a:rPr sz="1700" b="1" spc="-75" dirty="0">
                <a:solidFill>
                  <a:srgbClr val="00FF00"/>
                </a:solidFill>
                <a:latin typeface="Malgun Gothic"/>
                <a:cs typeface="Malgun Gothic"/>
              </a:rPr>
              <a:t>Stimulation	</a:t>
            </a:r>
            <a:r>
              <a:rPr sz="1700" b="1" spc="-80" dirty="0">
                <a:solidFill>
                  <a:srgbClr val="00FF00"/>
                </a:solidFill>
                <a:latin typeface="Malgun Gothic"/>
                <a:cs typeface="Malgun Gothic"/>
              </a:rPr>
              <a:t>Parasympathetic</a:t>
            </a:r>
            <a:r>
              <a:rPr sz="1700" b="1" spc="-180" dirty="0">
                <a:solidFill>
                  <a:srgbClr val="00FF00"/>
                </a:solidFill>
                <a:latin typeface="Malgun Gothic"/>
                <a:cs typeface="Malgun Gothic"/>
              </a:rPr>
              <a:t> </a:t>
            </a:r>
            <a:r>
              <a:rPr sz="1700" b="1" spc="-75" dirty="0">
                <a:solidFill>
                  <a:srgbClr val="00FF00"/>
                </a:solidFill>
                <a:latin typeface="Malgun Gothic"/>
                <a:cs typeface="Malgun Gothic"/>
              </a:rPr>
              <a:t>Stimulation</a:t>
            </a:r>
            <a:endParaRPr sz="1700">
              <a:latin typeface="Malgun Gothic"/>
              <a:cs typeface="Malgun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-20102" y="1287881"/>
            <a:ext cx="82867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10" dirty="0">
                <a:solidFill>
                  <a:srgbClr val="FFFF00"/>
                </a:solidFill>
                <a:latin typeface="Malgun Gothic"/>
                <a:cs typeface="Malgun Gothic"/>
              </a:rPr>
              <a:t>Stomac</a:t>
            </a:r>
            <a:r>
              <a:rPr sz="1700" b="1" spc="-90" dirty="0">
                <a:solidFill>
                  <a:srgbClr val="FFFF00"/>
                </a:solidFill>
                <a:latin typeface="Malgun Gothic"/>
                <a:cs typeface="Malgun Gothic"/>
              </a:rPr>
              <a:t>h</a:t>
            </a:r>
            <a:endParaRPr sz="1700">
              <a:latin typeface="Malgun Gothic"/>
              <a:cs typeface="Malgun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0987" y="1287881"/>
            <a:ext cx="175641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65" dirty="0">
                <a:solidFill>
                  <a:srgbClr val="FFFF00"/>
                </a:solidFill>
                <a:latin typeface="Malgun Gothic"/>
                <a:cs typeface="Malgun Gothic"/>
              </a:rPr>
              <a:t>Peristalsis</a:t>
            </a:r>
            <a:r>
              <a:rPr sz="1700" b="1" spc="-190" dirty="0">
                <a:solidFill>
                  <a:srgbClr val="FFFF00"/>
                </a:solidFill>
                <a:latin typeface="Malgun Gothic"/>
                <a:cs typeface="Malgun Gothic"/>
              </a:rPr>
              <a:t> </a:t>
            </a:r>
            <a:r>
              <a:rPr sz="1700" b="1" spc="-105" dirty="0">
                <a:solidFill>
                  <a:srgbClr val="FFFF00"/>
                </a:solidFill>
                <a:latin typeface="Malgun Gothic"/>
                <a:cs typeface="Malgun Gothic"/>
              </a:rPr>
              <a:t>reduced</a:t>
            </a:r>
            <a:endParaRPr sz="1700">
              <a:latin typeface="Malgun Gothic"/>
              <a:cs typeface="Malgun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95638" y="1158341"/>
            <a:ext cx="285813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700" b="1" spc="-30" dirty="0">
                <a:solidFill>
                  <a:srgbClr val="FFFF00"/>
                </a:solidFill>
                <a:latin typeface="Malgun Gothic"/>
                <a:cs typeface="Malgun Gothic"/>
              </a:rPr>
              <a:t>Gastric </a:t>
            </a:r>
            <a:r>
              <a:rPr sz="1700" b="1" spc="-55" dirty="0">
                <a:solidFill>
                  <a:srgbClr val="FFFF00"/>
                </a:solidFill>
                <a:latin typeface="Malgun Gothic"/>
                <a:cs typeface="Malgun Gothic"/>
              </a:rPr>
              <a:t>juice </a:t>
            </a:r>
            <a:r>
              <a:rPr sz="1700" b="1" spc="-90" dirty="0">
                <a:solidFill>
                  <a:srgbClr val="FFFF00"/>
                </a:solidFill>
                <a:latin typeface="Malgun Gothic"/>
                <a:cs typeface="Malgun Gothic"/>
              </a:rPr>
              <a:t>secreted;</a:t>
            </a:r>
            <a:r>
              <a:rPr sz="1700" b="1" spc="-450" dirty="0">
                <a:solidFill>
                  <a:srgbClr val="FFFF00"/>
                </a:solidFill>
                <a:latin typeface="Malgun Gothic"/>
                <a:cs typeface="Malgun Gothic"/>
              </a:rPr>
              <a:t> </a:t>
            </a:r>
            <a:r>
              <a:rPr sz="1700" b="1" spc="-75" dirty="0">
                <a:solidFill>
                  <a:srgbClr val="FFFF00"/>
                </a:solidFill>
                <a:latin typeface="Malgun Gothic"/>
                <a:cs typeface="Malgun Gothic"/>
              </a:rPr>
              <a:t>motility  </a:t>
            </a:r>
            <a:r>
              <a:rPr sz="1700" b="1" spc="-90" dirty="0">
                <a:solidFill>
                  <a:srgbClr val="FFFF00"/>
                </a:solidFill>
                <a:latin typeface="Malgun Gothic"/>
                <a:cs typeface="Malgun Gothic"/>
              </a:rPr>
              <a:t>increased</a:t>
            </a:r>
            <a:endParaRPr sz="1700">
              <a:latin typeface="Malgun Gothic"/>
              <a:cs typeface="Malgun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-20102" y="1986846"/>
            <a:ext cx="266636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55" dirty="0">
                <a:solidFill>
                  <a:srgbClr val="FFFF00"/>
                </a:solidFill>
                <a:latin typeface="Malgun Gothic"/>
                <a:cs typeface="Malgun Gothic"/>
              </a:rPr>
              <a:t>Small </a:t>
            </a:r>
            <a:r>
              <a:rPr sz="1700" b="1" spc="-75" dirty="0">
                <a:solidFill>
                  <a:srgbClr val="FFFF00"/>
                </a:solidFill>
                <a:latin typeface="Malgun Gothic"/>
                <a:cs typeface="Malgun Gothic"/>
              </a:rPr>
              <a:t>Intes </a:t>
            </a:r>
            <a:r>
              <a:rPr sz="1700" b="1" spc="-60" dirty="0">
                <a:solidFill>
                  <a:srgbClr val="FFFF00"/>
                </a:solidFill>
                <a:latin typeface="Malgun Gothic"/>
                <a:cs typeface="Malgun Gothic"/>
              </a:rPr>
              <a:t>Motility</a:t>
            </a:r>
            <a:r>
              <a:rPr sz="1700" b="1" spc="-345" dirty="0">
                <a:solidFill>
                  <a:srgbClr val="FFFF00"/>
                </a:solidFill>
                <a:latin typeface="Malgun Gothic"/>
                <a:cs typeface="Malgun Gothic"/>
              </a:rPr>
              <a:t> </a:t>
            </a:r>
            <a:r>
              <a:rPr sz="1700" b="1" spc="-105" dirty="0">
                <a:solidFill>
                  <a:srgbClr val="FFFF00"/>
                </a:solidFill>
                <a:latin typeface="Malgun Gothic"/>
                <a:cs typeface="Malgun Gothic"/>
              </a:rPr>
              <a:t>reduced</a:t>
            </a:r>
            <a:endParaRPr sz="1700">
              <a:latin typeface="Malgun Gothic"/>
              <a:cs typeface="Malgun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95638" y="1986846"/>
            <a:ext cx="181673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10" dirty="0">
                <a:solidFill>
                  <a:srgbClr val="FFFF00"/>
                </a:solidFill>
                <a:latin typeface="Malgun Gothic"/>
                <a:cs typeface="Malgun Gothic"/>
              </a:rPr>
              <a:t>Digestion</a:t>
            </a:r>
            <a:r>
              <a:rPr sz="1700" b="1" spc="-200" dirty="0">
                <a:solidFill>
                  <a:srgbClr val="FFFF00"/>
                </a:solidFill>
                <a:latin typeface="Malgun Gothic"/>
                <a:cs typeface="Malgun Gothic"/>
              </a:rPr>
              <a:t> </a:t>
            </a:r>
            <a:r>
              <a:rPr sz="1700" b="1" spc="-90" dirty="0">
                <a:solidFill>
                  <a:srgbClr val="FFFF00"/>
                </a:solidFill>
                <a:latin typeface="Malgun Gothic"/>
                <a:cs typeface="Malgun Gothic"/>
              </a:rPr>
              <a:t>increased</a:t>
            </a:r>
            <a:endParaRPr sz="1700">
              <a:latin typeface="Malgun Gothic"/>
              <a:cs typeface="Malgun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-20102" y="2582590"/>
            <a:ext cx="266636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30" dirty="0">
                <a:solidFill>
                  <a:srgbClr val="FFFF00"/>
                </a:solidFill>
                <a:latin typeface="Malgun Gothic"/>
                <a:cs typeface="Malgun Gothic"/>
              </a:rPr>
              <a:t>Large</a:t>
            </a:r>
            <a:r>
              <a:rPr sz="1700" b="1" spc="-190" dirty="0">
                <a:solidFill>
                  <a:srgbClr val="FFFF00"/>
                </a:solidFill>
                <a:latin typeface="Malgun Gothic"/>
                <a:cs typeface="Malgun Gothic"/>
              </a:rPr>
              <a:t> </a:t>
            </a:r>
            <a:r>
              <a:rPr sz="1700" b="1" spc="-75" dirty="0">
                <a:solidFill>
                  <a:srgbClr val="FFFF00"/>
                </a:solidFill>
                <a:latin typeface="Malgun Gothic"/>
                <a:cs typeface="Malgun Gothic"/>
              </a:rPr>
              <a:t>Intes</a:t>
            </a:r>
            <a:r>
              <a:rPr sz="1700" b="1" spc="-285" dirty="0">
                <a:solidFill>
                  <a:srgbClr val="FFFF00"/>
                </a:solidFill>
                <a:latin typeface="Malgun Gothic"/>
                <a:cs typeface="Malgun Gothic"/>
              </a:rPr>
              <a:t> </a:t>
            </a:r>
            <a:r>
              <a:rPr sz="1700" b="1" spc="-60" dirty="0">
                <a:solidFill>
                  <a:srgbClr val="FFFF00"/>
                </a:solidFill>
                <a:latin typeface="Malgun Gothic"/>
                <a:cs typeface="Malgun Gothic"/>
              </a:rPr>
              <a:t>Motility</a:t>
            </a:r>
            <a:r>
              <a:rPr sz="1700" b="1" spc="-190" dirty="0">
                <a:solidFill>
                  <a:srgbClr val="FFFF00"/>
                </a:solidFill>
                <a:latin typeface="Malgun Gothic"/>
                <a:cs typeface="Malgun Gothic"/>
              </a:rPr>
              <a:t> </a:t>
            </a:r>
            <a:r>
              <a:rPr sz="1700" b="1" spc="-105" dirty="0">
                <a:solidFill>
                  <a:srgbClr val="FFFF00"/>
                </a:solidFill>
                <a:latin typeface="Malgun Gothic"/>
                <a:cs typeface="Malgun Gothic"/>
              </a:rPr>
              <a:t>reduced</a:t>
            </a:r>
            <a:endParaRPr sz="1700">
              <a:latin typeface="Malgun Gothic"/>
              <a:cs typeface="Malgun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95638" y="2582590"/>
            <a:ext cx="307530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90" dirty="0">
                <a:solidFill>
                  <a:srgbClr val="FFFF00"/>
                </a:solidFill>
                <a:latin typeface="Malgun Gothic"/>
                <a:cs typeface="Malgun Gothic"/>
              </a:rPr>
              <a:t>Secretions </a:t>
            </a:r>
            <a:r>
              <a:rPr sz="1700" b="1" spc="-95" dirty="0">
                <a:solidFill>
                  <a:srgbClr val="FFFF00"/>
                </a:solidFill>
                <a:latin typeface="Malgun Gothic"/>
                <a:cs typeface="Malgun Gothic"/>
              </a:rPr>
              <a:t>and </a:t>
            </a:r>
            <a:r>
              <a:rPr sz="1700" b="1" spc="-75" dirty="0">
                <a:solidFill>
                  <a:srgbClr val="FFFF00"/>
                </a:solidFill>
                <a:latin typeface="Malgun Gothic"/>
                <a:cs typeface="Malgun Gothic"/>
              </a:rPr>
              <a:t>motility</a:t>
            </a:r>
            <a:r>
              <a:rPr sz="1700" b="1" spc="-380" dirty="0">
                <a:solidFill>
                  <a:srgbClr val="FFFF00"/>
                </a:solidFill>
                <a:latin typeface="Malgun Gothic"/>
                <a:cs typeface="Malgun Gothic"/>
              </a:rPr>
              <a:t> </a:t>
            </a:r>
            <a:r>
              <a:rPr sz="1700" b="1" spc="-90" dirty="0">
                <a:solidFill>
                  <a:srgbClr val="FFFF00"/>
                </a:solidFill>
                <a:latin typeface="Malgun Gothic"/>
                <a:cs typeface="Malgun Gothic"/>
              </a:rPr>
              <a:t>increased</a:t>
            </a:r>
            <a:endParaRPr sz="1700">
              <a:latin typeface="Malgun Gothic"/>
              <a:cs typeface="Malgun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-20102" y="3179013"/>
            <a:ext cx="52895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254" dirty="0">
                <a:solidFill>
                  <a:srgbClr val="FFFF00"/>
                </a:solidFill>
                <a:latin typeface="Malgun Gothic"/>
                <a:cs typeface="Malgun Gothic"/>
              </a:rPr>
              <a:t>L</a:t>
            </a:r>
            <a:r>
              <a:rPr sz="1700" b="1" dirty="0">
                <a:solidFill>
                  <a:srgbClr val="FFFF00"/>
                </a:solidFill>
                <a:latin typeface="Malgun Gothic"/>
                <a:cs typeface="Malgun Gothic"/>
              </a:rPr>
              <a:t>i</a:t>
            </a:r>
            <a:r>
              <a:rPr sz="1700" b="1" spc="-120" dirty="0">
                <a:solidFill>
                  <a:srgbClr val="FFFF00"/>
                </a:solidFill>
                <a:latin typeface="Malgun Gothic"/>
                <a:cs typeface="Malgun Gothic"/>
              </a:rPr>
              <a:t>v</a:t>
            </a:r>
            <a:r>
              <a:rPr sz="1700" b="1" spc="-130" dirty="0">
                <a:solidFill>
                  <a:srgbClr val="FFFF00"/>
                </a:solidFill>
                <a:latin typeface="Malgun Gothic"/>
                <a:cs typeface="Malgun Gothic"/>
              </a:rPr>
              <a:t>e</a:t>
            </a:r>
            <a:r>
              <a:rPr sz="1700" b="1" spc="85" dirty="0">
                <a:solidFill>
                  <a:srgbClr val="FFFF00"/>
                </a:solidFill>
                <a:latin typeface="Malgun Gothic"/>
                <a:cs typeface="Malgun Gothic"/>
              </a:rPr>
              <a:t>r</a:t>
            </a:r>
            <a:endParaRPr sz="1700">
              <a:latin typeface="Malgun Gothic"/>
              <a:cs typeface="Malgun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-20102" y="3645631"/>
            <a:ext cx="69659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45" dirty="0">
                <a:solidFill>
                  <a:srgbClr val="FFFF00"/>
                </a:solidFill>
                <a:latin typeface="Malgun Gothic"/>
                <a:cs typeface="Malgun Gothic"/>
              </a:rPr>
              <a:t>Kidney</a:t>
            </a:r>
            <a:endParaRPr sz="1700">
              <a:latin typeface="Malgun Gothic"/>
              <a:cs typeface="Malgun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95638" y="3645631"/>
            <a:ext cx="234950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75" dirty="0">
                <a:solidFill>
                  <a:srgbClr val="FFFF00"/>
                </a:solidFill>
                <a:latin typeface="Malgun Gothic"/>
                <a:cs typeface="Malgun Gothic"/>
              </a:rPr>
              <a:t>Increased </a:t>
            </a:r>
            <a:r>
              <a:rPr sz="1700" b="1" spc="-60" dirty="0">
                <a:solidFill>
                  <a:srgbClr val="FFFF00"/>
                </a:solidFill>
                <a:latin typeface="Malgun Gothic"/>
                <a:cs typeface="Malgun Gothic"/>
              </a:rPr>
              <a:t>urine</a:t>
            </a:r>
            <a:r>
              <a:rPr sz="1700" b="1" spc="-305" dirty="0">
                <a:solidFill>
                  <a:srgbClr val="FFFF00"/>
                </a:solidFill>
                <a:latin typeface="Malgun Gothic"/>
                <a:cs typeface="Malgun Gothic"/>
              </a:rPr>
              <a:t> </a:t>
            </a:r>
            <a:r>
              <a:rPr sz="1700" b="1" spc="-100" dirty="0">
                <a:solidFill>
                  <a:srgbClr val="FFFF00"/>
                </a:solidFill>
                <a:latin typeface="Malgun Gothic"/>
                <a:cs typeface="Malgun Gothic"/>
              </a:rPr>
              <a:t>secretion</a:t>
            </a:r>
            <a:endParaRPr sz="1700">
              <a:latin typeface="Malgun Gothic"/>
              <a:cs typeface="Malgun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-20102" y="3982710"/>
            <a:ext cx="78105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55" dirty="0">
                <a:solidFill>
                  <a:srgbClr val="FFFF00"/>
                </a:solidFill>
                <a:latin typeface="Malgun Gothic"/>
                <a:cs typeface="Malgun Gothic"/>
              </a:rPr>
              <a:t>Adrenal</a:t>
            </a:r>
            <a:endParaRPr sz="1700">
              <a:latin typeface="Malgun Gothic"/>
              <a:cs typeface="Malgun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-20102" y="4241790"/>
            <a:ext cx="76898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210" dirty="0">
                <a:solidFill>
                  <a:srgbClr val="FFFF00"/>
                </a:solidFill>
                <a:latin typeface="Malgun Gothic"/>
                <a:cs typeface="Malgun Gothic"/>
              </a:rPr>
              <a:t>m</a:t>
            </a:r>
            <a:r>
              <a:rPr sz="1700" b="1" spc="-130" dirty="0">
                <a:solidFill>
                  <a:srgbClr val="FFFF00"/>
                </a:solidFill>
                <a:latin typeface="Malgun Gothic"/>
                <a:cs typeface="Malgun Gothic"/>
              </a:rPr>
              <a:t>e</a:t>
            </a:r>
            <a:r>
              <a:rPr sz="1700" b="1" spc="-75" dirty="0">
                <a:solidFill>
                  <a:srgbClr val="FFFF00"/>
                </a:solidFill>
                <a:latin typeface="Malgun Gothic"/>
                <a:cs typeface="Malgun Gothic"/>
              </a:rPr>
              <a:t>dul</a:t>
            </a:r>
            <a:r>
              <a:rPr sz="1700" b="1" dirty="0">
                <a:solidFill>
                  <a:srgbClr val="FFFF00"/>
                </a:solidFill>
                <a:latin typeface="Malgun Gothic"/>
                <a:cs typeface="Malgun Gothic"/>
              </a:rPr>
              <a:t>l</a:t>
            </a:r>
            <a:r>
              <a:rPr sz="1700" b="1" spc="-75" dirty="0">
                <a:solidFill>
                  <a:srgbClr val="FFFF00"/>
                </a:solidFill>
                <a:latin typeface="Malgun Gothic"/>
                <a:cs typeface="Malgun Gothic"/>
              </a:rPr>
              <a:t>a</a:t>
            </a:r>
            <a:endParaRPr sz="1700">
              <a:latin typeface="Malgun Gothic"/>
              <a:cs typeface="Malgun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-20102" y="4739029"/>
            <a:ext cx="76898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45" dirty="0">
                <a:solidFill>
                  <a:srgbClr val="FFFF00"/>
                </a:solidFill>
                <a:latin typeface="Malgun Gothic"/>
                <a:cs typeface="Malgun Gothic"/>
              </a:rPr>
              <a:t>B</a:t>
            </a:r>
            <a:r>
              <a:rPr sz="1700" b="1" dirty="0">
                <a:solidFill>
                  <a:srgbClr val="FFFF00"/>
                </a:solidFill>
                <a:latin typeface="Malgun Gothic"/>
                <a:cs typeface="Malgun Gothic"/>
              </a:rPr>
              <a:t>l</a:t>
            </a:r>
            <a:r>
              <a:rPr sz="1700" b="1" spc="-130" dirty="0">
                <a:solidFill>
                  <a:srgbClr val="FFFF00"/>
                </a:solidFill>
                <a:latin typeface="Malgun Gothic"/>
                <a:cs typeface="Malgun Gothic"/>
              </a:rPr>
              <a:t>add</a:t>
            </a:r>
            <a:r>
              <a:rPr sz="1700" b="1" spc="-120" dirty="0">
                <a:solidFill>
                  <a:srgbClr val="FFFF00"/>
                </a:solidFill>
                <a:latin typeface="Malgun Gothic"/>
                <a:cs typeface="Malgun Gothic"/>
              </a:rPr>
              <a:t>e</a:t>
            </a:r>
            <a:r>
              <a:rPr sz="1700" b="1" spc="85" dirty="0">
                <a:solidFill>
                  <a:srgbClr val="FFFF00"/>
                </a:solidFill>
                <a:latin typeface="Malgun Gothic"/>
                <a:cs typeface="Malgun Gothic"/>
              </a:rPr>
              <a:t>r</a:t>
            </a:r>
            <a:endParaRPr sz="1700">
              <a:latin typeface="Malgun Gothic"/>
              <a:cs typeface="Malgun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80987" y="3049473"/>
            <a:ext cx="2397125" cy="2103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94945">
              <a:lnSpc>
                <a:spcPct val="100000"/>
              </a:lnSpc>
              <a:spcBef>
                <a:spcPts val="100"/>
              </a:spcBef>
            </a:pPr>
            <a:r>
              <a:rPr sz="1700" b="1" spc="-75" dirty="0">
                <a:solidFill>
                  <a:srgbClr val="FFFF00"/>
                </a:solidFill>
                <a:latin typeface="Malgun Gothic"/>
                <a:cs typeface="Malgun Gothic"/>
              </a:rPr>
              <a:t>Increased </a:t>
            </a:r>
            <a:r>
              <a:rPr sz="1700" b="1" spc="-100" dirty="0">
                <a:solidFill>
                  <a:srgbClr val="FFFF00"/>
                </a:solidFill>
                <a:latin typeface="Malgun Gothic"/>
                <a:cs typeface="Malgun Gothic"/>
              </a:rPr>
              <a:t>conversion</a:t>
            </a:r>
            <a:r>
              <a:rPr sz="1700" b="1" spc="-300" dirty="0">
                <a:solidFill>
                  <a:srgbClr val="FFFF00"/>
                </a:solidFill>
                <a:latin typeface="Malgun Gothic"/>
                <a:cs typeface="Malgun Gothic"/>
              </a:rPr>
              <a:t> </a:t>
            </a:r>
            <a:r>
              <a:rPr sz="1700" b="1" spc="-140" dirty="0">
                <a:solidFill>
                  <a:srgbClr val="FFFF00"/>
                </a:solidFill>
                <a:latin typeface="Malgun Gothic"/>
                <a:cs typeface="Malgun Gothic"/>
              </a:rPr>
              <a:t>of  </a:t>
            </a:r>
            <a:r>
              <a:rPr sz="1700" b="1" spc="-135" dirty="0">
                <a:solidFill>
                  <a:srgbClr val="FFFF00"/>
                </a:solidFill>
                <a:latin typeface="Malgun Gothic"/>
                <a:cs typeface="Malgun Gothic"/>
              </a:rPr>
              <a:t>glycogen </a:t>
            </a:r>
            <a:r>
              <a:rPr sz="1700" b="1" spc="-150" dirty="0">
                <a:solidFill>
                  <a:srgbClr val="FFFF00"/>
                </a:solidFill>
                <a:latin typeface="Malgun Gothic"/>
                <a:cs typeface="Malgun Gothic"/>
              </a:rPr>
              <a:t>to</a:t>
            </a:r>
            <a:r>
              <a:rPr sz="1700" b="1" spc="-225" dirty="0">
                <a:solidFill>
                  <a:srgbClr val="FFFF00"/>
                </a:solidFill>
                <a:latin typeface="Malgun Gothic"/>
                <a:cs typeface="Malgun Gothic"/>
              </a:rPr>
              <a:t> </a:t>
            </a:r>
            <a:r>
              <a:rPr sz="1700" b="1" spc="-130" dirty="0">
                <a:solidFill>
                  <a:srgbClr val="FFFF00"/>
                </a:solidFill>
                <a:latin typeface="Malgun Gothic"/>
                <a:cs typeface="Malgun Gothic"/>
              </a:rPr>
              <a:t>glucose</a:t>
            </a:r>
            <a:endParaRPr sz="170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1700" b="1" spc="-105" dirty="0">
                <a:solidFill>
                  <a:srgbClr val="FFFF00"/>
                </a:solidFill>
                <a:latin typeface="Malgun Gothic"/>
                <a:cs typeface="Malgun Gothic"/>
              </a:rPr>
              <a:t>Decreased </a:t>
            </a:r>
            <a:r>
              <a:rPr sz="1700" b="1" spc="-60" dirty="0">
                <a:solidFill>
                  <a:srgbClr val="FFFF00"/>
                </a:solidFill>
                <a:latin typeface="Malgun Gothic"/>
                <a:cs typeface="Malgun Gothic"/>
              </a:rPr>
              <a:t>urine</a:t>
            </a:r>
            <a:r>
              <a:rPr sz="1700" b="1" spc="-275" dirty="0">
                <a:solidFill>
                  <a:srgbClr val="FFFF00"/>
                </a:solidFill>
                <a:latin typeface="Malgun Gothic"/>
                <a:cs typeface="Malgun Gothic"/>
              </a:rPr>
              <a:t> </a:t>
            </a:r>
            <a:r>
              <a:rPr sz="1700" b="1" spc="-100" dirty="0">
                <a:solidFill>
                  <a:srgbClr val="FFFF00"/>
                </a:solidFill>
                <a:latin typeface="Malgun Gothic"/>
                <a:cs typeface="Malgun Gothic"/>
              </a:rPr>
              <a:t>secretion</a:t>
            </a:r>
            <a:endParaRPr sz="1700">
              <a:latin typeface="Malgun Gothic"/>
              <a:cs typeface="Malgun Gothic"/>
            </a:endParaRPr>
          </a:p>
          <a:p>
            <a:pPr marL="12700" marR="465455">
              <a:lnSpc>
                <a:spcPct val="100000"/>
              </a:lnSpc>
              <a:spcBef>
                <a:spcPts val="610"/>
              </a:spcBef>
            </a:pPr>
            <a:r>
              <a:rPr sz="1700" b="1" spc="-90" dirty="0">
                <a:solidFill>
                  <a:srgbClr val="FFFF00"/>
                </a:solidFill>
                <a:latin typeface="Malgun Gothic"/>
                <a:cs typeface="Malgun Gothic"/>
              </a:rPr>
              <a:t>Norepinephrine </a:t>
            </a:r>
            <a:r>
              <a:rPr sz="1700" b="1" spc="-95" dirty="0">
                <a:solidFill>
                  <a:srgbClr val="FFFF00"/>
                </a:solidFill>
                <a:latin typeface="Malgun Gothic"/>
                <a:cs typeface="Malgun Gothic"/>
              </a:rPr>
              <a:t>and  epinephrine</a:t>
            </a:r>
            <a:r>
              <a:rPr sz="1700" b="1" spc="-195" dirty="0">
                <a:solidFill>
                  <a:srgbClr val="FFFF00"/>
                </a:solidFill>
                <a:latin typeface="Malgun Gothic"/>
                <a:cs typeface="Malgun Gothic"/>
              </a:rPr>
              <a:t> </a:t>
            </a:r>
            <a:r>
              <a:rPr sz="1700" b="1" spc="-114" dirty="0">
                <a:solidFill>
                  <a:srgbClr val="FFFF00"/>
                </a:solidFill>
                <a:latin typeface="Malgun Gothic"/>
                <a:cs typeface="Malgun Gothic"/>
              </a:rPr>
              <a:t>secreted</a:t>
            </a:r>
            <a:endParaRPr sz="1700">
              <a:latin typeface="Malgun Gothic"/>
              <a:cs typeface="Malgun Gothic"/>
            </a:endParaRPr>
          </a:p>
          <a:p>
            <a:pPr marL="12700" marR="860425">
              <a:lnSpc>
                <a:spcPct val="100000"/>
              </a:lnSpc>
              <a:spcBef>
                <a:spcPts val="855"/>
              </a:spcBef>
            </a:pPr>
            <a:r>
              <a:rPr sz="1700" b="1" spc="-25" dirty="0">
                <a:solidFill>
                  <a:srgbClr val="FFFF00"/>
                </a:solidFill>
                <a:latin typeface="Malgun Gothic"/>
                <a:cs typeface="Malgun Gothic"/>
              </a:rPr>
              <a:t>Wall </a:t>
            </a:r>
            <a:r>
              <a:rPr sz="1700" b="1" spc="-80" dirty="0">
                <a:solidFill>
                  <a:srgbClr val="FFFF00"/>
                </a:solidFill>
                <a:latin typeface="Malgun Gothic"/>
                <a:cs typeface="Malgun Gothic"/>
              </a:rPr>
              <a:t>relaxed  </a:t>
            </a:r>
            <a:r>
              <a:rPr sz="1700" b="1" spc="-70" dirty="0">
                <a:solidFill>
                  <a:srgbClr val="FFFF00"/>
                </a:solidFill>
                <a:latin typeface="Malgun Gothic"/>
                <a:cs typeface="Malgun Gothic"/>
              </a:rPr>
              <a:t>Sphincter</a:t>
            </a:r>
            <a:r>
              <a:rPr sz="1700" b="1" spc="-225" dirty="0">
                <a:solidFill>
                  <a:srgbClr val="FFFF00"/>
                </a:solidFill>
                <a:latin typeface="Malgun Gothic"/>
                <a:cs typeface="Malgun Gothic"/>
              </a:rPr>
              <a:t> </a:t>
            </a:r>
            <a:r>
              <a:rPr sz="1700" b="1" spc="-120" dirty="0">
                <a:solidFill>
                  <a:srgbClr val="FFFF00"/>
                </a:solidFill>
                <a:latin typeface="Malgun Gothic"/>
                <a:cs typeface="Malgun Gothic"/>
              </a:rPr>
              <a:t>closed</a:t>
            </a:r>
            <a:endParaRPr sz="1700">
              <a:latin typeface="Malgun Gothic"/>
              <a:cs typeface="Malgun 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95638" y="4609489"/>
            <a:ext cx="166116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700" b="1" spc="-25" dirty="0">
                <a:solidFill>
                  <a:srgbClr val="FFFF00"/>
                </a:solidFill>
                <a:latin typeface="Malgun Gothic"/>
                <a:cs typeface="Malgun Gothic"/>
              </a:rPr>
              <a:t>Wall </a:t>
            </a:r>
            <a:r>
              <a:rPr sz="1700" b="1" spc="-95" dirty="0">
                <a:solidFill>
                  <a:srgbClr val="FFFF00"/>
                </a:solidFill>
                <a:latin typeface="Malgun Gothic"/>
                <a:cs typeface="Malgun Gothic"/>
              </a:rPr>
              <a:t>contracted  </a:t>
            </a:r>
            <a:r>
              <a:rPr sz="1700" b="1" spc="-70" dirty="0">
                <a:solidFill>
                  <a:srgbClr val="FFFF00"/>
                </a:solidFill>
                <a:latin typeface="Malgun Gothic"/>
                <a:cs typeface="Malgun Gothic"/>
              </a:rPr>
              <a:t>Sphincter</a:t>
            </a:r>
            <a:r>
              <a:rPr sz="1700" b="1" spc="-225" dirty="0">
                <a:solidFill>
                  <a:srgbClr val="FFFF00"/>
                </a:solidFill>
                <a:latin typeface="Malgun Gothic"/>
                <a:cs typeface="Malgun Gothic"/>
              </a:rPr>
              <a:t> </a:t>
            </a:r>
            <a:r>
              <a:rPr sz="1700" b="1" spc="-80" dirty="0">
                <a:solidFill>
                  <a:srgbClr val="FFFF00"/>
                </a:solidFill>
                <a:latin typeface="Malgun Gothic"/>
                <a:cs typeface="Malgun Gothic"/>
              </a:rPr>
              <a:t>relaxed</a:t>
            </a:r>
            <a:endParaRPr sz="1700">
              <a:latin typeface="Malgun Gothic"/>
              <a:cs typeface="Malgun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47077" y="211505"/>
            <a:ext cx="4210050" cy="5006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47077" y="211505"/>
            <a:ext cx="4210050" cy="501015"/>
          </a:xfrm>
          <a:prstGeom prst="rect">
            <a:avLst/>
          </a:prstGeom>
          <a:ln w="8096">
            <a:solidFill>
              <a:srgbClr val="660066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72390">
              <a:lnSpc>
                <a:spcPct val="100000"/>
              </a:lnSpc>
              <a:spcBef>
                <a:spcPts val="165"/>
              </a:spcBef>
            </a:pPr>
            <a:r>
              <a:rPr sz="2700" u="none" spc="204" dirty="0">
                <a:solidFill>
                  <a:srgbClr val="FFFFFF"/>
                </a:solidFill>
              </a:rPr>
              <a:t>THE</a:t>
            </a:r>
            <a:r>
              <a:rPr sz="2700" u="none" spc="-635" dirty="0">
                <a:solidFill>
                  <a:srgbClr val="FFFFFF"/>
                </a:solidFill>
              </a:rPr>
              <a:t> </a:t>
            </a:r>
            <a:r>
              <a:rPr sz="2700" u="none" spc="65" dirty="0">
                <a:solidFill>
                  <a:srgbClr val="FFFFFF"/>
                </a:solidFill>
              </a:rPr>
              <a:t>NERVOUS </a:t>
            </a:r>
            <a:r>
              <a:rPr sz="2700" u="none" spc="135" dirty="0">
                <a:solidFill>
                  <a:srgbClr val="FFFFFF"/>
                </a:solidFill>
              </a:rPr>
              <a:t>SYSTEM</a:t>
            </a:r>
            <a:endParaRPr sz="2700"/>
          </a:p>
        </p:txBody>
      </p:sp>
      <p:sp>
        <p:nvSpPr>
          <p:cNvPr id="4" name="object 4"/>
          <p:cNvSpPr txBox="1"/>
          <p:nvPr/>
        </p:nvSpPr>
        <p:spPr>
          <a:xfrm>
            <a:off x="-53041" y="1177155"/>
            <a:ext cx="7484109" cy="40316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18110" indent="-105410">
              <a:lnSpc>
                <a:spcPct val="100000"/>
              </a:lnSpc>
              <a:spcBef>
                <a:spcPts val="130"/>
              </a:spcBef>
              <a:buSzPct val="95744"/>
              <a:buChar char="•"/>
              <a:tabLst>
                <a:tab pos="119380" algn="l"/>
              </a:tabLst>
            </a:pPr>
            <a:r>
              <a:rPr sz="2350" b="1" spc="70" dirty="0">
                <a:solidFill>
                  <a:srgbClr val="FFFF00"/>
                </a:solidFill>
                <a:latin typeface="Malgun Gothic"/>
                <a:cs typeface="Malgun Gothic"/>
              </a:rPr>
              <a:t>INTRODUCTION</a:t>
            </a:r>
            <a:endParaRPr sz="2350">
              <a:latin typeface="Malgun Gothic"/>
              <a:cs typeface="Malgun Gothic"/>
            </a:endParaRPr>
          </a:p>
          <a:p>
            <a:pPr marL="118110" marR="7620" indent="-105410">
              <a:lnSpc>
                <a:spcPct val="101699"/>
              </a:lnSpc>
              <a:buSzPct val="95744"/>
              <a:buChar char="•"/>
              <a:tabLst>
                <a:tab pos="119380" algn="l"/>
              </a:tabLst>
            </a:pPr>
            <a:r>
              <a:rPr sz="2350" b="1" spc="-45" dirty="0">
                <a:solidFill>
                  <a:srgbClr val="00FF00"/>
                </a:solidFill>
                <a:latin typeface="Malgun Gothic"/>
                <a:cs typeface="Malgun Gothic"/>
              </a:rPr>
              <a:t>The </a:t>
            </a:r>
            <a:r>
              <a:rPr sz="2350" b="1" spc="-30" dirty="0">
                <a:solidFill>
                  <a:srgbClr val="00FF00"/>
                </a:solidFill>
                <a:latin typeface="Malgun Gothic"/>
                <a:cs typeface="Malgun Gothic"/>
              </a:rPr>
              <a:t>Central </a:t>
            </a:r>
            <a:r>
              <a:rPr sz="2350" b="1" spc="-130" dirty="0">
                <a:solidFill>
                  <a:srgbClr val="00FF00"/>
                </a:solidFill>
                <a:latin typeface="Malgun Gothic"/>
                <a:cs typeface="Malgun Gothic"/>
              </a:rPr>
              <a:t>Nervous </a:t>
            </a:r>
            <a:r>
              <a:rPr sz="2350" b="1" spc="-135" dirty="0">
                <a:solidFill>
                  <a:srgbClr val="00FF00"/>
                </a:solidFill>
                <a:latin typeface="Malgun Gothic"/>
                <a:cs typeface="Malgun Gothic"/>
              </a:rPr>
              <a:t>System </a:t>
            </a:r>
            <a:r>
              <a:rPr sz="2350" b="1" spc="20" dirty="0">
                <a:solidFill>
                  <a:srgbClr val="00FF00"/>
                </a:solidFill>
                <a:latin typeface="Malgun Gothic"/>
                <a:cs typeface="Malgun Gothic"/>
              </a:rPr>
              <a:t>(CNS): </a:t>
            </a:r>
            <a:r>
              <a:rPr sz="2350" b="1" spc="-85" dirty="0">
                <a:solidFill>
                  <a:srgbClr val="FFFF00"/>
                </a:solidFill>
                <a:latin typeface="Malgun Gothic"/>
                <a:cs typeface="Malgun Gothic"/>
              </a:rPr>
              <a:t>Includes </a:t>
            </a:r>
            <a:r>
              <a:rPr sz="2350" b="1" spc="-150" dirty="0">
                <a:solidFill>
                  <a:srgbClr val="FFFF00"/>
                </a:solidFill>
                <a:latin typeface="Malgun Gothic"/>
                <a:cs typeface="Malgun Gothic"/>
              </a:rPr>
              <a:t>the </a:t>
            </a:r>
            <a:r>
              <a:rPr sz="2350" b="1" spc="-45" dirty="0">
                <a:solidFill>
                  <a:srgbClr val="FFFF00"/>
                </a:solidFill>
                <a:latin typeface="Malgun Gothic"/>
                <a:cs typeface="Malgun Gothic"/>
              </a:rPr>
              <a:t>brain  </a:t>
            </a:r>
            <a:r>
              <a:rPr sz="2350" b="1" spc="-114" dirty="0">
                <a:solidFill>
                  <a:srgbClr val="FFFF00"/>
                </a:solidFill>
                <a:latin typeface="Malgun Gothic"/>
                <a:cs typeface="Malgun Gothic"/>
              </a:rPr>
              <a:t>and </a:t>
            </a:r>
            <a:r>
              <a:rPr sz="2350" b="1" spc="-85" dirty="0">
                <a:solidFill>
                  <a:srgbClr val="FFFF00"/>
                </a:solidFill>
                <a:latin typeface="Malgun Gothic"/>
                <a:cs typeface="Malgun Gothic"/>
              </a:rPr>
              <a:t>spinal</a:t>
            </a:r>
            <a:r>
              <a:rPr sz="2350" b="1" spc="-360" dirty="0">
                <a:solidFill>
                  <a:srgbClr val="FFFF00"/>
                </a:solidFill>
                <a:latin typeface="Malgun Gothic"/>
                <a:cs typeface="Malgun Gothic"/>
              </a:rPr>
              <a:t> </a:t>
            </a:r>
            <a:r>
              <a:rPr sz="2350" b="1" spc="-85" dirty="0">
                <a:solidFill>
                  <a:srgbClr val="FFFF00"/>
                </a:solidFill>
                <a:latin typeface="Malgun Gothic"/>
                <a:cs typeface="Malgun Gothic"/>
              </a:rPr>
              <a:t>cord.</a:t>
            </a:r>
            <a:endParaRPr sz="2350">
              <a:latin typeface="Malgun Gothic"/>
              <a:cs typeface="Malgun Gothic"/>
            </a:endParaRPr>
          </a:p>
          <a:p>
            <a:pPr marL="118110" marR="5080" indent="-105410" algn="just">
              <a:lnSpc>
                <a:spcPct val="101699"/>
              </a:lnSpc>
              <a:buSzPct val="95744"/>
              <a:buChar char="•"/>
              <a:tabLst>
                <a:tab pos="119380" algn="l"/>
              </a:tabLst>
            </a:pPr>
            <a:r>
              <a:rPr sz="2350" b="1" spc="-45" dirty="0">
                <a:solidFill>
                  <a:srgbClr val="00FF00"/>
                </a:solidFill>
                <a:latin typeface="Malgun Gothic"/>
                <a:cs typeface="Malgun Gothic"/>
              </a:rPr>
              <a:t>The </a:t>
            </a:r>
            <a:r>
              <a:rPr sz="2350" b="1" spc="-55" dirty="0">
                <a:solidFill>
                  <a:srgbClr val="00FF00"/>
                </a:solidFill>
                <a:latin typeface="Malgun Gothic"/>
                <a:cs typeface="Malgun Gothic"/>
              </a:rPr>
              <a:t>Peripheral </a:t>
            </a:r>
            <a:r>
              <a:rPr sz="2350" b="1" spc="-130" dirty="0">
                <a:solidFill>
                  <a:srgbClr val="00FF00"/>
                </a:solidFill>
                <a:latin typeface="Malgun Gothic"/>
                <a:cs typeface="Malgun Gothic"/>
              </a:rPr>
              <a:t>Nervous </a:t>
            </a:r>
            <a:r>
              <a:rPr sz="2350" b="1" spc="-135" dirty="0">
                <a:solidFill>
                  <a:srgbClr val="00FF00"/>
                </a:solidFill>
                <a:latin typeface="Malgun Gothic"/>
                <a:cs typeface="Malgun Gothic"/>
              </a:rPr>
              <a:t>System </a:t>
            </a:r>
            <a:r>
              <a:rPr sz="2350" b="1" spc="-20" dirty="0">
                <a:solidFill>
                  <a:srgbClr val="00FF00"/>
                </a:solidFill>
                <a:latin typeface="Malgun Gothic"/>
                <a:cs typeface="Malgun Gothic"/>
              </a:rPr>
              <a:t>(PNS): </a:t>
            </a:r>
            <a:r>
              <a:rPr sz="2350" b="1" spc="-85" dirty="0">
                <a:solidFill>
                  <a:srgbClr val="FFFF00"/>
                </a:solidFill>
                <a:latin typeface="Malgun Gothic"/>
                <a:cs typeface="Malgun Gothic"/>
              </a:rPr>
              <a:t>Formed </a:t>
            </a:r>
            <a:r>
              <a:rPr sz="2350" b="1" spc="-114" dirty="0">
                <a:solidFill>
                  <a:srgbClr val="FFFF00"/>
                </a:solidFill>
                <a:latin typeface="Malgun Gothic"/>
                <a:cs typeface="Malgun Gothic"/>
              </a:rPr>
              <a:t>by </a:t>
            </a:r>
            <a:r>
              <a:rPr sz="2350" b="1" spc="-114" dirty="0">
                <a:solidFill>
                  <a:srgbClr val="00FF00"/>
                </a:solidFill>
                <a:latin typeface="Malgun Gothic"/>
                <a:cs typeface="Malgun Gothic"/>
              </a:rPr>
              <a:t> </a:t>
            </a:r>
            <a:r>
              <a:rPr sz="2350" b="1" spc="-125" dirty="0">
                <a:solidFill>
                  <a:srgbClr val="00FF00"/>
                </a:solidFill>
                <a:latin typeface="Malgun Gothic"/>
                <a:cs typeface="Malgun Gothic"/>
              </a:rPr>
              <a:t>neurons </a:t>
            </a:r>
            <a:r>
              <a:rPr sz="2350" b="1" spc="-35" dirty="0">
                <a:solidFill>
                  <a:srgbClr val="00FF00"/>
                </a:solidFill>
                <a:latin typeface="Malgun Gothic"/>
                <a:cs typeface="Malgun Gothic"/>
              </a:rPr>
              <a:t>&amp; </a:t>
            </a:r>
            <a:r>
              <a:rPr sz="2350" b="1" spc="-65" dirty="0">
                <a:solidFill>
                  <a:srgbClr val="00FF00"/>
                </a:solidFill>
                <a:latin typeface="Malgun Gothic"/>
                <a:cs typeface="Malgun Gothic"/>
              </a:rPr>
              <a:t>their </a:t>
            </a:r>
            <a:r>
              <a:rPr sz="2350" b="1" spc="-140" dirty="0">
                <a:solidFill>
                  <a:srgbClr val="00FF00"/>
                </a:solidFill>
                <a:latin typeface="Malgun Gothic"/>
                <a:cs typeface="Malgun Gothic"/>
              </a:rPr>
              <a:t>process </a:t>
            </a:r>
            <a:r>
              <a:rPr sz="2350" b="1" spc="-130" dirty="0">
                <a:solidFill>
                  <a:srgbClr val="FFFF00"/>
                </a:solidFill>
                <a:latin typeface="Malgun Gothic"/>
                <a:cs typeface="Malgun Gothic"/>
              </a:rPr>
              <a:t>present </a:t>
            </a:r>
            <a:r>
              <a:rPr sz="2350" b="1" spc="-50" dirty="0">
                <a:solidFill>
                  <a:srgbClr val="FFFF00"/>
                </a:solidFill>
                <a:latin typeface="Malgun Gothic"/>
                <a:cs typeface="Malgun Gothic"/>
              </a:rPr>
              <a:t>in </a:t>
            </a:r>
            <a:r>
              <a:rPr sz="2350" b="1" spc="-20" dirty="0">
                <a:solidFill>
                  <a:srgbClr val="FFFF00"/>
                </a:solidFill>
                <a:latin typeface="Malgun Gothic"/>
                <a:cs typeface="Malgun Gothic"/>
              </a:rPr>
              <a:t>all </a:t>
            </a:r>
            <a:r>
              <a:rPr sz="2350" b="1" spc="-150" dirty="0">
                <a:solidFill>
                  <a:srgbClr val="FFFF00"/>
                </a:solidFill>
                <a:latin typeface="Malgun Gothic"/>
                <a:cs typeface="Malgun Gothic"/>
              </a:rPr>
              <a:t>the </a:t>
            </a:r>
            <a:r>
              <a:rPr sz="2350" b="1" spc="-135" dirty="0">
                <a:solidFill>
                  <a:srgbClr val="FFFF00"/>
                </a:solidFill>
                <a:latin typeface="Malgun Gothic"/>
                <a:cs typeface="Malgun Gothic"/>
              </a:rPr>
              <a:t>regions </a:t>
            </a:r>
            <a:r>
              <a:rPr sz="2350" b="1" spc="-175" dirty="0">
                <a:solidFill>
                  <a:srgbClr val="FFFF00"/>
                </a:solidFill>
                <a:latin typeface="Malgun Gothic"/>
                <a:cs typeface="Malgun Gothic"/>
              </a:rPr>
              <a:t>of </a:t>
            </a:r>
            <a:r>
              <a:rPr sz="2350" b="1" spc="-150" dirty="0">
                <a:solidFill>
                  <a:srgbClr val="FFFF00"/>
                </a:solidFill>
                <a:latin typeface="Malgun Gothic"/>
                <a:cs typeface="Malgun Gothic"/>
              </a:rPr>
              <a:t>the  </a:t>
            </a:r>
            <a:r>
              <a:rPr sz="2350" b="1" spc="-140" dirty="0">
                <a:solidFill>
                  <a:srgbClr val="FFFF00"/>
                </a:solidFill>
                <a:latin typeface="Malgun Gothic"/>
                <a:cs typeface="Malgun Gothic"/>
              </a:rPr>
              <a:t>body.</a:t>
            </a:r>
            <a:endParaRPr sz="2350">
              <a:latin typeface="Malgun Gothic"/>
              <a:cs typeface="Malgun Gothic"/>
            </a:endParaRPr>
          </a:p>
          <a:p>
            <a:pPr marL="118110" marR="29209" indent="-105410">
              <a:lnSpc>
                <a:spcPct val="101699"/>
              </a:lnSpc>
              <a:buSzPct val="95744"/>
              <a:buChar char="•"/>
              <a:tabLst>
                <a:tab pos="119380" algn="l"/>
              </a:tabLst>
            </a:pPr>
            <a:r>
              <a:rPr sz="2350" b="1" spc="40" dirty="0">
                <a:solidFill>
                  <a:srgbClr val="FFFF00"/>
                </a:solidFill>
                <a:latin typeface="Malgun Gothic"/>
                <a:cs typeface="Malgun Gothic"/>
              </a:rPr>
              <a:t>It </a:t>
            </a:r>
            <a:r>
              <a:rPr sz="2350" b="1" spc="-135" dirty="0">
                <a:solidFill>
                  <a:srgbClr val="FFFF00"/>
                </a:solidFill>
                <a:latin typeface="Malgun Gothic"/>
                <a:cs typeface="Malgun Gothic"/>
              </a:rPr>
              <a:t>consists </a:t>
            </a:r>
            <a:r>
              <a:rPr sz="2350" b="1" spc="-175" dirty="0">
                <a:solidFill>
                  <a:srgbClr val="FFFF00"/>
                </a:solidFill>
                <a:latin typeface="Malgun Gothic"/>
                <a:cs typeface="Malgun Gothic"/>
              </a:rPr>
              <a:t>of </a:t>
            </a:r>
            <a:r>
              <a:rPr sz="2350" b="1" spc="-35" dirty="0">
                <a:solidFill>
                  <a:srgbClr val="00FF00"/>
                </a:solidFill>
                <a:latin typeface="Malgun Gothic"/>
                <a:cs typeface="Malgun Gothic"/>
              </a:rPr>
              <a:t>cranial </a:t>
            </a:r>
            <a:r>
              <a:rPr sz="2350" b="1" spc="-120" dirty="0">
                <a:solidFill>
                  <a:srgbClr val="00FF00"/>
                </a:solidFill>
                <a:latin typeface="Malgun Gothic"/>
                <a:cs typeface="Malgun Gothic"/>
              </a:rPr>
              <a:t>nerves </a:t>
            </a:r>
            <a:r>
              <a:rPr sz="2350" b="1" spc="-90" dirty="0">
                <a:solidFill>
                  <a:srgbClr val="00FF00"/>
                </a:solidFill>
                <a:latin typeface="Malgun Gothic"/>
                <a:cs typeface="Malgun Gothic"/>
              </a:rPr>
              <a:t>arises </a:t>
            </a:r>
            <a:r>
              <a:rPr sz="2350" b="1" spc="-105" dirty="0">
                <a:solidFill>
                  <a:srgbClr val="00FF00"/>
                </a:solidFill>
                <a:latin typeface="Malgun Gothic"/>
                <a:cs typeface="Malgun Gothic"/>
              </a:rPr>
              <a:t>from </a:t>
            </a:r>
            <a:r>
              <a:rPr sz="2350" b="1" spc="-150" dirty="0">
                <a:solidFill>
                  <a:srgbClr val="00FF00"/>
                </a:solidFill>
                <a:latin typeface="Malgun Gothic"/>
                <a:cs typeface="Malgun Gothic"/>
              </a:rPr>
              <a:t>the </a:t>
            </a:r>
            <a:r>
              <a:rPr sz="2350" b="1" spc="-45" dirty="0">
                <a:solidFill>
                  <a:srgbClr val="00FF00"/>
                </a:solidFill>
                <a:latin typeface="Malgun Gothic"/>
                <a:cs typeface="Malgun Gothic"/>
              </a:rPr>
              <a:t>brain </a:t>
            </a:r>
            <a:r>
              <a:rPr sz="2350" b="1" spc="-35" dirty="0">
                <a:solidFill>
                  <a:srgbClr val="FFFF00"/>
                </a:solidFill>
                <a:latin typeface="Malgun Gothic"/>
                <a:cs typeface="Malgun Gothic"/>
              </a:rPr>
              <a:t>&amp; </a:t>
            </a:r>
            <a:r>
              <a:rPr sz="2350" b="1" spc="-35" dirty="0">
                <a:solidFill>
                  <a:srgbClr val="00FF00"/>
                </a:solidFill>
                <a:latin typeface="Malgun Gothic"/>
                <a:cs typeface="Malgun Gothic"/>
              </a:rPr>
              <a:t> </a:t>
            </a:r>
            <a:r>
              <a:rPr sz="2350" b="1" spc="-85" dirty="0">
                <a:solidFill>
                  <a:srgbClr val="00FF00"/>
                </a:solidFill>
                <a:latin typeface="Malgun Gothic"/>
                <a:cs typeface="Malgun Gothic"/>
              </a:rPr>
              <a:t>spinal</a:t>
            </a:r>
            <a:r>
              <a:rPr sz="2350" b="1" spc="-235" dirty="0">
                <a:solidFill>
                  <a:srgbClr val="00FF00"/>
                </a:solidFill>
                <a:latin typeface="Malgun Gothic"/>
                <a:cs typeface="Malgun Gothic"/>
              </a:rPr>
              <a:t> </a:t>
            </a:r>
            <a:r>
              <a:rPr sz="2350" b="1" spc="-120" dirty="0">
                <a:solidFill>
                  <a:srgbClr val="00FF00"/>
                </a:solidFill>
                <a:latin typeface="Malgun Gothic"/>
                <a:cs typeface="Malgun Gothic"/>
              </a:rPr>
              <a:t>nerves</a:t>
            </a:r>
            <a:r>
              <a:rPr sz="2350" b="1" spc="-235" dirty="0">
                <a:solidFill>
                  <a:srgbClr val="00FF00"/>
                </a:solidFill>
                <a:latin typeface="Malgun Gothic"/>
                <a:cs typeface="Malgun Gothic"/>
              </a:rPr>
              <a:t> </a:t>
            </a:r>
            <a:r>
              <a:rPr sz="2350" b="1" spc="-75" dirty="0">
                <a:solidFill>
                  <a:srgbClr val="00FF00"/>
                </a:solidFill>
                <a:latin typeface="Malgun Gothic"/>
                <a:cs typeface="Malgun Gothic"/>
              </a:rPr>
              <a:t>arising</a:t>
            </a:r>
            <a:r>
              <a:rPr sz="2350" b="1" spc="-235" dirty="0">
                <a:solidFill>
                  <a:srgbClr val="00FF00"/>
                </a:solidFill>
                <a:latin typeface="Malgun Gothic"/>
                <a:cs typeface="Malgun Gothic"/>
              </a:rPr>
              <a:t> </a:t>
            </a:r>
            <a:r>
              <a:rPr sz="2350" b="1" spc="-105" dirty="0">
                <a:solidFill>
                  <a:srgbClr val="00FF00"/>
                </a:solidFill>
                <a:latin typeface="Malgun Gothic"/>
                <a:cs typeface="Malgun Gothic"/>
              </a:rPr>
              <a:t>from</a:t>
            </a:r>
            <a:r>
              <a:rPr sz="2350" b="1" spc="-235" dirty="0">
                <a:solidFill>
                  <a:srgbClr val="00FF00"/>
                </a:solidFill>
                <a:latin typeface="Malgun Gothic"/>
                <a:cs typeface="Malgun Gothic"/>
              </a:rPr>
              <a:t> </a:t>
            </a:r>
            <a:r>
              <a:rPr sz="2350" b="1" spc="-150" dirty="0">
                <a:solidFill>
                  <a:srgbClr val="00FF00"/>
                </a:solidFill>
                <a:latin typeface="Malgun Gothic"/>
                <a:cs typeface="Malgun Gothic"/>
              </a:rPr>
              <a:t>the</a:t>
            </a:r>
            <a:r>
              <a:rPr sz="2350" b="1" spc="-235" dirty="0">
                <a:solidFill>
                  <a:srgbClr val="00FF00"/>
                </a:solidFill>
                <a:latin typeface="Malgun Gothic"/>
                <a:cs typeface="Malgun Gothic"/>
              </a:rPr>
              <a:t> </a:t>
            </a:r>
            <a:r>
              <a:rPr sz="2350" b="1" spc="-85" dirty="0">
                <a:solidFill>
                  <a:srgbClr val="00FF00"/>
                </a:solidFill>
                <a:latin typeface="Malgun Gothic"/>
                <a:cs typeface="Malgun Gothic"/>
              </a:rPr>
              <a:t>spinal</a:t>
            </a:r>
            <a:r>
              <a:rPr sz="2350" b="1" spc="-235" dirty="0">
                <a:solidFill>
                  <a:srgbClr val="00FF00"/>
                </a:solidFill>
                <a:latin typeface="Malgun Gothic"/>
                <a:cs typeface="Malgun Gothic"/>
              </a:rPr>
              <a:t> </a:t>
            </a:r>
            <a:r>
              <a:rPr sz="2350" b="1" spc="-75" dirty="0">
                <a:solidFill>
                  <a:srgbClr val="00FF00"/>
                </a:solidFill>
                <a:latin typeface="Malgun Gothic"/>
                <a:cs typeface="Malgun Gothic"/>
              </a:rPr>
              <a:t>cord</a:t>
            </a:r>
            <a:r>
              <a:rPr sz="2350" b="1" spc="-75" dirty="0">
                <a:solidFill>
                  <a:srgbClr val="FFFF00"/>
                </a:solidFill>
                <a:latin typeface="Malgun Gothic"/>
                <a:cs typeface="Malgun Gothic"/>
              </a:rPr>
              <a:t>.</a:t>
            </a:r>
            <a:endParaRPr sz="2350">
              <a:latin typeface="Malgun Gothic"/>
              <a:cs typeface="Malgun Gothic"/>
            </a:endParaRPr>
          </a:p>
          <a:p>
            <a:pPr marL="118745" indent="-106045">
              <a:lnSpc>
                <a:spcPct val="100000"/>
              </a:lnSpc>
              <a:spcBef>
                <a:spcPts val="50"/>
              </a:spcBef>
              <a:buSzPct val="95744"/>
              <a:buChar char="•"/>
              <a:tabLst>
                <a:tab pos="119380" algn="l"/>
              </a:tabLst>
            </a:pPr>
            <a:r>
              <a:rPr sz="2350" b="1" spc="-45" dirty="0">
                <a:solidFill>
                  <a:srgbClr val="FFFF00"/>
                </a:solidFill>
                <a:latin typeface="Malgun Gothic"/>
                <a:cs typeface="Malgun Gothic"/>
              </a:rPr>
              <a:t>The</a:t>
            </a:r>
            <a:r>
              <a:rPr sz="2350" b="1" spc="-235" dirty="0">
                <a:solidFill>
                  <a:srgbClr val="FFFF00"/>
                </a:solidFill>
                <a:latin typeface="Malgun Gothic"/>
                <a:cs typeface="Malgun Gothic"/>
              </a:rPr>
              <a:t> </a:t>
            </a:r>
            <a:r>
              <a:rPr sz="2350" b="1" spc="-75" dirty="0">
                <a:solidFill>
                  <a:srgbClr val="FFFF00"/>
                </a:solidFill>
                <a:latin typeface="Malgun Gothic"/>
                <a:cs typeface="Malgun Gothic"/>
              </a:rPr>
              <a:t>peripheral</a:t>
            </a:r>
            <a:r>
              <a:rPr sz="2350" b="1" spc="-235" dirty="0">
                <a:solidFill>
                  <a:srgbClr val="FFFF00"/>
                </a:solidFill>
                <a:latin typeface="Malgun Gothic"/>
                <a:cs typeface="Malgun Gothic"/>
              </a:rPr>
              <a:t> </a:t>
            </a:r>
            <a:r>
              <a:rPr sz="2350" b="1" spc="-85" dirty="0">
                <a:solidFill>
                  <a:srgbClr val="FFFF00"/>
                </a:solidFill>
                <a:latin typeface="Malgun Gothic"/>
                <a:cs typeface="Malgun Gothic"/>
              </a:rPr>
              <a:t>NS</a:t>
            </a:r>
            <a:r>
              <a:rPr sz="2350" b="1" spc="-235" dirty="0">
                <a:solidFill>
                  <a:srgbClr val="FFFF00"/>
                </a:solidFill>
                <a:latin typeface="Malgun Gothic"/>
                <a:cs typeface="Malgun Gothic"/>
              </a:rPr>
              <a:t> </a:t>
            </a:r>
            <a:r>
              <a:rPr sz="2350" b="1" spc="-75" dirty="0">
                <a:solidFill>
                  <a:srgbClr val="FFFF00"/>
                </a:solidFill>
                <a:latin typeface="Malgun Gothic"/>
                <a:cs typeface="Malgun Gothic"/>
              </a:rPr>
              <a:t>is</a:t>
            </a:r>
            <a:r>
              <a:rPr sz="2350" b="1" spc="-235" dirty="0">
                <a:solidFill>
                  <a:srgbClr val="FFFF00"/>
                </a:solidFill>
                <a:latin typeface="Malgun Gothic"/>
                <a:cs typeface="Malgun Gothic"/>
              </a:rPr>
              <a:t> </a:t>
            </a:r>
            <a:r>
              <a:rPr sz="2350" b="1" spc="-110" dirty="0">
                <a:solidFill>
                  <a:srgbClr val="FFFF00"/>
                </a:solidFill>
                <a:latin typeface="Malgun Gothic"/>
                <a:cs typeface="Malgun Gothic"/>
              </a:rPr>
              <a:t>divided</a:t>
            </a:r>
            <a:r>
              <a:rPr sz="2350" b="1" spc="-235" dirty="0">
                <a:solidFill>
                  <a:srgbClr val="FFFF00"/>
                </a:solidFill>
                <a:latin typeface="Malgun Gothic"/>
                <a:cs typeface="Malgun Gothic"/>
              </a:rPr>
              <a:t> </a:t>
            </a:r>
            <a:r>
              <a:rPr sz="2350" b="1" spc="-125" dirty="0">
                <a:solidFill>
                  <a:srgbClr val="FFFF00"/>
                </a:solidFill>
                <a:latin typeface="Malgun Gothic"/>
                <a:cs typeface="Malgun Gothic"/>
              </a:rPr>
              <a:t>into</a:t>
            </a:r>
            <a:endParaRPr sz="2350">
              <a:latin typeface="Malgun Gothic"/>
              <a:cs typeface="Malgun Gothic"/>
            </a:endParaRPr>
          </a:p>
          <a:p>
            <a:pPr marL="118745" indent="-106045">
              <a:lnSpc>
                <a:spcPct val="100000"/>
              </a:lnSpc>
              <a:spcBef>
                <a:spcPts val="50"/>
              </a:spcBef>
              <a:buSzPct val="95744"/>
              <a:buChar char="•"/>
              <a:tabLst>
                <a:tab pos="119380" algn="l"/>
              </a:tabLst>
            </a:pPr>
            <a:r>
              <a:rPr sz="2350" b="1" spc="-110" dirty="0">
                <a:solidFill>
                  <a:srgbClr val="FF0066"/>
                </a:solidFill>
                <a:latin typeface="Malgun Gothic"/>
                <a:cs typeface="Malgun Gothic"/>
              </a:rPr>
              <a:t>Somatic </a:t>
            </a:r>
            <a:r>
              <a:rPr sz="2350" b="1" spc="-130" dirty="0">
                <a:solidFill>
                  <a:srgbClr val="FF0066"/>
                </a:solidFill>
                <a:latin typeface="Malgun Gothic"/>
                <a:cs typeface="Malgun Gothic"/>
              </a:rPr>
              <a:t>Nervous</a:t>
            </a:r>
            <a:r>
              <a:rPr sz="2350" b="1" spc="-365" dirty="0">
                <a:solidFill>
                  <a:srgbClr val="FF0066"/>
                </a:solidFill>
                <a:latin typeface="Malgun Gothic"/>
                <a:cs typeface="Malgun Gothic"/>
              </a:rPr>
              <a:t> </a:t>
            </a:r>
            <a:r>
              <a:rPr sz="2350" b="1" spc="-160" dirty="0">
                <a:solidFill>
                  <a:srgbClr val="FF0066"/>
                </a:solidFill>
                <a:latin typeface="Malgun Gothic"/>
                <a:cs typeface="Malgun Gothic"/>
              </a:rPr>
              <a:t>system</a:t>
            </a:r>
            <a:endParaRPr sz="2350">
              <a:latin typeface="Malgun Gothic"/>
              <a:cs typeface="Malgun Gothic"/>
            </a:endParaRPr>
          </a:p>
          <a:p>
            <a:pPr marL="118745" indent="-106045">
              <a:lnSpc>
                <a:spcPct val="100000"/>
              </a:lnSpc>
              <a:spcBef>
                <a:spcPts val="45"/>
              </a:spcBef>
              <a:buSzPct val="95744"/>
              <a:buChar char="•"/>
              <a:tabLst>
                <a:tab pos="119380" algn="l"/>
              </a:tabLst>
            </a:pPr>
            <a:r>
              <a:rPr sz="2350" b="1" spc="-125" dirty="0">
                <a:solidFill>
                  <a:srgbClr val="FF0066"/>
                </a:solidFill>
                <a:latin typeface="Malgun Gothic"/>
                <a:cs typeface="Malgun Gothic"/>
              </a:rPr>
              <a:t>Autonomic </a:t>
            </a:r>
            <a:r>
              <a:rPr sz="2350" b="1" spc="-120" dirty="0">
                <a:solidFill>
                  <a:srgbClr val="FF0066"/>
                </a:solidFill>
                <a:latin typeface="Malgun Gothic"/>
                <a:cs typeface="Malgun Gothic"/>
              </a:rPr>
              <a:t>nervous</a:t>
            </a:r>
            <a:r>
              <a:rPr sz="2350" b="1" spc="-350" dirty="0">
                <a:solidFill>
                  <a:srgbClr val="FF0066"/>
                </a:solidFill>
                <a:latin typeface="Malgun Gothic"/>
                <a:cs typeface="Malgun Gothic"/>
              </a:rPr>
              <a:t> </a:t>
            </a:r>
            <a:r>
              <a:rPr sz="2350" b="1" spc="-160" dirty="0">
                <a:solidFill>
                  <a:srgbClr val="FF0066"/>
                </a:solidFill>
                <a:latin typeface="Malgun Gothic"/>
                <a:cs typeface="Malgun Gothic"/>
              </a:rPr>
              <a:t>system</a:t>
            </a:r>
            <a:endParaRPr sz="2350">
              <a:latin typeface="Malgun Gothic"/>
              <a:cs typeface="Malgun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5787" y="1760895"/>
            <a:ext cx="5334635" cy="324612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04165" marR="1324610" indent="-291465">
              <a:lnSpc>
                <a:spcPct val="101000"/>
              </a:lnSpc>
              <a:spcBef>
                <a:spcPts val="80"/>
              </a:spcBef>
            </a:pPr>
            <a:r>
              <a:rPr sz="4050" spc="280" dirty="0">
                <a:solidFill>
                  <a:srgbClr val="FFFF00"/>
                </a:solidFill>
                <a:latin typeface="MS UI Gothic"/>
                <a:cs typeface="MS UI Gothic"/>
              </a:rPr>
              <a:t>MECHANISM</a:t>
            </a:r>
            <a:r>
              <a:rPr sz="4050" spc="-175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4050" spc="210" dirty="0">
                <a:solidFill>
                  <a:srgbClr val="FFFF00"/>
                </a:solidFill>
                <a:latin typeface="MS UI Gothic"/>
                <a:cs typeface="MS UI Gothic"/>
              </a:rPr>
              <a:t>OF  </a:t>
            </a:r>
            <a:r>
              <a:rPr sz="4050" spc="145" dirty="0">
                <a:solidFill>
                  <a:srgbClr val="FFFF00"/>
                </a:solidFill>
                <a:latin typeface="MS UI Gothic"/>
                <a:cs typeface="MS UI Gothic"/>
              </a:rPr>
              <a:t>ACTIONS</a:t>
            </a:r>
            <a:endParaRPr sz="4050">
              <a:latin typeface="MS UI Gothic"/>
              <a:cs typeface="MS UI Gothic"/>
            </a:endParaRPr>
          </a:p>
          <a:p>
            <a:pPr marL="304165" marR="5080" indent="-291465">
              <a:lnSpc>
                <a:spcPct val="100800"/>
              </a:lnSpc>
              <a:spcBef>
                <a:spcPts val="860"/>
              </a:spcBef>
            </a:pPr>
            <a:r>
              <a:rPr sz="4050" spc="140" dirty="0">
                <a:solidFill>
                  <a:srgbClr val="FFFF00"/>
                </a:solidFill>
                <a:latin typeface="MS UI Gothic"/>
                <a:cs typeface="MS UI Gothic"/>
              </a:rPr>
              <a:t>The</a:t>
            </a:r>
            <a:r>
              <a:rPr sz="4050" spc="-165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4050" spc="210" dirty="0">
                <a:solidFill>
                  <a:srgbClr val="FFFF00"/>
                </a:solidFill>
                <a:latin typeface="MS UI Gothic"/>
                <a:cs typeface="MS UI Gothic"/>
              </a:rPr>
              <a:t>neurotransmitters  </a:t>
            </a:r>
            <a:r>
              <a:rPr sz="4050" spc="680" dirty="0">
                <a:solidFill>
                  <a:srgbClr val="FFFF00"/>
                </a:solidFill>
                <a:latin typeface="MS UI Gothic"/>
                <a:cs typeface="MS UI Gothic"/>
              </a:rPr>
              <a:t>&amp; </a:t>
            </a:r>
            <a:r>
              <a:rPr sz="4050" spc="280" dirty="0">
                <a:solidFill>
                  <a:srgbClr val="FFFF00"/>
                </a:solidFill>
                <a:latin typeface="MS UI Gothic"/>
                <a:cs typeface="MS UI Gothic"/>
              </a:rPr>
              <a:t>receptors </a:t>
            </a:r>
            <a:r>
              <a:rPr sz="4050" spc="325" dirty="0">
                <a:solidFill>
                  <a:srgbClr val="FFFF00"/>
                </a:solidFill>
                <a:latin typeface="MS UI Gothic"/>
                <a:cs typeface="MS UI Gothic"/>
              </a:rPr>
              <a:t>of  </a:t>
            </a:r>
            <a:r>
              <a:rPr sz="4050" spc="434" dirty="0">
                <a:solidFill>
                  <a:srgbClr val="FFFF00"/>
                </a:solidFill>
                <a:latin typeface="MS UI Gothic"/>
                <a:cs typeface="MS UI Gothic"/>
              </a:rPr>
              <a:t>Autonomic</a:t>
            </a:r>
            <a:r>
              <a:rPr sz="4050" spc="-125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4050" spc="5" dirty="0">
                <a:solidFill>
                  <a:srgbClr val="FFFF00"/>
                </a:solidFill>
                <a:latin typeface="MS UI Gothic"/>
                <a:cs typeface="MS UI Gothic"/>
              </a:rPr>
              <a:t>NS</a:t>
            </a:r>
            <a:endParaRPr sz="4050">
              <a:latin typeface="MS UI Gothic"/>
              <a:cs typeface="MS UI Gothi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4322" y="390362"/>
            <a:ext cx="4424045" cy="9582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100" b="0" u="none" spc="-55" dirty="0">
                <a:latin typeface="MS UI Gothic"/>
                <a:cs typeface="MS UI Gothic"/>
              </a:rPr>
              <a:t>OBJECTIVES</a:t>
            </a:r>
            <a:endParaRPr sz="6100">
              <a:latin typeface="MS UI Gothic"/>
              <a:cs typeface="MS UI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3451" y="1766077"/>
            <a:ext cx="5688965" cy="294513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455930" marR="5080" indent="-443865">
              <a:lnSpc>
                <a:spcPct val="101000"/>
              </a:lnSpc>
              <a:spcBef>
                <a:spcPts val="70"/>
              </a:spcBef>
              <a:tabLst>
                <a:tab pos="455930" algn="l"/>
              </a:tabLst>
            </a:pPr>
            <a:r>
              <a:rPr sz="2450" spc="310" dirty="0">
                <a:solidFill>
                  <a:srgbClr val="ACD433"/>
                </a:solidFill>
                <a:latin typeface="Segoe UI Symbol"/>
                <a:cs typeface="Segoe UI Symbol"/>
              </a:rPr>
              <a:t>▶	</a:t>
            </a:r>
            <a:r>
              <a:rPr sz="3050" spc="260" dirty="0">
                <a:solidFill>
                  <a:srgbClr val="FFFF00"/>
                </a:solidFill>
                <a:latin typeface="MS UI Gothic"/>
                <a:cs typeface="MS UI Gothic"/>
              </a:rPr>
              <a:t>describe </a:t>
            </a:r>
            <a:r>
              <a:rPr sz="3050" b="1" spc="-45" dirty="0">
                <a:solidFill>
                  <a:srgbClr val="FFFF00"/>
                </a:solidFill>
                <a:latin typeface="Malgun Gothic"/>
                <a:cs typeface="Malgun Gothic"/>
              </a:rPr>
              <a:t>neurotransmitters  </a:t>
            </a:r>
            <a:r>
              <a:rPr sz="3050" spc="220" dirty="0">
                <a:solidFill>
                  <a:srgbClr val="FFFF00"/>
                </a:solidFill>
                <a:latin typeface="MS UI Gothic"/>
                <a:cs typeface="MS UI Gothic"/>
              </a:rPr>
              <a:t>that</a:t>
            </a:r>
            <a:r>
              <a:rPr sz="3050" spc="-95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3050" spc="470" dirty="0">
                <a:solidFill>
                  <a:srgbClr val="FFFF00"/>
                </a:solidFill>
                <a:latin typeface="MS UI Gothic"/>
                <a:cs typeface="MS UI Gothic"/>
              </a:rPr>
              <a:t>can</a:t>
            </a:r>
            <a:r>
              <a:rPr sz="3050" spc="-95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3050" spc="225" dirty="0">
                <a:solidFill>
                  <a:srgbClr val="FFFF00"/>
                </a:solidFill>
                <a:latin typeface="MS UI Gothic"/>
                <a:cs typeface="MS UI Gothic"/>
              </a:rPr>
              <a:t>release</a:t>
            </a:r>
            <a:r>
              <a:rPr sz="3050" spc="-95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3050" spc="295" dirty="0">
                <a:solidFill>
                  <a:srgbClr val="FFFF00"/>
                </a:solidFill>
                <a:latin typeface="MS UI Gothic"/>
                <a:cs typeface="MS UI Gothic"/>
              </a:rPr>
              <a:t>at</a:t>
            </a:r>
            <a:r>
              <a:rPr sz="3050" spc="-95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3050" spc="295" dirty="0">
                <a:solidFill>
                  <a:srgbClr val="FFFF00"/>
                </a:solidFill>
                <a:latin typeface="MS UI Gothic"/>
                <a:cs typeface="MS UI Gothic"/>
              </a:rPr>
              <a:t>pre</a:t>
            </a:r>
            <a:r>
              <a:rPr sz="3050" spc="-95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3050" spc="515" dirty="0">
                <a:solidFill>
                  <a:srgbClr val="FFFF00"/>
                </a:solidFill>
                <a:latin typeface="MS UI Gothic"/>
                <a:cs typeface="MS UI Gothic"/>
              </a:rPr>
              <a:t>and  </a:t>
            </a:r>
            <a:r>
              <a:rPr sz="3050" spc="190" dirty="0">
                <a:solidFill>
                  <a:srgbClr val="FFFF00"/>
                </a:solidFill>
                <a:latin typeface="MS UI Gothic"/>
                <a:cs typeface="MS UI Gothic"/>
              </a:rPr>
              <a:t>post </a:t>
            </a:r>
            <a:r>
              <a:rPr sz="3050" spc="335" dirty="0">
                <a:solidFill>
                  <a:srgbClr val="FFFF00"/>
                </a:solidFill>
                <a:latin typeface="MS UI Gothic"/>
                <a:cs typeface="MS UI Gothic"/>
              </a:rPr>
              <a:t>ganglionic </a:t>
            </a:r>
            <a:r>
              <a:rPr sz="3050" spc="240" dirty="0">
                <a:solidFill>
                  <a:srgbClr val="FFFF00"/>
                </a:solidFill>
                <a:latin typeface="MS UI Gothic"/>
                <a:cs typeface="MS UI Gothic"/>
              </a:rPr>
              <a:t>of  </a:t>
            </a:r>
            <a:r>
              <a:rPr sz="3050" spc="320" dirty="0">
                <a:solidFill>
                  <a:srgbClr val="FFFF00"/>
                </a:solidFill>
                <a:latin typeface="MS UI Gothic"/>
                <a:cs typeface="MS UI Gothic"/>
              </a:rPr>
              <a:t>Autonomic</a:t>
            </a:r>
            <a:r>
              <a:rPr sz="3050" spc="-95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3050" spc="70" dirty="0">
                <a:solidFill>
                  <a:srgbClr val="FFFF00"/>
                </a:solidFill>
                <a:latin typeface="MS UI Gothic"/>
                <a:cs typeface="MS UI Gothic"/>
              </a:rPr>
              <a:t>NS.</a:t>
            </a:r>
            <a:endParaRPr sz="305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  <a:spcBef>
                <a:spcPts val="890"/>
              </a:spcBef>
              <a:tabLst>
                <a:tab pos="455930" algn="l"/>
              </a:tabLst>
            </a:pPr>
            <a:r>
              <a:rPr sz="2450" spc="310" dirty="0">
                <a:solidFill>
                  <a:srgbClr val="ACD433"/>
                </a:solidFill>
                <a:latin typeface="Segoe UI Symbol"/>
                <a:cs typeface="Segoe UI Symbol"/>
              </a:rPr>
              <a:t>▶	</a:t>
            </a:r>
            <a:r>
              <a:rPr sz="3050" spc="225" dirty="0">
                <a:solidFill>
                  <a:srgbClr val="FFFF00"/>
                </a:solidFill>
                <a:latin typeface="MS UI Gothic"/>
                <a:cs typeface="MS UI Gothic"/>
              </a:rPr>
              <a:t>Describe </a:t>
            </a:r>
            <a:r>
              <a:rPr sz="3050" spc="320" dirty="0">
                <a:solidFill>
                  <a:srgbClr val="FFFF00"/>
                </a:solidFill>
                <a:latin typeface="MS UI Gothic"/>
                <a:cs typeface="MS UI Gothic"/>
              </a:rPr>
              <a:t>Autonomic</a:t>
            </a:r>
            <a:r>
              <a:rPr sz="3050" spc="-415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3050" spc="-5" dirty="0">
                <a:solidFill>
                  <a:srgbClr val="FFFF00"/>
                </a:solidFill>
                <a:latin typeface="MS UI Gothic"/>
                <a:cs typeface="MS UI Gothic"/>
              </a:rPr>
              <a:t>NS</a:t>
            </a:r>
            <a:endParaRPr sz="3050">
              <a:latin typeface="MS UI Gothic"/>
              <a:cs typeface="MS UI Gothic"/>
            </a:endParaRPr>
          </a:p>
          <a:p>
            <a:pPr marL="455930">
              <a:lnSpc>
                <a:spcPct val="100000"/>
              </a:lnSpc>
              <a:spcBef>
                <a:spcPts val="15"/>
              </a:spcBef>
            </a:pPr>
            <a:r>
              <a:rPr sz="3050" b="1" spc="45" dirty="0">
                <a:solidFill>
                  <a:srgbClr val="FFFF00"/>
                </a:solidFill>
                <a:latin typeface="Malgun Gothic"/>
                <a:cs typeface="Malgun Gothic"/>
              </a:rPr>
              <a:t>receptors.</a:t>
            </a:r>
            <a:endParaRPr sz="3050">
              <a:latin typeface="Malgun Gothic"/>
              <a:cs typeface="Malgun Gothi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56036" y="2607995"/>
            <a:ext cx="0" cy="1295400"/>
          </a:xfrm>
          <a:custGeom>
            <a:avLst/>
            <a:gdLst/>
            <a:ahLst/>
            <a:cxnLst/>
            <a:rect l="l" t="t" r="r" b="b"/>
            <a:pathLst>
              <a:path h="1295400">
                <a:moveTo>
                  <a:pt x="0" y="0"/>
                </a:moveTo>
                <a:lnTo>
                  <a:pt x="0" y="1295399"/>
                </a:lnTo>
              </a:path>
            </a:pathLst>
          </a:custGeom>
          <a:ln w="24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9837" y="1312595"/>
            <a:ext cx="5764529" cy="1878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4607" y="3385236"/>
            <a:ext cx="5699760" cy="1813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18624" y="276151"/>
            <a:ext cx="5129530" cy="95186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420"/>
              </a:lnSpc>
              <a:spcBef>
                <a:spcPts val="200"/>
              </a:spcBef>
              <a:tabLst>
                <a:tab pos="1852295" algn="l"/>
              </a:tabLst>
            </a:pPr>
            <a:r>
              <a:rPr sz="2050" u="none" spc="-60" dirty="0"/>
              <a:t>ANS </a:t>
            </a:r>
            <a:r>
              <a:rPr sz="2050" u="none" spc="-90" dirty="0"/>
              <a:t>Neurotransmitters: </a:t>
            </a:r>
            <a:r>
              <a:rPr sz="2050" b="0" u="none" spc="-10" dirty="0">
                <a:latin typeface="MS UI Gothic"/>
                <a:cs typeface="MS UI Gothic"/>
              </a:rPr>
              <a:t>Classified </a:t>
            </a:r>
            <a:r>
              <a:rPr sz="2050" b="0" u="none" spc="-114" dirty="0">
                <a:latin typeface="MS UI Gothic"/>
                <a:cs typeface="MS UI Gothic"/>
              </a:rPr>
              <a:t>as </a:t>
            </a:r>
            <a:r>
              <a:rPr sz="2050" b="0" u="none" spc="-55" dirty="0">
                <a:latin typeface="MS UI Gothic"/>
                <a:cs typeface="MS UI Gothic"/>
              </a:rPr>
              <a:t>either  </a:t>
            </a:r>
            <a:r>
              <a:rPr sz="2050" b="0" u="none" dirty="0">
                <a:latin typeface="MS UI Gothic"/>
                <a:cs typeface="MS UI Gothic"/>
              </a:rPr>
              <a:t>cholinergic</a:t>
            </a:r>
            <a:r>
              <a:rPr sz="2050" b="0" u="none" spc="-120" dirty="0">
                <a:latin typeface="MS UI Gothic"/>
                <a:cs typeface="MS UI Gothic"/>
              </a:rPr>
              <a:t> </a:t>
            </a:r>
            <a:r>
              <a:rPr sz="2050" b="0" u="none" spc="-30" dirty="0">
                <a:latin typeface="MS UI Gothic"/>
                <a:cs typeface="MS UI Gothic"/>
              </a:rPr>
              <a:t>or</a:t>
            </a:r>
            <a:r>
              <a:rPr sz="2050" b="0" u="none" spc="-110" dirty="0">
                <a:latin typeface="MS UI Gothic"/>
                <a:cs typeface="MS UI Gothic"/>
              </a:rPr>
              <a:t> </a:t>
            </a:r>
            <a:r>
              <a:rPr sz="2050" b="0" u="none" spc="-35" dirty="0">
                <a:latin typeface="MS UI Gothic"/>
                <a:cs typeface="MS UI Gothic"/>
              </a:rPr>
              <a:t>adrenergic</a:t>
            </a:r>
            <a:r>
              <a:rPr sz="2050" b="0" u="none" spc="-120" dirty="0">
                <a:latin typeface="MS UI Gothic"/>
                <a:cs typeface="MS UI Gothic"/>
              </a:rPr>
              <a:t> </a:t>
            </a:r>
            <a:r>
              <a:rPr sz="2050" b="0" u="none" spc="-50" dirty="0">
                <a:latin typeface="MS UI Gothic"/>
                <a:cs typeface="MS UI Gothic"/>
              </a:rPr>
              <a:t>neurons</a:t>
            </a:r>
            <a:r>
              <a:rPr sz="2050" b="0" u="none" spc="-110" dirty="0">
                <a:latin typeface="MS UI Gothic"/>
                <a:cs typeface="MS UI Gothic"/>
              </a:rPr>
              <a:t> </a:t>
            </a:r>
            <a:r>
              <a:rPr sz="2050" b="0" u="none" spc="-75" dirty="0">
                <a:latin typeface="MS UI Gothic"/>
                <a:cs typeface="MS UI Gothic"/>
              </a:rPr>
              <a:t>based</a:t>
            </a:r>
            <a:r>
              <a:rPr sz="2050" b="0" u="none" spc="-110" dirty="0">
                <a:latin typeface="MS UI Gothic"/>
                <a:cs typeface="MS UI Gothic"/>
              </a:rPr>
              <a:t> </a:t>
            </a:r>
            <a:r>
              <a:rPr sz="2050" b="0" u="none" spc="-10" dirty="0">
                <a:latin typeface="MS UI Gothic"/>
                <a:cs typeface="MS UI Gothic"/>
              </a:rPr>
              <a:t>upon</a:t>
            </a:r>
            <a:r>
              <a:rPr sz="2050" b="0" u="none" spc="-114" dirty="0">
                <a:latin typeface="MS UI Gothic"/>
                <a:cs typeface="MS UI Gothic"/>
              </a:rPr>
              <a:t> </a:t>
            </a:r>
            <a:r>
              <a:rPr sz="2050" b="0" u="none" spc="-95" dirty="0">
                <a:latin typeface="MS UI Gothic"/>
                <a:cs typeface="MS UI Gothic"/>
              </a:rPr>
              <a:t>the  </a:t>
            </a:r>
            <a:r>
              <a:rPr sz="2050" b="0" u="none" spc="-60" dirty="0">
                <a:latin typeface="MS UI Gothic"/>
                <a:cs typeface="MS UI Gothic"/>
              </a:rPr>
              <a:t>neurotransmitter	</a:t>
            </a:r>
            <a:r>
              <a:rPr sz="2050" b="0" u="none" spc="-65" dirty="0">
                <a:latin typeface="MS UI Gothic"/>
                <a:cs typeface="MS UI Gothic"/>
              </a:rPr>
              <a:t>released</a:t>
            </a:r>
            <a:endParaRPr sz="2050">
              <a:latin typeface="MS UI Gothic"/>
              <a:cs typeface="MS UI Gothi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5693" y="277825"/>
            <a:ext cx="2780030" cy="5695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50" spc="25" dirty="0"/>
              <a:t>Sym</a:t>
            </a:r>
            <a:r>
              <a:rPr sz="3550" spc="80" dirty="0"/>
              <a:t>pat</a:t>
            </a:r>
            <a:r>
              <a:rPr sz="3550" dirty="0"/>
              <a:t>het</a:t>
            </a:r>
            <a:r>
              <a:rPr sz="3550" spc="-125" dirty="0"/>
              <a:t>i</a:t>
            </a:r>
            <a:r>
              <a:rPr sz="3550" spc="555" dirty="0"/>
              <a:t>c</a:t>
            </a:r>
            <a:endParaRPr sz="3550"/>
          </a:p>
        </p:txBody>
      </p:sp>
      <p:sp>
        <p:nvSpPr>
          <p:cNvPr id="3" name="object 3"/>
          <p:cNvSpPr/>
          <p:nvPr/>
        </p:nvSpPr>
        <p:spPr>
          <a:xfrm>
            <a:off x="648393" y="1336236"/>
            <a:ext cx="3826510" cy="0"/>
          </a:xfrm>
          <a:custGeom>
            <a:avLst/>
            <a:gdLst/>
            <a:ahLst/>
            <a:cxnLst/>
            <a:rect l="l" t="t" r="r" b="b"/>
            <a:pathLst>
              <a:path w="3826510">
                <a:moveTo>
                  <a:pt x="0" y="0"/>
                </a:moveTo>
                <a:lnTo>
                  <a:pt x="3826142" y="0"/>
                </a:lnTo>
              </a:path>
            </a:pathLst>
          </a:custGeom>
          <a:ln w="40805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0717" y="930706"/>
            <a:ext cx="4192270" cy="5695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25120" algn="l"/>
              </a:tabLst>
            </a:pPr>
            <a:r>
              <a:rPr sz="350" spc="35" dirty="0">
                <a:solidFill>
                  <a:srgbClr val="ACD433"/>
                </a:solidFill>
                <a:latin typeface="Segoe UI Symbol"/>
                <a:cs typeface="Segoe UI Symbol"/>
              </a:rPr>
              <a:t>▶	</a:t>
            </a:r>
            <a:r>
              <a:rPr sz="400" spc="-5" dirty="0">
                <a:solidFill>
                  <a:srgbClr val="FFFF00"/>
                </a:solidFill>
                <a:latin typeface="MS UI Gothic"/>
                <a:cs typeface="MS UI Gothic"/>
              </a:rPr>
              <a:t>P</a:t>
            </a:r>
            <a:r>
              <a:rPr sz="400" spc="-140" dirty="0">
                <a:solidFill>
                  <a:srgbClr val="FFFF00"/>
                </a:solidFill>
                <a:latin typeface="MS UI Gothic"/>
                <a:cs typeface="MS UI Gothic"/>
              </a:rPr>
              <a:t>r</a:t>
            </a:r>
            <a:r>
              <a:rPr sz="5325" b="1" spc="-4072" baseline="13302" dirty="0">
                <a:solidFill>
                  <a:srgbClr val="FFFF00"/>
                </a:solidFill>
                <a:latin typeface="Malgun Gothic"/>
                <a:cs typeface="Malgun Gothic"/>
              </a:rPr>
              <a:t>N</a:t>
            </a:r>
            <a:r>
              <a:rPr sz="400" spc="70" dirty="0">
                <a:solidFill>
                  <a:srgbClr val="FFFF00"/>
                </a:solidFill>
                <a:latin typeface="MS UI Gothic"/>
                <a:cs typeface="MS UI Gothic"/>
              </a:rPr>
              <a:t>e</a:t>
            </a:r>
            <a:r>
              <a:rPr sz="400" spc="95" dirty="0">
                <a:solidFill>
                  <a:srgbClr val="FFFF00"/>
                </a:solidFill>
                <a:latin typeface="MS UI Gothic"/>
                <a:cs typeface="MS UI Gothic"/>
              </a:rPr>
              <a:t>g</a:t>
            </a:r>
            <a:r>
              <a:rPr sz="400" spc="75" dirty="0">
                <a:solidFill>
                  <a:srgbClr val="FFFF00"/>
                </a:solidFill>
                <a:latin typeface="MS UI Gothic"/>
                <a:cs typeface="MS UI Gothic"/>
              </a:rPr>
              <a:t>an</a:t>
            </a:r>
            <a:r>
              <a:rPr sz="400" spc="95" dirty="0">
                <a:solidFill>
                  <a:srgbClr val="FFFF00"/>
                </a:solidFill>
                <a:latin typeface="MS UI Gothic"/>
                <a:cs typeface="MS UI Gothic"/>
              </a:rPr>
              <a:t>g</a:t>
            </a:r>
            <a:r>
              <a:rPr sz="400" spc="20" dirty="0">
                <a:solidFill>
                  <a:srgbClr val="FFFF00"/>
                </a:solidFill>
                <a:latin typeface="MS UI Gothic"/>
                <a:cs typeface="MS UI Gothic"/>
              </a:rPr>
              <a:t>lio</a:t>
            </a:r>
            <a:r>
              <a:rPr sz="400" spc="50" dirty="0">
                <a:solidFill>
                  <a:srgbClr val="FFFF00"/>
                </a:solidFill>
                <a:latin typeface="MS UI Gothic"/>
                <a:cs typeface="MS UI Gothic"/>
              </a:rPr>
              <a:t>n</a:t>
            </a:r>
            <a:r>
              <a:rPr sz="400" spc="15" dirty="0">
                <a:solidFill>
                  <a:srgbClr val="FFFF00"/>
                </a:solidFill>
                <a:latin typeface="MS UI Gothic"/>
                <a:cs typeface="MS UI Gothic"/>
              </a:rPr>
              <a:t>i</a:t>
            </a:r>
            <a:r>
              <a:rPr sz="400" spc="50" dirty="0">
                <a:solidFill>
                  <a:srgbClr val="FFFF00"/>
                </a:solidFill>
                <a:latin typeface="MS UI Gothic"/>
                <a:cs typeface="MS UI Gothic"/>
              </a:rPr>
              <a:t>c</a:t>
            </a:r>
            <a:r>
              <a:rPr sz="400" spc="-70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5325" b="1" spc="-2842" baseline="13302" dirty="0">
                <a:solidFill>
                  <a:srgbClr val="FFFF00"/>
                </a:solidFill>
                <a:latin typeface="Malgun Gothic"/>
                <a:cs typeface="Malgun Gothic"/>
              </a:rPr>
              <a:t>e</a:t>
            </a:r>
            <a:r>
              <a:rPr sz="400" spc="50" dirty="0">
                <a:solidFill>
                  <a:srgbClr val="FFFF00"/>
                </a:solidFill>
                <a:latin typeface="MS UI Gothic"/>
                <a:cs typeface="MS UI Gothic"/>
              </a:rPr>
              <a:t>n</a:t>
            </a:r>
            <a:r>
              <a:rPr sz="400" spc="70" dirty="0">
                <a:solidFill>
                  <a:srgbClr val="FFFF00"/>
                </a:solidFill>
                <a:latin typeface="MS UI Gothic"/>
                <a:cs typeface="MS UI Gothic"/>
              </a:rPr>
              <a:t>e</a:t>
            </a:r>
            <a:r>
              <a:rPr sz="400" spc="50" dirty="0">
                <a:solidFill>
                  <a:srgbClr val="FFFF00"/>
                </a:solidFill>
                <a:latin typeface="MS UI Gothic"/>
                <a:cs typeface="MS UI Gothic"/>
              </a:rPr>
              <a:t>u</a:t>
            </a:r>
            <a:r>
              <a:rPr sz="400" spc="-20" dirty="0">
                <a:solidFill>
                  <a:srgbClr val="FFFF00"/>
                </a:solidFill>
                <a:latin typeface="MS UI Gothic"/>
                <a:cs typeface="MS UI Gothic"/>
              </a:rPr>
              <a:t>r</a:t>
            </a:r>
            <a:r>
              <a:rPr sz="400" spc="70" dirty="0">
                <a:solidFill>
                  <a:srgbClr val="FFFF00"/>
                </a:solidFill>
                <a:latin typeface="MS UI Gothic"/>
                <a:cs typeface="MS UI Gothic"/>
              </a:rPr>
              <a:t>o</a:t>
            </a:r>
            <a:r>
              <a:rPr sz="400" spc="50" dirty="0">
                <a:solidFill>
                  <a:srgbClr val="FFFF00"/>
                </a:solidFill>
                <a:latin typeface="MS UI Gothic"/>
                <a:cs typeface="MS UI Gothic"/>
              </a:rPr>
              <a:t>n</a:t>
            </a:r>
            <a:r>
              <a:rPr sz="400" spc="-20" dirty="0">
                <a:solidFill>
                  <a:srgbClr val="FFFF00"/>
                </a:solidFill>
                <a:latin typeface="MS UI Gothic"/>
                <a:cs typeface="MS UI Gothic"/>
              </a:rPr>
              <a:t>s</a:t>
            </a:r>
            <a:r>
              <a:rPr sz="400" spc="-5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400" spc="-60" dirty="0">
                <a:solidFill>
                  <a:srgbClr val="FFFF00"/>
                </a:solidFill>
                <a:latin typeface="MS UI Gothic"/>
                <a:cs typeface="MS UI Gothic"/>
              </a:rPr>
              <a:t>-</a:t>
            </a:r>
            <a:r>
              <a:rPr sz="400" dirty="0">
                <a:solidFill>
                  <a:srgbClr val="FFFF00"/>
                </a:solidFill>
                <a:latin typeface="MS UI Gothic"/>
                <a:cs typeface="MS UI Gothic"/>
              </a:rPr>
              <a:t>  </a:t>
            </a:r>
            <a:r>
              <a:rPr sz="400" spc="-30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5325" b="1" spc="-217" baseline="13302" dirty="0">
                <a:solidFill>
                  <a:srgbClr val="FFFF00"/>
                </a:solidFill>
                <a:latin typeface="Malgun Gothic"/>
                <a:cs typeface="Malgun Gothic"/>
              </a:rPr>
              <a:t>ur</a:t>
            </a:r>
            <a:r>
              <a:rPr sz="5325" b="1" spc="-165" baseline="13302" dirty="0">
                <a:solidFill>
                  <a:srgbClr val="FFFF00"/>
                </a:solidFill>
                <a:latin typeface="Malgun Gothic"/>
                <a:cs typeface="Malgun Gothic"/>
              </a:rPr>
              <a:t>ot</a:t>
            </a:r>
            <a:r>
              <a:rPr sz="5325" b="1" spc="-397" baseline="13302" dirty="0">
                <a:solidFill>
                  <a:srgbClr val="FFFF00"/>
                </a:solidFill>
                <a:latin typeface="Malgun Gothic"/>
                <a:cs typeface="Malgun Gothic"/>
              </a:rPr>
              <a:t>r</a:t>
            </a:r>
            <a:r>
              <a:rPr sz="5325" b="1" spc="157" baseline="13302" dirty="0">
                <a:solidFill>
                  <a:srgbClr val="FFFF00"/>
                </a:solidFill>
                <a:latin typeface="Malgun Gothic"/>
                <a:cs typeface="Malgun Gothic"/>
              </a:rPr>
              <a:t>ans</a:t>
            </a:r>
            <a:r>
              <a:rPr sz="5325" b="1" spc="104" baseline="13302" dirty="0">
                <a:solidFill>
                  <a:srgbClr val="FFFF00"/>
                </a:solidFill>
                <a:latin typeface="Malgun Gothic"/>
                <a:cs typeface="Malgun Gothic"/>
              </a:rPr>
              <a:t>m</a:t>
            </a:r>
            <a:r>
              <a:rPr sz="5325" b="1" spc="-187" baseline="13302" dirty="0">
                <a:solidFill>
                  <a:srgbClr val="FFFF00"/>
                </a:solidFill>
                <a:latin typeface="Malgun Gothic"/>
                <a:cs typeface="Malgun Gothic"/>
              </a:rPr>
              <a:t>i</a:t>
            </a:r>
            <a:r>
              <a:rPr sz="5325" b="1" spc="-450" baseline="13302" dirty="0">
                <a:solidFill>
                  <a:srgbClr val="FFFF00"/>
                </a:solidFill>
                <a:latin typeface="Malgun Gothic"/>
                <a:cs typeface="Malgun Gothic"/>
              </a:rPr>
              <a:t>tt</a:t>
            </a:r>
            <a:r>
              <a:rPr sz="5325" b="1" spc="44" baseline="13302" dirty="0">
                <a:solidFill>
                  <a:srgbClr val="FFFF00"/>
                </a:solidFill>
                <a:latin typeface="Malgun Gothic"/>
                <a:cs typeface="Malgun Gothic"/>
              </a:rPr>
              <a:t>er</a:t>
            </a:r>
            <a:r>
              <a:rPr sz="5325" b="1" spc="-104" baseline="13302" dirty="0">
                <a:solidFill>
                  <a:srgbClr val="FFFF00"/>
                </a:solidFill>
                <a:latin typeface="Malgun Gothic"/>
                <a:cs typeface="Malgun Gothic"/>
              </a:rPr>
              <a:t>s</a:t>
            </a:r>
            <a:endParaRPr sz="5325" baseline="13302">
              <a:latin typeface="Malgun Gothic"/>
              <a:cs typeface="Malgun Gothic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  <a:tabLst>
                <a:tab pos="439420" algn="l"/>
              </a:tabLst>
            </a:pPr>
            <a:r>
              <a:rPr sz="2150" dirty="0">
                <a:solidFill>
                  <a:srgbClr val="ACD433"/>
                </a:solidFill>
                <a:latin typeface="Yu Gothic UI"/>
                <a:cs typeface="Yu Gothic UI"/>
              </a:rPr>
              <a:t>▶	</a:t>
            </a:r>
            <a:r>
              <a:rPr spc="45" dirty="0"/>
              <a:t>Preganglionic</a:t>
            </a:r>
            <a:r>
              <a:rPr spc="-200" dirty="0"/>
              <a:t> </a:t>
            </a:r>
            <a:r>
              <a:rPr spc="30" dirty="0"/>
              <a:t>neurones</a:t>
            </a:r>
            <a:endParaRPr sz="2150">
              <a:latin typeface="Yu Gothic UI"/>
              <a:cs typeface="Yu Gothic UI"/>
            </a:endParaRPr>
          </a:p>
          <a:p>
            <a:pPr marL="439420" marR="2054860" indent="-427355">
              <a:lnSpc>
                <a:spcPts val="2590"/>
              </a:lnSpc>
              <a:spcBef>
                <a:spcPts val="830"/>
              </a:spcBef>
              <a:tabLst>
                <a:tab pos="439420" algn="l"/>
                <a:tab pos="3247390" algn="l"/>
              </a:tabLst>
            </a:pPr>
            <a:r>
              <a:rPr sz="2150" dirty="0">
                <a:solidFill>
                  <a:srgbClr val="ACD433"/>
                </a:solidFill>
                <a:latin typeface="Yu Gothic UI"/>
                <a:cs typeface="Yu Gothic UI"/>
              </a:rPr>
              <a:t>▶	</a:t>
            </a:r>
            <a:r>
              <a:rPr spc="55" dirty="0"/>
              <a:t>Are</a:t>
            </a:r>
            <a:r>
              <a:rPr spc="-195" dirty="0"/>
              <a:t> </a:t>
            </a:r>
            <a:r>
              <a:rPr spc="65" dirty="0"/>
              <a:t>Cholinergic	</a:t>
            </a:r>
            <a:r>
              <a:rPr spc="-310" dirty="0"/>
              <a:t>= </a:t>
            </a:r>
            <a:r>
              <a:rPr spc="65" dirty="0"/>
              <a:t>(</a:t>
            </a:r>
            <a:r>
              <a:rPr spc="-170" dirty="0"/>
              <a:t> </a:t>
            </a:r>
            <a:r>
              <a:rPr spc="105" dirty="0"/>
              <a:t>release  </a:t>
            </a:r>
            <a:r>
              <a:rPr spc="100" dirty="0"/>
              <a:t>acetylcholine</a:t>
            </a:r>
            <a:r>
              <a:rPr spc="-200" dirty="0"/>
              <a:t> </a:t>
            </a:r>
            <a:r>
              <a:rPr spc="65" dirty="0"/>
              <a:t>)</a:t>
            </a:r>
            <a:endParaRPr sz="2150">
              <a:latin typeface="Yu Gothic UI"/>
              <a:cs typeface="Yu Gothic UI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  <a:tabLst>
                <a:tab pos="439420" algn="l"/>
              </a:tabLst>
            </a:pPr>
            <a:r>
              <a:rPr sz="2150" dirty="0">
                <a:solidFill>
                  <a:srgbClr val="ACD433"/>
                </a:solidFill>
                <a:latin typeface="Yu Gothic UI"/>
                <a:cs typeface="Yu Gothic UI"/>
              </a:rPr>
              <a:t>▶	</a:t>
            </a:r>
            <a:r>
              <a:rPr spc="20" dirty="0"/>
              <a:t>Postganglionic</a:t>
            </a:r>
            <a:r>
              <a:rPr spc="-200" dirty="0"/>
              <a:t> </a:t>
            </a:r>
            <a:r>
              <a:rPr spc="5" dirty="0"/>
              <a:t>neurons:</a:t>
            </a:r>
            <a:endParaRPr sz="2150">
              <a:latin typeface="Yu Gothic UI"/>
              <a:cs typeface="Yu Gothic UI"/>
            </a:endParaRPr>
          </a:p>
          <a:p>
            <a:pPr marL="779145" marR="5080" indent="-378460">
              <a:lnSpc>
                <a:spcPts val="2590"/>
              </a:lnSpc>
              <a:spcBef>
                <a:spcPts val="830"/>
              </a:spcBef>
            </a:pPr>
            <a:r>
              <a:rPr sz="2150" dirty="0">
                <a:solidFill>
                  <a:srgbClr val="ACD433"/>
                </a:solidFill>
                <a:latin typeface="Yu Gothic UI"/>
                <a:cs typeface="Yu Gothic UI"/>
              </a:rPr>
              <a:t>▶ </a:t>
            </a:r>
            <a:r>
              <a:rPr spc="105" dirty="0"/>
              <a:t>release </a:t>
            </a:r>
            <a:r>
              <a:rPr spc="40" dirty="0"/>
              <a:t>norepinepherine </a:t>
            </a:r>
            <a:r>
              <a:rPr spc="50" dirty="0"/>
              <a:t>at </a:t>
            </a:r>
            <a:r>
              <a:rPr dirty="0"/>
              <a:t>target  </a:t>
            </a:r>
            <a:r>
              <a:rPr spc="35" dirty="0"/>
              <a:t>organs</a:t>
            </a:r>
            <a:r>
              <a:rPr spc="-195" dirty="0"/>
              <a:t> </a:t>
            </a:r>
            <a:r>
              <a:rPr spc="50" dirty="0"/>
              <a:t>.</a:t>
            </a:r>
            <a:r>
              <a:rPr spc="-185" dirty="0"/>
              <a:t> </a:t>
            </a:r>
            <a:r>
              <a:rPr sz="2050" b="0" spc="50" dirty="0">
                <a:latin typeface="MS UI Gothic"/>
                <a:cs typeface="MS UI Gothic"/>
              </a:rPr>
              <a:t>All</a:t>
            </a:r>
            <a:r>
              <a:rPr sz="2050" b="0" spc="-60" dirty="0">
                <a:latin typeface="MS UI Gothic"/>
                <a:cs typeface="MS UI Gothic"/>
              </a:rPr>
              <a:t> </a:t>
            </a:r>
            <a:r>
              <a:rPr sz="2050" spc="30" dirty="0"/>
              <a:t>sympathetic</a:t>
            </a:r>
            <a:r>
              <a:rPr sz="2050" spc="-155" dirty="0"/>
              <a:t> </a:t>
            </a:r>
            <a:r>
              <a:rPr sz="2050" spc="15" dirty="0"/>
              <a:t>postganglionic</a:t>
            </a:r>
            <a:r>
              <a:rPr sz="2050" spc="-135" dirty="0"/>
              <a:t> </a:t>
            </a:r>
            <a:r>
              <a:rPr sz="2050" b="0" spc="140" dirty="0">
                <a:latin typeface="MS UI Gothic"/>
                <a:cs typeface="MS UI Gothic"/>
              </a:rPr>
              <a:t>release</a:t>
            </a:r>
            <a:endParaRPr sz="2050">
              <a:latin typeface="MS UI Gothic"/>
              <a:cs typeface="MS UI Gothic"/>
            </a:endParaRPr>
          </a:p>
          <a:p>
            <a:pPr marL="779145">
              <a:lnSpc>
                <a:spcPts val="1614"/>
              </a:lnSpc>
            </a:pPr>
            <a:r>
              <a:rPr sz="2050" spc="10" dirty="0"/>
              <a:t>noradrenalin</a:t>
            </a:r>
            <a:r>
              <a:rPr sz="2050" spc="-155" dirty="0"/>
              <a:t> </a:t>
            </a:r>
            <a:r>
              <a:rPr sz="2050" spc="90" dirty="0"/>
              <a:t>except</a:t>
            </a:r>
            <a:r>
              <a:rPr sz="2050" spc="-150" dirty="0"/>
              <a:t> </a:t>
            </a:r>
            <a:r>
              <a:rPr sz="2050" spc="30" dirty="0"/>
              <a:t>sweetglands</a:t>
            </a:r>
            <a:r>
              <a:rPr sz="2050" spc="-155" dirty="0"/>
              <a:t> </a:t>
            </a:r>
            <a:r>
              <a:rPr sz="2050" spc="-370" dirty="0"/>
              <a:t>&amp;</a:t>
            </a:r>
            <a:r>
              <a:rPr sz="2050" spc="-150" dirty="0"/>
              <a:t> </a:t>
            </a:r>
            <a:r>
              <a:rPr sz="2050" spc="-10" dirty="0"/>
              <a:t>bl</a:t>
            </a:r>
            <a:r>
              <a:rPr sz="2050" spc="-155" dirty="0"/>
              <a:t> </a:t>
            </a:r>
            <a:r>
              <a:rPr sz="2050" spc="20" dirty="0"/>
              <a:t>vessels</a:t>
            </a:r>
            <a:r>
              <a:rPr sz="2050" spc="-150" dirty="0"/>
              <a:t> </a:t>
            </a:r>
            <a:r>
              <a:rPr sz="2050" spc="-75" dirty="0"/>
              <a:t>to</a:t>
            </a:r>
            <a:endParaRPr sz="2050"/>
          </a:p>
          <a:p>
            <a:pPr marL="779145">
              <a:lnSpc>
                <a:spcPts val="2220"/>
              </a:lnSpc>
            </a:pPr>
            <a:r>
              <a:rPr sz="2050" spc="25" dirty="0"/>
              <a:t>skeletal</a:t>
            </a:r>
            <a:r>
              <a:rPr sz="2050" spc="-160" dirty="0"/>
              <a:t> </a:t>
            </a:r>
            <a:r>
              <a:rPr sz="2050" spc="40" dirty="0"/>
              <a:t>muscles</a:t>
            </a:r>
            <a:endParaRPr sz="2050"/>
          </a:p>
        </p:txBody>
      </p:sp>
      <p:sp>
        <p:nvSpPr>
          <p:cNvPr id="6" name="object 6"/>
          <p:cNvSpPr txBox="1"/>
          <p:nvPr/>
        </p:nvSpPr>
        <p:spPr>
          <a:xfrm>
            <a:off x="577753" y="4797538"/>
            <a:ext cx="2759075" cy="49339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0"/>
              </a:spcBef>
            </a:pPr>
            <a:r>
              <a:rPr sz="2150" b="1" dirty="0">
                <a:solidFill>
                  <a:srgbClr val="ACD433"/>
                </a:solidFill>
                <a:latin typeface="Yu Gothic UI"/>
                <a:cs typeface="Yu Gothic UI"/>
              </a:rPr>
              <a:t>▶ </a:t>
            </a:r>
            <a:r>
              <a:rPr sz="2700" b="1" spc="70" dirty="0">
                <a:solidFill>
                  <a:srgbClr val="FFFF00"/>
                </a:solidFill>
                <a:latin typeface="Malgun Gothic"/>
                <a:cs typeface="Malgun Gothic"/>
              </a:rPr>
              <a:t>ie.</a:t>
            </a:r>
            <a:r>
              <a:rPr sz="2700" b="1" spc="-615" dirty="0">
                <a:solidFill>
                  <a:srgbClr val="FFFF00"/>
                </a:solidFill>
                <a:latin typeface="Malgun Gothic"/>
                <a:cs typeface="Malgun Gothic"/>
              </a:rPr>
              <a:t> </a:t>
            </a:r>
            <a:r>
              <a:rPr sz="2700" b="1" spc="70" dirty="0">
                <a:solidFill>
                  <a:srgbClr val="FFFF00"/>
                </a:solidFill>
                <a:latin typeface="Malgun Gothic"/>
                <a:cs typeface="Malgun Gothic"/>
              </a:rPr>
              <a:t>Adrenergic</a:t>
            </a:r>
            <a:endParaRPr sz="2700">
              <a:latin typeface="Malgun Gothic"/>
              <a:cs typeface="Malgun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4486326"/>
            <a:ext cx="5755734" cy="13601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26732" y="4486326"/>
            <a:ext cx="2138265" cy="13601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217" y="276275"/>
            <a:ext cx="6930390" cy="5052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40170" y="1436738"/>
            <a:ext cx="2408633" cy="24099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22011" y="17195"/>
            <a:ext cx="1372313" cy="9796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40170" y="5193398"/>
            <a:ext cx="854153" cy="6530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281447"/>
            <a:ext cx="3428106" cy="35650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473058"/>
            <a:ext cx="1293395" cy="20213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22223" y="17195"/>
            <a:ext cx="690879" cy="10106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76198" y="17195"/>
            <a:ext cx="582930" cy="935355"/>
          </a:xfrm>
          <a:custGeom>
            <a:avLst/>
            <a:gdLst/>
            <a:ahLst/>
            <a:cxnLst/>
            <a:rect l="l" t="t" r="r" b="b"/>
            <a:pathLst>
              <a:path w="582929" h="935355">
                <a:moveTo>
                  <a:pt x="0" y="935116"/>
                </a:moveTo>
                <a:lnTo>
                  <a:pt x="582929" y="935116"/>
                </a:lnTo>
                <a:lnTo>
                  <a:pt x="582929" y="0"/>
                </a:lnTo>
                <a:lnTo>
                  <a:pt x="0" y="0"/>
                </a:lnTo>
                <a:lnTo>
                  <a:pt x="0" y="935116"/>
                </a:lnTo>
                <a:close/>
              </a:path>
            </a:pathLst>
          </a:custGeom>
          <a:solidFill>
            <a:srgbClr val="ACD4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4784" y="1048118"/>
            <a:ext cx="7270432" cy="41871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425293" y="3356898"/>
            <a:ext cx="3145790" cy="1125855"/>
          </a:xfrm>
          <a:prstGeom prst="rect">
            <a:avLst/>
          </a:prstGeom>
          <a:ln w="16192">
            <a:solidFill>
              <a:srgbClr val="ACD433"/>
            </a:solidFill>
          </a:ln>
        </p:spPr>
        <p:txBody>
          <a:bodyPr vert="horz" wrap="square" lIns="0" tIns="23495" rIns="0" bIns="0" rtlCol="0">
            <a:spAutoFit/>
          </a:bodyPr>
          <a:lstStyle/>
          <a:p>
            <a:pPr marL="72390">
              <a:lnSpc>
                <a:spcPct val="100000"/>
              </a:lnSpc>
              <a:spcBef>
                <a:spcPts val="185"/>
              </a:spcBef>
            </a:pPr>
            <a:r>
              <a:rPr sz="1700" b="1" u="heavy" spc="5" dirty="0">
                <a:uFill>
                  <a:solidFill>
                    <a:srgbClr val="000000"/>
                  </a:solidFill>
                </a:uFill>
                <a:latin typeface="Malgun Gothic"/>
                <a:cs typeface="Malgun Gothic"/>
              </a:rPr>
              <a:t>Epinephrine</a:t>
            </a:r>
            <a:endParaRPr sz="1700">
              <a:latin typeface="Malgun Gothic"/>
              <a:cs typeface="Malgun Gothic"/>
            </a:endParaRPr>
          </a:p>
          <a:p>
            <a:pPr marL="72390" marR="75565">
              <a:lnSpc>
                <a:spcPct val="100000"/>
              </a:lnSpc>
            </a:pPr>
            <a:r>
              <a:rPr sz="1700" b="1" spc="-40" dirty="0">
                <a:latin typeface="Malgun Gothic"/>
                <a:cs typeface="Malgun Gothic"/>
              </a:rPr>
              <a:t>From </a:t>
            </a:r>
            <a:r>
              <a:rPr sz="1700" b="1" spc="50" dirty="0">
                <a:latin typeface="Malgun Gothic"/>
                <a:cs typeface="Malgun Gothic"/>
              </a:rPr>
              <a:t>adrenal </a:t>
            </a:r>
            <a:r>
              <a:rPr sz="1700" b="1" spc="35" dirty="0">
                <a:latin typeface="Malgun Gothic"/>
                <a:cs typeface="Malgun Gothic"/>
              </a:rPr>
              <a:t>medulla  </a:t>
            </a:r>
            <a:r>
              <a:rPr sz="1700" b="1" spc="30" dirty="0">
                <a:latin typeface="Malgun Gothic"/>
                <a:cs typeface="Malgun Gothic"/>
              </a:rPr>
              <a:t>which </a:t>
            </a:r>
            <a:r>
              <a:rPr sz="1700" b="1" spc="65" dirty="0">
                <a:latin typeface="Malgun Gothic"/>
                <a:cs typeface="Malgun Gothic"/>
              </a:rPr>
              <a:t>acts </a:t>
            </a:r>
            <a:r>
              <a:rPr sz="1700" b="1" spc="75" dirty="0">
                <a:latin typeface="Malgun Gothic"/>
                <a:cs typeface="Malgun Gothic"/>
              </a:rPr>
              <a:t>as </a:t>
            </a:r>
            <a:r>
              <a:rPr sz="1700" b="1" dirty="0">
                <a:latin typeface="Malgun Gothic"/>
                <a:cs typeface="Malgun Gothic"/>
              </a:rPr>
              <a:t>modified  </a:t>
            </a:r>
            <a:r>
              <a:rPr sz="1700" b="1" spc="25" dirty="0">
                <a:latin typeface="Malgun Gothic"/>
                <a:cs typeface="Malgun Gothic"/>
              </a:rPr>
              <a:t>sympathetic</a:t>
            </a:r>
            <a:r>
              <a:rPr sz="1700" b="1" spc="-130" dirty="0">
                <a:latin typeface="Malgun Gothic"/>
                <a:cs typeface="Malgun Gothic"/>
              </a:rPr>
              <a:t> </a:t>
            </a:r>
            <a:r>
              <a:rPr sz="1700" b="1" spc="50" dirty="0">
                <a:latin typeface="Malgun Gothic"/>
                <a:cs typeface="Malgun Gothic"/>
              </a:rPr>
              <a:t>ganglia</a:t>
            </a:r>
            <a:endParaRPr sz="1700">
              <a:latin typeface="Malgun Gothic"/>
              <a:cs typeface="Malgun Gothic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41383" y="260930"/>
            <a:ext cx="5158740" cy="3886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50" u="none" spc="45" dirty="0">
                <a:solidFill>
                  <a:srgbClr val="EBEBEB"/>
                </a:solidFill>
              </a:rPr>
              <a:t>Response </a:t>
            </a:r>
            <a:r>
              <a:rPr sz="2350" u="none" spc="-65" dirty="0">
                <a:solidFill>
                  <a:srgbClr val="EBEBEB"/>
                </a:solidFill>
              </a:rPr>
              <a:t>to </a:t>
            </a:r>
            <a:r>
              <a:rPr sz="2350" u="none" spc="85" dirty="0">
                <a:solidFill>
                  <a:srgbClr val="EBEBEB"/>
                </a:solidFill>
              </a:rPr>
              <a:t>adrenergic</a:t>
            </a:r>
            <a:r>
              <a:rPr sz="2350" u="none" spc="-525" dirty="0">
                <a:solidFill>
                  <a:srgbClr val="EBEBEB"/>
                </a:solidFill>
              </a:rPr>
              <a:t> </a:t>
            </a:r>
            <a:r>
              <a:rPr sz="2350" u="none" spc="-25" dirty="0">
                <a:solidFill>
                  <a:srgbClr val="EBEBEB"/>
                </a:solidFill>
              </a:rPr>
              <a:t>stimulation</a:t>
            </a:r>
            <a:endParaRPr sz="235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073" y="154330"/>
            <a:ext cx="6637655" cy="3886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50" u="none" spc="40" dirty="0">
                <a:solidFill>
                  <a:srgbClr val="EBEBEB"/>
                </a:solidFill>
              </a:rPr>
              <a:t>Autonomic </a:t>
            </a:r>
            <a:r>
              <a:rPr sz="2350" u="none" spc="15" dirty="0">
                <a:solidFill>
                  <a:srgbClr val="EBEBEB"/>
                </a:solidFill>
              </a:rPr>
              <a:t>nervous </a:t>
            </a:r>
            <a:r>
              <a:rPr sz="2350" u="none" spc="25" dirty="0">
                <a:solidFill>
                  <a:srgbClr val="EBEBEB"/>
                </a:solidFill>
              </a:rPr>
              <a:t>system:</a:t>
            </a:r>
            <a:r>
              <a:rPr sz="2350" u="none" spc="-575" dirty="0">
                <a:solidFill>
                  <a:srgbClr val="EBEBEB"/>
                </a:solidFill>
              </a:rPr>
              <a:t> </a:t>
            </a:r>
            <a:r>
              <a:rPr sz="2350" u="none" spc="-25" dirty="0">
                <a:solidFill>
                  <a:srgbClr val="EBEBEB"/>
                </a:solidFill>
              </a:rPr>
              <a:t>neurotransmitters</a:t>
            </a:r>
            <a:endParaRPr sz="2350"/>
          </a:p>
        </p:txBody>
      </p:sp>
      <p:sp>
        <p:nvSpPr>
          <p:cNvPr id="3" name="object 3"/>
          <p:cNvSpPr/>
          <p:nvPr/>
        </p:nvSpPr>
        <p:spPr>
          <a:xfrm>
            <a:off x="899377" y="2802305"/>
            <a:ext cx="4663440" cy="25152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69073" y="782291"/>
          <a:ext cx="5930900" cy="1062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646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4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4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73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700" spc="65" dirty="0">
                          <a:solidFill>
                            <a:srgbClr val="FFFFFF"/>
                          </a:solidFill>
                          <a:latin typeface="MS UI Gothic"/>
                          <a:cs typeface="MS UI Gothic"/>
                        </a:rPr>
                        <a:t>preganglionic</a:t>
                      </a:r>
                      <a:endParaRPr sz="1700">
                        <a:latin typeface="MS UI Gothic"/>
                        <a:cs typeface="MS UI Gothic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700" spc="60" dirty="0">
                          <a:solidFill>
                            <a:srgbClr val="FFFFFF"/>
                          </a:solidFill>
                          <a:latin typeface="MS UI Gothic"/>
                          <a:cs typeface="MS UI Gothic"/>
                        </a:rPr>
                        <a:t>postganglionic</a:t>
                      </a:r>
                      <a:endParaRPr sz="1700">
                        <a:latin typeface="MS UI Gothic"/>
                        <a:cs typeface="MS UI Gothic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983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700" spc="-5" dirty="0">
                          <a:solidFill>
                            <a:srgbClr val="FFFFFF"/>
                          </a:solidFill>
                          <a:latin typeface="MS UI Gothic"/>
                          <a:cs typeface="MS UI Gothic"/>
                        </a:rPr>
                        <a:t>parasympathetic</a:t>
                      </a:r>
                      <a:endParaRPr sz="1700">
                        <a:latin typeface="MS UI Gothic"/>
                        <a:cs typeface="MS UI Gothic"/>
                      </a:endParaRPr>
                    </a:p>
                  </a:txBody>
                  <a:tcPr marL="0" marR="0" marT="29844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700" spc="20" dirty="0">
                          <a:solidFill>
                            <a:srgbClr val="FFFFFF"/>
                          </a:solidFill>
                          <a:latin typeface="MS UI Gothic"/>
                          <a:cs typeface="MS UI Gothic"/>
                        </a:rPr>
                        <a:t>acetyl</a:t>
                      </a:r>
                      <a:r>
                        <a:rPr sz="1700" spc="-60" dirty="0">
                          <a:solidFill>
                            <a:srgbClr val="FFFFFF"/>
                          </a:solidFill>
                          <a:latin typeface="MS UI Gothic"/>
                          <a:cs typeface="MS UI Gothic"/>
                        </a:rPr>
                        <a:t> </a:t>
                      </a:r>
                      <a:r>
                        <a:rPr sz="1700" spc="55" dirty="0">
                          <a:solidFill>
                            <a:srgbClr val="FFFFFF"/>
                          </a:solidFill>
                          <a:latin typeface="MS UI Gothic"/>
                          <a:cs typeface="MS UI Gothic"/>
                        </a:rPr>
                        <a:t>choline</a:t>
                      </a:r>
                      <a:endParaRPr sz="1700">
                        <a:latin typeface="MS UI Gothic"/>
                        <a:cs typeface="MS UI Gothic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700" spc="20" dirty="0">
                          <a:solidFill>
                            <a:srgbClr val="FFFFFF"/>
                          </a:solidFill>
                          <a:latin typeface="MS UI Gothic"/>
                          <a:cs typeface="MS UI Gothic"/>
                        </a:rPr>
                        <a:t>acetyl</a:t>
                      </a:r>
                      <a:r>
                        <a:rPr sz="1700" spc="-60" dirty="0">
                          <a:solidFill>
                            <a:srgbClr val="FFFFFF"/>
                          </a:solidFill>
                          <a:latin typeface="MS UI Gothic"/>
                          <a:cs typeface="MS UI Gothic"/>
                        </a:rPr>
                        <a:t> </a:t>
                      </a:r>
                      <a:r>
                        <a:rPr sz="1700" spc="55" dirty="0">
                          <a:solidFill>
                            <a:srgbClr val="FFFFFF"/>
                          </a:solidFill>
                          <a:latin typeface="MS UI Gothic"/>
                          <a:cs typeface="MS UI Gothic"/>
                        </a:rPr>
                        <a:t>choline</a:t>
                      </a:r>
                      <a:endParaRPr sz="1700">
                        <a:latin typeface="MS UI Gothic"/>
                        <a:cs typeface="MS UI Gothic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331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700" dirty="0">
                          <a:solidFill>
                            <a:srgbClr val="FFFFFF"/>
                          </a:solidFill>
                          <a:latin typeface="MS UI Gothic"/>
                          <a:cs typeface="MS UI Gothic"/>
                        </a:rPr>
                        <a:t>sympa</a:t>
                      </a:r>
                      <a:r>
                        <a:rPr sz="1700" spc="-5" dirty="0">
                          <a:solidFill>
                            <a:srgbClr val="FFFFFF"/>
                          </a:solidFill>
                          <a:latin typeface="MS UI Gothic"/>
                          <a:cs typeface="MS UI Gothic"/>
                        </a:rPr>
                        <a:t>thetic</a:t>
                      </a:r>
                      <a:endParaRPr sz="1700">
                        <a:latin typeface="MS UI Gothic"/>
                        <a:cs typeface="MS UI Gothic"/>
                      </a:endParaRPr>
                    </a:p>
                  </a:txBody>
                  <a:tcPr marL="0" marR="0" marT="4381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700" spc="20" dirty="0">
                          <a:solidFill>
                            <a:srgbClr val="FFFFFF"/>
                          </a:solidFill>
                          <a:latin typeface="MS UI Gothic"/>
                          <a:cs typeface="MS UI Gothic"/>
                        </a:rPr>
                        <a:t>acetyl</a:t>
                      </a:r>
                      <a:r>
                        <a:rPr sz="1700" spc="-60" dirty="0">
                          <a:solidFill>
                            <a:srgbClr val="FFFFFF"/>
                          </a:solidFill>
                          <a:latin typeface="MS UI Gothic"/>
                          <a:cs typeface="MS UI Gothic"/>
                        </a:rPr>
                        <a:t> </a:t>
                      </a:r>
                      <a:r>
                        <a:rPr sz="1700" spc="55" dirty="0">
                          <a:solidFill>
                            <a:srgbClr val="FFFFFF"/>
                          </a:solidFill>
                          <a:latin typeface="MS UI Gothic"/>
                          <a:cs typeface="MS UI Gothic"/>
                        </a:rPr>
                        <a:t>choline</a:t>
                      </a:r>
                      <a:endParaRPr sz="1700">
                        <a:latin typeface="MS UI Gothic"/>
                        <a:cs typeface="MS UI Gothic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700" spc="45" dirty="0">
                          <a:solidFill>
                            <a:srgbClr val="FFFFFF"/>
                          </a:solidFill>
                          <a:latin typeface="MS UI Gothic"/>
                          <a:cs typeface="MS UI Gothic"/>
                        </a:rPr>
                        <a:t>norepinephrine*</a:t>
                      </a:r>
                      <a:endParaRPr sz="1700">
                        <a:latin typeface="MS UI Gothic"/>
                        <a:cs typeface="MS UI Gothic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311843" y="1971344"/>
            <a:ext cx="520700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1320" marR="5080" indent="-388620">
              <a:lnSpc>
                <a:spcPct val="100000"/>
              </a:lnSpc>
              <a:spcBef>
                <a:spcPts val="100"/>
              </a:spcBef>
            </a:pPr>
            <a:r>
              <a:rPr sz="1700" spc="-20" dirty="0">
                <a:solidFill>
                  <a:srgbClr val="FFFFFF"/>
                </a:solidFill>
                <a:latin typeface="MS UI Gothic"/>
                <a:cs typeface="MS UI Gothic"/>
              </a:rPr>
              <a:t>adrenal </a:t>
            </a:r>
            <a:r>
              <a:rPr sz="1700" spc="30" dirty="0">
                <a:solidFill>
                  <a:srgbClr val="FFFFFF"/>
                </a:solidFill>
                <a:latin typeface="MS UI Gothic"/>
                <a:cs typeface="MS UI Gothic"/>
              </a:rPr>
              <a:t>medulla: </a:t>
            </a:r>
            <a:r>
              <a:rPr sz="1700" spc="10" dirty="0">
                <a:solidFill>
                  <a:srgbClr val="FFFFFF"/>
                </a:solidFill>
                <a:latin typeface="MS UI Gothic"/>
                <a:cs typeface="MS UI Gothic"/>
              </a:rPr>
              <a:t>preganglionic </a:t>
            </a:r>
            <a:r>
              <a:rPr sz="1700" spc="-285" dirty="0">
                <a:solidFill>
                  <a:srgbClr val="FFFFFF"/>
                </a:solidFill>
                <a:latin typeface="MS UI Gothic"/>
                <a:cs typeface="MS UI Gothic"/>
              </a:rPr>
              <a:t>- </a:t>
            </a:r>
            <a:r>
              <a:rPr sz="1700" spc="-40" dirty="0">
                <a:solidFill>
                  <a:srgbClr val="FFFFFF"/>
                </a:solidFill>
                <a:latin typeface="MS UI Gothic"/>
                <a:cs typeface="MS UI Gothic"/>
              </a:rPr>
              <a:t>acetyl </a:t>
            </a:r>
            <a:r>
              <a:rPr sz="1700" dirty="0">
                <a:solidFill>
                  <a:srgbClr val="FFFFFF"/>
                </a:solidFill>
                <a:latin typeface="MS UI Gothic"/>
                <a:cs typeface="MS UI Gothic"/>
              </a:rPr>
              <a:t>choline  postganglionic</a:t>
            </a:r>
            <a:r>
              <a:rPr sz="1700" spc="-95" dirty="0">
                <a:solidFill>
                  <a:srgbClr val="FFFFFF"/>
                </a:solidFill>
                <a:latin typeface="MS UI Gothic"/>
                <a:cs typeface="MS UI Gothic"/>
              </a:rPr>
              <a:t> </a:t>
            </a:r>
            <a:r>
              <a:rPr sz="1700" spc="10" dirty="0">
                <a:solidFill>
                  <a:srgbClr val="FFFFFF"/>
                </a:solidFill>
                <a:latin typeface="MS UI Gothic"/>
                <a:cs typeface="MS UI Gothic"/>
              </a:rPr>
              <a:t>(chromaffin</a:t>
            </a:r>
            <a:r>
              <a:rPr sz="1700" spc="-95" dirty="0">
                <a:solidFill>
                  <a:srgbClr val="FFFFFF"/>
                </a:solidFill>
                <a:latin typeface="MS UI Gothic"/>
                <a:cs typeface="MS UI Gothic"/>
              </a:rPr>
              <a:t> </a:t>
            </a:r>
            <a:r>
              <a:rPr sz="1700" spc="10" dirty="0">
                <a:solidFill>
                  <a:srgbClr val="FFFFFF"/>
                </a:solidFill>
                <a:latin typeface="MS UI Gothic"/>
                <a:cs typeface="MS UI Gothic"/>
              </a:rPr>
              <a:t>cell)</a:t>
            </a:r>
            <a:r>
              <a:rPr sz="1700" spc="-95" dirty="0">
                <a:solidFill>
                  <a:srgbClr val="FFFFFF"/>
                </a:solidFill>
                <a:latin typeface="MS UI Gothic"/>
                <a:cs typeface="MS UI Gothic"/>
              </a:rPr>
              <a:t> </a:t>
            </a:r>
            <a:r>
              <a:rPr sz="1700" spc="-285" dirty="0">
                <a:solidFill>
                  <a:srgbClr val="FFFFFF"/>
                </a:solidFill>
                <a:latin typeface="MS UI Gothic"/>
                <a:cs typeface="MS UI Gothic"/>
              </a:rPr>
              <a:t>-</a:t>
            </a:r>
            <a:r>
              <a:rPr sz="1700" spc="-95" dirty="0">
                <a:solidFill>
                  <a:srgbClr val="FFFFFF"/>
                </a:solidFill>
                <a:latin typeface="MS UI Gothic"/>
                <a:cs typeface="MS UI Gothic"/>
              </a:rPr>
              <a:t> </a:t>
            </a:r>
            <a:r>
              <a:rPr sz="1700" spc="185" dirty="0">
                <a:solidFill>
                  <a:srgbClr val="FFFFFF"/>
                </a:solidFill>
                <a:latin typeface="MS UI Gothic"/>
                <a:cs typeface="MS UI Gothic"/>
              </a:rPr>
              <a:t>80%</a:t>
            </a:r>
            <a:r>
              <a:rPr sz="1700" spc="-90" dirty="0">
                <a:solidFill>
                  <a:srgbClr val="FFFFFF"/>
                </a:solidFill>
                <a:latin typeface="MS UI Gothic"/>
                <a:cs typeface="MS UI Gothic"/>
              </a:rPr>
              <a:t> </a:t>
            </a:r>
            <a:r>
              <a:rPr sz="1700" spc="20" dirty="0">
                <a:solidFill>
                  <a:srgbClr val="FFFFFF"/>
                </a:solidFill>
                <a:latin typeface="MS UI Gothic"/>
                <a:cs typeface="MS UI Gothic"/>
              </a:rPr>
              <a:t>epi,</a:t>
            </a:r>
            <a:r>
              <a:rPr sz="1700" spc="-95" dirty="0">
                <a:solidFill>
                  <a:srgbClr val="FFFFFF"/>
                </a:solidFill>
                <a:latin typeface="MS UI Gothic"/>
                <a:cs typeface="MS UI Gothic"/>
              </a:rPr>
              <a:t> </a:t>
            </a:r>
            <a:r>
              <a:rPr sz="1700" spc="185" dirty="0">
                <a:solidFill>
                  <a:srgbClr val="FFFFFF"/>
                </a:solidFill>
                <a:latin typeface="MS UI Gothic"/>
                <a:cs typeface="MS UI Gothic"/>
              </a:rPr>
              <a:t>20%</a:t>
            </a:r>
            <a:r>
              <a:rPr sz="1700" spc="-95" dirty="0">
                <a:solidFill>
                  <a:srgbClr val="FFFFFF"/>
                </a:solidFill>
                <a:latin typeface="MS UI Gothic"/>
                <a:cs typeface="MS UI Gothic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MS UI Gothic"/>
                <a:cs typeface="MS UI Gothic"/>
              </a:rPr>
              <a:t>norepi</a:t>
            </a:r>
            <a:endParaRPr sz="1700">
              <a:latin typeface="MS UI Gothic"/>
              <a:cs typeface="MS UI Gothi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763" y="668172"/>
            <a:ext cx="695833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80" dirty="0"/>
              <a:t>Parasympathetic</a:t>
            </a:r>
            <a:r>
              <a:rPr spc="-285" dirty="0"/>
              <a:t> </a:t>
            </a:r>
            <a:r>
              <a:rPr spc="-45" dirty="0"/>
              <a:t>Neurotransmitters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0436" y="1509318"/>
            <a:ext cx="6350635" cy="1061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9395" marR="5080" indent="-226695">
              <a:lnSpc>
                <a:spcPct val="100000"/>
              </a:lnSpc>
              <a:spcBef>
                <a:spcPts val="100"/>
              </a:spcBef>
              <a:buChar char="•"/>
              <a:tabLst>
                <a:tab pos="240029" algn="l"/>
              </a:tabLst>
            </a:pPr>
            <a:r>
              <a:rPr sz="3400" spc="-155" dirty="0">
                <a:solidFill>
                  <a:srgbClr val="FFFF00"/>
                </a:solidFill>
                <a:latin typeface="MS UI Gothic"/>
                <a:cs typeface="MS UI Gothic"/>
              </a:rPr>
              <a:t>Pre </a:t>
            </a:r>
            <a:r>
              <a:rPr sz="3400" spc="625" dirty="0">
                <a:solidFill>
                  <a:srgbClr val="FFFF00"/>
                </a:solidFill>
                <a:latin typeface="MS UI Gothic"/>
                <a:cs typeface="MS UI Gothic"/>
              </a:rPr>
              <a:t>&amp; </a:t>
            </a:r>
            <a:r>
              <a:rPr sz="3400" spc="-15" dirty="0">
                <a:solidFill>
                  <a:srgbClr val="FFFF00"/>
                </a:solidFill>
                <a:latin typeface="MS UI Gothic"/>
                <a:cs typeface="MS UI Gothic"/>
              </a:rPr>
              <a:t>Postganglionic </a:t>
            </a:r>
            <a:r>
              <a:rPr sz="3400" spc="-75" dirty="0">
                <a:solidFill>
                  <a:srgbClr val="FFFF00"/>
                </a:solidFill>
                <a:latin typeface="MS UI Gothic"/>
                <a:cs typeface="MS UI Gothic"/>
              </a:rPr>
              <a:t>neurons  </a:t>
            </a:r>
            <a:r>
              <a:rPr sz="3400" spc="-114" dirty="0">
                <a:solidFill>
                  <a:srgbClr val="FFFF00"/>
                </a:solidFill>
                <a:latin typeface="MS UI Gothic"/>
                <a:cs typeface="MS UI Gothic"/>
              </a:rPr>
              <a:t>release </a:t>
            </a:r>
            <a:r>
              <a:rPr sz="3400" spc="-35" dirty="0">
                <a:solidFill>
                  <a:srgbClr val="FFFF00"/>
                </a:solidFill>
                <a:latin typeface="MS UI Gothic"/>
                <a:cs typeface="MS UI Gothic"/>
              </a:rPr>
              <a:t>acetylcholine </a:t>
            </a:r>
            <a:r>
              <a:rPr sz="3400" spc="215" dirty="0">
                <a:solidFill>
                  <a:srgbClr val="FFFF00"/>
                </a:solidFill>
                <a:latin typeface="MS UI Gothic"/>
                <a:cs typeface="MS UI Gothic"/>
              </a:rPr>
              <a:t>=</a:t>
            </a:r>
            <a:r>
              <a:rPr sz="3400" spc="-455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3400" spc="30" dirty="0">
                <a:solidFill>
                  <a:srgbClr val="FFFF00"/>
                </a:solidFill>
                <a:latin typeface="MS UI Gothic"/>
                <a:cs typeface="MS UI Gothic"/>
              </a:rPr>
              <a:t>Cholinergic</a:t>
            </a:r>
            <a:endParaRPr sz="3400">
              <a:latin typeface="MS UI Gothic"/>
              <a:cs typeface="MS UI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83803" y="3352850"/>
            <a:ext cx="3401773" cy="690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07168" y="2672765"/>
            <a:ext cx="1338579" cy="20834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02648" y="3709086"/>
            <a:ext cx="129539" cy="906780"/>
          </a:xfrm>
          <a:custGeom>
            <a:avLst/>
            <a:gdLst/>
            <a:ahLst/>
            <a:cxnLst/>
            <a:rect l="l" t="t" r="r" b="b"/>
            <a:pathLst>
              <a:path w="129539" h="906779">
                <a:moveTo>
                  <a:pt x="97155" y="64770"/>
                </a:moveTo>
                <a:lnTo>
                  <a:pt x="32385" y="64770"/>
                </a:lnTo>
                <a:lnTo>
                  <a:pt x="32385" y="906780"/>
                </a:lnTo>
                <a:lnTo>
                  <a:pt x="97155" y="906780"/>
                </a:lnTo>
                <a:lnTo>
                  <a:pt x="97155" y="64770"/>
                </a:lnTo>
                <a:close/>
              </a:path>
              <a:path w="129539" h="906779">
                <a:moveTo>
                  <a:pt x="64770" y="0"/>
                </a:moveTo>
                <a:lnTo>
                  <a:pt x="0" y="64770"/>
                </a:lnTo>
                <a:lnTo>
                  <a:pt x="129540" y="64770"/>
                </a:lnTo>
                <a:lnTo>
                  <a:pt x="64770" y="0"/>
                </a:lnTo>
                <a:close/>
              </a:path>
            </a:pathLst>
          </a:custGeom>
          <a:solidFill>
            <a:srgbClr val="ACD4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02646" y="3709085"/>
            <a:ext cx="129539" cy="906780"/>
          </a:xfrm>
          <a:custGeom>
            <a:avLst/>
            <a:gdLst/>
            <a:ahLst/>
            <a:cxnLst/>
            <a:rect l="l" t="t" r="r" b="b"/>
            <a:pathLst>
              <a:path w="129539" h="906779">
                <a:moveTo>
                  <a:pt x="0" y="64769"/>
                </a:moveTo>
                <a:lnTo>
                  <a:pt x="64769" y="0"/>
                </a:lnTo>
                <a:lnTo>
                  <a:pt x="129539" y="64769"/>
                </a:lnTo>
                <a:lnTo>
                  <a:pt x="97154" y="64769"/>
                </a:lnTo>
                <a:lnTo>
                  <a:pt x="97154" y="906779"/>
                </a:lnTo>
                <a:lnTo>
                  <a:pt x="32384" y="906779"/>
                </a:lnTo>
                <a:lnTo>
                  <a:pt x="32384" y="64769"/>
                </a:lnTo>
                <a:lnTo>
                  <a:pt x="0" y="64769"/>
                </a:lnTo>
                <a:close/>
              </a:path>
            </a:pathLst>
          </a:custGeom>
          <a:ln w="8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96956" y="3450005"/>
            <a:ext cx="388620" cy="518159"/>
          </a:xfrm>
          <a:custGeom>
            <a:avLst/>
            <a:gdLst/>
            <a:ahLst/>
            <a:cxnLst/>
            <a:rect l="l" t="t" r="r" b="b"/>
            <a:pathLst>
              <a:path w="388620" h="518160">
                <a:moveTo>
                  <a:pt x="0" y="259079"/>
                </a:moveTo>
                <a:lnTo>
                  <a:pt x="3947" y="206866"/>
                </a:lnTo>
                <a:lnTo>
                  <a:pt x="15269" y="158233"/>
                </a:lnTo>
                <a:lnTo>
                  <a:pt x="33185" y="114225"/>
                </a:lnTo>
                <a:lnTo>
                  <a:pt x="56912" y="75882"/>
                </a:lnTo>
                <a:lnTo>
                  <a:pt x="85669" y="44246"/>
                </a:lnTo>
                <a:lnTo>
                  <a:pt x="118675" y="20359"/>
                </a:lnTo>
                <a:lnTo>
                  <a:pt x="155149" y="5263"/>
                </a:lnTo>
                <a:lnTo>
                  <a:pt x="194309" y="0"/>
                </a:lnTo>
                <a:lnTo>
                  <a:pt x="232394" y="5024"/>
                </a:lnTo>
                <a:lnTo>
                  <a:pt x="268668" y="19721"/>
                </a:lnTo>
                <a:lnTo>
                  <a:pt x="302112" y="43527"/>
                </a:lnTo>
                <a:lnTo>
                  <a:pt x="331708" y="75881"/>
                </a:lnTo>
                <a:lnTo>
                  <a:pt x="355973" y="115341"/>
                </a:lnTo>
                <a:lnTo>
                  <a:pt x="373828" y="159934"/>
                </a:lnTo>
                <a:lnTo>
                  <a:pt x="384851" y="208300"/>
                </a:lnTo>
                <a:lnTo>
                  <a:pt x="388619" y="259079"/>
                </a:lnTo>
                <a:lnTo>
                  <a:pt x="384672" y="311293"/>
                </a:lnTo>
                <a:lnTo>
                  <a:pt x="373350" y="359925"/>
                </a:lnTo>
                <a:lnTo>
                  <a:pt x="355434" y="403933"/>
                </a:lnTo>
                <a:lnTo>
                  <a:pt x="331707" y="442276"/>
                </a:lnTo>
                <a:lnTo>
                  <a:pt x="302950" y="473912"/>
                </a:lnTo>
                <a:lnTo>
                  <a:pt x="269944" y="497799"/>
                </a:lnTo>
                <a:lnTo>
                  <a:pt x="233470" y="512896"/>
                </a:lnTo>
                <a:lnTo>
                  <a:pt x="194309" y="518159"/>
                </a:lnTo>
                <a:lnTo>
                  <a:pt x="155149" y="512896"/>
                </a:lnTo>
                <a:lnTo>
                  <a:pt x="118675" y="497799"/>
                </a:lnTo>
                <a:lnTo>
                  <a:pt x="85669" y="473912"/>
                </a:lnTo>
                <a:lnTo>
                  <a:pt x="56912" y="442276"/>
                </a:lnTo>
                <a:lnTo>
                  <a:pt x="33185" y="403933"/>
                </a:lnTo>
                <a:lnTo>
                  <a:pt x="15269" y="359925"/>
                </a:lnTo>
                <a:lnTo>
                  <a:pt x="3947" y="311293"/>
                </a:lnTo>
                <a:lnTo>
                  <a:pt x="0" y="259079"/>
                </a:lnTo>
                <a:close/>
              </a:path>
            </a:pathLst>
          </a:custGeom>
          <a:ln w="48577">
            <a:solidFill>
              <a:srgbClr val="CC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83397" y="3190925"/>
            <a:ext cx="906780" cy="388620"/>
          </a:xfrm>
          <a:custGeom>
            <a:avLst/>
            <a:gdLst/>
            <a:ahLst/>
            <a:cxnLst/>
            <a:rect l="l" t="t" r="r" b="b"/>
            <a:pathLst>
              <a:path w="906779" h="388620">
                <a:moveTo>
                  <a:pt x="0" y="0"/>
                </a:moveTo>
                <a:lnTo>
                  <a:pt x="906779" y="0"/>
                </a:lnTo>
                <a:lnTo>
                  <a:pt x="906779" y="388619"/>
                </a:lnTo>
                <a:lnTo>
                  <a:pt x="0" y="388619"/>
                </a:lnTo>
                <a:lnTo>
                  <a:pt x="0" y="0"/>
                </a:lnTo>
                <a:close/>
              </a:path>
            </a:pathLst>
          </a:custGeom>
          <a:ln w="48577">
            <a:solidFill>
              <a:srgbClr val="CC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24317" y="3644315"/>
            <a:ext cx="129539" cy="906780"/>
          </a:xfrm>
          <a:custGeom>
            <a:avLst/>
            <a:gdLst/>
            <a:ahLst/>
            <a:cxnLst/>
            <a:rect l="l" t="t" r="r" b="b"/>
            <a:pathLst>
              <a:path w="129539" h="906779">
                <a:moveTo>
                  <a:pt x="97155" y="64769"/>
                </a:moveTo>
                <a:lnTo>
                  <a:pt x="32385" y="64769"/>
                </a:lnTo>
                <a:lnTo>
                  <a:pt x="32385" y="906779"/>
                </a:lnTo>
                <a:lnTo>
                  <a:pt x="97155" y="906779"/>
                </a:lnTo>
                <a:lnTo>
                  <a:pt x="97155" y="64769"/>
                </a:lnTo>
                <a:close/>
              </a:path>
              <a:path w="129539" h="906779">
                <a:moveTo>
                  <a:pt x="64769" y="0"/>
                </a:moveTo>
                <a:lnTo>
                  <a:pt x="0" y="64769"/>
                </a:lnTo>
                <a:lnTo>
                  <a:pt x="129539" y="64769"/>
                </a:lnTo>
                <a:lnTo>
                  <a:pt x="64769" y="0"/>
                </a:lnTo>
                <a:close/>
              </a:path>
            </a:pathLst>
          </a:custGeom>
          <a:solidFill>
            <a:srgbClr val="ACD4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24317" y="3644315"/>
            <a:ext cx="129539" cy="906780"/>
          </a:xfrm>
          <a:custGeom>
            <a:avLst/>
            <a:gdLst/>
            <a:ahLst/>
            <a:cxnLst/>
            <a:rect l="l" t="t" r="r" b="b"/>
            <a:pathLst>
              <a:path w="129539" h="906779">
                <a:moveTo>
                  <a:pt x="0" y="64769"/>
                </a:moveTo>
                <a:lnTo>
                  <a:pt x="64769" y="0"/>
                </a:lnTo>
                <a:lnTo>
                  <a:pt x="129539" y="64769"/>
                </a:lnTo>
                <a:lnTo>
                  <a:pt x="97154" y="64769"/>
                </a:lnTo>
                <a:lnTo>
                  <a:pt x="97154" y="906779"/>
                </a:lnTo>
                <a:lnTo>
                  <a:pt x="32384" y="906779"/>
                </a:lnTo>
                <a:lnTo>
                  <a:pt x="32384" y="64769"/>
                </a:lnTo>
                <a:lnTo>
                  <a:pt x="0" y="64769"/>
                </a:lnTo>
                <a:close/>
              </a:path>
            </a:pathLst>
          </a:custGeom>
          <a:ln w="8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4322" y="403316"/>
            <a:ext cx="4237355" cy="11125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105"/>
              </a:spcBef>
            </a:pPr>
            <a:r>
              <a:rPr sz="3550" b="0" u="none" spc="425" dirty="0">
                <a:latin typeface="MS UI Gothic"/>
                <a:cs typeface="MS UI Gothic"/>
              </a:rPr>
              <a:t>Chemical </a:t>
            </a:r>
            <a:r>
              <a:rPr sz="3550" b="0" u="none" spc="180" dirty="0">
                <a:latin typeface="MS UI Gothic"/>
                <a:cs typeface="MS UI Gothic"/>
              </a:rPr>
              <a:t>or</a:t>
            </a:r>
            <a:r>
              <a:rPr sz="3550" b="0" u="none" spc="-700" dirty="0">
                <a:latin typeface="MS UI Gothic"/>
                <a:cs typeface="MS UI Gothic"/>
              </a:rPr>
              <a:t> </a:t>
            </a:r>
            <a:r>
              <a:rPr sz="3550" b="0" u="none" spc="310" dirty="0">
                <a:latin typeface="MS UI Gothic"/>
                <a:cs typeface="MS UI Gothic"/>
              </a:rPr>
              <a:t>neural  </a:t>
            </a:r>
            <a:r>
              <a:rPr sz="3550" b="0" u="none" spc="150" dirty="0">
                <a:latin typeface="MS UI Gothic"/>
                <a:cs typeface="MS UI Gothic"/>
              </a:rPr>
              <a:t>transmitter</a:t>
            </a:r>
            <a:endParaRPr sz="3550">
              <a:latin typeface="MS UI Gothic"/>
              <a:cs typeface="MS UI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7303" y="1769531"/>
            <a:ext cx="5636260" cy="314896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422275" algn="l"/>
              </a:tabLst>
            </a:pPr>
            <a:r>
              <a:rPr sz="1900" spc="245" dirty="0">
                <a:solidFill>
                  <a:srgbClr val="ACD433"/>
                </a:solidFill>
                <a:latin typeface="Segoe UI Symbol"/>
                <a:cs typeface="Segoe UI Symbol"/>
              </a:rPr>
              <a:t>▶	</a:t>
            </a:r>
            <a:r>
              <a:rPr sz="2350" spc="75" dirty="0">
                <a:solidFill>
                  <a:srgbClr val="FFFF00"/>
                </a:solidFill>
                <a:latin typeface="MS UI Gothic"/>
                <a:cs typeface="MS UI Gothic"/>
              </a:rPr>
              <a:t>All </a:t>
            </a:r>
            <a:r>
              <a:rPr sz="2350" b="1" spc="60" dirty="0">
                <a:solidFill>
                  <a:srgbClr val="FFFF00"/>
                </a:solidFill>
                <a:latin typeface="Malgun Gothic"/>
                <a:cs typeface="Malgun Gothic"/>
              </a:rPr>
              <a:t>preganglionic </a:t>
            </a:r>
            <a:r>
              <a:rPr sz="2350" spc="90" dirty="0">
                <a:solidFill>
                  <a:srgbClr val="FFFF00"/>
                </a:solidFill>
                <a:latin typeface="MS UI Gothic"/>
                <a:cs typeface="MS UI Gothic"/>
              </a:rPr>
              <a:t>fibers</a:t>
            </a:r>
            <a:r>
              <a:rPr sz="2350" spc="-420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350" spc="185" dirty="0">
                <a:solidFill>
                  <a:srgbClr val="FFFF00"/>
                </a:solidFill>
                <a:latin typeface="MS UI Gothic"/>
                <a:cs typeface="MS UI Gothic"/>
              </a:rPr>
              <a:t>release</a:t>
            </a:r>
            <a:endParaRPr sz="2350">
              <a:latin typeface="MS UI Gothic"/>
              <a:cs typeface="MS UI Gothic"/>
            </a:endParaRPr>
          </a:p>
          <a:p>
            <a:pPr marL="422275">
              <a:lnSpc>
                <a:spcPct val="100000"/>
              </a:lnSpc>
              <a:spcBef>
                <a:spcPts val="45"/>
              </a:spcBef>
            </a:pPr>
            <a:r>
              <a:rPr sz="2350" b="1" spc="80" dirty="0">
                <a:solidFill>
                  <a:srgbClr val="FFFF00"/>
                </a:solidFill>
                <a:latin typeface="Malgun Gothic"/>
                <a:cs typeface="Malgun Gothic"/>
              </a:rPr>
              <a:t>acetylcholin</a:t>
            </a:r>
            <a:r>
              <a:rPr sz="2350" b="1" spc="-170" dirty="0">
                <a:solidFill>
                  <a:srgbClr val="FFFF00"/>
                </a:solidFill>
                <a:latin typeface="Malgun Gothic"/>
                <a:cs typeface="Malgun Gothic"/>
              </a:rPr>
              <a:t> </a:t>
            </a:r>
            <a:r>
              <a:rPr sz="2350" b="1" spc="105" dirty="0">
                <a:solidFill>
                  <a:srgbClr val="FFFF00"/>
                </a:solidFill>
                <a:latin typeface="Malgun Gothic"/>
                <a:cs typeface="Malgun Gothic"/>
              </a:rPr>
              <a:t>(Ach).</a:t>
            </a:r>
            <a:endParaRPr sz="235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  <a:tabLst>
                <a:tab pos="422275" algn="l"/>
              </a:tabLst>
            </a:pPr>
            <a:r>
              <a:rPr sz="1900" spc="245" dirty="0">
                <a:solidFill>
                  <a:srgbClr val="ACD433"/>
                </a:solidFill>
                <a:latin typeface="Segoe UI Symbol"/>
                <a:cs typeface="Segoe UI Symbol"/>
              </a:rPr>
              <a:t>▶	</a:t>
            </a:r>
            <a:r>
              <a:rPr sz="2350" spc="75" dirty="0">
                <a:solidFill>
                  <a:srgbClr val="FFFF00"/>
                </a:solidFill>
                <a:latin typeface="MS UI Gothic"/>
                <a:cs typeface="MS UI Gothic"/>
              </a:rPr>
              <a:t>All </a:t>
            </a:r>
            <a:r>
              <a:rPr sz="2350" b="1" spc="75" dirty="0">
                <a:solidFill>
                  <a:srgbClr val="FFFF00"/>
                </a:solidFill>
                <a:latin typeface="Malgun Gothic"/>
                <a:cs typeface="Malgun Gothic"/>
              </a:rPr>
              <a:t>parasympathetic</a:t>
            </a:r>
            <a:r>
              <a:rPr sz="2350" b="1" spc="-320" dirty="0">
                <a:solidFill>
                  <a:srgbClr val="FFFF00"/>
                </a:solidFill>
                <a:latin typeface="Malgun Gothic"/>
                <a:cs typeface="Malgun Gothic"/>
              </a:rPr>
              <a:t> </a:t>
            </a:r>
            <a:r>
              <a:rPr sz="2350" b="1" spc="40" dirty="0">
                <a:solidFill>
                  <a:srgbClr val="FFFF00"/>
                </a:solidFill>
                <a:latin typeface="Malgun Gothic"/>
                <a:cs typeface="Malgun Gothic"/>
              </a:rPr>
              <a:t>postganglionic</a:t>
            </a:r>
            <a:endParaRPr sz="2350">
              <a:latin typeface="Malgun Gothic"/>
              <a:cs typeface="Malgun Gothic"/>
            </a:endParaRPr>
          </a:p>
          <a:p>
            <a:pPr marL="422275">
              <a:lnSpc>
                <a:spcPct val="100000"/>
              </a:lnSpc>
              <a:spcBef>
                <a:spcPts val="30"/>
              </a:spcBef>
            </a:pPr>
            <a:r>
              <a:rPr sz="2350" spc="185" dirty="0">
                <a:solidFill>
                  <a:srgbClr val="FFFF00"/>
                </a:solidFill>
                <a:latin typeface="MS UI Gothic"/>
                <a:cs typeface="MS UI Gothic"/>
              </a:rPr>
              <a:t>release</a:t>
            </a:r>
            <a:r>
              <a:rPr sz="2350" spc="-60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350" b="1" spc="125" dirty="0">
                <a:solidFill>
                  <a:srgbClr val="FFFF00"/>
                </a:solidFill>
                <a:latin typeface="Malgun Gothic"/>
                <a:cs typeface="Malgun Gothic"/>
              </a:rPr>
              <a:t>Ach.</a:t>
            </a:r>
            <a:endParaRPr sz="2350">
              <a:latin typeface="Malgun Gothic"/>
              <a:cs typeface="Malgun Gothic"/>
            </a:endParaRPr>
          </a:p>
          <a:p>
            <a:pPr marL="422275" marR="368300" indent="-410209">
              <a:lnSpc>
                <a:spcPct val="101499"/>
              </a:lnSpc>
              <a:spcBef>
                <a:spcPts val="855"/>
              </a:spcBef>
              <a:tabLst>
                <a:tab pos="422275" algn="l"/>
              </a:tabLst>
            </a:pPr>
            <a:r>
              <a:rPr sz="1900" spc="245" dirty="0">
                <a:solidFill>
                  <a:srgbClr val="ACD433"/>
                </a:solidFill>
                <a:latin typeface="Segoe UI Symbol"/>
                <a:cs typeface="Segoe UI Symbol"/>
              </a:rPr>
              <a:t>▶	</a:t>
            </a:r>
            <a:r>
              <a:rPr sz="2350" spc="75" dirty="0">
                <a:solidFill>
                  <a:srgbClr val="FFFF00"/>
                </a:solidFill>
                <a:latin typeface="MS UI Gothic"/>
                <a:cs typeface="MS UI Gothic"/>
              </a:rPr>
              <a:t>All </a:t>
            </a:r>
            <a:r>
              <a:rPr sz="2350" b="1" spc="55" dirty="0">
                <a:solidFill>
                  <a:srgbClr val="FFFF00"/>
                </a:solidFill>
                <a:latin typeface="Malgun Gothic"/>
                <a:cs typeface="Malgun Gothic"/>
              </a:rPr>
              <a:t>sympathetic </a:t>
            </a:r>
            <a:r>
              <a:rPr sz="2350" b="1" spc="40" dirty="0">
                <a:solidFill>
                  <a:srgbClr val="FFFF00"/>
                </a:solidFill>
                <a:latin typeface="Malgun Gothic"/>
                <a:cs typeface="Malgun Gothic"/>
              </a:rPr>
              <a:t>postganglionic  </a:t>
            </a:r>
            <a:r>
              <a:rPr sz="2350" spc="185" dirty="0">
                <a:solidFill>
                  <a:srgbClr val="FFFF00"/>
                </a:solidFill>
                <a:latin typeface="MS UI Gothic"/>
                <a:cs typeface="MS UI Gothic"/>
              </a:rPr>
              <a:t>release </a:t>
            </a:r>
            <a:r>
              <a:rPr sz="2350" b="1" spc="35" dirty="0">
                <a:solidFill>
                  <a:srgbClr val="FFFF00"/>
                </a:solidFill>
                <a:latin typeface="Malgun Gothic"/>
                <a:cs typeface="Malgun Gothic"/>
              </a:rPr>
              <a:t>noradrenalin </a:t>
            </a:r>
            <a:r>
              <a:rPr sz="2350" b="1" spc="130" dirty="0">
                <a:solidFill>
                  <a:srgbClr val="FFFF00"/>
                </a:solidFill>
                <a:latin typeface="Malgun Gothic"/>
                <a:cs typeface="Malgun Gothic"/>
              </a:rPr>
              <a:t>except</a:t>
            </a:r>
            <a:r>
              <a:rPr sz="2350" b="1" spc="-625" dirty="0">
                <a:solidFill>
                  <a:srgbClr val="FFFF00"/>
                </a:solidFill>
                <a:latin typeface="Malgun Gothic"/>
                <a:cs typeface="Malgun Gothic"/>
              </a:rPr>
              <a:t> </a:t>
            </a:r>
            <a:r>
              <a:rPr sz="1700" b="1" spc="30" dirty="0">
                <a:solidFill>
                  <a:srgbClr val="FFFF00"/>
                </a:solidFill>
                <a:latin typeface="Malgun Gothic"/>
                <a:cs typeface="Malgun Gothic"/>
              </a:rPr>
              <a:t>sweat  </a:t>
            </a:r>
            <a:r>
              <a:rPr sz="2350" b="1" spc="55" dirty="0">
                <a:solidFill>
                  <a:srgbClr val="FFFF00"/>
                </a:solidFill>
                <a:latin typeface="Malgun Gothic"/>
                <a:cs typeface="Malgun Gothic"/>
              </a:rPr>
              <a:t>glands </a:t>
            </a:r>
            <a:r>
              <a:rPr sz="2350" b="1" spc="-395" dirty="0">
                <a:solidFill>
                  <a:srgbClr val="FFFF00"/>
                </a:solidFill>
                <a:latin typeface="Malgun Gothic"/>
                <a:cs typeface="Malgun Gothic"/>
              </a:rPr>
              <a:t>&amp; </a:t>
            </a:r>
            <a:r>
              <a:rPr sz="2350" b="1" spc="5" dirty="0">
                <a:solidFill>
                  <a:srgbClr val="FFFF00"/>
                </a:solidFill>
                <a:latin typeface="Malgun Gothic"/>
                <a:cs typeface="Malgun Gothic"/>
              </a:rPr>
              <a:t>bl </a:t>
            </a:r>
            <a:r>
              <a:rPr sz="2350" b="1" spc="45" dirty="0">
                <a:solidFill>
                  <a:srgbClr val="FFFF00"/>
                </a:solidFill>
                <a:latin typeface="Malgun Gothic"/>
                <a:cs typeface="Malgun Gothic"/>
              </a:rPr>
              <a:t>vessels </a:t>
            </a:r>
            <a:r>
              <a:rPr sz="2350" b="1" spc="-65" dirty="0">
                <a:solidFill>
                  <a:srgbClr val="FFFF00"/>
                </a:solidFill>
                <a:latin typeface="Malgun Gothic"/>
                <a:cs typeface="Malgun Gothic"/>
              </a:rPr>
              <a:t>to </a:t>
            </a:r>
            <a:r>
              <a:rPr sz="2350" b="1" spc="50" dirty="0">
                <a:solidFill>
                  <a:srgbClr val="FFFF00"/>
                </a:solidFill>
                <a:latin typeface="Malgun Gothic"/>
                <a:cs typeface="Malgun Gothic"/>
              </a:rPr>
              <a:t>skeletal  </a:t>
            </a:r>
            <a:r>
              <a:rPr sz="2350" b="1" spc="65" dirty="0">
                <a:solidFill>
                  <a:srgbClr val="FFFF00"/>
                </a:solidFill>
                <a:latin typeface="Malgun Gothic"/>
                <a:cs typeface="Malgun Gothic"/>
              </a:rPr>
              <a:t>muscles</a:t>
            </a:r>
            <a:endParaRPr sz="2350">
              <a:latin typeface="Malgun Gothic"/>
              <a:cs typeface="Malgun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19494" y="763870"/>
            <a:ext cx="2291715" cy="4400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799589" algn="l"/>
              </a:tabLst>
            </a:pPr>
            <a:r>
              <a:rPr sz="2700" b="1" spc="135" dirty="0">
                <a:solidFill>
                  <a:srgbClr val="FFFF00"/>
                </a:solidFill>
                <a:latin typeface="Malgun Gothic"/>
                <a:cs typeface="Malgun Gothic"/>
              </a:rPr>
              <a:t>r</a:t>
            </a:r>
            <a:r>
              <a:rPr sz="2700" b="1" spc="-285" dirty="0">
                <a:solidFill>
                  <a:srgbClr val="FFFF00"/>
                </a:solidFill>
                <a:latin typeface="Malgun Gothic"/>
                <a:cs typeface="Malgun Gothic"/>
              </a:rPr>
              <a:t>e</a:t>
            </a:r>
            <a:r>
              <a:rPr sz="2700" b="1" spc="-114" dirty="0">
                <a:solidFill>
                  <a:srgbClr val="FFFF00"/>
                </a:solidFill>
                <a:latin typeface="Malgun Gothic"/>
                <a:cs typeface="Malgun Gothic"/>
              </a:rPr>
              <a:t>c</a:t>
            </a:r>
            <a:r>
              <a:rPr sz="2700" b="1" spc="-285" dirty="0">
                <a:solidFill>
                  <a:srgbClr val="FFFF00"/>
                </a:solidFill>
                <a:latin typeface="Malgun Gothic"/>
                <a:cs typeface="Malgun Gothic"/>
              </a:rPr>
              <a:t>e</a:t>
            </a:r>
            <a:r>
              <a:rPr sz="2700" b="1" spc="-125" dirty="0">
                <a:solidFill>
                  <a:srgbClr val="FFFF00"/>
                </a:solidFill>
                <a:latin typeface="Malgun Gothic"/>
                <a:cs typeface="Malgun Gothic"/>
              </a:rPr>
              <a:t>ptor</a:t>
            </a:r>
            <a:r>
              <a:rPr sz="2700" b="1" spc="-285" dirty="0">
                <a:solidFill>
                  <a:srgbClr val="FFFF00"/>
                </a:solidFill>
                <a:latin typeface="Malgun Gothic"/>
                <a:cs typeface="Malgun Gothic"/>
              </a:rPr>
              <a:t>e</a:t>
            </a:r>
            <a:r>
              <a:rPr sz="2700" b="1" spc="-190" dirty="0">
                <a:solidFill>
                  <a:srgbClr val="FFFF00"/>
                </a:solidFill>
                <a:latin typeface="Malgun Gothic"/>
                <a:cs typeface="Malgun Gothic"/>
              </a:rPr>
              <a:t>s</a:t>
            </a:r>
            <a:r>
              <a:rPr sz="2700" b="1" dirty="0">
                <a:solidFill>
                  <a:srgbClr val="FFFF00"/>
                </a:solidFill>
                <a:latin typeface="Malgun Gothic"/>
                <a:cs typeface="Malgun Gothic"/>
              </a:rPr>
              <a:t>	</a:t>
            </a:r>
            <a:r>
              <a:rPr sz="2700" b="1" spc="20" dirty="0">
                <a:solidFill>
                  <a:srgbClr val="FFFF00"/>
                </a:solidFill>
                <a:latin typeface="Malgun Gothic"/>
                <a:cs typeface="Malgun Gothic"/>
              </a:rPr>
              <a:t>a</a:t>
            </a:r>
            <a:r>
              <a:rPr sz="2700" b="1" spc="10" dirty="0">
                <a:solidFill>
                  <a:srgbClr val="FFFF00"/>
                </a:solidFill>
                <a:latin typeface="Malgun Gothic"/>
                <a:cs typeface="Malgun Gothic"/>
              </a:rPr>
              <a:t>r</a:t>
            </a:r>
            <a:r>
              <a:rPr sz="2700" b="1" spc="-280" dirty="0">
                <a:solidFill>
                  <a:srgbClr val="FFFF00"/>
                </a:solidFill>
                <a:latin typeface="Malgun Gothic"/>
                <a:cs typeface="Malgun Gothic"/>
              </a:rPr>
              <a:t>e</a:t>
            </a:r>
            <a:endParaRPr sz="2700">
              <a:latin typeface="Malgun Gothic"/>
              <a:cs typeface="Malgun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-39260" y="763870"/>
            <a:ext cx="4829810" cy="8534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98450" marR="5080" indent="-285750">
              <a:lnSpc>
                <a:spcPct val="100299"/>
              </a:lnSpc>
              <a:spcBef>
                <a:spcPts val="110"/>
              </a:spcBef>
              <a:buSzPct val="96296"/>
              <a:buFont typeface="Yu Gothic UI"/>
              <a:buChar char="❑"/>
              <a:tabLst>
                <a:tab pos="300355" algn="l"/>
                <a:tab pos="994410" algn="l"/>
                <a:tab pos="3261995" algn="l"/>
              </a:tabLst>
            </a:pPr>
            <a:r>
              <a:rPr sz="2700" b="1" spc="30" dirty="0">
                <a:solidFill>
                  <a:srgbClr val="FFFF00"/>
                </a:solidFill>
                <a:latin typeface="Malgun Gothic"/>
                <a:cs typeface="Malgun Gothic"/>
              </a:rPr>
              <a:t>Al</a:t>
            </a:r>
            <a:r>
              <a:rPr sz="2700" b="1" spc="10" dirty="0">
                <a:solidFill>
                  <a:srgbClr val="FFFF00"/>
                </a:solidFill>
                <a:latin typeface="Malgun Gothic"/>
                <a:cs typeface="Malgun Gothic"/>
              </a:rPr>
              <a:t>l</a:t>
            </a:r>
            <a:r>
              <a:rPr sz="2700" b="1" dirty="0">
                <a:solidFill>
                  <a:srgbClr val="FFFF00"/>
                </a:solidFill>
                <a:latin typeface="Malgun Gothic"/>
                <a:cs typeface="Malgun Gothic"/>
              </a:rPr>
              <a:t>	</a:t>
            </a:r>
            <a:r>
              <a:rPr sz="2700" b="1" spc="-25" dirty="0">
                <a:solidFill>
                  <a:srgbClr val="FFFF00"/>
                </a:solidFill>
                <a:latin typeface="Malgun Gothic"/>
                <a:cs typeface="Malgun Gothic"/>
              </a:rPr>
              <a:t>pr</a:t>
            </a:r>
            <a:r>
              <a:rPr sz="2700" b="1" spc="-285" dirty="0">
                <a:solidFill>
                  <a:srgbClr val="FFFF00"/>
                </a:solidFill>
                <a:latin typeface="Malgun Gothic"/>
                <a:cs typeface="Malgun Gothic"/>
              </a:rPr>
              <a:t>e</a:t>
            </a:r>
            <a:r>
              <a:rPr sz="2700" b="1" spc="-200" dirty="0">
                <a:solidFill>
                  <a:srgbClr val="FFFF00"/>
                </a:solidFill>
                <a:latin typeface="Malgun Gothic"/>
                <a:cs typeface="Malgun Gothic"/>
              </a:rPr>
              <a:t>gang</a:t>
            </a:r>
            <a:r>
              <a:rPr sz="2700" b="1" spc="-100" dirty="0">
                <a:solidFill>
                  <a:srgbClr val="FFFF00"/>
                </a:solidFill>
                <a:latin typeface="Malgun Gothic"/>
                <a:cs typeface="Malgun Gothic"/>
              </a:rPr>
              <a:t>l</a:t>
            </a:r>
            <a:r>
              <a:rPr sz="2700" b="1" spc="5" dirty="0">
                <a:solidFill>
                  <a:srgbClr val="FFFF00"/>
                </a:solidFill>
                <a:latin typeface="Malgun Gothic"/>
                <a:cs typeface="Malgun Gothic"/>
              </a:rPr>
              <a:t>i</a:t>
            </a:r>
            <a:r>
              <a:rPr sz="2700" b="1" spc="-175" dirty="0">
                <a:solidFill>
                  <a:srgbClr val="FFFF00"/>
                </a:solidFill>
                <a:latin typeface="Malgun Gothic"/>
                <a:cs typeface="Malgun Gothic"/>
              </a:rPr>
              <a:t>on</a:t>
            </a:r>
            <a:r>
              <a:rPr sz="2700" b="1" spc="-85" dirty="0">
                <a:solidFill>
                  <a:srgbClr val="FFFF00"/>
                </a:solidFill>
                <a:latin typeface="Malgun Gothic"/>
                <a:cs typeface="Malgun Gothic"/>
              </a:rPr>
              <a:t>i</a:t>
            </a:r>
            <a:r>
              <a:rPr sz="2700" b="1" spc="-110" dirty="0">
                <a:solidFill>
                  <a:srgbClr val="FFFF00"/>
                </a:solidFill>
                <a:latin typeface="Malgun Gothic"/>
                <a:cs typeface="Malgun Gothic"/>
              </a:rPr>
              <a:t>c</a:t>
            </a:r>
            <a:r>
              <a:rPr sz="2700" b="1" dirty="0">
                <a:solidFill>
                  <a:srgbClr val="FFFF00"/>
                </a:solidFill>
                <a:latin typeface="Malgun Gothic"/>
                <a:cs typeface="Malgun Gothic"/>
              </a:rPr>
              <a:t>	</a:t>
            </a:r>
            <a:r>
              <a:rPr sz="2700" b="1" spc="-180" dirty="0">
                <a:solidFill>
                  <a:srgbClr val="FFFF00"/>
                </a:solidFill>
                <a:latin typeface="Malgun Gothic"/>
                <a:cs typeface="Malgun Gothic"/>
              </a:rPr>
              <a:t>autonom</a:t>
            </a:r>
            <a:r>
              <a:rPr sz="2700" b="1" spc="-85" dirty="0">
                <a:solidFill>
                  <a:srgbClr val="FFFF00"/>
                </a:solidFill>
                <a:latin typeface="Malgun Gothic"/>
                <a:cs typeface="Malgun Gothic"/>
              </a:rPr>
              <a:t>i</a:t>
            </a:r>
            <a:r>
              <a:rPr sz="2700" b="1" spc="-90" dirty="0">
                <a:solidFill>
                  <a:srgbClr val="FFFF00"/>
                </a:solidFill>
                <a:latin typeface="Malgun Gothic"/>
                <a:cs typeface="Malgun Gothic"/>
              </a:rPr>
              <a:t>c  </a:t>
            </a:r>
            <a:r>
              <a:rPr sz="2700" b="1" spc="-140" dirty="0">
                <a:solidFill>
                  <a:srgbClr val="FFFF00"/>
                </a:solidFill>
                <a:latin typeface="Malgun Gothic"/>
                <a:cs typeface="Malgun Gothic"/>
              </a:rPr>
              <a:t>nicotonic</a:t>
            </a:r>
            <a:endParaRPr sz="2700">
              <a:latin typeface="Malgun Gothic"/>
              <a:cs typeface="Malgun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-75131" y="2415506"/>
            <a:ext cx="7388225" cy="23120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34645" marR="5080" indent="-286385">
              <a:lnSpc>
                <a:spcPct val="99700"/>
              </a:lnSpc>
              <a:spcBef>
                <a:spcPts val="130"/>
              </a:spcBef>
              <a:buSzPct val="96296"/>
              <a:buFont typeface="Yu Gothic UI"/>
              <a:buChar char="❑"/>
              <a:tabLst>
                <a:tab pos="335915" algn="l"/>
                <a:tab pos="1134745" algn="l"/>
                <a:tab pos="2722245" algn="l"/>
                <a:tab pos="3200400" algn="l"/>
                <a:tab pos="3866515" algn="l"/>
                <a:tab pos="4742815" algn="l"/>
                <a:tab pos="5332730" algn="l"/>
                <a:tab pos="6094730" algn="l"/>
                <a:tab pos="7086600" algn="l"/>
              </a:tabLst>
            </a:pPr>
            <a:r>
              <a:rPr sz="2700" b="1" spc="235" dirty="0">
                <a:solidFill>
                  <a:srgbClr val="FFFF00"/>
                </a:solidFill>
                <a:latin typeface="Malgun Gothic"/>
                <a:cs typeface="Malgun Gothic"/>
              </a:rPr>
              <a:t>T</a:t>
            </a:r>
            <a:r>
              <a:rPr sz="2700" b="1" spc="-220" dirty="0">
                <a:solidFill>
                  <a:srgbClr val="FFFF00"/>
                </a:solidFill>
                <a:latin typeface="Malgun Gothic"/>
                <a:cs typeface="Malgun Gothic"/>
              </a:rPr>
              <a:t>h</a:t>
            </a:r>
            <a:r>
              <a:rPr sz="2700" b="1" spc="-195" dirty="0">
                <a:solidFill>
                  <a:srgbClr val="FFFF00"/>
                </a:solidFill>
                <a:latin typeface="Malgun Gothic"/>
                <a:cs typeface="Malgun Gothic"/>
              </a:rPr>
              <a:t>e</a:t>
            </a:r>
            <a:r>
              <a:rPr sz="2700" b="1" dirty="0">
                <a:solidFill>
                  <a:srgbClr val="FFFF00"/>
                </a:solidFill>
                <a:latin typeface="Malgun Gothic"/>
                <a:cs typeface="Malgun Gothic"/>
              </a:rPr>
              <a:t>	</a:t>
            </a:r>
            <a:r>
              <a:rPr sz="2700" b="1" spc="-150" dirty="0">
                <a:solidFill>
                  <a:srgbClr val="FFFF00"/>
                </a:solidFill>
                <a:latin typeface="Malgun Gothic"/>
                <a:cs typeface="Malgun Gothic"/>
              </a:rPr>
              <a:t>Sympathe</a:t>
            </a:r>
            <a:r>
              <a:rPr sz="2700" b="1" spc="-70" dirty="0">
                <a:solidFill>
                  <a:srgbClr val="FFFF00"/>
                </a:solidFill>
                <a:latin typeface="Malgun Gothic"/>
                <a:cs typeface="Malgun Gothic"/>
              </a:rPr>
              <a:t>t</a:t>
            </a:r>
            <a:r>
              <a:rPr sz="2700" b="1" spc="-55" dirty="0">
                <a:solidFill>
                  <a:srgbClr val="FFFF00"/>
                </a:solidFill>
                <a:latin typeface="Malgun Gothic"/>
                <a:cs typeface="Malgun Gothic"/>
              </a:rPr>
              <a:t>i</a:t>
            </a:r>
            <a:r>
              <a:rPr sz="2700" b="1" spc="-110" dirty="0">
                <a:solidFill>
                  <a:srgbClr val="FFFF00"/>
                </a:solidFill>
                <a:latin typeface="Malgun Gothic"/>
                <a:cs typeface="Malgun Gothic"/>
              </a:rPr>
              <a:t>c</a:t>
            </a:r>
            <a:r>
              <a:rPr sz="2700" b="1" dirty="0">
                <a:solidFill>
                  <a:srgbClr val="FFFF00"/>
                </a:solidFill>
                <a:latin typeface="Malgun Gothic"/>
                <a:cs typeface="Malgun Gothic"/>
              </a:rPr>
              <a:t>	</a:t>
            </a:r>
            <a:r>
              <a:rPr sz="2700" b="1" spc="-125" dirty="0">
                <a:solidFill>
                  <a:srgbClr val="FFFF00"/>
                </a:solidFill>
                <a:latin typeface="Malgun Gothic"/>
                <a:cs typeface="Malgun Gothic"/>
              </a:rPr>
              <a:t>N</a:t>
            </a:r>
            <a:r>
              <a:rPr sz="2700" b="1" spc="-90" dirty="0">
                <a:solidFill>
                  <a:srgbClr val="FFFF00"/>
                </a:solidFill>
                <a:latin typeface="Malgun Gothic"/>
                <a:cs typeface="Malgun Gothic"/>
              </a:rPr>
              <a:t>S</a:t>
            </a:r>
            <a:r>
              <a:rPr sz="2700" b="1" dirty="0">
                <a:solidFill>
                  <a:srgbClr val="FFFF00"/>
                </a:solidFill>
                <a:latin typeface="Malgun Gothic"/>
                <a:cs typeface="Malgun Gothic"/>
              </a:rPr>
              <a:t>	</a:t>
            </a:r>
            <a:r>
              <a:rPr sz="2700" b="1" spc="-30" dirty="0">
                <a:solidFill>
                  <a:srgbClr val="FFFF00"/>
                </a:solidFill>
                <a:latin typeface="Malgun Gothic"/>
                <a:cs typeface="Malgun Gothic"/>
              </a:rPr>
              <a:t>Ac</a:t>
            </a:r>
            <a:r>
              <a:rPr sz="2700" b="1" spc="-165" dirty="0">
                <a:solidFill>
                  <a:srgbClr val="FFFF00"/>
                </a:solidFill>
                <a:latin typeface="Malgun Gothic"/>
                <a:cs typeface="Malgun Gothic"/>
              </a:rPr>
              <a:t>ts</a:t>
            </a:r>
            <a:r>
              <a:rPr sz="2700" b="1" dirty="0">
                <a:solidFill>
                  <a:srgbClr val="FFFF00"/>
                </a:solidFill>
                <a:latin typeface="Malgun Gothic"/>
                <a:cs typeface="Malgun Gothic"/>
              </a:rPr>
              <a:t>	</a:t>
            </a:r>
            <a:r>
              <a:rPr sz="2700" b="1" spc="-225" dirty="0">
                <a:solidFill>
                  <a:srgbClr val="FFFF00"/>
                </a:solidFill>
                <a:latin typeface="Malgun Gothic"/>
                <a:cs typeface="Malgun Gothic"/>
              </a:rPr>
              <a:t>on</a:t>
            </a:r>
            <a:r>
              <a:rPr sz="2700" b="1" dirty="0">
                <a:solidFill>
                  <a:srgbClr val="FFFF00"/>
                </a:solidFill>
                <a:latin typeface="Malgun Gothic"/>
                <a:cs typeface="Malgun Gothic"/>
              </a:rPr>
              <a:t>	</a:t>
            </a:r>
            <a:r>
              <a:rPr sz="2700" b="1" spc="-210" dirty="0">
                <a:solidFill>
                  <a:srgbClr val="FFFF00"/>
                </a:solidFill>
                <a:latin typeface="Malgun Gothic"/>
                <a:cs typeface="Malgun Gothic"/>
              </a:rPr>
              <a:t>tow</a:t>
            </a:r>
            <a:r>
              <a:rPr sz="2700" b="1" dirty="0">
                <a:solidFill>
                  <a:srgbClr val="FFFF00"/>
                </a:solidFill>
                <a:latin typeface="Malgun Gothic"/>
                <a:cs typeface="Malgun Gothic"/>
              </a:rPr>
              <a:t>	</a:t>
            </a:r>
            <a:r>
              <a:rPr sz="2700" b="1" spc="-170" dirty="0">
                <a:solidFill>
                  <a:srgbClr val="FFFF00"/>
                </a:solidFill>
                <a:latin typeface="Malgun Gothic"/>
                <a:cs typeface="Malgun Gothic"/>
              </a:rPr>
              <a:t>typ</a:t>
            </a:r>
            <a:r>
              <a:rPr sz="2700" b="1" spc="-185" dirty="0">
                <a:solidFill>
                  <a:srgbClr val="FFFF00"/>
                </a:solidFill>
                <a:latin typeface="Malgun Gothic"/>
                <a:cs typeface="Malgun Gothic"/>
              </a:rPr>
              <a:t>e</a:t>
            </a:r>
            <a:r>
              <a:rPr sz="2700" b="1" spc="-190" dirty="0">
                <a:solidFill>
                  <a:srgbClr val="FFFF00"/>
                </a:solidFill>
                <a:latin typeface="Malgun Gothic"/>
                <a:cs typeface="Malgun Gothic"/>
              </a:rPr>
              <a:t>s</a:t>
            </a:r>
            <a:r>
              <a:rPr sz="2700" b="1" dirty="0">
                <a:solidFill>
                  <a:srgbClr val="FFFF00"/>
                </a:solidFill>
                <a:latin typeface="Malgun Gothic"/>
                <a:cs typeface="Malgun Gothic"/>
              </a:rPr>
              <a:t>	</a:t>
            </a:r>
            <a:r>
              <a:rPr sz="2700" b="1" spc="-180" dirty="0">
                <a:solidFill>
                  <a:srgbClr val="FFFF00"/>
                </a:solidFill>
                <a:latin typeface="Malgun Gothic"/>
                <a:cs typeface="Malgun Gothic"/>
              </a:rPr>
              <a:t>of  </a:t>
            </a:r>
            <a:r>
              <a:rPr sz="2700" b="1" spc="-165" dirty="0">
                <a:solidFill>
                  <a:srgbClr val="FFFF00"/>
                </a:solidFill>
                <a:latin typeface="Malgun Gothic"/>
                <a:cs typeface="Malgun Gothic"/>
              </a:rPr>
              <a:t>postganglionic	</a:t>
            </a:r>
            <a:r>
              <a:rPr sz="2700" b="1" spc="-114" dirty="0">
                <a:solidFill>
                  <a:srgbClr val="FFFF00"/>
                </a:solidFill>
                <a:latin typeface="Malgun Gothic"/>
                <a:cs typeface="Malgun Gothic"/>
              </a:rPr>
              <a:t>adrenergic </a:t>
            </a:r>
            <a:r>
              <a:rPr sz="2700" b="1" spc="-140" dirty="0">
                <a:solidFill>
                  <a:srgbClr val="FFFF00"/>
                </a:solidFill>
                <a:latin typeface="Malgun Gothic"/>
                <a:cs typeface="Malgun Gothic"/>
              </a:rPr>
              <a:t>receptors </a:t>
            </a:r>
            <a:r>
              <a:rPr sz="3050" spc="229" dirty="0">
                <a:solidFill>
                  <a:srgbClr val="FFFF00"/>
                </a:solidFill>
                <a:latin typeface="MS UI Gothic"/>
                <a:cs typeface="MS UI Gothic"/>
              </a:rPr>
              <a:t>:</a:t>
            </a:r>
            <a:r>
              <a:rPr sz="3050" spc="-665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3050" spc="-1450" dirty="0">
                <a:solidFill>
                  <a:srgbClr val="FFFF00"/>
                </a:solidFill>
                <a:latin typeface="MS UI Gothic"/>
                <a:cs typeface="MS UI Gothic"/>
              </a:rPr>
              <a:t>α</a:t>
            </a:r>
            <a:r>
              <a:rPr sz="3050" spc="-175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3050" spc="-30" dirty="0">
                <a:solidFill>
                  <a:srgbClr val="FFFF00"/>
                </a:solidFill>
                <a:latin typeface="MS UI Gothic"/>
                <a:cs typeface="MS UI Gothic"/>
              </a:rPr>
              <a:t>and </a:t>
            </a:r>
            <a:r>
              <a:rPr sz="3050" spc="-680" dirty="0">
                <a:solidFill>
                  <a:srgbClr val="FFFF00"/>
                </a:solidFill>
                <a:latin typeface="MS UI Gothic"/>
                <a:cs typeface="MS UI Gothic"/>
              </a:rPr>
              <a:t>β.</a:t>
            </a:r>
            <a:endParaRPr sz="3050">
              <a:latin typeface="MS UI Gothic"/>
              <a:cs typeface="MS UI Gothic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har char="❑"/>
            </a:pPr>
            <a:endParaRPr sz="3200">
              <a:latin typeface="Times New Roman"/>
              <a:cs typeface="Times New Roman"/>
            </a:endParaRPr>
          </a:p>
          <a:p>
            <a:pPr marL="334645" marR="5715" indent="-321945">
              <a:lnSpc>
                <a:spcPct val="101000"/>
              </a:lnSpc>
              <a:buSzPct val="96721"/>
              <a:buFont typeface="Yu Gothic UI"/>
              <a:buChar char="❑"/>
              <a:tabLst>
                <a:tab pos="335915" algn="l"/>
                <a:tab pos="1468120" algn="l"/>
                <a:tab pos="3021330" algn="l"/>
                <a:tab pos="4759325" algn="l"/>
                <a:tab pos="5742940" algn="l"/>
                <a:tab pos="6963409" algn="l"/>
              </a:tabLst>
            </a:pPr>
            <a:r>
              <a:rPr sz="3050" b="1" spc="254" dirty="0">
                <a:solidFill>
                  <a:srgbClr val="FFFF00"/>
                </a:solidFill>
                <a:latin typeface="Malgun Gothic"/>
                <a:cs typeface="Malgun Gothic"/>
              </a:rPr>
              <a:t>T</a:t>
            </a:r>
            <a:r>
              <a:rPr sz="3050" b="1" spc="-254" dirty="0">
                <a:solidFill>
                  <a:srgbClr val="FFFF00"/>
                </a:solidFill>
                <a:latin typeface="Malgun Gothic"/>
                <a:cs typeface="Malgun Gothic"/>
              </a:rPr>
              <a:t>h</a:t>
            </a:r>
            <a:r>
              <a:rPr sz="3050" b="1" spc="-225" dirty="0">
                <a:solidFill>
                  <a:srgbClr val="FFFF00"/>
                </a:solidFill>
                <a:latin typeface="Malgun Gothic"/>
                <a:cs typeface="Malgun Gothic"/>
              </a:rPr>
              <a:t>e</a:t>
            </a:r>
            <a:r>
              <a:rPr sz="3050" b="1" dirty="0">
                <a:solidFill>
                  <a:srgbClr val="FFFF00"/>
                </a:solidFill>
                <a:latin typeface="Malgun Gothic"/>
                <a:cs typeface="Malgun Gothic"/>
              </a:rPr>
              <a:t>	</a:t>
            </a:r>
            <a:r>
              <a:rPr sz="3050" b="1" spc="-15" dirty="0">
                <a:solidFill>
                  <a:srgbClr val="FFFF00"/>
                </a:solidFill>
                <a:latin typeface="Malgun Gothic"/>
                <a:cs typeface="Malgun Gothic"/>
              </a:rPr>
              <a:t>P</a:t>
            </a:r>
            <a:r>
              <a:rPr sz="3050" b="1" spc="15" dirty="0">
                <a:solidFill>
                  <a:srgbClr val="FFFF00"/>
                </a:solidFill>
                <a:latin typeface="Malgun Gothic"/>
                <a:cs typeface="Malgun Gothic"/>
              </a:rPr>
              <a:t>a</a:t>
            </a:r>
            <a:r>
              <a:rPr sz="3050" b="1" spc="5" dirty="0">
                <a:solidFill>
                  <a:srgbClr val="FFFF00"/>
                </a:solidFill>
                <a:latin typeface="Malgun Gothic"/>
                <a:cs typeface="Malgun Gothic"/>
              </a:rPr>
              <a:t>r</a:t>
            </a:r>
            <a:r>
              <a:rPr sz="3050" b="1" spc="-190" dirty="0">
                <a:solidFill>
                  <a:srgbClr val="FFFF00"/>
                </a:solidFill>
                <a:latin typeface="Malgun Gothic"/>
                <a:cs typeface="Malgun Gothic"/>
              </a:rPr>
              <a:t>asympath</a:t>
            </a:r>
            <a:r>
              <a:rPr sz="3050" b="1" spc="-185" dirty="0">
                <a:solidFill>
                  <a:srgbClr val="FFFF00"/>
                </a:solidFill>
                <a:latin typeface="Malgun Gothic"/>
                <a:cs typeface="Malgun Gothic"/>
              </a:rPr>
              <a:t>e</a:t>
            </a:r>
            <a:r>
              <a:rPr sz="3050" b="1" spc="-85" dirty="0">
                <a:solidFill>
                  <a:srgbClr val="FFFF00"/>
                </a:solidFill>
                <a:latin typeface="Malgun Gothic"/>
                <a:cs typeface="Malgun Gothic"/>
              </a:rPr>
              <a:t>t</a:t>
            </a:r>
            <a:r>
              <a:rPr sz="3050" b="1" spc="-65" dirty="0">
                <a:solidFill>
                  <a:srgbClr val="FFFF00"/>
                </a:solidFill>
                <a:latin typeface="Malgun Gothic"/>
                <a:cs typeface="Malgun Gothic"/>
              </a:rPr>
              <a:t>i</a:t>
            </a:r>
            <a:r>
              <a:rPr sz="3050" b="1" spc="-130" dirty="0">
                <a:solidFill>
                  <a:srgbClr val="FFFF00"/>
                </a:solidFill>
                <a:latin typeface="Malgun Gothic"/>
                <a:cs typeface="Malgun Gothic"/>
              </a:rPr>
              <a:t>c</a:t>
            </a:r>
            <a:r>
              <a:rPr sz="3050" b="1" dirty="0">
                <a:solidFill>
                  <a:srgbClr val="FFFF00"/>
                </a:solidFill>
                <a:latin typeface="Malgun Gothic"/>
                <a:cs typeface="Malgun Gothic"/>
              </a:rPr>
              <a:t>	</a:t>
            </a:r>
            <a:r>
              <a:rPr sz="3050" b="1" spc="-150" dirty="0">
                <a:solidFill>
                  <a:srgbClr val="FFFF00"/>
                </a:solidFill>
                <a:latin typeface="Malgun Gothic"/>
                <a:cs typeface="Malgun Gothic"/>
              </a:rPr>
              <a:t>N</a:t>
            </a:r>
            <a:r>
              <a:rPr sz="3050" b="1" spc="-105" dirty="0">
                <a:solidFill>
                  <a:srgbClr val="FFFF00"/>
                </a:solidFill>
                <a:latin typeface="Malgun Gothic"/>
                <a:cs typeface="Malgun Gothic"/>
              </a:rPr>
              <a:t>S</a:t>
            </a:r>
            <a:r>
              <a:rPr sz="3050" b="1" dirty="0">
                <a:solidFill>
                  <a:srgbClr val="FFFF00"/>
                </a:solidFill>
                <a:latin typeface="Malgun Gothic"/>
                <a:cs typeface="Malgun Gothic"/>
              </a:rPr>
              <a:t>	</a:t>
            </a:r>
            <a:r>
              <a:rPr sz="3050" b="1" spc="-40" dirty="0">
                <a:solidFill>
                  <a:srgbClr val="FFFF00"/>
                </a:solidFill>
                <a:latin typeface="Malgun Gothic"/>
                <a:cs typeface="Malgun Gothic"/>
              </a:rPr>
              <a:t>Ac</a:t>
            </a:r>
            <a:r>
              <a:rPr sz="3050" b="1" spc="-190" dirty="0">
                <a:solidFill>
                  <a:srgbClr val="FFFF00"/>
                </a:solidFill>
                <a:latin typeface="Malgun Gothic"/>
                <a:cs typeface="Malgun Gothic"/>
              </a:rPr>
              <a:t>ts</a:t>
            </a:r>
            <a:r>
              <a:rPr sz="3050" b="1" dirty="0">
                <a:solidFill>
                  <a:srgbClr val="FFFF00"/>
                </a:solidFill>
                <a:latin typeface="Malgun Gothic"/>
                <a:cs typeface="Malgun Gothic"/>
              </a:rPr>
              <a:t>	</a:t>
            </a:r>
            <a:r>
              <a:rPr sz="3050" b="1" spc="-204" dirty="0">
                <a:solidFill>
                  <a:srgbClr val="FFFF00"/>
                </a:solidFill>
                <a:latin typeface="Malgun Gothic"/>
                <a:cs typeface="Malgun Gothic"/>
              </a:rPr>
              <a:t>on  </a:t>
            </a:r>
            <a:r>
              <a:rPr sz="3050" b="1" spc="-190" dirty="0">
                <a:solidFill>
                  <a:srgbClr val="FFFF00"/>
                </a:solidFill>
                <a:latin typeface="Malgun Gothic"/>
                <a:cs typeface="Malgun Gothic"/>
              </a:rPr>
              <a:t>postganglionic	</a:t>
            </a:r>
            <a:r>
              <a:rPr sz="3050" b="1" spc="-100" dirty="0">
                <a:solidFill>
                  <a:srgbClr val="FFFF00"/>
                </a:solidFill>
                <a:latin typeface="Malgun Gothic"/>
                <a:cs typeface="Malgun Gothic"/>
              </a:rPr>
              <a:t>muscrinic</a:t>
            </a:r>
            <a:r>
              <a:rPr sz="3050" b="1" spc="-320" dirty="0">
                <a:solidFill>
                  <a:srgbClr val="FFFF00"/>
                </a:solidFill>
                <a:latin typeface="Malgun Gothic"/>
                <a:cs typeface="Malgun Gothic"/>
              </a:rPr>
              <a:t> </a:t>
            </a:r>
            <a:r>
              <a:rPr sz="3050" b="1" spc="-160" dirty="0">
                <a:solidFill>
                  <a:srgbClr val="FFFF00"/>
                </a:solidFill>
                <a:latin typeface="Malgun Gothic"/>
                <a:cs typeface="Malgun Gothic"/>
              </a:rPr>
              <a:t>receptors</a:t>
            </a:r>
            <a:endParaRPr sz="3050">
              <a:latin typeface="Malgun Gothic"/>
              <a:cs typeface="Malgun Gothic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95863" y="23063"/>
            <a:ext cx="2134870" cy="4400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700" u="none" spc="170" dirty="0">
                <a:solidFill>
                  <a:srgbClr val="FFFFFF"/>
                </a:solidFill>
              </a:rPr>
              <a:t>RECEPTORS</a:t>
            </a:r>
            <a:endParaRPr sz="2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5787" y="1755714"/>
            <a:ext cx="4784090" cy="3134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165" marR="5080" indent="-291465">
              <a:lnSpc>
                <a:spcPct val="100000"/>
              </a:lnSpc>
              <a:spcBef>
                <a:spcPts val="100"/>
              </a:spcBef>
            </a:pPr>
            <a:r>
              <a:rPr sz="5100" spc="365" dirty="0">
                <a:solidFill>
                  <a:srgbClr val="FFFF00"/>
                </a:solidFill>
                <a:latin typeface="MS UI Gothic"/>
                <a:cs typeface="MS UI Gothic"/>
              </a:rPr>
              <a:t>Functional  </a:t>
            </a:r>
            <a:r>
              <a:rPr sz="5100" spc="590" dirty="0">
                <a:solidFill>
                  <a:srgbClr val="FFFF00"/>
                </a:solidFill>
                <a:latin typeface="MS UI Gothic"/>
                <a:cs typeface="MS UI Gothic"/>
              </a:rPr>
              <a:t>Anatomy </a:t>
            </a:r>
            <a:r>
              <a:rPr sz="5100" spc="830" dirty="0">
                <a:solidFill>
                  <a:srgbClr val="FFFF00"/>
                </a:solidFill>
                <a:latin typeface="MS UI Gothic"/>
                <a:cs typeface="MS UI Gothic"/>
              </a:rPr>
              <a:t>&amp;  </a:t>
            </a:r>
            <a:r>
              <a:rPr sz="5100" spc="305" dirty="0">
                <a:solidFill>
                  <a:srgbClr val="FFFF00"/>
                </a:solidFill>
                <a:latin typeface="MS UI Gothic"/>
                <a:cs typeface="MS UI Gothic"/>
              </a:rPr>
              <a:t>Physiology </a:t>
            </a:r>
            <a:r>
              <a:rPr sz="5100" spc="395" dirty="0">
                <a:solidFill>
                  <a:srgbClr val="FFFF00"/>
                </a:solidFill>
                <a:latin typeface="MS UI Gothic"/>
                <a:cs typeface="MS UI Gothic"/>
              </a:rPr>
              <a:t>of  </a:t>
            </a:r>
            <a:r>
              <a:rPr sz="5100" spc="530" dirty="0">
                <a:solidFill>
                  <a:srgbClr val="FFFF00"/>
                </a:solidFill>
                <a:latin typeface="MS UI Gothic"/>
                <a:cs typeface="MS UI Gothic"/>
              </a:rPr>
              <a:t>Autonomic</a:t>
            </a:r>
            <a:r>
              <a:rPr sz="5100" spc="-240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5100" spc="-15" dirty="0">
                <a:solidFill>
                  <a:srgbClr val="FFFF00"/>
                </a:solidFill>
                <a:latin typeface="MS UI Gothic"/>
                <a:cs typeface="MS UI Gothic"/>
              </a:rPr>
              <a:t>NS</a:t>
            </a:r>
            <a:endParaRPr sz="5100">
              <a:latin typeface="MS UI Gothic"/>
              <a:cs typeface="MS UI Gothic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917" y="2607996"/>
            <a:ext cx="5894070" cy="2331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89084" y="1707083"/>
            <a:ext cx="3256279" cy="8534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110"/>
              </a:spcBef>
            </a:pPr>
            <a:r>
              <a:rPr sz="2700" u="none" spc="-130" dirty="0">
                <a:solidFill>
                  <a:srgbClr val="FFFFFF"/>
                </a:solidFill>
              </a:rPr>
              <a:t>Sympathetic  </a:t>
            </a:r>
            <a:r>
              <a:rPr sz="2700" u="none" spc="-100" dirty="0"/>
              <a:t>Adrenergic</a:t>
            </a:r>
            <a:r>
              <a:rPr sz="2700" u="none" spc="-290" dirty="0"/>
              <a:t> </a:t>
            </a:r>
            <a:r>
              <a:rPr sz="2700" u="none" spc="-135" dirty="0">
                <a:solidFill>
                  <a:srgbClr val="FFFFFF"/>
                </a:solidFill>
              </a:rPr>
              <a:t>Receptors</a:t>
            </a:r>
            <a:endParaRPr sz="27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5067" y="2672765"/>
            <a:ext cx="5829300" cy="2461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0463" y="1253693"/>
            <a:ext cx="3121660" cy="8534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110"/>
              </a:spcBef>
            </a:pPr>
            <a:r>
              <a:rPr sz="2700" u="none" spc="-110" dirty="0">
                <a:solidFill>
                  <a:srgbClr val="FFFFFF"/>
                </a:solidFill>
              </a:rPr>
              <a:t>Parasympathetic  </a:t>
            </a:r>
            <a:r>
              <a:rPr sz="2700" u="none" spc="-85" dirty="0"/>
              <a:t>muscarinic</a:t>
            </a:r>
            <a:r>
              <a:rPr sz="2700" u="none" spc="-330" dirty="0"/>
              <a:t> </a:t>
            </a:r>
            <a:r>
              <a:rPr sz="2700" u="none" spc="-140" dirty="0">
                <a:solidFill>
                  <a:srgbClr val="FFFFFF"/>
                </a:solidFill>
              </a:rPr>
              <a:t>receptors</a:t>
            </a:r>
            <a:endParaRPr sz="27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6153" y="1386687"/>
            <a:ext cx="6360795" cy="6445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2440"/>
              </a:lnSpc>
              <a:spcBef>
                <a:spcPts val="90"/>
              </a:spcBef>
            </a:pPr>
            <a:r>
              <a:rPr sz="2050" u="none" spc="-65" dirty="0"/>
              <a:t>The</a:t>
            </a:r>
            <a:r>
              <a:rPr sz="2050" u="none" spc="-160" dirty="0"/>
              <a:t> </a:t>
            </a:r>
            <a:r>
              <a:rPr sz="2050" u="none" spc="25" dirty="0"/>
              <a:t>Sympathetic</a:t>
            </a:r>
            <a:r>
              <a:rPr sz="2050" u="none" spc="-155" dirty="0"/>
              <a:t> </a:t>
            </a:r>
            <a:r>
              <a:rPr sz="2050" u="none" spc="-120" dirty="0"/>
              <a:t>NS</a:t>
            </a:r>
            <a:r>
              <a:rPr sz="2050" u="none" spc="-155" dirty="0"/>
              <a:t> </a:t>
            </a:r>
            <a:r>
              <a:rPr sz="2050" u="none" spc="30" dirty="0"/>
              <a:t>Acts</a:t>
            </a:r>
            <a:r>
              <a:rPr sz="2050" u="none" spc="-155" dirty="0"/>
              <a:t> </a:t>
            </a:r>
            <a:r>
              <a:rPr sz="2050" u="none" dirty="0"/>
              <a:t>on</a:t>
            </a:r>
            <a:r>
              <a:rPr sz="2050" u="none" spc="-160" dirty="0"/>
              <a:t> </a:t>
            </a:r>
            <a:r>
              <a:rPr sz="2050" u="none" spc="-50" dirty="0"/>
              <a:t>tow</a:t>
            </a:r>
            <a:r>
              <a:rPr sz="2050" u="none" spc="-155" dirty="0"/>
              <a:t> </a:t>
            </a:r>
            <a:r>
              <a:rPr sz="2050" u="none" spc="15" dirty="0"/>
              <a:t>types</a:t>
            </a:r>
            <a:r>
              <a:rPr sz="2050" u="none" spc="-155" dirty="0"/>
              <a:t> </a:t>
            </a:r>
            <a:r>
              <a:rPr sz="2050" u="none" spc="-85" dirty="0"/>
              <a:t>of</a:t>
            </a:r>
            <a:r>
              <a:rPr sz="2050" u="none" spc="-155" dirty="0"/>
              <a:t> </a:t>
            </a:r>
            <a:r>
              <a:rPr sz="2050" u="none" spc="20" dirty="0"/>
              <a:t>receptors</a:t>
            </a:r>
            <a:endParaRPr sz="2050"/>
          </a:p>
          <a:p>
            <a:pPr marL="12700">
              <a:lnSpc>
                <a:spcPts val="2440"/>
              </a:lnSpc>
            </a:pPr>
            <a:r>
              <a:rPr sz="2050" b="0" u="none" spc="145" dirty="0">
                <a:latin typeface="MS UI Gothic"/>
                <a:cs typeface="MS UI Gothic"/>
              </a:rPr>
              <a:t>: </a:t>
            </a:r>
            <a:r>
              <a:rPr sz="2050" b="0" u="none" spc="-660" dirty="0">
                <a:latin typeface="MS UI Gothic"/>
                <a:cs typeface="MS UI Gothic"/>
              </a:rPr>
              <a:t>α</a:t>
            </a:r>
            <a:r>
              <a:rPr sz="2050" b="0" u="none" spc="-70" dirty="0">
                <a:latin typeface="MS UI Gothic"/>
                <a:cs typeface="MS UI Gothic"/>
              </a:rPr>
              <a:t> </a:t>
            </a:r>
            <a:r>
              <a:rPr sz="2050" b="0" u="none" spc="335" dirty="0">
                <a:latin typeface="MS UI Gothic"/>
                <a:cs typeface="MS UI Gothic"/>
              </a:rPr>
              <a:t>and</a:t>
            </a:r>
            <a:r>
              <a:rPr sz="2050" b="0" u="none" spc="-265" dirty="0">
                <a:latin typeface="MS UI Gothic"/>
                <a:cs typeface="MS UI Gothic"/>
              </a:rPr>
              <a:t> </a:t>
            </a:r>
            <a:r>
              <a:rPr sz="2050" b="0" u="none" spc="-350" dirty="0">
                <a:latin typeface="MS UI Gothic"/>
                <a:cs typeface="MS UI Gothic"/>
              </a:rPr>
              <a:t>β.</a:t>
            </a:r>
            <a:endParaRPr sz="2050">
              <a:latin typeface="MS UI Gothic"/>
              <a:cs typeface="MS UI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6153" y="2002002"/>
            <a:ext cx="6430645" cy="164718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50" b="1" spc="-90" dirty="0">
                <a:solidFill>
                  <a:srgbClr val="FFFF00"/>
                </a:solidFill>
                <a:latin typeface="Malgun Gothic"/>
                <a:cs typeface="Malgun Gothic"/>
              </a:rPr>
              <a:t>What </a:t>
            </a:r>
            <a:r>
              <a:rPr sz="2050" b="1" spc="-200" dirty="0">
                <a:solidFill>
                  <a:srgbClr val="FFFF00"/>
                </a:solidFill>
                <a:latin typeface="Malgun Gothic"/>
                <a:cs typeface="Malgun Gothic"/>
              </a:rPr>
              <a:t>do </a:t>
            </a:r>
            <a:r>
              <a:rPr sz="2050" b="1" spc="-150" dirty="0">
                <a:solidFill>
                  <a:srgbClr val="FFFF00"/>
                </a:solidFill>
                <a:latin typeface="Malgun Gothic"/>
                <a:cs typeface="Malgun Gothic"/>
              </a:rPr>
              <a:t>the </a:t>
            </a:r>
            <a:r>
              <a:rPr sz="2050" b="1" spc="-114" dirty="0">
                <a:solidFill>
                  <a:srgbClr val="FFFF00"/>
                </a:solidFill>
                <a:latin typeface="Malgun Gothic"/>
                <a:cs typeface="Malgun Gothic"/>
              </a:rPr>
              <a:t>receptors</a:t>
            </a:r>
            <a:r>
              <a:rPr sz="2050" b="1" spc="-425" dirty="0">
                <a:solidFill>
                  <a:srgbClr val="FFFF00"/>
                </a:solidFill>
                <a:latin typeface="Malgun Gothic"/>
                <a:cs typeface="Malgun Gothic"/>
              </a:rPr>
              <a:t> </a:t>
            </a:r>
            <a:r>
              <a:rPr sz="2050" b="1" spc="-105" dirty="0">
                <a:solidFill>
                  <a:srgbClr val="FFFF00"/>
                </a:solidFill>
                <a:latin typeface="Malgun Gothic"/>
                <a:cs typeface="Malgun Gothic"/>
              </a:rPr>
              <a:t>do?</a:t>
            </a:r>
            <a:endParaRPr sz="2050">
              <a:latin typeface="Malgun Gothic"/>
              <a:cs typeface="Malgun Gothic"/>
            </a:endParaRPr>
          </a:p>
          <a:p>
            <a:pPr marL="12700" marR="5080">
              <a:lnSpc>
                <a:spcPts val="4840"/>
              </a:lnSpc>
              <a:spcBef>
                <a:spcPts val="560"/>
              </a:spcBef>
              <a:tabLst>
                <a:tab pos="1739264" algn="l"/>
              </a:tabLst>
            </a:pPr>
            <a:r>
              <a:rPr sz="2050" u="heavy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MS UI Gothic"/>
                <a:cs typeface="MS UI Gothic"/>
              </a:rPr>
              <a:t>Activation</a:t>
            </a:r>
            <a:r>
              <a:rPr sz="2050" spc="-110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050" spc="15" dirty="0">
                <a:solidFill>
                  <a:srgbClr val="FFFF00"/>
                </a:solidFill>
                <a:latin typeface="MS UI Gothic"/>
                <a:cs typeface="MS UI Gothic"/>
              </a:rPr>
              <a:t>of</a:t>
            </a:r>
            <a:r>
              <a:rPr sz="2050" spc="-110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050" b="1" spc="-190" dirty="0">
                <a:solidFill>
                  <a:srgbClr val="FFFF00"/>
                </a:solidFill>
                <a:latin typeface="Malgun Gothic"/>
                <a:cs typeface="Malgun Gothic"/>
              </a:rPr>
              <a:t>α</a:t>
            </a:r>
            <a:r>
              <a:rPr sz="2050" b="1" spc="-210" dirty="0">
                <a:solidFill>
                  <a:srgbClr val="FFFF00"/>
                </a:solidFill>
                <a:latin typeface="Malgun Gothic"/>
                <a:cs typeface="Malgun Gothic"/>
              </a:rPr>
              <a:t> </a:t>
            </a:r>
            <a:r>
              <a:rPr sz="2050" b="1" spc="-114" dirty="0">
                <a:solidFill>
                  <a:srgbClr val="FFFF00"/>
                </a:solidFill>
                <a:latin typeface="Malgun Gothic"/>
                <a:cs typeface="Malgun Gothic"/>
              </a:rPr>
              <a:t>receptors</a:t>
            </a:r>
            <a:r>
              <a:rPr sz="2050" b="1" spc="-204" dirty="0">
                <a:solidFill>
                  <a:srgbClr val="FFFF00"/>
                </a:solidFill>
                <a:latin typeface="Malgun Gothic"/>
                <a:cs typeface="Malgun Gothic"/>
              </a:rPr>
              <a:t> </a:t>
            </a:r>
            <a:r>
              <a:rPr sz="2050" spc="-45" dirty="0">
                <a:solidFill>
                  <a:srgbClr val="FFFF00"/>
                </a:solidFill>
                <a:latin typeface="MS UI Gothic"/>
                <a:cs typeface="MS UI Gothic"/>
              </a:rPr>
              <a:t>leads</a:t>
            </a:r>
            <a:r>
              <a:rPr sz="2050" spc="-110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050" spc="-90" dirty="0">
                <a:solidFill>
                  <a:srgbClr val="FFFF00"/>
                </a:solidFill>
                <a:latin typeface="MS UI Gothic"/>
                <a:cs typeface="MS UI Gothic"/>
              </a:rPr>
              <a:t>to</a:t>
            </a:r>
            <a:r>
              <a:rPr sz="2050" spc="-110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050" spc="-50" dirty="0">
                <a:solidFill>
                  <a:srgbClr val="FFFF00"/>
                </a:solidFill>
                <a:latin typeface="MS UI Gothic"/>
                <a:cs typeface="MS UI Gothic"/>
              </a:rPr>
              <a:t>smooth</a:t>
            </a:r>
            <a:r>
              <a:rPr sz="2050" spc="-105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050" spc="-30" dirty="0">
                <a:solidFill>
                  <a:srgbClr val="FFFF00"/>
                </a:solidFill>
                <a:latin typeface="MS UI Gothic"/>
                <a:cs typeface="MS UI Gothic"/>
              </a:rPr>
              <a:t>muscle</a:t>
            </a:r>
            <a:r>
              <a:rPr sz="2050" spc="-110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050" u="heavy" spc="-5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MS UI Gothic"/>
                <a:cs typeface="MS UI Gothic"/>
              </a:rPr>
              <a:t>contraction </a:t>
            </a:r>
            <a:r>
              <a:rPr sz="2050" spc="-55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050" u="heavy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MS UI Gothic"/>
                <a:cs typeface="MS UI Gothic"/>
              </a:rPr>
              <a:t>Activation</a:t>
            </a:r>
            <a:r>
              <a:rPr sz="2050" spc="-114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050" spc="15" dirty="0">
                <a:solidFill>
                  <a:srgbClr val="FFFF00"/>
                </a:solidFill>
                <a:latin typeface="MS UI Gothic"/>
                <a:cs typeface="MS UI Gothic"/>
              </a:rPr>
              <a:t>of</a:t>
            </a:r>
            <a:r>
              <a:rPr sz="2050" spc="-110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050" b="1" spc="-190" dirty="0">
                <a:solidFill>
                  <a:srgbClr val="FFFF00"/>
                </a:solidFill>
                <a:latin typeface="Malgun Gothic"/>
                <a:cs typeface="Malgun Gothic"/>
              </a:rPr>
              <a:t>β	</a:t>
            </a:r>
            <a:r>
              <a:rPr sz="2050" b="1" spc="-114" dirty="0">
                <a:solidFill>
                  <a:srgbClr val="FFFF00"/>
                </a:solidFill>
                <a:latin typeface="Malgun Gothic"/>
                <a:cs typeface="Malgun Gothic"/>
              </a:rPr>
              <a:t>receptors </a:t>
            </a:r>
            <a:r>
              <a:rPr sz="2050" spc="-45" dirty="0">
                <a:solidFill>
                  <a:srgbClr val="FFFF00"/>
                </a:solidFill>
                <a:latin typeface="MS UI Gothic"/>
                <a:cs typeface="MS UI Gothic"/>
              </a:rPr>
              <a:t>leads </a:t>
            </a:r>
            <a:r>
              <a:rPr sz="2050" spc="-90" dirty="0">
                <a:solidFill>
                  <a:srgbClr val="FFFF00"/>
                </a:solidFill>
                <a:latin typeface="MS UI Gothic"/>
                <a:cs typeface="MS UI Gothic"/>
              </a:rPr>
              <a:t>to </a:t>
            </a:r>
            <a:r>
              <a:rPr sz="2050" spc="-50" dirty="0">
                <a:solidFill>
                  <a:srgbClr val="FFFF00"/>
                </a:solidFill>
                <a:latin typeface="MS UI Gothic"/>
                <a:cs typeface="MS UI Gothic"/>
              </a:rPr>
              <a:t>smooth </a:t>
            </a:r>
            <a:r>
              <a:rPr sz="2050" spc="-30" dirty="0">
                <a:solidFill>
                  <a:srgbClr val="FFFF00"/>
                </a:solidFill>
                <a:latin typeface="MS UI Gothic"/>
                <a:cs typeface="MS UI Gothic"/>
              </a:rPr>
              <a:t>muscle</a:t>
            </a:r>
            <a:r>
              <a:rPr sz="2050" spc="-365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050" u="heavy" spc="-1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MS UI Gothic"/>
                <a:cs typeface="MS UI Gothic"/>
              </a:rPr>
              <a:t>relaxation</a:t>
            </a:r>
            <a:endParaRPr sz="2050">
              <a:latin typeface="MS UI Gothic"/>
              <a:cs typeface="MS UI Gothic"/>
            </a:endParaRPr>
          </a:p>
          <a:p>
            <a:pPr marL="1588135">
              <a:lnSpc>
                <a:spcPts val="70"/>
              </a:lnSpc>
            </a:pPr>
            <a:r>
              <a:rPr sz="1350" b="1" spc="-105" dirty="0">
                <a:solidFill>
                  <a:srgbClr val="FFFF00"/>
                </a:solidFill>
                <a:latin typeface="Malgun Gothic"/>
                <a:cs typeface="Malgun Gothic"/>
              </a:rPr>
              <a:t>2</a:t>
            </a:r>
            <a:endParaRPr sz="1350">
              <a:latin typeface="Malgun Gothic"/>
              <a:cs typeface="Malgun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6153" y="3847947"/>
            <a:ext cx="5278120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739264" algn="l"/>
              </a:tabLst>
            </a:pPr>
            <a:r>
              <a:rPr sz="2050" u="heavy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MS UI Gothic"/>
                <a:cs typeface="MS UI Gothic"/>
              </a:rPr>
              <a:t>Activation</a:t>
            </a:r>
            <a:r>
              <a:rPr sz="2050" spc="-114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050" spc="15" dirty="0">
                <a:solidFill>
                  <a:srgbClr val="FFFF00"/>
                </a:solidFill>
                <a:latin typeface="MS UI Gothic"/>
                <a:cs typeface="MS UI Gothic"/>
              </a:rPr>
              <a:t>of</a:t>
            </a:r>
            <a:r>
              <a:rPr sz="2050" spc="-110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050" b="1" spc="-190" dirty="0">
                <a:solidFill>
                  <a:srgbClr val="FFFF00"/>
                </a:solidFill>
                <a:latin typeface="Malgun Gothic"/>
                <a:cs typeface="Malgun Gothic"/>
              </a:rPr>
              <a:t>β	</a:t>
            </a:r>
            <a:r>
              <a:rPr sz="2050" b="1" spc="-114" dirty="0">
                <a:solidFill>
                  <a:srgbClr val="FFFF00"/>
                </a:solidFill>
                <a:latin typeface="Malgun Gothic"/>
                <a:cs typeface="Malgun Gothic"/>
              </a:rPr>
              <a:t>receptors </a:t>
            </a:r>
            <a:r>
              <a:rPr sz="2050" spc="-45" dirty="0">
                <a:solidFill>
                  <a:srgbClr val="FFFF00"/>
                </a:solidFill>
                <a:latin typeface="MS UI Gothic"/>
                <a:cs typeface="MS UI Gothic"/>
              </a:rPr>
              <a:t>leads </a:t>
            </a:r>
            <a:r>
              <a:rPr sz="2050" spc="-90" dirty="0">
                <a:solidFill>
                  <a:srgbClr val="FFFF00"/>
                </a:solidFill>
                <a:latin typeface="MS UI Gothic"/>
                <a:cs typeface="MS UI Gothic"/>
              </a:rPr>
              <a:t>to </a:t>
            </a:r>
            <a:r>
              <a:rPr sz="2050" spc="-50" dirty="0">
                <a:solidFill>
                  <a:srgbClr val="FFFF00"/>
                </a:solidFill>
                <a:latin typeface="MS UI Gothic"/>
                <a:cs typeface="MS UI Gothic"/>
              </a:rPr>
              <a:t>smooth</a:t>
            </a:r>
            <a:r>
              <a:rPr sz="2050" spc="-315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050" spc="-30" dirty="0">
                <a:solidFill>
                  <a:srgbClr val="FFFF00"/>
                </a:solidFill>
                <a:latin typeface="MS UI Gothic"/>
                <a:cs typeface="MS UI Gothic"/>
              </a:rPr>
              <a:t>muscle</a:t>
            </a:r>
            <a:endParaRPr sz="205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6153" y="4031462"/>
            <a:ext cx="3313429" cy="46100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42545" algn="ctr">
              <a:lnSpc>
                <a:spcPts val="1290"/>
              </a:lnSpc>
              <a:spcBef>
                <a:spcPts val="110"/>
              </a:spcBef>
            </a:pPr>
            <a:r>
              <a:rPr sz="1350" b="1" spc="-105" dirty="0">
                <a:solidFill>
                  <a:srgbClr val="FFFF00"/>
                </a:solidFill>
                <a:latin typeface="Malgun Gothic"/>
                <a:cs typeface="Malgun Gothic"/>
              </a:rPr>
              <a:t>1</a:t>
            </a:r>
            <a:endParaRPr sz="1350">
              <a:latin typeface="Malgun Gothic"/>
              <a:cs typeface="Malgun Gothic"/>
            </a:endParaRPr>
          </a:p>
          <a:p>
            <a:pPr algn="ctr">
              <a:lnSpc>
                <a:spcPts val="2130"/>
              </a:lnSpc>
            </a:pPr>
            <a:r>
              <a:rPr sz="2050" u="heavy" spc="-5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MS UI Gothic"/>
                <a:cs typeface="MS UI Gothic"/>
              </a:rPr>
              <a:t>contraction</a:t>
            </a:r>
            <a:r>
              <a:rPr sz="2050" spc="-55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050" spc="-10" dirty="0">
                <a:solidFill>
                  <a:srgbClr val="FFFF00"/>
                </a:solidFill>
                <a:latin typeface="MS UI Gothic"/>
                <a:cs typeface="MS UI Gothic"/>
              </a:rPr>
              <a:t>(especially </a:t>
            </a:r>
            <a:r>
              <a:rPr sz="2050" spc="60" dirty="0">
                <a:solidFill>
                  <a:srgbClr val="FFFF00"/>
                </a:solidFill>
                <a:latin typeface="MS UI Gothic"/>
                <a:cs typeface="MS UI Gothic"/>
              </a:rPr>
              <a:t>in</a:t>
            </a:r>
            <a:r>
              <a:rPr sz="2050" spc="-295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050" spc="-55" dirty="0">
                <a:solidFill>
                  <a:srgbClr val="FFFF00"/>
                </a:solidFill>
                <a:latin typeface="MS UI Gothic"/>
                <a:cs typeface="MS UI Gothic"/>
              </a:rPr>
              <a:t>heart)</a:t>
            </a:r>
            <a:endParaRPr sz="2050">
              <a:latin typeface="MS UI Gothic"/>
              <a:cs typeface="MS UI Gothic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5541" y="556039"/>
            <a:ext cx="6382313" cy="1091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7926" y="608256"/>
            <a:ext cx="655435" cy="9443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31754" y="607745"/>
            <a:ext cx="689631" cy="9448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73393" y="608256"/>
            <a:ext cx="758024" cy="9443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82712" y="608256"/>
            <a:ext cx="669683" cy="9443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72796" y="608256"/>
            <a:ext cx="730952" cy="9443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44550" y="608256"/>
            <a:ext cx="707442" cy="9443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94738" y="588425"/>
            <a:ext cx="693905" cy="98396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96220" y="608256"/>
            <a:ext cx="686070" cy="96413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34607" y="2089836"/>
            <a:ext cx="6477000" cy="300505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23227" y="2996615"/>
            <a:ext cx="1271111" cy="15787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92358" y="3320465"/>
            <a:ext cx="1335881" cy="157876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00467" y="2672765"/>
            <a:ext cx="582930" cy="6477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40058" y="2802305"/>
            <a:ext cx="582930" cy="6477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5693" y="520496"/>
            <a:ext cx="4912995" cy="1061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800" b="0" u="none" spc="-70" dirty="0">
                <a:latin typeface="MS UI Gothic"/>
                <a:cs typeface="MS UI Gothic"/>
              </a:rPr>
              <a:t>OBJECTIVES</a:t>
            </a:r>
            <a:endParaRPr sz="6800">
              <a:latin typeface="MS UI Gothic"/>
              <a:cs typeface="MS UI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0853" y="22631"/>
            <a:ext cx="6367145" cy="504380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443230" marR="1138555" indent="-431165">
              <a:lnSpc>
                <a:spcPts val="3060"/>
              </a:lnSpc>
              <a:spcBef>
                <a:spcPts val="455"/>
              </a:spcBef>
              <a:tabLst>
                <a:tab pos="443230" algn="l"/>
              </a:tabLst>
            </a:pPr>
            <a:r>
              <a:rPr sz="2250" b="1" spc="-30" dirty="0">
                <a:solidFill>
                  <a:srgbClr val="ACD433"/>
                </a:solidFill>
                <a:latin typeface="Yu Gothic UI"/>
                <a:cs typeface="Yu Gothic UI"/>
              </a:rPr>
              <a:t>▶	</a:t>
            </a:r>
            <a:r>
              <a:rPr sz="2800" b="1" u="heavy" spc="5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Malgun Gothic"/>
                <a:cs typeface="Malgun Gothic"/>
              </a:rPr>
              <a:t>Anatomy</a:t>
            </a:r>
            <a:r>
              <a:rPr sz="2800" b="1" u="heavy" spc="-229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Malgun Gothic"/>
                <a:cs typeface="Malgun Gothic"/>
              </a:rPr>
              <a:t> </a:t>
            </a:r>
            <a:r>
              <a:rPr sz="2800" b="1" u="heavy" spc="13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Malgun Gothic"/>
                <a:cs typeface="Malgun Gothic"/>
              </a:rPr>
              <a:t>and</a:t>
            </a:r>
            <a:r>
              <a:rPr sz="2800" b="1" u="heavy" spc="-229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Malgun Gothic"/>
                <a:cs typeface="Malgun Gothic"/>
              </a:rPr>
              <a:t> </a:t>
            </a:r>
            <a:r>
              <a:rPr sz="2800" b="1" u="heavy" spc="2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Malgun Gothic"/>
                <a:cs typeface="Malgun Gothic"/>
              </a:rPr>
              <a:t>physiology</a:t>
            </a:r>
            <a:r>
              <a:rPr sz="2800" b="1" u="heavy" spc="-22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Malgun Gothic"/>
                <a:cs typeface="Malgun Gothic"/>
              </a:rPr>
              <a:t> </a:t>
            </a:r>
            <a:r>
              <a:rPr sz="2800" b="1" u="heavy" spc="-10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Malgun Gothic"/>
                <a:cs typeface="Malgun Gothic"/>
              </a:rPr>
              <a:t>of </a:t>
            </a:r>
            <a:r>
              <a:rPr sz="2800" b="1" spc="-105" dirty="0">
                <a:solidFill>
                  <a:srgbClr val="FFFF00"/>
                </a:solidFill>
                <a:latin typeface="Malgun Gothic"/>
                <a:cs typeface="Malgun Gothic"/>
              </a:rPr>
              <a:t> </a:t>
            </a:r>
            <a:r>
              <a:rPr sz="2800" b="1" u="heavy" spc="3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Malgun Gothic"/>
                <a:cs typeface="Malgun Gothic"/>
              </a:rPr>
              <a:t>Autonomic </a:t>
            </a:r>
            <a:r>
              <a:rPr sz="2800" b="1" u="heavy" spc="-1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Malgun Gothic"/>
                <a:cs typeface="Malgun Gothic"/>
              </a:rPr>
              <a:t>Nervous</a:t>
            </a:r>
            <a:r>
              <a:rPr sz="2800" b="1" u="heavy" spc="-47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Malgun Gothic"/>
                <a:cs typeface="Malgun Gothic"/>
              </a:rPr>
              <a:t> </a:t>
            </a:r>
            <a:r>
              <a:rPr sz="2800" b="1" u="heavy" spc="-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Malgun Gothic"/>
                <a:cs typeface="Malgun Gothic"/>
              </a:rPr>
              <a:t>System</a:t>
            </a:r>
            <a:endParaRPr sz="2800">
              <a:latin typeface="Malgun Gothic"/>
              <a:cs typeface="Malgun Gothic"/>
            </a:endParaRPr>
          </a:p>
          <a:p>
            <a:pPr marL="443230" marR="795020" indent="-431165">
              <a:lnSpc>
                <a:spcPts val="3040"/>
              </a:lnSpc>
              <a:spcBef>
                <a:spcPts val="865"/>
              </a:spcBef>
              <a:tabLst>
                <a:tab pos="443230" algn="l"/>
                <a:tab pos="3568700" algn="l"/>
              </a:tabLst>
            </a:pPr>
            <a:r>
              <a:rPr sz="2250" spc="280" dirty="0">
                <a:solidFill>
                  <a:srgbClr val="ACD433"/>
                </a:solidFill>
                <a:latin typeface="Segoe UI Symbol"/>
                <a:cs typeface="Segoe UI Symbol"/>
              </a:rPr>
              <a:t>▶	</a:t>
            </a:r>
            <a:r>
              <a:rPr sz="2800" spc="130" dirty="0">
                <a:solidFill>
                  <a:srgbClr val="FFFF00"/>
                </a:solidFill>
                <a:latin typeface="MS UI Gothic"/>
                <a:cs typeface="MS UI Gothic"/>
              </a:rPr>
              <a:t>At </a:t>
            </a:r>
            <a:r>
              <a:rPr sz="2800" spc="225" dirty="0">
                <a:solidFill>
                  <a:srgbClr val="FFFF00"/>
                </a:solidFill>
                <a:latin typeface="MS UI Gothic"/>
                <a:cs typeface="MS UI Gothic"/>
              </a:rPr>
              <a:t>the </a:t>
            </a:r>
            <a:r>
              <a:rPr sz="2800" spc="415" dirty="0">
                <a:solidFill>
                  <a:srgbClr val="FFFF00"/>
                </a:solidFill>
                <a:latin typeface="MS UI Gothic"/>
                <a:cs typeface="MS UI Gothic"/>
              </a:rPr>
              <a:t>end</a:t>
            </a:r>
            <a:r>
              <a:rPr sz="2800" spc="-585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800" spc="215" dirty="0">
                <a:solidFill>
                  <a:srgbClr val="FFFF00"/>
                </a:solidFill>
                <a:latin typeface="MS UI Gothic"/>
                <a:cs typeface="MS UI Gothic"/>
              </a:rPr>
              <a:t>of</a:t>
            </a:r>
            <a:r>
              <a:rPr sz="2800" spc="-75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800" spc="5" dirty="0">
                <a:solidFill>
                  <a:srgbClr val="FFFF00"/>
                </a:solidFill>
                <a:latin typeface="MS UI Gothic"/>
                <a:cs typeface="MS UI Gothic"/>
              </a:rPr>
              <a:t>this	</a:t>
            </a:r>
            <a:r>
              <a:rPr sz="2800" spc="160" dirty="0">
                <a:solidFill>
                  <a:srgbClr val="FFFF00"/>
                </a:solidFill>
                <a:latin typeface="MS UI Gothic"/>
                <a:cs typeface="MS UI Gothic"/>
              </a:rPr>
              <a:t>lectutre</a:t>
            </a:r>
            <a:r>
              <a:rPr sz="2800" spc="-145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800" spc="225" dirty="0">
                <a:solidFill>
                  <a:srgbClr val="FFFF00"/>
                </a:solidFill>
                <a:latin typeface="MS UI Gothic"/>
                <a:cs typeface="MS UI Gothic"/>
              </a:rPr>
              <a:t>the  </a:t>
            </a:r>
            <a:r>
              <a:rPr sz="2800" spc="180" dirty="0">
                <a:solidFill>
                  <a:srgbClr val="FFFF00"/>
                </a:solidFill>
                <a:latin typeface="MS UI Gothic"/>
                <a:cs typeface="MS UI Gothic"/>
              </a:rPr>
              <a:t>student</a:t>
            </a:r>
            <a:r>
              <a:rPr sz="2800" spc="-95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800" spc="215" dirty="0">
                <a:solidFill>
                  <a:srgbClr val="FFFF00"/>
                </a:solidFill>
                <a:latin typeface="MS UI Gothic"/>
                <a:cs typeface="MS UI Gothic"/>
              </a:rPr>
              <a:t>should</a:t>
            </a:r>
            <a:r>
              <a:rPr sz="2800" spc="-85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800" spc="470" dirty="0">
                <a:solidFill>
                  <a:srgbClr val="FFFF00"/>
                </a:solidFill>
                <a:latin typeface="MS UI Gothic"/>
                <a:cs typeface="MS UI Gothic"/>
              </a:rPr>
              <a:t>be</a:t>
            </a:r>
            <a:r>
              <a:rPr sz="2800" spc="-90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800" spc="370" dirty="0">
                <a:solidFill>
                  <a:srgbClr val="FFFF00"/>
                </a:solidFill>
                <a:latin typeface="MS UI Gothic"/>
                <a:cs typeface="MS UI Gothic"/>
              </a:rPr>
              <a:t>able</a:t>
            </a:r>
            <a:r>
              <a:rPr sz="2800" spc="-95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800" spc="25" dirty="0">
                <a:solidFill>
                  <a:srgbClr val="FFFF00"/>
                </a:solidFill>
                <a:latin typeface="MS UI Gothic"/>
                <a:cs typeface="MS UI Gothic"/>
              </a:rPr>
              <a:t>to:-</a:t>
            </a:r>
            <a:endParaRPr sz="2800">
              <a:latin typeface="MS UI Gothic"/>
              <a:cs typeface="MS UI Gothic"/>
            </a:endParaRPr>
          </a:p>
          <a:p>
            <a:pPr marL="443230" marR="334010" indent="-431165">
              <a:lnSpc>
                <a:spcPct val="90800"/>
              </a:lnSpc>
              <a:spcBef>
                <a:spcPts val="810"/>
              </a:spcBef>
              <a:tabLst>
                <a:tab pos="443230" algn="l"/>
                <a:tab pos="2721610" algn="l"/>
                <a:tab pos="3048635" algn="l"/>
              </a:tabLst>
            </a:pPr>
            <a:r>
              <a:rPr sz="2250" spc="280" dirty="0">
                <a:solidFill>
                  <a:srgbClr val="ACD433"/>
                </a:solidFill>
                <a:latin typeface="Segoe UI Symbol"/>
                <a:cs typeface="Segoe UI Symbol"/>
              </a:rPr>
              <a:t>▶	</a:t>
            </a:r>
            <a:r>
              <a:rPr sz="2800" spc="250" dirty="0">
                <a:solidFill>
                  <a:srgbClr val="FFFF00"/>
                </a:solidFill>
                <a:latin typeface="MS UI Gothic"/>
                <a:cs typeface="MS UI Gothic"/>
              </a:rPr>
              <a:t>-appreciate	</a:t>
            </a:r>
            <a:r>
              <a:rPr sz="2800" spc="225" dirty="0">
                <a:solidFill>
                  <a:srgbClr val="FFFF00"/>
                </a:solidFill>
                <a:latin typeface="MS UI Gothic"/>
                <a:cs typeface="MS UI Gothic"/>
              </a:rPr>
              <a:t>the </a:t>
            </a:r>
            <a:r>
              <a:rPr sz="2800" spc="365" dirty="0">
                <a:solidFill>
                  <a:srgbClr val="FFFF00"/>
                </a:solidFill>
                <a:latin typeface="MS UI Gothic"/>
                <a:cs typeface="MS UI Gothic"/>
              </a:rPr>
              <a:t>anatomy </a:t>
            </a:r>
            <a:r>
              <a:rPr sz="2800" spc="215" dirty="0">
                <a:solidFill>
                  <a:srgbClr val="FFFF00"/>
                </a:solidFill>
                <a:latin typeface="MS UI Gothic"/>
                <a:cs typeface="MS UI Gothic"/>
              </a:rPr>
              <a:t>of  </a:t>
            </a:r>
            <a:r>
              <a:rPr sz="2800" spc="254" dirty="0">
                <a:solidFill>
                  <a:srgbClr val="FFFF00"/>
                </a:solidFill>
                <a:latin typeface="MS UI Gothic"/>
                <a:cs typeface="MS UI Gothic"/>
              </a:rPr>
              <a:t>sympathetic&amp;	</a:t>
            </a:r>
            <a:r>
              <a:rPr sz="2800" spc="275" dirty="0">
                <a:solidFill>
                  <a:srgbClr val="FFFF00"/>
                </a:solidFill>
                <a:latin typeface="MS UI Gothic"/>
                <a:cs typeface="MS UI Gothic"/>
              </a:rPr>
              <a:t>parasympathetic  </a:t>
            </a:r>
            <a:r>
              <a:rPr sz="2800" spc="185" dirty="0">
                <a:solidFill>
                  <a:srgbClr val="FFFF00"/>
                </a:solidFill>
                <a:latin typeface="MS UI Gothic"/>
                <a:cs typeface="MS UI Gothic"/>
              </a:rPr>
              <a:t>nervous</a:t>
            </a:r>
            <a:r>
              <a:rPr sz="2800" spc="-85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800" spc="125" dirty="0">
                <a:solidFill>
                  <a:srgbClr val="FFFF00"/>
                </a:solidFill>
                <a:latin typeface="MS UI Gothic"/>
                <a:cs typeface="MS UI Gothic"/>
              </a:rPr>
              <a:t>system.</a:t>
            </a:r>
            <a:endParaRPr sz="2800">
              <a:latin typeface="MS UI Gothic"/>
              <a:cs typeface="MS UI Gothic"/>
            </a:endParaRPr>
          </a:p>
          <a:p>
            <a:pPr marL="443230" marR="5080" indent="-431165">
              <a:lnSpc>
                <a:spcPct val="90900"/>
              </a:lnSpc>
              <a:spcBef>
                <a:spcPts val="855"/>
              </a:spcBef>
              <a:tabLst>
                <a:tab pos="443230" algn="l"/>
                <a:tab pos="2005964" algn="l"/>
              </a:tabLst>
            </a:pPr>
            <a:r>
              <a:rPr sz="2250" spc="280" dirty="0">
                <a:solidFill>
                  <a:srgbClr val="ACD433"/>
                </a:solidFill>
                <a:latin typeface="Segoe UI Symbol"/>
                <a:cs typeface="Segoe UI Symbol"/>
              </a:rPr>
              <a:t>▶	</a:t>
            </a:r>
            <a:r>
              <a:rPr sz="2800" spc="165" dirty="0">
                <a:solidFill>
                  <a:srgbClr val="FFFF00"/>
                </a:solidFill>
                <a:latin typeface="MS UI Gothic"/>
                <a:cs typeface="MS UI Gothic"/>
              </a:rPr>
              <a:t>-explain	</a:t>
            </a:r>
            <a:r>
              <a:rPr sz="2800" spc="229" dirty="0">
                <a:solidFill>
                  <a:srgbClr val="FFFF00"/>
                </a:solidFill>
                <a:latin typeface="MS UI Gothic"/>
                <a:cs typeface="MS UI Gothic"/>
              </a:rPr>
              <a:t>physiological </a:t>
            </a:r>
            <a:r>
              <a:rPr sz="2800" spc="160" dirty="0">
                <a:solidFill>
                  <a:srgbClr val="FFFF00"/>
                </a:solidFill>
                <a:latin typeface="MS UI Gothic"/>
                <a:cs typeface="MS UI Gothic"/>
              </a:rPr>
              <a:t>functions</a:t>
            </a:r>
            <a:r>
              <a:rPr sz="2800" spc="-385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800" spc="215" dirty="0">
                <a:solidFill>
                  <a:srgbClr val="FFFF00"/>
                </a:solidFill>
                <a:latin typeface="MS UI Gothic"/>
                <a:cs typeface="MS UI Gothic"/>
              </a:rPr>
              <a:t>of  </a:t>
            </a:r>
            <a:r>
              <a:rPr sz="2800" spc="229" dirty="0">
                <a:solidFill>
                  <a:srgbClr val="FFFF00"/>
                </a:solidFill>
                <a:latin typeface="MS UI Gothic"/>
                <a:cs typeface="MS UI Gothic"/>
              </a:rPr>
              <a:t>Sympathetic </a:t>
            </a:r>
            <a:r>
              <a:rPr sz="2800" spc="285" dirty="0">
                <a:solidFill>
                  <a:srgbClr val="FFFF00"/>
                </a:solidFill>
                <a:latin typeface="MS UI Gothic"/>
                <a:cs typeface="MS UI Gothic"/>
              </a:rPr>
              <a:t>&amp;parasympathetic  </a:t>
            </a:r>
            <a:r>
              <a:rPr sz="2800" spc="170" dirty="0">
                <a:solidFill>
                  <a:srgbClr val="FFFF00"/>
                </a:solidFill>
                <a:latin typeface="MS UI Gothic"/>
                <a:cs typeface="MS UI Gothic"/>
              </a:rPr>
              <a:t>nerves </a:t>
            </a:r>
            <a:r>
              <a:rPr sz="2800" spc="135" dirty="0">
                <a:solidFill>
                  <a:srgbClr val="FFFF00"/>
                </a:solidFill>
                <a:latin typeface="MS UI Gothic"/>
                <a:cs typeface="MS UI Gothic"/>
              </a:rPr>
              <a:t>in  </a:t>
            </a:r>
            <a:r>
              <a:rPr sz="2800" spc="350" dirty="0">
                <a:solidFill>
                  <a:srgbClr val="FFFF00"/>
                </a:solidFill>
                <a:latin typeface="MS UI Gothic"/>
                <a:cs typeface="MS UI Gothic"/>
              </a:rPr>
              <a:t>head&amp;neck,chest,abdomen </a:t>
            </a:r>
            <a:r>
              <a:rPr sz="2800" spc="470" dirty="0">
                <a:solidFill>
                  <a:srgbClr val="FFFF00"/>
                </a:solidFill>
                <a:latin typeface="MS UI Gothic"/>
                <a:cs typeface="MS UI Gothic"/>
              </a:rPr>
              <a:t>and  </a:t>
            </a:r>
            <a:r>
              <a:rPr sz="2800" spc="145" dirty="0">
                <a:solidFill>
                  <a:srgbClr val="FFFF00"/>
                </a:solidFill>
                <a:latin typeface="MS UI Gothic"/>
                <a:cs typeface="MS UI Gothic"/>
              </a:rPr>
              <a:t>pelvis</a:t>
            </a:r>
            <a:endParaRPr sz="2800">
              <a:latin typeface="MS UI Gothic"/>
              <a:cs typeface="MS UI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1151" y="1758305"/>
            <a:ext cx="5020310" cy="281432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065" marR="5080" indent="-290195" algn="ctr">
              <a:lnSpc>
                <a:spcPts val="5480"/>
              </a:lnSpc>
              <a:spcBef>
                <a:spcPts val="305"/>
              </a:spcBef>
            </a:pPr>
            <a:r>
              <a:rPr sz="4600" spc="125" dirty="0">
                <a:solidFill>
                  <a:srgbClr val="FFFF00"/>
                </a:solidFill>
                <a:latin typeface="MS UI Gothic"/>
                <a:cs typeface="MS UI Gothic"/>
              </a:rPr>
              <a:t>FUNCTIONAL  </a:t>
            </a:r>
            <a:r>
              <a:rPr sz="4600" spc="305" dirty="0">
                <a:solidFill>
                  <a:srgbClr val="FFFF00"/>
                </a:solidFill>
                <a:latin typeface="MS UI Gothic"/>
                <a:cs typeface="MS UI Gothic"/>
              </a:rPr>
              <a:t>ANATOMY </a:t>
            </a:r>
            <a:r>
              <a:rPr sz="4600" spc="210" dirty="0">
                <a:solidFill>
                  <a:srgbClr val="FFFF00"/>
                </a:solidFill>
                <a:latin typeface="MS UI Gothic"/>
                <a:cs typeface="MS UI Gothic"/>
              </a:rPr>
              <a:t>OF</a:t>
            </a:r>
            <a:r>
              <a:rPr sz="4600" spc="-645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4600" spc="-245" dirty="0">
                <a:solidFill>
                  <a:srgbClr val="FFFF00"/>
                </a:solidFill>
                <a:latin typeface="MS UI Gothic"/>
                <a:cs typeface="MS UI Gothic"/>
              </a:rPr>
              <a:t>THE  </a:t>
            </a:r>
            <a:r>
              <a:rPr sz="4600" spc="335" dirty="0">
                <a:solidFill>
                  <a:srgbClr val="FFFF00"/>
                </a:solidFill>
                <a:latin typeface="MS UI Gothic"/>
                <a:cs typeface="MS UI Gothic"/>
              </a:rPr>
              <a:t>AUTONOMIC  </a:t>
            </a:r>
            <a:r>
              <a:rPr sz="4600" spc="110" dirty="0">
                <a:solidFill>
                  <a:srgbClr val="FFFF00"/>
                </a:solidFill>
                <a:latin typeface="MS UI Gothic"/>
                <a:cs typeface="MS UI Gothic"/>
              </a:rPr>
              <a:t>NERVOUS</a:t>
            </a:r>
            <a:r>
              <a:rPr sz="4600" spc="-175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4600" spc="-185" dirty="0">
                <a:solidFill>
                  <a:srgbClr val="FFFF00"/>
                </a:solidFill>
                <a:latin typeface="MS UI Gothic"/>
                <a:cs typeface="MS UI Gothic"/>
              </a:rPr>
              <a:t>SYSTEM</a:t>
            </a:r>
            <a:endParaRPr sz="4600">
              <a:latin typeface="MS UI Gothic"/>
              <a:cs typeface="MS UI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5693" y="539496"/>
            <a:ext cx="6129655" cy="283972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70"/>
              </a:spcBef>
            </a:pPr>
            <a:r>
              <a:rPr sz="3050" spc="125" dirty="0">
                <a:solidFill>
                  <a:srgbClr val="FFFF00"/>
                </a:solidFill>
                <a:latin typeface="MS UI Gothic"/>
                <a:cs typeface="MS UI Gothic"/>
              </a:rPr>
              <a:t>Basic </a:t>
            </a:r>
            <a:r>
              <a:rPr sz="3050" spc="365" dirty="0">
                <a:solidFill>
                  <a:srgbClr val="FFFF00"/>
                </a:solidFill>
                <a:latin typeface="MS UI Gothic"/>
                <a:cs typeface="MS UI Gothic"/>
              </a:rPr>
              <a:t>anatomical </a:t>
            </a:r>
            <a:r>
              <a:rPr sz="3050" spc="260" dirty="0">
                <a:solidFill>
                  <a:srgbClr val="FFFF00"/>
                </a:solidFill>
                <a:latin typeface="MS UI Gothic"/>
                <a:cs typeface="MS UI Gothic"/>
              </a:rPr>
              <a:t>difference  </a:t>
            </a:r>
            <a:r>
              <a:rPr sz="3050" spc="400" dirty="0">
                <a:solidFill>
                  <a:srgbClr val="FFFF00"/>
                </a:solidFill>
                <a:latin typeface="MS UI Gothic"/>
                <a:cs typeface="MS UI Gothic"/>
              </a:rPr>
              <a:t>between</a:t>
            </a:r>
            <a:r>
              <a:rPr sz="3050" spc="-105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3050" spc="250" dirty="0">
                <a:solidFill>
                  <a:srgbClr val="FFFF00"/>
                </a:solidFill>
                <a:latin typeface="MS UI Gothic"/>
                <a:cs typeface="MS UI Gothic"/>
              </a:rPr>
              <a:t>the</a:t>
            </a:r>
            <a:r>
              <a:rPr sz="3050" spc="-100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3050" spc="265" dirty="0">
                <a:solidFill>
                  <a:srgbClr val="FFFF00"/>
                </a:solidFill>
                <a:latin typeface="MS UI Gothic"/>
                <a:cs typeface="MS UI Gothic"/>
              </a:rPr>
              <a:t>motor</a:t>
            </a:r>
            <a:r>
              <a:rPr sz="3050" spc="-105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3050" spc="330" dirty="0">
                <a:solidFill>
                  <a:srgbClr val="FFFF00"/>
                </a:solidFill>
                <a:latin typeface="MS UI Gothic"/>
                <a:cs typeface="MS UI Gothic"/>
              </a:rPr>
              <a:t>pathways</a:t>
            </a:r>
            <a:r>
              <a:rPr sz="3050" spc="-100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3050" spc="240" dirty="0">
                <a:solidFill>
                  <a:srgbClr val="FFFF00"/>
                </a:solidFill>
                <a:latin typeface="MS UI Gothic"/>
                <a:cs typeface="MS UI Gothic"/>
              </a:rPr>
              <a:t>of  </a:t>
            </a:r>
            <a:r>
              <a:rPr sz="3050" spc="250" dirty="0">
                <a:solidFill>
                  <a:srgbClr val="FFFF00"/>
                </a:solidFill>
                <a:latin typeface="MS UI Gothic"/>
                <a:cs typeface="MS UI Gothic"/>
              </a:rPr>
              <a:t>the </a:t>
            </a:r>
            <a:r>
              <a:rPr sz="3050" spc="215" dirty="0">
                <a:solidFill>
                  <a:srgbClr val="FFFF00"/>
                </a:solidFill>
                <a:latin typeface="MS UI Gothic"/>
                <a:cs typeface="MS UI Gothic"/>
              </a:rPr>
              <a:t>voluntary </a:t>
            </a:r>
            <a:r>
              <a:rPr sz="3050" spc="265" dirty="0">
                <a:solidFill>
                  <a:srgbClr val="FFFF00"/>
                </a:solidFill>
                <a:latin typeface="MS UI Gothic"/>
                <a:cs typeface="MS UI Gothic"/>
              </a:rPr>
              <a:t>somatic </a:t>
            </a:r>
            <a:r>
              <a:rPr sz="3050" spc="204" dirty="0">
                <a:solidFill>
                  <a:srgbClr val="FFFF00"/>
                </a:solidFill>
                <a:latin typeface="MS UI Gothic"/>
                <a:cs typeface="MS UI Gothic"/>
              </a:rPr>
              <a:t>nervous  </a:t>
            </a:r>
            <a:r>
              <a:rPr sz="3050" spc="130" dirty="0">
                <a:solidFill>
                  <a:srgbClr val="FFFF00"/>
                </a:solidFill>
                <a:latin typeface="MS UI Gothic"/>
                <a:cs typeface="MS UI Gothic"/>
              </a:rPr>
              <a:t>system</a:t>
            </a:r>
            <a:r>
              <a:rPr sz="3050" spc="-100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3050" spc="200" dirty="0">
                <a:solidFill>
                  <a:srgbClr val="FFFF00"/>
                </a:solidFill>
                <a:latin typeface="MS UI Gothic"/>
                <a:cs typeface="MS UI Gothic"/>
              </a:rPr>
              <a:t>(to</a:t>
            </a:r>
            <a:r>
              <a:rPr sz="3050" spc="-95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3050" spc="165" dirty="0">
                <a:solidFill>
                  <a:srgbClr val="FFFF00"/>
                </a:solidFill>
                <a:latin typeface="MS UI Gothic"/>
                <a:cs typeface="MS UI Gothic"/>
              </a:rPr>
              <a:t>skeletal</a:t>
            </a:r>
            <a:r>
              <a:rPr sz="3050" spc="-95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3050" spc="195" dirty="0">
                <a:solidFill>
                  <a:srgbClr val="FFFF00"/>
                </a:solidFill>
                <a:latin typeface="MS UI Gothic"/>
                <a:cs typeface="MS UI Gothic"/>
              </a:rPr>
              <a:t>muscles)</a:t>
            </a:r>
            <a:r>
              <a:rPr sz="3050" spc="-100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3050" spc="515" dirty="0">
                <a:solidFill>
                  <a:srgbClr val="FFFF00"/>
                </a:solidFill>
                <a:latin typeface="MS UI Gothic"/>
                <a:cs typeface="MS UI Gothic"/>
              </a:rPr>
              <a:t>and  </a:t>
            </a:r>
            <a:r>
              <a:rPr sz="3050" spc="195" dirty="0">
                <a:solidFill>
                  <a:srgbClr val="FFFF00"/>
                </a:solidFill>
                <a:latin typeface="MS UI Gothic"/>
                <a:cs typeface="MS UI Gothic"/>
              </a:rPr>
              <a:t>those</a:t>
            </a:r>
            <a:r>
              <a:rPr sz="3050" spc="-105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3050" spc="240" dirty="0">
                <a:solidFill>
                  <a:srgbClr val="FFFF00"/>
                </a:solidFill>
                <a:latin typeface="MS UI Gothic"/>
                <a:cs typeface="MS UI Gothic"/>
              </a:rPr>
              <a:t>of</a:t>
            </a:r>
            <a:r>
              <a:rPr sz="3050" spc="-100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3050" spc="250" dirty="0">
                <a:solidFill>
                  <a:srgbClr val="FFFF00"/>
                </a:solidFill>
                <a:latin typeface="MS UI Gothic"/>
                <a:cs typeface="MS UI Gothic"/>
              </a:rPr>
              <a:t>the</a:t>
            </a:r>
            <a:r>
              <a:rPr sz="3050" spc="-100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3050" spc="355" dirty="0">
                <a:solidFill>
                  <a:srgbClr val="FFFF00"/>
                </a:solidFill>
                <a:latin typeface="MS UI Gothic"/>
                <a:cs typeface="MS UI Gothic"/>
              </a:rPr>
              <a:t>autonomic</a:t>
            </a:r>
            <a:r>
              <a:rPr sz="3050" spc="-100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3050" spc="204" dirty="0">
                <a:solidFill>
                  <a:srgbClr val="FFFF00"/>
                </a:solidFill>
                <a:latin typeface="MS UI Gothic"/>
                <a:cs typeface="MS UI Gothic"/>
              </a:rPr>
              <a:t>nervous  </a:t>
            </a:r>
            <a:r>
              <a:rPr sz="3050" spc="130" dirty="0">
                <a:solidFill>
                  <a:srgbClr val="FFFF00"/>
                </a:solidFill>
                <a:latin typeface="MS UI Gothic"/>
                <a:cs typeface="MS UI Gothic"/>
              </a:rPr>
              <a:t>system</a:t>
            </a:r>
            <a:endParaRPr sz="3050">
              <a:latin typeface="MS UI Gothic"/>
              <a:cs typeface="MS UI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3373091"/>
            <a:ext cx="7764997" cy="24734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8446" y="2911481"/>
            <a:ext cx="6454775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56870" algn="l"/>
              </a:tabLst>
            </a:pPr>
            <a:r>
              <a:rPr sz="1600" spc="235" dirty="0">
                <a:solidFill>
                  <a:srgbClr val="ACD433"/>
                </a:solidFill>
                <a:latin typeface="Segoe UI Symbol"/>
                <a:cs typeface="Segoe UI Symbol"/>
              </a:rPr>
              <a:t>▶	</a:t>
            </a:r>
            <a:r>
              <a:rPr sz="2050" spc="5" dirty="0">
                <a:solidFill>
                  <a:srgbClr val="FFFF00"/>
                </a:solidFill>
                <a:latin typeface="MS UI Gothic"/>
                <a:cs typeface="MS UI Gothic"/>
              </a:rPr>
              <a:t>Their</a:t>
            </a:r>
            <a:r>
              <a:rPr sz="2050" spc="-65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050" spc="155" dirty="0">
                <a:solidFill>
                  <a:srgbClr val="FFFF00"/>
                </a:solidFill>
                <a:latin typeface="MS UI Gothic"/>
                <a:cs typeface="MS UI Gothic"/>
              </a:rPr>
              <a:t>axons</a:t>
            </a:r>
            <a:r>
              <a:rPr sz="2050" spc="-65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050" spc="190" dirty="0">
                <a:solidFill>
                  <a:srgbClr val="FFFF00"/>
                </a:solidFill>
                <a:latin typeface="MS UI Gothic"/>
                <a:cs typeface="MS UI Gothic"/>
              </a:rPr>
              <a:t>(sheathed</a:t>
            </a:r>
            <a:r>
              <a:rPr sz="2050" spc="-65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050" spc="95" dirty="0">
                <a:solidFill>
                  <a:srgbClr val="FFFF00"/>
                </a:solidFill>
                <a:latin typeface="MS UI Gothic"/>
                <a:cs typeface="MS UI Gothic"/>
              </a:rPr>
              <a:t>in</a:t>
            </a:r>
            <a:r>
              <a:rPr sz="2050" spc="-65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050" spc="130" dirty="0">
                <a:solidFill>
                  <a:srgbClr val="FFFF00"/>
                </a:solidFill>
                <a:latin typeface="MS UI Gothic"/>
                <a:cs typeface="MS UI Gothic"/>
              </a:rPr>
              <a:t>spinal</a:t>
            </a:r>
            <a:r>
              <a:rPr sz="2050" spc="-65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050" spc="114" dirty="0">
                <a:solidFill>
                  <a:srgbClr val="FFFF00"/>
                </a:solidFill>
                <a:latin typeface="MS UI Gothic"/>
                <a:cs typeface="MS UI Gothic"/>
              </a:rPr>
              <a:t>nerves)</a:t>
            </a:r>
            <a:r>
              <a:rPr sz="2050" spc="-65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050" spc="195" dirty="0">
                <a:solidFill>
                  <a:srgbClr val="FFFF00"/>
                </a:solidFill>
                <a:latin typeface="MS UI Gothic"/>
                <a:cs typeface="MS UI Gothic"/>
              </a:rPr>
              <a:t>extend</a:t>
            </a:r>
            <a:r>
              <a:rPr sz="2050" spc="-65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050" spc="114" dirty="0">
                <a:solidFill>
                  <a:srgbClr val="FFFF00"/>
                </a:solidFill>
                <a:latin typeface="MS UI Gothic"/>
                <a:cs typeface="MS UI Gothic"/>
              </a:rPr>
              <a:t>all</a:t>
            </a:r>
            <a:endParaRPr sz="2050">
              <a:latin typeface="MS UI Gothic"/>
              <a:cs typeface="MS UI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9826" y="3111728"/>
            <a:ext cx="6423025" cy="109982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745490">
              <a:lnSpc>
                <a:spcPct val="100000"/>
              </a:lnSpc>
              <a:spcBef>
                <a:spcPts val="465"/>
              </a:spcBef>
            </a:pPr>
            <a:r>
              <a:rPr sz="2050" spc="160" dirty="0">
                <a:solidFill>
                  <a:srgbClr val="FFFF00"/>
                </a:solidFill>
                <a:latin typeface="MS UI Gothic"/>
                <a:cs typeface="MS UI Gothic"/>
              </a:rPr>
              <a:t>the</a:t>
            </a:r>
            <a:r>
              <a:rPr sz="2050" spc="-70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050" spc="295" dirty="0">
                <a:solidFill>
                  <a:srgbClr val="FFFF00"/>
                </a:solidFill>
                <a:latin typeface="MS UI Gothic"/>
                <a:cs typeface="MS UI Gothic"/>
              </a:rPr>
              <a:t>way</a:t>
            </a:r>
            <a:r>
              <a:rPr sz="2050" spc="-65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050" spc="130" dirty="0">
                <a:solidFill>
                  <a:srgbClr val="FFFF00"/>
                </a:solidFill>
                <a:latin typeface="MS UI Gothic"/>
                <a:cs typeface="MS UI Gothic"/>
              </a:rPr>
              <a:t>to</a:t>
            </a:r>
            <a:r>
              <a:rPr sz="2050" spc="-65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050" spc="65" dirty="0">
                <a:solidFill>
                  <a:srgbClr val="FFFF00"/>
                </a:solidFill>
                <a:latin typeface="MS UI Gothic"/>
                <a:cs typeface="MS UI Gothic"/>
              </a:rPr>
              <a:t>their</a:t>
            </a:r>
            <a:r>
              <a:rPr sz="2050" spc="-65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050" spc="100" dirty="0">
                <a:solidFill>
                  <a:srgbClr val="FFFF00"/>
                </a:solidFill>
                <a:latin typeface="MS UI Gothic"/>
                <a:cs typeface="MS UI Gothic"/>
              </a:rPr>
              <a:t>skeletal</a:t>
            </a:r>
            <a:r>
              <a:rPr sz="2050" spc="-65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050" spc="120" dirty="0">
                <a:solidFill>
                  <a:srgbClr val="FFFF00"/>
                </a:solidFill>
                <a:latin typeface="MS UI Gothic"/>
                <a:cs typeface="MS UI Gothic"/>
              </a:rPr>
              <a:t>muscles</a:t>
            </a:r>
            <a:endParaRPr sz="205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  <a:tabLst>
                <a:tab pos="405130" algn="l"/>
              </a:tabLst>
            </a:pPr>
            <a:r>
              <a:rPr sz="1600" spc="235" dirty="0">
                <a:solidFill>
                  <a:srgbClr val="ACD433"/>
                </a:solidFill>
                <a:latin typeface="Segoe UI Symbol"/>
                <a:cs typeface="Segoe UI Symbol"/>
              </a:rPr>
              <a:t>▶	</a:t>
            </a:r>
            <a:r>
              <a:rPr sz="2050" spc="204" dirty="0">
                <a:solidFill>
                  <a:srgbClr val="FFFF00"/>
                </a:solidFill>
                <a:latin typeface="MS UI Gothic"/>
                <a:cs typeface="MS UI Gothic"/>
              </a:rPr>
              <a:t>Autonomic</a:t>
            </a:r>
            <a:r>
              <a:rPr sz="2050" spc="-70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050" spc="85" dirty="0">
                <a:solidFill>
                  <a:srgbClr val="FFFF00"/>
                </a:solidFill>
                <a:latin typeface="MS UI Gothic"/>
                <a:cs typeface="MS UI Gothic"/>
              </a:rPr>
              <a:t>system:</a:t>
            </a:r>
            <a:r>
              <a:rPr sz="2050" spc="-65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050" spc="155" dirty="0">
                <a:solidFill>
                  <a:srgbClr val="FFFF00"/>
                </a:solidFill>
                <a:latin typeface="MS UI Gothic"/>
                <a:cs typeface="MS UI Gothic"/>
              </a:rPr>
              <a:t>chains</a:t>
            </a:r>
            <a:r>
              <a:rPr sz="2050" spc="-70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050" spc="150" dirty="0">
                <a:solidFill>
                  <a:srgbClr val="FFFF00"/>
                </a:solidFill>
                <a:latin typeface="MS UI Gothic"/>
                <a:cs typeface="MS UI Gothic"/>
              </a:rPr>
              <a:t>of</a:t>
            </a:r>
            <a:r>
              <a:rPr sz="2050" spc="-65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050" spc="204" dirty="0">
                <a:solidFill>
                  <a:srgbClr val="FFFF00"/>
                </a:solidFill>
                <a:latin typeface="MS UI Gothic"/>
                <a:cs typeface="MS UI Gothic"/>
              </a:rPr>
              <a:t>two</a:t>
            </a:r>
            <a:r>
              <a:rPr sz="2050" spc="-65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050" spc="165" dirty="0">
                <a:solidFill>
                  <a:srgbClr val="FFFF00"/>
                </a:solidFill>
                <a:latin typeface="MS UI Gothic"/>
                <a:cs typeface="MS UI Gothic"/>
              </a:rPr>
              <a:t>motor</a:t>
            </a:r>
            <a:r>
              <a:rPr sz="2050" spc="-70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050" spc="135" dirty="0">
                <a:solidFill>
                  <a:srgbClr val="FFFF00"/>
                </a:solidFill>
                <a:latin typeface="MS UI Gothic"/>
                <a:cs typeface="MS UI Gothic"/>
              </a:rPr>
              <a:t>neurons</a:t>
            </a:r>
            <a:endParaRPr sz="2050">
              <a:latin typeface="MS UI Gothic"/>
              <a:cs typeface="MS UI Gothic"/>
            </a:endParaRPr>
          </a:p>
          <a:p>
            <a:pPr marL="400685">
              <a:lnSpc>
                <a:spcPct val="100000"/>
              </a:lnSpc>
              <a:spcBef>
                <a:spcPts val="345"/>
              </a:spcBef>
              <a:tabLst>
                <a:tab pos="745490" algn="l"/>
              </a:tabLst>
            </a:pPr>
            <a:r>
              <a:rPr sz="1600" spc="235" dirty="0">
                <a:solidFill>
                  <a:srgbClr val="ACD433"/>
                </a:solidFill>
                <a:latin typeface="Segoe UI Symbol"/>
                <a:cs typeface="Segoe UI Symbol"/>
              </a:rPr>
              <a:t>▶	</a:t>
            </a:r>
            <a:r>
              <a:rPr sz="2050" spc="-5" dirty="0">
                <a:solidFill>
                  <a:srgbClr val="FFFF00"/>
                </a:solidFill>
                <a:latin typeface="MS UI Gothic"/>
                <a:cs typeface="MS UI Gothic"/>
              </a:rPr>
              <a:t>1</a:t>
            </a:r>
            <a:r>
              <a:rPr sz="2025" spc="-7" baseline="30864" dirty="0">
                <a:solidFill>
                  <a:srgbClr val="FFFF00"/>
                </a:solidFill>
                <a:latin typeface="MS UI Gothic"/>
                <a:cs typeface="MS UI Gothic"/>
              </a:rPr>
              <a:t>st</a:t>
            </a:r>
            <a:r>
              <a:rPr sz="2025" spc="217" baseline="30864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050" spc="210" dirty="0">
                <a:solidFill>
                  <a:srgbClr val="FFFF00"/>
                </a:solidFill>
                <a:latin typeface="MS UI Gothic"/>
                <a:cs typeface="MS UI Gothic"/>
              </a:rPr>
              <a:t>=</a:t>
            </a:r>
            <a:r>
              <a:rPr sz="2050" spc="-65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050" spc="210" dirty="0">
                <a:solidFill>
                  <a:srgbClr val="FFFF00"/>
                </a:solidFill>
                <a:latin typeface="MS UI Gothic"/>
                <a:cs typeface="MS UI Gothic"/>
              </a:rPr>
              <a:t>preganglionic</a:t>
            </a:r>
            <a:r>
              <a:rPr sz="2050" spc="-65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050" spc="185" dirty="0">
                <a:solidFill>
                  <a:srgbClr val="FFFF00"/>
                </a:solidFill>
                <a:latin typeface="MS UI Gothic"/>
                <a:cs typeface="MS UI Gothic"/>
              </a:rPr>
              <a:t>neuron</a:t>
            </a:r>
            <a:r>
              <a:rPr sz="2050" spc="-65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050" spc="100" dirty="0">
                <a:solidFill>
                  <a:srgbClr val="FFFF00"/>
                </a:solidFill>
                <a:latin typeface="MS UI Gothic"/>
                <a:cs typeface="MS UI Gothic"/>
              </a:rPr>
              <a:t>(in</a:t>
            </a:r>
            <a:r>
              <a:rPr sz="2050" spc="-65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050" spc="170" dirty="0">
                <a:solidFill>
                  <a:srgbClr val="FFFF00"/>
                </a:solidFill>
                <a:latin typeface="MS UI Gothic"/>
                <a:cs typeface="MS UI Gothic"/>
              </a:rPr>
              <a:t>brain</a:t>
            </a:r>
            <a:r>
              <a:rPr sz="2050" spc="-65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050" spc="95" dirty="0">
                <a:solidFill>
                  <a:srgbClr val="FFFF00"/>
                </a:solidFill>
                <a:latin typeface="MS UI Gothic"/>
                <a:cs typeface="MS UI Gothic"/>
              </a:rPr>
              <a:t>or</a:t>
            </a:r>
            <a:r>
              <a:rPr sz="2050" spc="-65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050" spc="190" dirty="0">
                <a:solidFill>
                  <a:srgbClr val="FFFF00"/>
                </a:solidFill>
                <a:latin typeface="MS UI Gothic"/>
                <a:cs typeface="MS UI Gothic"/>
              </a:rPr>
              <a:t>cord)</a:t>
            </a:r>
            <a:endParaRPr sz="2050">
              <a:latin typeface="MS UI Gothic"/>
              <a:cs typeface="MS UI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8446" y="4231170"/>
            <a:ext cx="6083935" cy="58483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356870" marR="5080" indent="-344805">
              <a:lnSpc>
                <a:spcPct val="79500"/>
              </a:lnSpc>
              <a:spcBef>
                <a:spcPts val="595"/>
              </a:spcBef>
              <a:tabLst>
                <a:tab pos="356870" algn="l"/>
              </a:tabLst>
            </a:pPr>
            <a:r>
              <a:rPr sz="1600" spc="235" dirty="0">
                <a:solidFill>
                  <a:srgbClr val="ACD433"/>
                </a:solidFill>
                <a:latin typeface="Segoe UI Symbol"/>
                <a:cs typeface="Segoe UI Symbol"/>
              </a:rPr>
              <a:t>▶	</a:t>
            </a:r>
            <a:r>
              <a:rPr sz="2050" spc="170" dirty="0">
                <a:solidFill>
                  <a:srgbClr val="FFFF00"/>
                </a:solidFill>
                <a:latin typeface="MS UI Gothic"/>
                <a:cs typeface="MS UI Gothic"/>
              </a:rPr>
              <a:t>2</a:t>
            </a:r>
            <a:r>
              <a:rPr sz="2025" spc="254" baseline="30864" dirty="0">
                <a:solidFill>
                  <a:srgbClr val="FFFF00"/>
                </a:solidFill>
                <a:latin typeface="MS UI Gothic"/>
                <a:cs typeface="MS UI Gothic"/>
              </a:rPr>
              <a:t>nd</a:t>
            </a:r>
            <a:r>
              <a:rPr sz="2025" spc="209" baseline="30864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050" spc="210" dirty="0">
                <a:solidFill>
                  <a:srgbClr val="FFFF00"/>
                </a:solidFill>
                <a:latin typeface="MS UI Gothic"/>
                <a:cs typeface="MS UI Gothic"/>
              </a:rPr>
              <a:t>=</a:t>
            </a:r>
            <a:r>
              <a:rPr sz="2050" spc="-70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050" spc="245" dirty="0">
                <a:solidFill>
                  <a:srgbClr val="FFFF00"/>
                </a:solidFill>
                <a:latin typeface="MS UI Gothic"/>
                <a:cs typeface="MS UI Gothic"/>
              </a:rPr>
              <a:t>gangionic</a:t>
            </a:r>
            <a:r>
              <a:rPr sz="2050" spc="-75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050" spc="185" dirty="0">
                <a:solidFill>
                  <a:srgbClr val="FFFF00"/>
                </a:solidFill>
                <a:latin typeface="MS UI Gothic"/>
                <a:cs typeface="MS UI Gothic"/>
              </a:rPr>
              <a:t>neuron</a:t>
            </a:r>
            <a:r>
              <a:rPr sz="2050" spc="-70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050" spc="130" dirty="0">
                <a:solidFill>
                  <a:srgbClr val="FFFF00"/>
                </a:solidFill>
                <a:latin typeface="MS UI Gothic"/>
                <a:cs typeface="MS UI Gothic"/>
              </a:rPr>
              <a:t>(cell</a:t>
            </a:r>
            <a:r>
              <a:rPr sz="2050" spc="-70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050" spc="285" dirty="0">
                <a:solidFill>
                  <a:srgbClr val="FFFF00"/>
                </a:solidFill>
                <a:latin typeface="MS UI Gothic"/>
                <a:cs typeface="MS UI Gothic"/>
              </a:rPr>
              <a:t>body</a:t>
            </a:r>
            <a:r>
              <a:rPr sz="2050" spc="-75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050" spc="95" dirty="0">
                <a:solidFill>
                  <a:srgbClr val="FFFF00"/>
                </a:solidFill>
                <a:latin typeface="MS UI Gothic"/>
                <a:cs typeface="MS UI Gothic"/>
              </a:rPr>
              <a:t>in</a:t>
            </a:r>
            <a:r>
              <a:rPr sz="2050" spc="-70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050" spc="240" dirty="0">
                <a:solidFill>
                  <a:srgbClr val="FFFF00"/>
                </a:solidFill>
                <a:latin typeface="MS UI Gothic"/>
                <a:cs typeface="MS UI Gothic"/>
              </a:rPr>
              <a:t>ganglion  </a:t>
            </a:r>
            <a:r>
              <a:rPr sz="2050" spc="135" dirty="0">
                <a:solidFill>
                  <a:srgbClr val="FFFF00"/>
                </a:solidFill>
                <a:latin typeface="MS UI Gothic"/>
                <a:cs typeface="MS UI Gothic"/>
              </a:rPr>
              <a:t>outside</a:t>
            </a:r>
            <a:r>
              <a:rPr sz="2050" spc="-70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050" spc="95" dirty="0">
                <a:solidFill>
                  <a:srgbClr val="FFFF00"/>
                </a:solidFill>
                <a:latin typeface="MS UI Gothic"/>
                <a:cs typeface="MS UI Gothic"/>
              </a:rPr>
              <a:t>CNS)</a:t>
            </a:r>
            <a:endParaRPr sz="205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9826" y="479907"/>
            <a:ext cx="6863715" cy="240919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405130" marR="289560" indent="97155" algn="just">
              <a:lnSpc>
                <a:spcPts val="1980"/>
              </a:lnSpc>
              <a:spcBef>
                <a:spcPts val="555"/>
              </a:spcBef>
            </a:pPr>
            <a:r>
              <a:rPr sz="2050" spc="75" dirty="0">
                <a:solidFill>
                  <a:srgbClr val="FFFF00"/>
                </a:solidFill>
                <a:latin typeface="MS UI Gothic"/>
                <a:cs typeface="MS UI Gothic"/>
              </a:rPr>
              <a:t>Basic</a:t>
            </a:r>
            <a:r>
              <a:rPr sz="2050" spc="-65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050" spc="229" dirty="0">
                <a:solidFill>
                  <a:srgbClr val="FFFF00"/>
                </a:solidFill>
                <a:latin typeface="MS UI Gothic"/>
                <a:cs typeface="MS UI Gothic"/>
              </a:rPr>
              <a:t>anatomical</a:t>
            </a:r>
            <a:r>
              <a:rPr sz="2050" spc="-65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050" spc="165" dirty="0">
                <a:solidFill>
                  <a:srgbClr val="FFFF00"/>
                </a:solidFill>
                <a:latin typeface="MS UI Gothic"/>
                <a:cs typeface="MS UI Gothic"/>
              </a:rPr>
              <a:t>difference</a:t>
            </a:r>
            <a:r>
              <a:rPr sz="2050" spc="-65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050" spc="254" dirty="0">
                <a:solidFill>
                  <a:srgbClr val="FFFF00"/>
                </a:solidFill>
                <a:latin typeface="MS UI Gothic"/>
                <a:cs typeface="MS UI Gothic"/>
              </a:rPr>
              <a:t>between</a:t>
            </a:r>
            <a:r>
              <a:rPr sz="2050" spc="-65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050" spc="160" dirty="0">
                <a:solidFill>
                  <a:srgbClr val="FFFF00"/>
                </a:solidFill>
                <a:latin typeface="MS UI Gothic"/>
                <a:cs typeface="MS UI Gothic"/>
              </a:rPr>
              <a:t>the</a:t>
            </a:r>
            <a:r>
              <a:rPr sz="2050" spc="-65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050" spc="165" dirty="0">
                <a:solidFill>
                  <a:srgbClr val="FFFF00"/>
                </a:solidFill>
                <a:latin typeface="MS UI Gothic"/>
                <a:cs typeface="MS UI Gothic"/>
              </a:rPr>
              <a:t>motor  </a:t>
            </a:r>
            <a:r>
              <a:rPr sz="2050" spc="210" dirty="0">
                <a:solidFill>
                  <a:srgbClr val="FFFF00"/>
                </a:solidFill>
                <a:latin typeface="MS UI Gothic"/>
                <a:cs typeface="MS UI Gothic"/>
              </a:rPr>
              <a:t>pathways</a:t>
            </a:r>
            <a:r>
              <a:rPr sz="2050" spc="-70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050" spc="150" dirty="0">
                <a:solidFill>
                  <a:srgbClr val="FFFF00"/>
                </a:solidFill>
                <a:latin typeface="MS UI Gothic"/>
                <a:cs typeface="MS UI Gothic"/>
              </a:rPr>
              <a:t>of</a:t>
            </a:r>
            <a:r>
              <a:rPr sz="2050" spc="-65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050" spc="160" dirty="0">
                <a:solidFill>
                  <a:srgbClr val="FFFF00"/>
                </a:solidFill>
                <a:latin typeface="MS UI Gothic"/>
                <a:cs typeface="MS UI Gothic"/>
              </a:rPr>
              <a:t>the</a:t>
            </a:r>
            <a:r>
              <a:rPr sz="2050" spc="-65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050" spc="135" dirty="0">
                <a:solidFill>
                  <a:srgbClr val="FFFF00"/>
                </a:solidFill>
                <a:latin typeface="MS UI Gothic"/>
                <a:cs typeface="MS UI Gothic"/>
              </a:rPr>
              <a:t>voluntary</a:t>
            </a:r>
            <a:r>
              <a:rPr sz="2050" spc="-65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050" spc="165" dirty="0">
                <a:solidFill>
                  <a:srgbClr val="FFFF00"/>
                </a:solidFill>
                <a:latin typeface="MS UI Gothic"/>
                <a:cs typeface="MS UI Gothic"/>
              </a:rPr>
              <a:t>somatic</a:t>
            </a:r>
            <a:r>
              <a:rPr sz="2050" spc="-70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050" spc="125" dirty="0">
                <a:solidFill>
                  <a:srgbClr val="FFFF00"/>
                </a:solidFill>
                <a:latin typeface="MS UI Gothic"/>
                <a:cs typeface="MS UI Gothic"/>
              </a:rPr>
              <a:t>nervous</a:t>
            </a:r>
            <a:r>
              <a:rPr sz="2050" spc="-65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050" spc="-175" dirty="0">
                <a:solidFill>
                  <a:srgbClr val="FFFF00"/>
                </a:solidFill>
                <a:latin typeface="MS UI Gothic"/>
                <a:cs typeface="MS UI Gothic"/>
              </a:rPr>
              <a:t>system</a:t>
            </a:r>
            <a:r>
              <a:rPr sz="1800" spc="-262" baseline="53240" dirty="0">
                <a:solidFill>
                  <a:srgbClr val="FFFFFF"/>
                </a:solidFill>
                <a:latin typeface="MS UI Gothic"/>
                <a:cs typeface="MS UI Gothic"/>
              </a:rPr>
              <a:t>8  </a:t>
            </a:r>
            <a:r>
              <a:rPr sz="2050" spc="125" dirty="0">
                <a:solidFill>
                  <a:srgbClr val="FFFF00"/>
                </a:solidFill>
                <a:latin typeface="MS UI Gothic"/>
                <a:cs typeface="MS UI Gothic"/>
              </a:rPr>
              <a:t>(to</a:t>
            </a:r>
            <a:r>
              <a:rPr sz="2050" spc="-65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050" spc="100" dirty="0">
                <a:solidFill>
                  <a:srgbClr val="FFFF00"/>
                </a:solidFill>
                <a:latin typeface="MS UI Gothic"/>
                <a:cs typeface="MS UI Gothic"/>
              </a:rPr>
              <a:t>skeletal</a:t>
            </a:r>
            <a:r>
              <a:rPr sz="2050" spc="-65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050" spc="120" dirty="0">
                <a:solidFill>
                  <a:srgbClr val="FFFF00"/>
                </a:solidFill>
                <a:latin typeface="MS UI Gothic"/>
                <a:cs typeface="MS UI Gothic"/>
              </a:rPr>
              <a:t>muscles)</a:t>
            </a:r>
            <a:r>
              <a:rPr sz="2050" spc="-65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050" spc="335" dirty="0">
                <a:solidFill>
                  <a:srgbClr val="FFFF00"/>
                </a:solidFill>
                <a:latin typeface="MS UI Gothic"/>
                <a:cs typeface="MS UI Gothic"/>
              </a:rPr>
              <a:t>and</a:t>
            </a:r>
            <a:r>
              <a:rPr sz="2050" spc="-65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050" spc="120" dirty="0">
                <a:solidFill>
                  <a:srgbClr val="FFFF00"/>
                </a:solidFill>
                <a:latin typeface="MS UI Gothic"/>
                <a:cs typeface="MS UI Gothic"/>
              </a:rPr>
              <a:t>those</a:t>
            </a:r>
            <a:r>
              <a:rPr sz="2050" spc="-65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050" spc="150" dirty="0">
                <a:solidFill>
                  <a:srgbClr val="FFFF00"/>
                </a:solidFill>
                <a:latin typeface="MS UI Gothic"/>
                <a:cs typeface="MS UI Gothic"/>
              </a:rPr>
              <a:t>of</a:t>
            </a:r>
            <a:r>
              <a:rPr sz="2050" spc="-65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050" spc="160" dirty="0">
                <a:solidFill>
                  <a:srgbClr val="FFFF00"/>
                </a:solidFill>
                <a:latin typeface="MS UI Gothic"/>
                <a:cs typeface="MS UI Gothic"/>
              </a:rPr>
              <a:t>the</a:t>
            </a:r>
            <a:r>
              <a:rPr sz="2050" spc="-65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050" spc="225" dirty="0">
                <a:solidFill>
                  <a:srgbClr val="FFFF00"/>
                </a:solidFill>
                <a:latin typeface="MS UI Gothic"/>
                <a:cs typeface="MS UI Gothic"/>
              </a:rPr>
              <a:t>autonomic  </a:t>
            </a:r>
            <a:r>
              <a:rPr sz="2050" spc="125" dirty="0">
                <a:solidFill>
                  <a:srgbClr val="FFFF00"/>
                </a:solidFill>
                <a:latin typeface="MS UI Gothic"/>
                <a:cs typeface="MS UI Gothic"/>
              </a:rPr>
              <a:t>nervous</a:t>
            </a:r>
            <a:r>
              <a:rPr sz="2050" spc="-70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050" spc="75" dirty="0">
                <a:solidFill>
                  <a:srgbClr val="FFFF00"/>
                </a:solidFill>
                <a:latin typeface="MS UI Gothic"/>
                <a:cs typeface="MS UI Gothic"/>
              </a:rPr>
              <a:t>system</a:t>
            </a:r>
            <a:endParaRPr sz="2050">
              <a:latin typeface="MS UI Gothic"/>
              <a:cs typeface="MS UI Gothic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05130" algn="l"/>
              </a:tabLst>
            </a:pPr>
            <a:r>
              <a:rPr sz="1600" spc="235" dirty="0">
                <a:solidFill>
                  <a:srgbClr val="ACD433"/>
                </a:solidFill>
                <a:latin typeface="Segoe UI Symbol"/>
                <a:cs typeface="Segoe UI Symbol"/>
              </a:rPr>
              <a:t>▶	</a:t>
            </a:r>
            <a:r>
              <a:rPr sz="2050" spc="155" dirty="0">
                <a:solidFill>
                  <a:srgbClr val="FFFF00"/>
                </a:solidFill>
                <a:latin typeface="MS UI Gothic"/>
                <a:cs typeface="MS UI Gothic"/>
              </a:rPr>
              <a:t>Somatic</a:t>
            </a:r>
            <a:r>
              <a:rPr sz="2050" spc="-70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050" spc="100" dirty="0">
                <a:solidFill>
                  <a:srgbClr val="FFFF00"/>
                </a:solidFill>
                <a:latin typeface="MS UI Gothic"/>
                <a:cs typeface="MS UI Gothic"/>
              </a:rPr>
              <a:t>division:</a:t>
            </a:r>
            <a:endParaRPr sz="2050">
              <a:latin typeface="MS UI Gothic"/>
              <a:cs typeface="MS UI Gothic"/>
            </a:endParaRPr>
          </a:p>
          <a:p>
            <a:pPr marL="745490" marR="5080" indent="-344805">
              <a:lnSpc>
                <a:spcPct val="79500"/>
              </a:lnSpc>
              <a:spcBef>
                <a:spcPts val="850"/>
              </a:spcBef>
              <a:tabLst>
                <a:tab pos="745490" algn="l"/>
              </a:tabLst>
            </a:pPr>
            <a:r>
              <a:rPr sz="1600" spc="235" dirty="0">
                <a:solidFill>
                  <a:srgbClr val="ACD433"/>
                </a:solidFill>
                <a:latin typeface="Segoe UI Symbol"/>
                <a:cs typeface="Segoe UI Symbol"/>
              </a:rPr>
              <a:t>▶	</a:t>
            </a:r>
            <a:r>
              <a:rPr sz="2050" spc="130" dirty="0">
                <a:solidFill>
                  <a:srgbClr val="FFFF00"/>
                </a:solidFill>
                <a:latin typeface="MS UI Gothic"/>
                <a:cs typeface="MS UI Gothic"/>
              </a:rPr>
              <a:t>Cell</a:t>
            </a:r>
            <a:r>
              <a:rPr sz="2050" spc="-65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050" spc="190" dirty="0">
                <a:solidFill>
                  <a:srgbClr val="FFFF00"/>
                </a:solidFill>
                <a:latin typeface="MS UI Gothic"/>
                <a:cs typeface="MS UI Gothic"/>
              </a:rPr>
              <a:t>bodies</a:t>
            </a:r>
            <a:r>
              <a:rPr sz="2050" spc="-60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050" spc="150" dirty="0">
                <a:solidFill>
                  <a:srgbClr val="FFFF00"/>
                </a:solidFill>
                <a:latin typeface="MS UI Gothic"/>
                <a:cs typeface="MS UI Gothic"/>
              </a:rPr>
              <a:t>of</a:t>
            </a:r>
            <a:r>
              <a:rPr sz="2050" spc="-60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050" spc="165" dirty="0">
                <a:solidFill>
                  <a:srgbClr val="FFFF00"/>
                </a:solidFill>
                <a:latin typeface="MS UI Gothic"/>
                <a:cs typeface="MS UI Gothic"/>
              </a:rPr>
              <a:t>motor</a:t>
            </a:r>
            <a:r>
              <a:rPr sz="2050" spc="-60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050" spc="135" dirty="0">
                <a:solidFill>
                  <a:srgbClr val="FFFF00"/>
                </a:solidFill>
                <a:latin typeface="MS UI Gothic"/>
                <a:cs typeface="MS UI Gothic"/>
              </a:rPr>
              <a:t>neurons</a:t>
            </a:r>
            <a:r>
              <a:rPr sz="2050" spc="-65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050" spc="110" dirty="0">
                <a:solidFill>
                  <a:srgbClr val="FFFF00"/>
                </a:solidFill>
                <a:latin typeface="MS UI Gothic"/>
                <a:cs typeface="MS UI Gothic"/>
              </a:rPr>
              <a:t>reside</a:t>
            </a:r>
            <a:r>
              <a:rPr sz="2050" spc="-60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050" spc="95" dirty="0">
                <a:solidFill>
                  <a:srgbClr val="FFFF00"/>
                </a:solidFill>
                <a:latin typeface="MS UI Gothic"/>
                <a:cs typeface="MS UI Gothic"/>
              </a:rPr>
              <a:t>in</a:t>
            </a:r>
            <a:r>
              <a:rPr sz="2050" spc="-60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050" spc="85" dirty="0">
                <a:solidFill>
                  <a:srgbClr val="FFFF00"/>
                </a:solidFill>
                <a:latin typeface="MS UI Gothic"/>
                <a:cs typeface="MS UI Gothic"/>
              </a:rPr>
              <a:t>CNS</a:t>
            </a:r>
            <a:r>
              <a:rPr sz="2050" spc="-60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050" spc="160" dirty="0">
                <a:solidFill>
                  <a:srgbClr val="FFFF00"/>
                </a:solidFill>
                <a:latin typeface="MS UI Gothic"/>
                <a:cs typeface="MS UI Gothic"/>
              </a:rPr>
              <a:t>(brain  </a:t>
            </a:r>
            <a:r>
              <a:rPr sz="2050" spc="95" dirty="0">
                <a:solidFill>
                  <a:srgbClr val="FFFF00"/>
                </a:solidFill>
                <a:latin typeface="MS UI Gothic"/>
                <a:cs typeface="MS UI Gothic"/>
              </a:rPr>
              <a:t>or </a:t>
            </a:r>
            <a:r>
              <a:rPr sz="2050" spc="130" dirty="0">
                <a:solidFill>
                  <a:srgbClr val="FFFF00"/>
                </a:solidFill>
                <a:latin typeface="MS UI Gothic"/>
                <a:cs typeface="MS UI Gothic"/>
              </a:rPr>
              <a:t>spinal</a:t>
            </a:r>
            <a:r>
              <a:rPr sz="2050" spc="-229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050" spc="190" dirty="0">
                <a:solidFill>
                  <a:srgbClr val="FFFF00"/>
                </a:solidFill>
                <a:latin typeface="MS UI Gothic"/>
                <a:cs typeface="MS UI Gothic"/>
              </a:rPr>
              <a:t>cord)</a:t>
            </a:r>
            <a:endParaRPr sz="2050">
              <a:latin typeface="MS UI Gothic"/>
              <a:cs typeface="MS UI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359" y="348640"/>
            <a:ext cx="6958965" cy="148145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422275" marR="5080" indent="-410209">
              <a:lnSpc>
                <a:spcPct val="101699"/>
              </a:lnSpc>
              <a:spcBef>
                <a:spcPts val="80"/>
              </a:spcBef>
              <a:tabLst>
                <a:tab pos="422275" algn="l"/>
              </a:tabLst>
            </a:pPr>
            <a:r>
              <a:rPr sz="1900" b="0" u="none" spc="245" dirty="0">
                <a:solidFill>
                  <a:srgbClr val="ACD433"/>
                </a:solidFill>
                <a:latin typeface="Segoe UI Symbol"/>
                <a:cs typeface="Segoe UI Symbol"/>
              </a:rPr>
              <a:t>▶	</a:t>
            </a:r>
            <a:r>
              <a:rPr sz="2350" b="0" u="none" spc="95" dirty="0">
                <a:latin typeface="MS UI Gothic"/>
                <a:cs typeface="MS UI Gothic"/>
              </a:rPr>
              <a:t>ANS </a:t>
            </a:r>
            <a:r>
              <a:rPr sz="2350" b="0" u="none" spc="-95" dirty="0">
                <a:latin typeface="MS UI Gothic"/>
                <a:cs typeface="MS UI Gothic"/>
              </a:rPr>
              <a:t>is </a:t>
            </a:r>
            <a:r>
              <a:rPr sz="2350" b="0" u="none" spc="204" dirty="0">
                <a:latin typeface="MS UI Gothic"/>
                <a:cs typeface="MS UI Gothic"/>
              </a:rPr>
              <a:t>the </a:t>
            </a:r>
            <a:r>
              <a:rPr sz="2350" b="0" u="none" spc="145" dirty="0">
                <a:latin typeface="MS UI Gothic"/>
                <a:cs typeface="MS UI Gothic"/>
              </a:rPr>
              <a:t>subdivision </a:t>
            </a:r>
            <a:r>
              <a:rPr sz="2350" b="0" u="none" spc="195" dirty="0">
                <a:latin typeface="MS UI Gothic"/>
                <a:cs typeface="MS UI Gothic"/>
              </a:rPr>
              <a:t>of </a:t>
            </a:r>
            <a:r>
              <a:rPr sz="2350" b="0" u="none" spc="204" dirty="0">
                <a:latin typeface="MS UI Gothic"/>
                <a:cs typeface="MS UI Gothic"/>
              </a:rPr>
              <a:t>the </a:t>
            </a:r>
            <a:r>
              <a:rPr sz="2350" b="0" u="none" spc="215" dirty="0">
                <a:latin typeface="MS UI Gothic"/>
                <a:cs typeface="MS UI Gothic"/>
              </a:rPr>
              <a:t>peripheral  </a:t>
            </a:r>
            <a:r>
              <a:rPr sz="2350" b="0" u="none" spc="170" dirty="0">
                <a:latin typeface="MS UI Gothic"/>
                <a:cs typeface="MS UI Gothic"/>
              </a:rPr>
              <a:t>nervous</a:t>
            </a:r>
            <a:r>
              <a:rPr sz="2350" b="0" u="none" spc="-60" dirty="0">
                <a:latin typeface="MS UI Gothic"/>
                <a:cs typeface="MS UI Gothic"/>
              </a:rPr>
              <a:t> </a:t>
            </a:r>
            <a:r>
              <a:rPr sz="2350" b="0" u="none" spc="110" dirty="0">
                <a:latin typeface="MS UI Gothic"/>
                <a:cs typeface="MS UI Gothic"/>
              </a:rPr>
              <a:t>system</a:t>
            </a:r>
            <a:r>
              <a:rPr sz="2350" b="0" u="none" spc="-65" dirty="0">
                <a:latin typeface="MS UI Gothic"/>
                <a:cs typeface="MS UI Gothic"/>
              </a:rPr>
              <a:t> </a:t>
            </a:r>
            <a:r>
              <a:rPr sz="2350" b="0" u="none" spc="180" dirty="0">
                <a:latin typeface="MS UI Gothic"/>
                <a:cs typeface="MS UI Gothic"/>
              </a:rPr>
              <a:t>that</a:t>
            </a:r>
            <a:r>
              <a:rPr sz="2350" b="0" u="none" spc="-65" dirty="0">
                <a:latin typeface="MS UI Gothic"/>
                <a:cs typeface="MS UI Gothic"/>
              </a:rPr>
              <a:t> </a:t>
            </a:r>
            <a:r>
              <a:rPr sz="2350" b="0" u="none" spc="185" dirty="0">
                <a:latin typeface="MS UI Gothic"/>
                <a:cs typeface="MS UI Gothic"/>
              </a:rPr>
              <a:t>regulates</a:t>
            </a:r>
            <a:r>
              <a:rPr sz="2350" b="0" u="none" spc="-60" dirty="0">
                <a:latin typeface="MS UI Gothic"/>
                <a:cs typeface="MS UI Gothic"/>
              </a:rPr>
              <a:t> </a:t>
            </a:r>
            <a:r>
              <a:rPr sz="2350" b="0" u="none" spc="355" dirty="0">
                <a:latin typeface="MS UI Gothic"/>
                <a:cs typeface="MS UI Gothic"/>
              </a:rPr>
              <a:t>body</a:t>
            </a:r>
            <a:r>
              <a:rPr sz="2350" b="0" u="none" spc="-55" dirty="0">
                <a:latin typeface="MS UI Gothic"/>
                <a:cs typeface="MS UI Gothic"/>
              </a:rPr>
              <a:t> </a:t>
            </a:r>
            <a:r>
              <a:rPr sz="2350" b="0" u="none" spc="110" dirty="0">
                <a:latin typeface="MS UI Gothic"/>
                <a:cs typeface="MS UI Gothic"/>
              </a:rPr>
              <a:t>activities  </a:t>
            </a:r>
            <a:r>
              <a:rPr sz="2350" b="0" u="none" spc="180" dirty="0">
                <a:latin typeface="MS UI Gothic"/>
                <a:cs typeface="MS UI Gothic"/>
              </a:rPr>
              <a:t>that </a:t>
            </a:r>
            <a:r>
              <a:rPr sz="2350" b="0" u="none" spc="254" dirty="0">
                <a:latin typeface="MS UI Gothic"/>
                <a:cs typeface="MS UI Gothic"/>
              </a:rPr>
              <a:t>are </a:t>
            </a:r>
            <a:r>
              <a:rPr sz="2350" b="0" u="none" spc="220" dirty="0">
                <a:latin typeface="MS UI Gothic"/>
                <a:cs typeface="MS UI Gothic"/>
              </a:rPr>
              <a:t>generally </a:t>
            </a:r>
            <a:r>
              <a:rPr sz="2350" u="none" spc="-45" dirty="0"/>
              <a:t>not </a:t>
            </a:r>
            <a:r>
              <a:rPr sz="2350" u="none" spc="25" dirty="0"/>
              <a:t>under </a:t>
            </a:r>
            <a:r>
              <a:rPr sz="2350" u="none" spc="75" dirty="0"/>
              <a:t>conscious  </a:t>
            </a:r>
            <a:r>
              <a:rPr sz="2350" u="none" spc="5" dirty="0"/>
              <a:t>control</a:t>
            </a:r>
            <a:endParaRPr sz="2350">
              <a:latin typeface="MS UI Gothic"/>
              <a:cs typeface="MS UI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3359" y="1913915"/>
            <a:ext cx="6454140" cy="357695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422275" algn="l"/>
              </a:tabLst>
            </a:pPr>
            <a:r>
              <a:rPr sz="1950" b="1" spc="-65" dirty="0">
                <a:solidFill>
                  <a:srgbClr val="ACD433"/>
                </a:solidFill>
                <a:latin typeface="Yu Gothic UI"/>
                <a:cs typeface="Yu Gothic UI"/>
              </a:rPr>
              <a:t>▶	</a:t>
            </a:r>
            <a:r>
              <a:rPr sz="2350" b="1" spc="75" dirty="0">
                <a:solidFill>
                  <a:srgbClr val="FFFF00"/>
                </a:solidFill>
                <a:latin typeface="Malgun Gothic"/>
                <a:cs typeface="Malgun Gothic"/>
              </a:rPr>
              <a:t>Visceral </a:t>
            </a:r>
            <a:r>
              <a:rPr sz="2350" b="1" spc="-35" dirty="0">
                <a:solidFill>
                  <a:srgbClr val="FFFF00"/>
                </a:solidFill>
                <a:latin typeface="Malgun Gothic"/>
                <a:cs typeface="Malgun Gothic"/>
              </a:rPr>
              <a:t>motor </a:t>
            </a:r>
            <a:r>
              <a:rPr sz="2350" spc="165" dirty="0">
                <a:solidFill>
                  <a:srgbClr val="FFFF00"/>
                </a:solidFill>
                <a:latin typeface="MS UI Gothic"/>
                <a:cs typeface="MS UI Gothic"/>
              </a:rPr>
              <a:t>innervates</a:t>
            </a:r>
            <a:r>
              <a:rPr sz="2350" spc="-434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350" b="1" spc="40" dirty="0">
                <a:solidFill>
                  <a:srgbClr val="FFFF00"/>
                </a:solidFill>
                <a:latin typeface="Malgun Gothic"/>
                <a:cs typeface="Malgun Gothic"/>
              </a:rPr>
              <a:t>non-skeletal</a:t>
            </a:r>
            <a:endParaRPr sz="2350">
              <a:latin typeface="Malgun Gothic"/>
              <a:cs typeface="Malgun Gothic"/>
            </a:endParaRPr>
          </a:p>
          <a:p>
            <a:pPr marL="422275">
              <a:lnSpc>
                <a:spcPct val="100000"/>
              </a:lnSpc>
              <a:spcBef>
                <a:spcPts val="25"/>
              </a:spcBef>
            </a:pPr>
            <a:r>
              <a:rPr sz="2350" spc="55" dirty="0">
                <a:solidFill>
                  <a:srgbClr val="FFFF00"/>
                </a:solidFill>
                <a:latin typeface="MS UI Gothic"/>
                <a:cs typeface="MS UI Gothic"/>
              </a:rPr>
              <a:t>(</a:t>
            </a:r>
            <a:r>
              <a:rPr sz="2350" b="1" spc="55" dirty="0">
                <a:solidFill>
                  <a:srgbClr val="FFFF00"/>
                </a:solidFill>
                <a:latin typeface="Malgun Gothic"/>
                <a:cs typeface="Malgun Gothic"/>
              </a:rPr>
              <a:t>non-somatic)</a:t>
            </a:r>
            <a:r>
              <a:rPr sz="2350" b="1" spc="-170" dirty="0">
                <a:solidFill>
                  <a:srgbClr val="FFFF00"/>
                </a:solidFill>
                <a:latin typeface="Malgun Gothic"/>
                <a:cs typeface="Malgun Gothic"/>
              </a:rPr>
              <a:t> </a:t>
            </a:r>
            <a:r>
              <a:rPr sz="2350" b="1" spc="65" dirty="0">
                <a:solidFill>
                  <a:srgbClr val="FFFF00"/>
                </a:solidFill>
                <a:latin typeface="Malgun Gothic"/>
                <a:cs typeface="Malgun Gothic"/>
              </a:rPr>
              <a:t>muscles</a:t>
            </a:r>
            <a:endParaRPr sz="2350">
              <a:latin typeface="Malgun Gothic"/>
              <a:cs typeface="Malgun Gothic"/>
            </a:endParaRPr>
          </a:p>
          <a:p>
            <a:pPr marL="422275" marR="5080" indent="-410209">
              <a:lnSpc>
                <a:spcPct val="101000"/>
              </a:lnSpc>
              <a:spcBef>
                <a:spcPts val="869"/>
              </a:spcBef>
              <a:tabLst>
                <a:tab pos="422275" algn="l"/>
              </a:tabLst>
            </a:pPr>
            <a:r>
              <a:rPr sz="1900" spc="245" dirty="0">
                <a:solidFill>
                  <a:srgbClr val="ACD433"/>
                </a:solidFill>
                <a:latin typeface="Segoe UI Symbol"/>
                <a:cs typeface="Segoe UI Symbol"/>
              </a:rPr>
              <a:t>▶	</a:t>
            </a:r>
            <a:r>
              <a:rPr sz="2350" spc="335" dirty="0">
                <a:solidFill>
                  <a:srgbClr val="FFFF00"/>
                </a:solidFill>
                <a:latin typeface="MS UI Gothic"/>
                <a:cs typeface="MS UI Gothic"/>
              </a:rPr>
              <a:t>Composed</a:t>
            </a:r>
            <a:r>
              <a:rPr sz="2350" spc="-70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350" spc="195" dirty="0">
                <a:solidFill>
                  <a:srgbClr val="FFFF00"/>
                </a:solidFill>
                <a:latin typeface="MS UI Gothic"/>
                <a:cs typeface="MS UI Gothic"/>
              </a:rPr>
              <a:t>of</a:t>
            </a:r>
            <a:r>
              <a:rPr sz="2350" spc="-70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350" spc="505" dirty="0">
                <a:solidFill>
                  <a:srgbClr val="FFFF00"/>
                </a:solidFill>
                <a:latin typeface="MS UI Gothic"/>
                <a:cs typeface="MS UI Gothic"/>
              </a:rPr>
              <a:t>a</a:t>
            </a:r>
            <a:r>
              <a:rPr sz="2350" spc="-65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350" spc="210" dirty="0">
                <a:solidFill>
                  <a:srgbClr val="FFFF00"/>
                </a:solidFill>
                <a:latin typeface="MS UI Gothic"/>
                <a:cs typeface="MS UI Gothic"/>
              </a:rPr>
              <a:t>special</a:t>
            </a:r>
            <a:r>
              <a:rPr sz="2350" spc="-70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350" spc="295" dirty="0">
                <a:solidFill>
                  <a:srgbClr val="FFFF00"/>
                </a:solidFill>
                <a:latin typeface="MS UI Gothic"/>
                <a:cs typeface="MS UI Gothic"/>
              </a:rPr>
              <a:t>group</a:t>
            </a:r>
            <a:r>
              <a:rPr sz="2350" spc="-65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350" spc="195" dirty="0">
                <a:solidFill>
                  <a:srgbClr val="FFFF00"/>
                </a:solidFill>
                <a:latin typeface="MS UI Gothic"/>
                <a:cs typeface="MS UI Gothic"/>
              </a:rPr>
              <a:t>of</a:t>
            </a:r>
            <a:r>
              <a:rPr sz="2350" spc="-70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350" spc="180" dirty="0">
                <a:solidFill>
                  <a:srgbClr val="FFFF00"/>
                </a:solidFill>
                <a:latin typeface="MS UI Gothic"/>
                <a:cs typeface="MS UI Gothic"/>
              </a:rPr>
              <a:t>neurons  </a:t>
            </a:r>
            <a:r>
              <a:rPr sz="2350" spc="150" dirty="0">
                <a:solidFill>
                  <a:srgbClr val="FFFF00"/>
                </a:solidFill>
                <a:latin typeface="MS UI Gothic"/>
                <a:cs typeface="MS UI Gothic"/>
              </a:rPr>
              <a:t>serving:</a:t>
            </a:r>
            <a:endParaRPr sz="2350">
              <a:latin typeface="MS UI Gothic"/>
              <a:cs typeface="MS UI Gothic"/>
            </a:endParaRPr>
          </a:p>
          <a:p>
            <a:pPr marL="417830">
              <a:lnSpc>
                <a:spcPct val="100000"/>
              </a:lnSpc>
              <a:spcBef>
                <a:spcPts val="875"/>
              </a:spcBef>
              <a:tabLst>
                <a:tab pos="762000" algn="l"/>
              </a:tabLst>
            </a:pPr>
            <a:r>
              <a:rPr sz="1600" spc="235" dirty="0">
                <a:solidFill>
                  <a:srgbClr val="ACD433"/>
                </a:solidFill>
                <a:latin typeface="Segoe UI Symbol"/>
                <a:cs typeface="Segoe UI Symbol"/>
              </a:rPr>
              <a:t>▶	</a:t>
            </a:r>
            <a:r>
              <a:rPr sz="2050" spc="235" dirty="0">
                <a:solidFill>
                  <a:srgbClr val="FFFF00"/>
                </a:solidFill>
                <a:latin typeface="MS UI Gothic"/>
                <a:cs typeface="MS UI Gothic"/>
              </a:rPr>
              <a:t>Cardiac</a:t>
            </a:r>
            <a:r>
              <a:rPr sz="2050" spc="-70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050" spc="165" dirty="0">
                <a:solidFill>
                  <a:srgbClr val="FFFF00"/>
                </a:solidFill>
                <a:latin typeface="MS UI Gothic"/>
                <a:cs typeface="MS UI Gothic"/>
              </a:rPr>
              <a:t>muscle</a:t>
            </a:r>
            <a:r>
              <a:rPr sz="2050" spc="-65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050" spc="150" dirty="0">
                <a:solidFill>
                  <a:srgbClr val="FFFF00"/>
                </a:solidFill>
                <a:latin typeface="MS UI Gothic"/>
                <a:cs typeface="MS UI Gothic"/>
              </a:rPr>
              <a:t>(the</a:t>
            </a:r>
            <a:r>
              <a:rPr sz="2050" spc="-65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050" spc="150" dirty="0">
                <a:solidFill>
                  <a:srgbClr val="FFFF00"/>
                </a:solidFill>
                <a:latin typeface="MS UI Gothic"/>
                <a:cs typeface="MS UI Gothic"/>
              </a:rPr>
              <a:t>heart)</a:t>
            </a:r>
            <a:endParaRPr sz="2050">
              <a:latin typeface="MS UI Gothic"/>
              <a:cs typeface="MS UI Gothic"/>
            </a:endParaRPr>
          </a:p>
          <a:p>
            <a:pPr marL="762635" marR="325120" indent="-344805">
              <a:lnSpc>
                <a:spcPct val="100000"/>
              </a:lnSpc>
              <a:spcBef>
                <a:spcPts val="855"/>
              </a:spcBef>
              <a:tabLst>
                <a:tab pos="762000" algn="l"/>
              </a:tabLst>
            </a:pPr>
            <a:r>
              <a:rPr sz="1600" spc="235" dirty="0">
                <a:solidFill>
                  <a:srgbClr val="ACD433"/>
                </a:solidFill>
                <a:latin typeface="Segoe UI Symbol"/>
                <a:cs typeface="Segoe UI Symbol"/>
              </a:rPr>
              <a:t>▶	</a:t>
            </a:r>
            <a:r>
              <a:rPr sz="2050" spc="155" dirty="0">
                <a:solidFill>
                  <a:srgbClr val="FFFF00"/>
                </a:solidFill>
                <a:latin typeface="MS UI Gothic"/>
                <a:cs typeface="MS UI Gothic"/>
              </a:rPr>
              <a:t>Smooth</a:t>
            </a:r>
            <a:r>
              <a:rPr sz="2050" spc="-70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050" spc="165" dirty="0">
                <a:solidFill>
                  <a:srgbClr val="FFFF00"/>
                </a:solidFill>
                <a:latin typeface="MS UI Gothic"/>
                <a:cs typeface="MS UI Gothic"/>
              </a:rPr>
              <a:t>muscle</a:t>
            </a:r>
            <a:r>
              <a:rPr sz="2050" spc="-65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050" spc="110" dirty="0">
                <a:solidFill>
                  <a:srgbClr val="FFFF00"/>
                </a:solidFill>
                <a:latin typeface="MS UI Gothic"/>
                <a:cs typeface="MS UI Gothic"/>
              </a:rPr>
              <a:t>(walls</a:t>
            </a:r>
            <a:r>
              <a:rPr sz="2050" spc="-65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050" spc="150" dirty="0">
                <a:solidFill>
                  <a:srgbClr val="FFFF00"/>
                </a:solidFill>
                <a:latin typeface="MS UI Gothic"/>
                <a:cs typeface="MS UI Gothic"/>
              </a:rPr>
              <a:t>of</a:t>
            </a:r>
            <a:r>
              <a:rPr sz="2050" spc="-65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050" spc="120" dirty="0">
                <a:solidFill>
                  <a:srgbClr val="FFFF00"/>
                </a:solidFill>
                <a:latin typeface="MS UI Gothic"/>
                <a:cs typeface="MS UI Gothic"/>
              </a:rPr>
              <a:t>viscera</a:t>
            </a:r>
            <a:r>
              <a:rPr sz="2050" spc="-65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050" spc="335" dirty="0">
                <a:solidFill>
                  <a:srgbClr val="FFFF00"/>
                </a:solidFill>
                <a:latin typeface="MS UI Gothic"/>
                <a:cs typeface="MS UI Gothic"/>
              </a:rPr>
              <a:t>and</a:t>
            </a:r>
            <a:r>
              <a:rPr sz="2050" spc="-70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050" spc="260" dirty="0">
                <a:solidFill>
                  <a:srgbClr val="FFFF00"/>
                </a:solidFill>
                <a:latin typeface="MS UI Gothic"/>
                <a:cs typeface="MS UI Gothic"/>
              </a:rPr>
              <a:t>blood  </a:t>
            </a:r>
            <a:r>
              <a:rPr sz="2050" spc="45" dirty="0">
                <a:solidFill>
                  <a:srgbClr val="FFFF00"/>
                </a:solidFill>
                <a:latin typeface="MS UI Gothic"/>
                <a:cs typeface="MS UI Gothic"/>
              </a:rPr>
              <a:t>vessels)</a:t>
            </a:r>
            <a:endParaRPr sz="2050">
              <a:latin typeface="MS UI Gothic"/>
              <a:cs typeface="MS UI Gothic"/>
            </a:endParaRPr>
          </a:p>
          <a:p>
            <a:pPr marL="417830">
              <a:lnSpc>
                <a:spcPct val="100000"/>
              </a:lnSpc>
              <a:spcBef>
                <a:spcPts val="815"/>
              </a:spcBef>
              <a:tabLst>
                <a:tab pos="762000" algn="l"/>
              </a:tabLst>
            </a:pPr>
            <a:r>
              <a:rPr sz="1600" spc="235" dirty="0">
                <a:solidFill>
                  <a:srgbClr val="ACD433"/>
                </a:solidFill>
                <a:latin typeface="Segoe UI Symbol"/>
                <a:cs typeface="Segoe UI Symbol"/>
              </a:rPr>
              <a:t>▶	</a:t>
            </a:r>
            <a:r>
              <a:rPr sz="2050" spc="114" dirty="0">
                <a:solidFill>
                  <a:srgbClr val="FFFF00"/>
                </a:solidFill>
                <a:latin typeface="MS UI Gothic"/>
                <a:cs typeface="MS UI Gothic"/>
              </a:rPr>
              <a:t>Internal</a:t>
            </a:r>
            <a:r>
              <a:rPr sz="2050" spc="-70" dirty="0">
                <a:solidFill>
                  <a:srgbClr val="FFFF00"/>
                </a:solidFill>
                <a:latin typeface="MS UI Gothic"/>
                <a:cs typeface="MS UI Gothic"/>
              </a:rPr>
              <a:t> </a:t>
            </a:r>
            <a:r>
              <a:rPr sz="2050" spc="180" dirty="0">
                <a:solidFill>
                  <a:srgbClr val="FFFF00"/>
                </a:solidFill>
                <a:latin typeface="MS UI Gothic"/>
                <a:cs typeface="MS UI Gothic"/>
              </a:rPr>
              <a:t>organs</a:t>
            </a:r>
            <a:endParaRPr sz="2050">
              <a:latin typeface="MS UI Gothic"/>
              <a:cs typeface="MS UI Gothic"/>
            </a:endParaRPr>
          </a:p>
          <a:p>
            <a:pPr marL="417830">
              <a:lnSpc>
                <a:spcPct val="100000"/>
              </a:lnSpc>
              <a:spcBef>
                <a:spcPts val="855"/>
              </a:spcBef>
              <a:tabLst>
                <a:tab pos="762000" algn="l"/>
              </a:tabLst>
            </a:pPr>
            <a:r>
              <a:rPr sz="1600" spc="235" dirty="0">
                <a:solidFill>
                  <a:srgbClr val="ACD433"/>
                </a:solidFill>
                <a:latin typeface="Segoe UI Symbol"/>
                <a:cs typeface="Segoe UI Symbol"/>
              </a:rPr>
              <a:t>▶	</a:t>
            </a:r>
            <a:r>
              <a:rPr sz="2050" spc="5" dirty="0">
                <a:solidFill>
                  <a:srgbClr val="FFFF00"/>
                </a:solidFill>
                <a:latin typeface="MS UI Gothic"/>
                <a:cs typeface="MS UI Gothic"/>
              </a:rPr>
              <a:t>Skin</a:t>
            </a:r>
            <a:endParaRPr sz="2050">
              <a:latin typeface="MS UI Gothic"/>
              <a:cs typeface="MS UI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62302" y="692029"/>
            <a:ext cx="109855" cy="207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spc="60" dirty="0">
                <a:solidFill>
                  <a:srgbClr val="FFFFFF"/>
                </a:solidFill>
                <a:latin typeface="MS UI Gothic"/>
                <a:cs typeface="MS UI Gothic"/>
              </a:rPr>
              <a:t>9</a:t>
            </a:r>
            <a:endParaRPr sz="1200">
              <a:latin typeface="MS UI Gothic"/>
              <a:cs typeface="MS UI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558</Words>
  <Application>Microsoft Office PowerPoint</Application>
  <PresentationFormat>مخصص</PresentationFormat>
  <Paragraphs>173</Paragraphs>
  <Slides>33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33</vt:i4>
      </vt:variant>
    </vt:vector>
  </HeadingPairs>
  <TitlesOfParts>
    <vt:vector size="40" baseType="lpstr">
      <vt:lpstr>Malgun Gothic</vt:lpstr>
      <vt:lpstr>MS UI Gothic</vt:lpstr>
      <vt:lpstr>Yu Gothic UI</vt:lpstr>
      <vt:lpstr>Calibri</vt:lpstr>
      <vt:lpstr>Segoe UI Symbol</vt:lpstr>
      <vt:lpstr>Times New Roman</vt:lpstr>
      <vt:lpstr>Office Theme</vt:lpstr>
      <vt:lpstr>Autonomic Nervous System</vt:lpstr>
      <vt:lpstr>THE NERVOUS SYSTEM</vt:lpstr>
      <vt:lpstr>عرض تقديمي في PowerPoint</vt:lpstr>
      <vt:lpstr>OBJECTIVES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▶ ANS is the subdivision of the peripheral  nervous system that regulates body activities  that are generally not under conscious  control</vt:lpstr>
      <vt:lpstr>Higher control of the  autonomic Nervous  System</vt:lpstr>
      <vt:lpstr>Sympathetic Innervation of Visceral Targets</vt:lpstr>
      <vt:lpstr>Parasympathetic Innervation of Visceral Targets</vt:lpstr>
      <vt:lpstr>SYMPATHETIC &amp; PARASYMPATHETIC  NERVOUS SYSTEM ORIGIN</vt:lpstr>
      <vt:lpstr>Sympathetic - Origin</vt:lpstr>
      <vt:lpstr>Parasympathetic - Origin</vt:lpstr>
      <vt:lpstr>عرض تقديمي في PowerPoint</vt:lpstr>
      <vt:lpstr>PHYSIOLOGICAL FUNCTIONS  OF THE AUTONOMIC  NERVOUS SYSTEM</vt:lpstr>
      <vt:lpstr>عرض تقديمي في PowerPoint</vt:lpstr>
      <vt:lpstr>عرض تقديمي في PowerPoint</vt:lpstr>
      <vt:lpstr>عرض تقديمي في PowerPoint</vt:lpstr>
      <vt:lpstr>OBJECTIVES</vt:lpstr>
      <vt:lpstr>ANS Neurotransmitters: Classified as either  cholinergic or adrenergic neurons based upon the  neurotransmitter released</vt:lpstr>
      <vt:lpstr>Sympathetic</vt:lpstr>
      <vt:lpstr>عرض تقديمي في PowerPoint</vt:lpstr>
      <vt:lpstr>Response to adrenergic stimulation</vt:lpstr>
      <vt:lpstr>Autonomic nervous system: neurotransmitters</vt:lpstr>
      <vt:lpstr>Parasympathetic Neurotransmitters</vt:lpstr>
      <vt:lpstr>Chemical or neural  transmitter</vt:lpstr>
      <vt:lpstr>RECEPTORS</vt:lpstr>
      <vt:lpstr>Sympathetic  Adrenergic Receptors</vt:lpstr>
      <vt:lpstr>Parasympathetic  muscarinic receptors</vt:lpstr>
      <vt:lpstr>The Sympathetic NS Acts on tow types of receptors : α and β.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Autonomic Nervous System</dc:title>
  <dc:creator>sunshin</dc:creator>
  <cp:lastModifiedBy>sunshin</cp:lastModifiedBy>
  <cp:revision>1</cp:revision>
  <dcterms:created xsi:type="dcterms:W3CDTF">2018-09-17T05:30:11Z</dcterms:created>
  <dcterms:modified xsi:type="dcterms:W3CDTF">2018-09-22T16:57:07Z</dcterms:modified>
</cp:coreProperties>
</file>