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6"/>
  </p:notesMasterIdLst>
  <p:sldIdLst>
    <p:sldId id="370" r:id="rId2"/>
    <p:sldId id="260" r:id="rId3"/>
    <p:sldId id="261" r:id="rId4"/>
    <p:sldId id="262" r:id="rId5"/>
    <p:sldId id="264" r:id="rId6"/>
    <p:sldId id="263" r:id="rId7"/>
    <p:sldId id="265" r:id="rId8"/>
    <p:sldId id="266" r:id="rId9"/>
    <p:sldId id="268" r:id="rId10"/>
    <p:sldId id="267" r:id="rId11"/>
    <p:sldId id="269" r:id="rId12"/>
    <p:sldId id="270" r:id="rId13"/>
    <p:sldId id="271" r:id="rId14"/>
    <p:sldId id="414" r:id="rId15"/>
    <p:sldId id="272" r:id="rId16"/>
    <p:sldId id="273" r:id="rId17"/>
    <p:sldId id="416" r:id="rId18"/>
    <p:sldId id="274" r:id="rId19"/>
    <p:sldId id="275" r:id="rId20"/>
    <p:sldId id="276" r:id="rId21"/>
    <p:sldId id="277" r:id="rId22"/>
    <p:sldId id="417" r:id="rId23"/>
    <p:sldId id="280" r:id="rId24"/>
    <p:sldId id="281" r:id="rId25"/>
    <p:sldId id="282" r:id="rId26"/>
    <p:sldId id="438" r:id="rId27"/>
    <p:sldId id="439" r:id="rId28"/>
    <p:sldId id="285" r:id="rId29"/>
    <p:sldId id="286" r:id="rId30"/>
    <p:sldId id="287" r:id="rId31"/>
    <p:sldId id="288" r:id="rId32"/>
    <p:sldId id="289" r:id="rId33"/>
    <p:sldId id="293" r:id="rId34"/>
    <p:sldId id="291" r:id="rId35"/>
    <p:sldId id="440" r:id="rId36"/>
    <p:sldId id="294" r:id="rId37"/>
    <p:sldId id="295" r:id="rId38"/>
    <p:sldId id="296" r:id="rId39"/>
    <p:sldId id="297" r:id="rId40"/>
    <p:sldId id="298" r:id="rId41"/>
    <p:sldId id="372" r:id="rId42"/>
    <p:sldId id="390" r:id="rId43"/>
    <p:sldId id="307" r:id="rId44"/>
    <p:sldId id="308" r:id="rId45"/>
    <p:sldId id="391" r:id="rId46"/>
    <p:sldId id="387" r:id="rId47"/>
    <p:sldId id="441" r:id="rId48"/>
    <p:sldId id="378" r:id="rId49"/>
    <p:sldId id="309" r:id="rId50"/>
    <p:sldId id="381" r:id="rId51"/>
    <p:sldId id="310" r:id="rId52"/>
    <p:sldId id="382" r:id="rId53"/>
    <p:sldId id="311" r:id="rId54"/>
    <p:sldId id="384" r:id="rId55"/>
    <p:sldId id="388" r:id="rId56"/>
    <p:sldId id="386" r:id="rId57"/>
    <p:sldId id="312" r:id="rId58"/>
    <p:sldId id="385" r:id="rId59"/>
    <p:sldId id="313" r:id="rId60"/>
    <p:sldId id="314" r:id="rId61"/>
    <p:sldId id="376" r:id="rId62"/>
    <p:sldId id="315" r:id="rId63"/>
    <p:sldId id="317" r:id="rId64"/>
    <p:sldId id="396" r:id="rId65"/>
    <p:sldId id="397" r:id="rId66"/>
    <p:sldId id="375" r:id="rId67"/>
    <p:sldId id="398" r:id="rId68"/>
    <p:sldId id="318" r:id="rId69"/>
    <p:sldId id="399" r:id="rId70"/>
    <p:sldId id="319" r:id="rId71"/>
    <p:sldId id="401" r:id="rId72"/>
    <p:sldId id="402" r:id="rId73"/>
    <p:sldId id="403" r:id="rId74"/>
    <p:sldId id="404" r:id="rId75"/>
    <p:sldId id="405" r:id="rId76"/>
    <p:sldId id="406" r:id="rId77"/>
    <p:sldId id="407" r:id="rId78"/>
    <p:sldId id="408" r:id="rId79"/>
    <p:sldId id="410" r:id="rId80"/>
    <p:sldId id="411" r:id="rId81"/>
    <p:sldId id="412" r:id="rId82"/>
    <p:sldId id="389" r:id="rId83"/>
    <p:sldId id="320" r:id="rId84"/>
    <p:sldId id="321" r:id="rId85"/>
    <p:sldId id="322" r:id="rId86"/>
    <p:sldId id="323" r:id="rId87"/>
    <p:sldId id="324" r:id="rId88"/>
    <p:sldId id="327" r:id="rId89"/>
    <p:sldId id="368" r:id="rId90"/>
    <p:sldId id="326" r:id="rId91"/>
    <p:sldId id="329" r:id="rId92"/>
    <p:sldId id="344" r:id="rId93"/>
    <p:sldId id="331" r:id="rId94"/>
    <p:sldId id="332" r:id="rId95"/>
    <p:sldId id="333" r:id="rId96"/>
    <p:sldId id="334" r:id="rId97"/>
    <p:sldId id="335" r:id="rId98"/>
    <p:sldId id="336" r:id="rId99"/>
    <p:sldId id="367" r:id="rId100"/>
    <p:sldId id="337" r:id="rId101"/>
    <p:sldId id="393" r:id="rId102"/>
    <p:sldId id="338" r:id="rId103"/>
    <p:sldId id="339" r:id="rId104"/>
    <p:sldId id="340" r:id="rId105"/>
    <p:sldId id="341" r:id="rId106"/>
    <p:sldId id="394" r:id="rId107"/>
    <p:sldId id="342" r:id="rId108"/>
    <p:sldId id="345" r:id="rId109"/>
    <p:sldId id="395" r:id="rId110"/>
    <p:sldId id="343" r:id="rId111"/>
    <p:sldId id="347" r:id="rId112"/>
    <p:sldId id="348" r:id="rId113"/>
    <p:sldId id="392" r:id="rId114"/>
    <p:sldId id="351" r:id="rId115"/>
    <p:sldId id="350" r:id="rId116"/>
    <p:sldId id="352" r:id="rId117"/>
    <p:sldId id="353" r:id="rId118"/>
    <p:sldId id="354" r:id="rId119"/>
    <p:sldId id="355" r:id="rId120"/>
    <p:sldId id="356" r:id="rId121"/>
    <p:sldId id="357" r:id="rId122"/>
    <p:sldId id="359" r:id="rId123"/>
    <p:sldId id="360" r:id="rId124"/>
    <p:sldId id="437" r:id="rId1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3590" autoAdjust="0"/>
  </p:normalViewPr>
  <p:slideViewPr>
    <p:cSldViewPr>
      <p:cViewPr varScale="1">
        <p:scale>
          <a:sx n="107" d="100"/>
          <a:sy n="107" d="100"/>
        </p:scale>
        <p:origin x="10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4" d="100"/>
        <a:sy n="34" d="100"/>
      </p:scale>
      <p:origin x="0" y="-19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notesMaster" Target="notesMasters/notesMaster1.xml"/><Relationship Id="rId127" Type="http://schemas.openxmlformats.org/officeDocument/2006/relationships/presProps" Target="presProps.xml"/><Relationship Id="rId128" Type="http://schemas.openxmlformats.org/officeDocument/2006/relationships/viewProps" Target="viewProps.xml"/><Relationship Id="rId12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B39937-A8DD-4D39-A22E-42D0045F6CF8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rtl="1"/>
          <a:endParaRPr lang="ar-SA"/>
        </a:p>
      </dgm:t>
    </dgm:pt>
    <dgm:pt modelId="{D4E1747B-1CFE-4720-8525-AF25337BECD9}">
      <dgm:prSet phldrT="[Text]"/>
      <dgm:spPr/>
      <dgm:t>
        <a:bodyPr/>
        <a:lstStyle/>
        <a:p>
          <a:pPr rtl="1"/>
          <a:r>
            <a:rPr lang="en-US" b="1" dirty="0" smtClean="0">
              <a:solidFill>
                <a:srgbClr val="C00000"/>
              </a:solidFill>
            </a:rPr>
            <a:t>Edema: is excessive fluid in the tissues </a:t>
          </a:r>
          <a:endParaRPr lang="ar-SA" b="1" dirty="0">
            <a:solidFill>
              <a:srgbClr val="C00000"/>
            </a:solidFill>
          </a:endParaRPr>
        </a:p>
      </dgm:t>
    </dgm:pt>
    <dgm:pt modelId="{F693BA5A-6FEE-4C8C-9E52-E6E12A7C756F}" type="parTrans" cxnId="{D7131861-9F3E-4C99-8B4D-E03E549495E3}">
      <dgm:prSet/>
      <dgm:spPr/>
      <dgm:t>
        <a:bodyPr/>
        <a:lstStyle/>
        <a:p>
          <a:pPr rtl="1"/>
          <a:endParaRPr lang="ar-SA"/>
        </a:p>
      </dgm:t>
    </dgm:pt>
    <dgm:pt modelId="{535CC99C-AF24-4621-8FB1-7008E7E34E2F}" type="sibTrans" cxnId="{D7131861-9F3E-4C99-8B4D-E03E549495E3}">
      <dgm:prSet/>
      <dgm:spPr/>
      <dgm:t>
        <a:bodyPr/>
        <a:lstStyle/>
        <a:p>
          <a:pPr rtl="1"/>
          <a:endParaRPr lang="ar-SA"/>
        </a:p>
      </dgm:t>
    </dgm:pt>
    <dgm:pt modelId="{AA50BACD-0559-4493-A5A9-3806438E823A}">
      <dgm:prSet phldrT="[Text]"/>
      <dgm:spPr/>
      <dgm:t>
        <a:bodyPr/>
        <a:lstStyle/>
        <a:p>
          <a:pPr rtl="1"/>
          <a:r>
            <a:rPr lang="en-US" dirty="0" smtClean="0"/>
            <a:t>Intracellular</a:t>
          </a:r>
          <a:endParaRPr lang="ar-SA" dirty="0"/>
        </a:p>
      </dgm:t>
    </dgm:pt>
    <dgm:pt modelId="{F42CD7B0-9E6E-4598-8516-CA8C95A8807B}" type="parTrans" cxnId="{8243D580-CD1B-43DD-B7AD-608995296A8A}">
      <dgm:prSet/>
      <dgm:spPr/>
      <dgm:t>
        <a:bodyPr/>
        <a:lstStyle/>
        <a:p>
          <a:pPr rtl="1"/>
          <a:endParaRPr lang="ar-SA">
            <a:solidFill>
              <a:srgbClr val="C00000"/>
            </a:solidFill>
          </a:endParaRPr>
        </a:p>
      </dgm:t>
    </dgm:pt>
    <dgm:pt modelId="{01544099-3D3D-490D-A909-D0777E3711D4}" type="sibTrans" cxnId="{8243D580-CD1B-43DD-B7AD-608995296A8A}">
      <dgm:prSet/>
      <dgm:spPr/>
      <dgm:t>
        <a:bodyPr/>
        <a:lstStyle/>
        <a:p>
          <a:pPr rtl="1"/>
          <a:endParaRPr lang="ar-SA"/>
        </a:p>
      </dgm:t>
    </dgm:pt>
    <dgm:pt modelId="{1AE192A2-D8B2-4E66-98BE-CB5E1E580298}">
      <dgm:prSet phldrT="[Text]"/>
      <dgm:spPr/>
      <dgm:t>
        <a:bodyPr/>
        <a:lstStyle/>
        <a:p>
          <a:pPr rtl="1"/>
          <a:r>
            <a:rPr lang="en-US" dirty="0" smtClean="0"/>
            <a:t>Extracellular</a:t>
          </a:r>
          <a:endParaRPr lang="ar-SA" dirty="0"/>
        </a:p>
      </dgm:t>
    </dgm:pt>
    <dgm:pt modelId="{CFF1D3B3-A0EC-4BE5-B1DC-7583533B677B}" type="parTrans" cxnId="{39939F2B-F59F-49FF-A0C7-23B081DB98D5}">
      <dgm:prSet/>
      <dgm:spPr/>
      <dgm:t>
        <a:bodyPr/>
        <a:lstStyle/>
        <a:p>
          <a:pPr rtl="1"/>
          <a:endParaRPr lang="ar-SA">
            <a:solidFill>
              <a:srgbClr val="C00000"/>
            </a:solidFill>
          </a:endParaRPr>
        </a:p>
      </dgm:t>
    </dgm:pt>
    <dgm:pt modelId="{BE9A30A6-A000-4C2D-A05A-5CD59F311E88}" type="sibTrans" cxnId="{39939F2B-F59F-49FF-A0C7-23B081DB98D5}">
      <dgm:prSet/>
      <dgm:spPr/>
      <dgm:t>
        <a:bodyPr/>
        <a:lstStyle/>
        <a:p>
          <a:pPr rtl="1"/>
          <a:endParaRPr lang="ar-SA"/>
        </a:p>
      </dgm:t>
    </dgm:pt>
    <dgm:pt modelId="{BD96BFEC-C70A-4E1C-B424-C4D23A041C18}" type="pres">
      <dgm:prSet presAssocID="{19B39937-A8DD-4D39-A22E-42D0045F6CF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A8B9B752-AF1C-45FA-974D-797D8C3D9388}" type="pres">
      <dgm:prSet presAssocID="{D4E1747B-1CFE-4720-8525-AF25337BECD9}" presName="hierRoot1" presStyleCnt="0"/>
      <dgm:spPr/>
      <dgm:t>
        <a:bodyPr/>
        <a:lstStyle/>
        <a:p>
          <a:endParaRPr lang="en-US"/>
        </a:p>
      </dgm:t>
    </dgm:pt>
    <dgm:pt modelId="{1ECF5841-7025-408F-AAE8-F87078345679}" type="pres">
      <dgm:prSet presAssocID="{D4E1747B-1CFE-4720-8525-AF25337BECD9}" presName="composite" presStyleCnt="0"/>
      <dgm:spPr/>
      <dgm:t>
        <a:bodyPr/>
        <a:lstStyle/>
        <a:p>
          <a:endParaRPr lang="en-US"/>
        </a:p>
      </dgm:t>
    </dgm:pt>
    <dgm:pt modelId="{BA6906F2-CA68-4110-B0EC-7E39F7A9D5DB}" type="pres">
      <dgm:prSet presAssocID="{D4E1747B-1CFE-4720-8525-AF25337BECD9}" presName="background" presStyleLbl="node0" presStyleIdx="0" presStyleCnt="1"/>
      <dgm:spPr/>
      <dgm:t>
        <a:bodyPr/>
        <a:lstStyle/>
        <a:p>
          <a:endParaRPr lang="en-US"/>
        </a:p>
      </dgm:t>
    </dgm:pt>
    <dgm:pt modelId="{D9B31181-C7C4-49E0-A567-3AEEDE6DBE16}" type="pres">
      <dgm:prSet presAssocID="{D4E1747B-1CFE-4720-8525-AF25337BECD9}" presName="text" presStyleLbl="fgAcc0" presStyleIdx="0" presStyleCnt="1" custAng="0" custLinFactNeighborX="2808" custLinFactNeighborY="2045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F7847A7-1B33-4798-88DD-4723F79E4BBC}" type="pres">
      <dgm:prSet presAssocID="{D4E1747B-1CFE-4720-8525-AF25337BECD9}" presName="hierChild2" presStyleCnt="0"/>
      <dgm:spPr/>
      <dgm:t>
        <a:bodyPr/>
        <a:lstStyle/>
        <a:p>
          <a:endParaRPr lang="en-US"/>
        </a:p>
      </dgm:t>
    </dgm:pt>
    <dgm:pt modelId="{8174C8FD-2CC6-4AA7-AD4F-E2D46E83058E}" type="pres">
      <dgm:prSet presAssocID="{F42CD7B0-9E6E-4598-8516-CA8C95A8807B}" presName="Name10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26826634-E0EC-45B5-B45A-13ED567BEE6C}" type="pres">
      <dgm:prSet presAssocID="{AA50BACD-0559-4493-A5A9-3806438E823A}" presName="hierRoot2" presStyleCnt="0"/>
      <dgm:spPr/>
      <dgm:t>
        <a:bodyPr/>
        <a:lstStyle/>
        <a:p>
          <a:endParaRPr lang="en-US"/>
        </a:p>
      </dgm:t>
    </dgm:pt>
    <dgm:pt modelId="{551E79D9-AD3B-4CD7-8622-27353263B3CD}" type="pres">
      <dgm:prSet presAssocID="{AA50BACD-0559-4493-A5A9-3806438E823A}" presName="composite2" presStyleCnt="0"/>
      <dgm:spPr/>
      <dgm:t>
        <a:bodyPr/>
        <a:lstStyle/>
        <a:p>
          <a:endParaRPr lang="en-US"/>
        </a:p>
      </dgm:t>
    </dgm:pt>
    <dgm:pt modelId="{CA06E414-D4E3-4311-A471-8C4D32341919}" type="pres">
      <dgm:prSet presAssocID="{AA50BACD-0559-4493-A5A9-3806438E823A}" presName="background2" presStyleLbl="node2" presStyleIdx="0" presStyleCnt="2"/>
      <dgm:spPr/>
      <dgm:t>
        <a:bodyPr/>
        <a:lstStyle/>
        <a:p>
          <a:endParaRPr lang="en-US"/>
        </a:p>
      </dgm:t>
    </dgm:pt>
    <dgm:pt modelId="{02D9C912-B239-444F-B14A-E06F281567B9}" type="pres">
      <dgm:prSet presAssocID="{AA50BACD-0559-4493-A5A9-3806438E823A}" presName="text2" presStyleLbl="fgAcc2" presStyleIdx="0" presStyleCnt="2" custLinFactNeighborX="-2688" custLinFactNeighborY="-296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7D39E72-0A95-4AE2-BAB7-4FA7C95BB284}" type="pres">
      <dgm:prSet presAssocID="{AA50BACD-0559-4493-A5A9-3806438E823A}" presName="hierChild3" presStyleCnt="0"/>
      <dgm:spPr/>
      <dgm:t>
        <a:bodyPr/>
        <a:lstStyle/>
        <a:p>
          <a:endParaRPr lang="en-US"/>
        </a:p>
      </dgm:t>
    </dgm:pt>
    <dgm:pt modelId="{C226A4DF-DA1B-4FC3-9BA9-5EAF963BA286}" type="pres">
      <dgm:prSet presAssocID="{CFF1D3B3-A0EC-4BE5-B1DC-7583533B677B}" presName="Name10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E0D01EEB-D060-42FD-AA25-B59FB420B038}" type="pres">
      <dgm:prSet presAssocID="{1AE192A2-D8B2-4E66-98BE-CB5E1E580298}" presName="hierRoot2" presStyleCnt="0"/>
      <dgm:spPr/>
      <dgm:t>
        <a:bodyPr/>
        <a:lstStyle/>
        <a:p>
          <a:endParaRPr lang="en-US"/>
        </a:p>
      </dgm:t>
    </dgm:pt>
    <dgm:pt modelId="{F304E326-D70F-4BDA-BFEF-26F286046473}" type="pres">
      <dgm:prSet presAssocID="{1AE192A2-D8B2-4E66-98BE-CB5E1E580298}" presName="composite2" presStyleCnt="0"/>
      <dgm:spPr/>
      <dgm:t>
        <a:bodyPr/>
        <a:lstStyle/>
        <a:p>
          <a:endParaRPr lang="en-US"/>
        </a:p>
      </dgm:t>
    </dgm:pt>
    <dgm:pt modelId="{26BED423-56B2-4937-932A-F802B305206B}" type="pres">
      <dgm:prSet presAssocID="{1AE192A2-D8B2-4E66-98BE-CB5E1E580298}" presName="background2" presStyleLbl="node2" presStyleIdx="1" presStyleCnt="2"/>
      <dgm:spPr/>
      <dgm:t>
        <a:bodyPr/>
        <a:lstStyle/>
        <a:p>
          <a:endParaRPr lang="en-US"/>
        </a:p>
      </dgm:t>
    </dgm:pt>
    <dgm:pt modelId="{E2F391F3-CA26-4F1B-8695-D3CD7829E74D}" type="pres">
      <dgm:prSet presAssocID="{1AE192A2-D8B2-4E66-98BE-CB5E1E580298}" presName="text2" presStyleLbl="fgAcc2" presStyleIdx="1" presStyleCnt="2" custLinFactNeighborX="-1024" custLinFactNeighborY="-296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2B912D2-6704-4D77-A44B-EF528F4473BA}" type="pres">
      <dgm:prSet presAssocID="{1AE192A2-D8B2-4E66-98BE-CB5E1E580298}" presName="hierChild3" presStyleCnt="0"/>
      <dgm:spPr/>
      <dgm:t>
        <a:bodyPr/>
        <a:lstStyle/>
        <a:p>
          <a:endParaRPr lang="en-US"/>
        </a:p>
      </dgm:t>
    </dgm:pt>
  </dgm:ptLst>
  <dgm:cxnLst>
    <dgm:cxn modelId="{2D187C15-4AA5-445B-98EC-5A7C9FAA5DA4}" type="presOf" srcId="{1AE192A2-D8B2-4E66-98BE-CB5E1E580298}" destId="{E2F391F3-CA26-4F1B-8695-D3CD7829E74D}" srcOrd="0" destOrd="0" presId="urn:microsoft.com/office/officeart/2005/8/layout/hierarchy1"/>
    <dgm:cxn modelId="{BE12B8AE-647A-4364-BFFF-D68C25278277}" type="presOf" srcId="{D4E1747B-1CFE-4720-8525-AF25337BECD9}" destId="{D9B31181-C7C4-49E0-A567-3AEEDE6DBE16}" srcOrd="0" destOrd="0" presId="urn:microsoft.com/office/officeart/2005/8/layout/hierarchy1"/>
    <dgm:cxn modelId="{B527682C-D228-43B1-AE7C-281826B0B07E}" type="presOf" srcId="{F42CD7B0-9E6E-4598-8516-CA8C95A8807B}" destId="{8174C8FD-2CC6-4AA7-AD4F-E2D46E83058E}" srcOrd="0" destOrd="0" presId="urn:microsoft.com/office/officeart/2005/8/layout/hierarchy1"/>
    <dgm:cxn modelId="{39939F2B-F59F-49FF-A0C7-23B081DB98D5}" srcId="{D4E1747B-1CFE-4720-8525-AF25337BECD9}" destId="{1AE192A2-D8B2-4E66-98BE-CB5E1E580298}" srcOrd="1" destOrd="0" parTransId="{CFF1D3B3-A0EC-4BE5-B1DC-7583533B677B}" sibTransId="{BE9A30A6-A000-4C2D-A05A-5CD59F311E88}"/>
    <dgm:cxn modelId="{8243D580-CD1B-43DD-B7AD-608995296A8A}" srcId="{D4E1747B-1CFE-4720-8525-AF25337BECD9}" destId="{AA50BACD-0559-4493-A5A9-3806438E823A}" srcOrd="0" destOrd="0" parTransId="{F42CD7B0-9E6E-4598-8516-CA8C95A8807B}" sibTransId="{01544099-3D3D-490D-A909-D0777E3711D4}"/>
    <dgm:cxn modelId="{D7131861-9F3E-4C99-8B4D-E03E549495E3}" srcId="{19B39937-A8DD-4D39-A22E-42D0045F6CF8}" destId="{D4E1747B-1CFE-4720-8525-AF25337BECD9}" srcOrd="0" destOrd="0" parTransId="{F693BA5A-6FEE-4C8C-9E52-E6E12A7C756F}" sibTransId="{535CC99C-AF24-4621-8FB1-7008E7E34E2F}"/>
    <dgm:cxn modelId="{BC198382-7B5D-4EDE-8BA0-D10B1DA8F1C9}" type="presOf" srcId="{CFF1D3B3-A0EC-4BE5-B1DC-7583533B677B}" destId="{C226A4DF-DA1B-4FC3-9BA9-5EAF963BA286}" srcOrd="0" destOrd="0" presId="urn:microsoft.com/office/officeart/2005/8/layout/hierarchy1"/>
    <dgm:cxn modelId="{45849BE5-E2C5-4404-A00F-754559107D29}" type="presOf" srcId="{AA50BACD-0559-4493-A5A9-3806438E823A}" destId="{02D9C912-B239-444F-B14A-E06F281567B9}" srcOrd="0" destOrd="0" presId="urn:microsoft.com/office/officeart/2005/8/layout/hierarchy1"/>
    <dgm:cxn modelId="{649DBAA3-5311-4C1E-B99C-D15505F8F49F}" type="presOf" srcId="{19B39937-A8DD-4D39-A22E-42D0045F6CF8}" destId="{BD96BFEC-C70A-4E1C-B424-C4D23A041C18}" srcOrd="0" destOrd="0" presId="urn:microsoft.com/office/officeart/2005/8/layout/hierarchy1"/>
    <dgm:cxn modelId="{963AC0BC-8EC4-4979-A4B6-B251E48C9B83}" type="presParOf" srcId="{BD96BFEC-C70A-4E1C-B424-C4D23A041C18}" destId="{A8B9B752-AF1C-45FA-974D-797D8C3D9388}" srcOrd="0" destOrd="0" presId="urn:microsoft.com/office/officeart/2005/8/layout/hierarchy1"/>
    <dgm:cxn modelId="{53BC1F36-CAD7-49A4-B585-3CFB1239A871}" type="presParOf" srcId="{A8B9B752-AF1C-45FA-974D-797D8C3D9388}" destId="{1ECF5841-7025-408F-AAE8-F87078345679}" srcOrd="0" destOrd="0" presId="urn:microsoft.com/office/officeart/2005/8/layout/hierarchy1"/>
    <dgm:cxn modelId="{22D55D84-62A4-4EE4-91BE-1D2E5826CD83}" type="presParOf" srcId="{1ECF5841-7025-408F-AAE8-F87078345679}" destId="{BA6906F2-CA68-4110-B0EC-7E39F7A9D5DB}" srcOrd="0" destOrd="0" presId="urn:microsoft.com/office/officeart/2005/8/layout/hierarchy1"/>
    <dgm:cxn modelId="{7D43A5F3-37DD-4308-8B93-2F372F80746E}" type="presParOf" srcId="{1ECF5841-7025-408F-AAE8-F87078345679}" destId="{D9B31181-C7C4-49E0-A567-3AEEDE6DBE16}" srcOrd="1" destOrd="0" presId="urn:microsoft.com/office/officeart/2005/8/layout/hierarchy1"/>
    <dgm:cxn modelId="{697CF336-04B7-471E-8AD7-64F153B92956}" type="presParOf" srcId="{A8B9B752-AF1C-45FA-974D-797D8C3D9388}" destId="{7F7847A7-1B33-4798-88DD-4723F79E4BBC}" srcOrd="1" destOrd="0" presId="urn:microsoft.com/office/officeart/2005/8/layout/hierarchy1"/>
    <dgm:cxn modelId="{5C4BAF76-2755-4380-A3A8-3917EB119C1A}" type="presParOf" srcId="{7F7847A7-1B33-4798-88DD-4723F79E4BBC}" destId="{8174C8FD-2CC6-4AA7-AD4F-E2D46E83058E}" srcOrd="0" destOrd="0" presId="urn:microsoft.com/office/officeart/2005/8/layout/hierarchy1"/>
    <dgm:cxn modelId="{7F48AA85-FAA8-4B5E-BFB0-85240105038B}" type="presParOf" srcId="{7F7847A7-1B33-4798-88DD-4723F79E4BBC}" destId="{26826634-E0EC-45B5-B45A-13ED567BEE6C}" srcOrd="1" destOrd="0" presId="urn:microsoft.com/office/officeart/2005/8/layout/hierarchy1"/>
    <dgm:cxn modelId="{0D9EC2B9-FFCD-4CD9-A6C4-4A9759784D6A}" type="presParOf" srcId="{26826634-E0EC-45B5-B45A-13ED567BEE6C}" destId="{551E79D9-AD3B-4CD7-8622-27353263B3CD}" srcOrd="0" destOrd="0" presId="urn:microsoft.com/office/officeart/2005/8/layout/hierarchy1"/>
    <dgm:cxn modelId="{0F5AE29D-6FD4-4A10-A1DB-39039430C6C2}" type="presParOf" srcId="{551E79D9-AD3B-4CD7-8622-27353263B3CD}" destId="{CA06E414-D4E3-4311-A471-8C4D32341919}" srcOrd="0" destOrd="0" presId="urn:microsoft.com/office/officeart/2005/8/layout/hierarchy1"/>
    <dgm:cxn modelId="{1BB34152-6978-4197-8712-4D7522E807E0}" type="presParOf" srcId="{551E79D9-AD3B-4CD7-8622-27353263B3CD}" destId="{02D9C912-B239-444F-B14A-E06F281567B9}" srcOrd="1" destOrd="0" presId="urn:microsoft.com/office/officeart/2005/8/layout/hierarchy1"/>
    <dgm:cxn modelId="{A4E347B6-87A3-4EB1-BBA8-AB7B90FA646D}" type="presParOf" srcId="{26826634-E0EC-45B5-B45A-13ED567BEE6C}" destId="{D7D39E72-0A95-4AE2-BAB7-4FA7C95BB284}" srcOrd="1" destOrd="0" presId="urn:microsoft.com/office/officeart/2005/8/layout/hierarchy1"/>
    <dgm:cxn modelId="{845CBF43-15C1-4512-BD03-D2B51F821334}" type="presParOf" srcId="{7F7847A7-1B33-4798-88DD-4723F79E4BBC}" destId="{C226A4DF-DA1B-4FC3-9BA9-5EAF963BA286}" srcOrd="2" destOrd="0" presId="urn:microsoft.com/office/officeart/2005/8/layout/hierarchy1"/>
    <dgm:cxn modelId="{952B5EEA-4C5B-4DCE-834C-E731529579EE}" type="presParOf" srcId="{7F7847A7-1B33-4798-88DD-4723F79E4BBC}" destId="{E0D01EEB-D060-42FD-AA25-B59FB420B038}" srcOrd="3" destOrd="0" presId="urn:microsoft.com/office/officeart/2005/8/layout/hierarchy1"/>
    <dgm:cxn modelId="{5214BACB-3B62-4D54-8712-9BCB8C62DD95}" type="presParOf" srcId="{E0D01EEB-D060-42FD-AA25-B59FB420B038}" destId="{F304E326-D70F-4BDA-BFEF-26F286046473}" srcOrd="0" destOrd="0" presId="urn:microsoft.com/office/officeart/2005/8/layout/hierarchy1"/>
    <dgm:cxn modelId="{4D932661-0FB6-431C-B5E4-00A45BE87855}" type="presParOf" srcId="{F304E326-D70F-4BDA-BFEF-26F286046473}" destId="{26BED423-56B2-4937-932A-F802B305206B}" srcOrd="0" destOrd="0" presId="urn:microsoft.com/office/officeart/2005/8/layout/hierarchy1"/>
    <dgm:cxn modelId="{31F3D8DF-A9EB-4327-A27C-32DE1C2185FF}" type="presParOf" srcId="{F304E326-D70F-4BDA-BFEF-26F286046473}" destId="{E2F391F3-CA26-4F1B-8695-D3CD7829E74D}" srcOrd="1" destOrd="0" presId="urn:microsoft.com/office/officeart/2005/8/layout/hierarchy1"/>
    <dgm:cxn modelId="{ECE6B4B6-52BB-41E6-AF8E-1345867FA663}" type="presParOf" srcId="{E0D01EEB-D060-42FD-AA25-B59FB420B038}" destId="{C2B912D2-6704-4D77-A44B-EF528F4473B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E0401D-0593-4838-9D51-F9B196CF0E30}" type="doc">
      <dgm:prSet loTypeId="urn:microsoft.com/office/officeart/2005/8/layout/hierarchy6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6D13A43-00B8-4A7A-903D-E5B96A5FC7E8}">
      <dgm:prSet phldrT="[Text]" custT="1"/>
      <dgm:spPr/>
      <dgm:t>
        <a:bodyPr/>
        <a:lstStyle/>
        <a:p>
          <a:r>
            <a:rPr lang="en-US" sz="2800" b="1" dirty="0" smtClean="0"/>
            <a:t>Edema</a:t>
          </a:r>
          <a:endParaRPr lang="en-US" sz="2800" b="1" dirty="0"/>
        </a:p>
      </dgm:t>
    </dgm:pt>
    <dgm:pt modelId="{6CF4930B-F52C-49A2-8D4F-283BF233DD4A}" type="parTrans" cxnId="{5E8C1140-8AC9-4EFE-A734-393DE4A4511A}">
      <dgm:prSet/>
      <dgm:spPr/>
      <dgm:t>
        <a:bodyPr/>
        <a:lstStyle/>
        <a:p>
          <a:endParaRPr lang="en-US"/>
        </a:p>
      </dgm:t>
    </dgm:pt>
    <dgm:pt modelId="{2F310F18-5758-4239-8104-D39839B44526}" type="sibTrans" cxnId="{5E8C1140-8AC9-4EFE-A734-393DE4A4511A}">
      <dgm:prSet/>
      <dgm:spPr/>
      <dgm:t>
        <a:bodyPr/>
        <a:lstStyle/>
        <a:p>
          <a:endParaRPr lang="en-US"/>
        </a:p>
      </dgm:t>
    </dgm:pt>
    <dgm:pt modelId="{B851DFC7-E618-4658-B0C0-29722A19DE33}">
      <dgm:prSet phldrT="[Text]" custT="1"/>
      <dgm:spPr/>
      <dgm:t>
        <a:bodyPr/>
        <a:lstStyle/>
        <a:p>
          <a:r>
            <a:rPr lang="en-US" sz="2800" b="1" dirty="0" smtClean="0"/>
            <a:t>Intracellular</a:t>
          </a:r>
          <a:endParaRPr lang="en-US" sz="2800" b="1" dirty="0"/>
        </a:p>
      </dgm:t>
    </dgm:pt>
    <dgm:pt modelId="{75F32019-BC0E-4746-AE43-DC7740E1A290}" type="parTrans" cxnId="{18096A79-8E12-404A-A49A-569ABE96A09B}">
      <dgm:prSet/>
      <dgm:spPr/>
      <dgm:t>
        <a:bodyPr/>
        <a:lstStyle/>
        <a:p>
          <a:endParaRPr lang="en-US"/>
        </a:p>
      </dgm:t>
    </dgm:pt>
    <dgm:pt modelId="{EBDCF135-5961-49D6-996C-0891A264ECF3}" type="sibTrans" cxnId="{18096A79-8E12-404A-A49A-569ABE96A09B}">
      <dgm:prSet/>
      <dgm:spPr/>
      <dgm:t>
        <a:bodyPr/>
        <a:lstStyle/>
        <a:p>
          <a:endParaRPr lang="en-US"/>
        </a:p>
      </dgm:t>
    </dgm:pt>
    <dgm:pt modelId="{C4E09051-0225-4E59-8ADB-4838048966CA}">
      <dgm:prSet phldrT="[Text]" custT="1"/>
      <dgm:spPr/>
      <dgm:t>
        <a:bodyPr/>
        <a:lstStyle/>
        <a:p>
          <a:r>
            <a:rPr lang="en-US" sz="2800" b="1" dirty="0" smtClean="0"/>
            <a:t>Extracellular</a:t>
          </a:r>
          <a:endParaRPr lang="en-US" sz="2800" b="1" dirty="0"/>
        </a:p>
      </dgm:t>
    </dgm:pt>
    <dgm:pt modelId="{0AE6B499-5D45-470D-B6EE-ACDDFF13477A}" type="parTrans" cxnId="{02880BC0-A04A-426A-AEAF-AFA0DE0444AF}">
      <dgm:prSet/>
      <dgm:spPr/>
      <dgm:t>
        <a:bodyPr/>
        <a:lstStyle/>
        <a:p>
          <a:endParaRPr lang="en-US"/>
        </a:p>
      </dgm:t>
    </dgm:pt>
    <dgm:pt modelId="{28685DAF-87C3-463C-8C38-2B64ED1F5D76}" type="sibTrans" cxnId="{02880BC0-A04A-426A-AEAF-AFA0DE0444AF}">
      <dgm:prSet/>
      <dgm:spPr/>
      <dgm:t>
        <a:bodyPr/>
        <a:lstStyle/>
        <a:p>
          <a:endParaRPr lang="en-US"/>
        </a:p>
      </dgm:t>
    </dgm:pt>
    <dgm:pt modelId="{E60FA532-BBA4-4099-9567-C5CDEE8E53AC}" type="pres">
      <dgm:prSet presAssocID="{02E0401D-0593-4838-9D51-F9B196CF0E3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3E67B9-4A74-47A2-8260-AFA42A723D6B}" type="pres">
      <dgm:prSet presAssocID="{02E0401D-0593-4838-9D51-F9B196CF0E30}" presName="hierFlow" presStyleCnt="0"/>
      <dgm:spPr/>
    </dgm:pt>
    <dgm:pt modelId="{8DEB8B22-A424-4D54-8BF9-EE888DD94442}" type="pres">
      <dgm:prSet presAssocID="{02E0401D-0593-4838-9D51-F9B196CF0E3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7F835D7-8E20-4812-8E1A-C1ABE466A5F1}" type="pres">
      <dgm:prSet presAssocID="{96D13A43-00B8-4A7A-903D-E5B96A5FC7E8}" presName="Name14" presStyleCnt="0"/>
      <dgm:spPr/>
    </dgm:pt>
    <dgm:pt modelId="{B419B5E6-1C77-4E64-8A7E-FBD3A1D76524}" type="pres">
      <dgm:prSet presAssocID="{96D13A43-00B8-4A7A-903D-E5B96A5FC7E8}" presName="level1Shape" presStyleLbl="node0" presStyleIdx="0" presStyleCnt="1" custScaleX="147756" custScaleY="58240" custLinFactNeighborY="119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DB1770-5863-4C2E-A48D-EAEC35C25212}" type="pres">
      <dgm:prSet presAssocID="{96D13A43-00B8-4A7A-903D-E5B96A5FC7E8}" presName="hierChild2" presStyleCnt="0"/>
      <dgm:spPr/>
    </dgm:pt>
    <dgm:pt modelId="{102CB783-1EC0-4452-B0E4-037A0DDB172A}" type="pres">
      <dgm:prSet presAssocID="{75F32019-BC0E-4746-AE43-DC7740E1A290}" presName="Name19" presStyleLbl="parChTrans1D2" presStyleIdx="0" presStyleCnt="2"/>
      <dgm:spPr/>
      <dgm:t>
        <a:bodyPr/>
        <a:lstStyle/>
        <a:p>
          <a:endParaRPr lang="en-US"/>
        </a:p>
      </dgm:t>
    </dgm:pt>
    <dgm:pt modelId="{EC933B2F-3354-4D91-B1F4-B0902425EC98}" type="pres">
      <dgm:prSet presAssocID="{B851DFC7-E618-4658-B0C0-29722A19DE33}" presName="Name21" presStyleCnt="0"/>
      <dgm:spPr/>
    </dgm:pt>
    <dgm:pt modelId="{B915E3CE-9008-4D3A-BBB9-8E5AEBEF3B7D}" type="pres">
      <dgm:prSet presAssocID="{B851DFC7-E618-4658-B0C0-29722A19DE33}" presName="level2Shape" presStyleLbl="node2" presStyleIdx="0" presStyleCnt="2" custScaleX="174938" custScaleY="40927"/>
      <dgm:spPr/>
      <dgm:t>
        <a:bodyPr/>
        <a:lstStyle/>
        <a:p>
          <a:endParaRPr lang="en-US"/>
        </a:p>
      </dgm:t>
    </dgm:pt>
    <dgm:pt modelId="{9D21E614-09BA-4DE1-A26E-7B954282CC23}" type="pres">
      <dgm:prSet presAssocID="{B851DFC7-E618-4658-B0C0-29722A19DE33}" presName="hierChild3" presStyleCnt="0"/>
      <dgm:spPr/>
    </dgm:pt>
    <dgm:pt modelId="{3B81123D-8102-4E37-BC33-04ADC159C7C2}" type="pres">
      <dgm:prSet presAssocID="{0AE6B499-5D45-470D-B6EE-ACDDFF13477A}" presName="Name19" presStyleLbl="parChTrans1D2" presStyleIdx="1" presStyleCnt="2"/>
      <dgm:spPr/>
      <dgm:t>
        <a:bodyPr/>
        <a:lstStyle/>
        <a:p>
          <a:endParaRPr lang="en-US"/>
        </a:p>
      </dgm:t>
    </dgm:pt>
    <dgm:pt modelId="{D6976E54-834C-45F3-B369-58A3A50E65F4}" type="pres">
      <dgm:prSet presAssocID="{C4E09051-0225-4E59-8ADB-4838048966CA}" presName="Name21" presStyleCnt="0"/>
      <dgm:spPr/>
    </dgm:pt>
    <dgm:pt modelId="{5ABF4B60-9CF7-4975-891D-2C04EAF0FAA4}" type="pres">
      <dgm:prSet presAssocID="{C4E09051-0225-4E59-8ADB-4838048966CA}" presName="level2Shape" presStyleLbl="node2" presStyleIdx="1" presStyleCnt="2" custScaleX="174938" custScaleY="40927"/>
      <dgm:spPr/>
      <dgm:t>
        <a:bodyPr/>
        <a:lstStyle/>
        <a:p>
          <a:endParaRPr lang="en-US"/>
        </a:p>
      </dgm:t>
    </dgm:pt>
    <dgm:pt modelId="{3110F985-E100-4071-83DD-534B5381A9F9}" type="pres">
      <dgm:prSet presAssocID="{C4E09051-0225-4E59-8ADB-4838048966CA}" presName="hierChild3" presStyleCnt="0"/>
      <dgm:spPr/>
    </dgm:pt>
    <dgm:pt modelId="{E1D10ED2-B888-4B4C-BE56-CC1FFF6AFE3F}" type="pres">
      <dgm:prSet presAssocID="{02E0401D-0593-4838-9D51-F9B196CF0E30}" presName="bgShapesFlow" presStyleCnt="0"/>
      <dgm:spPr/>
    </dgm:pt>
  </dgm:ptLst>
  <dgm:cxnLst>
    <dgm:cxn modelId="{5602C55C-D7BE-4E2B-AE86-9ACEDBAEF25D}" type="presOf" srcId="{C4E09051-0225-4E59-8ADB-4838048966CA}" destId="{5ABF4B60-9CF7-4975-891D-2C04EAF0FAA4}" srcOrd="0" destOrd="0" presId="urn:microsoft.com/office/officeart/2005/8/layout/hierarchy6"/>
    <dgm:cxn modelId="{B7B96FB3-B076-41AA-A5E5-A4C92E1E413A}" type="presOf" srcId="{75F32019-BC0E-4746-AE43-DC7740E1A290}" destId="{102CB783-1EC0-4452-B0E4-037A0DDB172A}" srcOrd="0" destOrd="0" presId="urn:microsoft.com/office/officeart/2005/8/layout/hierarchy6"/>
    <dgm:cxn modelId="{02880BC0-A04A-426A-AEAF-AFA0DE0444AF}" srcId="{96D13A43-00B8-4A7A-903D-E5B96A5FC7E8}" destId="{C4E09051-0225-4E59-8ADB-4838048966CA}" srcOrd="1" destOrd="0" parTransId="{0AE6B499-5D45-470D-B6EE-ACDDFF13477A}" sibTransId="{28685DAF-87C3-463C-8C38-2B64ED1F5D76}"/>
    <dgm:cxn modelId="{5E8C1140-8AC9-4EFE-A734-393DE4A4511A}" srcId="{02E0401D-0593-4838-9D51-F9B196CF0E30}" destId="{96D13A43-00B8-4A7A-903D-E5B96A5FC7E8}" srcOrd="0" destOrd="0" parTransId="{6CF4930B-F52C-49A2-8D4F-283BF233DD4A}" sibTransId="{2F310F18-5758-4239-8104-D39839B44526}"/>
    <dgm:cxn modelId="{18096A79-8E12-404A-A49A-569ABE96A09B}" srcId="{96D13A43-00B8-4A7A-903D-E5B96A5FC7E8}" destId="{B851DFC7-E618-4658-B0C0-29722A19DE33}" srcOrd="0" destOrd="0" parTransId="{75F32019-BC0E-4746-AE43-DC7740E1A290}" sibTransId="{EBDCF135-5961-49D6-996C-0891A264ECF3}"/>
    <dgm:cxn modelId="{65534D85-AE0A-48BC-8A9D-C5D836F0CB31}" type="presOf" srcId="{B851DFC7-E618-4658-B0C0-29722A19DE33}" destId="{B915E3CE-9008-4D3A-BBB9-8E5AEBEF3B7D}" srcOrd="0" destOrd="0" presId="urn:microsoft.com/office/officeart/2005/8/layout/hierarchy6"/>
    <dgm:cxn modelId="{3AB34836-42C9-4A04-B2FF-A238B0A860F3}" type="presOf" srcId="{96D13A43-00B8-4A7A-903D-E5B96A5FC7E8}" destId="{B419B5E6-1C77-4E64-8A7E-FBD3A1D76524}" srcOrd="0" destOrd="0" presId="urn:microsoft.com/office/officeart/2005/8/layout/hierarchy6"/>
    <dgm:cxn modelId="{5DB3999C-DFD5-4F2C-8E92-8672B40D2ECD}" type="presOf" srcId="{02E0401D-0593-4838-9D51-F9B196CF0E30}" destId="{E60FA532-BBA4-4099-9567-C5CDEE8E53AC}" srcOrd="0" destOrd="0" presId="urn:microsoft.com/office/officeart/2005/8/layout/hierarchy6"/>
    <dgm:cxn modelId="{A00FB014-738E-47EB-ADE6-97F968B92942}" type="presOf" srcId="{0AE6B499-5D45-470D-B6EE-ACDDFF13477A}" destId="{3B81123D-8102-4E37-BC33-04ADC159C7C2}" srcOrd="0" destOrd="0" presId="urn:microsoft.com/office/officeart/2005/8/layout/hierarchy6"/>
    <dgm:cxn modelId="{3151362E-E534-41DE-A54A-5520756CB15D}" type="presParOf" srcId="{E60FA532-BBA4-4099-9567-C5CDEE8E53AC}" destId="{863E67B9-4A74-47A2-8260-AFA42A723D6B}" srcOrd="0" destOrd="0" presId="urn:microsoft.com/office/officeart/2005/8/layout/hierarchy6"/>
    <dgm:cxn modelId="{6CD9B963-89BF-439E-9F1D-4E1F09ECB140}" type="presParOf" srcId="{863E67B9-4A74-47A2-8260-AFA42A723D6B}" destId="{8DEB8B22-A424-4D54-8BF9-EE888DD94442}" srcOrd="0" destOrd="0" presId="urn:microsoft.com/office/officeart/2005/8/layout/hierarchy6"/>
    <dgm:cxn modelId="{2FAC826C-4F2C-4E5A-973D-C4898E03B02E}" type="presParOf" srcId="{8DEB8B22-A424-4D54-8BF9-EE888DD94442}" destId="{77F835D7-8E20-4812-8E1A-C1ABE466A5F1}" srcOrd="0" destOrd="0" presId="urn:microsoft.com/office/officeart/2005/8/layout/hierarchy6"/>
    <dgm:cxn modelId="{D58FF090-7855-4BBB-A474-54BDC23E04F5}" type="presParOf" srcId="{77F835D7-8E20-4812-8E1A-C1ABE466A5F1}" destId="{B419B5E6-1C77-4E64-8A7E-FBD3A1D76524}" srcOrd="0" destOrd="0" presId="urn:microsoft.com/office/officeart/2005/8/layout/hierarchy6"/>
    <dgm:cxn modelId="{F443DCA3-D56E-42AC-9649-1591016999B7}" type="presParOf" srcId="{77F835D7-8E20-4812-8E1A-C1ABE466A5F1}" destId="{DFDB1770-5863-4C2E-A48D-EAEC35C25212}" srcOrd="1" destOrd="0" presId="urn:microsoft.com/office/officeart/2005/8/layout/hierarchy6"/>
    <dgm:cxn modelId="{5D8CD151-4A3E-429C-9794-BFDFDD3A059E}" type="presParOf" srcId="{DFDB1770-5863-4C2E-A48D-EAEC35C25212}" destId="{102CB783-1EC0-4452-B0E4-037A0DDB172A}" srcOrd="0" destOrd="0" presId="urn:microsoft.com/office/officeart/2005/8/layout/hierarchy6"/>
    <dgm:cxn modelId="{A3E73A79-4B50-46F9-B4A8-05DEA5993960}" type="presParOf" srcId="{DFDB1770-5863-4C2E-A48D-EAEC35C25212}" destId="{EC933B2F-3354-4D91-B1F4-B0902425EC98}" srcOrd="1" destOrd="0" presId="urn:microsoft.com/office/officeart/2005/8/layout/hierarchy6"/>
    <dgm:cxn modelId="{4B486AB5-7A46-4D75-8336-5DC99FDD20B5}" type="presParOf" srcId="{EC933B2F-3354-4D91-B1F4-B0902425EC98}" destId="{B915E3CE-9008-4D3A-BBB9-8E5AEBEF3B7D}" srcOrd="0" destOrd="0" presId="urn:microsoft.com/office/officeart/2005/8/layout/hierarchy6"/>
    <dgm:cxn modelId="{9AA12E4F-AA5F-4D66-859D-CAE722DBAFD1}" type="presParOf" srcId="{EC933B2F-3354-4D91-B1F4-B0902425EC98}" destId="{9D21E614-09BA-4DE1-A26E-7B954282CC23}" srcOrd="1" destOrd="0" presId="urn:microsoft.com/office/officeart/2005/8/layout/hierarchy6"/>
    <dgm:cxn modelId="{146DFF3E-7F6B-4D09-BE38-EEC1D5A1A2E9}" type="presParOf" srcId="{DFDB1770-5863-4C2E-A48D-EAEC35C25212}" destId="{3B81123D-8102-4E37-BC33-04ADC159C7C2}" srcOrd="2" destOrd="0" presId="urn:microsoft.com/office/officeart/2005/8/layout/hierarchy6"/>
    <dgm:cxn modelId="{F6FA0441-C6B9-42B6-BC3A-D8BCE24D6DCD}" type="presParOf" srcId="{DFDB1770-5863-4C2E-A48D-EAEC35C25212}" destId="{D6976E54-834C-45F3-B369-58A3A50E65F4}" srcOrd="3" destOrd="0" presId="urn:microsoft.com/office/officeart/2005/8/layout/hierarchy6"/>
    <dgm:cxn modelId="{CFBBB20C-2B1D-4DFD-9C50-B0F04E57FD97}" type="presParOf" srcId="{D6976E54-834C-45F3-B369-58A3A50E65F4}" destId="{5ABF4B60-9CF7-4975-891D-2C04EAF0FAA4}" srcOrd="0" destOrd="0" presId="urn:microsoft.com/office/officeart/2005/8/layout/hierarchy6"/>
    <dgm:cxn modelId="{C4C8570C-131B-4CBC-8EF7-0CEAF3DA0FAF}" type="presParOf" srcId="{D6976E54-834C-45F3-B369-58A3A50E65F4}" destId="{3110F985-E100-4071-83DD-534B5381A9F9}" srcOrd="1" destOrd="0" presId="urn:microsoft.com/office/officeart/2005/8/layout/hierarchy6"/>
    <dgm:cxn modelId="{186EE4AE-99C5-4A4A-834B-D78D2EE58F15}" type="presParOf" srcId="{E60FA532-BBA4-4099-9567-C5CDEE8E53AC}" destId="{E1D10ED2-B888-4B4C-BE56-CC1FFF6AFE3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D1C19E-4ED6-44D6-B99D-77C7DC8557F5}" type="doc">
      <dgm:prSet loTypeId="urn:microsoft.com/office/officeart/2005/8/layout/process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411B5F31-E468-46D9-9523-308ED68F8A7F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en-US" sz="3200" b="1" dirty="0" smtClean="0">
              <a:solidFill>
                <a:srgbClr val="C00000"/>
              </a:solidFill>
            </a:rPr>
            <a:t>inflammation of tissues.</a:t>
          </a:r>
        </a:p>
      </dgm:t>
    </dgm:pt>
    <dgm:pt modelId="{753E2B6F-C5FF-4F03-A5FB-D9586B46DEC2}" type="parTrans" cxnId="{EE8A20D5-5A1C-41CF-A2DA-8D74034644D2}">
      <dgm:prSet/>
      <dgm:spPr/>
      <dgm:t>
        <a:bodyPr/>
        <a:lstStyle/>
        <a:p>
          <a:pPr rtl="1"/>
          <a:endParaRPr lang="ar-SA" sz="3200"/>
        </a:p>
      </dgm:t>
    </dgm:pt>
    <dgm:pt modelId="{066F35D3-1835-405F-8934-7AE8B6A0A312}" type="sibTrans" cxnId="{EE8A20D5-5A1C-41CF-A2DA-8D74034644D2}">
      <dgm:prSet/>
      <dgm:spPr/>
      <dgm:t>
        <a:bodyPr/>
        <a:lstStyle/>
        <a:p>
          <a:pPr rtl="1"/>
          <a:endParaRPr lang="ar-SA" sz="3200"/>
        </a:p>
      </dgm:t>
    </dgm:pt>
    <dgm:pt modelId="{90226686-5000-4627-B708-2BA0C69EF76B}">
      <dgm:prSet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pPr rtl="0"/>
          <a:r>
            <a:rPr lang="en-US" sz="3200" b="1" dirty="0" smtClean="0">
              <a:solidFill>
                <a:srgbClr val="C00000"/>
              </a:solidFill>
            </a:rPr>
            <a:t>membrane permeability. </a:t>
          </a:r>
          <a:endParaRPr lang="ar-SA" sz="3200" b="1" dirty="0">
            <a:solidFill>
              <a:srgbClr val="C00000"/>
            </a:solidFill>
          </a:endParaRPr>
        </a:p>
      </dgm:t>
    </dgm:pt>
    <dgm:pt modelId="{FBBB60F0-F7D4-4FE7-9161-47F5AB346F55}" type="parTrans" cxnId="{FE7180CB-C22E-4C31-96D6-0A133DE01D35}">
      <dgm:prSet/>
      <dgm:spPr/>
      <dgm:t>
        <a:bodyPr/>
        <a:lstStyle/>
        <a:p>
          <a:pPr rtl="1"/>
          <a:endParaRPr lang="ar-SA" sz="3200"/>
        </a:p>
      </dgm:t>
    </dgm:pt>
    <dgm:pt modelId="{0F43EAD7-6188-4669-A768-D32EF32A937D}" type="sibTrans" cxnId="{FE7180CB-C22E-4C31-96D6-0A133DE01D35}">
      <dgm:prSet/>
      <dgm:spPr/>
      <dgm:t>
        <a:bodyPr/>
        <a:lstStyle/>
        <a:p>
          <a:pPr rtl="1"/>
          <a:endParaRPr lang="ar-SA" sz="3200"/>
        </a:p>
      </dgm:t>
    </dgm:pt>
    <dgm:pt modelId="{D0998EB7-80B3-4A78-A9D9-4381ECC2596A}">
      <dgm:prSet custT="1"/>
      <dgm:spPr>
        <a:solidFill>
          <a:srgbClr val="00B0F0"/>
        </a:solidFill>
      </dgm:spPr>
      <dgm:t>
        <a:bodyPr/>
        <a:lstStyle/>
        <a:p>
          <a:pPr rtl="1"/>
          <a:r>
            <a:rPr lang="en-US" sz="3200" b="1" dirty="0" smtClean="0">
              <a:solidFill>
                <a:srgbClr val="C00000"/>
              </a:solidFill>
            </a:rPr>
            <a:t>Na inside cells.</a:t>
          </a:r>
          <a:endParaRPr lang="ar-SA" sz="3200" b="1" dirty="0">
            <a:solidFill>
              <a:srgbClr val="C00000"/>
            </a:solidFill>
          </a:endParaRPr>
        </a:p>
      </dgm:t>
    </dgm:pt>
    <dgm:pt modelId="{ED900644-9E5A-40B4-950A-C3507D525B7D}" type="parTrans" cxnId="{B810CB94-D147-4F18-85B5-89E6D6C6AF38}">
      <dgm:prSet/>
      <dgm:spPr/>
      <dgm:t>
        <a:bodyPr/>
        <a:lstStyle/>
        <a:p>
          <a:pPr rtl="1"/>
          <a:endParaRPr lang="ar-SA" sz="3200"/>
        </a:p>
      </dgm:t>
    </dgm:pt>
    <dgm:pt modelId="{484AF42F-EB6D-4EAE-B585-1F03F0572BEC}" type="sibTrans" cxnId="{B810CB94-D147-4F18-85B5-89E6D6C6AF38}">
      <dgm:prSet/>
      <dgm:spPr/>
      <dgm:t>
        <a:bodyPr/>
        <a:lstStyle/>
        <a:p>
          <a:pPr rtl="1"/>
          <a:endParaRPr lang="ar-SA" sz="3200"/>
        </a:p>
      </dgm:t>
    </dgm:pt>
    <dgm:pt modelId="{29279143-375F-463F-ADEC-BDD464B5F34D}">
      <dgm:prSet custT="1"/>
      <dgm:spPr>
        <a:solidFill>
          <a:srgbClr val="00B0F0"/>
        </a:solidFill>
      </dgm:spPr>
      <dgm:t>
        <a:bodyPr/>
        <a:lstStyle/>
        <a:p>
          <a:pPr rtl="1"/>
          <a:r>
            <a:rPr lang="en-US" sz="3200" b="1" dirty="0" smtClean="0">
              <a:solidFill>
                <a:srgbClr val="C00000"/>
              </a:solidFill>
            </a:rPr>
            <a:t>water</a:t>
          </a:r>
          <a:endParaRPr lang="ar-SA" sz="3200" b="1" dirty="0">
            <a:solidFill>
              <a:srgbClr val="C00000"/>
            </a:solidFill>
          </a:endParaRPr>
        </a:p>
      </dgm:t>
    </dgm:pt>
    <dgm:pt modelId="{076AA41F-7118-4C26-BA07-6E57F3296AD9}" type="parTrans" cxnId="{C1A4F17C-9742-4077-8DE2-F9F0129B2390}">
      <dgm:prSet/>
      <dgm:spPr/>
      <dgm:t>
        <a:bodyPr/>
        <a:lstStyle/>
        <a:p>
          <a:pPr rtl="1"/>
          <a:endParaRPr lang="ar-SA" sz="3200"/>
        </a:p>
      </dgm:t>
    </dgm:pt>
    <dgm:pt modelId="{A0F2E208-8295-404D-B80E-21C2C9252069}" type="sibTrans" cxnId="{C1A4F17C-9742-4077-8DE2-F9F0129B2390}">
      <dgm:prSet/>
      <dgm:spPr/>
      <dgm:t>
        <a:bodyPr/>
        <a:lstStyle/>
        <a:p>
          <a:pPr rtl="1"/>
          <a:endParaRPr lang="ar-SA" sz="3200"/>
        </a:p>
      </dgm:t>
    </dgm:pt>
    <dgm:pt modelId="{F0036EED-8765-47AE-B411-AEC85CD29F05}">
      <dgm:prSet custT="1"/>
      <dgm:spPr>
        <a:solidFill>
          <a:srgbClr val="00B0F0"/>
        </a:solidFill>
      </dgm:spPr>
      <dgm:t>
        <a:bodyPr/>
        <a:lstStyle/>
        <a:p>
          <a:pPr rtl="1"/>
          <a:r>
            <a:rPr lang="en-US" sz="3200" b="1" dirty="0" smtClean="0">
              <a:solidFill>
                <a:srgbClr val="C00000"/>
              </a:solidFill>
            </a:rPr>
            <a:t>edema</a:t>
          </a:r>
          <a:endParaRPr lang="ar-SA" sz="3200" b="1" dirty="0">
            <a:solidFill>
              <a:srgbClr val="C00000"/>
            </a:solidFill>
          </a:endParaRPr>
        </a:p>
      </dgm:t>
    </dgm:pt>
    <dgm:pt modelId="{C6D03AA2-9FEB-4200-9DB6-E14AA62BC415}" type="parTrans" cxnId="{82B1C54F-B7A1-44CF-BC8F-45E7DADED452}">
      <dgm:prSet/>
      <dgm:spPr/>
      <dgm:t>
        <a:bodyPr/>
        <a:lstStyle/>
        <a:p>
          <a:pPr rtl="1"/>
          <a:endParaRPr lang="ar-SA" sz="3200"/>
        </a:p>
      </dgm:t>
    </dgm:pt>
    <dgm:pt modelId="{7C11BAD0-85AE-4443-957B-C76DE80661B5}" type="sibTrans" cxnId="{82B1C54F-B7A1-44CF-BC8F-45E7DADED452}">
      <dgm:prSet/>
      <dgm:spPr/>
      <dgm:t>
        <a:bodyPr/>
        <a:lstStyle/>
        <a:p>
          <a:pPr rtl="1"/>
          <a:endParaRPr lang="ar-SA" sz="3200"/>
        </a:p>
      </dgm:t>
    </dgm:pt>
    <dgm:pt modelId="{D413DE7F-6B0C-4DB8-A3EF-9ACECB11FE3B}" type="pres">
      <dgm:prSet presAssocID="{6AD1C19E-4ED6-44D6-B99D-77C7DC8557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22A3F99-6E1D-4C7F-B71C-B4D9E1669EDD}" type="pres">
      <dgm:prSet presAssocID="{F0036EED-8765-47AE-B411-AEC85CD29F05}" presName="boxAndChildren" presStyleCnt="0"/>
      <dgm:spPr/>
      <dgm:t>
        <a:bodyPr/>
        <a:lstStyle/>
        <a:p>
          <a:endParaRPr lang="en-US"/>
        </a:p>
      </dgm:t>
    </dgm:pt>
    <dgm:pt modelId="{D06F8725-AD24-426C-A88C-A34CE208ED28}" type="pres">
      <dgm:prSet presAssocID="{F0036EED-8765-47AE-B411-AEC85CD29F05}" presName="parentTextBox" presStyleLbl="node1" presStyleIdx="0" presStyleCnt="5"/>
      <dgm:spPr/>
      <dgm:t>
        <a:bodyPr/>
        <a:lstStyle/>
        <a:p>
          <a:pPr rtl="1"/>
          <a:endParaRPr lang="ar-SA"/>
        </a:p>
      </dgm:t>
    </dgm:pt>
    <dgm:pt modelId="{AE824276-D672-4182-B03F-B9287C94DE6D}" type="pres">
      <dgm:prSet presAssocID="{A0F2E208-8295-404D-B80E-21C2C9252069}" presName="sp" presStyleCnt="0"/>
      <dgm:spPr/>
      <dgm:t>
        <a:bodyPr/>
        <a:lstStyle/>
        <a:p>
          <a:endParaRPr lang="en-US"/>
        </a:p>
      </dgm:t>
    </dgm:pt>
    <dgm:pt modelId="{692FAD59-BDC5-4382-992B-13A8B268220B}" type="pres">
      <dgm:prSet presAssocID="{29279143-375F-463F-ADEC-BDD464B5F34D}" presName="arrowAndChildren" presStyleCnt="0"/>
      <dgm:spPr/>
      <dgm:t>
        <a:bodyPr/>
        <a:lstStyle/>
        <a:p>
          <a:endParaRPr lang="en-US"/>
        </a:p>
      </dgm:t>
    </dgm:pt>
    <dgm:pt modelId="{76D400B7-F54A-4EBA-B1E6-331871BFD112}" type="pres">
      <dgm:prSet presAssocID="{29279143-375F-463F-ADEC-BDD464B5F34D}" presName="parentTextArrow" presStyleLbl="node1" presStyleIdx="1" presStyleCnt="5" custLinFactNeighborY="982"/>
      <dgm:spPr/>
      <dgm:t>
        <a:bodyPr/>
        <a:lstStyle/>
        <a:p>
          <a:pPr rtl="1"/>
          <a:endParaRPr lang="ar-SA"/>
        </a:p>
      </dgm:t>
    </dgm:pt>
    <dgm:pt modelId="{B8D8B5D8-20D9-4856-902E-F548B810B7A0}" type="pres">
      <dgm:prSet presAssocID="{484AF42F-EB6D-4EAE-B585-1F03F0572BEC}" presName="sp" presStyleCnt="0"/>
      <dgm:spPr/>
      <dgm:t>
        <a:bodyPr/>
        <a:lstStyle/>
        <a:p>
          <a:endParaRPr lang="en-US"/>
        </a:p>
      </dgm:t>
    </dgm:pt>
    <dgm:pt modelId="{EE05D40C-5FBC-4B75-9738-7EECA6F762A9}" type="pres">
      <dgm:prSet presAssocID="{D0998EB7-80B3-4A78-A9D9-4381ECC2596A}" presName="arrowAndChildren" presStyleCnt="0"/>
      <dgm:spPr/>
      <dgm:t>
        <a:bodyPr/>
        <a:lstStyle/>
        <a:p>
          <a:endParaRPr lang="en-US"/>
        </a:p>
      </dgm:t>
    </dgm:pt>
    <dgm:pt modelId="{6F527CA3-93C7-447E-995B-DEAF78CB0353}" type="pres">
      <dgm:prSet presAssocID="{D0998EB7-80B3-4A78-A9D9-4381ECC2596A}" presName="parentTextArrow" presStyleLbl="node1" presStyleIdx="2" presStyleCnt="5"/>
      <dgm:spPr/>
      <dgm:t>
        <a:bodyPr/>
        <a:lstStyle/>
        <a:p>
          <a:pPr rtl="1"/>
          <a:endParaRPr lang="ar-SA"/>
        </a:p>
      </dgm:t>
    </dgm:pt>
    <dgm:pt modelId="{DD06F7E1-7544-41E2-A428-9FCE51CA4F97}" type="pres">
      <dgm:prSet presAssocID="{0F43EAD7-6188-4669-A768-D32EF32A937D}" presName="sp" presStyleCnt="0"/>
      <dgm:spPr/>
      <dgm:t>
        <a:bodyPr/>
        <a:lstStyle/>
        <a:p>
          <a:endParaRPr lang="en-US"/>
        </a:p>
      </dgm:t>
    </dgm:pt>
    <dgm:pt modelId="{E546F1D8-701F-4CDF-9941-EED73548A366}" type="pres">
      <dgm:prSet presAssocID="{90226686-5000-4627-B708-2BA0C69EF76B}" presName="arrowAndChildren" presStyleCnt="0"/>
      <dgm:spPr/>
      <dgm:t>
        <a:bodyPr/>
        <a:lstStyle/>
        <a:p>
          <a:endParaRPr lang="en-US"/>
        </a:p>
      </dgm:t>
    </dgm:pt>
    <dgm:pt modelId="{072F9DF9-7306-4AE3-BC46-E1563EC9BAC5}" type="pres">
      <dgm:prSet presAssocID="{90226686-5000-4627-B708-2BA0C69EF76B}" presName="parentTextArrow" presStyleLbl="node1" presStyleIdx="3" presStyleCnt="5" custLinFactNeighborX="391" custLinFactNeighborY="3091"/>
      <dgm:spPr/>
      <dgm:t>
        <a:bodyPr/>
        <a:lstStyle/>
        <a:p>
          <a:pPr rtl="1"/>
          <a:endParaRPr lang="ar-SA"/>
        </a:p>
      </dgm:t>
    </dgm:pt>
    <dgm:pt modelId="{8914C780-F6C4-4ABE-BBEA-B8FD41FE00EA}" type="pres">
      <dgm:prSet presAssocID="{066F35D3-1835-405F-8934-7AE8B6A0A312}" presName="sp" presStyleCnt="0"/>
      <dgm:spPr/>
      <dgm:t>
        <a:bodyPr/>
        <a:lstStyle/>
        <a:p>
          <a:endParaRPr lang="en-US"/>
        </a:p>
      </dgm:t>
    </dgm:pt>
    <dgm:pt modelId="{CC431BFE-059F-42BE-96D7-7094EB254C4F}" type="pres">
      <dgm:prSet presAssocID="{411B5F31-E468-46D9-9523-308ED68F8A7F}" presName="arrowAndChildren" presStyleCnt="0"/>
      <dgm:spPr/>
      <dgm:t>
        <a:bodyPr/>
        <a:lstStyle/>
        <a:p>
          <a:endParaRPr lang="en-US"/>
        </a:p>
      </dgm:t>
    </dgm:pt>
    <dgm:pt modelId="{0A22112A-4870-471D-B460-4BE28B6A68F4}" type="pres">
      <dgm:prSet presAssocID="{411B5F31-E468-46D9-9523-308ED68F8A7F}" presName="parentTextArrow" presStyleLbl="node1" presStyleIdx="4" presStyleCnt="5"/>
      <dgm:spPr/>
      <dgm:t>
        <a:bodyPr/>
        <a:lstStyle/>
        <a:p>
          <a:pPr rtl="1"/>
          <a:endParaRPr lang="ar-SA"/>
        </a:p>
      </dgm:t>
    </dgm:pt>
  </dgm:ptLst>
  <dgm:cxnLst>
    <dgm:cxn modelId="{C1A4F17C-9742-4077-8DE2-F9F0129B2390}" srcId="{6AD1C19E-4ED6-44D6-B99D-77C7DC8557F5}" destId="{29279143-375F-463F-ADEC-BDD464B5F34D}" srcOrd="3" destOrd="0" parTransId="{076AA41F-7118-4C26-BA07-6E57F3296AD9}" sibTransId="{A0F2E208-8295-404D-B80E-21C2C9252069}"/>
    <dgm:cxn modelId="{EE8A20D5-5A1C-41CF-A2DA-8D74034644D2}" srcId="{6AD1C19E-4ED6-44D6-B99D-77C7DC8557F5}" destId="{411B5F31-E468-46D9-9523-308ED68F8A7F}" srcOrd="0" destOrd="0" parTransId="{753E2B6F-C5FF-4F03-A5FB-D9586B46DEC2}" sibTransId="{066F35D3-1835-405F-8934-7AE8B6A0A312}"/>
    <dgm:cxn modelId="{FE7180CB-C22E-4C31-96D6-0A133DE01D35}" srcId="{6AD1C19E-4ED6-44D6-B99D-77C7DC8557F5}" destId="{90226686-5000-4627-B708-2BA0C69EF76B}" srcOrd="1" destOrd="0" parTransId="{FBBB60F0-F7D4-4FE7-9161-47F5AB346F55}" sibTransId="{0F43EAD7-6188-4669-A768-D32EF32A937D}"/>
    <dgm:cxn modelId="{49AF0AFC-7B23-4344-A5E9-B996B798321F}" type="presOf" srcId="{29279143-375F-463F-ADEC-BDD464B5F34D}" destId="{76D400B7-F54A-4EBA-B1E6-331871BFD112}" srcOrd="0" destOrd="0" presId="urn:microsoft.com/office/officeart/2005/8/layout/process4"/>
    <dgm:cxn modelId="{B810CB94-D147-4F18-85B5-89E6D6C6AF38}" srcId="{6AD1C19E-4ED6-44D6-B99D-77C7DC8557F5}" destId="{D0998EB7-80B3-4A78-A9D9-4381ECC2596A}" srcOrd="2" destOrd="0" parTransId="{ED900644-9E5A-40B4-950A-C3507D525B7D}" sibTransId="{484AF42F-EB6D-4EAE-B585-1F03F0572BEC}"/>
    <dgm:cxn modelId="{E44E9715-95D8-45FD-9ADE-9244711207D2}" type="presOf" srcId="{D0998EB7-80B3-4A78-A9D9-4381ECC2596A}" destId="{6F527CA3-93C7-447E-995B-DEAF78CB0353}" srcOrd="0" destOrd="0" presId="urn:microsoft.com/office/officeart/2005/8/layout/process4"/>
    <dgm:cxn modelId="{DD1FBD91-E5DD-404D-8DEF-FCDB9DCA0FE4}" type="presOf" srcId="{90226686-5000-4627-B708-2BA0C69EF76B}" destId="{072F9DF9-7306-4AE3-BC46-E1563EC9BAC5}" srcOrd="0" destOrd="0" presId="urn:microsoft.com/office/officeart/2005/8/layout/process4"/>
    <dgm:cxn modelId="{C9D29488-671B-4533-9C00-046FB7625316}" type="presOf" srcId="{6AD1C19E-4ED6-44D6-B99D-77C7DC8557F5}" destId="{D413DE7F-6B0C-4DB8-A3EF-9ACECB11FE3B}" srcOrd="0" destOrd="0" presId="urn:microsoft.com/office/officeart/2005/8/layout/process4"/>
    <dgm:cxn modelId="{CA0A5DC5-6DBE-4B40-A336-958E66A28D83}" type="presOf" srcId="{F0036EED-8765-47AE-B411-AEC85CD29F05}" destId="{D06F8725-AD24-426C-A88C-A34CE208ED28}" srcOrd="0" destOrd="0" presId="urn:microsoft.com/office/officeart/2005/8/layout/process4"/>
    <dgm:cxn modelId="{82B1C54F-B7A1-44CF-BC8F-45E7DADED452}" srcId="{6AD1C19E-4ED6-44D6-B99D-77C7DC8557F5}" destId="{F0036EED-8765-47AE-B411-AEC85CD29F05}" srcOrd="4" destOrd="0" parTransId="{C6D03AA2-9FEB-4200-9DB6-E14AA62BC415}" sibTransId="{7C11BAD0-85AE-4443-957B-C76DE80661B5}"/>
    <dgm:cxn modelId="{3F8E7DE4-B001-402D-9437-2F878705D283}" type="presOf" srcId="{411B5F31-E468-46D9-9523-308ED68F8A7F}" destId="{0A22112A-4870-471D-B460-4BE28B6A68F4}" srcOrd="0" destOrd="0" presId="urn:microsoft.com/office/officeart/2005/8/layout/process4"/>
    <dgm:cxn modelId="{805362B3-7948-48F5-97BD-284528DE65F5}" type="presParOf" srcId="{D413DE7F-6B0C-4DB8-A3EF-9ACECB11FE3B}" destId="{522A3F99-6E1D-4C7F-B71C-B4D9E1669EDD}" srcOrd="0" destOrd="0" presId="urn:microsoft.com/office/officeart/2005/8/layout/process4"/>
    <dgm:cxn modelId="{6C70A8C3-6C24-47D5-A138-C073C6693464}" type="presParOf" srcId="{522A3F99-6E1D-4C7F-B71C-B4D9E1669EDD}" destId="{D06F8725-AD24-426C-A88C-A34CE208ED28}" srcOrd="0" destOrd="0" presId="urn:microsoft.com/office/officeart/2005/8/layout/process4"/>
    <dgm:cxn modelId="{CD9953F2-7FD1-4BD7-9F08-966F04F008C6}" type="presParOf" srcId="{D413DE7F-6B0C-4DB8-A3EF-9ACECB11FE3B}" destId="{AE824276-D672-4182-B03F-B9287C94DE6D}" srcOrd="1" destOrd="0" presId="urn:microsoft.com/office/officeart/2005/8/layout/process4"/>
    <dgm:cxn modelId="{9D382CFF-9D35-4DDE-85BA-809061CE67A3}" type="presParOf" srcId="{D413DE7F-6B0C-4DB8-A3EF-9ACECB11FE3B}" destId="{692FAD59-BDC5-4382-992B-13A8B268220B}" srcOrd="2" destOrd="0" presId="urn:microsoft.com/office/officeart/2005/8/layout/process4"/>
    <dgm:cxn modelId="{68FF0EDD-FFBD-4B66-ABF3-27F922562509}" type="presParOf" srcId="{692FAD59-BDC5-4382-992B-13A8B268220B}" destId="{76D400B7-F54A-4EBA-B1E6-331871BFD112}" srcOrd="0" destOrd="0" presId="urn:microsoft.com/office/officeart/2005/8/layout/process4"/>
    <dgm:cxn modelId="{F0C53181-2118-4B97-8C39-BABC0C7710F9}" type="presParOf" srcId="{D413DE7F-6B0C-4DB8-A3EF-9ACECB11FE3B}" destId="{B8D8B5D8-20D9-4856-902E-F548B810B7A0}" srcOrd="3" destOrd="0" presId="urn:microsoft.com/office/officeart/2005/8/layout/process4"/>
    <dgm:cxn modelId="{05A2CAC3-79D7-4087-ABE6-62EFBF34708F}" type="presParOf" srcId="{D413DE7F-6B0C-4DB8-A3EF-9ACECB11FE3B}" destId="{EE05D40C-5FBC-4B75-9738-7EECA6F762A9}" srcOrd="4" destOrd="0" presId="urn:microsoft.com/office/officeart/2005/8/layout/process4"/>
    <dgm:cxn modelId="{C9D04835-B940-49B2-90E8-63FAB3835E19}" type="presParOf" srcId="{EE05D40C-5FBC-4B75-9738-7EECA6F762A9}" destId="{6F527CA3-93C7-447E-995B-DEAF78CB0353}" srcOrd="0" destOrd="0" presId="urn:microsoft.com/office/officeart/2005/8/layout/process4"/>
    <dgm:cxn modelId="{D5C74917-4C77-406B-8ACC-2EF6856824B1}" type="presParOf" srcId="{D413DE7F-6B0C-4DB8-A3EF-9ACECB11FE3B}" destId="{DD06F7E1-7544-41E2-A428-9FCE51CA4F97}" srcOrd="5" destOrd="0" presId="urn:microsoft.com/office/officeart/2005/8/layout/process4"/>
    <dgm:cxn modelId="{FE7A2F5E-2E2C-49CB-BE87-DD51CF0E10CB}" type="presParOf" srcId="{D413DE7F-6B0C-4DB8-A3EF-9ACECB11FE3B}" destId="{E546F1D8-701F-4CDF-9941-EED73548A366}" srcOrd="6" destOrd="0" presId="urn:microsoft.com/office/officeart/2005/8/layout/process4"/>
    <dgm:cxn modelId="{E30DD447-4CC6-4132-A6B5-C64296E15907}" type="presParOf" srcId="{E546F1D8-701F-4CDF-9941-EED73548A366}" destId="{072F9DF9-7306-4AE3-BC46-E1563EC9BAC5}" srcOrd="0" destOrd="0" presId="urn:microsoft.com/office/officeart/2005/8/layout/process4"/>
    <dgm:cxn modelId="{58C99D26-22CC-4133-A637-402E90009C52}" type="presParOf" srcId="{D413DE7F-6B0C-4DB8-A3EF-9ACECB11FE3B}" destId="{8914C780-F6C4-4ABE-BBEA-B8FD41FE00EA}" srcOrd="7" destOrd="0" presId="urn:microsoft.com/office/officeart/2005/8/layout/process4"/>
    <dgm:cxn modelId="{87C216A0-5F14-4D94-B0F4-58B61BFBF56F}" type="presParOf" srcId="{D413DE7F-6B0C-4DB8-A3EF-9ACECB11FE3B}" destId="{CC431BFE-059F-42BE-96D7-7094EB254C4F}" srcOrd="8" destOrd="0" presId="urn:microsoft.com/office/officeart/2005/8/layout/process4"/>
    <dgm:cxn modelId="{D6263B97-46D0-472D-A9F5-3D945ED4B3CE}" type="presParOf" srcId="{CC431BFE-059F-42BE-96D7-7094EB254C4F}" destId="{0A22112A-4870-471D-B460-4BE28B6A68F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D1C19E-4ED6-44D6-B99D-77C7DC8557F5}" type="doc">
      <dgm:prSet loTypeId="urn:microsoft.com/office/officeart/2005/8/layout/process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D0998EB7-80B3-4A78-A9D9-4381ECC2596A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1"/>
          <a:r>
            <a:rPr lang="en-US" sz="2400" b="1" dirty="0" smtClean="0">
              <a:solidFill>
                <a:srgbClr val="C00000"/>
              </a:solidFill>
            </a:rPr>
            <a:t>filtration</a:t>
          </a:r>
          <a:r>
            <a:rPr lang="en-US" sz="2300" b="1" dirty="0" smtClean="0">
              <a:solidFill>
                <a:srgbClr val="C00000"/>
              </a:solidFill>
            </a:rPr>
            <a:t>.</a:t>
          </a:r>
          <a:endParaRPr lang="ar-SA" sz="2300" b="1" dirty="0">
            <a:solidFill>
              <a:srgbClr val="C00000"/>
            </a:solidFill>
          </a:endParaRPr>
        </a:p>
      </dgm:t>
    </dgm:pt>
    <dgm:pt modelId="{ED900644-9E5A-40B4-950A-C3507D525B7D}" type="parTrans" cxnId="{B810CB94-D147-4F18-85B5-89E6D6C6AF38}">
      <dgm:prSet/>
      <dgm:spPr/>
      <dgm:t>
        <a:bodyPr/>
        <a:lstStyle/>
        <a:p>
          <a:pPr rtl="1"/>
          <a:endParaRPr lang="ar-SA"/>
        </a:p>
      </dgm:t>
    </dgm:pt>
    <dgm:pt modelId="{484AF42F-EB6D-4EAE-B585-1F03F0572BEC}" type="sibTrans" cxnId="{B810CB94-D147-4F18-85B5-89E6D6C6AF38}">
      <dgm:prSet/>
      <dgm:spPr/>
      <dgm:t>
        <a:bodyPr/>
        <a:lstStyle/>
        <a:p>
          <a:pPr rtl="1"/>
          <a:endParaRPr lang="ar-SA"/>
        </a:p>
      </dgm:t>
    </dgm:pt>
    <dgm:pt modelId="{F0036EED-8765-47AE-B411-AEC85CD29F05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1"/>
          <a:r>
            <a:rPr lang="en-US" b="1" dirty="0" smtClean="0">
              <a:solidFill>
                <a:srgbClr val="C00000"/>
              </a:solidFill>
            </a:rPr>
            <a:t>edema</a:t>
          </a:r>
          <a:endParaRPr lang="ar-SA" b="1" dirty="0">
            <a:solidFill>
              <a:srgbClr val="C00000"/>
            </a:solidFill>
          </a:endParaRPr>
        </a:p>
      </dgm:t>
    </dgm:pt>
    <dgm:pt modelId="{C6D03AA2-9FEB-4200-9DB6-E14AA62BC415}" type="parTrans" cxnId="{82B1C54F-B7A1-44CF-BC8F-45E7DADED452}">
      <dgm:prSet/>
      <dgm:spPr/>
      <dgm:t>
        <a:bodyPr/>
        <a:lstStyle/>
        <a:p>
          <a:pPr rtl="1"/>
          <a:endParaRPr lang="ar-SA"/>
        </a:p>
      </dgm:t>
    </dgm:pt>
    <dgm:pt modelId="{7C11BAD0-85AE-4443-957B-C76DE80661B5}" type="sibTrans" cxnId="{82B1C54F-B7A1-44CF-BC8F-45E7DADED452}">
      <dgm:prSet/>
      <dgm:spPr/>
      <dgm:t>
        <a:bodyPr/>
        <a:lstStyle/>
        <a:p>
          <a:pPr rtl="1"/>
          <a:endParaRPr lang="ar-SA"/>
        </a:p>
      </dgm:t>
    </dgm:pt>
    <dgm:pt modelId="{1D8AC17D-D46F-4C9F-9C1D-02C166E07155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capillary pressure</a:t>
          </a:r>
          <a:endParaRPr lang="en-US" b="1" dirty="0">
            <a:solidFill>
              <a:srgbClr val="C00000"/>
            </a:solidFill>
          </a:endParaRPr>
        </a:p>
      </dgm:t>
    </dgm:pt>
    <dgm:pt modelId="{28E02CB2-9AA6-429D-BE38-4389560D0168}" type="parTrans" cxnId="{1AA77C4A-D84B-4E7F-BD22-D3AAA145151B}">
      <dgm:prSet/>
      <dgm:spPr/>
      <dgm:t>
        <a:bodyPr/>
        <a:lstStyle/>
        <a:p>
          <a:endParaRPr lang="en-US"/>
        </a:p>
      </dgm:t>
    </dgm:pt>
    <dgm:pt modelId="{DB3EAD3C-1AFD-4B05-A260-72889A7C1FE9}" type="sibTrans" cxnId="{1AA77C4A-D84B-4E7F-BD22-D3AAA145151B}">
      <dgm:prSet/>
      <dgm:spPr/>
      <dgm:t>
        <a:bodyPr/>
        <a:lstStyle/>
        <a:p>
          <a:endParaRPr lang="en-US"/>
        </a:p>
      </dgm:t>
    </dgm:pt>
    <dgm:pt modelId="{F135172D-5EF9-4B37-8335-97EB7670ADF9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rgbClr val="C00000"/>
              </a:solidFill>
            </a:rPr>
            <a:t>Heart failure</a:t>
          </a:r>
          <a:r>
            <a:rPr lang="en-US" sz="1900" dirty="0" smtClean="0">
              <a:solidFill>
                <a:schemeClr val="accent3">
                  <a:lumMod val="75000"/>
                </a:schemeClr>
              </a:solidFill>
            </a:rPr>
            <a:t>.</a:t>
          </a:r>
          <a:endParaRPr lang="en-US" sz="1900" dirty="0"/>
        </a:p>
      </dgm:t>
    </dgm:pt>
    <dgm:pt modelId="{4FFEE464-D35F-45E2-87CD-A683E04DE4A4}" type="sibTrans" cxnId="{4F29E404-8CD1-49BA-8655-3A91937F03FB}">
      <dgm:prSet/>
      <dgm:spPr/>
      <dgm:t>
        <a:bodyPr/>
        <a:lstStyle/>
        <a:p>
          <a:endParaRPr lang="en-US"/>
        </a:p>
      </dgm:t>
    </dgm:pt>
    <dgm:pt modelId="{8DF94A40-E03F-4D4D-9BE0-1A9F761BCA63}" type="parTrans" cxnId="{4F29E404-8CD1-49BA-8655-3A91937F03FB}">
      <dgm:prSet/>
      <dgm:spPr/>
      <dgm:t>
        <a:bodyPr/>
        <a:lstStyle/>
        <a:p>
          <a:endParaRPr lang="en-US"/>
        </a:p>
      </dgm:t>
    </dgm:pt>
    <dgm:pt modelId="{D413DE7F-6B0C-4DB8-A3EF-9ACECB11FE3B}" type="pres">
      <dgm:prSet presAssocID="{6AD1C19E-4ED6-44D6-B99D-77C7DC8557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22A3F99-6E1D-4C7F-B71C-B4D9E1669EDD}" type="pres">
      <dgm:prSet presAssocID="{F0036EED-8765-47AE-B411-AEC85CD29F05}" presName="boxAndChildren" presStyleCnt="0"/>
      <dgm:spPr/>
      <dgm:t>
        <a:bodyPr/>
        <a:lstStyle/>
        <a:p>
          <a:endParaRPr lang="en-US"/>
        </a:p>
      </dgm:t>
    </dgm:pt>
    <dgm:pt modelId="{D06F8725-AD24-426C-A88C-A34CE208ED28}" type="pres">
      <dgm:prSet presAssocID="{F0036EED-8765-47AE-B411-AEC85CD29F05}" presName="parentTextBox" presStyleLbl="node1" presStyleIdx="0" presStyleCnt="4"/>
      <dgm:spPr/>
      <dgm:t>
        <a:bodyPr/>
        <a:lstStyle/>
        <a:p>
          <a:pPr rtl="1"/>
          <a:endParaRPr lang="ar-SA"/>
        </a:p>
      </dgm:t>
    </dgm:pt>
    <dgm:pt modelId="{B8D8B5D8-20D9-4856-902E-F548B810B7A0}" type="pres">
      <dgm:prSet presAssocID="{484AF42F-EB6D-4EAE-B585-1F03F0572BEC}" presName="sp" presStyleCnt="0"/>
      <dgm:spPr/>
      <dgm:t>
        <a:bodyPr/>
        <a:lstStyle/>
        <a:p>
          <a:endParaRPr lang="en-US"/>
        </a:p>
      </dgm:t>
    </dgm:pt>
    <dgm:pt modelId="{EE05D40C-5FBC-4B75-9738-7EECA6F762A9}" type="pres">
      <dgm:prSet presAssocID="{D0998EB7-80B3-4A78-A9D9-4381ECC2596A}" presName="arrowAndChildren" presStyleCnt="0"/>
      <dgm:spPr/>
      <dgm:t>
        <a:bodyPr/>
        <a:lstStyle/>
        <a:p>
          <a:endParaRPr lang="en-US"/>
        </a:p>
      </dgm:t>
    </dgm:pt>
    <dgm:pt modelId="{6F527CA3-93C7-447E-995B-DEAF78CB0353}" type="pres">
      <dgm:prSet presAssocID="{D0998EB7-80B3-4A78-A9D9-4381ECC2596A}" presName="parentTextArrow" presStyleLbl="node1" presStyleIdx="1" presStyleCnt="4"/>
      <dgm:spPr/>
      <dgm:t>
        <a:bodyPr/>
        <a:lstStyle/>
        <a:p>
          <a:pPr rtl="1"/>
          <a:endParaRPr lang="ar-SA"/>
        </a:p>
      </dgm:t>
    </dgm:pt>
    <dgm:pt modelId="{3104DDBD-C2AF-4147-85C4-111EE76C1BD7}" type="pres">
      <dgm:prSet presAssocID="{DB3EAD3C-1AFD-4B05-A260-72889A7C1FE9}" presName="sp" presStyleCnt="0"/>
      <dgm:spPr/>
    </dgm:pt>
    <dgm:pt modelId="{4FFF4ED3-B45A-4A4D-8F63-13FAEDA10739}" type="pres">
      <dgm:prSet presAssocID="{1D8AC17D-D46F-4C9F-9C1D-02C166E07155}" presName="arrowAndChildren" presStyleCnt="0"/>
      <dgm:spPr/>
    </dgm:pt>
    <dgm:pt modelId="{69F12ED5-25A4-4B82-973F-68F15149ACE2}" type="pres">
      <dgm:prSet presAssocID="{1D8AC17D-D46F-4C9F-9C1D-02C166E07155}" presName="parentTextArrow" presStyleLbl="node1" presStyleIdx="2" presStyleCnt="4" custLinFactNeighborX="-8359" custLinFactNeighborY="4226"/>
      <dgm:spPr/>
      <dgm:t>
        <a:bodyPr/>
        <a:lstStyle/>
        <a:p>
          <a:endParaRPr lang="en-US"/>
        </a:p>
      </dgm:t>
    </dgm:pt>
    <dgm:pt modelId="{2C9EDE95-252E-44FD-893D-76F1329EA117}" type="pres">
      <dgm:prSet presAssocID="{4FFEE464-D35F-45E2-87CD-A683E04DE4A4}" presName="sp" presStyleCnt="0"/>
      <dgm:spPr/>
    </dgm:pt>
    <dgm:pt modelId="{74883F86-2637-45D8-BF3D-9FD1B8D989B3}" type="pres">
      <dgm:prSet presAssocID="{F135172D-5EF9-4B37-8335-97EB7670ADF9}" presName="arrowAndChildren" presStyleCnt="0"/>
      <dgm:spPr/>
    </dgm:pt>
    <dgm:pt modelId="{A3DAA4D2-1F64-448A-91F9-753D6226279E}" type="pres">
      <dgm:prSet presAssocID="{F135172D-5EF9-4B37-8335-97EB7670ADF9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12E1074B-D219-4DE8-A542-58ADDA8B7F33}" type="presOf" srcId="{1D8AC17D-D46F-4C9F-9C1D-02C166E07155}" destId="{69F12ED5-25A4-4B82-973F-68F15149ACE2}" srcOrd="0" destOrd="0" presId="urn:microsoft.com/office/officeart/2005/8/layout/process4"/>
    <dgm:cxn modelId="{36DC3558-8E49-4C45-8212-D2CDC423F1B0}" type="presOf" srcId="{F0036EED-8765-47AE-B411-AEC85CD29F05}" destId="{D06F8725-AD24-426C-A88C-A34CE208ED28}" srcOrd="0" destOrd="0" presId="urn:microsoft.com/office/officeart/2005/8/layout/process4"/>
    <dgm:cxn modelId="{0257F5A8-C1E8-49FB-9330-A98E4A672E40}" type="presOf" srcId="{D0998EB7-80B3-4A78-A9D9-4381ECC2596A}" destId="{6F527CA3-93C7-447E-995B-DEAF78CB0353}" srcOrd="0" destOrd="0" presId="urn:microsoft.com/office/officeart/2005/8/layout/process4"/>
    <dgm:cxn modelId="{B810CB94-D147-4F18-85B5-89E6D6C6AF38}" srcId="{6AD1C19E-4ED6-44D6-B99D-77C7DC8557F5}" destId="{D0998EB7-80B3-4A78-A9D9-4381ECC2596A}" srcOrd="2" destOrd="0" parTransId="{ED900644-9E5A-40B4-950A-C3507D525B7D}" sibTransId="{484AF42F-EB6D-4EAE-B585-1F03F0572BEC}"/>
    <dgm:cxn modelId="{4F29E404-8CD1-49BA-8655-3A91937F03FB}" srcId="{6AD1C19E-4ED6-44D6-B99D-77C7DC8557F5}" destId="{F135172D-5EF9-4B37-8335-97EB7670ADF9}" srcOrd="0" destOrd="0" parTransId="{8DF94A40-E03F-4D4D-9BE0-1A9F761BCA63}" sibTransId="{4FFEE464-D35F-45E2-87CD-A683E04DE4A4}"/>
    <dgm:cxn modelId="{1AA77C4A-D84B-4E7F-BD22-D3AAA145151B}" srcId="{6AD1C19E-4ED6-44D6-B99D-77C7DC8557F5}" destId="{1D8AC17D-D46F-4C9F-9C1D-02C166E07155}" srcOrd="1" destOrd="0" parTransId="{28E02CB2-9AA6-429D-BE38-4389560D0168}" sibTransId="{DB3EAD3C-1AFD-4B05-A260-72889A7C1FE9}"/>
    <dgm:cxn modelId="{26423F1B-454C-4852-84A5-EED90111D93F}" type="presOf" srcId="{F135172D-5EF9-4B37-8335-97EB7670ADF9}" destId="{A3DAA4D2-1F64-448A-91F9-753D6226279E}" srcOrd="0" destOrd="0" presId="urn:microsoft.com/office/officeart/2005/8/layout/process4"/>
    <dgm:cxn modelId="{E262E947-C368-4D71-8B1F-346371F4D782}" type="presOf" srcId="{6AD1C19E-4ED6-44D6-B99D-77C7DC8557F5}" destId="{D413DE7F-6B0C-4DB8-A3EF-9ACECB11FE3B}" srcOrd="0" destOrd="0" presId="urn:microsoft.com/office/officeart/2005/8/layout/process4"/>
    <dgm:cxn modelId="{82B1C54F-B7A1-44CF-BC8F-45E7DADED452}" srcId="{6AD1C19E-4ED6-44D6-B99D-77C7DC8557F5}" destId="{F0036EED-8765-47AE-B411-AEC85CD29F05}" srcOrd="3" destOrd="0" parTransId="{C6D03AA2-9FEB-4200-9DB6-E14AA62BC415}" sibTransId="{7C11BAD0-85AE-4443-957B-C76DE80661B5}"/>
    <dgm:cxn modelId="{18E3EE43-1479-4B65-B71C-BB21C9921E18}" type="presParOf" srcId="{D413DE7F-6B0C-4DB8-A3EF-9ACECB11FE3B}" destId="{522A3F99-6E1D-4C7F-B71C-B4D9E1669EDD}" srcOrd="0" destOrd="0" presId="urn:microsoft.com/office/officeart/2005/8/layout/process4"/>
    <dgm:cxn modelId="{A43BBC51-84F0-47A8-BDBE-CCE4898F1C82}" type="presParOf" srcId="{522A3F99-6E1D-4C7F-B71C-B4D9E1669EDD}" destId="{D06F8725-AD24-426C-A88C-A34CE208ED28}" srcOrd="0" destOrd="0" presId="urn:microsoft.com/office/officeart/2005/8/layout/process4"/>
    <dgm:cxn modelId="{FDFBE19F-4B35-4BAB-B7D2-EA8196CA2B64}" type="presParOf" srcId="{D413DE7F-6B0C-4DB8-A3EF-9ACECB11FE3B}" destId="{B8D8B5D8-20D9-4856-902E-F548B810B7A0}" srcOrd="1" destOrd="0" presId="urn:microsoft.com/office/officeart/2005/8/layout/process4"/>
    <dgm:cxn modelId="{0C0505BB-50CC-42EA-838B-D45402BCF025}" type="presParOf" srcId="{D413DE7F-6B0C-4DB8-A3EF-9ACECB11FE3B}" destId="{EE05D40C-5FBC-4B75-9738-7EECA6F762A9}" srcOrd="2" destOrd="0" presId="urn:microsoft.com/office/officeart/2005/8/layout/process4"/>
    <dgm:cxn modelId="{B1B46194-C6C5-48B1-A66B-47CC39C60AA9}" type="presParOf" srcId="{EE05D40C-5FBC-4B75-9738-7EECA6F762A9}" destId="{6F527CA3-93C7-447E-995B-DEAF78CB0353}" srcOrd="0" destOrd="0" presId="urn:microsoft.com/office/officeart/2005/8/layout/process4"/>
    <dgm:cxn modelId="{C875CC23-D2F6-45A7-A250-EF2629163459}" type="presParOf" srcId="{D413DE7F-6B0C-4DB8-A3EF-9ACECB11FE3B}" destId="{3104DDBD-C2AF-4147-85C4-111EE76C1BD7}" srcOrd="3" destOrd="0" presId="urn:microsoft.com/office/officeart/2005/8/layout/process4"/>
    <dgm:cxn modelId="{98577828-8778-445D-9888-EFD6E5C2711A}" type="presParOf" srcId="{D413DE7F-6B0C-4DB8-A3EF-9ACECB11FE3B}" destId="{4FFF4ED3-B45A-4A4D-8F63-13FAEDA10739}" srcOrd="4" destOrd="0" presId="urn:microsoft.com/office/officeart/2005/8/layout/process4"/>
    <dgm:cxn modelId="{C7949CB8-BAFB-447D-8A04-4640136E39D0}" type="presParOf" srcId="{4FFF4ED3-B45A-4A4D-8F63-13FAEDA10739}" destId="{69F12ED5-25A4-4B82-973F-68F15149ACE2}" srcOrd="0" destOrd="0" presId="urn:microsoft.com/office/officeart/2005/8/layout/process4"/>
    <dgm:cxn modelId="{5858F20F-98C4-4683-8B93-D875E750A2E5}" type="presParOf" srcId="{D413DE7F-6B0C-4DB8-A3EF-9ACECB11FE3B}" destId="{2C9EDE95-252E-44FD-893D-76F1329EA117}" srcOrd="5" destOrd="0" presId="urn:microsoft.com/office/officeart/2005/8/layout/process4"/>
    <dgm:cxn modelId="{0BE7DCAB-71AE-4182-89A2-2508D322C609}" type="presParOf" srcId="{D413DE7F-6B0C-4DB8-A3EF-9ACECB11FE3B}" destId="{74883F86-2637-45D8-BF3D-9FD1B8D989B3}" srcOrd="6" destOrd="0" presId="urn:microsoft.com/office/officeart/2005/8/layout/process4"/>
    <dgm:cxn modelId="{3A0D52B1-D882-4190-9D1C-42FC30CB4E5A}" type="presParOf" srcId="{74883F86-2637-45D8-BF3D-9FD1B8D989B3}" destId="{A3DAA4D2-1F64-448A-91F9-753D6226279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6A4DF-DA1B-4FC3-9BA9-5EAF963BA286}">
      <dsp:nvSpPr>
        <dsp:cNvPr id="0" name=""/>
        <dsp:cNvSpPr/>
      </dsp:nvSpPr>
      <dsp:spPr>
        <a:xfrm>
          <a:off x="3243654" y="2234471"/>
          <a:ext cx="1630518" cy="404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825"/>
              </a:lnTo>
              <a:lnTo>
                <a:pt x="1630518" y="140825"/>
              </a:lnTo>
              <a:lnTo>
                <a:pt x="1630518" y="40453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74C8FD-2CC6-4AA7-AD4F-E2D46E83058E}">
      <dsp:nvSpPr>
        <dsp:cNvPr id="0" name=""/>
        <dsp:cNvSpPr/>
      </dsp:nvSpPr>
      <dsp:spPr>
        <a:xfrm>
          <a:off x="1347603" y="2234471"/>
          <a:ext cx="1896050" cy="404533"/>
        </a:xfrm>
        <a:custGeom>
          <a:avLst/>
          <a:gdLst/>
          <a:ahLst/>
          <a:cxnLst/>
          <a:rect l="0" t="0" r="0" b="0"/>
          <a:pathLst>
            <a:path>
              <a:moveTo>
                <a:pt x="1896050" y="0"/>
              </a:moveTo>
              <a:lnTo>
                <a:pt x="1896050" y="140825"/>
              </a:lnTo>
              <a:lnTo>
                <a:pt x="0" y="140825"/>
              </a:lnTo>
              <a:lnTo>
                <a:pt x="0" y="40453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6906F2-CA68-4110-B0EC-7E39F7A9D5DB}">
      <dsp:nvSpPr>
        <dsp:cNvPr id="0" name=""/>
        <dsp:cNvSpPr/>
      </dsp:nvSpPr>
      <dsp:spPr>
        <a:xfrm>
          <a:off x="1820344" y="426867"/>
          <a:ext cx="2846619" cy="18076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31181-C7C4-49E0-A567-3AEEDE6DBE16}">
      <dsp:nvSpPr>
        <dsp:cNvPr id="0" name=""/>
        <dsp:cNvSpPr/>
      </dsp:nvSpPr>
      <dsp:spPr>
        <a:xfrm>
          <a:off x="2136635" y="727344"/>
          <a:ext cx="2846619" cy="1807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C00000"/>
              </a:solidFill>
            </a:rPr>
            <a:t>Edema: is excessive fluid in the tissues </a:t>
          </a:r>
          <a:endParaRPr lang="ar-SA" sz="3200" b="1" kern="1200" dirty="0">
            <a:solidFill>
              <a:srgbClr val="C00000"/>
            </a:solidFill>
          </a:endParaRPr>
        </a:p>
      </dsp:txBody>
      <dsp:txXfrm>
        <a:off x="2189578" y="780287"/>
        <a:ext cx="2740733" cy="1701717"/>
      </dsp:txXfrm>
    </dsp:sp>
    <dsp:sp modelId="{CA06E414-D4E3-4311-A471-8C4D32341919}">
      <dsp:nvSpPr>
        <dsp:cNvPr id="0" name=""/>
        <dsp:cNvSpPr/>
      </dsp:nvSpPr>
      <dsp:spPr>
        <a:xfrm>
          <a:off x="-75706" y="2639004"/>
          <a:ext cx="2846619" cy="18076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9C912-B239-444F-B14A-E06F281567B9}">
      <dsp:nvSpPr>
        <dsp:cNvPr id="0" name=""/>
        <dsp:cNvSpPr/>
      </dsp:nvSpPr>
      <dsp:spPr>
        <a:xfrm>
          <a:off x="240584" y="2939480"/>
          <a:ext cx="2846619" cy="1807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Intracellular</a:t>
          </a:r>
          <a:endParaRPr lang="ar-SA" sz="3200" kern="1200" dirty="0"/>
        </a:p>
      </dsp:txBody>
      <dsp:txXfrm>
        <a:off x="293527" y="2992423"/>
        <a:ext cx="2740733" cy="1701717"/>
      </dsp:txXfrm>
    </dsp:sp>
    <dsp:sp modelId="{26BED423-56B2-4937-932A-F802B305206B}">
      <dsp:nvSpPr>
        <dsp:cNvPr id="0" name=""/>
        <dsp:cNvSpPr/>
      </dsp:nvSpPr>
      <dsp:spPr>
        <a:xfrm>
          <a:off x="3450863" y="2639004"/>
          <a:ext cx="2846619" cy="18076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391F3-CA26-4F1B-8695-D3CD7829E74D}">
      <dsp:nvSpPr>
        <dsp:cNvPr id="0" name=""/>
        <dsp:cNvSpPr/>
      </dsp:nvSpPr>
      <dsp:spPr>
        <a:xfrm>
          <a:off x="3767154" y="2939480"/>
          <a:ext cx="2846619" cy="1807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Extracellular</a:t>
          </a:r>
          <a:endParaRPr lang="ar-SA" sz="3200" kern="1200" dirty="0"/>
        </a:p>
      </dsp:txBody>
      <dsp:txXfrm>
        <a:off x="3820097" y="2992423"/>
        <a:ext cx="2740733" cy="17017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9B5E6-1C77-4E64-8A7E-FBD3A1D76524}">
      <dsp:nvSpPr>
        <dsp:cNvPr id="0" name=""/>
        <dsp:cNvSpPr/>
      </dsp:nvSpPr>
      <dsp:spPr>
        <a:xfrm>
          <a:off x="2310329" y="359105"/>
          <a:ext cx="2940180" cy="7726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Edema</a:t>
          </a:r>
          <a:endParaRPr lang="en-US" sz="2800" b="1" kern="1200" dirty="0"/>
        </a:p>
      </dsp:txBody>
      <dsp:txXfrm>
        <a:off x="2332958" y="381734"/>
        <a:ext cx="2894922" cy="727349"/>
      </dsp:txXfrm>
    </dsp:sp>
    <dsp:sp modelId="{102CB783-1EC0-4452-B0E4-037A0DDB172A}">
      <dsp:nvSpPr>
        <dsp:cNvPr id="0" name=""/>
        <dsp:cNvSpPr/>
      </dsp:nvSpPr>
      <dsp:spPr>
        <a:xfrm>
          <a:off x="1741400" y="1131712"/>
          <a:ext cx="2039019" cy="372454"/>
        </a:xfrm>
        <a:custGeom>
          <a:avLst/>
          <a:gdLst/>
          <a:ahLst/>
          <a:cxnLst/>
          <a:rect l="0" t="0" r="0" b="0"/>
          <a:pathLst>
            <a:path>
              <a:moveTo>
                <a:pt x="2039019" y="0"/>
              </a:moveTo>
              <a:lnTo>
                <a:pt x="2039019" y="186227"/>
              </a:lnTo>
              <a:lnTo>
                <a:pt x="0" y="186227"/>
              </a:lnTo>
              <a:lnTo>
                <a:pt x="0" y="37245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E3CE-9008-4D3A-BBB9-8E5AEBEF3B7D}">
      <dsp:nvSpPr>
        <dsp:cNvPr id="0" name=""/>
        <dsp:cNvSpPr/>
      </dsp:nvSpPr>
      <dsp:spPr>
        <a:xfrm>
          <a:off x="864" y="1504167"/>
          <a:ext cx="3481072" cy="542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Intracellular</a:t>
          </a:r>
          <a:endParaRPr lang="en-US" sz="2800" b="1" kern="1200" dirty="0"/>
        </a:p>
      </dsp:txBody>
      <dsp:txXfrm>
        <a:off x="16766" y="1520069"/>
        <a:ext cx="3449268" cy="511130"/>
      </dsp:txXfrm>
    </dsp:sp>
    <dsp:sp modelId="{3B81123D-8102-4E37-BC33-04ADC159C7C2}">
      <dsp:nvSpPr>
        <dsp:cNvPr id="0" name=""/>
        <dsp:cNvSpPr/>
      </dsp:nvSpPr>
      <dsp:spPr>
        <a:xfrm>
          <a:off x="3780419" y="1131712"/>
          <a:ext cx="2039019" cy="372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227"/>
              </a:lnTo>
              <a:lnTo>
                <a:pt x="2039019" y="186227"/>
              </a:lnTo>
              <a:lnTo>
                <a:pt x="2039019" y="37245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BF4B60-9CF7-4975-891D-2C04EAF0FAA4}">
      <dsp:nvSpPr>
        <dsp:cNvPr id="0" name=""/>
        <dsp:cNvSpPr/>
      </dsp:nvSpPr>
      <dsp:spPr>
        <a:xfrm>
          <a:off x="4078903" y="1504167"/>
          <a:ext cx="3481072" cy="542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Extracellular</a:t>
          </a:r>
          <a:endParaRPr lang="en-US" sz="2800" b="1" kern="1200" dirty="0"/>
        </a:p>
      </dsp:txBody>
      <dsp:txXfrm>
        <a:off x="4094805" y="1520069"/>
        <a:ext cx="3449268" cy="5111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F8725-AD24-426C-A88C-A34CE208ED28}">
      <dsp:nvSpPr>
        <dsp:cNvPr id="0" name=""/>
        <dsp:cNvSpPr/>
      </dsp:nvSpPr>
      <dsp:spPr>
        <a:xfrm>
          <a:off x="0" y="4396046"/>
          <a:ext cx="6453166" cy="721208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C00000"/>
              </a:solidFill>
            </a:rPr>
            <a:t>edema</a:t>
          </a:r>
          <a:endParaRPr lang="ar-SA" sz="3200" b="1" kern="1200" dirty="0">
            <a:solidFill>
              <a:srgbClr val="C00000"/>
            </a:solidFill>
          </a:endParaRPr>
        </a:p>
      </dsp:txBody>
      <dsp:txXfrm>
        <a:off x="0" y="4396046"/>
        <a:ext cx="6453166" cy="721208"/>
      </dsp:txXfrm>
    </dsp:sp>
    <dsp:sp modelId="{76D400B7-F54A-4EBA-B1E6-331871BFD112}">
      <dsp:nvSpPr>
        <dsp:cNvPr id="0" name=""/>
        <dsp:cNvSpPr/>
      </dsp:nvSpPr>
      <dsp:spPr>
        <a:xfrm rot="10800000">
          <a:off x="0" y="3308539"/>
          <a:ext cx="6453166" cy="1109217"/>
        </a:xfrm>
        <a:prstGeom prst="upArrowCallou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C00000"/>
              </a:solidFill>
            </a:rPr>
            <a:t>water</a:t>
          </a:r>
          <a:endParaRPr lang="ar-SA" sz="3200" b="1" kern="1200" dirty="0">
            <a:solidFill>
              <a:srgbClr val="C00000"/>
            </a:solidFill>
          </a:endParaRPr>
        </a:p>
      </dsp:txBody>
      <dsp:txXfrm rot="10800000">
        <a:off x="0" y="3308539"/>
        <a:ext cx="6453166" cy="720736"/>
      </dsp:txXfrm>
    </dsp:sp>
    <dsp:sp modelId="{6F527CA3-93C7-447E-995B-DEAF78CB0353}">
      <dsp:nvSpPr>
        <dsp:cNvPr id="0" name=""/>
        <dsp:cNvSpPr/>
      </dsp:nvSpPr>
      <dsp:spPr>
        <a:xfrm rot="10800000">
          <a:off x="0" y="2199246"/>
          <a:ext cx="6453166" cy="1109217"/>
        </a:xfrm>
        <a:prstGeom prst="upArrowCallou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C00000"/>
              </a:solidFill>
            </a:rPr>
            <a:t>Na inside cells.</a:t>
          </a:r>
          <a:endParaRPr lang="ar-SA" sz="3200" b="1" kern="1200" dirty="0">
            <a:solidFill>
              <a:srgbClr val="C00000"/>
            </a:solidFill>
          </a:endParaRPr>
        </a:p>
      </dsp:txBody>
      <dsp:txXfrm rot="10800000">
        <a:off x="0" y="2199246"/>
        <a:ext cx="6453166" cy="720736"/>
      </dsp:txXfrm>
    </dsp:sp>
    <dsp:sp modelId="{072F9DF9-7306-4AE3-BC46-E1563EC9BAC5}">
      <dsp:nvSpPr>
        <dsp:cNvPr id="0" name=""/>
        <dsp:cNvSpPr/>
      </dsp:nvSpPr>
      <dsp:spPr>
        <a:xfrm rot="10800000">
          <a:off x="0" y="1135133"/>
          <a:ext cx="6453166" cy="1109217"/>
        </a:xfrm>
        <a:prstGeom prst="upArrowCallout">
          <a:avLst/>
        </a:prstGeom>
        <a:solidFill>
          <a:srgbClr val="00B0F0"/>
        </a:solidFill>
        <a:ln>
          <a:solidFill>
            <a:srgbClr val="00B0F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C00000"/>
              </a:solidFill>
            </a:rPr>
            <a:t>membrane permeability. </a:t>
          </a:r>
          <a:endParaRPr lang="ar-SA" sz="3200" b="1" kern="1200" dirty="0">
            <a:solidFill>
              <a:srgbClr val="C00000"/>
            </a:solidFill>
          </a:endParaRPr>
        </a:p>
      </dsp:txBody>
      <dsp:txXfrm rot="10800000">
        <a:off x="0" y="1135133"/>
        <a:ext cx="6453166" cy="720736"/>
      </dsp:txXfrm>
    </dsp:sp>
    <dsp:sp modelId="{0A22112A-4870-471D-B460-4BE28B6A68F4}">
      <dsp:nvSpPr>
        <dsp:cNvPr id="0" name=""/>
        <dsp:cNvSpPr/>
      </dsp:nvSpPr>
      <dsp:spPr>
        <a:xfrm rot="10800000">
          <a:off x="0" y="2447"/>
          <a:ext cx="6453166" cy="1109217"/>
        </a:xfrm>
        <a:prstGeom prst="upArrowCallou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C00000"/>
              </a:solidFill>
            </a:rPr>
            <a:t>inflammation of tissues.</a:t>
          </a:r>
        </a:p>
      </dsp:txBody>
      <dsp:txXfrm rot="10800000">
        <a:off x="0" y="2447"/>
        <a:ext cx="6453166" cy="7207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F8725-AD24-426C-A88C-A34CE208ED28}">
      <dsp:nvSpPr>
        <dsp:cNvPr id="0" name=""/>
        <dsp:cNvSpPr/>
      </dsp:nvSpPr>
      <dsp:spPr>
        <a:xfrm>
          <a:off x="0" y="3717492"/>
          <a:ext cx="6096000" cy="81329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</a:rPr>
            <a:t>edema</a:t>
          </a:r>
          <a:endParaRPr lang="ar-SA" sz="2800" b="1" kern="1200" dirty="0">
            <a:solidFill>
              <a:srgbClr val="C00000"/>
            </a:solidFill>
          </a:endParaRPr>
        </a:p>
      </dsp:txBody>
      <dsp:txXfrm>
        <a:off x="0" y="3717492"/>
        <a:ext cx="6096000" cy="813296"/>
      </dsp:txXfrm>
    </dsp:sp>
    <dsp:sp modelId="{6F527CA3-93C7-447E-995B-DEAF78CB0353}">
      <dsp:nvSpPr>
        <dsp:cNvPr id="0" name=""/>
        <dsp:cNvSpPr/>
      </dsp:nvSpPr>
      <dsp:spPr>
        <a:xfrm rot="10800000">
          <a:off x="0" y="2478842"/>
          <a:ext cx="6096000" cy="1250850"/>
        </a:xfrm>
        <a:prstGeom prst="upArrowCallou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C00000"/>
              </a:solidFill>
            </a:rPr>
            <a:t>filtration</a:t>
          </a:r>
          <a:r>
            <a:rPr lang="en-US" sz="2300" b="1" kern="1200" dirty="0" smtClean="0">
              <a:solidFill>
                <a:srgbClr val="C00000"/>
              </a:solidFill>
            </a:rPr>
            <a:t>.</a:t>
          </a:r>
          <a:endParaRPr lang="ar-SA" sz="2300" b="1" kern="1200" dirty="0">
            <a:solidFill>
              <a:srgbClr val="C00000"/>
            </a:solidFill>
          </a:endParaRPr>
        </a:p>
      </dsp:txBody>
      <dsp:txXfrm rot="10800000">
        <a:off x="0" y="2478842"/>
        <a:ext cx="6096000" cy="812765"/>
      </dsp:txXfrm>
    </dsp:sp>
    <dsp:sp modelId="{69F12ED5-25A4-4B82-973F-68F15149ACE2}">
      <dsp:nvSpPr>
        <dsp:cNvPr id="0" name=""/>
        <dsp:cNvSpPr/>
      </dsp:nvSpPr>
      <dsp:spPr>
        <a:xfrm rot="10800000">
          <a:off x="0" y="1293052"/>
          <a:ext cx="6096000" cy="1250850"/>
        </a:xfrm>
        <a:prstGeom prst="upArrowCallou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</a:rPr>
            <a:t>capillary pressure</a:t>
          </a:r>
          <a:endParaRPr lang="en-US" sz="2800" b="1" kern="1200" dirty="0">
            <a:solidFill>
              <a:srgbClr val="C00000"/>
            </a:solidFill>
          </a:endParaRPr>
        </a:p>
      </dsp:txBody>
      <dsp:txXfrm rot="10800000">
        <a:off x="0" y="1293052"/>
        <a:ext cx="6096000" cy="812765"/>
      </dsp:txXfrm>
    </dsp:sp>
    <dsp:sp modelId="{A3DAA4D2-1F64-448A-91F9-753D6226279E}">
      <dsp:nvSpPr>
        <dsp:cNvPr id="0" name=""/>
        <dsp:cNvSpPr/>
      </dsp:nvSpPr>
      <dsp:spPr>
        <a:xfrm rot="10800000">
          <a:off x="0" y="1540"/>
          <a:ext cx="6096000" cy="1250850"/>
        </a:xfrm>
        <a:prstGeom prst="upArrowCallou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</a:rPr>
            <a:t>Heart failure</a:t>
          </a:r>
          <a:r>
            <a:rPr lang="en-US" sz="1900" kern="1200" dirty="0" smtClean="0">
              <a:solidFill>
                <a:schemeClr val="accent3">
                  <a:lumMod val="75000"/>
                </a:schemeClr>
              </a:solidFill>
            </a:rPr>
            <a:t>.</a:t>
          </a:r>
          <a:endParaRPr lang="en-US" sz="1900" kern="1200" dirty="0"/>
        </a:p>
      </dsp:txBody>
      <dsp:txXfrm rot="10800000">
        <a:off x="0" y="1540"/>
        <a:ext cx="6096000" cy="812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C6DB5-97D2-4207-8220-B109B58F520D}" type="datetimeFigureOut">
              <a:rPr lang="en-US" smtClean="0"/>
              <a:pPr/>
              <a:t>9/6/18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C51B1-1450-40DE-B45C-E3054A202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93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C51B1-1450-40DE-B45C-E3054A2020E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25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C51B1-1450-40DE-B45C-E3054A2020EF}" type="slidenum">
              <a:rPr lang="en-US" smtClean="0"/>
              <a:pPr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68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523B0-979F-4402-8A5A-D8A3868BCB24}" type="slidenum">
              <a:rPr lang="ar-SA"/>
              <a:pPr/>
              <a:t>2</a:t>
            </a:fld>
            <a:endParaRPr lang="en-US"/>
          </a:p>
        </p:txBody>
      </p:sp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06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C51B1-1450-40DE-B45C-E3054A2020E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07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681BF3-9420-48ED-ACF4-0D5697392B84}" type="slidenum">
              <a:rPr lang="ar-SA"/>
              <a:pPr/>
              <a:t>30</a:t>
            </a:fld>
            <a:endParaRPr lang="en-US"/>
          </a:p>
        </p:txBody>
      </p:sp>
      <p:sp>
        <p:nvSpPr>
          <p:cNvPr id="56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52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5AB5C-B434-42AD-9C02-43F306A3918C}" type="slidenum">
              <a:rPr lang="ar-SA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91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52B0D-6DFC-48D7-8C37-E4563DA44E94}" type="slidenum">
              <a:rPr lang="ar-SA"/>
              <a:pPr/>
              <a:t>37</a:t>
            </a:fld>
            <a:endParaRPr lang="en-US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533400"/>
            <a:ext cx="2895600" cy="2171700"/>
          </a:xfrm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820085"/>
            <a:ext cx="6400800" cy="5638675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18" charset="0"/>
              </a:rPr>
              <a:t>Note that molecules of water are constantly moving in BOTH directions across the cell membrane.</a:t>
            </a:r>
          </a:p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18" charset="0"/>
              </a:rPr>
              <a:t>Water will move faster FROM a low concentration of WATER than it moves AWAY from it.</a:t>
            </a:r>
          </a:p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18" charset="0"/>
              </a:rPr>
              <a:t>Though water is moving in both directions, there is a net gain of water on the side that starts out with less water (more stuff dissolved in the water).</a:t>
            </a:r>
          </a:p>
        </p:txBody>
      </p:sp>
    </p:spTree>
    <p:extLst>
      <p:ext uri="{BB962C8B-B14F-4D97-AF65-F5344CB8AC3E}">
        <p14:creationId xmlns:p14="http://schemas.microsoft.com/office/powerpoint/2010/main" val="4044316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B2C94-5439-4E41-97C1-B834FBE6C90B}" type="slidenum">
              <a:rPr lang="ar-SA"/>
              <a:pPr/>
              <a:t>38</a:t>
            </a:fld>
            <a:endParaRPr lang="en-US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0700" y="609600"/>
            <a:ext cx="3278188" cy="2457450"/>
          </a:xfrm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3124636"/>
            <a:ext cx="5867400" cy="5334124"/>
          </a:xfrm>
        </p:spPr>
        <p:txBody>
          <a:bodyPr>
            <a:normAutofit fontScale="92500" lnSpcReduction="10000"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dirty="0">
                <a:latin typeface="Times" pitchFamily="18" charset="0"/>
              </a:rPr>
              <a:t>These three terms refer to the concentration of dissolved materials in a cell’s environment compared to the concentration within the cell.</a:t>
            </a:r>
          </a:p>
          <a:p>
            <a:pPr lvl="1" eaLnBrk="0" hangingPunct="0">
              <a:spcBef>
                <a:spcPct val="0"/>
              </a:spcBef>
            </a:pPr>
            <a:r>
              <a:rPr lang="en-US" sz="2400" dirty="0">
                <a:latin typeface="Times" pitchFamily="18" charset="0"/>
              </a:rPr>
              <a:t>Hypotonic environment:</a:t>
            </a:r>
          </a:p>
          <a:p>
            <a:pPr lvl="2" eaLnBrk="0" hangingPunct="0">
              <a:spcBef>
                <a:spcPct val="0"/>
              </a:spcBef>
            </a:pPr>
            <a:r>
              <a:rPr lang="en-US" sz="2400" dirty="0">
                <a:latin typeface="Times" pitchFamily="18" charset="0"/>
              </a:rPr>
              <a:t>Cell gains water from surrounding environment.</a:t>
            </a:r>
          </a:p>
          <a:p>
            <a:pPr lvl="2" eaLnBrk="0" hangingPunct="0">
              <a:spcBef>
                <a:spcPct val="0"/>
              </a:spcBef>
            </a:pPr>
            <a:r>
              <a:rPr lang="en-US" sz="2400" dirty="0">
                <a:latin typeface="Times" pitchFamily="18" charset="0"/>
              </a:rPr>
              <a:t>“Hypo-” means “below” (below the concentration in the cell).</a:t>
            </a:r>
          </a:p>
          <a:p>
            <a:pPr lvl="1" eaLnBrk="0" hangingPunct="0">
              <a:spcBef>
                <a:spcPct val="0"/>
              </a:spcBef>
            </a:pPr>
            <a:r>
              <a:rPr lang="en-US" sz="2400" dirty="0">
                <a:latin typeface="Times" pitchFamily="18" charset="0"/>
              </a:rPr>
              <a:t>Hypertonic environment:</a:t>
            </a:r>
          </a:p>
          <a:p>
            <a:pPr lvl="2" eaLnBrk="0" hangingPunct="0">
              <a:spcBef>
                <a:spcPct val="0"/>
              </a:spcBef>
            </a:pPr>
            <a:r>
              <a:rPr lang="en-US" sz="2400" dirty="0">
                <a:latin typeface="Times" pitchFamily="18" charset="0"/>
              </a:rPr>
              <a:t>Cell looses water to surrounding environment.</a:t>
            </a:r>
          </a:p>
          <a:p>
            <a:pPr lvl="2" eaLnBrk="0" hangingPunct="0">
              <a:spcBef>
                <a:spcPct val="0"/>
              </a:spcBef>
            </a:pPr>
            <a:r>
              <a:rPr lang="en-US" sz="2400" dirty="0">
                <a:latin typeface="Times" pitchFamily="18" charset="0"/>
              </a:rPr>
              <a:t>“Hyper-” means “above” (above the concentration in the cell).</a:t>
            </a:r>
          </a:p>
          <a:p>
            <a:pPr lvl="1" eaLnBrk="0" hangingPunct="0">
              <a:spcBef>
                <a:spcPct val="0"/>
              </a:spcBef>
            </a:pPr>
            <a:r>
              <a:rPr lang="en-US" sz="2400" dirty="0">
                <a:latin typeface="Times" pitchFamily="18" charset="0"/>
              </a:rPr>
              <a:t>Isotonic environment: </a:t>
            </a:r>
          </a:p>
          <a:p>
            <a:pPr lvl="2" eaLnBrk="0" hangingPunct="0">
              <a:spcBef>
                <a:spcPct val="0"/>
              </a:spcBef>
            </a:pPr>
            <a:r>
              <a:rPr lang="en-US" sz="2400" dirty="0">
                <a:latin typeface="Times" pitchFamily="18" charset="0"/>
              </a:rPr>
              <a:t>No change in cell volume.</a:t>
            </a:r>
          </a:p>
          <a:p>
            <a:pPr lvl="2" eaLnBrk="0" hangingPunct="0">
              <a:spcBef>
                <a:spcPct val="0"/>
              </a:spcBef>
            </a:pPr>
            <a:r>
              <a:rPr lang="en-US" sz="2400" dirty="0" err="1">
                <a:latin typeface="Times" pitchFamily="18" charset="0"/>
              </a:rPr>
              <a:t>Iso</a:t>
            </a:r>
            <a:r>
              <a:rPr lang="en-US" sz="2400" dirty="0">
                <a:latin typeface="Times" pitchFamily="18" charset="0"/>
              </a:rPr>
              <a:t>-” means “same as.”</a:t>
            </a:r>
          </a:p>
        </p:txBody>
      </p:sp>
    </p:spTree>
    <p:extLst>
      <p:ext uri="{BB962C8B-B14F-4D97-AF65-F5344CB8AC3E}">
        <p14:creationId xmlns:p14="http://schemas.microsoft.com/office/powerpoint/2010/main" val="2617310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52B0D-6DFC-48D7-8C37-E4563DA44E94}" type="slidenum">
              <a:rPr lang="ar-SA"/>
              <a:pPr/>
              <a:t>42</a:t>
            </a:fld>
            <a:endParaRPr lang="en-US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533400"/>
            <a:ext cx="2895600" cy="2171700"/>
          </a:xfrm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820085"/>
            <a:ext cx="6400800" cy="5638675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18" charset="0"/>
              </a:rPr>
              <a:t>Note that molecules of water are constantly moving in BOTH directions across the cell membrane.</a:t>
            </a:r>
          </a:p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18" charset="0"/>
              </a:rPr>
              <a:t>Water will move faster FROM a low concentration of WATER than it moves AWAY from it.</a:t>
            </a:r>
          </a:p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18" charset="0"/>
              </a:rPr>
              <a:t>Though water is moving in both directions, there is a net gain of water on the side that starts out with less water (more stuff dissolved in the water).</a:t>
            </a:r>
          </a:p>
        </p:txBody>
      </p:sp>
    </p:spTree>
    <p:extLst>
      <p:ext uri="{BB962C8B-B14F-4D97-AF65-F5344CB8AC3E}">
        <p14:creationId xmlns:p14="http://schemas.microsoft.com/office/powerpoint/2010/main" val="1278155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C51B1-1450-40DE-B45C-E3054A2020EF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58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29738-4F6A-486A-8CA1-E8FE68129FE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9/6/18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9/6/18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9/6/18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9/6/18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9/6/18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9/6/18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3991-F7E9-4789-8DAF-F6C1B96CDB51}" type="datetimeFigureOut">
              <a:rPr lang="en-US" smtClean="0"/>
              <a:pPr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obel_Prize_in_Chemistry" TargetMode="External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Jens_Christian_Skou" TargetMode="Externa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9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studentconsult.com/content/imagelibrary.cfm?ImgLibID=C02502401&amp;Content_Type=CH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9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3.gi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sa/url?sa=i&amp;rct=j&amp;q=&amp;esrc=s&amp;source=images&amp;cd=&amp;cad=rja&amp;uact=8&amp;ved=0ahUKEwiK6on_pqrWAhVELhoKHUOfBJIQjRwIBw&amp;url=http://www.biogetica.com/is-edema-treatment-a-cure&amp;psig=AFQjCNHHw2AizfnrfflC027E6qYEBf8Drw&amp;ust=1505671661355970" TargetMode="External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b/b2/Oedema.jpg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Relationship Id="rId3" Type="http://schemas.openxmlformats.org/officeDocument/2006/relationships/image" Target="../media/image32.jp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google.com.sa/url?sa=i&amp;rct=j&amp;q=&amp;esrc=s&amp;source=images&amp;cd=&amp;cad=rja&amp;uact=8&amp;ved=0ahUKEwi7rsKesb7WAhVM1BoKHRwMDs8QjRwIBw&amp;url=http://accessmedicine.mhmedical.com/content.aspx?bookid=1088&amp;sectionid=61698622&amp;psig=AFQjCNHq6ZCdZ2CCfGktn4_t3p3KjmA6Ig&amp;ust=1506361759261328" TargetMode="External"/><Relationship Id="rId3" Type="http://schemas.openxmlformats.org/officeDocument/2006/relationships/image" Target="../media/image38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0" y="533400"/>
            <a:ext cx="7772400" cy="5029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/>
            </a:r>
            <a:br>
              <a:rPr lang="en-US" sz="6000" b="1" dirty="0" smtClean="0">
                <a:solidFill>
                  <a:srgbClr val="FFFF00"/>
                </a:solidFill>
              </a:rPr>
            </a:br>
            <a:r>
              <a:rPr lang="en-US" sz="6000" b="1" dirty="0" smtClean="0">
                <a:solidFill>
                  <a:srgbClr val="FFFF00"/>
                </a:solidFill>
              </a:rPr>
              <a:t>Dr. </a:t>
            </a:r>
            <a:r>
              <a:rPr lang="en-US" sz="6000" b="1" dirty="0" err="1" smtClean="0">
                <a:solidFill>
                  <a:srgbClr val="FFFF00"/>
                </a:solidFill>
              </a:rPr>
              <a:t>Nervana</a:t>
            </a:r>
            <a:r>
              <a:rPr lang="en-US" sz="6000" b="1" dirty="0" smtClean="0">
                <a:solidFill>
                  <a:srgbClr val="FFFF00"/>
                </a:solidFill>
              </a:rPr>
              <a:t> Mostafa</a:t>
            </a:r>
            <a:r>
              <a:rPr lang="en-US" sz="6000" b="1" dirty="0" smtClean="0">
                <a:solidFill>
                  <a:schemeClr val="bg1"/>
                </a:solidFill>
              </a:rPr>
              <a:t/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/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MB BS, MD, PhD (UK)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Associate Professor of Physiology </a:t>
            </a:r>
            <a:br>
              <a:rPr lang="en-US" sz="2700" b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/>
            </a:r>
            <a:br>
              <a:rPr lang="en-US" sz="2700" b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nbayoumy@ksu.edu.sa</a:t>
            </a:r>
            <a:br>
              <a:rPr lang="en-US" sz="2700" b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College of Medicine, KKUH, KSU</a:t>
            </a:r>
            <a:r>
              <a:rPr lang="en-US" sz="2700" b="1" dirty="0" smtClean="0">
                <a:solidFill>
                  <a:srgbClr val="FFFF00"/>
                </a:solidFill>
              </a:rPr>
              <a:t/>
            </a:r>
            <a:br>
              <a:rPr lang="en-US" sz="2700" b="1" dirty="0" smtClean="0">
                <a:solidFill>
                  <a:srgbClr val="FFFF00"/>
                </a:solidFill>
              </a:rPr>
            </a:b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998" t="18082" r="11998" b="16643"/>
          <a:stretch>
            <a:fillRect/>
          </a:stretch>
        </p:blipFill>
        <p:spPr bwMode="auto">
          <a:xfrm>
            <a:off x="33294" y="0"/>
            <a:ext cx="9110705" cy="6857999"/>
          </a:xfrm>
          <a:prstGeom prst="rect">
            <a:avLst/>
          </a:prstGeom>
          <a:noFill/>
          <a:ln w="63500">
            <a:solidFill>
              <a:srgbClr val="66FFFF"/>
            </a:solidFill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0" y="4800600"/>
            <a:ext cx="4724400" cy="20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4800600"/>
            <a:ext cx="7620000" cy="1752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Diffusion</a:t>
            </a:r>
            <a:endParaRPr lang="en-GB" b="1" dirty="0" smtClean="0">
              <a:solidFill>
                <a:srgbClr val="C0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925" y="1371600"/>
            <a:ext cx="8686800" cy="303775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None/>
            </a:pPr>
            <a:r>
              <a:rPr lang="en-US" dirty="0" smtClean="0"/>
              <a:t>Random movement of substance either through the membrane directly or in combination with carrier protein </a:t>
            </a:r>
            <a:r>
              <a:rPr lang="en-US" u="sng" dirty="0" smtClean="0"/>
              <a:t>down</a:t>
            </a:r>
            <a:r>
              <a:rPr lang="en-US" dirty="0" smtClean="0"/>
              <a:t> an electrochemical gradient.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1- Simple diffusion.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2- facilitated diffusion.</a:t>
            </a:r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838200" y="4876800"/>
            <a:ext cx="73914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400" dirty="0" smtClean="0"/>
              <a:t>- Simple </a:t>
            </a:r>
            <a:r>
              <a:rPr lang="fr-FR" sz="2400" dirty="0"/>
              <a:t>and </a:t>
            </a:r>
            <a:r>
              <a:rPr lang="fr-FR" sz="2400" dirty="0" err="1"/>
              <a:t>facilitated</a:t>
            </a:r>
            <a:r>
              <a:rPr lang="fr-FR" sz="2400" dirty="0"/>
              <a:t> diffusion </a:t>
            </a:r>
            <a:r>
              <a:rPr lang="fr-FR" sz="2400" dirty="0" smtClean="0"/>
              <a:t>Do NOT </a:t>
            </a:r>
            <a:r>
              <a:rPr lang="en-US" sz="2400" dirty="0" smtClean="0"/>
              <a:t>require input of energy = powered by concentration gradient or electrical gradient.</a:t>
            </a:r>
          </a:p>
          <a:p>
            <a:r>
              <a:rPr lang="en-US" sz="2400" dirty="0" smtClean="0"/>
              <a:t>- Active transport = uses ATP.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transport across cell membra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6"/>
          <a:stretch/>
        </p:blipFill>
        <p:spPr bwMode="auto">
          <a:xfrm>
            <a:off x="76200" y="685800"/>
            <a:ext cx="9003322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17592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75713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 dirty="0" smtClean="0">
                <a:solidFill>
                  <a:srgbClr val="C00000"/>
                </a:solidFill>
              </a:rPr>
              <a:t>Simple Diffusion</a:t>
            </a:r>
            <a:endParaRPr lang="en-GB" sz="4800" b="1" dirty="0" smtClean="0">
              <a:solidFill>
                <a:srgbClr val="C0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Non-carrier mediated transport down an electrochemical gradient.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Diffusion of non-electrolytes (uncharged) from high concentration to low concentration.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 </a:t>
            </a:r>
          </a:p>
          <a:p>
            <a:pPr eaLnBrk="1" hangingPunct="1"/>
            <a:r>
              <a:rPr lang="en-US" sz="2800" dirty="0" smtClean="0"/>
              <a:t>Diffusion of electrolytes (charged) depend on both chemical, as will as, electrical potential difference.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7630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u="sng" dirty="0" smtClean="0">
                <a:solidFill>
                  <a:srgbClr val="C00000"/>
                </a:solidFill>
              </a:rPr>
              <a:t>Rate Of Simple Diffusion Depend On:</a:t>
            </a:r>
            <a:endParaRPr lang="en-GB" sz="4000" b="1" u="sng" dirty="0" smtClean="0">
              <a:solidFill>
                <a:srgbClr val="C0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1- Amount of substance available.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2- The number of opening in the cell membrane for the substance (pores).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   selective gating system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3- Chemical concentration difference.</a:t>
            </a:r>
          </a:p>
          <a:p>
            <a:pPr>
              <a:buNone/>
            </a:pPr>
            <a:r>
              <a:rPr lang="en-US" sz="2800" b="1" dirty="0"/>
              <a:t>4- Electrical potential difference.</a:t>
            </a:r>
          </a:p>
          <a:p>
            <a:pPr>
              <a:buNone/>
            </a:pPr>
            <a:r>
              <a:rPr lang="en-US" sz="2800" b="1" dirty="0"/>
              <a:t>     </a:t>
            </a:r>
          </a:p>
          <a:p>
            <a:pPr>
              <a:buNone/>
            </a:pPr>
            <a:r>
              <a:rPr lang="en-US" sz="2800" b="1" dirty="0"/>
              <a:t>5- Molecular size of the substance.</a:t>
            </a:r>
          </a:p>
          <a:p>
            <a:pPr>
              <a:buNone/>
            </a:pPr>
            <a:endParaRPr lang="en-US" sz="2800" b="1" dirty="0"/>
          </a:p>
          <a:p>
            <a:pPr>
              <a:buNone/>
            </a:pPr>
            <a:r>
              <a:rPr lang="en-US" sz="2800" b="1" dirty="0"/>
              <a:t>6- Lipid solubility.</a:t>
            </a:r>
          </a:p>
          <a:p>
            <a:pPr>
              <a:buNone/>
            </a:pPr>
            <a:endParaRPr lang="en-US" sz="2800" b="1" dirty="0"/>
          </a:p>
          <a:p>
            <a:pPr>
              <a:buNone/>
            </a:pPr>
            <a:r>
              <a:rPr lang="en-US" sz="2800" b="1" dirty="0"/>
              <a:t>7- Temperature.</a:t>
            </a:r>
            <a:endParaRPr lang="en-GB" sz="28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95400"/>
            <a:ext cx="77724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649913"/>
          </a:xfrm>
        </p:spPr>
        <p:txBody>
          <a:bodyPr/>
          <a:lstStyle/>
          <a:p>
            <a:pPr>
              <a:buNone/>
            </a:pPr>
            <a:r>
              <a:rPr lang="en-GB" dirty="0"/>
              <a:t>Factors Affecting Rate of Diffusion </a:t>
            </a:r>
            <a:r>
              <a:rPr lang="en-GB" dirty="0" smtClean="0"/>
              <a:t>          </a:t>
            </a:r>
            <a:r>
              <a:rPr lang="en-GB" i="1" dirty="0" err="1" smtClean="0">
                <a:solidFill>
                  <a:schemeClr val="bg1">
                    <a:lumMod val="50000"/>
                  </a:schemeClr>
                </a:solidFill>
              </a:rPr>
              <a:t>cont</a:t>
            </a:r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𝑹𝒂𝒕𝒆 𝒐𝒇 𝒅𝒊𝒇𝒇𝒖𝒔𝒊𝒐𝒏 = 𝑷 𝑿 𝑨 (𝑪𝟏−𝑪𝟐) </a:t>
            </a:r>
            <a:endParaRPr lang="en-GB" dirty="0" smtClean="0"/>
          </a:p>
        </p:txBody>
      </p:sp>
      <p:sp>
        <p:nvSpPr>
          <p:cNvPr id="3" name="Rectangle 2"/>
          <p:cNvSpPr/>
          <p:nvPr/>
        </p:nvSpPr>
        <p:spPr>
          <a:xfrm>
            <a:off x="990600" y="2362200"/>
            <a:ext cx="7239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/>
              <a:t>P </a:t>
            </a:r>
            <a:r>
              <a:rPr lang="en-US" sz="2800" b="1" dirty="0"/>
              <a:t>= Permeability coefficient. </a:t>
            </a:r>
            <a:endParaRPr lang="en-US" sz="2800" b="1" dirty="0" smtClean="0"/>
          </a:p>
          <a:p>
            <a:r>
              <a:rPr lang="en-US" sz="2800" b="1" dirty="0" err="1" smtClean="0"/>
              <a:t>a.Temperature</a:t>
            </a:r>
            <a:r>
              <a:rPr lang="en-US" sz="2800" b="1" dirty="0"/>
              <a:t>. b. Size of molecule. c. Solubility in lipids. d. Thickness of membrane. 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2</a:t>
            </a:r>
            <a:r>
              <a:rPr lang="en-US" sz="2800" b="1" dirty="0"/>
              <a:t>. A = surface area. 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3</a:t>
            </a:r>
            <a:r>
              <a:rPr lang="en-US" sz="2800" b="1" dirty="0"/>
              <a:t>. C1-C2 = gradient difference: </a:t>
            </a:r>
            <a:endParaRPr lang="en-US" sz="2800" b="1" dirty="0" smtClean="0"/>
          </a:p>
          <a:p>
            <a:pPr marL="514350" indent="-514350">
              <a:buAutoNum type="alphaLcPeriod"/>
            </a:pPr>
            <a:r>
              <a:rPr lang="en-US" sz="2800" b="1" dirty="0" smtClean="0"/>
              <a:t>Concentration </a:t>
            </a:r>
            <a:r>
              <a:rPr lang="en-US" sz="2800" b="1" dirty="0"/>
              <a:t>difference </a:t>
            </a:r>
            <a:endParaRPr lang="en-US" sz="2800" b="1" dirty="0" smtClean="0"/>
          </a:p>
          <a:p>
            <a:pPr marL="514350" indent="-514350">
              <a:buAutoNum type="alphaLcPeriod"/>
            </a:pPr>
            <a:r>
              <a:rPr lang="en-US" sz="2800" b="1" dirty="0" smtClean="0"/>
              <a:t>b</a:t>
            </a:r>
            <a:r>
              <a:rPr lang="en-US" sz="2800" b="1" dirty="0"/>
              <a:t>. Electrical difference. </a:t>
            </a:r>
            <a:endParaRPr lang="en-US" sz="2800" b="1" dirty="0" smtClean="0"/>
          </a:p>
          <a:p>
            <a:pPr marL="514350" indent="-514350">
              <a:buAutoNum type="alphaLcPeriod"/>
            </a:pPr>
            <a:r>
              <a:rPr lang="en-US" sz="2800" b="1" dirty="0" smtClean="0"/>
              <a:t>Pressure </a:t>
            </a:r>
            <a:r>
              <a:rPr lang="en-US" sz="2800" b="1" dirty="0"/>
              <a:t>difference. </a:t>
            </a:r>
            <a:endParaRPr lang="ar-S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Facilitated Diffusion</a:t>
            </a:r>
            <a:endParaRPr lang="en-GB" b="1" dirty="0" smtClean="0">
              <a:solidFill>
                <a:srgbClr val="C0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u="sng" dirty="0" smtClean="0"/>
              <a:t>Carrier mediated</a:t>
            </a:r>
            <a:r>
              <a:rPr lang="en-US" dirty="0" smtClean="0"/>
              <a:t> transport down an electrochemical gradient.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E.g. glucose &amp; amino acids. 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facilitated diff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8263464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12713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120032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u="sng" dirty="0" smtClean="0">
                <a:solidFill>
                  <a:srgbClr val="C00000"/>
                </a:solidFill>
              </a:rPr>
              <a:t>Features Of Carrier Mediated Transport (Facilitated diffusion)</a:t>
            </a:r>
            <a:endParaRPr lang="en-GB" sz="4000" b="1" u="sng" dirty="0" smtClean="0">
              <a:solidFill>
                <a:srgbClr val="C0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86800" cy="4495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C00000"/>
                </a:solidFill>
              </a:rPr>
              <a:t>1-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3400" b="1" dirty="0" smtClean="0">
                <a:solidFill>
                  <a:srgbClr val="C00000"/>
                </a:solidFill>
              </a:rPr>
              <a:t>saturation: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concentration             binding of protein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If all protein is occupied we achieve full saturation.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i.e. The rate of diffusion reaches a maximum (</a:t>
            </a:r>
            <a:r>
              <a:rPr lang="en-US" dirty="0" err="1" smtClean="0"/>
              <a:t>Vmax</a:t>
            </a:r>
            <a:r>
              <a:rPr lang="en-US" dirty="0" smtClean="0"/>
              <a:t>) when all the carriers are functioning as rapidly as possible.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400" b="1" dirty="0" smtClean="0">
                <a:solidFill>
                  <a:srgbClr val="C00000"/>
                </a:solidFill>
              </a:rPr>
              <a:t>2- </a:t>
            </a:r>
            <a:r>
              <a:rPr lang="en-US" sz="3400" b="1" dirty="0" err="1" smtClean="0">
                <a:solidFill>
                  <a:srgbClr val="C00000"/>
                </a:solidFill>
              </a:rPr>
              <a:t>stereopecificity</a:t>
            </a:r>
            <a:r>
              <a:rPr lang="en-US" sz="3400" b="1" dirty="0" smtClean="0">
                <a:solidFill>
                  <a:srgbClr val="C00000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The binding site recognize a specific substance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D-glucose but not L-glucose.</a:t>
            </a:r>
            <a:endParaRPr lang="en-GB" dirty="0" smtClean="0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3276600" y="24923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2819400" y="2209800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 flipV="1">
            <a:off x="381000" y="1981200"/>
            <a:ext cx="0" cy="4571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Line 9"/>
          <p:cNvSpPr>
            <a:spLocks noChangeShapeType="1"/>
          </p:cNvSpPr>
          <p:nvPr/>
        </p:nvSpPr>
        <p:spPr bwMode="auto">
          <a:xfrm>
            <a:off x="4284663" y="26368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Line 10"/>
          <p:cNvSpPr>
            <a:spLocks noChangeShapeType="1"/>
          </p:cNvSpPr>
          <p:nvPr/>
        </p:nvSpPr>
        <p:spPr bwMode="auto">
          <a:xfrm flipV="1">
            <a:off x="3657600" y="1981200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LINDA  1-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235825" cy="542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73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036413"/>
            <a:ext cx="8686800" cy="3394775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</a:t>
            </a:r>
          </a:p>
          <a:p>
            <a:pPr algn="ctr">
              <a:buNone/>
            </a:pP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Habits</a:t>
            </a:r>
          </a:p>
          <a:p>
            <a:pPr algn="ctr">
              <a:buNone/>
            </a:pP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of physical activity.</a:t>
            </a:r>
          </a:p>
          <a:p>
            <a:pPr algn="l" rtl="0" eaLnBrk="1" hangingPunct="1">
              <a:buFontTx/>
              <a:buNone/>
            </a:pPr>
            <a:endParaRPr lang="en-US" b="1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763000" cy="530225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 of Water Intake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0821"/>
            <a:ext cx="8229600" cy="469667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3- Competition:</a:t>
            </a:r>
          </a:p>
          <a:p>
            <a:pPr eaLnBrk="1" hangingPunct="1">
              <a:buFontTx/>
              <a:buNone/>
            </a:pPr>
            <a:r>
              <a:rPr lang="en-US" dirty="0" smtClean="0"/>
              <a:t>Chemically  similar substance can compete for the same binding site.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D- </a:t>
            </a:r>
            <a:r>
              <a:rPr lang="en-US" dirty="0" err="1" smtClean="0"/>
              <a:t>galactose</a:t>
            </a:r>
            <a:r>
              <a:rPr lang="en-US" dirty="0" smtClean="0"/>
              <a:t>  /  D-glucose.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sz="2800" dirty="0" smtClean="0"/>
              <a:t>Substance       binding site          substance protein complex         conformational changes          release of substance</a:t>
            </a:r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sp>
        <p:nvSpPr>
          <p:cNvPr id="23555" name="Line 5"/>
          <p:cNvSpPr>
            <a:spLocks noChangeShapeType="1"/>
          </p:cNvSpPr>
          <p:nvPr/>
        </p:nvSpPr>
        <p:spPr bwMode="auto">
          <a:xfrm>
            <a:off x="2133600" y="41910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6" name="Line 8"/>
          <p:cNvSpPr>
            <a:spLocks noChangeShapeType="1"/>
          </p:cNvSpPr>
          <p:nvPr/>
        </p:nvSpPr>
        <p:spPr bwMode="auto">
          <a:xfrm>
            <a:off x="4495800" y="42672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Line 14"/>
          <p:cNvSpPr>
            <a:spLocks noChangeShapeType="1"/>
          </p:cNvSpPr>
          <p:nvPr/>
        </p:nvSpPr>
        <p:spPr bwMode="auto">
          <a:xfrm>
            <a:off x="2209801" y="4648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553200" y="46482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u="sng" dirty="0" smtClean="0">
                <a:solidFill>
                  <a:srgbClr val="C00000"/>
                </a:solidFill>
              </a:rPr>
              <a:t>Active Transport: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36413"/>
            <a:ext cx="8686800" cy="33947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Transport (</a:t>
            </a:r>
            <a:r>
              <a:rPr lang="en-US" u="sng" dirty="0" smtClean="0"/>
              <a:t>uphill</a:t>
            </a:r>
            <a:r>
              <a:rPr lang="en-US" dirty="0" smtClean="0"/>
              <a:t>)         against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                       electrochemical gradient.</a:t>
            </a:r>
          </a:p>
          <a:p>
            <a:pPr eaLnBrk="1" hangingPunct="1"/>
            <a:r>
              <a:rPr lang="en-US" dirty="0" smtClean="0"/>
              <a:t>Required energy           direct.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                                    indirect.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Required carrier – protein.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3810000" y="243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3429000" y="3505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H="1">
            <a:off x="3505200" y="3505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3505200" y="4114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763000" cy="978729"/>
          </a:xfrm>
        </p:spPr>
        <p:txBody>
          <a:bodyPr>
            <a:normAutofit fontScale="90000"/>
          </a:bodyPr>
          <a:lstStyle/>
          <a:p>
            <a:pPr marL="838200" indent="-838200" eaLnBrk="1" hangingPunct="1"/>
            <a:r>
              <a:rPr lang="en-US" b="1" dirty="0" smtClean="0">
                <a:solidFill>
                  <a:srgbClr val="C00000"/>
                </a:solidFill>
              </a:rPr>
              <a:t>1- Primary Active Transport:</a:t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GB" b="1" dirty="0" smtClean="0">
              <a:solidFill>
                <a:srgbClr val="C000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36413"/>
            <a:ext cx="8686800" cy="3394775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Tx/>
              <a:buNone/>
            </a:pPr>
            <a:r>
              <a:rPr lang="en-US" dirty="0" smtClean="0"/>
              <a:t>           -Energy is supplied directly from ATP.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            ATP            ADP +P+ energy.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dirty="0" smtClean="0">
                <a:solidFill>
                  <a:schemeClr val="folHlink"/>
                </a:solidFill>
              </a:rPr>
              <a:t>- </a:t>
            </a:r>
            <a:r>
              <a:rPr lang="en-US" b="1" dirty="0" smtClean="0">
                <a:solidFill>
                  <a:srgbClr val="C00000"/>
                </a:solidFill>
              </a:rPr>
              <a:t>Sodium-Potassium pump (Na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b="1" dirty="0" smtClean="0">
                <a:solidFill>
                  <a:srgbClr val="C00000"/>
                </a:solidFill>
              </a:rPr>
              <a:t>-K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b="1" dirty="0" smtClean="0">
                <a:solidFill>
                  <a:srgbClr val="C00000"/>
                </a:solidFill>
              </a:rPr>
              <a:t> pump).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      - its present in all  cell membranes.</a:t>
            </a:r>
          </a:p>
          <a:p>
            <a:pPr marL="609600" indent="-609600">
              <a:buNone/>
            </a:pPr>
            <a:r>
              <a:rPr lang="en-US" dirty="0" smtClean="0"/>
              <a:t>      - 3 Na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dirty="0" smtClean="0"/>
              <a:t> in          out.</a:t>
            </a:r>
          </a:p>
          <a:p>
            <a:pPr marL="609600" indent="-609600">
              <a:buNone/>
            </a:pPr>
            <a:r>
              <a:rPr lang="en-US" dirty="0" smtClean="0"/>
              <a:t>      - 2 K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dirty="0" smtClean="0"/>
              <a:t>  out          in.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2209800" y="2819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2590800" y="4495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2667000" y="4953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Discovery</a:t>
            </a:r>
            <a:endParaRPr lang="en-US" dirty="0"/>
          </a:p>
          <a:p>
            <a:r>
              <a:rPr lang="en-US" dirty="0"/>
              <a:t>Na</a:t>
            </a:r>
            <a:r>
              <a:rPr lang="en-US" dirty="0" smtClean="0"/>
              <a:t>+/</a:t>
            </a:r>
            <a:r>
              <a:rPr lang="en-US" dirty="0"/>
              <a:t>K</a:t>
            </a:r>
            <a:r>
              <a:rPr lang="en-US" dirty="0" smtClean="0"/>
              <a:t>+-</a:t>
            </a:r>
            <a:r>
              <a:rPr lang="en-US" dirty="0"/>
              <a:t>ATPase was discovered by </a:t>
            </a:r>
            <a:r>
              <a:rPr lang="en-US" dirty="0">
                <a:hlinkClick r:id="rId2" tooltip="Jens Christian Skou"/>
              </a:rPr>
              <a:t>Jens Christian </a:t>
            </a:r>
            <a:r>
              <a:rPr lang="en-US" dirty="0" err="1">
                <a:hlinkClick r:id="rId2" tooltip="Jens Christian Skou"/>
              </a:rPr>
              <a:t>Skou</a:t>
            </a:r>
            <a:r>
              <a:rPr lang="en-US" dirty="0"/>
              <a:t> in </a:t>
            </a:r>
            <a:r>
              <a:rPr lang="en-US" dirty="0" smtClean="0"/>
              <a:t>1957.</a:t>
            </a:r>
          </a:p>
          <a:p>
            <a:endParaRPr lang="en-US" dirty="0"/>
          </a:p>
          <a:p>
            <a:r>
              <a:rPr lang="en-US" dirty="0"/>
              <a:t>In 1997, he received one-half of the </a:t>
            </a:r>
            <a:r>
              <a:rPr lang="en-US" dirty="0">
                <a:hlinkClick r:id="rId3" tooltip="Nobel Prize in Chemistry"/>
              </a:rPr>
              <a:t>Nobel Prize in Chemistry</a:t>
            </a:r>
            <a:r>
              <a:rPr lang="en-US" dirty="0"/>
              <a:t> 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34065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70449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GUYTON 4-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Characteristic  Of The Pump: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Carrier protein is formed from </a:t>
            </a:r>
            <a:r>
              <a:rPr lang="el-GR" dirty="0" smtClean="0">
                <a:cs typeface="Arial" charset="0"/>
              </a:rPr>
              <a:t>α</a:t>
            </a:r>
            <a:r>
              <a:rPr lang="en-US" dirty="0" smtClean="0">
                <a:cs typeface="Arial" charset="0"/>
              </a:rPr>
              <a:t> and </a:t>
            </a:r>
            <a:r>
              <a:rPr lang="el-GR" dirty="0" smtClean="0">
                <a:cs typeface="Arial" charset="0"/>
              </a:rPr>
              <a:t>β</a:t>
            </a:r>
            <a:r>
              <a:rPr lang="en-US" dirty="0" smtClean="0">
                <a:cs typeface="Arial" charset="0"/>
              </a:rPr>
              <a:t> subunits.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>
                <a:cs typeface="Arial" charset="0"/>
              </a:rPr>
              <a:t>Binding site for Na inside the cell.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>
                <a:cs typeface="Arial" charset="0"/>
              </a:rPr>
              <a:t>Binding site for K outside the cell.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>
                <a:cs typeface="Arial" charset="0"/>
              </a:rPr>
              <a:t>It has </a:t>
            </a:r>
            <a:r>
              <a:rPr lang="en-US" dirty="0" err="1" smtClean="0">
                <a:cs typeface="Arial" charset="0"/>
              </a:rPr>
              <a:t>ATPase</a:t>
            </a:r>
            <a:r>
              <a:rPr lang="en-US" dirty="0" smtClean="0">
                <a:cs typeface="Arial" charset="0"/>
              </a:rPr>
              <a:t> activity.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>
                <a:cs typeface="Arial" charset="0"/>
              </a:rPr>
              <a:t>3 Na out.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>
                <a:cs typeface="Arial" charset="0"/>
              </a:rPr>
              <a:t>2 K in.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cs typeface="Arial" charset="0"/>
            </a:endParaRPr>
          </a:p>
          <a:p>
            <a:pPr marL="609600" indent="-609600" eaLnBrk="1" hangingPunct="1">
              <a:buFontTx/>
              <a:buAutoNum type="arabicPeriod"/>
            </a:pPr>
            <a:endParaRPr lang="el-GR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Function: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Maintaining Na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dirty="0" smtClean="0"/>
              <a:t> and K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dirty="0" smtClean="0"/>
              <a:t> concentration difference 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It’s the basis of nerve signal </a:t>
            </a:r>
            <a:r>
              <a:rPr lang="en-US" dirty="0" err="1" smtClean="0"/>
              <a:t>transmtion</a:t>
            </a:r>
            <a:r>
              <a:rPr lang="en-US" dirty="0" smtClean="0"/>
              <a:t> 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Maintaining –</a:t>
            </a:r>
            <a:r>
              <a:rPr lang="en-US" dirty="0" err="1" smtClean="0"/>
              <a:t>ve</a:t>
            </a:r>
            <a:r>
              <a:rPr lang="en-US" dirty="0" smtClean="0"/>
              <a:t> potential inside the cell.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4. Maintains a normal cell volume.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85169"/>
            <a:ext cx="8229600" cy="5536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B.  </a:t>
            </a:r>
            <a:r>
              <a:rPr lang="en-US" b="1" dirty="0" smtClean="0">
                <a:solidFill>
                  <a:srgbClr val="C00000"/>
                </a:solidFill>
              </a:rPr>
              <a:t>primary active transport of calcium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        (Ca </a:t>
            </a:r>
            <a:r>
              <a:rPr lang="en-US" b="1" dirty="0" smtClean="0">
                <a:solidFill>
                  <a:srgbClr val="C00000"/>
                </a:solidFill>
                <a:cs typeface="Arial" charset="0"/>
                <a:sym typeface="Wingdings" pitchFamily="2" charset="2"/>
              </a:rPr>
              <a:t>²+ </a:t>
            </a:r>
            <a:r>
              <a:rPr lang="en-US" b="1" dirty="0" err="1" smtClean="0">
                <a:solidFill>
                  <a:srgbClr val="C00000"/>
                </a:solidFill>
                <a:cs typeface="Arial" charset="0"/>
                <a:sym typeface="Wingdings" pitchFamily="2" charset="2"/>
              </a:rPr>
              <a:t>ATPase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).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- </a:t>
            </a:r>
            <a:r>
              <a:rPr lang="en-US" dirty="0" err="1" smtClean="0"/>
              <a:t>sarcoplasmic</a:t>
            </a:r>
            <a:r>
              <a:rPr lang="en-US" dirty="0" smtClean="0"/>
              <a:t> reticulum (SR).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- mitochondria.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- in some cell membranes.</a:t>
            </a:r>
            <a:endParaRPr lang="en-US" dirty="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C00000"/>
                </a:solidFill>
              </a:rPr>
              <a:t>Function:</a:t>
            </a:r>
          </a:p>
          <a:p>
            <a:pPr eaLnBrk="1" hangingPunct="1">
              <a:buFontTx/>
              <a:buNone/>
            </a:pPr>
            <a:r>
              <a:rPr lang="en-US" dirty="0" smtClean="0"/>
              <a:t>Maintaining a low Ca</a:t>
            </a:r>
            <a:r>
              <a:rPr lang="en-US" dirty="0" smtClean="0">
                <a:cs typeface="Arial" charset="0"/>
              </a:rPr>
              <a:t>²+ concentration inside the cell.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30785"/>
            <a:ext cx="8610600" cy="495674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C.  primary active transport of hydrogen </a:t>
            </a:r>
            <a:r>
              <a:rPr lang="en-US" b="1" dirty="0">
                <a:solidFill>
                  <a:srgbClr val="C00000"/>
                </a:solidFill>
              </a:rPr>
              <a:t>i</a:t>
            </a:r>
            <a:r>
              <a:rPr lang="en-US" b="1" dirty="0" smtClean="0">
                <a:solidFill>
                  <a:srgbClr val="C00000"/>
                </a:solidFill>
              </a:rPr>
              <a:t>ons H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b="1" dirty="0" smtClean="0">
                <a:solidFill>
                  <a:srgbClr val="C00000"/>
                </a:solidFill>
              </a:rPr>
              <a:t>-K ATPase.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C00000"/>
                </a:solidFill>
              </a:rPr>
              <a:t>      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- stomach.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- kidneys.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- pump to the lumen.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- H</a:t>
            </a:r>
            <a:r>
              <a:rPr lang="en-US" baseline="30000" dirty="0" smtClean="0"/>
              <a:t>+</a:t>
            </a:r>
            <a:r>
              <a:rPr lang="en-US" dirty="0" smtClean="0"/>
              <a:t>-K </a:t>
            </a:r>
            <a:r>
              <a:rPr lang="en-US" dirty="0" err="1" smtClean="0"/>
              <a:t>ATPase</a:t>
            </a:r>
            <a:r>
              <a:rPr lang="en-US" dirty="0" smtClean="0"/>
              <a:t> inhibitors (treat ulcer 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           disease). (</a:t>
            </a:r>
            <a:r>
              <a:rPr lang="en-US" dirty="0" err="1" smtClean="0"/>
              <a:t>omeprazol</a:t>
            </a:r>
            <a:r>
              <a:rPr lang="en-US" dirty="0" smtClean="0"/>
              <a:t>)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763000" cy="978729"/>
          </a:xfrm>
        </p:spPr>
        <p:txBody>
          <a:bodyPr>
            <a:normAutofit fontScale="90000"/>
          </a:bodyPr>
          <a:lstStyle/>
          <a:p>
            <a:pPr marL="838200" indent="-838200" eaLnBrk="1" hangingPunct="1">
              <a:buFontTx/>
              <a:buAutoNum type="arabicParenR" startAt="2"/>
            </a:pPr>
            <a:r>
              <a:rPr lang="en-US" dirty="0" smtClean="0">
                <a:solidFill>
                  <a:srgbClr val="C00000"/>
                </a:solidFill>
              </a:rPr>
              <a:t>Secondary Active Transport:</a:t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GB" dirty="0" smtClean="0">
              <a:solidFill>
                <a:srgbClr val="C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13274"/>
            <a:ext cx="8686800" cy="384105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Co- transport and </a:t>
            </a:r>
            <a:r>
              <a:rPr lang="en-US" b="1" dirty="0" err="1" smtClean="0">
                <a:solidFill>
                  <a:srgbClr val="C00000"/>
                </a:solidFill>
              </a:rPr>
              <a:t>countertransport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</a:p>
          <a:p>
            <a:pPr eaLnBrk="1" hangingPunct="1"/>
            <a:endParaRPr lang="en-US" b="1" dirty="0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</a:pPr>
            <a:r>
              <a:rPr lang="en-US" dirty="0" smtClean="0"/>
              <a:t>     is transport of one or more solutes against an electrochemical gradient ,coupled to the transport of another solute down an electrochemical gradient .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‘’downhill’’ solute is Na.</a:t>
            </a:r>
          </a:p>
          <a:p>
            <a:pPr eaLnBrk="1" hangingPunct="1">
              <a:buFontTx/>
              <a:buChar char="-"/>
            </a:pPr>
            <a:endParaRPr lang="en-US" dirty="0" smtClean="0"/>
          </a:p>
          <a:p>
            <a:pPr eaLnBrk="1" hangingPunct="1">
              <a:buFontTx/>
              <a:buChar char="-"/>
            </a:pPr>
            <a:r>
              <a:rPr lang="en-US" dirty="0" smtClean="0"/>
              <a:t>Energy is supplied indirectly form primary transport.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686800" cy="455509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hypothalamic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thirst center </a:t>
            </a:r>
            <a:r>
              <a:rPr lang="en-US" dirty="0">
                <a:solidFill>
                  <a:srgbClr val="000000"/>
                </a:solidFill>
              </a:rPr>
              <a:t>is stimulated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By a </a:t>
            </a:r>
            <a:r>
              <a:rPr lang="en-US" dirty="0" smtClean="0">
                <a:solidFill>
                  <a:srgbClr val="000000"/>
                </a:solidFill>
              </a:rPr>
              <a:t>decline in </a:t>
            </a:r>
            <a:r>
              <a:rPr lang="en-US" dirty="0">
                <a:solidFill>
                  <a:srgbClr val="000000"/>
                </a:solidFill>
              </a:rPr>
              <a:t>plasma </a:t>
            </a:r>
            <a:r>
              <a:rPr lang="en-US" b="1" dirty="0">
                <a:solidFill>
                  <a:srgbClr val="000000"/>
                </a:solidFill>
              </a:rPr>
              <a:t>volume</a:t>
            </a:r>
            <a:r>
              <a:rPr lang="en-US" dirty="0">
                <a:solidFill>
                  <a:srgbClr val="000000"/>
                </a:solidFill>
              </a:rPr>
              <a:t> of </a:t>
            </a:r>
            <a:r>
              <a:rPr lang="en-US" dirty="0">
                <a:solidFill>
                  <a:srgbClr val="C00000"/>
                </a:solidFill>
              </a:rPr>
              <a:t>10%–15</a:t>
            </a:r>
            <a:r>
              <a:rPr lang="en-US" dirty="0" smtClean="0">
                <a:solidFill>
                  <a:srgbClr val="C00000"/>
                </a:solidFill>
              </a:rPr>
              <a:t>%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By increases in plasma </a:t>
            </a:r>
            <a:r>
              <a:rPr lang="en-US" b="1" dirty="0" err="1">
                <a:solidFill>
                  <a:srgbClr val="000000"/>
                </a:solidFill>
              </a:rPr>
              <a:t>osmolality</a:t>
            </a:r>
            <a:r>
              <a:rPr lang="en-US" dirty="0">
                <a:solidFill>
                  <a:srgbClr val="000000"/>
                </a:solidFill>
              </a:rPr>
              <a:t> of </a:t>
            </a:r>
            <a:r>
              <a:rPr lang="en-US" dirty="0">
                <a:solidFill>
                  <a:srgbClr val="C00000"/>
                </a:solidFill>
              </a:rPr>
              <a:t>1–2</a:t>
            </a:r>
            <a:r>
              <a:rPr lang="en-US" dirty="0" smtClean="0">
                <a:solidFill>
                  <a:srgbClr val="C00000"/>
                </a:solidFill>
              </a:rPr>
              <a:t>%</a:t>
            </a:r>
          </a:p>
          <a:p>
            <a:pPr lvl="1"/>
            <a:endParaRPr lang="en-US" dirty="0" smtClean="0">
              <a:solidFill>
                <a:srgbClr val="C00000"/>
              </a:solidFill>
            </a:endParaRPr>
          </a:p>
          <a:p>
            <a:pPr lvl="1">
              <a:buNone/>
            </a:pPr>
            <a:r>
              <a:rPr lang="en-US" b="1" dirty="0" smtClean="0">
                <a:solidFill>
                  <a:srgbClr val="C00000"/>
                </a:solidFill>
              </a:rPr>
              <a:t>		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C00000"/>
                </a:solidFill>
              </a:rPr>
              <a:t>		In steady state  water intake = water loss</a:t>
            </a:r>
            <a:endParaRPr lang="en-GB" b="1" dirty="0" smtClean="0">
              <a:solidFill>
                <a:srgbClr val="C00000"/>
              </a:solidFill>
            </a:endParaRPr>
          </a:p>
          <a:p>
            <a:pPr lvl="1"/>
            <a:endParaRPr lang="en-US" dirty="0" smtClean="0">
              <a:solidFill>
                <a:srgbClr val="C00000"/>
              </a:solidFill>
            </a:endParaRPr>
          </a:p>
          <a:p>
            <a:pPr lvl="1"/>
            <a:endParaRPr lang="en-US" dirty="0" smtClean="0">
              <a:solidFill>
                <a:srgbClr val="C00000"/>
              </a:solidFill>
            </a:endParaRPr>
          </a:p>
          <a:p>
            <a:pPr lvl="1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 of Water Intake</a:t>
            </a:r>
            <a:endParaRPr lang="en-US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flipH="1">
            <a:off x="457200" y="2895600"/>
            <a:ext cx="3810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flipV="1">
            <a:off x="457200" y="3733800"/>
            <a:ext cx="38100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8686800" cy="339477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Co-transport: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   </a:t>
            </a:r>
            <a:r>
              <a:rPr lang="en-US" dirty="0" smtClean="0"/>
              <a:t>- All solutes move in the same direction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‘’ inside cell’’.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   - e.g. – Na</a:t>
            </a:r>
            <a:r>
              <a:rPr lang="en-US" baseline="30000" dirty="0" smtClean="0"/>
              <a:t>+</a:t>
            </a:r>
            <a:r>
              <a:rPr lang="en-US" dirty="0" smtClean="0"/>
              <a:t> - glucose  Co-transport.</a:t>
            </a:r>
          </a:p>
          <a:p>
            <a:pPr>
              <a:buNone/>
            </a:pPr>
            <a:r>
              <a:rPr lang="en-US" dirty="0" smtClean="0"/>
              <a:t>            - Na</a:t>
            </a:r>
            <a:r>
              <a:rPr lang="en-US" baseline="30000" dirty="0" smtClean="0"/>
              <a:t> +</a:t>
            </a:r>
            <a:r>
              <a:rPr lang="en-US" dirty="0" smtClean="0"/>
              <a:t> - amino acid Co-transport.</a:t>
            </a:r>
          </a:p>
          <a:p>
            <a:pPr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            - in the intestinal tract kidney.</a:t>
            </a:r>
            <a:endParaRPr lang="en-GB" dirty="0" smtClean="0"/>
          </a:p>
        </p:txBody>
      </p:sp>
      <p:pic>
        <p:nvPicPr>
          <p:cNvPr id="3" name="Picture 2" descr="GUYTON 4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2667000"/>
            <a:ext cx="37338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LINDA  1-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9427"/>
            <a:ext cx="8229600" cy="437658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 err="1" smtClean="0">
                <a:solidFill>
                  <a:srgbClr val="C00000"/>
                </a:solidFill>
              </a:rPr>
              <a:t>Countertransport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</a:p>
          <a:p>
            <a:pPr eaLnBrk="1" hangingPunct="1"/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is moving to the interior causing  other substance to move out.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r>
              <a:rPr lang="en-US" dirty="0" smtClean="0"/>
              <a:t>Ca</a:t>
            </a:r>
            <a:r>
              <a:rPr lang="en-US" dirty="0" smtClean="0">
                <a:cs typeface="Arial" charset="0"/>
              </a:rPr>
              <a:t>²+ - Na</a:t>
            </a:r>
            <a:r>
              <a:rPr lang="en-US" baseline="30000" dirty="0" smtClean="0"/>
              <a:t> +  </a:t>
            </a:r>
            <a:r>
              <a:rPr lang="en-US" dirty="0" smtClean="0">
                <a:cs typeface="Arial" charset="0"/>
              </a:rPr>
              <a:t>exchange.</a:t>
            </a:r>
          </a:p>
          <a:p>
            <a:pPr eaLnBrk="1" hangingPunct="1">
              <a:buFontTx/>
              <a:buNone/>
            </a:pPr>
            <a:r>
              <a:rPr lang="en-US" dirty="0" smtClean="0">
                <a:cs typeface="Arial" charset="0"/>
              </a:rPr>
              <a:t>     (present in many cell membranes)</a:t>
            </a:r>
          </a:p>
          <a:p>
            <a:pPr eaLnBrk="1" hangingPunct="1">
              <a:buFontTx/>
              <a:buNone/>
            </a:pPr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Na</a:t>
            </a:r>
            <a:r>
              <a:rPr lang="en-US" baseline="30000" dirty="0" smtClean="0"/>
              <a:t> +</a:t>
            </a:r>
            <a:r>
              <a:rPr lang="en-US" dirty="0" smtClean="0">
                <a:cs typeface="Arial" charset="0"/>
              </a:rPr>
              <a:t> - H</a:t>
            </a:r>
            <a:r>
              <a:rPr lang="en-US" baseline="30000" dirty="0" smtClean="0"/>
              <a:t> +</a:t>
            </a:r>
            <a:r>
              <a:rPr lang="en-US" dirty="0" smtClean="0">
                <a:cs typeface="Arial" charset="0"/>
              </a:rPr>
              <a:t> exchange in the kidney.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LINDA  1-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Electrolyte Concentration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Expressed in </a:t>
            </a:r>
            <a:r>
              <a:rPr lang="en-US" dirty="0" err="1" smtClean="0"/>
              <a:t>milliequivalents</a:t>
            </a:r>
            <a:r>
              <a:rPr lang="en-US" dirty="0" smtClean="0"/>
              <a:t> per liter (</a:t>
            </a:r>
            <a:r>
              <a:rPr lang="en-US" dirty="0" err="1" smtClean="0"/>
              <a:t>mEq</a:t>
            </a:r>
            <a:r>
              <a:rPr lang="en-US" dirty="0" smtClean="0"/>
              <a:t>/L), a</a:t>
            </a:r>
          </a:p>
          <a:p>
            <a:pPr>
              <a:buNone/>
            </a:pPr>
            <a:r>
              <a:rPr lang="en-US" dirty="0" smtClean="0"/>
              <a:t>measure of the number of electrical charges in</a:t>
            </a:r>
          </a:p>
          <a:p>
            <a:pPr>
              <a:buNone/>
            </a:pPr>
            <a:r>
              <a:rPr lang="en-US" dirty="0" smtClean="0"/>
              <a:t>one liter of solution.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mEq</a:t>
            </a:r>
            <a:r>
              <a:rPr lang="en-US" dirty="0" smtClean="0"/>
              <a:t>/L = (concentration of ion in [mg/L]/the</a:t>
            </a:r>
          </a:p>
          <a:p>
            <a:pPr>
              <a:buNone/>
            </a:pPr>
            <a:r>
              <a:rPr lang="en-US" dirty="0" smtClean="0"/>
              <a:t>atomic weight of ion) </a:t>
            </a:r>
            <a:r>
              <a:rPr lang="en-US" b="1" dirty="0" smtClean="0">
                <a:sym typeface="Symbol"/>
              </a:rPr>
              <a:t>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number of electrical</a:t>
            </a:r>
          </a:p>
          <a:p>
            <a:pPr>
              <a:buNone/>
            </a:pPr>
            <a:r>
              <a:rPr lang="en-US" dirty="0" smtClean="0"/>
              <a:t>charges on one ion.</a:t>
            </a:r>
          </a:p>
          <a:p>
            <a:pPr>
              <a:buNone/>
            </a:pPr>
            <a:r>
              <a:rPr lang="en-US" dirty="0" smtClean="0"/>
              <a:t>• For single charged ions, 1 </a:t>
            </a:r>
            <a:r>
              <a:rPr lang="en-US" dirty="0" err="1" smtClean="0"/>
              <a:t>mEq</a:t>
            </a:r>
            <a:r>
              <a:rPr lang="en-US" dirty="0" smtClean="0"/>
              <a:t> = 1 </a:t>
            </a:r>
            <a:r>
              <a:rPr lang="en-US" dirty="0" err="1" smtClean="0"/>
              <a:t>mOsm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• For bivalent ions, 1 </a:t>
            </a:r>
            <a:r>
              <a:rPr lang="en-US" dirty="0" err="1" smtClean="0"/>
              <a:t>mEq</a:t>
            </a:r>
            <a:r>
              <a:rPr lang="en-US" dirty="0" smtClean="0"/>
              <a:t> = 1/2 </a:t>
            </a:r>
            <a:r>
              <a:rPr lang="en-US" dirty="0" err="1" smtClean="0"/>
              <a:t>mOsm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621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>
            <a:normAutofit/>
          </a:bodyPr>
          <a:lstStyle/>
          <a:p>
            <a:pPr algn="l"/>
            <a:r>
              <a:rPr lang="en-US" sz="3200" b="1" u="sng" dirty="0">
                <a:effectLst/>
              </a:rPr>
              <a:t>Factors that affect the TBW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476488" cy="4953000"/>
          </a:xfrm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	</a:t>
            </a:r>
            <a:r>
              <a:rPr lang="en-US" sz="2800" b="1" i="1" u="sng" dirty="0" smtClean="0">
                <a:solidFill>
                  <a:srgbClr val="0070C0"/>
                </a:solidFill>
              </a:rPr>
              <a:t>Physiological factors: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2800" i="1" u="sng" dirty="0">
              <a:solidFill>
                <a:srgbClr val="0070C0"/>
              </a:solidFill>
            </a:endParaRPr>
          </a:p>
          <a:p>
            <a:pPr algn="l" rtl="0">
              <a:lnSpc>
                <a:spcPct val="80000"/>
              </a:lnSpc>
            </a:pPr>
            <a:r>
              <a:rPr lang="en-US" sz="2800" dirty="0"/>
              <a:t>Age</a:t>
            </a:r>
          </a:p>
          <a:p>
            <a:pPr algn="l" rtl="0">
              <a:lnSpc>
                <a:spcPct val="80000"/>
              </a:lnSpc>
            </a:pPr>
            <a:r>
              <a:rPr lang="en-US" sz="2800" dirty="0"/>
              <a:t>Sex</a:t>
            </a:r>
          </a:p>
          <a:p>
            <a:pPr algn="l" rtl="0">
              <a:lnSpc>
                <a:spcPct val="80000"/>
              </a:lnSpc>
            </a:pPr>
            <a:r>
              <a:rPr lang="en-US" sz="2800" dirty="0"/>
              <a:t>Body </a:t>
            </a:r>
            <a:r>
              <a:rPr lang="en-US" sz="2800" dirty="0" smtClean="0"/>
              <a:t>fat</a:t>
            </a:r>
          </a:p>
          <a:p>
            <a:pPr algn="l" rtl="0">
              <a:lnSpc>
                <a:spcPct val="80000"/>
              </a:lnSpc>
            </a:pPr>
            <a:r>
              <a:rPr lang="en-US" sz="2800" dirty="0" smtClean="0"/>
              <a:t>Climate</a:t>
            </a:r>
          </a:p>
          <a:p>
            <a:pPr algn="l" rtl="0">
              <a:lnSpc>
                <a:spcPct val="80000"/>
              </a:lnSpc>
            </a:pPr>
            <a:r>
              <a:rPr lang="en-US" sz="2800" dirty="0" smtClean="0"/>
              <a:t>Physical activity</a:t>
            </a:r>
          </a:p>
          <a:p>
            <a:pPr algn="l" rtl="0">
              <a:lnSpc>
                <a:spcPct val="80000"/>
              </a:lnSpc>
            </a:pPr>
            <a:endParaRPr lang="en-US" sz="2800" dirty="0"/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00FF00"/>
                </a:solidFill>
              </a:rPr>
              <a:t>	</a:t>
            </a:r>
            <a:r>
              <a:rPr lang="en-US" sz="2800" b="1" i="1" u="sng" dirty="0" smtClean="0">
                <a:solidFill>
                  <a:srgbClr val="0070C0"/>
                </a:solidFill>
              </a:rPr>
              <a:t>Pathological factors: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2800" b="1" i="1" u="sng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/>
              <a:t>Vomiting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Diarrhea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Diseases with excessive loss of water </a:t>
            </a:r>
            <a:r>
              <a:rPr lang="en-US" sz="2800" dirty="0" smtClean="0"/>
              <a:t>(DM</a:t>
            </a:r>
            <a:r>
              <a:rPr lang="en-US" sz="2800" dirty="0"/>
              <a:t>, excessive sweating,….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Blood loss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65250" y="1262443"/>
            <a:ext cx="3757168" cy="652462"/>
          </a:xfrm>
          <a:custGeom>
            <a:avLst/>
            <a:gdLst>
              <a:gd name="connsiteX0" fmla="*/ 6350 w 3757168"/>
              <a:gd name="connsiteY0" fmla="*/ 646112 h 652462"/>
              <a:gd name="connsiteX1" fmla="*/ 3750818 w 3757168"/>
              <a:gd name="connsiteY1" fmla="*/ 646112 h 652462"/>
              <a:gd name="connsiteX2" fmla="*/ 3750818 w 3757168"/>
              <a:gd name="connsiteY2" fmla="*/ 6350 h 652462"/>
              <a:gd name="connsiteX3" fmla="*/ 6350 w 3757168"/>
              <a:gd name="connsiteY3" fmla="*/ 6350 h 652462"/>
              <a:gd name="connsiteX4" fmla="*/ 6350 w 3757168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757168" h="652462">
                <a:moveTo>
                  <a:pt x="6350" y="646112"/>
                </a:moveTo>
                <a:lnTo>
                  <a:pt x="3750818" y="646112"/>
                </a:lnTo>
                <a:lnTo>
                  <a:pt x="3750818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B843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965250" y="1262443"/>
            <a:ext cx="3757168" cy="652462"/>
          </a:xfrm>
          <a:custGeom>
            <a:avLst/>
            <a:gdLst>
              <a:gd name="connsiteX0" fmla="*/ 6350 w 3757168"/>
              <a:gd name="connsiteY0" fmla="*/ 646112 h 652462"/>
              <a:gd name="connsiteX1" fmla="*/ 3750818 w 3757168"/>
              <a:gd name="connsiteY1" fmla="*/ 646112 h 652462"/>
              <a:gd name="connsiteX2" fmla="*/ 3750818 w 3757168"/>
              <a:gd name="connsiteY2" fmla="*/ 6350 h 652462"/>
              <a:gd name="connsiteX3" fmla="*/ 6350 w 3757168"/>
              <a:gd name="connsiteY3" fmla="*/ 6350 h 652462"/>
              <a:gd name="connsiteX4" fmla="*/ 6350 w 3757168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757168" h="652462">
                <a:moveTo>
                  <a:pt x="6350" y="646112"/>
                </a:moveTo>
                <a:lnTo>
                  <a:pt x="3750818" y="646112"/>
                </a:lnTo>
                <a:lnTo>
                  <a:pt x="3750818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B843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965250" y="1902167"/>
            <a:ext cx="3757168" cy="4557522"/>
          </a:xfrm>
          <a:custGeom>
            <a:avLst/>
            <a:gdLst>
              <a:gd name="connsiteX0" fmla="*/ 6350 w 3757168"/>
              <a:gd name="connsiteY0" fmla="*/ 4551172 h 4557522"/>
              <a:gd name="connsiteX1" fmla="*/ 3750818 w 3757168"/>
              <a:gd name="connsiteY1" fmla="*/ 4551172 h 4557522"/>
              <a:gd name="connsiteX2" fmla="*/ 3750818 w 3757168"/>
              <a:gd name="connsiteY2" fmla="*/ 6350 h 4557522"/>
              <a:gd name="connsiteX3" fmla="*/ 6350 w 3757168"/>
              <a:gd name="connsiteY3" fmla="*/ 6350 h 4557522"/>
              <a:gd name="connsiteX4" fmla="*/ 6350 w 3757168"/>
              <a:gd name="connsiteY4" fmla="*/ 4551172 h 45575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757168" h="4557522">
                <a:moveTo>
                  <a:pt x="6350" y="4551172"/>
                </a:moveTo>
                <a:lnTo>
                  <a:pt x="3750818" y="4551172"/>
                </a:lnTo>
                <a:lnTo>
                  <a:pt x="3750818" y="6350"/>
                </a:lnTo>
                <a:lnTo>
                  <a:pt x="6350" y="6350"/>
                </a:lnTo>
                <a:lnTo>
                  <a:pt x="6350" y="455117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EC182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405890" y="3552952"/>
            <a:ext cx="2439924" cy="16764"/>
          </a:xfrm>
          <a:custGeom>
            <a:avLst/>
            <a:gdLst>
              <a:gd name="connsiteX0" fmla="*/ 0 w 2439924"/>
              <a:gd name="connsiteY0" fmla="*/ 0 h 16764"/>
              <a:gd name="connsiteX1" fmla="*/ 813308 w 2439924"/>
              <a:gd name="connsiteY1" fmla="*/ 0 h 16764"/>
              <a:gd name="connsiteX2" fmla="*/ 1626616 w 2439924"/>
              <a:gd name="connsiteY2" fmla="*/ 0 h 16764"/>
              <a:gd name="connsiteX3" fmla="*/ 2439924 w 2439924"/>
              <a:gd name="connsiteY3" fmla="*/ 0 h 16764"/>
              <a:gd name="connsiteX4" fmla="*/ 2439924 w 2439924"/>
              <a:gd name="connsiteY4" fmla="*/ 16763 h 16764"/>
              <a:gd name="connsiteX5" fmla="*/ 1626616 w 2439924"/>
              <a:gd name="connsiteY5" fmla="*/ 16763 h 16764"/>
              <a:gd name="connsiteX6" fmla="*/ 813308 w 2439924"/>
              <a:gd name="connsiteY6" fmla="*/ 16763 h 16764"/>
              <a:gd name="connsiteX7" fmla="*/ 0 w 2439924"/>
              <a:gd name="connsiteY7" fmla="*/ 16763 h 16764"/>
              <a:gd name="connsiteX8" fmla="*/ 0 w 2439924"/>
              <a:gd name="connsiteY8" fmla="*/ 0 h 167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439924" h="16764">
                <a:moveTo>
                  <a:pt x="0" y="0"/>
                </a:moveTo>
                <a:lnTo>
                  <a:pt x="813308" y="0"/>
                </a:lnTo>
                <a:lnTo>
                  <a:pt x="1626616" y="0"/>
                </a:lnTo>
                <a:lnTo>
                  <a:pt x="2439924" y="0"/>
                </a:lnTo>
                <a:lnTo>
                  <a:pt x="2439924" y="16763"/>
                </a:lnTo>
                <a:lnTo>
                  <a:pt x="1626616" y="16763"/>
                </a:lnTo>
                <a:lnTo>
                  <a:pt x="813308" y="16763"/>
                </a:lnTo>
                <a:lnTo>
                  <a:pt x="0" y="16763"/>
                </a:lnTo>
                <a:lnTo>
                  <a:pt x="0" y="0"/>
                </a:lnTo>
              </a:path>
            </a:pathLst>
          </a:custGeom>
          <a:solidFill>
            <a:srgbClr val="6600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141722" y="1207833"/>
            <a:ext cx="3551428" cy="652462"/>
          </a:xfrm>
          <a:custGeom>
            <a:avLst/>
            <a:gdLst>
              <a:gd name="connsiteX0" fmla="*/ 6350 w 3551428"/>
              <a:gd name="connsiteY0" fmla="*/ 646112 h 652462"/>
              <a:gd name="connsiteX1" fmla="*/ 3545078 w 3551428"/>
              <a:gd name="connsiteY1" fmla="*/ 646112 h 652462"/>
              <a:gd name="connsiteX2" fmla="*/ 3545078 w 3551428"/>
              <a:gd name="connsiteY2" fmla="*/ 6350 h 652462"/>
              <a:gd name="connsiteX3" fmla="*/ 6350 w 3551428"/>
              <a:gd name="connsiteY3" fmla="*/ 6350 h 652462"/>
              <a:gd name="connsiteX4" fmla="*/ 6350 w 3551428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51428" h="652462">
                <a:moveTo>
                  <a:pt x="6350" y="646112"/>
                </a:moveTo>
                <a:lnTo>
                  <a:pt x="3545078" y="646112"/>
                </a:lnTo>
                <a:lnTo>
                  <a:pt x="3545078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B843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141722" y="1207833"/>
            <a:ext cx="3551428" cy="652462"/>
          </a:xfrm>
          <a:custGeom>
            <a:avLst/>
            <a:gdLst>
              <a:gd name="connsiteX0" fmla="*/ 6350 w 3551428"/>
              <a:gd name="connsiteY0" fmla="*/ 646112 h 652462"/>
              <a:gd name="connsiteX1" fmla="*/ 3545078 w 3551428"/>
              <a:gd name="connsiteY1" fmla="*/ 646112 h 652462"/>
              <a:gd name="connsiteX2" fmla="*/ 3545078 w 3551428"/>
              <a:gd name="connsiteY2" fmla="*/ 6350 h 652462"/>
              <a:gd name="connsiteX3" fmla="*/ 6350 w 3551428"/>
              <a:gd name="connsiteY3" fmla="*/ 6350 h 652462"/>
              <a:gd name="connsiteX4" fmla="*/ 6350 w 3551428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51428" h="652462">
                <a:moveTo>
                  <a:pt x="6350" y="646112"/>
                </a:moveTo>
                <a:lnTo>
                  <a:pt x="3545078" y="646112"/>
                </a:lnTo>
                <a:lnTo>
                  <a:pt x="3545078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B843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141722" y="1847684"/>
            <a:ext cx="3551428" cy="4612005"/>
          </a:xfrm>
          <a:custGeom>
            <a:avLst/>
            <a:gdLst>
              <a:gd name="connsiteX0" fmla="*/ 6350 w 3551428"/>
              <a:gd name="connsiteY0" fmla="*/ 4605655 h 4612005"/>
              <a:gd name="connsiteX1" fmla="*/ 3545078 w 3551428"/>
              <a:gd name="connsiteY1" fmla="*/ 4605655 h 4612005"/>
              <a:gd name="connsiteX2" fmla="*/ 3545078 w 3551428"/>
              <a:gd name="connsiteY2" fmla="*/ 6350 h 4612005"/>
              <a:gd name="connsiteX3" fmla="*/ 6350 w 3551428"/>
              <a:gd name="connsiteY3" fmla="*/ 6350 h 4612005"/>
              <a:gd name="connsiteX4" fmla="*/ 6350 w 3551428"/>
              <a:gd name="connsiteY4" fmla="*/ 4605655 h 46120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51428" h="4612005">
                <a:moveTo>
                  <a:pt x="6350" y="4605655"/>
                </a:moveTo>
                <a:lnTo>
                  <a:pt x="3545078" y="4605655"/>
                </a:lnTo>
                <a:lnTo>
                  <a:pt x="3545078" y="6350"/>
                </a:lnTo>
                <a:lnTo>
                  <a:pt x="6350" y="6350"/>
                </a:lnTo>
                <a:lnTo>
                  <a:pt x="6350" y="460565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EC182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5582412" y="4194810"/>
            <a:ext cx="2855976" cy="19811"/>
          </a:xfrm>
          <a:custGeom>
            <a:avLst/>
            <a:gdLst>
              <a:gd name="connsiteX0" fmla="*/ 0 w 2855976"/>
              <a:gd name="connsiteY0" fmla="*/ 0 h 19811"/>
              <a:gd name="connsiteX1" fmla="*/ 713994 w 2855976"/>
              <a:gd name="connsiteY1" fmla="*/ 0 h 19811"/>
              <a:gd name="connsiteX2" fmla="*/ 1427988 w 2855976"/>
              <a:gd name="connsiteY2" fmla="*/ 0 h 19811"/>
              <a:gd name="connsiteX3" fmla="*/ 2141981 w 2855976"/>
              <a:gd name="connsiteY3" fmla="*/ 0 h 19811"/>
              <a:gd name="connsiteX4" fmla="*/ 2855976 w 2855976"/>
              <a:gd name="connsiteY4" fmla="*/ 0 h 19811"/>
              <a:gd name="connsiteX5" fmla="*/ 2855976 w 2855976"/>
              <a:gd name="connsiteY5" fmla="*/ 19811 h 19811"/>
              <a:gd name="connsiteX6" fmla="*/ 2141981 w 2855976"/>
              <a:gd name="connsiteY6" fmla="*/ 19811 h 19811"/>
              <a:gd name="connsiteX7" fmla="*/ 1427988 w 2855976"/>
              <a:gd name="connsiteY7" fmla="*/ 19811 h 19811"/>
              <a:gd name="connsiteX8" fmla="*/ 713994 w 2855976"/>
              <a:gd name="connsiteY8" fmla="*/ 19811 h 19811"/>
              <a:gd name="connsiteX9" fmla="*/ 0 w 2855976"/>
              <a:gd name="connsiteY9" fmla="*/ 19811 h 19811"/>
              <a:gd name="connsiteX10" fmla="*/ 0 w 2855976"/>
              <a:gd name="connsiteY10" fmla="*/ 0 h 198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855976" h="19811">
                <a:moveTo>
                  <a:pt x="0" y="0"/>
                </a:moveTo>
                <a:lnTo>
                  <a:pt x="713994" y="0"/>
                </a:lnTo>
                <a:lnTo>
                  <a:pt x="1427988" y="0"/>
                </a:lnTo>
                <a:lnTo>
                  <a:pt x="2141981" y="0"/>
                </a:lnTo>
                <a:lnTo>
                  <a:pt x="2855976" y="0"/>
                </a:lnTo>
                <a:lnTo>
                  <a:pt x="2855976" y="19811"/>
                </a:lnTo>
                <a:lnTo>
                  <a:pt x="2141981" y="19811"/>
                </a:lnTo>
                <a:lnTo>
                  <a:pt x="1427988" y="19811"/>
                </a:lnTo>
                <a:lnTo>
                  <a:pt x="713994" y="19811"/>
                </a:lnTo>
                <a:lnTo>
                  <a:pt x="0" y="19811"/>
                </a:lnTo>
                <a:lnTo>
                  <a:pt x="0" y="0"/>
                </a:lnTo>
              </a:path>
            </a:pathLst>
          </a:custGeom>
          <a:solidFill>
            <a:srgbClr val="6600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096568" y="889635"/>
            <a:ext cx="7598994" cy="76200"/>
          </a:xfrm>
          <a:custGeom>
            <a:avLst/>
            <a:gdLst>
              <a:gd name="connsiteX0" fmla="*/ 19050 w 7598994"/>
              <a:gd name="connsiteY0" fmla="*/ 19050 h 76200"/>
              <a:gd name="connsiteX1" fmla="*/ 7579944 w 7598994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98994" h="76200">
                <a:moveTo>
                  <a:pt x="19050" y="19050"/>
                </a:moveTo>
                <a:lnTo>
                  <a:pt x="7579944" y="19050"/>
                </a:lnTo>
              </a:path>
            </a:pathLst>
          </a:custGeom>
          <a:ln w="381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41900" cy="68580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0800" y="1206500"/>
            <a:ext cx="3568700" cy="660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54100" y="1600200"/>
            <a:ext cx="2639377" cy="117468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457200" algn="l"/>
                <a:tab pos="9652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deficit</a:t>
            </a:r>
          </a:p>
          <a:p>
            <a:pPr>
              <a:lnSpc>
                <a:spcPts val="2400"/>
              </a:lnSpc>
              <a:tabLst>
                <a:tab pos="457200" algn="l"/>
                <a:tab pos="9652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Leads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to:</a:t>
            </a:r>
          </a:p>
          <a:p>
            <a:pPr>
              <a:lnSpc>
                <a:spcPts val="2000"/>
              </a:lnSpc>
              <a:tabLst>
                <a:tab pos="457200" algn="l"/>
                <a:tab pos="9652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7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Hypovolemia</a:t>
            </a:r>
          </a:p>
          <a:p>
            <a:pPr>
              <a:lnSpc>
                <a:spcPts val="2000"/>
              </a:lnSpc>
              <a:tabLst>
                <a:tab pos="457200" algn="l"/>
                <a:tab pos="965200" algn="l"/>
              </a:tabLst>
            </a:pPr>
            <a:r>
              <a:rPr lang="en-US" altLang="zh-CN" dirty="0" smtClean="0"/>
              <a:t>	</a:t>
            </a:r>
            <a:r>
              <a:rPr lang="en-US" altLang="zh-CN" sz="17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70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7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Dehydration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1054100" y="3302000"/>
            <a:ext cx="889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004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1460500" y="3340100"/>
            <a:ext cx="23749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b="1" dirty="0" smtClean="0">
                <a:solidFill>
                  <a:srgbClr val="660066"/>
                </a:solidFill>
                <a:latin typeface="Calibri" pitchFamily="18" charset="0"/>
                <a:cs typeface="Calibri" pitchFamily="18" charset="0"/>
              </a:rPr>
              <a:t>Physiologic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660066"/>
                </a:solidFill>
                <a:latin typeface="Calibri" pitchFamily="18" charset="0"/>
                <a:cs typeface="Calibri" pitchFamily="18" charset="0"/>
              </a:rPr>
              <a:t>regulation: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054100" y="3670300"/>
            <a:ext cx="3644524" cy="85408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342900" algn="l"/>
                <a:tab pos="457200" algn="l"/>
              </a:tabLst>
            </a:pP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1.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Activates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hypothalamic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thirst</a:t>
            </a:r>
          </a:p>
          <a:p>
            <a:pPr>
              <a:lnSpc>
                <a:spcPts val="1900"/>
              </a:lnSpc>
              <a:tabLst>
                <a:tab pos="3429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centre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→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↑fluid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intake</a:t>
            </a:r>
          </a:p>
          <a:p>
            <a:pPr>
              <a:lnSpc>
                <a:spcPts val="2400"/>
              </a:lnSpc>
              <a:tabLst>
                <a:tab pos="342900" algn="l"/>
                <a:tab pos="457200" algn="l"/>
              </a:tabLst>
            </a:pPr>
            <a:endParaRPr lang="en-US" altLang="zh-CN" sz="2004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1054100" y="5257800"/>
            <a:ext cx="190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2.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1348971" y="5257800"/>
            <a:ext cx="3294941" cy="77713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↑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ADH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secretion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posterior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pituitary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→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↑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water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200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reabsorption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kidney.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5232400" y="1549400"/>
            <a:ext cx="2536785" cy="11362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457200" algn="l"/>
                <a:tab pos="8509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excess</a:t>
            </a:r>
          </a:p>
          <a:p>
            <a:pPr>
              <a:lnSpc>
                <a:spcPts val="3400"/>
              </a:lnSpc>
              <a:tabLst>
                <a:tab pos="457200" algn="l"/>
                <a:tab pos="8509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Leads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to:</a:t>
            </a:r>
          </a:p>
          <a:p>
            <a:pPr>
              <a:lnSpc>
                <a:spcPts val="2800"/>
              </a:lnSpc>
              <a:tabLst>
                <a:tab pos="457200" algn="l"/>
                <a:tab pos="850900" algn="l"/>
              </a:tabLst>
            </a:pPr>
            <a:r>
              <a:rPr lang="en-US" altLang="zh-CN" dirty="0" smtClean="0"/>
              <a:t>	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Hypervolemia.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5689600" y="3136900"/>
            <a:ext cx="10541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Edema.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5232400" y="3911600"/>
            <a:ext cx="3276600" cy="78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660066"/>
                </a:solidFill>
                <a:latin typeface="Calibri" pitchFamily="18" charset="0"/>
                <a:cs typeface="Calibri" pitchFamily="18" charset="0"/>
              </a:rPr>
              <a:t>Physiologic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66"/>
                </a:solidFill>
                <a:latin typeface="Calibri" pitchFamily="18" charset="0"/>
                <a:cs typeface="Calibri" pitchFamily="18" charset="0"/>
              </a:rPr>
              <a:t>regulation: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2402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1.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2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↓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ADH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secretion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→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↓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5232400" y="4787900"/>
            <a:ext cx="3238500" cy="147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reabsorption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→</a:t>
            </a:r>
          </a:p>
          <a:p>
            <a:pPr>
              <a:lnSpc>
                <a:spcPts val="2800"/>
              </a:lnSpc>
              <a:tabLst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↑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excretion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by</a:t>
            </a:r>
          </a:p>
          <a:p>
            <a:pPr>
              <a:lnSpc>
                <a:spcPts val="2800"/>
              </a:lnSpc>
              <a:tabLst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kidney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457200" algn="l"/>
              </a:tabLst>
            </a:pPr>
            <a:r>
              <a:rPr lang="en-US" altLang="zh-CN" sz="24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2.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Decrease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thirst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1460500" y="127000"/>
            <a:ext cx="68961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700"/>
              </a:lnSpc>
              <a:tabLst/>
            </a:pP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Regulation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of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Fluid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Balance</a:t>
            </a:r>
          </a:p>
        </p:txBody>
      </p:sp>
    </p:spTree>
    <p:extLst>
      <p:ext uri="{BB962C8B-B14F-4D97-AF65-F5344CB8AC3E}">
        <p14:creationId xmlns:p14="http://schemas.microsoft.com/office/powerpoint/2010/main" val="2898533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763000" cy="590931"/>
          </a:xfrm>
        </p:spPr>
        <p:txBody>
          <a:bodyPr>
            <a:normAutofit fontScale="90000"/>
          </a:bodyPr>
          <a:lstStyle/>
          <a:p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 Compartments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50659"/>
            <a:ext cx="8686800" cy="4555093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b="1" dirty="0">
                <a:solidFill>
                  <a:srgbClr val="000000"/>
                </a:solidFill>
              </a:rPr>
              <a:t>Water occupies </a:t>
            </a:r>
            <a:r>
              <a:rPr lang="en-US" b="1" dirty="0">
                <a:solidFill>
                  <a:srgbClr val="C00000"/>
                </a:solidFill>
              </a:rPr>
              <a:t>two</a:t>
            </a:r>
            <a:r>
              <a:rPr lang="en-US" b="1" dirty="0">
                <a:solidFill>
                  <a:srgbClr val="000000"/>
                </a:solidFill>
              </a:rPr>
              <a:t> main fluid </a:t>
            </a:r>
            <a:r>
              <a:rPr lang="en-US" b="1" dirty="0" smtClean="0">
                <a:solidFill>
                  <a:srgbClr val="000000"/>
                </a:solidFill>
              </a:rPr>
              <a:t>compartments:</a:t>
            </a:r>
          </a:p>
          <a:p>
            <a:pPr>
              <a:lnSpc>
                <a:spcPct val="95000"/>
              </a:lnSpc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lvl="1">
              <a:lnSpc>
                <a:spcPct val="95000"/>
              </a:lnSpc>
            </a:pPr>
            <a:r>
              <a:rPr lang="en-US" sz="3600" b="1" dirty="0">
                <a:solidFill>
                  <a:srgbClr val="C00000"/>
                </a:solidFill>
              </a:rPr>
              <a:t>Intracellular fluid (ICF</a:t>
            </a:r>
            <a:r>
              <a:rPr lang="en-US" sz="3600" b="1" dirty="0" smtClean="0">
                <a:solidFill>
                  <a:srgbClr val="C00000"/>
                </a:solidFill>
              </a:rPr>
              <a:t>) </a:t>
            </a:r>
            <a:endParaRPr lang="en-US" sz="3600" b="1" dirty="0">
              <a:solidFill>
                <a:srgbClr val="000000"/>
              </a:solidFill>
            </a:endParaRPr>
          </a:p>
          <a:p>
            <a:pPr lvl="1">
              <a:lnSpc>
                <a:spcPct val="95000"/>
              </a:lnSpc>
            </a:pPr>
            <a:r>
              <a:rPr lang="en-US" sz="3600" b="1" dirty="0" smtClean="0">
                <a:solidFill>
                  <a:srgbClr val="C00000"/>
                </a:solidFill>
              </a:rPr>
              <a:t>Extracellular </a:t>
            </a:r>
            <a:r>
              <a:rPr lang="en-US" sz="3600" b="1" dirty="0">
                <a:solidFill>
                  <a:srgbClr val="C00000"/>
                </a:solidFill>
              </a:rPr>
              <a:t>fluid (ECF</a:t>
            </a:r>
            <a:r>
              <a:rPr lang="en-US" sz="3600" b="1" dirty="0" smtClean="0">
                <a:solidFill>
                  <a:srgbClr val="C00000"/>
                </a:solidFill>
              </a:rPr>
              <a:t>)</a:t>
            </a:r>
            <a:endParaRPr lang="en-US" sz="3600" b="1" dirty="0">
              <a:solidFill>
                <a:srgbClr val="000000"/>
              </a:solidFill>
            </a:endParaRPr>
          </a:p>
          <a:p>
            <a:pPr lvl="2">
              <a:lnSpc>
                <a:spcPct val="95000"/>
              </a:lnSpc>
            </a:pPr>
            <a:r>
              <a:rPr lang="en-US" sz="3200" b="1" dirty="0" smtClean="0"/>
              <a:t>Plasma</a:t>
            </a:r>
            <a:endParaRPr lang="en-US" sz="3200" b="1" dirty="0"/>
          </a:p>
          <a:p>
            <a:pPr lvl="2">
              <a:lnSpc>
                <a:spcPct val="95000"/>
              </a:lnSpc>
            </a:pPr>
            <a:r>
              <a:rPr lang="en-US" sz="3200" b="1" dirty="0"/>
              <a:t>Interstitial fluid (IF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0"/>
            <a:ext cx="384989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b="1" i="1" u="sng" dirty="0"/>
              <a:t>Fluid Compartments</a:t>
            </a:r>
          </a:p>
        </p:txBody>
      </p:sp>
      <p:pic>
        <p:nvPicPr>
          <p:cNvPr id="538628" name="Picture 4"/>
          <p:cNvPicPr>
            <a:picLocks noChangeAspect="1" noChangeArrowheads="1"/>
          </p:cNvPicPr>
          <p:nvPr/>
        </p:nvPicPr>
        <p:blipFill>
          <a:blip r:embed="rId2" cstate="print"/>
          <a:srcRect b="4414"/>
          <a:stretch>
            <a:fillRect/>
          </a:stretch>
        </p:blipFill>
        <p:spPr bwMode="auto">
          <a:xfrm>
            <a:off x="106491" y="838200"/>
            <a:ext cx="9037510" cy="5867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037259" y="5656643"/>
            <a:ext cx="6565392" cy="936028"/>
          </a:xfrm>
          <a:custGeom>
            <a:avLst/>
            <a:gdLst>
              <a:gd name="connsiteX0" fmla="*/ 6350 w 6565392"/>
              <a:gd name="connsiteY0" fmla="*/ 929677 h 936028"/>
              <a:gd name="connsiteX1" fmla="*/ 6559041 w 6565392"/>
              <a:gd name="connsiteY1" fmla="*/ 929677 h 936028"/>
              <a:gd name="connsiteX2" fmla="*/ 6559041 w 6565392"/>
              <a:gd name="connsiteY2" fmla="*/ 6350 h 936028"/>
              <a:gd name="connsiteX3" fmla="*/ 6350 w 6565392"/>
              <a:gd name="connsiteY3" fmla="*/ 6350 h 936028"/>
              <a:gd name="connsiteX4" fmla="*/ 6350 w 6565392"/>
              <a:gd name="connsiteY4" fmla="*/ 929677 h 936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565392" h="936028">
                <a:moveTo>
                  <a:pt x="6350" y="929677"/>
                </a:moveTo>
                <a:lnTo>
                  <a:pt x="6559041" y="929677"/>
                </a:lnTo>
                <a:lnTo>
                  <a:pt x="6559041" y="6350"/>
                </a:lnTo>
                <a:lnTo>
                  <a:pt x="6350" y="6350"/>
                </a:lnTo>
                <a:lnTo>
                  <a:pt x="6350" y="92967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037259" y="4574781"/>
            <a:ext cx="5485256" cy="1028357"/>
          </a:xfrm>
          <a:custGeom>
            <a:avLst/>
            <a:gdLst>
              <a:gd name="connsiteX0" fmla="*/ 6350 w 5485256"/>
              <a:gd name="connsiteY0" fmla="*/ 1022007 h 1028357"/>
              <a:gd name="connsiteX1" fmla="*/ 5478906 w 5485256"/>
              <a:gd name="connsiteY1" fmla="*/ 1022007 h 1028357"/>
              <a:gd name="connsiteX2" fmla="*/ 5478906 w 5485256"/>
              <a:gd name="connsiteY2" fmla="*/ 6350 h 1028357"/>
              <a:gd name="connsiteX3" fmla="*/ 6350 w 5485256"/>
              <a:gd name="connsiteY3" fmla="*/ 6350 h 1028357"/>
              <a:gd name="connsiteX4" fmla="*/ 6350 w 5485256"/>
              <a:gd name="connsiteY4" fmla="*/ 1022007 h 10283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85256" h="1028357">
                <a:moveTo>
                  <a:pt x="6350" y="1022007"/>
                </a:moveTo>
                <a:lnTo>
                  <a:pt x="5478906" y="1022007"/>
                </a:lnTo>
                <a:lnTo>
                  <a:pt x="5478906" y="6350"/>
                </a:lnTo>
                <a:lnTo>
                  <a:pt x="6350" y="6350"/>
                </a:lnTo>
                <a:lnTo>
                  <a:pt x="6350" y="102200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335146" y="6018466"/>
            <a:ext cx="1969643" cy="807610"/>
          </a:xfrm>
          <a:custGeom>
            <a:avLst/>
            <a:gdLst>
              <a:gd name="connsiteX0" fmla="*/ 984885 w 1969643"/>
              <a:gd name="connsiteY0" fmla="*/ 222732 h 807610"/>
              <a:gd name="connsiteX1" fmla="*/ 1319784 w 1969643"/>
              <a:gd name="connsiteY1" fmla="*/ 12700 h 807610"/>
              <a:gd name="connsiteX2" fmla="*/ 1286764 w 1969643"/>
              <a:gd name="connsiteY2" fmla="*/ 205537 h 807610"/>
              <a:gd name="connsiteX3" fmla="*/ 1667129 w 1969643"/>
              <a:gd name="connsiteY3" fmla="*/ 174104 h 807610"/>
              <a:gd name="connsiteX4" fmla="*/ 1516126 w 1969643"/>
              <a:gd name="connsiteY4" fmla="*/ 277596 h 807610"/>
              <a:gd name="connsiteX5" fmla="*/ 1911604 w 1969643"/>
              <a:gd name="connsiteY5" fmla="*/ 307365 h 807610"/>
              <a:gd name="connsiteX6" fmla="*/ 1597533 w 1969643"/>
              <a:gd name="connsiteY6" fmla="*/ 392036 h 807610"/>
              <a:gd name="connsiteX7" fmla="*/ 1956943 w 1969643"/>
              <a:gd name="connsiteY7" fmla="*/ 493979 h 807610"/>
              <a:gd name="connsiteX8" fmla="*/ 1528191 w 1969643"/>
              <a:gd name="connsiteY8" fmla="*/ 481368 h 807610"/>
              <a:gd name="connsiteX9" fmla="*/ 1645920 w 1969643"/>
              <a:gd name="connsiteY9" fmla="*/ 667982 h 807610"/>
              <a:gd name="connsiteX10" fmla="*/ 1274699 w 1969643"/>
              <a:gd name="connsiteY10" fmla="*/ 536232 h 807610"/>
              <a:gd name="connsiteX11" fmla="*/ 1205103 w 1969643"/>
              <a:gd name="connsiteY11" fmla="*/ 727443 h 807610"/>
              <a:gd name="connsiteX12" fmla="*/ 960755 w 1969643"/>
              <a:gd name="connsiteY12" fmla="*/ 553542 h 807610"/>
              <a:gd name="connsiteX13" fmla="*/ 776478 w 1969643"/>
              <a:gd name="connsiteY13" fmla="*/ 794910 h 807610"/>
              <a:gd name="connsiteX14" fmla="*/ 707136 w 1969643"/>
              <a:gd name="connsiteY14" fmla="*/ 578599 h 807610"/>
              <a:gd name="connsiteX15" fmla="*/ 441325 w 1969643"/>
              <a:gd name="connsiteY15" fmla="*/ 650672 h 807610"/>
              <a:gd name="connsiteX16" fmla="*/ 522859 w 1969643"/>
              <a:gd name="connsiteY16" fmla="*/ 517398 h 807610"/>
              <a:gd name="connsiteX17" fmla="*/ 24892 w 1969643"/>
              <a:gd name="connsiteY17" fmla="*/ 540944 h 807610"/>
              <a:gd name="connsiteX18" fmla="*/ 347726 w 1969643"/>
              <a:gd name="connsiteY18" fmla="*/ 439115 h 807610"/>
              <a:gd name="connsiteX19" fmla="*/ 12700 w 1969643"/>
              <a:gd name="connsiteY19" fmla="*/ 324675 h 807610"/>
              <a:gd name="connsiteX20" fmla="*/ 429133 w 1969643"/>
              <a:gd name="connsiteY20" fmla="*/ 288531 h 807610"/>
              <a:gd name="connsiteX21" fmla="*/ 45974 w 1969643"/>
              <a:gd name="connsiteY21" fmla="*/ 95808 h 807610"/>
              <a:gd name="connsiteX22" fmla="*/ 670814 w 1969643"/>
              <a:gd name="connsiteY22" fmla="*/ 241566 h 807610"/>
              <a:gd name="connsiteX23" fmla="*/ 764540 w 1969643"/>
              <a:gd name="connsiteY23" fmla="*/ 95808 h 807610"/>
              <a:gd name="connsiteX24" fmla="*/ 984885 w 1969643"/>
              <a:gd name="connsiteY24" fmla="*/ 222732 h 8076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969643" h="807610">
                <a:moveTo>
                  <a:pt x="984885" y="222732"/>
                </a:moveTo>
                <a:lnTo>
                  <a:pt x="1319784" y="12700"/>
                </a:lnTo>
                <a:lnTo>
                  <a:pt x="1286764" y="205537"/>
                </a:lnTo>
                <a:lnTo>
                  <a:pt x="1667129" y="174104"/>
                </a:lnTo>
                <a:lnTo>
                  <a:pt x="1516126" y="277596"/>
                </a:lnTo>
                <a:lnTo>
                  <a:pt x="1911604" y="307365"/>
                </a:lnTo>
                <a:lnTo>
                  <a:pt x="1597533" y="392036"/>
                </a:lnTo>
                <a:lnTo>
                  <a:pt x="1956943" y="493979"/>
                </a:lnTo>
                <a:lnTo>
                  <a:pt x="1528191" y="481368"/>
                </a:lnTo>
                <a:lnTo>
                  <a:pt x="1645920" y="667982"/>
                </a:lnTo>
                <a:lnTo>
                  <a:pt x="1274699" y="536232"/>
                </a:lnTo>
                <a:lnTo>
                  <a:pt x="1205103" y="727443"/>
                </a:lnTo>
                <a:lnTo>
                  <a:pt x="960755" y="553542"/>
                </a:lnTo>
                <a:lnTo>
                  <a:pt x="776478" y="794910"/>
                </a:lnTo>
                <a:lnTo>
                  <a:pt x="707136" y="578599"/>
                </a:lnTo>
                <a:lnTo>
                  <a:pt x="441325" y="650672"/>
                </a:lnTo>
                <a:lnTo>
                  <a:pt x="522859" y="517398"/>
                </a:lnTo>
                <a:lnTo>
                  <a:pt x="24892" y="540944"/>
                </a:lnTo>
                <a:lnTo>
                  <a:pt x="347726" y="439115"/>
                </a:lnTo>
                <a:lnTo>
                  <a:pt x="12700" y="324675"/>
                </a:lnTo>
                <a:lnTo>
                  <a:pt x="429133" y="288531"/>
                </a:lnTo>
                <a:lnTo>
                  <a:pt x="45974" y="95808"/>
                </a:lnTo>
                <a:lnTo>
                  <a:pt x="670814" y="241566"/>
                </a:lnTo>
                <a:lnTo>
                  <a:pt x="764540" y="95808"/>
                </a:lnTo>
                <a:lnTo>
                  <a:pt x="984885" y="222732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088" y="0"/>
            <a:ext cx="89281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95600" y="3086100"/>
            <a:ext cx="1968500" cy="63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355600" algn="l"/>
              </a:tabLst>
            </a:pP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*2/3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(40%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TBW)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3556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Intracellular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934200" y="3086100"/>
            <a:ext cx="1841500" cy="63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266700" algn="l"/>
              </a:tabLst>
            </a:pP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1/3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(20%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TBW)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Extracellular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908800" y="4483100"/>
            <a:ext cx="1155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14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¾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(15%)</a:t>
            </a:r>
          </a:p>
          <a:p>
            <a:pPr>
              <a:lnSpc>
                <a:spcPts val="1500"/>
              </a:lnSpc>
              <a:tabLst>
                <a:tab pos="292100" algn="l"/>
              </a:tabLst>
            </a:pPr>
            <a:r>
              <a:rPr lang="en-US" altLang="zh-CN" sz="14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Interstitial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Fluid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293100" y="4445000"/>
            <a:ext cx="5207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25400" algn="l"/>
              </a:tabLst>
            </a:pPr>
            <a:r>
              <a:rPr lang="en-US" altLang="zh-CN" dirty="0" smtClean="0"/>
              <a:t>	</a:t>
            </a:r>
            <a:r>
              <a:rPr lang="en-US" altLang="zh-CN" sz="140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¼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(5%)</a:t>
            </a:r>
          </a:p>
          <a:p>
            <a:pPr>
              <a:lnSpc>
                <a:spcPts val="2100"/>
              </a:lnSpc>
              <a:tabLst>
                <a:tab pos="25400" algn="l"/>
              </a:tabLst>
            </a:pPr>
            <a:r>
              <a:rPr lang="en-US" altLang="zh-CN" sz="14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Plasma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952500" y="304800"/>
            <a:ext cx="7912100" cy="219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700"/>
              </a:lnSpc>
              <a:tabLst>
                <a:tab pos="342900" algn="l"/>
              </a:tabLst>
            </a:pPr>
            <a:r>
              <a:rPr lang="en-US" altLang="zh-CN" sz="44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B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u="sng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ody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4404" u="sng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Fluid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u="sng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Compartment</a:t>
            </a:r>
            <a:r>
              <a:rPr lang="en-US" altLang="zh-CN" sz="44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55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48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Total</a:t>
            </a:r>
            <a:r>
              <a:rPr lang="en-US" altLang="zh-CN" sz="4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body</a:t>
            </a:r>
            <a:r>
              <a:rPr lang="en-US" altLang="zh-CN" sz="4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4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4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60%</a:t>
            </a:r>
            <a:r>
              <a:rPr lang="en-US" altLang="zh-CN" sz="4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TBW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130300" y="4673600"/>
            <a:ext cx="5485256" cy="5628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2004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Transcellular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fluid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(specialised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type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ECF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1-2L)</a:t>
            </a:r>
            <a:endParaRPr lang="en-US" altLang="zh-CN" sz="2006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000"/>
              </a:lnSpc>
              <a:tabLst/>
            </a:pPr>
            <a:endParaRPr lang="en-US" altLang="zh-CN" sz="2004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130300" y="5041900"/>
            <a:ext cx="8470900" cy="194412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114300" algn="l"/>
                <a:tab pos="495300" algn="l"/>
                <a:tab pos="2540000" algn="l"/>
                <a:tab pos="3314700" algn="l"/>
              </a:tabLst>
            </a:pPr>
            <a:r>
              <a:rPr lang="en-US" altLang="zh-CN" dirty="0" smtClean="0"/>
              <a:t>		</a:t>
            </a:r>
          </a:p>
          <a:p>
            <a:pPr>
              <a:lnSpc>
                <a:spcPts val="2400"/>
              </a:lnSpc>
              <a:tabLst>
                <a:tab pos="114300" algn="l"/>
                <a:tab pos="495300" algn="l"/>
                <a:tab pos="2540000" algn="l"/>
                <a:tab pos="3314700" algn="l"/>
              </a:tabLst>
            </a:pPr>
            <a:endParaRPr lang="en-US" altLang="zh-CN" b="1" i="1" dirty="0">
              <a:solidFill>
                <a:schemeClr val="tx2">
                  <a:lumMod val="75000"/>
                </a:schemeClr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400"/>
              </a:lnSpc>
              <a:tabLst>
                <a:tab pos="114300" algn="l"/>
                <a:tab pos="495300" algn="l"/>
                <a:tab pos="2540000" algn="l"/>
                <a:tab pos="3314700" algn="l"/>
              </a:tabLst>
            </a:pPr>
            <a:r>
              <a:rPr lang="en-US" altLang="zh-CN" b="1" i="1" dirty="0" smtClean="0">
                <a:solidFill>
                  <a:schemeClr val="tx2">
                    <a:lumMod val="75000"/>
                  </a:schemeClr>
                </a:solidFill>
                <a:latin typeface="Calibri" pitchFamily="18" charset="0"/>
                <a:cs typeface="Calibri" pitchFamily="18" charset="0"/>
              </a:rPr>
              <a:t>N.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i="1" dirty="0" smtClean="0">
                <a:solidFill>
                  <a:schemeClr val="tx2">
                    <a:lumMod val="75000"/>
                  </a:schemeClr>
                </a:solidFill>
                <a:latin typeface="Calibri" pitchFamily="18" charset="0"/>
                <a:cs typeface="Calibri" pitchFamily="18" charset="0"/>
              </a:rPr>
              <a:t>B.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i="1" dirty="0" smtClean="0">
                <a:solidFill>
                  <a:schemeClr val="tx2">
                    <a:lumMod val="75000"/>
                  </a:schemeClr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i="1" dirty="0" smtClean="0">
                <a:solidFill>
                  <a:schemeClr val="tx2">
                    <a:lumMod val="75000"/>
                  </a:schemeClr>
                </a:solidFill>
                <a:latin typeface="Calibri" pitchFamily="18" charset="0"/>
                <a:cs typeface="Calibri" pitchFamily="18" charset="0"/>
              </a:rPr>
              <a:t>fractions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i="1" dirty="0" smtClean="0">
                <a:solidFill>
                  <a:schemeClr val="tx2">
                    <a:lumMod val="75000"/>
                  </a:schemeClr>
                </a:solidFill>
                <a:latin typeface="Calibri" pitchFamily="18" charset="0"/>
                <a:cs typeface="Calibri" pitchFamily="18" charset="0"/>
              </a:rPr>
              <a:t>refer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i="1" dirty="0" smtClean="0">
                <a:solidFill>
                  <a:schemeClr val="tx2">
                    <a:lumMod val="75000"/>
                  </a:schemeClr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i="1" dirty="0" smtClean="0">
                <a:solidFill>
                  <a:schemeClr val="tx2">
                    <a:lumMod val="75000"/>
                  </a:schemeClr>
                </a:solidFill>
                <a:latin typeface="Calibri" pitchFamily="18" charset="0"/>
                <a:cs typeface="Calibri" pitchFamily="18" charset="0"/>
              </a:rPr>
              <a:t>its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i="1" dirty="0" smtClean="0">
                <a:solidFill>
                  <a:schemeClr val="tx2">
                    <a:lumMod val="75000"/>
                  </a:schemeClr>
                </a:solidFill>
                <a:latin typeface="Calibri" pitchFamily="18" charset="0"/>
                <a:cs typeface="Calibri" pitchFamily="18" charset="0"/>
              </a:rPr>
              <a:t>relation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i="1" dirty="0" smtClean="0">
                <a:solidFill>
                  <a:schemeClr val="tx2">
                    <a:lumMod val="75000"/>
                  </a:schemeClr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i="1" dirty="0" smtClean="0">
                <a:solidFill>
                  <a:schemeClr val="tx2">
                    <a:lumMod val="75000"/>
                  </a:schemeClr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i="1" dirty="0" smtClean="0">
                <a:solidFill>
                  <a:schemeClr val="tx2">
                    <a:lumMod val="75000"/>
                  </a:schemeClr>
                </a:solidFill>
                <a:latin typeface="Calibri" pitchFamily="18" charset="0"/>
                <a:cs typeface="Calibri" pitchFamily="18" charset="0"/>
              </a:rPr>
              <a:t>preceding</a:t>
            </a:r>
          </a:p>
          <a:p>
            <a:pPr>
              <a:lnSpc>
                <a:spcPts val="2100"/>
              </a:lnSpc>
              <a:tabLst>
                <a:tab pos="114300" algn="l"/>
                <a:tab pos="495300" algn="l"/>
                <a:tab pos="2540000" algn="l"/>
                <a:tab pos="3314700" algn="l"/>
              </a:tabLst>
            </a:pP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altLang="zh-CN" b="1" i="1" dirty="0" smtClean="0">
                <a:solidFill>
                  <a:schemeClr val="tx2">
                    <a:lumMod val="75000"/>
                  </a:schemeClr>
                </a:solidFill>
                <a:latin typeface="Calibri" pitchFamily="18" charset="0"/>
                <a:cs typeface="Calibri" pitchFamily="18" charset="0"/>
              </a:rPr>
              <a:t>compartment.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i="1" dirty="0" smtClean="0">
                <a:solidFill>
                  <a:schemeClr val="tx2">
                    <a:lumMod val="75000"/>
                  </a:schemeClr>
                </a:solidFill>
                <a:latin typeface="Calibri" pitchFamily="18" charset="0"/>
                <a:cs typeface="Calibri" pitchFamily="18" charset="0"/>
              </a:rPr>
              <a:t>While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i="1" dirty="0" smtClean="0">
                <a:solidFill>
                  <a:schemeClr val="tx2">
                    <a:lumMod val="75000"/>
                  </a:schemeClr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i="1" dirty="0" smtClean="0">
                <a:solidFill>
                  <a:schemeClr val="tx2">
                    <a:lumMod val="75000"/>
                  </a:schemeClr>
                </a:solidFill>
                <a:latin typeface="Calibri" pitchFamily="18" charset="0"/>
                <a:cs typeface="Calibri" pitchFamily="18" charset="0"/>
              </a:rPr>
              <a:t>percentage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i="1" dirty="0" smtClean="0">
                <a:solidFill>
                  <a:schemeClr val="tx2">
                    <a:lumMod val="75000"/>
                  </a:schemeClr>
                </a:solidFill>
                <a:latin typeface="Calibri" pitchFamily="18" charset="0"/>
                <a:cs typeface="Calibri" pitchFamily="18" charset="0"/>
              </a:rPr>
              <a:t>refers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i="1" dirty="0" smtClean="0">
                <a:solidFill>
                  <a:schemeClr val="tx2">
                    <a:lumMod val="75000"/>
                  </a:schemeClr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i="1" dirty="0" smtClean="0">
                <a:solidFill>
                  <a:schemeClr val="tx2">
                    <a:lumMod val="75000"/>
                  </a:schemeClr>
                </a:solidFill>
                <a:latin typeface="Calibri" pitchFamily="18" charset="0"/>
                <a:cs typeface="Calibri" pitchFamily="18" charset="0"/>
              </a:rPr>
              <a:t>its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i="1" dirty="0" smtClean="0">
                <a:solidFill>
                  <a:schemeClr val="tx2">
                    <a:lumMod val="75000"/>
                  </a:schemeClr>
                </a:solidFill>
                <a:latin typeface="Calibri" pitchFamily="18" charset="0"/>
                <a:cs typeface="Calibri" pitchFamily="18" charset="0"/>
              </a:rPr>
              <a:t>relation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i="1" dirty="0" smtClean="0">
                <a:solidFill>
                  <a:schemeClr val="tx2">
                    <a:lumMod val="75000"/>
                  </a:schemeClr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i="1" dirty="0" smtClean="0">
                <a:solidFill>
                  <a:schemeClr val="tx2">
                    <a:lumMod val="75000"/>
                  </a:schemeClr>
                </a:solidFill>
                <a:latin typeface="Calibri" pitchFamily="18" charset="0"/>
                <a:cs typeface="Calibri" pitchFamily="18" charset="0"/>
              </a:rPr>
              <a:t>Total </a:t>
            </a:r>
          </a:p>
          <a:p>
            <a:pPr>
              <a:lnSpc>
                <a:spcPts val="2100"/>
              </a:lnSpc>
              <a:tabLst>
                <a:tab pos="114300" algn="l"/>
                <a:tab pos="495300" algn="l"/>
                <a:tab pos="2540000" algn="l"/>
                <a:tab pos="33147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Body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Weight)</a:t>
            </a:r>
          </a:p>
          <a:p>
            <a:pPr>
              <a:lnSpc>
                <a:spcPts val="2400"/>
              </a:lnSpc>
              <a:tabLst>
                <a:tab pos="114300" algn="l"/>
                <a:tab pos="495300" algn="l"/>
                <a:tab pos="2540000" algn="l"/>
                <a:tab pos="3314700" algn="l"/>
              </a:tabLst>
            </a:pPr>
            <a:r>
              <a:rPr lang="en-US" altLang="zh-CN" dirty="0" smtClean="0"/>
              <a:t>				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(Guyton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Hall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Textbook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Medical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Physiology.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13</a:t>
            </a:r>
            <a:r>
              <a:rPr lang="en-US" altLang="zh-CN" sz="93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ed.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Ch-25)</a:t>
            </a:r>
          </a:p>
        </p:txBody>
      </p:sp>
    </p:spTree>
    <p:extLst>
      <p:ext uri="{BB962C8B-B14F-4D97-AF65-F5344CB8AC3E}">
        <p14:creationId xmlns:p14="http://schemas.microsoft.com/office/powerpoint/2010/main" val="1831688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830388" y="228600"/>
            <a:ext cx="5027612" cy="711200"/>
          </a:xfrm>
          <a:prstGeom prst="rect">
            <a:avLst/>
          </a:prstGeom>
          <a:gradFill rotWithShape="1">
            <a:gsLst>
              <a:gs pos="0">
                <a:srgbClr val="5E0047"/>
              </a:gs>
              <a:gs pos="50000">
                <a:srgbClr val="CC0099"/>
              </a:gs>
              <a:gs pos="100000">
                <a:srgbClr val="5E0047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0099"/>
            </a:extrusionClr>
          </a:sp3d>
        </p:spPr>
        <p:txBody>
          <a:bodyPr>
            <a:flatTx/>
          </a:bodyPr>
          <a:lstStyle/>
          <a:p>
            <a:pPr algn="l" rtl="0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FLUID COMPARTMENTS</a:t>
            </a:r>
          </a:p>
        </p:txBody>
      </p:sp>
      <p:sp>
        <p:nvSpPr>
          <p:cNvPr id="26627" name="_s1037"/>
          <p:cNvSpPr>
            <a:spLocks noChangeArrowheads="1"/>
          </p:cNvSpPr>
          <p:nvPr/>
        </p:nvSpPr>
        <p:spPr bwMode="auto">
          <a:xfrm>
            <a:off x="914400" y="1524000"/>
            <a:ext cx="2514600" cy="1069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99">
                  <a:gamma/>
                  <a:shade val="46275"/>
                  <a:invGamma/>
                </a:srgbClr>
              </a:gs>
              <a:gs pos="50000">
                <a:srgbClr val="CC0099">
                  <a:alpha val="50000"/>
                </a:srgbClr>
              </a:gs>
              <a:gs pos="100000">
                <a:srgbClr val="CC0099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0099"/>
            </a:extrusionClr>
          </a:sp3d>
        </p:spPr>
        <p:txBody>
          <a:bodyPr wrap="none" lIns="56785" tIns="28392" rIns="56785" bIns="28392" anchor="ctr">
            <a:flatTx/>
          </a:bodyPr>
          <a:lstStyle/>
          <a:p>
            <a:pPr algn="ctr" rtl="0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EXTRA CELLUAR </a:t>
            </a:r>
          </a:p>
          <a:p>
            <a:pPr algn="ctr" rtl="0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FLUID</a:t>
            </a:r>
          </a:p>
        </p:txBody>
      </p:sp>
      <p:sp>
        <p:nvSpPr>
          <p:cNvPr id="26628" name="_s1039"/>
          <p:cNvSpPr>
            <a:spLocks noChangeArrowheads="1"/>
          </p:cNvSpPr>
          <p:nvPr/>
        </p:nvSpPr>
        <p:spPr bwMode="auto">
          <a:xfrm>
            <a:off x="5638800" y="1600200"/>
            <a:ext cx="2514600" cy="1069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99">
                  <a:gamma/>
                  <a:shade val="46275"/>
                  <a:invGamma/>
                </a:srgbClr>
              </a:gs>
              <a:gs pos="50000">
                <a:srgbClr val="CC0099">
                  <a:alpha val="50000"/>
                </a:srgbClr>
              </a:gs>
              <a:gs pos="100000">
                <a:srgbClr val="CC0099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0099"/>
            </a:extrusionClr>
          </a:sp3d>
        </p:spPr>
        <p:txBody>
          <a:bodyPr wrap="none" lIns="56785" tIns="28392" rIns="56785" bIns="28392" anchor="ctr">
            <a:flatTx/>
          </a:bodyPr>
          <a:lstStyle/>
          <a:p>
            <a:pPr algn="l" rtl="0">
              <a:defRPr/>
            </a:pPr>
            <a:endParaRPr lang="en-US" sz="2000" b="1" dirty="0">
              <a:solidFill>
                <a:srgbClr val="F2D500"/>
              </a:solidFill>
              <a:latin typeface="Times New Roman" pitchFamily="18" charset="0"/>
            </a:endParaRPr>
          </a:p>
          <a:p>
            <a:pPr algn="ctr" rtl="0"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INTRA CELLULAR </a:t>
            </a:r>
          </a:p>
          <a:p>
            <a:pPr algn="ctr" rtl="0"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FLUID</a:t>
            </a:r>
          </a:p>
          <a:p>
            <a:pPr algn="l" rtl="0">
              <a:defRPr/>
            </a:pPr>
            <a:endParaRPr lang="en-US" b="1" dirty="0">
              <a:solidFill>
                <a:srgbClr val="F2D500"/>
              </a:solidFill>
              <a:latin typeface="Times New Roman" pitchFamily="18" charset="0"/>
            </a:endParaRPr>
          </a:p>
        </p:txBody>
      </p:sp>
      <p:sp>
        <p:nvSpPr>
          <p:cNvPr id="26629" name="_s1040"/>
          <p:cNvSpPr>
            <a:spLocks noChangeArrowheads="1"/>
          </p:cNvSpPr>
          <p:nvPr/>
        </p:nvSpPr>
        <p:spPr bwMode="auto">
          <a:xfrm>
            <a:off x="2819400" y="3470275"/>
            <a:ext cx="2554288" cy="796925"/>
          </a:xfrm>
          <a:prstGeom prst="roundRect">
            <a:avLst>
              <a:gd name="adj" fmla="val 50000"/>
            </a:avLst>
          </a:prstGeom>
          <a:solidFill>
            <a:srgbClr val="CC3300">
              <a:alpha val="50195"/>
            </a:srgbClr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lIns="56785" tIns="28392" rIns="56785" bIns="28392" anchor="ctr">
            <a:flatTx/>
          </a:bodyPr>
          <a:lstStyle/>
          <a:p>
            <a:pPr algn="l" rtl="0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INTERSTITIAL </a:t>
            </a:r>
          </a:p>
          <a:p>
            <a:pPr algn="l" rtl="0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FLUID</a:t>
            </a:r>
          </a:p>
        </p:txBody>
      </p:sp>
      <p:sp>
        <p:nvSpPr>
          <p:cNvPr id="26630" name="_s1041"/>
          <p:cNvSpPr>
            <a:spLocks noChangeArrowheads="1"/>
          </p:cNvSpPr>
          <p:nvPr/>
        </p:nvSpPr>
        <p:spPr bwMode="auto">
          <a:xfrm>
            <a:off x="228600" y="3581400"/>
            <a:ext cx="2420938" cy="685800"/>
          </a:xfrm>
          <a:prstGeom prst="roundRect">
            <a:avLst>
              <a:gd name="adj" fmla="val 16667"/>
            </a:avLst>
          </a:prstGeom>
          <a:solidFill>
            <a:srgbClr val="CC3300">
              <a:alpha val="50195"/>
            </a:srgbClr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lIns="56785" tIns="28392" rIns="56785" bIns="28392" anchor="ctr">
            <a:flatTx/>
          </a:bodyPr>
          <a:lstStyle/>
          <a:p>
            <a:pPr lvl="1" rtl="0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PLASMA</a:t>
            </a:r>
          </a:p>
        </p:txBody>
      </p:sp>
      <p:sp>
        <p:nvSpPr>
          <p:cNvPr id="26631" name="_s1042"/>
          <p:cNvSpPr>
            <a:spLocks noChangeArrowheads="1"/>
          </p:cNvSpPr>
          <p:nvPr/>
        </p:nvSpPr>
        <p:spPr bwMode="auto">
          <a:xfrm>
            <a:off x="5562600" y="3505200"/>
            <a:ext cx="2957513" cy="762000"/>
          </a:xfrm>
          <a:prstGeom prst="roundRect">
            <a:avLst>
              <a:gd name="adj" fmla="val 16667"/>
            </a:avLst>
          </a:prstGeom>
          <a:solidFill>
            <a:srgbClr val="CC3300">
              <a:alpha val="50195"/>
            </a:srgbClr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lIns="56785" tIns="28392" rIns="56785" bIns="28392" anchor="ctr">
            <a:flatTx/>
          </a:bodyPr>
          <a:lstStyle/>
          <a:p>
            <a:pPr algn="l" rtl="0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TRANSCELLULAR 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FLUID</a:t>
            </a: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 rot="16200000" flipH="1">
            <a:off x="6057900" y="3695700"/>
            <a:ext cx="1752600" cy="2895600"/>
          </a:xfrm>
          <a:custGeom>
            <a:avLst/>
            <a:gdLst>
              <a:gd name="T0" fmla="*/ 1251892 w 21600"/>
              <a:gd name="T1" fmla="*/ 0 h 21600"/>
              <a:gd name="T2" fmla="*/ 751103 w 21600"/>
              <a:gd name="T3" fmla="*/ 965200 h 21600"/>
              <a:gd name="T4" fmla="*/ 0 w 21600"/>
              <a:gd name="T5" fmla="*/ 2413134 h 21600"/>
              <a:gd name="T6" fmla="*/ 751103 w 21600"/>
              <a:gd name="T7" fmla="*/ 2895600 h 21600"/>
              <a:gd name="T8" fmla="*/ 1502205 w 21600"/>
              <a:gd name="T9" fmla="*/ 2010833 h 21600"/>
              <a:gd name="T10" fmla="*/ 1752600 w 21600"/>
              <a:gd name="T11" fmla="*/ 965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gradFill rotWithShape="1">
            <a:gsLst>
              <a:gs pos="0">
                <a:srgbClr val="5E0047"/>
              </a:gs>
              <a:gs pos="50000">
                <a:srgbClr val="CC0099"/>
              </a:gs>
              <a:gs pos="100000">
                <a:srgbClr val="5E0047"/>
              </a:gs>
            </a:gsLst>
            <a:lin ang="5400000" scaled="1"/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_s1043"/>
          <p:cNvSpPr>
            <a:spLocks noChangeArrowheads="1"/>
          </p:cNvSpPr>
          <p:nvPr/>
        </p:nvSpPr>
        <p:spPr bwMode="auto">
          <a:xfrm>
            <a:off x="2895600" y="4572001"/>
            <a:ext cx="2590800" cy="2286000"/>
          </a:xfrm>
          <a:prstGeom prst="roundRect">
            <a:avLst>
              <a:gd name="adj" fmla="val 0"/>
            </a:avLst>
          </a:prstGeom>
          <a:solidFill>
            <a:srgbClr val="009900">
              <a:alpha val="50195"/>
            </a:srgbClr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9900"/>
            </a:extrusionClr>
          </a:sp3d>
        </p:spPr>
        <p:txBody>
          <a:bodyPr wrap="none" lIns="65270" tIns="32635" rIns="65270" bIns="32635" anchor="ctr">
            <a:flatTx/>
          </a:bodyPr>
          <a:lstStyle/>
          <a:p>
            <a:pPr algn="l" rtl="0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CSF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Intra ocular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Pleural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Peritoneal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Synovial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Digestive Secretions</a:t>
            </a:r>
          </a:p>
          <a:p>
            <a:pPr algn="l" rtl="0">
              <a:buFontTx/>
              <a:buChar char="•"/>
            </a:pPr>
            <a:endParaRPr lang="en-US" b="1" dirty="0">
              <a:solidFill>
                <a:srgbClr val="F2D500"/>
              </a:solidFill>
              <a:latin typeface="Times New Roman" pitchFamily="18" charset="0"/>
            </a:endParaRP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1828800" y="914400"/>
            <a:ext cx="5029200" cy="0"/>
          </a:xfrm>
          <a:prstGeom prst="line">
            <a:avLst/>
          </a:prstGeom>
          <a:noFill/>
          <a:ln w="104775">
            <a:pattFill prst="dkHorz">
              <a:fgClr>
                <a:srgbClr val="CC0099"/>
              </a:fgClr>
              <a:bgClr>
                <a:srgbClr val="A50021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1676400" y="914400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gradFill rotWithShape="1">
            <a:gsLst>
              <a:gs pos="0">
                <a:srgbClr val="5E0047"/>
              </a:gs>
              <a:gs pos="50000">
                <a:srgbClr val="CC0099"/>
              </a:gs>
              <a:gs pos="100000">
                <a:srgbClr val="5E0047"/>
              </a:gs>
            </a:gsLst>
            <a:lin ang="5400000" scaled="1"/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6553200" y="914400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gradFill rotWithShape="1">
            <a:gsLst>
              <a:gs pos="0">
                <a:srgbClr val="5E0047"/>
              </a:gs>
              <a:gs pos="50000">
                <a:srgbClr val="CC0099"/>
              </a:gs>
              <a:gs pos="100000">
                <a:srgbClr val="5E0047"/>
              </a:gs>
            </a:gsLst>
            <a:lin ang="5400000" scaled="1"/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1066800" y="3048000"/>
            <a:ext cx="6096000" cy="0"/>
          </a:xfrm>
          <a:prstGeom prst="line">
            <a:avLst/>
          </a:prstGeom>
          <a:noFill/>
          <a:ln w="104775">
            <a:pattFill prst="dkHorz">
              <a:fgClr>
                <a:srgbClr val="CC0099"/>
              </a:fgClr>
              <a:bgClr>
                <a:srgbClr val="A50021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990600" y="3046413"/>
            <a:ext cx="523875" cy="382587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5E0047"/>
              </a:gs>
              <a:gs pos="50000">
                <a:srgbClr val="CC0099"/>
              </a:gs>
              <a:gs pos="100000">
                <a:srgbClr val="5E0047"/>
              </a:gs>
            </a:gsLst>
            <a:lin ang="5400000" scaled="1"/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3667125" y="3048000"/>
            <a:ext cx="523875" cy="382588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5E0047"/>
              </a:gs>
              <a:gs pos="50000">
                <a:srgbClr val="CC0099"/>
              </a:gs>
              <a:gs pos="100000">
                <a:srgbClr val="5E0047"/>
              </a:gs>
            </a:gsLst>
            <a:lin ang="5400000" scaled="1"/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auto">
          <a:xfrm>
            <a:off x="6791325" y="3048000"/>
            <a:ext cx="523875" cy="382588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5E0047"/>
              </a:gs>
              <a:gs pos="50000">
                <a:srgbClr val="CC0099"/>
              </a:gs>
              <a:gs pos="100000">
                <a:srgbClr val="5E0047"/>
              </a:gs>
            </a:gsLst>
            <a:lin ang="5400000" scaled="1"/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AutoShape 17"/>
          <p:cNvSpPr>
            <a:spLocks noChangeArrowheads="1"/>
          </p:cNvSpPr>
          <p:nvPr/>
        </p:nvSpPr>
        <p:spPr bwMode="auto">
          <a:xfrm>
            <a:off x="1752600" y="2590800"/>
            <a:ext cx="523875" cy="382588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5E0047"/>
              </a:gs>
              <a:gs pos="50000">
                <a:srgbClr val="CC0099"/>
              </a:gs>
              <a:gs pos="100000">
                <a:srgbClr val="5E0047"/>
              </a:gs>
            </a:gsLst>
            <a:lin ang="5400000" scaled="1"/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0" grpId="0" animBg="1"/>
      <p:bldP spid="26631" grpId="0" animBg="1"/>
      <p:bldP spid="26632" grpId="0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8" grpId="0" animBg="1"/>
      <p:bldP spid="26639" grpId="0" animBg="1"/>
      <p:bldP spid="26640" grpId="0" animBg="1"/>
      <p:bldP spid="266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066800"/>
            <a:ext cx="8763000" cy="590931"/>
          </a:xfrm>
        </p:spPr>
        <p:txBody>
          <a:bodyPr>
            <a:noAutofit/>
          </a:bodyPr>
          <a:lstStyle/>
          <a:p>
            <a:pPr rtl="0" eaLnBrk="1" hangingPunct="1"/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Intracellular fluid (ICF)</a:t>
            </a:r>
            <a:endParaRPr lang="en-GB" sz="54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36413"/>
            <a:ext cx="8686800" cy="3394775"/>
          </a:xfrm>
        </p:spPr>
        <p:txBody>
          <a:bodyPr/>
          <a:lstStyle/>
          <a:p>
            <a:pPr algn="l" rtl="0" eaLnBrk="1" hangingPunct="1"/>
            <a:r>
              <a:rPr lang="en-US" b="1" dirty="0" smtClean="0"/>
              <a:t>Inside the cell.</a:t>
            </a:r>
          </a:p>
          <a:p>
            <a:pPr algn="l" rtl="0" eaLnBrk="1" hangingPunct="1">
              <a:buFontTx/>
              <a:buNone/>
            </a:pPr>
            <a:endParaRPr lang="en-US" b="1" dirty="0" smtClean="0"/>
          </a:p>
          <a:p>
            <a:pPr algn="l" rtl="0" eaLnBrk="1" hangingPunct="1"/>
            <a:r>
              <a:rPr lang="en-US" b="1" dirty="0" smtClean="0">
                <a:solidFill>
                  <a:srgbClr val="C00000"/>
                </a:solidFill>
              </a:rPr>
              <a:t>2/3</a:t>
            </a:r>
            <a:r>
              <a:rPr lang="en-US" b="1" dirty="0" smtClean="0"/>
              <a:t> of TBW.</a:t>
            </a:r>
          </a:p>
          <a:p>
            <a:pPr algn="l" rtl="0" eaLnBrk="1" hangingPunct="1">
              <a:buFontTx/>
              <a:buNone/>
            </a:pPr>
            <a:endParaRPr lang="en-US" b="1" dirty="0" smtClean="0"/>
          </a:p>
          <a:p>
            <a:pPr algn="l" rtl="0" eaLnBrk="1" hangingPunct="1"/>
            <a:r>
              <a:rPr lang="en-US" b="1" dirty="0" smtClean="0"/>
              <a:t>High concentration of protein.</a:t>
            </a:r>
          </a:p>
          <a:p>
            <a:pPr algn="l" rtl="0" eaLnBrk="1" hangingPunct="1">
              <a:buFontTx/>
              <a:buNone/>
            </a:pPr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1155" name="Rectangle 3"/>
          <p:cNvSpPr>
            <a:spLocks noChangeArrowheads="1"/>
          </p:cNvSpPr>
          <p:nvPr/>
        </p:nvSpPr>
        <p:spPr bwMode="auto">
          <a:xfrm>
            <a:off x="0" y="3657600"/>
            <a:ext cx="9144000" cy="762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115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352675"/>
            <a:ext cx="8763000" cy="69532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Body </a:t>
            </a:r>
            <a:r>
              <a:rPr lang="en-US" sz="4400" b="1" dirty="0" smtClean="0">
                <a:solidFill>
                  <a:srgbClr val="C00000"/>
                </a:solidFill>
              </a:rPr>
              <a:t>Fluids &amp; Electrolytes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561157" name="Rectangle 5"/>
          <p:cNvSpPr>
            <a:spLocks noChangeArrowheads="1"/>
          </p:cNvSpPr>
          <p:nvPr/>
        </p:nvSpPr>
        <p:spPr bwMode="auto">
          <a:xfrm>
            <a:off x="1371600" y="990600"/>
            <a:ext cx="6324600" cy="39624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1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1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763000" cy="590931"/>
          </a:xfrm>
        </p:spPr>
        <p:txBody>
          <a:bodyPr>
            <a:noAutofit/>
          </a:bodyPr>
          <a:lstStyle/>
          <a:p>
            <a:pPr eaLnBrk="1" hangingPunct="1"/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Extracellular fluid (ECF)</a:t>
            </a:r>
            <a:endParaRPr lang="en-GB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229600" cy="49207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/>
              <a:t>Out side the cell.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	1/3 </a:t>
            </a:r>
            <a:r>
              <a:rPr lang="en-US" sz="2800" b="1" dirty="0" smtClean="0"/>
              <a:t>of </a:t>
            </a:r>
            <a:r>
              <a:rPr lang="en-US" sz="2800" b="1" u="sng" dirty="0" smtClean="0"/>
              <a:t>TBW</a:t>
            </a:r>
            <a:r>
              <a:rPr lang="en-US" sz="2800" b="1" dirty="0" smtClean="0"/>
              <a:t>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2800" b="1" dirty="0" smtClean="0"/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		1- Plasma: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/>
              <a:t>Fluid circulating in the blood vessels.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 1/4 </a:t>
            </a:r>
            <a:r>
              <a:rPr lang="en-US" sz="2800" b="1" dirty="0" smtClean="0"/>
              <a:t>of </a:t>
            </a:r>
            <a:r>
              <a:rPr lang="en-US" sz="2800" b="1" u="sng" dirty="0" smtClean="0"/>
              <a:t>ECF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		2- Interstitial fluid: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/>
              <a:t>Fluid bathing the cell.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/>
              <a:t>Ultra filtration of plasma.</a:t>
            </a:r>
          </a:p>
          <a:p>
            <a:pPr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 3/4</a:t>
            </a:r>
            <a:r>
              <a:rPr lang="en-US" sz="2800" b="1" dirty="0" smtClean="0"/>
              <a:t> of </a:t>
            </a:r>
            <a:r>
              <a:rPr lang="en-US" sz="2800" b="1" u="sng" dirty="0" smtClean="0"/>
              <a:t>ECF</a:t>
            </a:r>
            <a:endParaRPr lang="en-GB" sz="2800" b="1" u="sng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05000"/>
            <a:ext cx="8763000" cy="1654299"/>
          </a:xfrm>
        </p:spPr>
        <p:txBody>
          <a:bodyPr>
            <a:normAutofit lnSpcReduction="10000"/>
          </a:bodyPr>
          <a:lstStyle/>
          <a:p>
            <a:pPr algn="ctr" rtl="0" eaLnBrk="1" hangingPunct="1"/>
            <a:r>
              <a:rPr lang="en-US" b="1" i="1" dirty="0" smtClean="0"/>
              <a:t>Plasma</a:t>
            </a:r>
            <a:r>
              <a:rPr lang="en-US" b="1" dirty="0" smtClean="0"/>
              <a:t> and </a:t>
            </a:r>
            <a:r>
              <a:rPr lang="en-US" b="1" i="1" dirty="0" smtClean="0"/>
              <a:t>interstitial fluid </a:t>
            </a:r>
            <a:r>
              <a:rPr lang="en-US" b="1" dirty="0" smtClean="0"/>
              <a:t>are almost </a:t>
            </a:r>
          </a:p>
          <a:p>
            <a:pPr algn="ctr" rtl="0" eaLnBrk="1" hangingPunct="1">
              <a:buNone/>
            </a:pPr>
            <a:r>
              <a:rPr lang="en-US" b="1" dirty="0" smtClean="0"/>
              <a:t>having the </a:t>
            </a:r>
            <a:r>
              <a:rPr lang="en-US" b="1" dirty="0" smtClean="0">
                <a:solidFill>
                  <a:srgbClr val="C00000"/>
                </a:solidFill>
              </a:rPr>
              <a:t>same composition </a:t>
            </a:r>
            <a:r>
              <a:rPr lang="en-US" b="1" dirty="0" smtClean="0"/>
              <a:t>except for </a:t>
            </a:r>
          </a:p>
          <a:p>
            <a:pPr algn="ctr" rtl="0" eaLnBrk="1" hangingPunct="1">
              <a:buNone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high protein </a:t>
            </a:r>
            <a:r>
              <a:rPr lang="en-US" b="1" dirty="0" smtClean="0"/>
              <a:t>concentration in </a:t>
            </a:r>
            <a:r>
              <a:rPr lang="en-US" b="1" dirty="0" smtClean="0">
                <a:solidFill>
                  <a:srgbClr val="C00000"/>
                </a:solidFill>
              </a:rPr>
              <a:t>plasma.</a:t>
            </a:r>
            <a:endParaRPr lang="en-GB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804670" y="830364"/>
            <a:ext cx="6014085" cy="966813"/>
          </a:xfrm>
          <a:custGeom>
            <a:avLst/>
            <a:gdLst>
              <a:gd name="connsiteX0" fmla="*/ 6350 w 6014085"/>
              <a:gd name="connsiteY0" fmla="*/ 960462 h 966813"/>
              <a:gd name="connsiteX1" fmla="*/ 6007735 w 6014085"/>
              <a:gd name="connsiteY1" fmla="*/ 960462 h 966813"/>
              <a:gd name="connsiteX2" fmla="*/ 6007735 w 6014085"/>
              <a:gd name="connsiteY2" fmla="*/ 6350 h 966813"/>
              <a:gd name="connsiteX3" fmla="*/ 6350 w 6014085"/>
              <a:gd name="connsiteY3" fmla="*/ 6350 h 966813"/>
              <a:gd name="connsiteX4" fmla="*/ 6350 w 6014085"/>
              <a:gd name="connsiteY4" fmla="*/ 960462 h 9668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14085" h="966813">
                <a:moveTo>
                  <a:pt x="6350" y="960462"/>
                </a:moveTo>
                <a:lnTo>
                  <a:pt x="6007735" y="960462"/>
                </a:lnTo>
                <a:lnTo>
                  <a:pt x="6007735" y="6350"/>
                </a:lnTo>
                <a:lnTo>
                  <a:pt x="6350" y="6350"/>
                </a:lnTo>
                <a:lnTo>
                  <a:pt x="6350" y="96046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6633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106093" y="611124"/>
            <a:ext cx="7579944" cy="38100"/>
          </a:xfrm>
          <a:custGeom>
            <a:avLst/>
            <a:gdLst>
              <a:gd name="connsiteX0" fmla="*/ 9525 w 7579944"/>
              <a:gd name="connsiteY0" fmla="*/ 9525 h 38100"/>
              <a:gd name="connsiteX1" fmla="*/ 7570419 w 7579944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79944" h="38100">
                <a:moveTo>
                  <a:pt x="9525" y="9525"/>
                </a:moveTo>
                <a:lnTo>
                  <a:pt x="7570419" y="9525"/>
                </a:lnTo>
              </a:path>
            </a:pathLst>
          </a:custGeom>
          <a:ln w="127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419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90600" y="381000"/>
            <a:ext cx="6716006" cy="25596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101600" algn="l"/>
                <a:tab pos="939800" algn="l"/>
                <a:tab pos="1803400" algn="l"/>
              </a:tabLst>
            </a:pPr>
            <a:r>
              <a:rPr lang="en-US" altLang="zh-CN" dirty="0" smtClean="0"/>
              <a:t>		</a:t>
            </a:r>
            <a:r>
              <a:rPr lang="en-US" altLang="zh-CN" sz="279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Calculate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total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body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content</a:t>
            </a:r>
          </a:p>
          <a:p>
            <a:pPr>
              <a:lnSpc>
                <a:spcPts val="3300"/>
              </a:lnSpc>
              <a:tabLst>
                <a:tab pos="101600" algn="l"/>
                <a:tab pos="939800" algn="l"/>
                <a:tab pos="1803400" algn="l"/>
              </a:tabLst>
            </a:pPr>
            <a:r>
              <a:rPr lang="en-US" altLang="zh-CN" dirty="0" smtClean="0"/>
              <a:t>			</a:t>
            </a:r>
            <a:r>
              <a:rPr lang="en-US" altLang="zh-CN" sz="279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40-year-old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70kg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man?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101600" algn="l"/>
                <a:tab pos="939800" algn="l"/>
                <a:tab pos="18034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TBW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42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litres</a:t>
            </a:r>
          </a:p>
          <a:p>
            <a:pPr>
              <a:lnSpc>
                <a:spcPts val="4600"/>
              </a:lnSpc>
              <a:tabLst>
                <a:tab pos="101600" algn="l"/>
                <a:tab pos="939800" algn="l"/>
                <a:tab pos="1803400" algn="l"/>
              </a:tabLst>
            </a:pPr>
            <a:r>
              <a:rPr lang="en-US" altLang="zh-CN" sz="3204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How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many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litres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lie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intracellularly?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447800" y="3238500"/>
            <a:ext cx="1905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958" dirty="0" smtClean="0">
                <a:solidFill>
                  <a:srgbClr val="993300"/>
                </a:solidFill>
                <a:latin typeface="Wingdings" pitchFamily="18" charset="0"/>
                <a:cs typeface="Wingdings" pitchFamily="18" charset="0"/>
              </a:rPr>
              <a:t>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803400" y="3200400"/>
            <a:ext cx="51054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42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X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⅔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28L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70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X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40/100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28L.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990600" y="3670300"/>
            <a:ext cx="62611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/>
            </a:pPr>
            <a:r>
              <a:rPr lang="en-US" altLang="zh-CN" sz="3324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How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many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litres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lie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extracellularly?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447800" y="4343400"/>
            <a:ext cx="1905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956" dirty="0" smtClean="0">
                <a:solidFill>
                  <a:srgbClr val="993300"/>
                </a:solidFill>
                <a:latin typeface="Wingdings" pitchFamily="18" charset="0"/>
                <a:cs typeface="Wingdings" pitchFamily="18" charset="0"/>
              </a:rPr>
              <a:t>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727200" y="4305300"/>
            <a:ext cx="50800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42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X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⅓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14L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70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X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20/100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14L.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990600" y="4800600"/>
            <a:ext cx="7340600" cy="154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>
                <a:tab pos="342900" algn="l"/>
              </a:tabLst>
            </a:pPr>
            <a:r>
              <a:rPr lang="en-US" altLang="zh-CN" sz="3359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How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many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litres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constitute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interstitial</a:t>
            </a:r>
          </a:p>
          <a:p>
            <a:pPr>
              <a:lnSpc>
                <a:spcPts val="3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204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fluid?</a:t>
            </a:r>
          </a:p>
          <a:p>
            <a:pPr>
              <a:lnSpc>
                <a:spcPts val="4600"/>
              </a:lnSpc>
              <a:tabLst>
                <a:tab pos="342900" algn="l"/>
              </a:tabLst>
            </a:pPr>
            <a:r>
              <a:rPr lang="en-US" altLang="zh-CN" sz="3362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How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many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litres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i="1" dirty="0" smtClean="0">
                <a:solidFill>
                  <a:srgbClr val="990000"/>
                </a:solidFill>
                <a:latin typeface="Calibri" pitchFamily="18" charset="0"/>
                <a:cs typeface="Calibri" pitchFamily="18" charset="0"/>
              </a:rPr>
              <a:t>plasma?</a:t>
            </a:r>
          </a:p>
        </p:txBody>
      </p:sp>
    </p:spTree>
    <p:extLst>
      <p:ext uri="{BB962C8B-B14F-4D97-AF65-F5344CB8AC3E}">
        <p14:creationId xmlns:p14="http://schemas.microsoft.com/office/powerpoint/2010/main" val="393541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646331"/>
          </a:xfrm>
        </p:spPr>
        <p:txBody>
          <a:bodyPr>
            <a:normAutofit fontScale="90000"/>
          </a:bodyPr>
          <a:lstStyle/>
          <a:p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Composition of Body Fluids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54607"/>
            <a:ext cx="8686800" cy="5358390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C00000"/>
                </a:solidFill>
              </a:rPr>
              <a:t>Water</a:t>
            </a:r>
            <a:r>
              <a:rPr lang="en-US" b="1" dirty="0">
                <a:solidFill>
                  <a:srgbClr val="000000"/>
                </a:solidFill>
              </a:rPr>
              <a:t> is the universal </a:t>
            </a:r>
            <a:r>
              <a:rPr lang="en-US" b="1" dirty="0" smtClean="0">
                <a:solidFill>
                  <a:srgbClr val="000000"/>
                </a:solidFill>
              </a:rPr>
              <a:t>solvent. </a:t>
            </a:r>
          </a:p>
          <a:p>
            <a:pPr algn="just"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algn="just"/>
            <a:r>
              <a:rPr lang="en-US" b="1" dirty="0">
                <a:solidFill>
                  <a:srgbClr val="C00000"/>
                </a:solidFill>
              </a:rPr>
              <a:t>Solutes</a:t>
            </a:r>
            <a:r>
              <a:rPr lang="en-US" b="1" dirty="0">
                <a:solidFill>
                  <a:srgbClr val="000000"/>
                </a:solidFill>
              </a:rPr>
              <a:t> are broadly classified into:</a:t>
            </a:r>
          </a:p>
          <a:p>
            <a:pPr lvl="1" algn="just"/>
            <a:r>
              <a:rPr lang="en-US" b="1" i="1" dirty="0">
                <a:solidFill>
                  <a:srgbClr val="C00000"/>
                </a:solidFill>
              </a:rPr>
              <a:t>Electrolytes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– inorganic salts, all acids and bases, and some proteins</a:t>
            </a:r>
          </a:p>
          <a:p>
            <a:pPr lvl="1" algn="just"/>
            <a:r>
              <a:rPr lang="en-US" b="1" i="1" dirty="0" err="1">
                <a:solidFill>
                  <a:srgbClr val="C00000"/>
                </a:solidFill>
              </a:rPr>
              <a:t>Nonelectrolytes</a:t>
            </a:r>
            <a:r>
              <a:rPr lang="en-US" b="1" dirty="0">
                <a:solidFill>
                  <a:srgbClr val="000000"/>
                </a:solidFill>
              </a:rPr>
              <a:t> – examples include glucose, lipids, </a:t>
            </a:r>
            <a:r>
              <a:rPr lang="en-US" b="1" dirty="0" err="1">
                <a:solidFill>
                  <a:srgbClr val="000000"/>
                </a:solidFill>
              </a:rPr>
              <a:t>creatinine</a:t>
            </a:r>
            <a:r>
              <a:rPr lang="en-US" b="1" dirty="0">
                <a:solidFill>
                  <a:srgbClr val="000000"/>
                </a:solidFill>
              </a:rPr>
              <a:t>, and </a:t>
            </a:r>
            <a:r>
              <a:rPr lang="en-US" b="1" dirty="0" smtClean="0">
                <a:solidFill>
                  <a:srgbClr val="000000"/>
                </a:solidFill>
              </a:rPr>
              <a:t>urea</a:t>
            </a:r>
          </a:p>
          <a:p>
            <a:pPr lvl="1" algn="just"/>
            <a:endParaRPr lang="en-US" b="1" dirty="0" smtClean="0">
              <a:solidFill>
                <a:srgbClr val="000000"/>
              </a:solidFill>
            </a:endParaRPr>
          </a:p>
          <a:p>
            <a:pPr lvl="1" algn="just"/>
            <a:r>
              <a:rPr lang="en-US" b="1" dirty="0" smtClean="0"/>
              <a:t>Amount = in </a:t>
            </a:r>
            <a:r>
              <a:rPr lang="en-US" b="1" dirty="0" smtClean="0">
                <a:solidFill>
                  <a:srgbClr val="C00000"/>
                </a:solidFill>
              </a:rPr>
              <a:t>moles, </a:t>
            </a:r>
            <a:r>
              <a:rPr lang="en-US" b="1" dirty="0" err="1" smtClean="0">
                <a:solidFill>
                  <a:srgbClr val="C00000"/>
                </a:solidFill>
              </a:rPr>
              <a:t>osmoles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</a:p>
          <a:p>
            <a:pPr lvl="1" algn="just">
              <a:buNone/>
            </a:pPr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701731"/>
          </a:xfrm>
        </p:spPr>
        <p:txBody>
          <a:bodyPr>
            <a:normAutofit fontScale="90000"/>
          </a:bodyPr>
          <a:lstStyle/>
          <a:p>
            <a:pPr rtl="0" eaLnBrk="1" hangingPunct="1"/>
            <a:r>
              <a:rPr lang="en-US" sz="4400" b="1" u="sng" dirty="0" smtClean="0">
                <a:solidFill>
                  <a:srgbClr val="C00000"/>
                </a:solidFill>
              </a:rPr>
              <a:t>concentration</a:t>
            </a:r>
            <a:endParaRPr lang="en-GB" sz="4400" b="1" u="sng" dirty="0" smtClean="0">
              <a:solidFill>
                <a:srgbClr val="C0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686800" cy="4419599"/>
          </a:xfrm>
        </p:spPr>
        <p:txBody>
          <a:bodyPr>
            <a:noAutofit/>
          </a:bodyPr>
          <a:lstStyle/>
          <a:p>
            <a:pPr algn="l" rtl="0" eaLnBrk="1" hangingPunct="1">
              <a:buFontTx/>
              <a:buNone/>
            </a:pPr>
            <a:r>
              <a:rPr lang="en-US" sz="2800" b="1" dirty="0" smtClean="0"/>
              <a:t>1- </a:t>
            </a:r>
            <a:r>
              <a:rPr lang="en-US" sz="2800" b="1" dirty="0" err="1" smtClean="0">
                <a:solidFill>
                  <a:srgbClr val="C00000"/>
                </a:solidFill>
              </a:rPr>
              <a:t>Molarity</a:t>
            </a:r>
            <a:r>
              <a:rPr lang="en-US" sz="2800" b="1" dirty="0" smtClean="0"/>
              <a:t> = moles/liter </a:t>
            </a:r>
          </a:p>
          <a:p>
            <a:pPr algn="l" rtl="0" eaLnBrk="1" hangingPunct="1">
              <a:buFontTx/>
              <a:buNone/>
            </a:pPr>
            <a:r>
              <a:rPr lang="en-US" sz="2800" b="1" dirty="0" smtClean="0"/>
              <a:t>				</a:t>
            </a:r>
          </a:p>
          <a:p>
            <a:pPr algn="l" rtl="0" eaLnBrk="1" hangingPunct="1">
              <a:buFontTx/>
              <a:buNone/>
            </a:pPr>
            <a:r>
              <a:rPr lang="en-US" sz="2800" b="1" dirty="0" smtClean="0"/>
              <a:t>					(M/L)</a:t>
            </a:r>
          </a:p>
          <a:p>
            <a:pPr algn="l" rtl="0" eaLnBrk="1" hangingPunct="1">
              <a:buFontTx/>
              <a:buNone/>
            </a:pPr>
            <a:endParaRPr lang="en-US" sz="2800" b="1" dirty="0" smtClean="0"/>
          </a:p>
          <a:p>
            <a:pPr algn="l" rtl="0" eaLnBrk="1" hangingPunct="1">
              <a:buFontTx/>
              <a:buNone/>
            </a:pPr>
            <a:r>
              <a:rPr lang="en-US" sz="2800" b="1" dirty="0" smtClean="0"/>
              <a:t>2- </a:t>
            </a:r>
            <a:r>
              <a:rPr lang="en-US" sz="2800" b="1" dirty="0" err="1" smtClean="0">
                <a:solidFill>
                  <a:srgbClr val="C00000"/>
                </a:solidFill>
              </a:rPr>
              <a:t>Osmolarity</a:t>
            </a:r>
            <a:r>
              <a:rPr lang="en-US" sz="2800" b="1" dirty="0" smtClean="0"/>
              <a:t> = </a:t>
            </a:r>
            <a:r>
              <a:rPr lang="en-US" sz="2800" b="1" dirty="0" err="1" smtClean="0"/>
              <a:t>osmoles</a:t>
            </a:r>
            <a:r>
              <a:rPr lang="en-US" sz="2800" b="1" dirty="0" smtClean="0"/>
              <a:t>/liter  </a:t>
            </a:r>
          </a:p>
          <a:p>
            <a:pPr algn="l" rtl="0" eaLnBrk="1" hangingPunct="1">
              <a:buFontTx/>
              <a:buNone/>
            </a:pPr>
            <a:r>
              <a:rPr lang="en-US" sz="2800" b="1" dirty="0" smtClean="0"/>
              <a:t>				</a:t>
            </a:r>
          </a:p>
          <a:p>
            <a:pPr algn="l" rtl="0" eaLnBrk="1" hangingPunct="1">
              <a:buFontTx/>
              <a:buNone/>
            </a:pPr>
            <a:r>
              <a:rPr lang="en-US" sz="2800" b="1" dirty="0" smtClean="0"/>
              <a:t>					(</a:t>
            </a:r>
            <a:r>
              <a:rPr lang="en-US" sz="2800" b="1" dirty="0" err="1" smtClean="0"/>
              <a:t>osm</a:t>
            </a:r>
            <a:r>
              <a:rPr lang="en-US" sz="2800" b="1" dirty="0" smtClean="0"/>
              <a:t>/L)</a:t>
            </a:r>
          </a:p>
          <a:p>
            <a:pPr algn="l" rtl="0" eaLnBrk="1" hangingPunct="1">
              <a:buFontTx/>
              <a:buNone/>
            </a:pPr>
            <a:endParaRPr lang="en-US" sz="2800" b="1" dirty="0" smtClean="0"/>
          </a:p>
          <a:p>
            <a:pPr algn="l" rtl="0" eaLnBrk="1" hangingPunct="1">
              <a:buFontTx/>
              <a:buNone/>
            </a:pPr>
            <a:r>
              <a:rPr lang="en-US" sz="2800" b="1" dirty="0" smtClean="0"/>
              <a:t>3- </a:t>
            </a:r>
            <a:r>
              <a:rPr lang="en-US" sz="2800" b="1" dirty="0" err="1" smtClean="0">
                <a:solidFill>
                  <a:srgbClr val="C00000"/>
                </a:solidFill>
              </a:rPr>
              <a:t>Osmolality</a:t>
            </a:r>
            <a:r>
              <a:rPr lang="en-US" sz="2800" b="1" dirty="0" smtClean="0"/>
              <a:t>  = </a:t>
            </a:r>
            <a:r>
              <a:rPr lang="en-US" sz="2800" b="1" dirty="0" err="1" smtClean="0"/>
              <a:t>osmoles</a:t>
            </a:r>
            <a:r>
              <a:rPr lang="en-US" sz="2800" b="1" dirty="0" smtClean="0"/>
              <a:t>/kg  </a:t>
            </a:r>
          </a:p>
          <a:p>
            <a:pPr algn="l" rtl="0" eaLnBrk="1" hangingPunct="1">
              <a:buFontTx/>
              <a:buNone/>
            </a:pPr>
            <a:r>
              <a:rPr lang="en-US" sz="2800" b="1" dirty="0" smtClean="0"/>
              <a:t>				</a:t>
            </a:r>
          </a:p>
          <a:p>
            <a:pPr algn="l" rtl="0" eaLnBrk="1" hangingPunct="1">
              <a:buFontTx/>
              <a:buNone/>
            </a:pPr>
            <a:r>
              <a:rPr lang="en-US" sz="2800" b="1" dirty="0" smtClean="0"/>
              <a:t>					(</a:t>
            </a:r>
            <a:r>
              <a:rPr lang="en-US" sz="2800" b="1" dirty="0" err="1" smtClean="0"/>
              <a:t>osm</a:t>
            </a:r>
            <a:r>
              <a:rPr lang="en-US" sz="2800" b="1" dirty="0" smtClean="0"/>
              <a:t>/kg)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7017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b="1" u="sng" dirty="0" smtClean="0">
                <a:solidFill>
                  <a:srgbClr val="C00000"/>
                </a:solidFill>
              </a:rPr>
              <a:t>In biological solutions:</a:t>
            </a:r>
            <a:endParaRPr lang="en-GB" sz="4400" b="1" u="sng" dirty="0" smtClean="0">
              <a:solidFill>
                <a:srgbClr val="C0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6174"/>
            <a:ext cx="8686800" cy="5135252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endParaRPr lang="en-US" b="1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b="1" dirty="0" err="1" smtClean="0"/>
              <a:t>Millimoles</a:t>
            </a:r>
            <a:r>
              <a:rPr lang="en-US" b="1" dirty="0" smtClean="0"/>
              <a:t> per liter  (</a:t>
            </a:r>
            <a:r>
              <a:rPr lang="en-US" b="1" dirty="0" err="1" smtClean="0"/>
              <a:t>mM</a:t>
            </a:r>
            <a:r>
              <a:rPr lang="en-US" b="1" dirty="0" smtClean="0"/>
              <a:t>/L)</a:t>
            </a:r>
          </a:p>
          <a:p>
            <a:pPr algn="l" rtl="0" eaLnBrk="1" hangingPunct="1">
              <a:lnSpc>
                <a:spcPct val="90000"/>
              </a:lnSpc>
            </a:pPr>
            <a:endParaRPr lang="en-US" b="1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b="1" dirty="0" err="1" smtClean="0"/>
              <a:t>Milliosmoles</a:t>
            </a:r>
            <a:r>
              <a:rPr lang="en-US" b="1" dirty="0" smtClean="0"/>
              <a:t> per  (</a:t>
            </a:r>
            <a:r>
              <a:rPr lang="en-US" b="1" dirty="0" err="1" smtClean="0"/>
              <a:t>mOsm</a:t>
            </a:r>
            <a:r>
              <a:rPr lang="en-US" b="1" dirty="0" smtClean="0"/>
              <a:t>/L)</a:t>
            </a:r>
          </a:p>
          <a:p>
            <a:pPr algn="l" rtl="0" eaLnBrk="1" hangingPunct="1">
              <a:lnSpc>
                <a:spcPct val="90000"/>
              </a:lnSpc>
            </a:pPr>
            <a:endParaRPr lang="en-US" b="1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b="1" smtClean="0"/>
              <a:t>1mM=1/1000 M</a:t>
            </a:r>
          </a:p>
          <a:p>
            <a:pPr algn="l" rtl="0" eaLnBrk="1" hangingPunct="1">
              <a:lnSpc>
                <a:spcPct val="90000"/>
              </a:lnSpc>
            </a:pPr>
            <a:endParaRPr lang="en-US" b="1" smtClean="0"/>
          </a:p>
          <a:p>
            <a:pPr algn="l" rtl="0" eaLnBrk="1" hangingPunct="1">
              <a:lnSpc>
                <a:spcPct val="90000"/>
              </a:lnSpc>
            </a:pPr>
            <a:r>
              <a:rPr lang="en-US" b="1" smtClean="0"/>
              <a:t>1mOsm=1/1000  Osm</a:t>
            </a:r>
            <a:endParaRPr lang="en-GB" b="1" smtClean="0"/>
          </a:p>
          <a:p>
            <a:pPr algn="l" rtl="0" eaLnBrk="1" hangingPunct="1">
              <a:lnSpc>
                <a:spcPct val="90000"/>
              </a:lnSpc>
            </a:pPr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0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Rectangle 3"/>
          <p:cNvSpPr/>
          <p:nvPr/>
        </p:nvSpPr>
        <p:spPr>
          <a:xfrm>
            <a:off x="152400" y="1219200"/>
            <a:ext cx="6858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2057400"/>
            <a:ext cx="19050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4495800"/>
            <a:ext cx="16002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5181600"/>
            <a:ext cx="1905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rgbClr val="C00000"/>
                </a:solidFill>
              </a:rPr>
              <a:t>Constituents of ECF and ICF </a:t>
            </a:r>
            <a:endParaRPr lang="en-GB" sz="4000" dirty="0" smtClean="0">
              <a:solidFill>
                <a:srgbClr val="C00000"/>
              </a:solidFill>
            </a:endParaRPr>
          </a:p>
        </p:txBody>
      </p:sp>
      <p:pic>
        <p:nvPicPr>
          <p:cNvPr id="7" name="Picture 6" descr="ECF ICCF electrolyte conc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1091" y="838199"/>
            <a:ext cx="7069909" cy="591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763000" cy="646331"/>
          </a:xfrm>
        </p:spPr>
        <p:txBody>
          <a:bodyPr>
            <a:normAutofit fontScale="90000"/>
          </a:bodyPr>
          <a:lstStyle/>
          <a:p>
            <a:r>
              <a:rPr lang="en-US" sz="4000" b="1" u="sng" dirty="0"/>
              <a:t>Extracellular and Intracellular Fluids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34765"/>
            <a:ext cx="8686800" cy="419807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>
                <a:solidFill>
                  <a:srgbClr val="000000"/>
                </a:solidFill>
              </a:rPr>
              <a:t>Each fluid compartment of the body has a </a:t>
            </a:r>
            <a:r>
              <a:rPr lang="en-US" b="1" dirty="0">
                <a:solidFill>
                  <a:srgbClr val="C00000"/>
                </a:solidFill>
              </a:rPr>
              <a:t>distinctive pattern </a:t>
            </a:r>
            <a:r>
              <a:rPr lang="en-US" b="1" dirty="0">
                <a:solidFill>
                  <a:srgbClr val="000000"/>
                </a:solidFill>
              </a:rPr>
              <a:t>of </a:t>
            </a:r>
            <a:r>
              <a:rPr lang="en-US" b="1" dirty="0" smtClean="0">
                <a:solidFill>
                  <a:srgbClr val="000000"/>
                </a:solidFill>
              </a:rPr>
              <a:t>electrolytes.</a:t>
            </a:r>
            <a:endParaRPr lang="en-US" b="1" dirty="0">
              <a:solidFill>
                <a:srgbClr val="000000"/>
              </a:solidFill>
            </a:endParaRPr>
          </a:p>
          <a:p>
            <a:pPr algn="just"/>
            <a:endParaRPr lang="en-US" b="1" dirty="0" smtClean="0">
              <a:solidFill>
                <a:srgbClr val="C00000"/>
              </a:solidFill>
            </a:endParaRPr>
          </a:p>
          <a:p>
            <a:pPr algn="just"/>
            <a:r>
              <a:rPr lang="en-US" b="1" dirty="0" smtClean="0">
                <a:solidFill>
                  <a:srgbClr val="C00000"/>
                </a:solidFill>
              </a:rPr>
              <a:t>Extracellular </a:t>
            </a:r>
            <a:r>
              <a:rPr lang="en-US" b="1" dirty="0">
                <a:solidFill>
                  <a:srgbClr val="C00000"/>
                </a:solidFill>
              </a:rPr>
              <a:t>fluids </a:t>
            </a:r>
            <a:r>
              <a:rPr lang="en-US" b="1" dirty="0">
                <a:solidFill>
                  <a:srgbClr val="000000"/>
                </a:solidFill>
              </a:rPr>
              <a:t>are similar (except for the high protein content of plasma)</a:t>
            </a:r>
          </a:p>
          <a:p>
            <a:pPr lvl="1" algn="just"/>
            <a:endParaRPr lang="en-US" b="1" dirty="0" smtClean="0">
              <a:solidFill>
                <a:srgbClr val="C00000"/>
              </a:solidFill>
            </a:endParaRPr>
          </a:p>
          <a:p>
            <a:pPr lvl="1" algn="just"/>
            <a:r>
              <a:rPr lang="en-US" b="1" dirty="0" smtClean="0">
                <a:solidFill>
                  <a:srgbClr val="C00000"/>
                </a:solidFill>
              </a:rPr>
              <a:t>Sodium </a:t>
            </a:r>
            <a:r>
              <a:rPr lang="en-US" b="1" dirty="0">
                <a:solidFill>
                  <a:srgbClr val="000000"/>
                </a:solidFill>
              </a:rPr>
              <a:t>is the chief </a:t>
            </a:r>
            <a:r>
              <a:rPr lang="en-US" b="1" dirty="0" err="1">
                <a:solidFill>
                  <a:srgbClr val="C00000"/>
                </a:solidFill>
              </a:rPr>
              <a:t>cation</a:t>
            </a:r>
            <a:endParaRPr lang="en-US" b="1" dirty="0">
              <a:solidFill>
                <a:srgbClr val="C00000"/>
              </a:solidFill>
            </a:endParaRPr>
          </a:p>
          <a:p>
            <a:pPr lvl="1" algn="just"/>
            <a:r>
              <a:rPr lang="en-US" b="1" dirty="0">
                <a:solidFill>
                  <a:srgbClr val="C00000"/>
                </a:solidFill>
              </a:rPr>
              <a:t>Chloride</a:t>
            </a:r>
            <a:r>
              <a:rPr lang="en-US" b="1" dirty="0">
                <a:solidFill>
                  <a:srgbClr val="000000"/>
                </a:solidFill>
              </a:rPr>
              <a:t> is the major </a:t>
            </a:r>
            <a:r>
              <a:rPr lang="en-US" b="1" dirty="0" smtClean="0">
                <a:solidFill>
                  <a:srgbClr val="C00000"/>
                </a:solidFill>
              </a:rPr>
              <a:t>anion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980099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>
                <a:solidFill>
                  <a:srgbClr val="C00000"/>
                </a:solidFill>
              </a:rPr>
              <a:t>Intracellular fluid </a:t>
            </a:r>
            <a:r>
              <a:rPr lang="en-US" b="1" dirty="0" smtClean="0">
                <a:solidFill>
                  <a:srgbClr val="000000"/>
                </a:solidFill>
              </a:rPr>
              <a:t>has low sodium and chloride</a:t>
            </a:r>
          </a:p>
          <a:p>
            <a:pPr algn="just"/>
            <a:endParaRPr lang="en-US" b="1" dirty="0" smtClean="0">
              <a:solidFill>
                <a:srgbClr val="000000"/>
              </a:solidFill>
            </a:endParaRPr>
          </a:p>
          <a:p>
            <a:pPr lvl="1" algn="just"/>
            <a:r>
              <a:rPr lang="en-US" b="1" dirty="0" smtClean="0">
                <a:solidFill>
                  <a:srgbClr val="C00000"/>
                </a:solidFill>
              </a:rPr>
              <a:t>Potassium</a:t>
            </a:r>
            <a:r>
              <a:rPr lang="en-US" b="1" dirty="0" smtClean="0">
                <a:solidFill>
                  <a:srgbClr val="000000"/>
                </a:solidFill>
              </a:rPr>
              <a:t> is the chief </a:t>
            </a:r>
            <a:r>
              <a:rPr lang="en-US" b="1" dirty="0" err="1" smtClean="0">
                <a:solidFill>
                  <a:srgbClr val="C00000"/>
                </a:solidFill>
              </a:rPr>
              <a:t>cation</a:t>
            </a:r>
            <a:endParaRPr lang="en-US" b="1" dirty="0" smtClean="0">
              <a:solidFill>
                <a:srgbClr val="C00000"/>
              </a:solidFill>
            </a:endParaRPr>
          </a:p>
          <a:p>
            <a:pPr lvl="1" algn="just"/>
            <a:r>
              <a:rPr lang="en-US" b="1" dirty="0" smtClean="0">
                <a:solidFill>
                  <a:srgbClr val="C00000"/>
                </a:solidFill>
              </a:rPr>
              <a:t>Phosphate</a:t>
            </a:r>
            <a:r>
              <a:rPr lang="en-US" b="1" dirty="0" smtClean="0">
                <a:solidFill>
                  <a:srgbClr val="000000"/>
                </a:solidFill>
              </a:rPr>
              <a:t> is the chief </a:t>
            </a:r>
            <a:r>
              <a:rPr lang="en-US" b="1" dirty="0" smtClean="0">
                <a:solidFill>
                  <a:srgbClr val="C00000"/>
                </a:solidFill>
              </a:rPr>
              <a:t>anion</a:t>
            </a:r>
          </a:p>
          <a:p>
            <a:pPr lvl="1" algn="just"/>
            <a:endParaRPr lang="en-US" b="1" dirty="0" smtClean="0">
              <a:solidFill>
                <a:srgbClr val="C00000"/>
              </a:solidFill>
            </a:endParaRPr>
          </a:p>
          <a:p>
            <a:pPr lvl="1" algn="just"/>
            <a:endParaRPr lang="en-US" b="1" dirty="0" smtClean="0">
              <a:solidFill>
                <a:srgbClr val="C00000"/>
              </a:solidFill>
            </a:endParaRPr>
          </a:p>
          <a:p>
            <a:pPr marL="346075" lvl="1" indent="-346075" algn="just">
              <a:buFont typeface="Arial" pitchFamily="34" charset="0"/>
              <a:buChar char="•"/>
            </a:pPr>
            <a:r>
              <a:rPr lang="en-US" b="1" dirty="0" smtClean="0"/>
              <a:t>Each compartment must have almost the same concentration of positive charge (</a:t>
            </a:r>
            <a:r>
              <a:rPr lang="en-US" b="1" dirty="0" err="1" smtClean="0"/>
              <a:t>cations</a:t>
            </a:r>
            <a:r>
              <a:rPr lang="en-US" b="1" dirty="0" smtClean="0"/>
              <a:t>) as of negative charge (anion).</a:t>
            </a:r>
            <a:endParaRPr lang="en-GB" b="1" dirty="0" smtClean="0"/>
          </a:p>
          <a:p>
            <a:pPr lvl="1" algn="just">
              <a:buNone/>
            </a:pPr>
            <a:r>
              <a:rPr lang="en-US" b="1" dirty="0" smtClean="0">
                <a:solidFill>
                  <a:srgbClr val="C00000"/>
                </a:solidFill>
              </a:rPr>
              <a:t>				(</a:t>
            </a:r>
            <a:r>
              <a:rPr lang="en-US" sz="3200" b="1" dirty="0" err="1" smtClean="0">
                <a:solidFill>
                  <a:srgbClr val="C00000"/>
                </a:solidFill>
              </a:rPr>
              <a:t>Electroneutrality</a:t>
            </a:r>
            <a:r>
              <a:rPr lang="en-US" sz="3200" b="1" dirty="0" smtClean="0">
                <a:solidFill>
                  <a:srgbClr val="C00000"/>
                </a:solidFill>
              </a:rPr>
              <a:t>)</a:t>
            </a:r>
            <a:endParaRPr lang="en-US" b="1" dirty="0" smtClean="0">
              <a:solidFill>
                <a:srgbClr val="C00000"/>
              </a:solidFill>
            </a:endParaRPr>
          </a:p>
          <a:p>
            <a:pPr lvl="1" algn="just"/>
            <a:endParaRPr lang="en-US" b="1" dirty="0" smtClean="0">
              <a:solidFill>
                <a:srgbClr val="C00000"/>
              </a:solidFill>
            </a:endParaRP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5909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u="sng" dirty="0" smtClean="0">
                <a:solidFill>
                  <a:srgbClr val="C00000"/>
                </a:solidFill>
              </a:rPr>
              <a:t>objectives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948690"/>
            <a:ext cx="8229600" cy="5299710"/>
          </a:xfrm>
        </p:spPr>
        <p:txBody>
          <a:bodyPr/>
          <a:lstStyle/>
          <a:p>
            <a:pPr algn="just" rtl="0" eaLnBrk="1" hangingPunct="1">
              <a:buFontTx/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At the end of this session, the students should be able to:</a:t>
            </a:r>
          </a:p>
          <a:p>
            <a:pPr algn="just" rtl="0" eaLnBrk="1" hangingPunct="1">
              <a:buFontTx/>
              <a:buNone/>
            </a:pPr>
            <a:endParaRPr lang="en-US" sz="2000" b="1" dirty="0" smtClean="0"/>
          </a:p>
          <a:p>
            <a:pPr algn="just" rtl="0" eaLnBrk="1" hangingPunct="1"/>
            <a:r>
              <a:rPr lang="en-US" sz="2000" b="1" dirty="0" smtClean="0"/>
              <a:t>Identify and describe daily intake and output of water and maintenance of water balance.</a:t>
            </a:r>
          </a:p>
          <a:p>
            <a:pPr algn="just" rtl="0" eaLnBrk="1" hangingPunct="1"/>
            <a:endParaRPr lang="en-US" sz="2000" b="1" dirty="0" smtClean="0"/>
          </a:p>
          <a:p>
            <a:pPr algn="just" rtl="0" eaLnBrk="1" hangingPunct="1"/>
            <a:r>
              <a:rPr lang="en-US" sz="2000" b="1" dirty="0" smtClean="0"/>
              <a:t>List and describe of body fluid compartments as intra-cellular fluid (ICF) Extra-cellular fluid (ECF), interstitial fluid, trans-cellular fluid and total body water (TBW).</a:t>
            </a:r>
          </a:p>
          <a:p>
            <a:pPr algn="just" rtl="0" eaLnBrk="1" hangingPunct="1">
              <a:buFontTx/>
              <a:buNone/>
            </a:pPr>
            <a:endParaRPr lang="en-US" sz="2000" b="1" dirty="0" smtClean="0"/>
          </a:p>
          <a:p>
            <a:pPr algn="just" rtl="0" eaLnBrk="1" hangingPunct="1"/>
            <a:r>
              <a:rPr lang="en-US" sz="2000" b="1" dirty="0" smtClean="0"/>
              <a:t>Describe the composition of each fluid compartment, in terms of volume and ions and represent them in graphic forms.</a:t>
            </a:r>
          </a:p>
          <a:p>
            <a:pPr algn="just" rtl="0" eaLnBrk="1" hangingPunct="1">
              <a:buFontTx/>
              <a:buNone/>
            </a:pPr>
            <a:endParaRPr lang="en-US" sz="2000" b="1" dirty="0" smtClean="0"/>
          </a:p>
          <a:p>
            <a:pPr algn="just" rtl="0" eaLnBrk="1" hangingPunct="1"/>
            <a:r>
              <a:rPr lang="en-US" sz="2000" b="1" dirty="0" smtClean="0"/>
              <a:t>Physiology factor influencing body fluid: age, sex, adipose tissue, etc. Pathological factors: Dehydration, fluid infusion.</a:t>
            </a:r>
          </a:p>
          <a:p>
            <a:pPr algn="just" rtl="0" eaLnBrk="1" hangingPunct="1"/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02" name="Picture 2" descr="GUYTON 4-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260350"/>
            <a:ext cx="6192838" cy="6597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44686"/>
            <a:ext cx="8686800" cy="4778231"/>
          </a:xfrm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Hypokalemia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r>
              <a:rPr lang="en-US" b="1" dirty="0" smtClean="0"/>
              <a:t>decrease in K concentration in the ECF. </a:t>
            </a:r>
          </a:p>
          <a:p>
            <a:pPr algn="l" rtl="0" eaLnBrk="1" hangingPunct="1">
              <a:buFontTx/>
              <a:buNone/>
            </a:pPr>
            <a:r>
              <a:rPr lang="en-US" b="1" dirty="0" smtClean="0"/>
              <a:t>1-2 </a:t>
            </a:r>
            <a:r>
              <a:rPr lang="en-US" b="1" dirty="0" err="1" smtClean="0"/>
              <a:t>mEq</a:t>
            </a:r>
            <a:r>
              <a:rPr lang="en-US" b="1" dirty="0" smtClean="0"/>
              <a:t>/L</a:t>
            </a:r>
          </a:p>
          <a:p>
            <a:pPr algn="l" rtl="0" eaLnBrk="1" hangingPunct="1">
              <a:buFontTx/>
              <a:buNone/>
            </a:pPr>
            <a:endParaRPr lang="en-US" b="1" dirty="0" smtClean="0"/>
          </a:p>
          <a:p>
            <a:pPr algn="l" rtl="0" eaLnBrk="1" hangingPunct="1">
              <a:buFontTx/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</a:t>
            </a:r>
          </a:p>
          <a:p>
            <a:r>
              <a:rPr lang="en-US" b="1" dirty="0" err="1" smtClean="0">
                <a:solidFill>
                  <a:srgbClr val="C00000"/>
                </a:solidFill>
              </a:rPr>
              <a:t>Hyperkalemia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r>
              <a:rPr lang="en-US" b="1" dirty="0" smtClean="0"/>
              <a:t>increase in K 60-100% above normal.</a:t>
            </a:r>
          </a:p>
          <a:p>
            <a:pPr algn="l" rtl="0" eaLnBrk="1" hangingPunct="1">
              <a:buFontTx/>
              <a:buNone/>
            </a:pPr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065652"/>
            <a:ext cx="8686800" cy="3336298"/>
          </a:xfrm>
        </p:spPr>
        <p:txBody>
          <a:bodyPr>
            <a:normAutofit lnSpcReduction="10000"/>
          </a:bodyPr>
          <a:lstStyle/>
          <a:p>
            <a:pPr algn="l" rtl="0" eaLnBrk="1" hangingPunct="1">
              <a:buNone/>
            </a:pPr>
            <a:r>
              <a:rPr lang="en-US" sz="2800" b="1" dirty="0" err="1" smtClean="0">
                <a:solidFill>
                  <a:srgbClr val="C00000"/>
                </a:solidFill>
              </a:rPr>
              <a:t>Hypernatremia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</a:p>
          <a:p>
            <a:pPr algn="l" rtl="0" eaLnBrk="1" hangingPunct="1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	 </a:t>
            </a:r>
            <a:r>
              <a:rPr lang="en-US" sz="2800" b="1" i="1" dirty="0" smtClean="0"/>
              <a:t>increase</a:t>
            </a:r>
            <a:r>
              <a:rPr lang="en-US" sz="2800" b="1" dirty="0" smtClean="0"/>
              <a:t> in Na concentration in ECF.</a:t>
            </a:r>
          </a:p>
          <a:p>
            <a:pPr algn="l" rtl="0" eaLnBrk="1" hangingPunct="1">
              <a:buFontTx/>
              <a:buNone/>
            </a:pPr>
            <a:r>
              <a:rPr lang="en-US" sz="2400" b="1" dirty="0" smtClean="0"/>
              <a:t>  </a:t>
            </a:r>
          </a:p>
          <a:p>
            <a:pPr algn="l" rtl="0" eaLnBrk="1" hangingPunct="1"/>
            <a:endParaRPr lang="en-US" sz="2400" b="1" dirty="0" smtClean="0"/>
          </a:p>
          <a:p>
            <a:pPr algn="l" rtl="0" eaLnBrk="1" hangingPunct="1">
              <a:buNone/>
            </a:pPr>
            <a:r>
              <a:rPr lang="en-US" sz="2800" b="1" dirty="0" err="1" smtClean="0">
                <a:solidFill>
                  <a:srgbClr val="C00000"/>
                </a:solidFill>
              </a:rPr>
              <a:t>Hyponatremia</a:t>
            </a:r>
            <a:r>
              <a:rPr lang="en-US" sz="2800" b="1" dirty="0" smtClean="0">
                <a:solidFill>
                  <a:srgbClr val="C00000"/>
                </a:solidFill>
              </a:rPr>
              <a:t>: </a:t>
            </a:r>
          </a:p>
          <a:p>
            <a:pPr algn="l" rtl="0" eaLnBrk="1" hangingPunct="1">
              <a:buNone/>
            </a:pPr>
            <a:r>
              <a:rPr lang="en-US" sz="2800" b="1" i="1" dirty="0" smtClean="0">
                <a:solidFill>
                  <a:srgbClr val="C00000"/>
                </a:solidFill>
              </a:rPr>
              <a:t>	</a:t>
            </a:r>
            <a:r>
              <a:rPr lang="en-US" sz="2800" b="1" i="1" dirty="0" smtClean="0"/>
              <a:t>decrease</a:t>
            </a:r>
            <a:r>
              <a:rPr lang="en-US" sz="2800" b="1" dirty="0" smtClean="0"/>
              <a:t> in Na concentration in the ECF.</a:t>
            </a:r>
            <a:endParaRPr lang="en-US" sz="2400" b="1" dirty="0" smtClean="0"/>
          </a:p>
          <a:p>
            <a:pPr algn="l" rtl="0" eaLnBrk="1" hangingPunct="1">
              <a:buFontTx/>
              <a:buNone/>
            </a:pPr>
            <a:r>
              <a:rPr lang="en-US" sz="2400" b="1" dirty="0" smtClean="0"/>
              <a:t>   </a:t>
            </a:r>
            <a:endParaRPr lang="en-GB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447800"/>
            <a:ext cx="8763000" cy="75713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osmosis</a:t>
            </a:r>
            <a:endParaRPr lang="en-GB" sz="4800" dirty="0"/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470078"/>
            <a:ext cx="8229600" cy="2457596"/>
          </a:xfrm>
        </p:spPr>
        <p:txBody>
          <a:bodyPr/>
          <a:lstStyle/>
          <a:p>
            <a:pPr algn="just"/>
            <a:r>
              <a:rPr lang="en-US" b="1" dirty="0" smtClean="0"/>
              <a:t>Net </a:t>
            </a:r>
            <a:r>
              <a:rPr lang="en-US" b="1" dirty="0"/>
              <a:t>diffusion of water from a region of </a:t>
            </a:r>
            <a:r>
              <a:rPr lang="en-US" b="1" dirty="0">
                <a:solidFill>
                  <a:srgbClr val="C00000"/>
                </a:solidFill>
              </a:rPr>
              <a:t>high water </a:t>
            </a:r>
            <a:r>
              <a:rPr lang="en-US" b="1" dirty="0"/>
              <a:t>concentration to region of </a:t>
            </a:r>
            <a:r>
              <a:rPr lang="en-US" b="1" dirty="0">
                <a:solidFill>
                  <a:srgbClr val="C00000"/>
                </a:solidFill>
              </a:rPr>
              <a:t>low water </a:t>
            </a:r>
            <a:r>
              <a:rPr lang="en-US" b="1" dirty="0"/>
              <a:t>concentration.</a:t>
            </a:r>
          </a:p>
          <a:p>
            <a:pPr algn="just"/>
            <a:endParaRPr lang="en-US" b="1" dirty="0"/>
          </a:p>
          <a:p>
            <a:pPr algn="just">
              <a:buFont typeface="Times New Roman" pitchFamily="18" charset="0"/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2031325"/>
          </a:xfrm>
        </p:spPr>
        <p:txBody>
          <a:bodyPr>
            <a:normAutofit fontScale="90000"/>
          </a:bodyPr>
          <a:lstStyle/>
          <a:p>
            <a:pPr algn="just" rtl="0" eaLnBrk="1" hangingPunct="1"/>
            <a:r>
              <a:rPr lang="en-US" sz="3500" b="1" dirty="0" smtClean="0">
                <a:solidFill>
                  <a:srgbClr val="C00000"/>
                </a:solidFill>
              </a:rPr>
              <a:t>Osmotic equilibrium is maintained between intracellular and extracellular fluids:</a:t>
            </a:r>
            <a:r>
              <a:rPr lang="en-GB" sz="3500" b="1" dirty="0" smtClean="0">
                <a:solidFill>
                  <a:srgbClr val="C00000"/>
                </a:solidFill>
              </a:rPr>
              <a:t/>
            </a:r>
            <a:br>
              <a:rPr lang="en-GB" sz="3500" b="1" dirty="0" smtClean="0">
                <a:solidFill>
                  <a:srgbClr val="C00000"/>
                </a:solidFill>
              </a:rPr>
            </a:br>
            <a:endParaRPr lang="en-GB" sz="3500" b="1" dirty="0" smtClean="0">
              <a:solidFill>
                <a:srgbClr val="C000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62573"/>
            <a:ext cx="8686800" cy="3342453"/>
          </a:xfrm>
        </p:spPr>
        <p:txBody>
          <a:bodyPr/>
          <a:lstStyle/>
          <a:p>
            <a:pPr algn="just" rtl="0" eaLnBrk="1" hangingPunct="1"/>
            <a:endParaRPr lang="en-US" sz="2400" b="1" dirty="0" smtClean="0"/>
          </a:p>
          <a:p>
            <a:pPr algn="just" rtl="0" eaLnBrk="1" hangingPunct="1"/>
            <a:r>
              <a:rPr lang="en-US" sz="2400" b="1" dirty="0" smtClean="0">
                <a:solidFill>
                  <a:srgbClr val="C00000"/>
                </a:solidFill>
              </a:rPr>
              <a:t>Small</a:t>
            </a:r>
            <a:r>
              <a:rPr lang="en-US" sz="2400" b="1" dirty="0" smtClean="0"/>
              <a:t> changes in concentration of  </a:t>
            </a:r>
            <a:r>
              <a:rPr lang="en-US" sz="2400" b="1" dirty="0" smtClean="0">
                <a:solidFill>
                  <a:srgbClr val="C00000"/>
                </a:solidFill>
              </a:rPr>
              <a:t>solutes</a:t>
            </a:r>
            <a:r>
              <a:rPr lang="en-US" sz="2400" b="1" dirty="0" smtClean="0"/>
              <a:t> in the extracellular fluid can cause </a:t>
            </a:r>
            <a:r>
              <a:rPr lang="en-US" sz="2400" b="1" dirty="0" smtClean="0">
                <a:solidFill>
                  <a:srgbClr val="C00000"/>
                </a:solidFill>
              </a:rPr>
              <a:t>tremendous</a:t>
            </a:r>
            <a:r>
              <a:rPr lang="en-US" sz="2400" b="1" dirty="0" smtClean="0"/>
              <a:t> change in cell volume.</a:t>
            </a:r>
          </a:p>
          <a:p>
            <a:pPr algn="just" rtl="0" eaLnBrk="1" hangingPunct="1"/>
            <a:endParaRPr lang="en-US" sz="2400" b="1" dirty="0" smtClean="0"/>
          </a:p>
          <a:p>
            <a:pPr algn="just" rtl="0" eaLnBrk="1" hangingPunct="1"/>
            <a:r>
              <a:rPr lang="en-US" sz="2400" b="1" dirty="0" smtClean="0"/>
              <a:t>Intracellular </a:t>
            </a:r>
            <a:r>
              <a:rPr lang="en-US" sz="2400" b="1" dirty="0" err="1" smtClean="0">
                <a:solidFill>
                  <a:srgbClr val="C00000"/>
                </a:solidFill>
              </a:rPr>
              <a:t>osmolarity</a:t>
            </a:r>
            <a:r>
              <a:rPr lang="en-US" sz="2400" b="1" dirty="0" smtClean="0"/>
              <a:t>  = extracellular </a:t>
            </a:r>
            <a:r>
              <a:rPr lang="en-US" sz="2400" b="1" dirty="0" err="1" smtClean="0">
                <a:solidFill>
                  <a:srgbClr val="C00000"/>
                </a:solidFill>
              </a:rPr>
              <a:t>osmolarity</a:t>
            </a:r>
            <a:r>
              <a:rPr lang="en-US" sz="2400" b="1" dirty="0" smtClean="0">
                <a:solidFill>
                  <a:srgbClr val="C00000"/>
                </a:solidFill>
              </a:rPr>
              <a:t> .</a:t>
            </a:r>
          </a:p>
          <a:p>
            <a:pPr algn="just" rtl="0" eaLnBrk="1" hangingPunct="1"/>
            <a:r>
              <a:rPr lang="en-US" sz="2400" b="1" dirty="0" smtClean="0"/>
              <a:t>≈ 300 </a:t>
            </a:r>
            <a:r>
              <a:rPr lang="en-US" sz="2400" b="1" dirty="0" err="1" smtClean="0"/>
              <a:t>mosm</a:t>
            </a:r>
            <a:r>
              <a:rPr lang="en-US" sz="2400" b="1" dirty="0" smtClean="0"/>
              <a:t>/L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52550" y="1321689"/>
            <a:ext cx="7959039" cy="76200"/>
          </a:xfrm>
          <a:custGeom>
            <a:avLst/>
            <a:gdLst>
              <a:gd name="connsiteX0" fmla="*/ 19050 w 7959039"/>
              <a:gd name="connsiteY0" fmla="*/ 19050 h 76200"/>
              <a:gd name="connsiteX1" fmla="*/ 7939990 w 7959039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959039" h="76200">
                <a:moveTo>
                  <a:pt x="19050" y="19050"/>
                </a:moveTo>
                <a:lnTo>
                  <a:pt x="7939990" y="19050"/>
                </a:lnTo>
              </a:path>
            </a:pathLst>
          </a:custGeom>
          <a:ln w="381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965250" y="1593850"/>
            <a:ext cx="7727950" cy="2057527"/>
          </a:xfrm>
          <a:custGeom>
            <a:avLst/>
            <a:gdLst>
              <a:gd name="connsiteX0" fmla="*/ 6350 w 7727950"/>
              <a:gd name="connsiteY0" fmla="*/ 2051177 h 2057527"/>
              <a:gd name="connsiteX1" fmla="*/ 7721600 w 7727950"/>
              <a:gd name="connsiteY1" fmla="*/ 2051177 h 2057527"/>
              <a:gd name="connsiteX2" fmla="*/ 7721600 w 7727950"/>
              <a:gd name="connsiteY2" fmla="*/ 6350 h 2057527"/>
              <a:gd name="connsiteX3" fmla="*/ 6350 w 7727950"/>
              <a:gd name="connsiteY3" fmla="*/ 6350 h 2057527"/>
              <a:gd name="connsiteX4" fmla="*/ 6350 w 7727950"/>
              <a:gd name="connsiteY4" fmla="*/ 2051177 h 20575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27950" h="2057527">
                <a:moveTo>
                  <a:pt x="6350" y="2051177"/>
                </a:moveTo>
                <a:lnTo>
                  <a:pt x="7721600" y="2051177"/>
                </a:lnTo>
                <a:lnTo>
                  <a:pt x="7721600" y="6350"/>
                </a:lnTo>
                <a:lnTo>
                  <a:pt x="6350" y="6350"/>
                </a:lnTo>
                <a:lnTo>
                  <a:pt x="6350" y="205117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6633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283964" y="5229225"/>
            <a:ext cx="1656207" cy="1224114"/>
          </a:xfrm>
          <a:custGeom>
            <a:avLst/>
            <a:gdLst>
              <a:gd name="connsiteX0" fmla="*/ 0 w 1656207"/>
              <a:gd name="connsiteY0" fmla="*/ 1020089 h 1224114"/>
              <a:gd name="connsiteX1" fmla="*/ 0 w 1656207"/>
              <a:gd name="connsiteY1" fmla="*/ 0 h 1224114"/>
              <a:gd name="connsiteX2" fmla="*/ 828039 w 1656207"/>
              <a:gd name="connsiteY2" fmla="*/ 203961 h 1224114"/>
              <a:gd name="connsiteX3" fmla="*/ 1656207 w 1656207"/>
              <a:gd name="connsiteY3" fmla="*/ 0 h 1224114"/>
              <a:gd name="connsiteX4" fmla="*/ 1656207 w 1656207"/>
              <a:gd name="connsiteY4" fmla="*/ 1020089 h 1224114"/>
              <a:gd name="connsiteX5" fmla="*/ 828039 w 1656207"/>
              <a:gd name="connsiteY5" fmla="*/ 1224114 h 1224114"/>
              <a:gd name="connsiteX6" fmla="*/ 0 w 1656207"/>
              <a:gd name="connsiteY6" fmla="*/ 1020089 h 12241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656207" h="1224114">
                <a:moveTo>
                  <a:pt x="0" y="1020089"/>
                </a:moveTo>
                <a:lnTo>
                  <a:pt x="0" y="0"/>
                </a:lnTo>
                <a:cubicBezTo>
                  <a:pt x="0" y="112648"/>
                  <a:pt x="370713" y="203961"/>
                  <a:pt x="828039" y="203961"/>
                </a:cubicBezTo>
                <a:cubicBezTo>
                  <a:pt x="1285494" y="203961"/>
                  <a:pt x="1656207" y="112648"/>
                  <a:pt x="1656207" y="0"/>
                </a:cubicBezTo>
                <a:lnTo>
                  <a:pt x="1656207" y="1020089"/>
                </a:lnTo>
                <a:cubicBezTo>
                  <a:pt x="1656207" y="1132763"/>
                  <a:pt x="1285494" y="1224114"/>
                  <a:pt x="828039" y="1224114"/>
                </a:cubicBezTo>
                <a:cubicBezTo>
                  <a:pt x="370713" y="1224114"/>
                  <a:pt x="0" y="1132763"/>
                  <a:pt x="0" y="1020089"/>
                </a:cubicBezTo>
              </a:path>
            </a:pathLst>
          </a:custGeom>
          <a:solidFill>
            <a:srgbClr val="89C3E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271264" y="4820412"/>
            <a:ext cx="1681606" cy="349503"/>
          </a:xfrm>
          <a:custGeom>
            <a:avLst/>
            <a:gdLst>
              <a:gd name="connsiteX0" fmla="*/ 1668907 w 1681606"/>
              <a:gd name="connsiteY0" fmla="*/ 12700 h 349503"/>
              <a:gd name="connsiteX1" fmla="*/ 840739 w 1681606"/>
              <a:gd name="connsiteY1" fmla="*/ 336803 h 349503"/>
              <a:gd name="connsiteX2" fmla="*/ 12700 w 1681606"/>
              <a:gd name="connsiteY2" fmla="*/ 12700 h 3495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81606" h="349503">
                <a:moveTo>
                  <a:pt x="1668907" y="12700"/>
                </a:moveTo>
                <a:cubicBezTo>
                  <a:pt x="1668907" y="191642"/>
                  <a:pt x="1298194" y="336803"/>
                  <a:pt x="840739" y="336803"/>
                </a:cubicBezTo>
                <a:cubicBezTo>
                  <a:pt x="383413" y="336803"/>
                  <a:pt x="12700" y="191642"/>
                  <a:pt x="12700" y="12700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271264" y="4496435"/>
            <a:ext cx="1681607" cy="1969605"/>
          </a:xfrm>
          <a:custGeom>
            <a:avLst/>
            <a:gdLst>
              <a:gd name="connsiteX0" fmla="*/ 12700 w 1681607"/>
              <a:gd name="connsiteY0" fmla="*/ 336677 h 1969605"/>
              <a:gd name="connsiteX1" fmla="*/ 840739 w 1681607"/>
              <a:gd name="connsiteY1" fmla="*/ 12700 h 1969605"/>
              <a:gd name="connsiteX2" fmla="*/ 1668907 w 1681607"/>
              <a:gd name="connsiteY2" fmla="*/ 336677 h 1969605"/>
              <a:gd name="connsiteX3" fmla="*/ 1668907 w 1681607"/>
              <a:gd name="connsiteY3" fmla="*/ 1632864 h 1969605"/>
              <a:gd name="connsiteX4" fmla="*/ 840739 w 1681607"/>
              <a:gd name="connsiteY4" fmla="*/ 1956905 h 1969605"/>
              <a:gd name="connsiteX5" fmla="*/ 12700 w 1681607"/>
              <a:gd name="connsiteY5" fmla="*/ 1632864 h 1969605"/>
              <a:gd name="connsiteX6" fmla="*/ 12700 w 1681607"/>
              <a:gd name="connsiteY6" fmla="*/ 336677 h 1969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681607" h="1969605">
                <a:moveTo>
                  <a:pt x="12700" y="336677"/>
                </a:moveTo>
                <a:cubicBezTo>
                  <a:pt x="12700" y="157734"/>
                  <a:pt x="383413" y="12700"/>
                  <a:pt x="840739" y="12700"/>
                </a:cubicBezTo>
                <a:cubicBezTo>
                  <a:pt x="1298194" y="12700"/>
                  <a:pt x="1668907" y="157734"/>
                  <a:pt x="1668907" y="336677"/>
                </a:cubicBezTo>
                <a:lnTo>
                  <a:pt x="1668907" y="1632864"/>
                </a:lnTo>
                <a:cubicBezTo>
                  <a:pt x="1668907" y="1811820"/>
                  <a:pt x="1298194" y="1956905"/>
                  <a:pt x="840739" y="1956905"/>
                </a:cubicBezTo>
                <a:cubicBezTo>
                  <a:pt x="383413" y="1956905"/>
                  <a:pt x="12700" y="1811820"/>
                  <a:pt x="12700" y="1632864"/>
                </a:cubicBezTo>
                <a:lnTo>
                  <a:pt x="12700" y="336677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763649" y="5229225"/>
            <a:ext cx="1656207" cy="1224114"/>
          </a:xfrm>
          <a:custGeom>
            <a:avLst/>
            <a:gdLst>
              <a:gd name="connsiteX0" fmla="*/ 0 w 1656207"/>
              <a:gd name="connsiteY0" fmla="*/ 1020089 h 1224114"/>
              <a:gd name="connsiteX1" fmla="*/ 0 w 1656207"/>
              <a:gd name="connsiteY1" fmla="*/ 0 h 1224114"/>
              <a:gd name="connsiteX2" fmla="*/ 828167 w 1656207"/>
              <a:gd name="connsiteY2" fmla="*/ 203961 h 1224114"/>
              <a:gd name="connsiteX3" fmla="*/ 1656207 w 1656207"/>
              <a:gd name="connsiteY3" fmla="*/ 0 h 1224114"/>
              <a:gd name="connsiteX4" fmla="*/ 1656207 w 1656207"/>
              <a:gd name="connsiteY4" fmla="*/ 1020089 h 1224114"/>
              <a:gd name="connsiteX5" fmla="*/ 828167 w 1656207"/>
              <a:gd name="connsiteY5" fmla="*/ 1224114 h 1224114"/>
              <a:gd name="connsiteX6" fmla="*/ 0 w 1656207"/>
              <a:gd name="connsiteY6" fmla="*/ 1020089 h 12241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656207" h="1224114">
                <a:moveTo>
                  <a:pt x="0" y="1020089"/>
                </a:moveTo>
                <a:lnTo>
                  <a:pt x="0" y="0"/>
                </a:lnTo>
                <a:cubicBezTo>
                  <a:pt x="0" y="112648"/>
                  <a:pt x="370840" y="203961"/>
                  <a:pt x="828167" y="203961"/>
                </a:cubicBezTo>
                <a:cubicBezTo>
                  <a:pt x="1285494" y="203961"/>
                  <a:pt x="1656207" y="112648"/>
                  <a:pt x="1656207" y="0"/>
                </a:cubicBezTo>
                <a:lnTo>
                  <a:pt x="1656207" y="1020089"/>
                </a:lnTo>
                <a:cubicBezTo>
                  <a:pt x="1656207" y="1132763"/>
                  <a:pt x="1285494" y="1224114"/>
                  <a:pt x="828167" y="1224114"/>
                </a:cubicBezTo>
                <a:cubicBezTo>
                  <a:pt x="370840" y="1224114"/>
                  <a:pt x="0" y="1132763"/>
                  <a:pt x="0" y="1020089"/>
                </a:cubicBezTo>
              </a:path>
            </a:pathLst>
          </a:custGeom>
          <a:solidFill>
            <a:srgbClr val="D6EBF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750949" y="4820412"/>
            <a:ext cx="1681607" cy="349503"/>
          </a:xfrm>
          <a:custGeom>
            <a:avLst/>
            <a:gdLst>
              <a:gd name="connsiteX0" fmla="*/ 1668907 w 1681607"/>
              <a:gd name="connsiteY0" fmla="*/ 12700 h 349503"/>
              <a:gd name="connsiteX1" fmla="*/ 840867 w 1681607"/>
              <a:gd name="connsiteY1" fmla="*/ 336803 h 349503"/>
              <a:gd name="connsiteX2" fmla="*/ 12700 w 1681607"/>
              <a:gd name="connsiteY2" fmla="*/ 12700 h 3495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81607" h="349503">
                <a:moveTo>
                  <a:pt x="1668907" y="12700"/>
                </a:moveTo>
                <a:cubicBezTo>
                  <a:pt x="1668907" y="191642"/>
                  <a:pt x="1298194" y="336803"/>
                  <a:pt x="840867" y="336803"/>
                </a:cubicBezTo>
                <a:cubicBezTo>
                  <a:pt x="383540" y="336803"/>
                  <a:pt x="12700" y="191642"/>
                  <a:pt x="12700" y="12700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1750949" y="4496435"/>
            <a:ext cx="1681607" cy="1969605"/>
          </a:xfrm>
          <a:custGeom>
            <a:avLst/>
            <a:gdLst>
              <a:gd name="connsiteX0" fmla="*/ 12700 w 1681607"/>
              <a:gd name="connsiteY0" fmla="*/ 336677 h 1969605"/>
              <a:gd name="connsiteX1" fmla="*/ 840867 w 1681607"/>
              <a:gd name="connsiteY1" fmla="*/ 12700 h 1969605"/>
              <a:gd name="connsiteX2" fmla="*/ 1668907 w 1681607"/>
              <a:gd name="connsiteY2" fmla="*/ 336677 h 1969605"/>
              <a:gd name="connsiteX3" fmla="*/ 1668907 w 1681607"/>
              <a:gd name="connsiteY3" fmla="*/ 1632864 h 1969605"/>
              <a:gd name="connsiteX4" fmla="*/ 840867 w 1681607"/>
              <a:gd name="connsiteY4" fmla="*/ 1956905 h 1969605"/>
              <a:gd name="connsiteX5" fmla="*/ 12700 w 1681607"/>
              <a:gd name="connsiteY5" fmla="*/ 1632864 h 1969605"/>
              <a:gd name="connsiteX6" fmla="*/ 12700 w 1681607"/>
              <a:gd name="connsiteY6" fmla="*/ 336677 h 1969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681607" h="1969605">
                <a:moveTo>
                  <a:pt x="12700" y="336677"/>
                </a:moveTo>
                <a:cubicBezTo>
                  <a:pt x="12700" y="157734"/>
                  <a:pt x="383540" y="12700"/>
                  <a:pt x="840867" y="12700"/>
                </a:cubicBezTo>
                <a:cubicBezTo>
                  <a:pt x="1298194" y="12700"/>
                  <a:pt x="1668907" y="157734"/>
                  <a:pt x="1668907" y="336677"/>
                </a:cubicBezTo>
                <a:lnTo>
                  <a:pt x="1668907" y="1632864"/>
                </a:lnTo>
                <a:cubicBezTo>
                  <a:pt x="1668907" y="1811820"/>
                  <a:pt x="1298194" y="1956905"/>
                  <a:pt x="840867" y="1956905"/>
                </a:cubicBezTo>
                <a:cubicBezTo>
                  <a:pt x="383540" y="1956905"/>
                  <a:pt x="12700" y="1811820"/>
                  <a:pt x="12700" y="1632864"/>
                </a:cubicBezTo>
                <a:lnTo>
                  <a:pt x="12700" y="336677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6876288" y="5243703"/>
            <a:ext cx="1656207" cy="1224127"/>
          </a:xfrm>
          <a:custGeom>
            <a:avLst/>
            <a:gdLst>
              <a:gd name="connsiteX0" fmla="*/ 0 w 1656207"/>
              <a:gd name="connsiteY0" fmla="*/ 1020102 h 1224127"/>
              <a:gd name="connsiteX1" fmla="*/ 0 w 1656207"/>
              <a:gd name="connsiteY1" fmla="*/ 0 h 1224127"/>
              <a:gd name="connsiteX2" fmla="*/ 828040 w 1656207"/>
              <a:gd name="connsiteY2" fmla="*/ 203961 h 1224127"/>
              <a:gd name="connsiteX3" fmla="*/ 1656206 w 1656207"/>
              <a:gd name="connsiteY3" fmla="*/ 0 h 1224127"/>
              <a:gd name="connsiteX4" fmla="*/ 1656206 w 1656207"/>
              <a:gd name="connsiteY4" fmla="*/ 1020102 h 1224127"/>
              <a:gd name="connsiteX5" fmla="*/ 828040 w 1656207"/>
              <a:gd name="connsiteY5" fmla="*/ 1224127 h 1224127"/>
              <a:gd name="connsiteX6" fmla="*/ 0 w 1656207"/>
              <a:gd name="connsiteY6" fmla="*/ 1020102 h 12241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656207" h="1224127">
                <a:moveTo>
                  <a:pt x="0" y="1020102"/>
                </a:moveTo>
                <a:lnTo>
                  <a:pt x="0" y="0"/>
                </a:lnTo>
                <a:cubicBezTo>
                  <a:pt x="0" y="112648"/>
                  <a:pt x="370713" y="203961"/>
                  <a:pt x="828040" y="203961"/>
                </a:cubicBezTo>
                <a:cubicBezTo>
                  <a:pt x="1285367" y="203961"/>
                  <a:pt x="1656206" y="112648"/>
                  <a:pt x="1656206" y="0"/>
                </a:cubicBezTo>
                <a:lnTo>
                  <a:pt x="1656206" y="1020102"/>
                </a:lnTo>
                <a:cubicBezTo>
                  <a:pt x="1656206" y="1132776"/>
                  <a:pt x="1285367" y="1224127"/>
                  <a:pt x="828040" y="1224127"/>
                </a:cubicBezTo>
                <a:cubicBezTo>
                  <a:pt x="370713" y="1224127"/>
                  <a:pt x="0" y="1132776"/>
                  <a:pt x="0" y="1020102"/>
                </a:cubicBezTo>
              </a:path>
            </a:pathLst>
          </a:custGeom>
          <a:solidFill>
            <a:srgbClr val="4EA5D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863588" y="4834890"/>
            <a:ext cx="1681607" cy="349503"/>
          </a:xfrm>
          <a:custGeom>
            <a:avLst/>
            <a:gdLst>
              <a:gd name="connsiteX0" fmla="*/ 1668906 w 1681607"/>
              <a:gd name="connsiteY0" fmla="*/ 12700 h 349503"/>
              <a:gd name="connsiteX1" fmla="*/ 840740 w 1681607"/>
              <a:gd name="connsiteY1" fmla="*/ 336803 h 349503"/>
              <a:gd name="connsiteX2" fmla="*/ 12700 w 1681607"/>
              <a:gd name="connsiteY2" fmla="*/ 12700 h 3495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81607" h="349503">
                <a:moveTo>
                  <a:pt x="1668906" y="12700"/>
                </a:moveTo>
                <a:cubicBezTo>
                  <a:pt x="1668906" y="191769"/>
                  <a:pt x="1298067" y="336803"/>
                  <a:pt x="840740" y="336803"/>
                </a:cubicBezTo>
                <a:cubicBezTo>
                  <a:pt x="383413" y="336803"/>
                  <a:pt x="12700" y="191769"/>
                  <a:pt x="12700" y="12700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6863588" y="4510913"/>
            <a:ext cx="1681607" cy="1969617"/>
          </a:xfrm>
          <a:custGeom>
            <a:avLst/>
            <a:gdLst>
              <a:gd name="connsiteX0" fmla="*/ 12700 w 1681607"/>
              <a:gd name="connsiteY0" fmla="*/ 336677 h 1969617"/>
              <a:gd name="connsiteX1" fmla="*/ 840740 w 1681607"/>
              <a:gd name="connsiteY1" fmla="*/ 12700 h 1969617"/>
              <a:gd name="connsiteX2" fmla="*/ 1668906 w 1681607"/>
              <a:gd name="connsiteY2" fmla="*/ 336677 h 1969617"/>
              <a:gd name="connsiteX3" fmla="*/ 1668906 w 1681607"/>
              <a:gd name="connsiteY3" fmla="*/ 1632877 h 1969617"/>
              <a:gd name="connsiteX4" fmla="*/ 840740 w 1681607"/>
              <a:gd name="connsiteY4" fmla="*/ 1956917 h 1969617"/>
              <a:gd name="connsiteX5" fmla="*/ 12700 w 1681607"/>
              <a:gd name="connsiteY5" fmla="*/ 1632877 h 1969617"/>
              <a:gd name="connsiteX6" fmla="*/ 12700 w 1681607"/>
              <a:gd name="connsiteY6" fmla="*/ 336677 h 19696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681607" h="1969617">
                <a:moveTo>
                  <a:pt x="12700" y="336677"/>
                </a:moveTo>
                <a:cubicBezTo>
                  <a:pt x="12700" y="157733"/>
                  <a:pt x="383413" y="12700"/>
                  <a:pt x="840740" y="12700"/>
                </a:cubicBezTo>
                <a:cubicBezTo>
                  <a:pt x="1298067" y="12700"/>
                  <a:pt x="1668906" y="157733"/>
                  <a:pt x="1668906" y="336677"/>
                </a:cubicBezTo>
                <a:lnTo>
                  <a:pt x="1668906" y="1632877"/>
                </a:lnTo>
                <a:cubicBezTo>
                  <a:pt x="1668906" y="1811845"/>
                  <a:pt x="1298067" y="1956917"/>
                  <a:pt x="840740" y="1956917"/>
                </a:cubicBezTo>
                <a:cubicBezTo>
                  <a:pt x="383413" y="1956917"/>
                  <a:pt x="12700" y="1811845"/>
                  <a:pt x="12700" y="1632877"/>
                </a:cubicBezTo>
                <a:lnTo>
                  <a:pt x="12700" y="336677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33600" y="5842000"/>
            <a:ext cx="1016000" cy="100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355600" algn="l"/>
              </a:tabLst>
            </a:pP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100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mosm/L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3556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4584700" y="5829300"/>
            <a:ext cx="1016000" cy="97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419100" algn="l"/>
              </a:tabLst>
            </a:pP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200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mosm/L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                <a:tab pos="419100" algn="l"/>
              </a:tabLst>
            </a:pPr>
            <a:r>
              <a:rPr lang="en-US" altLang="zh-CN" dirty="0" smtClean="0"/>
              <a:t>	</a:t>
            </a: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7251700" y="5829300"/>
            <a:ext cx="1016000" cy="102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355600" algn="l"/>
              </a:tabLst>
            </a:pP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400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mosm/L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3556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1054100" y="546100"/>
            <a:ext cx="7264400" cy="370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700"/>
              </a:lnSpc>
              <a:tabLst>
                <a:tab pos="342900" algn="l"/>
                <a:tab pos="1714500" algn="l"/>
                <a:tab pos="1930400" algn="l"/>
              </a:tabLst>
            </a:pPr>
            <a:r>
              <a:rPr lang="en-US" altLang="zh-CN" dirty="0" smtClean="0"/>
              <a:t>		</a:t>
            </a: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What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is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Tonicity?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342900" algn="l"/>
                <a:tab pos="1714500" algn="l"/>
                <a:tab pos="1930400" algn="l"/>
              </a:tabLst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Osmolarity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describes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concentration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solution.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342900" algn="l"/>
                <a:tab pos="1714500" algn="l"/>
                <a:tab pos="1930400" algn="l"/>
              </a:tabLst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Tonicity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compare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between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osmolarities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</a:p>
          <a:p>
            <a:pPr>
              <a:lnSpc>
                <a:spcPts val="2800"/>
              </a:lnSpc>
              <a:tabLst>
                <a:tab pos="342900" algn="l"/>
                <a:tab pos="1714500" algn="l"/>
                <a:tab pos="19304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two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solutions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separated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semi-permeable</a:t>
            </a:r>
          </a:p>
          <a:p>
            <a:pPr>
              <a:lnSpc>
                <a:spcPts val="2800"/>
              </a:lnSpc>
              <a:tabLst>
                <a:tab pos="342900" algn="l"/>
                <a:tab pos="1714500" algn="l"/>
                <a:tab pos="19304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membrane.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342900" algn="l"/>
                <a:tab pos="1714500" algn="l"/>
                <a:tab pos="1930400" algn="l"/>
              </a:tabLst>
            </a:pPr>
            <a:r>
              <a:rPr lang="en-US" altLang="zh-CN" dirty="0" smtClean="0"/>
              <a:t>			</a:t>
            </a:r>
            <a:r>
              <a:rPr lang="en-US" altLang="zh-CN" sz="2004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Which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solution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hypertonic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B?</a:t>
            </a:r>
          </a:p>
        </p:txBody>
      </p:sp>
    </p:spTree>
    <p:extLst>
      <p:ext uri="{BB962C8B-B14F-4D97-AF65-F5344CB8AC3E}">
        <p14:creationId xmlns:p14="http://schemas.microsoft.com/office/powerpoint/2010/main" val="17855064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2667000" cy="914400"/>
          </a:xfrm>
        </p:spPr>
        <p:txBody>
          <a:bodyPr/>
          <a:lstStyle/>
          <a:p>
            <a:r>
              <a:rPr lang="en-US" dirty="0"/>
              <a:t>Osmosis</a:t>
            </a:r>
          </a:p>
        </p:txBody>
      </p:sp>
      <p:graphicFrame>
        <p:nvGraphicFramePr>
          <p:cNvPr id="55501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667000" y="304800"/>
          <a:ext cx="4799013" cy="6316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Photo Editor Photo" r:id="rId3" imgW="2828571" imgH="3723810" progId="">
                  <p:embed/>
                </p:oleObj>
              </mc:Choice>
              <mc:Fallback>
                <p:oleObj name="Photo Editor Photo" r:id="rId3" imgW="2828571" imgH="372381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04800"/>
                        <a:ext cx="4799013" cy="63167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ChangeArrowheads="1"/>
          </p:cNvSpPr>
          <p:nvPr/>
        </p:nvSpPr>
        <p:spPr bwMode="auto">
          <a:xfrm>
            <a:off x="3059113" y="1273175"/>
            <a:ext cx="3073400" cy="5508625"/>
          </a:xfrm>
          <a:prstGeom prst="rect">
            <a:avLst/>
          </a:prstGeom>
          <a:solidFill>
            <a:schemeClr val="tx2"/>
          </a:solidFill>
          <a:ln w="76200">
            <a:solidFill>
              <a:srgbClr val="84B5E3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6035" name="Rectangle 3"/>
          <p:cNvSpPr>
            <a:spLocks noChangeArrowheads="1"/>
          </p:cNvSpPr>
          <p:nvPr/>
        </p:nvSpPr>
        <p:spPr bwMode="auto">
          <a:xfrm>
            <a:off x="53975" y="1273175"/>
            <a:ext cx="6054725" cy="5508625"/>
          </a:xfrm>
          <a:prstGeom prst="rect">
            <a:avLst/>
          </a:prstGeom>
          <a:solidFill>
            <a:schemeClr val="tx2"/>
          </a:solidFill>
          <a:ln w="76200">
            <a:solidFill>
              <a:srgbClr val="84B5E3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6036" name="Rectangle 4"/>
          <p:cNvSpPr>
            <a:spLocks noChangeArrowheads="1"/>
          </p:cNvSpPr>
          <p:nvPr/>
        </p:nvSpPr>
        <p:spPr bwMode="auto">
          <a:xfrm>
            <a:off x="53975" y="1273175"/>
            <a:ext cx="9013825" cy="5508625"/>
          </a:xfrm>
          <a:prstGeom prst="rect">
            <a:avLst/>
          </a:prstGeom>
          <a:solidFill>
            <a:schemeClr val="tx2"/>
          </a:solidFill>
          <a:ln w="76200">
            <a:solidFill>
              <a:srgbClr val="84B5E3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560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7388" y="3354388"/>
            <a:ext cx="2743200" cy="3314700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195638" y="1387475"/>
            <a:ext cx="2806700" cy="2184400"/>
            <a:chOff x="123" y="874"/>
            <a:chExt cx="1768" cy="1376"/>
          </a:xfrm>
        </p:grpSpPr>
        <p:pic>
          <p:nvPicPr>
            <p:cNvPr id="556039" name="Picture 7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ltGray">
            <a:xfrm>
              <a:off x="123" y="874"/>
              <a:ext cx="1768" cy="1376"/>
            </a:xfrm>
            <a:prstGeom prst="rect">
              <a:avLst/>
            </a:prstGeom>
            <a:noFill/>
          </p:spPr>
        </p:pic>
        <p:sp>
          <p:nvSpPr>
            <p:cNvPr id="556040" name="Rectangle 8"/>
            <p:cNvSpPr>
              <a:spLocks noChangeArrowheads="1"/>
            </p:cNvSpPr>
            <p:nvPr/>
          </p:nvSpPr>
          <p:spPr bwMode="ltGray">
            <a:xfrm>
              <a:off x="552" y="966"/>
              <a:ext cx="854" cy="16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 eaLnBrk="1" hangingPunct="1">
                <a:lnSpc>
                  <a:spcPct val="85000"/>
                </a:lnSpc>
                <a:spcBef>
                  <a:spcPct val="40000"/>
                </a:spcBef>
              </a:pPr>
              <a:r>
                <a:rPr lang="en-US" sz="2000" b="1" i="0" dirty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Normal RBCs</a:t>
              </a:r>
            </a:p>
          </p:txBody>
        </p:sp>
        <p:pic>
          <p:nvPicPr>
            <p:cNvPr id="556041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ltGray">
            <a:xfrm>
              <a:off x="341" y="1845"/>
              <a:ext cx="864" cy="296"/>
            </a:xfrm>
            <a:prstGeom prst="rect">
              <a:avLst/>
            </a:prstGeom>
            <a:noFill/>
          </p:spPr>
        </p:pic>
      </p:grpSp>
      <p:sp>
        <p:nvSpPr>
          <p:cNvPr id="556042" name="Rectangle 10"/>
          <p:cNvSpPr>
            <a:spLocks noChangeArrowheads="1"/>
          </p:cNvSpPr>
          <p:nvPr/>
        </p:nvSpPr>
        <p:spPr bwMode="auto">
          <a:xfrm>
            <a:off x="3435350" y="3571875"/>
            <a:ext cx="2362200" cy="3635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28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Isotonic Solution</a:t>
            </a:r>
          </a:p>
        </p:txBody>
      </p:sp>
      <p:sp>
        <p:nvSpPr>
          <p:cNvPr id="556043" name="Rectangle 11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9093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Osmosis</a:t>
            </a:r>
          </a:p>
        </p:txBody>
      </p:sp>
      <p:pic>
        <p:nvPicPr>
          <p:cNvPr id="55604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525" y="3376613"/>
            <a:ext cx="2743200" cy="3314700"/>
          </a:xfrm>
          <a:prstGeom prst="rect">
            <a:avLst/>
          </a:prstGeom>
          <a:noFill/>
        </p:spPr>
      </p:pic>
      <p:pic>
        <p:nvPicPr>
          <p:cNvPr id="556045" name="Picture 13"/>
          <p:cNvPicPr>
            <a:picLocks noChangeAspect="1" noChangeArrowheads="1"/>
          </p:cNvPicPr>
          <p:nvPr/>
        </p:nvPicPr>
        <p:blipFill>
          <a:blip r:embed="rId7" cstate="print"/>
          <a:srcRect b="3017"/>
          <a:stretch>
            <a:fillRect/>
          </a:stretch>
        </p:blipFill>
        <p:spPr bwMode="auto">
          <a:xfrm>
            <a:off x="6215063" y="3476625"/>
            <a:ext cx="2768600" cy="3214688"/>
          </a:xfrm>
          <a:prstGeom prst="rect">
            <a:avLst/>
          </a:prstGeom>
          <a:noFill/>
        </p:spPr>
      </p:pic>
      <p:sp>
        <p:nvSpPr>
          <p:cNvPr id="556046" name="Rectangle 14"/>
          <p:cNvSpPr>
            <a:spLocks noChangeArrowheads="1"/>
          </p:cNvSpPr>
          <p:nvPr/>
        </p:nvSpPr>
        <p:spPr bwMode="auto">
          <a:xfrm>
            <a:off x="3597275" y="6007100"/>
            <a:ext cx="2012950" cy="4159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Equal movement of water</a:t>
            </a:r>
            <a:b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</a:b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into and out of cells</a:t>
            </a:r>
          </a:p>
        </p:txBody>
      </p:sp>
      <p:sp>
        <p:nvSpPr>
          <p:cNvPr id="556047" name="Rectangle 15"/>
          <p:cNvSpPr>
            <a:spLocks noChangeArrowheads="1"/>
          </p:cNvSpPr>
          <p:nvPr/>
        </p:nvSpPr>
        <p:spPr bwMode="auto">
          <a:xfrm>
            <a:off x="890588" y="6029325"/>
            <a:ext cx="1370568" cy="41857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Net movement of</a:t>
            </a:r>
            <a:b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</a:b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water out of cells</a:t>
            </a:r>
          </a:p>
        </p:txBody>
      </p:sp>
      <p:sp>
        <p:nvSpPr>
          <p:cNvPr id="556048" name="Rectangle 16"/>
          <p:cNvSpPr>
            <a:spLocks noChangeArrowheads="1"/>
          </p:cNvSpPr>
          <p:nvPr/>
        </p:nvSpPr>
        <p:spPr bwMode="auto">
          <a:xfrm>
            <a:off x="6950075" y="6140450"/>
            <a:ext cx="1347788" cy="4159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Net movement of</a:t>
            </a:r>
            <a:b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</a:b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water into cells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44475" y="1387475"/>
            <a:ext cx="2794000" cy="2171700"/>
            <a:chOff x="2017" y="874"/>
            <a:chExt cx="1760" cy="1368"/>
          </a:xfrm>
        </p:grpSpPr>
        <p:pic>
          <p:nvPicPr>
            <p:cNvPr id="556050" name="Picture 18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ltGray">
            <a:xfrm>
              <a:off x="2017" y="874"/>
              <a:ext cx="1760" cy="1368"/>
            </a:xfrm>
            <a:prstGeom prst="rect">
              <a:avLst/>
            </a:prstGeom>
            <a:noFill/>
          </p:spPr>
        </p:pic>
        <p:sp>
          <p:nvSpPr>
            <p:cNvPr id="556051" name="Rectangle 19"/>
            <p:cNvSpPr>
              <a:spLocks noChangeArrowheads="1"/>
            </p:cNvSpPr>
            <p:nvPr/>
          </p:nvSpPr>
          <p:spPr bwMode="ltGray">
            <a:xfrm>
              <a:off x="2043" y="883"/>
              <a:ext cx="994" cy="16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 eaLnBrk="1" hangingPunct="1">
                <a:lnSpc>
                  <a:spcPct val="85000"/>
                </a:lnSpc>
                <a:spcBef>
                  <a:spcPct val="40000"/>
                </a:spcBef>
              </a:pPr>
              <a:r>
                <a:rPr lang="en-US" sz="2000" b="1" i="0" dirty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Shriveled</a:t>
              </a:r>
              <a:r>
                <a:rPr lang="en-US" sz="2000" b="1" i="0" dirty="0">
                  <a:solidFill>
                    <a:schemeClr val="tx2"/>
                  </a:solidFill>
                  <a:latin typeface="Arial Narrow" pitchFamily="34" charset="0"/>
                  <a:cs typeface="Arial" charset="0"/>
                </a:rPr>
                <a:t> </a:t>
              </a:r>
              <a:r>
                <a:rPr lang="en-US" sz="2000" b="1" i="0" dirty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RBCs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197600" y="1387475"/>
            <a:ext cx="2806700" cy="2171700"/>
            <a:chOff x="3904" y="874"/>
            <a:chExt cx="1768" cy="1368"/>
          </a:xfrm>
        </p:grpSpPr>
        <p:pic>
          <p:nvPicPr>
            <p:cNvPr id="556053" name="Picture 21"/>
            <p:cNvPicPr>
              <a:picLocks noChangeAspect="1" noChangeArrowheads="1"/>
            </p:cNvPicPr>
            <p:nvPr/>
          </p:nvPicPr>
          <p:blipFill>
            <a:blip r:embed="rId9" cstate="print">
              <a:grayscl/>
            </a:blip>
            <a:srcRect/>
            <a:stretch>
              <a:fillRect/>
            </a:stretch>
          </p:blipFill>
          <p:spPr bwMode="ltGray">
            <a:xfrm>
              <a:off x="3904" y="874"/>
              <a:ext cx="1768" cy="1368"/>
            </a:xfrm>
            <a:prstGeom prst="rect">
              <a:avLst/>
            </a:prstGeom>
            <a:noFill/>
          </p:spPr>
        </p:pic>
        <p:sp>
          <p:nvSpPr>
            <p:cNvPr id="556054" name="Rectangle 22"/>
            <p:cNvSpPr>
              <a:spLocks noChangeArrowheads="1"/>
            </p:cNvSpPr>
            <p:nvPr/>
          </p:nvSpPr>
          <p:spPr bwMode="ltGray">
            <a:xfrm>
              <a:off x="3940" y="2038"/>
              <a:ext cx="898" cy="16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 eaLnBrk="1" hangingPunct="1">
                <a:lnSpc>
                  <a:spcPct val="85000"/>
                </a:lnSpc>
                <a:spcBef>
                  <a:spcPct val="40000"/>
                </a:spcBef>
              </a:pPr>
              <a:r>
                <a:rPr lang="en-US" sz="2000" b="1" i="0" dirty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Swollen RBCs</a:t>
              </a:r>
            </a:p>
          </p:txBody>
        </p:sp>
      </p:grpSp>
      <p:sp>
        <p:nvSpPr>
          <p:cNvPr id="556055" name="Rectangle 23"/>
          <p:cNvSpPr>
            <a:spLocks noChangeArrowheads="1"/>
          </p:cNvSpPr>
          <p:nvPr/>
        </p:nvSpPr>
        <p:spPr bwMode="auto">
          <a:xfrm>
            <a:off x="232552" y="3570517"/>
            <a:ext cx="2794035" cy="36625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28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Hypertonic Solution</a:t>
            </a:r>
          </a:p>
        </p:txBody>
      </p:sp>
      <p:sp>
        <p:nvSpPr>
          <p:cNvPr id="556056" name="Rectangle 24"/>
          <p:cNvSpPr>
            <a:spLocks noChangeArrowheads="1"/>
          </p:cNvSpPr>
          <p:nvPr/>
        </p:nvSpPr>
        <p:spPr bwMode="auto">
          <a:xfrm>
            <a:off x="6254750" y="3571875"/>
            <a:ext cx="2670175" cy="3635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28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Hypotonic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5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5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55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55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5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55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556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5" grpId="0" animBg="1"/>
      <p:bldP spid="556036" grpId="0" animBg="1"/>
      <p:bldP spid="556046" grpId="0" autoUpdateAnimBg="0"/>
      <p:bldP spid="556047" grpId="0" autoUpdateAnimBg="0"/>
      <p:bldP spid="556048" grpId="0" autoUpdateAnimBg="0"/>
      <p:bldP spid="556055" grpId="0" autoUpdateAnimBg="0"/>
      <p:bldP spid="556056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701731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Osmosis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61331"/>
            <a:ext cx="8337550" cy="5886227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10000"/>
              </a:spcBef>
            </a:pPr>
            <a:r>
              <a:rPr lang="en-US" sz="3000" b="1" dirty="0"/>
              <a:t>If </a:t>
            </a:r>
            <a:r>
              <a:rPr lang="en-US" sz="3000" b="1" u="sng" dirty="0"/>
              <a:t>environment</a:t>
            </a:r>
            <a:r>
              <a:rPr lang="en-US" sz="3000" b="1" dirty="0"/>
              <a:t> is:</a:t>
            </a:r>
          </a:p>
          <a:p>
            <a:pPr lvl="1">
              <a:lnSpc>
                <a:spcPct val="75000"/>
              </a:lnSpc>
              <a:spcBef>
                <a:spcPct val="10000"/>
              </a:spcBef>
            </a:pPr>
            <a:r>
              <a:rPr lang="en-US" sz="3000" b="1" u="sng" dirty="0">
                <a:solidFill>
                  <a:srgbClr val="C00000"/>
                </a:solidFill>
              </a:rPr>
              <a:t>Hypertonic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</a:p>
          <a:p>
            <a:pPr marL="1085850" lvl="2">
              <a:lnSpc>
                <a:spcPct val="75000"/>
              </a:lnSpc>
              <a:spcBef>
                <a:spcPct val="10000"/>
              </a:spcBef>
            </a:pPr>
            <a:r>
              <a:rPr lang="en-US" sz="3000" b="1" dirty="0"/>
              <a:t> MORE SOLUTES outside cell</a:t>
            </a:r>
          </a:p>
          <a:p>
            <a:pPr marL="1085850" lvl="2">
              <a:lnSpc>
                <a:spcPct val="75000"/>
              </a:lnSpc>
              <a:spcBef>
                <a:spcPct val="10000"/>
              </a:spcBef>
            </a:pPr>
            <a:r>
              <a:rPr lang="en-US" sz="3000" b="1" dirty="0"/>
              <a:t> MORE WATER IN CELL</a:t>
            </a:r>
          </a:p>
          <a:p>
            <a:pPr marL="1085850" lvl="2">
              <a:lnSpc>
                <a:spcPct val="75000"/>
              </a:lnSpc>
              <a:spcBef>
                <a:spcPct val="10000"/>
              </a:spcBef>
            </a:pPr>
            <a:r>
              <a:rPr lang="en-US" sz="3000" b="1" dirty="0"/>
              <a:t> over time, cell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u="sng" dirty="0">
                <a:solidFill>
                  <a:srgbClr val="C00000"/>
                </a:solidFill>
              </a:rPr>
              <a:t>loses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/>
              <a:t>water</a:t>
            </a:r>
          </a:p>
          <a:p>
            <a:pPr lvl="1">
              <a:lnSpc>
                <a:spcPct val="75000"/>
              </a:lnSpc>
              <a:spcBef>
                <a:spcPct val="10000"/>
              </a:spcBef>
            </a:pPr>
            <a:endParaRPr lang="en-US" sz="3000" b="1" u="sng" dirty="0" smtClean="0">
              <a:solidFill>
                <a:srgbClr val="C00000"/>
              </a:solidFill>
            </a:endParaRPr>
          </a:p>
          <a:p>
            <a:pPr lvl="1">
              <a:lnSpc>
                <a:spcPct val="75000"/>
              </a:lnSpc>
              <a:spcBef>
                <a:spcPct val="10000"/>
              </a:spcBef>
            </a:pPr>
            <a:r>
              <a:rPr lang="en-US" sz="3000" b="1" u="sng" dirty="0" smtClean="0">
                <a:solidFill>
                  <a:srgbClr val="C00000"/>
                </a:solidFill>
              </a:rPr>
              <a:t>Isotonic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</a:p>
          <a:p>
            <a:pPr marL="1085850" lvl="2">
              <a:lnSpc>
                <a:spcPct val="75000"/>
              </a:lnSpc>
              <a:spcBef>
                <a:spcPct val="10000"/>
              </a:spcBef>
            </a:pPr>
            <a:r>
              <a:rPr lang="en-US" sz="3000" b="1" dirty="0"/>
              <a:t> </a:t>
            </a:r>
            <a:r>
              <a:rPr lang="en-US" sz="3000" b="1" dirty="0" smtClean="0"/>
              <a:t>same </a:t>
            </a:r>
            <a:endParaRPr lang="en-US" sz="3000" b="1" dirty="0"/>
          </a:p>
          <a:p>
            <a:pPr marL="1085850" lvl="2">
              <a:lnSpc>
                <a:spcPct val="75000"/>
              </a:lnSpc>
              <a:spcBef>
                <a:spcPct val="10000"/>
              </a:spcBef>
            </a:pPr>
            <a:r>
              <a:rPr lang="en-US" sz="3000" b="1" dirty="0"/>
              <a:t>  No change in cell volume</a:t>
            </a:r>
          </a:p>
          <a:p>
            <a:pPr lvl="1">
              <a:lnSpc>
                <a:spcPct val="75000"/>
              </a:lnSpc>
              <a:spcBef>
                <a:spcPct val="10000"/>
              </a:spcBef>
            </a:pPr>
            <a:endParaRPr lang="en-US" sz="3000" b="1" u="sng" dirty="0" smtClean="0">
              <a:solidFill>
                <a:srgbClr val="C00000"/>
              </a:solidFill>
            </a:endParaRPr>
          </a:p>
          <a:p>
            <a:pPr lvl="1">
              <a:lnSpc>
                <a:spcPct val="75000"/>
              </a:lnSpc>
              <a:spcBef>
                <a:spcPct val="10000"/>
              </a:spcBef>
            </a:pPr>
            <a:r>
              <a:rPr lang="en-US" sz="3000" b="1" u="sng" dirty="0" smtClean="0">
                <a:solidFill>
                  <a:srgbClr val="C00000"/>
                </a:solidFill>
              </a:rPr>
              <a:t>Hypotonic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</a:p>
          <a:p>
            <a:pPr marL="1085850" lvl="2">
              <a:lnSpc>
                <a:spcPct val="75000"/>
              </a:lnSpc>
              <a:spcBef>
                <a:spcPct val="10000"/>
              </a:spcBef>
            </a:pPr>
            <a:r>
              <a:rPr lang="en-US" sz="3000" b="1" dirty="0"/>
              <a:t> LESS SOLUTES outside cell</a:t>
            </a:r>
          </a:p>
          <a:p>
            <a:pPr marL="1085850" lvl="2">
              <a:lnSpc>
                <a:spcPct val="75000"/>
              </a:lnSpc>
              <a:spcBef>
                <a:spcPct val="10000"/>
              </a:spcBef>
            </a:pPr>
            <a:r>
              <a:rPr lang="en-US" sz="3000" b="1" dirty="0"/>
              <a:t> LESS WATER IN CELL, more solutes in cell.</a:t>
            </a:r>
          </a:p>
          <a:p>
            <a:pPr marL="1085850" lvl="2">
              <a:lnSpc>
                <a:spcPct val="75000"/>
              </a:lnSpc>
              <a:spcBef>
                <a:spcPct val="10000"/>
              </a:spcBef>
            </a:pPr>
            <a:r>
              <a:rPr lang="en-US" sz="3000" b="1" dirty="0"/>
              <a:t> over time, cell </a:t>
            </a:r>
            <a:r>
              <a:rPr lang="en-US" sz="3000" b="1" u="sng" dirty="0">
                <a:solidFill>
                  <a:srgbClr val="C00000"/>
                </a:solidFill>
              </a:rPr>
              <a:t>gains</a:t>
            </a:r>
            <a:r>
              <a:rPr lang="en-US" sz="3000" b="1" dirty="0"/>
              <a:t>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78205"/>
            <a:ext cx="8229600" cy="5903154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</a:rPr>
              <a:t>Isotonic solution :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                           - (not swell or shrink )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                           -  0.9% solution of sodium chloride or 5% glucose 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                           - same in and out 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Hypotonic solution :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/>
              <a:t>                           - (swelling)    0.9%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/>
              <a:t>                           - in is higher than out 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</a:rPr>
              <a:t>Hypertonic solution :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/>
              <a:t>                           - (shrink)     0.9%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/>
              <a:t>                           - out is higher than  in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5143504" y="3643314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V="1">
            <a:off x="4929190" y="5357826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810000" y="297180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3657600" y="4572000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166174"/>
            <a:ext cx="8686800" cy="5135252"/>
          </a:xfrm>
        </p:spPr>
        <p:txBody>
          <a:bodyPr/>
          <a:lstStyle/>
          <a:p>
            <a:pPr algn="l" rtl="0" eaLnBrk="1" hangingPunct="1"/>
            <a:r>
              <a:rPr lang="en-US" b="1" dirty="0" smtClean="0"/>
              <a:t>Human body contain 	</a:t>
            </a:r>
            <a:r>
              <a:rPr lang="en-US" b="1" dirty="0" smtClean="0">
                <a:solidFill>
                  <a:srgbClr val="FF0000"/>
                </a:solidFill>
              </a:rPr>
              <a:t>50-70%</a:t>
            </a:r>
            <a:r>
              <a:rPr lang="en-US" b="1" dirty="0" smtClean="0"/>
              <a:t> water.</a:t>
            </a:r>
          </a:p>
          <a:p>
            <a:pPr marL="0" indent="0" algn="l" rtl="0" eaLnBrk="1" hangingPunct="1">
              <a:buNone/>
            </a:pPr>
            <a:r>
              <a:rPr lang="en-US" b="1" dirty="0" smtClean="0">
                <a:sym typeface="Symbol" panose="05050102010706020507" pitchFamily="18" charset="2"/>
              </a:rPr>
              <a:t>					</a:t>
            </a:r>
            <a:r>
              <a:rPr lang="en-US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 60%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l" rtl="0" eaLnBrk="1" hangingPunct="1"/>
            <a:endParaRPr lang="en-US" b="1" dirty="0" smtClean="0"/>
          </a:p>
          <a:p>
            <a:pPr algn="l" rtl="0" eaLnBrk="1" hangingPunct="1"/>
            <a:r>
              <a:rPr lang="en-US" b="1" dirty="0" smtClean="0">
                <a:solidFill>
                  <a:srgbClr val="FF0000"/>
                </a:solidFill>
              </a:rPr>
              <a:t>E.g.</a:t>
            </a:r>
          </a:p>
          <a:p>
            <a:pPr marL="0" indent="0" algn="l" rtl="0" eaLnBrk="1" hangingPunct="1">
              <a:buNone/>
            </a:pPr>
            <a:endParaRPr lang="en-US" b="1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70 kg </a:t>
            </a:r>
            <a:r>
              <a:rPr lang="en-US" b="1" dirty="0" smtClean="0"/>
              <a:t>man has </a:t>
            </a:r>
            <a:r>
              <a:rPr lang="en-US" b="1" dirty="0" smtClean="0">
                <a:solidFill>
                  <a:srgbClr val="FF0000"/>
                </a:solidFill>
              </a:rPr>
              <a:t>42 L</a:t>
            </a:r>
            <a:r>
              <a:rPr lang="en-US" b="1" dirty="0" smtClean="0"/>
              <a:t> of water.</a:t>
            </a:r>
          </a:p>
          <a:p>
            <a:pPr algn="l" rtl="0" eaLnBrk="1" hangingPunct="1"/>
            <a:endParaRPr lang="en-US" b="1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(Kg of water = L of water)</a:t>
            </a:r>
          </a:p>
          <a:p>
            <a:pPr algn="l" rtl="0" eaLnBrk="1" hangingPunct="1"/>
            <a:endParaRPr lang="en-US" b="1" dirty="0" smtClean="0"/>
          </a:p>
          <a:p>
            <a:pPr algn="l" rtl="0" eaLnBrk="1" hangingPunct="1"/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120032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</a:rPr>
              <a:t>Glucose and other solutions administered for nutritive purposes</a:t>
            </a:r>
            <a:endParaRPr lang="en-GB" sz="4000" b="1" dirty="0" smtClean="0">
              <a:solidFill>
                <a:srgbClr val="C000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55429"/>
            <a:ext cx="8686800" cy="4956742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endParaRPr lang="en-US" b="1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b="1" dirty="0" smtClean="0"/>
              <a:t>People who can not take adequate amount of food.</a:t>
            </a:r>
          </a:p>
          <a:p>
            <a:pPr algn="l" rtl="0" eaLnBrk="1" hangingPunct="1">
              <a:lnSpc>
                <a:spcPct val="90000"/>
              </a:lnSpc>
            </a:pPr>
            <a:endParaRPr lang="en-US" b="1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b="1" dirty="0" smtClean="0"/>
              <a:t>Slowly.</a:t>
            </a:r>
          </a:p>
          <a:p>
            <a:pPr algn="l" rtl="0" eaLnBrk="1" hangingPunct="1">
              <a:lnSpc>
                <a:spcPct val="90000"/>
              </a:lnSpc>
            </a:pPr>
            <a:endParaRPr lang="en-US" b="1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b="1" dirty="0" smtClean="0"/>
              <a:t>Prepared in isotonic solution. </a:t>
            </a:r>
          </a:p>
          <a:p>
            <a:pPr algn="l" rtl="0" eaLnBrk="1" hangingPunct="1">
              <a:lnSpc>
                <a:spcPct val="90000"/>
              </a:lnSpc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28956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 action="ppaction://hlinkfile" tooltip="Browse images"/>
              </a:rPr>
              <a:t>Changes in The Body Fluid Compartments (ECF &amp; ICF) and Edema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9906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/>
            </a:r>
            <a:br>
              <a:rPr lang="en-US" sz="2800" b="1" u="sng" dirty="0" smtClean="0">
                <a:solidFill>
                  <a:srgbClr val="0070C0"/>
                </a:solidFill>
              </a:rPr>
            </a:br>
            <a:r>
              <a:rPr lang="en-US" sz="2800" b="1" u="sng" dirty="0" smtClean="0">
                <a:solidFill>
                  <a:srgbClr val="0070C0"/>
                </a:solidFill>
              </a:rPr>
              <a:t/>
            </a:r>
            <a:br>
              <a:rPr lang="en-US" sz="2800" b="1" u="sng" dirty="0" smtClean="0">
                <a:solidFill>
                  <a:srgbClr val="0070C0"/>
                </a:solidFill>
              </a:rPr>
            </a:br>
            <a:r>
              <a:rPr lang="en-US" sz="2800" b="1" u="sng" dirty="0" smtClean="0">
                <a:solidFill>
                  <a:srgbClr val="0070C0"/>
                </a:solidFill>
              </a:rPr>
              <a:t/>
            </a:r>
            <a:br>
              <a:rPr lang="en-US" sz="2800" b="1" u="sng" dirty="0" smtClean="0">
                <a:solidFill>
                  <a:srgbClr val="0070C0"/>
                </a:solidFill>
              </a:rPr>
            </a:br>
            <a:r>
              <a:rPr lang="en-US" sz="2800" b="1" u="sng" dirty="0" smtClean="0">
                <a:solidFill>
                  <a:srgbClr val="0070C0"/>
                </a:solidFill>
              </a:rPr>
              <a:t/>
            </a:r>
            <a:br>
              <a:rPr lang="en-US" sz="2800" b="1" u="sng" dirty="0" smtClean="0">
                <a:solidFill>
                  <a:srgbClr val="0070C0"/>
                </a:solidFill>
              </a:rPr>
            </a:br>
            <a:endParaRPr lang="en-US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ChangeArrowheads="1"/>
          </p:cNvSpPr>
          <p:nvPr/>
        </p:nvSpPr>
        <p:spPr bwMode="auto">
          <a:xfrm>
            <a:off x="3059113" y="1273175"/>
            <a:ext cx="3073400" cy="5508625"/>
          </a:xfrm>
          <a:prstGeom prst="rect">
            <a:avLst/>
          </a:prstGeom>
          <a:solidFill>
            <a:schemeClr val="tx2"/>
          </a:solidFill>
          <a:ln w="76200">
            <a:solidFill>
              <a:srgbClr val="84B5E3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6035" name="Rectangle 3"/>
          <p:cNvSpPr>
            <a:spLocks noChangeArrowheads="1"/>
          </p:cNvSpPr>
          <p:nvPr/>
        </p:nvSpPr>
        <p:spPr bwMode="auto">
          <a:xfrm>
            <a:off x="53975" y="1273175"/>
            <a:ext cx="6054725" cy="5508625"/>
          </a:xfrm>
          <a:prstGeom prst="rect">
            <a:avLst/>
          </a:prstGeom>
          <a:solidFill>
            <a:schemeClr val="tx2"/>
          </a:solidFill>
          <a:ln w="76200">
            <a:solidFill>
              <a:srgbClr val="84B5E3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6036" name="Rectangle 4"/>
          <p:cNvSpPr>
            <a:spLocks noChangeArrowheads="1"/>
          </p:cNvSpPr>
          <p:nvPr/>
        </p:nvSpPr>
        <p:spPr bwMode="auto">
          <a:xfrm>
            <a:off x="53975" y="1273175"/>
            <a:ext cx="9013825" cy="5508625"/>
          </a:xfrm>
          <a:prstGeom prst="rect">
            <a:avLst/>
          </a:prstGeom>
          <a:solidFill>
            <a:schemeClr val="tx2"/>
          </a:solidFill>
          <a:ln w="76200">
            <a:solidFill>
              <a:srgbClr val="84B5E3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560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7388" y="3354388"/>
            <a:ext cx="2743200" cy="3314700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195638" y="1387475"/>
            <a:ext cx="2806700" cy="2184400"/>
            <a:chOff x="123" y="874"/>
            <a:chExt cx="1768" cy="1376"/>
          </a:xfrm>
        </p:grpSpPr>
        <p:pic>
          <p:nvPicPr>
            <p:cNvPr id="556039" name="Picture 7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ltGray">
            <a:xfrm>
              <a:off x="123" y="874"/>
              <a:ext cx="1768" cy="1376"/>
            </a:xfrm>
            <a:prstGeom prst="rect">
              <a:avLst/>
            </a:prstGeom>
            <a:noFill/>
          </p:spPr>
        </p:pic>
        <p:sp>
          <p:nvSpPr>
            <p:cNvPr id="556040" name="Rectangle 8"/>
            <p:cNvSpPr>
              <a:spLocks noChangeArrowheads="1"/>
            </p:cNvSpPr>
            <p:nvPr/>
          </p:nvSpPr>
          <p:spPr bwMode="ltGray">
            <a:xfrm>
              <a:off x="552" y="966"/>
              <a:ext cx="854" cy="16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 eaLnBrk="1" hangingPunct="1">
                <a:lnSpc>
                  <a:spcPct val="85000"/>
                </a:lnSpc>
                <a:spcBef>
                  <a:spcPct val="40000"/>
                </a:spcBef>
              </a:pPr>
              <a:r>
                <a:rPr lang="en-US" sz="2000" b="1" i="0" dirty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Normal RBCs</a:t>
              </a:r>
            </a:p>
          </p:txBody>
        </p:sp>
        <p:pic>
          <p:nvPicPr>
            <p:cNvPr id="556041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ltGray">
            <a:xfrm>
              <a:off x="341" y="1845"/>
              <a:ext cx="864" cy="296"/>
            </a:xfrm>
            <a:prstGeom prst="rect">
              <a:avLst/>
            </a:prstGeom>
            <a:noFill/>
          </p:spPr>
        </p:pic>
      </p:grpSp>
      <p:sp>
        <p:nvSpPr>
          <p:cNvPr id="556042" name="Rectangle 10"/>
          <p:cNvSpPr>
            <a:spLocks noChangeArrowheads="1"/>
          </p:cNvSpPr>
          <p:nvPr/>
        </p:nvSpPr>
        <p:spPr bwMode="auto">
          <a:xfrm>
            <a:off x="3435350" y="3571875"/>
            <a:ext cx="2362200" cy="3635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28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Isotonic Solution</a:t>
            </a:r>
          </a:p>
        </p:txBody>
      </p:sp>
      <p:sp>
        <p:nvSpPr>
          <p:cNvPr id="556043" name="Rectangle 11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9093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Osmosis</a:t>
            </a:r>
          </a:p>
        </p:txBody>
      </p:sp>
      <p:pic>
        <p:nvPicPr>
          <p:cNvPr id="55604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525" y="3376613"/>
            <a:ext cx="2743200" cy="3314700"/>
          </a:xfrm>
          <a:prstGeom prst="rect">
            <a:avLst/>
          </a:prstGeom>
          <a:noFill/>
        </p:spPr>
      </p:pic>
      <p:pic>
        <p:nvPicPr>
          <p:cNvPr id="556045" name="Picture 13"/>
          <p:cNvPicPr>
            <a:picLocks noChangeAspect="1" noChangeArrowheads="1"/>
          </p:cNvPicPr>
          <p:nvPr/>
        </p:nvPicPr>
        <p:blipFill>
          <a:blip r:embed="rId7" cstate="print"/>
          <a:srcRect b="3017"/>
          <a:stretch>
            <a:fillRect/>
          </a:stretch>
        </p:blipFill>
        <p:spPr bwMode="auto">
          <a:xfrm>
            <a:off x="6215063" y="3476625"/>
            <a:ext cx="2768600" cy="3214688"/>
          </a:xfrm>
          <a:prstGeom prst="rect">
            <a:avLst/>
          </a:prstGeom>
          <a:noFill/>
        </p:spPr>
      </p:pic>
      <p:sp>
        <p:nvSpPr>
          <p:cNvPr id="556046" name="Rectangle 14"/>
          <p:cNvSpPr>
            <a:spLocks noChangeArrowheads="1"/>
          </p:cNvSpPr>
          <p:nvPr/>
        </p:nvSpPr>
        <p:spPr bwMode="auto">
          <a:xfrm>
            <a:off x="3597275" y="6007100"/>
            <a:ext cx="2012950" cy="4159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Equal movement of water</a:t>
            </a:r>
            <a:b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</a:b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into and out of cells</a:t>
            </a:r>
          </a:p>
        </p:txBody>
      </p:sp>
      <p:sp>
        <p:nvSpPr>
          <p:cNvPr id="556047" name="Rectangle 15"/>
          <p:cNvSpPr>
            <a:spLocks noChangeArrowheads="1"/>
          </p:cNvSpPr>
          <p:nvPr/>
        </p:nvSpPr>
        <p:spPr bwMode="auto">
          <a:xfrm>
            <a:off x="890588" y="6029325"/>
            <a:ext cx="1370568" cy="41857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Net movement of</a:t>
            </a:r>
            <a:b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</a:b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water out of cells</a:t>
            </a:r>
          </a:p>
        </p:txBody>
      </p:sp>
      <p:sp>
        <p:nvSpPr>
          <p:cNvPr id="556048" name="Rectangle 16"/>
          <p:cNvSpPr>
            <a:spLocks noChangeArrowheads="1"/>
          </p:cNvSpPr>
          <p:nvPr/>
        </p:nvSpPr>
        <p:spPr bwMode="auto">
          <a:xfrm>
            <a:off x="6950075" y="6140450"/>
            <a:ext cx="1347788" cy="4159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Net movement of</a:t>
            </a:r>
            <a:b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</a:b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water into cells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44475" y="1387475"/>
            <a:ext cx="2794000" cy="2171700"/>
            <a:chOff x="2017" y="874"/>
            <a:chExt cx="1760" cy="1368"/>
          </a:xfrm>
        </p:grpSpPr>
        <p:pic>
          <p:nvPicPr>
            <p:cNvPr id="556050" name="Picture 18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ltGray">
            <a:xfrm>
              <a:off x="2017" y="874"/>
              <a:ext cx="1760" cy="1368"/>
            </a:xfrm>
            <a:prstGeom prst="rect">
              <a:avLst/>
            </a:prstGeom>
            <a:noFill/>
          </p:spPr>
        </p:pic>
        <p:sp>
          <p:nvSpPr>
            <p:cNvPr id="556051" name="Rectangle 19"/>
            <p:cNvSpPr>
              <a:spLocks noChangeArrowheads="1"/>
            </p:cNvSpPr>
            <p:nvPr/>
          </p:nvSpPr>
          <p:spPr bwMode="ltGray">
            <a:xfrm>
              <a:off x="2043" y="883"/>
              <a:ext cx="994" cy="16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 eaLnBrk="1" hangingPunct="1">
                <a:lnSpc>
                  <a:spcPct val="85000"/>
                </a:lnSpc>
                <a:spcBef>
                  <a:spcPct val="40000"/>
                </a:spcBef>
              </a:pPr>
              <a:r>
                <a:rPr lang="en-US" sz="2000" b="1" i="0" dirty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Shriveled</a:t>
              </a:r>
              <a:r>
                <a:rPr lang="en-US" sz="2000" b="1" i="0" dirty="0">
                  <a:solidFill>
                    <a:schemeClr val="tx2"/>
                  </a:solidFill>
                  <a:latin typeface="Arial Narrow" pitchFamily="34" charset="0"/>
                  <a:cs typeface="Arial" charset="0"/>
                </a:rPr>
                <a:t> </a:t>
              </a:r>
              <a:r>
                <a:rPr lang="en-US" sz="2000" b="1" i="0" dirty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RBCs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197600" y="1387475"/>
            <a:ext cx="2806700" cy="2171700"/>
            <a:chOff x="3904" y="874"/>
            <a:chExt cx="1768" cy="1368"/>
          </a:xfrm>
        </p:grpSpPr>
        <p:pic>
          <p:nvPicPr>
            <p:cNvPr id="556053" name="Picture 21"/>
            <p:cNvPicPr>
              <a:picLocks noChangeAspect="1" noChangeArrowheads="1"/>
            </p:cNvPicPr>
            <p:nvPr/>
          </p:nvPicPr>
          <p:blipFill>
            <a:blip r:embed="rId9" cstate="print">
              <a:grayscl/>
            </a:blip>
            <a:srcRect/>
            <a:stretch>
              <a:fillRect/>
            </a:stretch>
          </p:blipFill>
          <p:spPr bwMode="ltGray">
            <a:xfrm>
              <a:off x="3904" y="874"/>
              <a:ext cx="1768" cy="1368"/>
            </a:xfrm>
            <a:prstGeom prst="rect">
              <a:avLst/>
            </a:prstGeom>
            <a:noFill/>
          </p:spPr>
        </p:pic>
        <p:sp>
          <p:nvSpPr>
            <p:cNvPr id="556054" name="Rectangle 22"/>
            <p:cNvSpPr>
              <a:spLocks noChangeArrowheads="1"/>
            </p:cNvSpPr>
            <p:nvPr/>
          </p:nvSpPr>
          <p:spPr bwMode="ltGray">
            <a:xfrm>
              <a:off x="3940" y="2038"/>
              <a:ext cx="898" cy="16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 eaLnBrk="1" hangingPunct="1">
                <a:lnSpc>
                  <a:spcPct val="85000"/>
                </a:lnSpc>
                <a:spcBef>
                  <a:spcPct val="40000"/>
                </a:spcBef>
              </a:pPr>
              <a:r>
                <a:rPr lang="en-US" sz="2000" b="1" i="0" dirty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Swollen RBCs</a:t>
              </a:r>
            </a:p>
          </p:txBody>
        </p:sp>
      </p:grpSp>
      <p:sp>
        <p:nvSpPr>
          <p:cNvPr id="556055" name="Rectangle 23"/>
          <p:cNvSpPr>
            <a:spLocks noChangeArrowheads="1"/>
          </p:cNvSpPr>
          <p:nvPr/>
        </p:nvSpPr>
        <p:spPr bwMode="auto">
          <a:xfrm>
            <a:off x="232552" y="3570517"/>
            <a:ext cx="2794035" cy="36625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28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Hypertonic Solution</a:t>
            </a:r>
          </a:p>
        </p:txBody>
      </p:sp>
      <p:sp>
        <p:nvSpPr>
          <p:cNvPr id="556056" name="Rectangle 24"/>
          <p:cNvSpPr>
            <a:spLocks noChangeArrowheads="1"/>
          </p:cNvSpPr>
          <p:nvPr/>
        </p:nvSpPr>
        <p:spPr bwMode="auto">
          <a:xfrm>
            <a:off x="6254750" y="3571875"/>
            <a:ext cx="2670175" cy="3635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28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Hypotonic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5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5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55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55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5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55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556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5" grpId="0" animBg="1"/>
      <p:bldP spid="556036" grpId="0" animBg="1"/>
      <p:bldP spid="556046" grpId="0" autoUpdateAnimBg="0"/>
      <p:bldP spid="556047" grpId="0" autoUpdateAnimBg="0"/>
      <p:bldP spid="556048" grpId="0" autoUpdateAnimBg="0"/>
      <p:bldP spid="556055" grpId="0" autoUpdateAnimBg="0"/>
      <p:bldP spid="556056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1200329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en-US" sz="4000" b="1" u="sng" dirty="0" smtClean="0">
                <a:solidFill>
                  <a:srgbClr val="C00000"/>
                </a:solidFill>
              </a:rPr>
              <a:t>Volumes And </a:t>
            </a:r>
            <a:r>
              <a:rPr lang="en-US" sz="4000" b="1" u="sng" dirty="0" err="1" smtClean="0">
                <a:solidFill>
                  <a:srgbClr val="C00000"/>
                </a:solidFill>
              </a:rPr>
              <a:t>Osmolarities</a:t>
            </a:r>
            <a:r>
              <a:rPr lang="en-US" sz="4000" b="1" u="sng" dirty="0" smtClean="0">
                <a:solidFill>
                  <a:srgbClr val="C00000"/>
                </a:solidFill>
              </a:rPr>
              <a:t> of ECF and ICF </a:t>
            </a:r>
            <a:br>
              <a:rPr lang="en-US" sz="4000" b="1" u="sng" dirty="0" smtClean="0">
                <a:solidFill>
                  <a:srgbClr val="C00000"/>
                </a:solidFill>
              </a:rPr>
            </a:br>
            <a:r>
              <a:rPr lang="en-US" sz="4000" b="1" u="sng" dirty="0" smtClean="0">
                <a:solidFill>
                  <a:srgbClr val="C00000"/>
                </a:solidFill>
              </a:rPr>
              <a:t>In Abnormal  States.</a:t>
            </a:r>
            <a:endParaRPr lang="en-GB" sz="4000" b="1" u="sng" dirty="0" smtClean="0">
              <a:solidFill>
                <a:srgbClr val="C000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46333"/>
            <a:ext cx="8686800" cy="3974934"/>
          </a:xfrm>
        </p:spPr>
        <p:txBody>
          <a:bodyPr>
            <a:noAutofit/>
          </a:bodyPr>
          <a:lstStyle/>
          <a:p>
            <a:pPr algn="l" rtl="0" eaLnBrk="1" hangingPunct="1"/>
            <a:endParaRPr lang="en-US" dirty="0" smtClean="0"/>
          </a:p>
          <a:p>
            <a:pPr algn="l" rtl="0" eaLnBrk="1" hangingPunct="1"/>
            <a:r>
              <a:rPr lang="en-US" b="1" dirty="0" smtClean="0"/>
              <a:t>Some factors can cause the change:</a:t>
            </a:r>
          </a:p>
          <a:p>
            <a:pPr algn="l" rtl="0" eaLnBrk="1" hangingPunct="1">
              <a:buFontTx/>
              <a:buNone/>
            </a:pPr>
            <a:r>
              <a:rPr lang="en-US" dirty="0" smtClean="0"/>
              <a:t>           - dehydration </a:t>
            </a:r>
          </a:p>
          <a:p>
            <a:pPr algn="l" rtl="0" eaLnBrk="1" hangingPunct="1">
              <a:buFontTx/>
              <a:buNone/>
            </a:pPr>
            <a:endParaRPr lang="en-US" dirty="0" smtClean="0"/>
          </a:p>
          <a:p>
            <a:pPr algn="l" rtl="0" eaLnBrk="1" hangingPunct="1">
              <a:buFontTx/>
              <a:buNone/>
            </a:pPr>
            <a:r>
              <a:rPr lang="en-US" dirty="0" smtClean="0"/>
              <a:t>           - intravenous infusion (IV)</a:t>
            </a:r>
          </a:p>
          <a:p>
            <a:pPr algn="l" rtl="0" eaLnBrk="1" hangingPunct="1">
              <a:buFontTx/>
              <a:buNone/>
            </a:pPr>
            <a:endParaRPr lang="en-US" dirty="0" smtClean="0"/>
          </a:p>
          <a:p>
            <a:pPr algn="l" rtl="0" eaLnBrk="1" hangingPunct="1">
              <a:buFontTx/>
              <a:buNone/>
            </a:pPr>
            <a:r>
              <a:rPr lang="en-US" dirty="0" smtClean="0"/>
              <a:t>           - abnormal sweating.</a:t>
            </a:r>
          </a:p>
          <a:p>
            <a:pPr algn="l" rtl="0" eaLnBrk="1" hangingPunct="1">
              <a:buFontTx/>
              <a:buNone/>
            </a:pPr>
            <a:r>
              <a:rPr lang="en-US" dirty="0" smtClean="0"/>
              <a:t>           - etc..</a:t>
            </a:r>
            <a:endParaRPr lang="en-GB" dirty="0" smtClean="0"/>
          </a:p>
          <a:p>
            <a:pPr algn="l" rtl="0" eaLnBrk="1" hangingPunct="1">
              <a:buFontTx/>
              <a:buNone/>
            </a:pPr>
            <a:r>
              <a:rPr lang="en-US" dirty="0" smtClean="0"/>
              <a:t>           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  <a:endParaRPr lang="en-GB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77491"/>
            <a:ext cx="8229600" cy="5152180"/>
          </a:xfrm>
        </p:spPr>
        <p:txBody>
          <a:bodyPr/>
          <a:lstStyle/>
          <a:p>
            <a:pPr marL="609600" indent="-609600" algn="l" rtl="0" eaLnBrk="1" hangingPunct="1"/>
            <a:endParaRPr lang="en-US" sz="3600" b="1" dirty="0" smtClean="0"/>
          </a:p>
          <a:p>
            <a:pPr marL="609600" indent="-609600" algn="l" rtl="0" eaLnBrk="1" hangingPunct="1"/>
            <a:r>
              <a:rPr lang="en-US" sz="3600" b="1" dirty="0" smtClean="0">
                <a:solidFill>
                  <a:srgbClr val="C00000"/>
                </a:solidFill>
              </a:rPr>
              <a:t>Changes in  volume :</a:t>
            </a:r>
          </a:p>
          <a:p>
            <a:pPr marL="609600" indent="-609600" algn="l" rtl="0" eaLnBrk="1" hangingPunct="1"/>
            <a:endParaRPr lang="en-US" sz="3600" b="1" dirty="0" smtClean="0"/>
          </a:p>
          <a:p>
            <a:pPr marL="2209800" lvl="4" indent="-381000">
              <a:buFontTx/>
              <a:buAutoNum type="arabicPeriod"/>
            </a:pPr>
            <a:r>
              <a:rPr lang="en-US" sz="3200" b="1" dirty="0" smtClean="0"/>
              <a:t>Volume contraction. </a:t>
            </a:r>
          </a:p>
          <a:p>
            <a:pPr marL="2209800" lvl="4" indent="-381000">
              <a:buFontTx/>
              <a:buAutoNum type="arabicPeriod"/>
            </a:pPr>
            <a:endParaRPr lang="en-US" sz="3200" b="1" dirty="0" smtClean="0"/>
          </a:p>
          <a:p>
            <a:pPr marL="2209800" lvl="4" indent="-381000">
              <a:buFontTx/>
              <a:buAutoNum type="arabicPeriod"/>
            </a:pPr>
            <a:endParaRPr lang="en-US" sz="3200" b="1" dirty="0" smtClean="0"/>
          </a:p>
          <a:p>
            <a:pPr marL="2209800" lvl="4" indent="-381000">
              <a:buFontTx/>
              <a:buAutoNum type="arabicPeriod"/>
            </a:pPr>
            <a:r>
              <a:rPr lang="en-US" sz="3200" b="1" dirty="0" smtClean="0"/>
              <a:t>Volume expansion.</a:t>
            </a:r>
          </a:p>
          <a:p>
            <a:pPr marL="2209800" lvl="4" indent="-381000" algn="l" rtl="0" eaLnBrk="1" hangingPunct="1">
              <a:buFontTx/>
              <a:buAutoNum type="arabicPeriod"/>
            </a:pPr>
            <a:endParaRPr lang="en-US" sz="3200" b="1" dirty="0" smtClean="0"/>
          </a:p>
          <a:p>
            <a:pPr marL="2209800" lvl="4" indent="-381000" algn="l" rtl="0" eaLnBrk="1" hangingPunct="1">
              <a:buFontTx/>
              <a:buNone/>
            </a:pPr>
            <a:endParaRPr lang="en-GB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0" y="2286000"/>
            <a:ext cx="2057400" cy="533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943600" y="2209800"/>
            <a:ext cx="15240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Changes in  volume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pPr marL="342900" lvl="4" indent="-342900" algn="ctr">
              <a:buNone/>
            </a:pPr>
            <a:r>
              <a:rPr lang="en-US" sz="3200" b="1" u="sng" dirty="0" smtClean="0"/>
              <a:t>Volume contraction</a:t>
            </a:r>
          </a:p>
          <a:p>
            <a:pPr marL="342900" lvl="4" indent="-342900" algn="ctr">
              <a:buNone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en-US" sz="32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emoving</a:t>
            </a:r>
            <a:r>
              <a:rPr lang="en-US" sz="3200" b="1" u="sng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dirty="0" smtClean="0"/>
              <a:t>1- </a:t>
            </a:r>
            <a:r>
              <a:rPr lang="en-US" b="1" i="1" dirty="0" smtClean="0"/>
              <a:t>isotonic</a:t>
            </a:r>
            <a:r>
              <a:rPr lang="en-US" dirty="0" smtClean="0"/>
              <a:t> solution.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2- </a:t>
            </a:r>
            <a:r>
              <a:rPr lang="en-US" b="1" i="1" dirty="0" smtClean="0"/>
              <a:t>hypertonic</a:t>
            </a:r>
            <a:r>
              <a:rPr lang="en-US" dirty="0" smtClean="0"/>
              <a:t> solution.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3- </a:t>
            </a:r>
            <a:r>
              <a:rPr lang="en-US" b="1" i="1" dirty="0" smtClean="0"/>
              <a:t>hypotonic</a:t>
            </a:r>
            <a:r>
              <a:rPr lang="en-US" dirty="0" smtClean="0"/>
              <a:t> solution.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4" indent="-342900" algn="ctr">
              <a:buNone/>
            </a:pPr>
            <a:r>
              <a:rPr lang="en-US" sz="3200" b="1" u="sng" dirty="0" smtClean="0"/>
              <a:t>Volume expansion</a:t>
            </a:r>
          </a:p>
          <a:p>
            <a:pPr marL="342900" lvl="4" indent="-342900" algn="ctr">
              <a:buNone/>
            </a:pPr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Adding</a:t>
            </a:r>
            <a:r>
              <a:rPr lang="en-US" sz="3200" b="1" u="sng" dirty="0" smtClean="0"/>
              <a:t> </a:t>
            </a:r>
          </a:p>
          <a:p>
            <a:pPr>
              <a:buNone/>
            </a:pPr>
            <a:r>
              <a:rPr lang="en-US" dirty="0" smtClean="0"/>
              <a:t>1- </a:t>
            </a:r>
            <a:r>
              <a:rPr lang="en-US" b="1" i="1" dirty="0" smtClean="0"/>
              <a:t>isotonic</a:t>
            </a:r>
            <a:r>
              <a:rPr lang="en-US" dirty="0" smtClean="0"/>
              <a:t> solution.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2- </a:t>
            </a:r>
            <a:r>
              <a:rPr lang="en-US" b="1" i="1" dirty="0" smtClean="0"/>
              <a:t>hypertonic</a:t>
            </a:r>
            <a:r>
              <a:rPr lang="en-US" dirty="0" smtClean="0"/>
              <a:t> solution.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3- </a:t>
            </a:r>
            <a:r>
              <a:rPr lang="en-US" b="1" i="1" dirty="0" smtClean="0"/>
              <a:t>hypotonic</a:t>
            </a:r>
            <a:r>
              <a:rPr lang="en-US" dirty="0" smtClean="0"/>
              <a:t> solution.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1371600"/>
            <a:ext cx="4114800" cy="487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648200" y="1371600"/>
            <a:ext cx="4114800" cy="487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52550" y="1321689"/>
            <a:ext cx="7959039" cy="76200"/>
          </a:xfrm>
          <a:custGeom>
            <a:avLst/>
            <a:gdLst>
              <a:gd name="connsiteX0" fmla="*/ 19050 w 7959039"/>
              <a:gd name="connsiteY0" fmla="*/ 19050 h 76200"/>
              <a:gd name="connsiteX1" fmla="*/ 7939990 w 7959039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959039" h="76200">
                <a:moveTo>
                  <a:pt x="19050" y="19050"/>
                </a:moveTo>
                <a:lnTo>
                  <a:pt x="7939990" y="19050"/>
                </a:lnTo>
              </a:path>
            </a:pathLst>
          </a:custGeom>
          <a:ln w="381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965250" y="1593850"/>
            <a:ext cx="7727950" cy="2057527"/>
          </a:xfrm>
          <a:custGeom>
            <a:avLst/>
            <a:gdLst>
              <a:gd name="connsiteX0" fmla="*/ 6350 w 7727950"/>
              <a:gd name="connsiteY0" fmla="*/ 2051177 h 2057527"/>
              <a:gd name="connsiteX1" fmla="*/ 7721600 w 7727950"/>
              <a:gd name="connsiteY1" fmla="*/ 2051177 h 2057527"/>
              <a:gd name="connsiteX2" fmla="*/ 7721600 w 7727950"/>
              <a:gd name="connsiteY2" fmla="*/ 6350 h 2057527"/>
              <a:gd name="connsiteX3" fmla="*/ 6350 w 7727950"/>
              <a:gd name="connsiteY3" fmla="*/ 6350 h 2057527"/>
              <a:gd name="connsiteX4" fmla="*/ 6350 w 7727950"/>
              <a:gd name="connsiteY4" fmla="*/ 2051177 h 20575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27950" h="2057527">
                <a:moveTo>
                  <a:pt x="6350" y="2051177"/>
                </a:moveTo>
                <a:lnTo>
                  <a:pt x="7721600" y="2051177"/>
                </a:lnTo>
                <a:lnTo>
                  <a:pt x="7721600" y="6350"/>
                </a:lnTo>
                <a:lnTo>
                  <a:pt x="6350" y="6350"/>
                </a:lnTo>
                <a:lnTo>
                  <a:pt x="6350" y="205117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6633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283964" y="5229225"/>
            <a:ext cx="1656207" cy="1224114"/>
          </a:xfrm>
          <a:custGeom>
            <a:avLst/>
            <a:gdLst>
              <a:gd name="connsiteX0" fmla="*/ 0 w 1656207"/>
              <a:gd name="connsiteY0" fmla="*/ 1020089 h 1224114"/>
              <a:gd name="connsiteX1" fmla="*/ 0 w 1656207"/>
              <a:gd name="connsiteY1" fmla="*/ 0 h 1224114"/>
              <a:gd name="connsiteX2" fmla="*/ 828039 w 1656207"/>
              <a:gd name="connsiteY2" fmla="*/ 203961 h 1224114"/>
              <a:gd name="connsiteX3" fmla="*/ 1656207 w 1656207"/>
              <a:gd name="connsiteY3" fmla="*/ 0 h 1224114"/>
              <a:gd name="connsiteX4" fmla="*/ 1656207 w 1656207"/>
              <a:gd name="connsiteY4" fmla="*/ 1020089 h 1224114"/>
              <a:gd name="connsiteX5" fmla="*/ 828039 w 1656207"/>
              <a:gd name="connsiteY5" fmla="*/ 1224114 h 1224114"/>
              <a:gd name="connsiteX6" fmla="*/ 0 w 1656207"/>
              <a:gd name="connsiteY6" fmla="*/ 1020089 h 12241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656207" h="1224114">
                <a:moveTo>
                  <a:pt x="0" y="1020089"/>
                </a:moveTo>
                <a:lnTo>
                  <a:pt x="0" y="0"/>
                </a:lnTo>
                <a:cubicBezTo>
                  <a:pt x="0" y="112648"/>
                  <a:pt x="370713" y="203961"/>
                  <a:pt x="828039" y="203961"/>
                </a:cubicBezTo>
                <a:cubicBezTo>
                  <a:pt x="1285494" y="203961"/>
                  <a:pt x="1656207" y="112648"/>
                  <a:pt x="1656207" y="0"/>
                </a:cubicBezTo>
                <a:lnTo>
                  <a:pt x="1656207" y="1020089"/>
                </a:lnTo>
                <a:cubicBezTo>
                  <a:pt x="1656207" y="1132763"/>
                  <a:pt x="1285494" y="1224114"/>
                  <a:pt x="828039" y="1224114"/>
                </a:cubicBezTo>
                <a:cubicBezTo>
                  <a:pt x="370713" y="1224114"/>
                  <a:pt x="0" y="1132763"/>
                  <a:pt x="0" y="1020089"/>
                </a:cubicBezTo>
              </a:path>
            </a:pathLst>
          </a:custGeom>
          <a:solidFill>
            <a:srgbClr val="89C3E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271264" y="4820412"/>
            <a:ext cx="1681606" cy="349503"/>
          </a:xfrm>
          <a:custGeom>
            <a:avLst/>
            <a:gdLst>
              <a:gd name="connsiteX0" fmla="*/ 1668907 w 1681606"/>
              <a:gd name="connsiteY0" fmla="*/ 12700 h 349503"/>
              <a:gd name="connsiteX1" fmla="*/ 840739 w 1681606"/>
              <a:gd name="connsiteY1" fmla="*/ 336803 h 349503"/>
              <a:gd name="connsiteX2" fmla="*/ 12700 w 1681606"/>
              <a:gd name="connsiteY2" fmla="*/ 12700 h 3495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81606" h="349503">
                <a:moveTo>
                  <a:pt x="1668907" y="12700"/>
                </a:moveTo>
                <a:cubicBezTo>
                  <a:pt x="1668907" y="191642"/>
                  <a:pt x="1298194" y="336803"/>
                  <a:pt x="840739" y="336803"/>
                </a:cubicBezTo>
                <a:cubicBezTo>
                  <a:pt x="383413" y="336803"/>
                  <a:pt x="12700" y="191642"/>
                  <a:pt x="12700" y="12700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271264" y="4496435"/>
            <a:ext cx="1681607" cy="1969605"/>
          </a:xfrm>
          <a:custGeom>
            <a:avLst/>
            <a:gdLst>
              <a:gd name="connsiteX0" fmla="*/ 12700 w 1681607"/>
              <a:gd name="connsiteY0" fmla="*/ 336677 h 1969605"/>
              <a:gd name="connsiteX1" fmla="*/ 840739 w 1681607"/>
              <a:gd name="connsiteY1" fmla="*/ 12700 h 1969605"/>
              <a:gd name="connsiteX2" fmla="*/ 1668907 w 1681607"/>
              <a:gd name="connsiteY2" fmla="*/ 336677 h 1969605"/>
              <a:gd name="connsiteX3" fmla="*/ 1668907 w 1681607"/>
              <a:gd name="connsiteY3" fmla="*/ 1632864 h 1969605"/>
              <a:gd name="connsiteX4" fmla="*/ 840739 w 1681607"/>
              <a:gd name="connsiteY4" fmla="*/ 1956905 h 1969605"/>
              <a:gd name="connsiteX5" fmla="*/ 12700 w 1681607"/>
              <a:gd name="connsiteY5" fmla="*/ 1632864 h 1969605"/>
              <a:gd name="connsiteX6" fmla="*/ 12700 w 1681607"/>
              <a:gd name="connsiteY6" fmla="*/ 336677 h 1969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681607" h="1969605">
                <a:moveTo>
                  <a:pt x="12700" y="336677"/>
                </a:moveTo>
                <a:cubicBezTo>
                  <a:pt x="12700" y="157734"/>
                  <a:pt x="383413" y="12700"/>
                  <a:pt x="840739" y="12700"/>
                </a:cubicBezTo>
                <a:cubicBezTo>
                  <a:pt x="1298194" y="12700"/>
                  <a:pt x="1668907" y="157734"/>
                  <a:pt x="1668907" y="336677"/>
                </a:cubicBezTo>
                <a:lnTo>
                  <a:pt x="1668907" y="1632864"/>
                </a:lnTo>
                <a:cubicBezTo>
                  <a:pt x="1668907" y="1811820"/>
                  <a:pt x="1298194" y="1956905"/>
                  <a:pt x="840739" y="1956905"/>
                </a:cubicBezTo>
                <a:cubicBezTo>
                  <a:pt x="383413" y="1956905"/>
                  <a:pt x="12700" y="1811820"/>
                  <a:pt x="12700" y="1632864"/>
                </a:cubicBezTo>
                <a:lnTo>
                  <a:pt x="12700" y="336677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763649" y="5229225"/>
            <a:ext cx="1656207" cy="1224114"/>
          </a:xfrm>
          <a:custGeom>
            <a:avLst/>
            <a:gdLst>
              <a:gd name="connsiteX0" fmla="*/ 0 w 1656207"/>
              <a:gd name="connsiteY0" fmla="*/ 1020089 h 1224114"/>
              <a:gd name="connsiteX1" fmla="*/ 0 w 1656207"/>
              <a:gd name="connsiteY1" fmla="*/ 0 h 1224114"/>
              <a:gd name="connsiteX2" fmla="*/ 828167 w 1656207"/>
              <a:gd name="connsiteY2" fmla="*/ 203961 h 1224114"/>
              <a:gd name="connsiteX3" fmla="*/ 1656207 w 1656207"/>
              <a:gd name="connsiteY3" fmla="*/ 0 h 1224114"/>
              <a:gd name="connsiteX4" fmla="*/ 1656207 w 1656207"/>
              <a:gd name="connsiteY4" fmla="*/ 1020089 h 1224114"/>
              <a:gd name="connsiteX5" fmla="*/ 828167 w 1656207"/>
              <a:gd name="connsiteY5" fmla="*/ 1224114 h 1224114"/>
              <a:gd name="connsiteX6" fmla="*/ 0 w 1656207"/>
              <a:gd name="connsiteY6" fmla="*/ 1020089 h 12241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656207" h="1224114">
                <a:moveTo>
                  <a:pt x="0" y="1020089"/>
                </a:moveTo>
                <a:lnTo>
                  <a:pt x="0" y="0"/>
                </a:lnTo>
                <a:cubicBezTo>
                  <a:pt x="0" y="112648"/>
                  <a:pt x="370840" y="203961"/>
                  <a:pt x="828167" y="203961"/>
                </a:cubicBezTo>
                <a:cubicBezTo>
                  <a:pt x="1285494" y="203961"/>
                  <a:pt x="1656207" y="112648"/>
                  <a:pt x="1656207" y="0"/>
                </a:cubicBezTo>
                <a:lnTo>
                  <a:pt x="1656207" y="1020089"/>
                </a:lnTo>
                <a:cubicBezTo>
                  <a:pt x="1656207" y="1132763"/>
                  <a:pt x="1285494" y="1224114"/>
                  <a:pt x="828167" y="1224114"/>
                </a:cubicBezTo>
                <a:cubicBezTo>
                  <a:pt x="370840" y="1224114"/>
                  <a:pt x="0" y="1132763"/>
                  <a:pt x="0" y="1020089"/>
                </a:cubicBezTo>
              </a:path>
            </a:pathLst>
          </a:custGeom>
          <a:solidFill>
            <a:srgbClr val="D6EBF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750949" y="4820412"/>
            <a:ext cx="1681607" cy="349503"/>
          </a:xfrm>
          <a:custGeom>
            <a:avLst/>
            <a:gdLst>
              <a:gd name="connsiteX0" fmla="*/ 1668907 w 1681607"/>
              <a:gd name="connsiteY0" fmla="*/ 12700 h 349503"/>
              <a:gd name="connsiteX1" fmla="*/ 840867 w 1681607"/>
              <a:gd name="connsiteY1" fmla="*/ 336803 h 349503"/>
              <a:gd name="connsiteX2" fmla="*/ 12700 w 1681607"/>
              <a:gd name="connsiteY2" fmla="*/ 12700 h 3495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81607" h="349503">
                <a:moveTo>
                  <a:pt x="1668907" y="12700"/>
                </a:moveTo>
                <a:cubicBezTo>
                  <a:pt x="1668907" y="191642"/>
                  <a:pt x="1298194" y="336803"/>
                  <a:pt x="840867" y="336803"/>
                </a:cubicBezTo>
                <a:cubicBezTo>
                  <a:pt x="383540" y="336803"/>
                  <a:pt x="12700" y="191642"/>
                  <a:pt x="12700" y="12700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1750949" y="4496435"/>
            <a:ext cx="1681607" cy="1969605"/>
          </a:xfrm>
          <a:custGeom>
            <a:avLst/>
            <a:gdLst>
              <a:gd name="connsiteX0" fmla="*/ 12700 w 1681607"/>
              <a:gd name="connsiteY0" fmla="*/ 336677 h 1969605"/>
              <a:gd name="connsiteX1" fmla="*/ 840867 w 1681607"/>
              <a:gd name="connsiteY1" fmla="*/ 12700 h 1969605"/>
              <a:gd name="connsiteX2" fmla="*/ 1668907 w 1681607"/>
              <a:gd name="connsiteY2" fmla="*/ 336677 h 1969605"/>
              <a:gd name="connsiteX3" fmla="*/ 1668907 w 1681607"/>
              <a:gd name="connsiteY3" fmla="*/ 1632864 h 1969605"/>
              <a:gd name="connsiteX4" fmla="*/ 840867 w 1681607"/>
              <a:gd name="connsiteY4" fmla="*/ 1956905 h 1969605"/>
              <a:gd name="connsiteX5" fmla="*/ 12700 w 1681607"/>
              <a:gd name="connsiteY5" fmla="*/ 1632864 h 1969605"/>
              <a:gd name="connsiteX6" fmla="*/ 12700 w 1681607"/>
              <a:gd name="connsiteY6" fmla="*/ 336677 h 1969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681607" h="1969605">
                <a:moveTo>
                  <a:pt x="12700" y="336677"/>
                </a:moveTo>
                <a:cubicBezTo>
                  <a:pt x="12700" y="157734"/>
                  <a:pt x="383540" y="12700"/>
                  <a:pt x="840867" y="12700"/>
                </a:cubicBezTo>
                <a:cubicBezTo>
                  <a:pt x="1298194" y="12700"/>
                  <a:pt x="1668907" y="157734"/>
                  <a:pt x="1668907" y="336677"/>
                </a:cubicBezTo>
                <a:lnTo>
                  <a:pt x="1668907" y="1632864"/>
                </a:lnTo>
                <a:cubicBezTo>
                  <a:pt x="1668907" y="1811820"/>
                  <a:pt x="1298194" y="1956905"/>
                  <a:pt x="840867" y="1956905"/>
                </a:cubicBezTo>
                <a:cubicBezTo>
                  <a:pt x="383540" y="1956905"/>
                  <a:pt x="12700" y="1811820"/>
                  <a:pt x="12700" y="1632864"/>
                </a:cubicBezTo>
                <a:lnTo>
                  <a:pt x="12700" y="336677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6876288" y="5243703"/>
            <a:ext cx="1656207" cy="1224127"/>
          </a:xfrm>
          <a:custGeom>
            <a:avLst/>
            <a:gdLst>
              <a:gd name="connsiteX0" fmla="*/ 0 w 1656207"/>
              <a:gd name="connsiteY0" fmla="*/ 1020102 h 1224127"/>
              <a:gd name="connsiteX1" fmla="*/ 0 w 1656207"/>
              <a:gd name="connsiteY1" fmla="*/ 0 h 1224127"/>
              <a:gd name="connsiteX2" fmla="*/ 828040 w 1656207"/>
              <a:gd name="connsiteY2" fmla="*/ 203961 h 1224127"/>
              <a:gd name="connsiteX3" fmla="*/ 1656206 w 1656207"/>
              <a:gd name="connsiteY3" fmla="*/ 0 h 1224127"/>
              <a:gd name="connsiteX4" fmla="*/ 1656206 w 1656207"/>
              <a:gd name="connsiteY4" fmla="*/ 1020102 h 1224127"/>
              <a:gd name="connsiteX5" fmla="*/ 828040 w 1656207"/>
              <a:gd name="connsiteY5" fmla="*/ 1224127 h 1224127"/>
              <a:gd name="connsiteX6" fmla="*/ 0 w 1656207"/>
              <a:gd name="connsiteY6" fmla="*/ 1020102 h 12241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656207" h="1224127">
                <a:moveTo>
                  <a:pt x="0" y="1020102"/>
                </a:moveTo>
                <a:lnTo>
                  <a:pt x="0" y="0"/>
                </a:lnTo>
                <a:cubicBezTo>
                  <a:pt x="0" y="112648"/>
                  <a:pt x="370713" y="203961"/>
                  <a:pt x="828040" y="203961"/>
                </a:cubicBezTo>
                <a:cubicBezTo>
                  <a:pt x="1285367" y="203961"/>
                  <a:pt x="1656206" y="112648"/>
                  <a:pt x="1656206" y="0"/>
                </a:cubicBezTo>
                <a:lnTo>
                  <a:pt x="1656206" y="1020102"/>
                </a:lnTo>
                <a:cubicBezTo>
                  <a:pt x="1656206" y="1132776"/>
                  <a:pt x="1285367" y="1224127"/>
                  <a:pt x="828040" y="1224127"/>
                </a:cubicBezTo>
                <a:cubicBezTo>
                  <a:pt x="370713" y="1224127"/>
                  <a:pt x="0" y="1132776"/>
                  <a:pt x="0" y="1020102"/>
                </a:cubicBezTo>
              </a:path>
            </a:pathLst>
          </a:custGeom>
          <a:solidFill>
            <a:srgbClr val="4EA5D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863588" y="4834890"/>
            <a:ext cx="1681607" cy="349503"/>
          </a:xfrm>
          <a:custGeom>
            <a:avLst/>
            <a:gdLst>
              <a:gd name="connsiteX0" fmla="*/ 1668906 w 1681607"/>
              <a:gd name="connsiteY0" fmla="*/ 12700 h 349503"/>
              <a:gd name="connsiteX1" fmla="*/ 840740 w 1681607"/>
              <a:gd name="connsiteY1" fmla="*/ 336803 h 349503"/>
              <a:gd name="connsiteX2" fmla="*/ 12700 w 1681607"/>
              <a:gd name="connsiteY2" fmla="*/ 12700 h 3495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81607" h="349503">
                <a:moveTo>
                  <a:pt x="1668906" y="12700"/>
                </a:moveTo>
                <a:cubicBezTo>
                  <a:pt x="1668906" y="191769"/>
                  <a:pt x="1298067" y="336803"/>
                  <a:pt x="840740" y="336803"/>
                </a:cubicBezTo>
                <a:cubicBezTo>
                  <a:pt x="383413" y="336803"/>
                  <a:pt x="12700" y="191769"/>
                  <a:pt x="12700" y="12700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6863588" y="4510913"/>
            <a:ext cx="1681607" cy="1969617"/>
          </a:xfrm>
          <a:custGeom>
            <a:avLst/>
            <a:gdLst>
              <a:gd name="connsiteX0" fmla="*/ 12700 w 1681607"/>
              <a:gd name="connsiteY0" fmla="*/ 336677 h 1969617"/>
              <a:gd name="connsiteX1" fmla="*/ 840740 w 1681607"/>
              <a:gd name="connsiteY1" fmla="*/ 12700 h 1969617"/>
              <a:gd name="connsiteX2" fmla="*/ 1668906 w 1681607"/>
              <a:gd name="connsiteY2" fmla="*/ 336677 h 1969617"/>
              <a:gd name="connsiteX3" fmla="*/ 1668906 w 1681607"/>
              <a:gd name="connsiteY3" fmla="*/ 1632877 h 1969617"/>
              <a:gd name="connsiteX4" fmla="*/ 840740 w 1681607"/>
              <a:gd name="connsiteY4" fmla="*/ 1956917 h 1969617"/>
              <a:gd name="connsiteX5" fmla="*/ 12700 w 1681607"/>
              <a:gd name="connsiteY5" fmla="*/ 1632877 h 1969617"/>
              <a:gd name="connsiteX6" fmla="*/ 12700 w 1681607"/>
              <a:gd name="connsiteY6" fmla="*/ 336677 h 19696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681607" h="1969617">
                <a:moveTo>
                  <a:pt x="12700" y="336677"/>
                </a:moveTo>
                <a:cubicBezTo>
                  <a:pt x="12700" y="157733"/>
                  <a:pt x="383413" y="12700"/>
                  <a:pt x="840740" y="12700"/>
                </a:cubicBezTo>
                <a:cubicBezTo>
                  <a:pt x="1298067" y="12700"/>
                  <a:pt x="1668906" y="157733"/>
                  <a:pt x="1668906" y="336677"/>
                </a:cubicBezTo>
                <a:lnTo>
                  <a:pt x="1668906" y="1632877"/>
                </a:lnTo>
                <a:cubicBezTo>
                  <a:pt x="1668906" y="1811845"/>
                  <a:pt x="1298067" y="1956917"/>
                  <a:pt x="840740" y="1956917"/>
                </a:cubicBezTo>
                <a:cubicBezTo>
                  <a:pt x="383413" y="1956917"/>
                  <a:pt x="12700" y="1811845"/>
                  <a:pt x="12700" y="1632877"/>
                </a:cubicBezTo>
                <a:lnTo>
                  <a:pt x="12700" y="336677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33600" y="5842000"/>
            <a:ext cx="1016000" cy="100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355600" algn="l"/>
              </a:tabLst>
            </a:pP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100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mosm/L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3556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4584700" y="5829300"/>
            <a:ext cx="1016000" cy="97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419100" algn="l"/>
              </a:tabLst>
            </a:pP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200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mosm/L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                <a:tab pos="419100" algn="l"/>
              </a:tabLst>
            </a:pPr>
            <a:r>
              <a:rPr lang="en-US" altLang="zh-CN" dirty="0" smtClean="0"/>
              <a:t>	</a:t>
            </a: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7251700" y="5829300"/>
            <a:ext cx="1016000" cy="102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355600" algn="l"/>
              </a:tabLst>
            </a:pP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400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mosm/L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3556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1054100" y="546100"/>
            <a:ext cx="7264400" cy="370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700"/>
              </a:lnSpc>
              <a:tabLst>
                <a:tab pos="342900" algn="l"/>
                <a:tab pos="1714500" algn="l"/>
                <a:tab pos="1930400" algn="l"/>
              </a:tabLst>
            </a:pPr>
            <a:r>
              <a:rPr lang="en-US" altLang="zh-CN" dirty="0" smtClean="0"/>
              <a:t>		</a:t>
            </a: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What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is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Tonicity?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342900" algn="l"/>
                <a:tab pos="1714500" algn="l"/>
                <a:tab pos="1930400" algn="l"/>
              </a:tabLst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Osmolarity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describes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concentration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solution.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342900" algn="l"/>
                <a:tab pos="1714500" algn="l"/>
                <a:tab pos="1930400" algn="l"/>
              </a:tabLst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Tonicity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compare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between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osmolarities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</a:p>
          <a:p>
            <a:pPr>
              <a:lnSpc>
                <a:spcPts val="2800"/>
              </a:lnSpc>
              <a:tabLst>
                <a:tab pos="342900" algn="l"/>
                <a:tab pos="1714500" algn="l"/>
                <a:tab pos="19304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two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solutions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separated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semi-permeable</a:t>
            </a:r>
          </a:p>
          <a:p>
            <a:pPr>
              <a:lnSpc>
                <a:spcPts val="2800"/>
              </a:lnSpc>
              <a:tabLst>
                <a:tab pos="342900" algn="l"/>
                <a:tab pos="1714500" algn="l"/>
                <a:tab pos="19304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membrane.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342900" algn="l"/>
                <a:tab pos="1714500" algn="l"/>
                <a:tab pos="1930400" algn="l"/>
              </a:tabLst>
            </a:pPr>
            <a:r>
              <a:rPr lang="en-US" altLang="zh-CN" dirty="0" smtClean="0"/>
              <a:t>			</a:t>
            </a:r>
            <a:r>
              <a:rPr lang="en-US" altLang="zh-CN" sz="2004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Which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solution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hypertonic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B?</a:t>
            </a:r>
          </a:p>
        </p:txBody>
      </p:sp>
    </p:spTree>
    <p:extLst>
      <p:ext uri="{BB962C8B-B14F-4D97-AF65-F5344CB8AC3E}">
        <p14:creationId xmlns:p14="http://schemas.microsoft.com/office/powerpoint/2010/main" val="27966997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01"/>
          <p:cNvPicPr>
            <a:picLocks noChangeAspect="1" noChangeArrowheads="1"/>
          </p:cNvPicPr>
          <p:nvPr/>
        </p:nvPicPr>
        <p:blipFill>
          <a:blip r:embed="rId2" cstate="print"/>
          <a:srcRect t="2894" r="38750" b="37778"/>
          <a:stretch>
            <a:fillRect/>
          </a:stretch>
        </p:blipFill>
        <p:spPr>
          <a:xfrm>
            <a:off x="0" y="304800"/>
            <a:ext cx="8763000" cy="6248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3" name="Rounded Rectangle 2"/>
          <p:cNvSpPr/>
          <p:nvPr/>
        </p:nvSpPr>
        <p:spPr>
          <a:xfrm>
            <a:off x="4876800" y="3200400"/>
            <a:ext cx="3810000" cy="304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685800"/>
            <a:ext cx="502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/>
            <a:r>
              <a:rPr lang="en-US" sz="3200" b="1" dirty="0" smtClean="0">
                <a:solidFill>
                  <a:srgbClr val="C00000"/>
                </a:solidFill>
              </a:rPr>
              <a:t>1- Loss of </a:t>
            </a:r>
            <a:r>
              <a:rPr lang="en-US" sz="3200" b="1" dirty="0" err="1" smtClean="0">
                <a:solidFill>
                  <a:srgbClr val="C00000"/>
                </a:solidFill>
              </a:rPr>
              <a:t>iso</a:t>
            </a:r>
            <a:r>
              <a:rPr lang="en-US" sz="3200" b="1" dirty="0" smtClean="0">
                <a:solidFill>
                  <a:srgbClr val="C00000"/>
                </a:solidFill>
              </a:rPr>
              <a:t>-osmotic fluid</a:t>
            </a:r>
          </a:p>
          <a:p>
            <a:pPr marL="609600" indent="-609600"/>
            <a:r>
              <a:rPr lang="en-US" sz="3200" b="1" dirty="0" smtClean="0">
                <a:solidFill>
                  <a:srgbClr val="C00000"/>
                </a:solidFill>
              </a:rPr>
              <a:t>e.g. Diarrhea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" y="3657600"/>
            <a:ext cx="3352800" cy="251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1754326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sz="4000" b="1" u="sng" dirty="0" smtClean="0">
                <a:solidFill>
                  <a:srgbClr val="C00000"/>
                </a:solidFill>
              </a:rPr>
              <a:t>Volume contraction</a:t>
            </a:r>
            <a:r>
              <a:rPr lang="en-US" sz="4000" b="1" dirty="0" smtClean="0">
                <a:solidFill>
                  <a:srgbClr val="C00000"/>
                </a:solidFill>
              </a:rPr>
              <a:t>: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endParaRPr lang="en-GB" sz="4000" b="1" dirty="0" smtClean="0">
              <a:solidFill>
                <a:srgbClr val="C0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9912"/>
            <a:ext cx="8686800" cy="5927777"/>
          </a:xfrm>
        </p:spPr>
        <p:txBody>
          <a:bodyPr/>
          <a:lstStyle/>
          <a:p>
            <a:pPr marL="609600" indent="-609600" algn="l" rtl="0" eaLnBrk="1" hangingPunct="1">
              <a:buFontTx/>
              <a:buAutoNum type="arabicPeriod"/>
            </a:pPr>
            <a:endParaRPr lang="en-US" sz="3600" b="1" dirty="0" smtClean="0"/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sz="3600" b="1" dirty="0" smtClean="0"/>
              <a:t>Diarrhea.</a:t>
            </a:r>
          </a:p>
          <a:p>
            <a:pPr marL="609600" indent="-609600" algn="l" rtl="0" eaLnBrk="1" hangingPunct="1">
              <a:buNone/>
            </a:pPr>
            <a:r>
              <a:rPr lang="en-US" sz="3600" b="1" dirty="0" smtClean="0"/>
              <a:t>    </a:t>
            </a:r>
            <a:r>
              <a:rPr lang="en-US" sz="2400" b="1" dirty="0" smtClean="0"/>
              <a:t> -  </a:t>
            </a:r>
            <a:r>
              <a:rPr lang="en-US" sz="3000" b="1" dirty="0" err="1" smtClean="0"/>
              <a:t>osmolarity</a:t>
            </a:r>
            <a:r>
              <a:rPr lang="en-US" sz="3000" b="1" dirty="0" smtClean="0"/>
              <a:t> of fluid lost ≈ </a:t>
            </a:r>
            <a:r>
              <a:rPr lang="en-US" sz="3000" b="1" dirty="0" err="1" smtClean="0"/>
              <a:t>osmolarity</a:t>
            </a:r>
            <a:r>
              <a:rPr lang="en-US" sz="3000" b="1" dirty="0" smtClean="0"/>
              <a:t> of ECF </a:t>
            </a:r>
          </a:p>
          <a:p>
            <a:pPr marL="2209800" lvl="4" indent="-381000" algn="l" rtl="0" eaLnBrk="1" hangingPunct="1">
              <a:buFontTx/>
              <a:buNone/>
            </a:pPr>
            <a:r>
              <a:rPr lang="en-US" sz="3000" b="1" dirty="0" smtClean="0"/>
              <a:t>           </a:t>
            </a:r>
          </a:p>
          <a:p>
            <a:pPr marL="2209800" lvl="4" indent="-381000" algn="l" rtl="0" eaLnBrk="1" hangingPunct="1">
              <a:buFontTx/>
              <a:buNone/>
            </a:pPr>
            <a:r>
              <a:rPr lang="en-US" sz="3000" b="1" dirty="0" smtClean="0"/>
              <a:t>       (loss of </a:t>
            </a:r>
            <a:r>
              <a:rPr lang="en-US" sz="3000" b="1" dirty="0" err="1" smtClean="0"/>
              <a:t>isosmotic</a:t>
            </a:r>
            <a:r>
              <a:rPr lang="en-US" sz="3000" b="1" dirty="0" smtClean="0"/>
              <a:t> fluid).</a:t>
            </a:r>
          </a:p>
          <a:p>
            <a:pPr marL="2209800" lvl="4" indent="-381000" algn="l" rtl="0" eaLnBrk="1" hangingPunct="1">
              <a:buFontTx/>
              <a:buNone/>
            </a:pPr>
            <a:r>
              <a:rPr lang="en-US" sz="3000" b="1" dirty="0" smtClean="0"/>
              <a:t>    </a:t>
            </a:r>
          </a:p>
          <a:p>
            <a:pPr marL="2209800" lvl="4" indent="-381000" algn="l" rtl="0" eaLnBrk="1" hangingPunct="1">
              <a:buFontTx/>
              <a:buNone/>
            </a:pPr>
            <a:r>
              <a:rPr lang="en-US" sz="3000" b="1" dirty="0" smtClean="0"/>
              <a:t>     -    volume in ECF.</a:t>
            </a:r>
          </a:p>
          <a:p>
            <a:pPr marL="2209800" lvl="4" indent="-381000" algn="l" rtl="0" eaLnBrk="1" hangingPunct="1">
              <a:buFontTx/>
              <a:buNone/>
            </a:pPr>
            <a:endParaRPr lang="en-US" sz="3000" b="1" dirty="0" smtClean="0"/>
          </a:p>
          <a:p>
            <a:pPr marL="2209800" lvl="4" indent="-381000" algn="l" rtl="0" eaLnBrk="1" hangingPunct="1">
              <a:buFontTx/>
              <a:buNone/>
            </a:pPr>
            <a:r>
              <a:rPr lang="en-US" sz="3000" b="1" dirty="0" smtClean="0"/>
              <a:t>     -     arterial pressure.</a:t>
            </a:r>
          </a:p>
          <a:p>
            <a:pPr marL="609600" indent="-609600" algn="l" rtl="0" eaLnBrk="1" hangingPunct="1"/>
            <a:endParaRPr lang="en-GB" sz="3000" dirty="0" smtClean="0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3276600" y="50292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276600" y="56388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971800" y="4343400"/>
            <a:ext cx="0" cy="533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>
            <a:off x="2971800" y="5486400"/>
            <a:ext cx="0" cy="533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338" name="Picture 2"/>
          <p:cNvPicPr>
            <a:picLocks noChangeAspect="1" noChangeArrowheads="1"/>
          </p:cNvPicPr>
          <p:nvPr/>
        </p:nvPicPr>
        <p:blipFill>
          <a:blip r:embed="rId2" cstate="print"/>
          <a:srcRect l="12000" t="16667" r="12000" b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1295400" y="685800"/>
            <a:ext cx="64770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057400" y="5638800"/>
            <a:ext cx="685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486400" y="3581400"/>
            <a:ext cx="685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1000" y="2971800"/>
            <a:ext cx="685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505200" y="3962400"/>
            <a:ext cx="685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848600" y="4800600"/>
            <a:ext cx="685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000" t="2222" r="26667" b="37778"/>
          <a:stretch>
            <a:fillRect/>
          </a:stretch>
        </p:blipFill>
        <p:spPr>
          <a:xfrm>
            <a:off x="2286000" y="990600"/>
            <a:ext cx="6104467" cy="5562600"/>
          </a:xfrm>
        </p:spPr>
      </p:pic>
      <p:sp>
        <p:nvSpPr>
          <p:cNvPr id="3" name="Rectangle 2"/>
          <p:cNvSpPr/>
          <p:nvPr/>
        </p:nvSpPr>
        <p:spPr>
          <a:xfrm>
            <a:off x="152400" y="304800"/>
            <a:ext cx="503509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/>
            <a:r>
              <a:rPr lang="en-US" sz="3200" b="1" dirty="0" smtClean="0">
                <a:solidFill>
                  <a:srgbClr val="C00000"/>
                </a:solidFill>
              </a:rPr>
              <a:t>2. Loss of hypotonic solution</a:t>
            </a:r>
          </a:p>
          <a:p>
            <a:pPr marL="609600" indent="-609600"/>
            <a:r>
              <a:rPr lang="en-US" sz="3200" b="1" dirty="0" smtClean="0">
                <a:solidFill>
                  <a:srgbClr val="C00000"/>
                </a:solidFill>
              </a:rPr>
              <a:t>e.g. Water  deprivation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5943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Hyperosmotoc</a:t>
            </a:r>
            <a:r>
              <a:rPr lang="en-US" b="1" dirty="0" smtClean="0">
                <a:solidFill>
                  <a:srgbClr val="FF0000"/>
                </a:solidFill>
              </a:rPr>
              <a:t> dehydration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0" y="3505200"/>
            <a:ext cx="5029200" cy="3124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30205"/>
            <a:ext cx="8229600" cy="6180153"/>
          </a:xfrm>
        </p:spPr>
        <p:txBody>
          <a:bodyPr/>
          <a:lstStyle/>
          <a:p>
            <a:pPr marL="609600" indent="-609600" algn="l" rtl="0" eaLnBrk="1" hangingPunct="1">
              <a:buFontTx/>
              <a:buNone/>
            </a:pPr>
            <a:r>
              <a:rPr lang="en-US" sz="3600" b="1" dirty="0" smtClean="0"/>
              <a:t>2. Water  deprivation :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sz="2800" b="1" dirty="0" smtClean="0"/>
              <a:t>             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sz="2800" b="1" dirty="0" smtClean="0"/>
              <a:t>                - </a:t>
            </a:r>
            <a:r>
              <a:rPr lang="en-US" sz="2800" b="1" dirty="0" err="1" smtClean="0"/>
              <a:t>Osmolarity</a:t>
            </a:r>
            <a:r>
              <a:rPr lang="en-US" sz="2800" b="1" dirty="0" smtClean="0"/>
              <a:t> and volume will change .</a:t>
            </a:r>
          </a:p>
          <a:p>
            <a:pPr marL="609600" indent="-609600" algn="l" rtl="0" eaLnBrk="1" hangingPunct="1">
              <a:buFontTx/>
              <a:buNone/>
            </a:pPr>
            <a:endParaRPr lang="en-US" sz="2800" b="1" dirty="0" smtClean="0"/>
          </a:p>
          <a:p>
            <a:pPr marL="609600" indent="-609600" algn="l" rtl="0" eaLnBrk="1" hangingPunct="1">
              <a:buFontTx/>
              <a:buNone/>
            </a:pPr>
            <a:r>
              <a:rPr lang="en-US" sz="2800" b="1" dirty="0" smtClean="0"/>
              <a:t>                -    </a:t>
            </a:r>
            <a:r>
              <a:rPr lang="en-US" sz="2800" b="1" dirty="0" err="1" smtClean="0"/>
              <a:t>Osmolarity</a:t>
            </a:r>
            <a:r>
              <a:rPr lang="en-US" sz="2800" b="1" dirty="0" smtClean="0"/>
              <a:t> in both ECF and ICF.</a:t>
            </a:r>
          </a:p>
          <a:p>
            <a:pPr marL="609600" indent="-609600" algn="l" rtl="0" eaLnBrk="1" hangingPunct="1">
              <a:buFontTx/>
              <a:buNone/>
            </a:pPr>
            <a:endParaRPr lang="en-US" sz="2800" b="1" dirty="0" smtClean="0"/>
          </a:p>
          <a:p>
            <a:pPr marL="609600" indent="-609600" algn="l" rtl="0" eaLnBrk="1" hangingPunct="1">
              <a:buFontTx/>
              <a:buNone/>
            </a:pPr>
            <a:r>
              <a:rPr lang="en-US" sz="2800" b="1" dirty="0" smtClean="0"/>
              <a:t>                -    Volume in both ECF and ICF.</a:t>
            </a:r>
          </a:p>
          <a:p>
            <a:pPr marL="609600" indent="-609600" algn="l" rtl="0" eaLnBrk="1" hangingPunct="1">
              <a:buFontTx/>
              <a:buNone/>
            </a:pPr>
            <a:endParaRPr lang="en-US" sz="2800" dirty="0" smtClean="0"/>
          </a:p>
          <a:p>
            <a:pPr marL="1371600" lvl="2" indent="-457200" algn="l" rtl="0" eaLnBrk="1" hangingPunct="1">
              <a:buFontTx/>
              <a:buNone/>
            </a:pPr>
            <a:r>
              <a:rPr lang="en-US" sz="2800" dirty="0" smtClean="0"/>
              <a:t>  </a:t>
            </a:r>
            <a:endParaRPr lang="en-GB" sz="2800" dirty="0" smtClean="0"/>
          </a:p>
        </p:txBody>
      </p:sp>
      <p:cxnSp>
        <p:nvCxnSpPr>
          <p:cNvPr id="6" name="Straight Arrow Connector 5"/>
          <p:cNvCxnSpPr/>
          <p:nvPr/>
        </p:nvCxnSpPr>
        <p:spPr bwMode="auto">
          <a:xfrm rot="5400000" flipH="1" flipV="1">
            <a:off x="1829594" y="2894806"/>
            <a:ext cx="4572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 rot="5400000">
            <a:off x="1867694" y="3923506"/>
            <a:ext cx="533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01"/>
          <p:cNvPicPr>
            <a:picLocks noChangeAspect="1" noChangeArrowheads="1"/>
          </p:cNvPicPr>
          <p:nvPr/>
        </p:nvPicPr>
        <p:blipFill>
          <a:blip r:embed="rId2" cstate="print"/>
          <a:srcRect l="39048" t="2222" r="38036" b="71588"/>
          <a:stretch>
            <a:fillRect/>
          </a:stretch>
        </p:blipFill>
        <p:spPr>
          <a:xfrm>
            <a:off x="2514600" y="1121229"/>
            <a:ext cx="3048000" cy="26125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810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3- Loss of hypertonic sol. e.g. Adrenal insufficiency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001"/>
          <p:cNvPicPr>
            <a:picLocks noChangeAspect="1" noChangeArrowheads="1"/>
          </p:cNvPicPr>
          <p:nvPr/>
        </p:nvPicPr>
        <p:blipFill>
          <a:blip r:embed="rId2" cstate="print"/>
          <a:srcRect l="73095" t="32778" r="3333" b="40159"/>
          <a:stretch>
            <a:fillRect/>
          </a:stretch>
        </p:blipFill>
        <p:spPr>
          <a:xfrm>
            <a:off x="2121310" y="3429000"/>
            <a:ext cx="3441290" cy="2963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4495800"/>
            <a:ext cx="461665" cy="12837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err="1" smtClean="0"/>
              <a:t>Osmolarity</a:t>
            </a:r>
            <a:endParaRPr lang="en-US" dirty="0"/>
          </a:p>
        </p:txBody>
      </p:sp>
      <p:pic>
        <p:nvPicPr>
          <p:cNvPr id="8" name="Picture 2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3" cstate="print"/>
          <a:srcRect b="16524"/>
          <a:stretch>
            <a:fillRect/>
          </a:stretch>
        </p:blipFill>
        <p:spPr bwMode="auto">
          <a:xfrm>
            <a:off x="6477000" y="1066801"/>
            <a:ext cx="2429933" cy="1600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486400" y="5943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Hypo-osmotic dehydration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52600" y="3505200"/>
            <a:ext cx="6019800" cy="3124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229600" cy="4652043"/>
          </a:xfrm>
        </p:spPr>
        <p:txBody>
          <a:bodyPr>
            <a:normAutofit fontScale="92500" lnSpcReduction="10000"/>
          </a:bodyPr>
          <a:lstStyle/>
          <a:p>
            <a:pPr marL="609600" indent="-609600" algn="l" rtl="0" eaLnBrk="1" hangingPunct="1">
              <a:buFontTx/>
              <a:buAutoNum type="arabicPeriod" startAt="3"/>
            </a:pPr>
            <a:r>
              <a:rPr lang="en-US" sz="3600" b="1" u="sng" dirty="0" smtClean="0"/>
              <a:t>Loss of hypertonic solution </a:t>
            </a:r>
          </a:p>
          <a:p>
            <a:pPr marL="609600" indent="-609600" algn="l" rtl="0" eaLnBrk="1" hangingPunct="1">
              <a:buNone/>
            </a:pPr>
            <a:r>
              <a:rPr lang="en-US" sz="3600" b="1" u="sng" dirty="0" smtClean="0"/>
              <a:t>e.g. Adrenal insufficiency: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          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          </a:t>
            </a:r>
            <a:r>
              <a:rPr lang="en-US" b="1" dirty="0" smtClean="0"/>
              <a:t>i.e. </a:t>
            </a:r>
            <a:r>
              <a:rPr lang="en-US" b="1" dirty="0" err="1" smtClean="0"/>
              <a:t>Aldosterone</a:t>
            </a:r>
            <a:r>
              <a:rPr lang="en-US" b="1" dirty="0" smtClean="0"/>
              <a:t> deficiency.</a:t>
            </a:r>
          </a:p>
          <a:p>
            <a:pPr marL="609600" indent="-609600" algn="l" rtl="0" eaLnBrk="1" hangingPunct="1">
              <a:buFontTx/>
              <a:buNone/>
            </a:pPr>
            <a:endParaRPr lang="en-US" b="1" dirty="0" smtClean="0"/>
          </a:p>
          <a:p>
            <a:pPr marL="609600" indent="-609600" algn="l" rtl="0" eaLnBrk="1" hangingPunct="1">
              <a:buFontTx/>
              <a:buNone/>
            </a:pPr>
            <a:r>
              <a:rPr lang="en-US" b="1" dirty="0" smtClean="0"/>
              <a:t>              - Na</a:t>
            </a:r>
            <a:r>
              <a:rPr lang="en-US" b="1" baseline="30000" dirty="0" smtClean="0"/>
              <a:t>+  </a:t>
            </a:r>
            <a:r>
              <a:rPr lang="en-US" b="1" dirty="0" smtClean="0"/>
              <a:t> in the ECF.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b="1" dirty="0" smtClean="0"/>
              <a:t>              -  </a:t>
            </a:r>
            <a:r>
              <a:rPr lang="en-US" b="1" dirty="0" err="1" smtClean="0"/>
              <a:t>osmolarity</a:t>
            </a:r>
            <a:r>
              <a:rPr lang="en-US" b="1" dirty="0" smtClean="0"/>
              <a:t> in both 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b="1" dirty="0" smtClean="0"/>
              <a:t>              -   in ECF volume.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b="1" dirty="0" smtClean="0"/>
              <a:t>              -   in ICF volume.</a:t>
            </a:r>
          </a:p>
          <a:p>
            <a:pPr marL="609600" indent="-609600" algn="l" rtl="0" eaLnBrk="1" hangingPunct="1">
              <a:buFontTx/>
              <a:buNone/>
            </a:pPr>
            <a:endParaRPr lang="en-GB" dirty="0" smtClean="0"/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1447800" y="4724400"/>
            <a:ext cx="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1447800" y="3657600"/>
            <a:ext cx="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1447800" y="4267200"/>
            <a:ext cx="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 flipV="1">
            <a:off x="1447800" y="5257800"/>
            <a:ext cx="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00" t="2222" r="2500" b="37778"/>
          <a:stretch>
            <a:fillRect/>
          </a:stretch>
        </p:blipFill>
        <p:spPr>
          <a:xfrm>
            <a:off x="228600" y="228600"/>
            <a:ext cx="8382000" cy="6019800"/>
          </a:xfrm>
        </p:spPr>
      </p:pic>
      <p:sp>
        <p:nvSpPr>
          <p:cNvPr id="3" name="Rounded Rectangle 2"/>
          <p:cNvSpPr/>
          <p:nvPr/>
        </p:nvSpPr>
        <p:spPr>
          <a:xfrm>
            <a:off x="3429000" y="2971800"/>
            <a:ext cx="20574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1143000"/>
          </a:xfrm>
        </p:spPr>
        <p:txBody>
          <a:bodyPr/>
          <a:lstStyle/>
          <a:p>
            <a:r>
              <a:rPr lang="en-US" b="1" dirty="0" smtClean="0"/>
              <a:t>Volume Expansion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 saline.jpg"/>
          <p:cNvPicPr>
            <a:picLocks noChangeAspect="1"/>
          </p:cNvPicPr>
          <p:nvPr/>
        </p:nvPicPr>
        <p:blipFill>
          <a:blip r:embed="rId2" cstate="print"/>
          <a:srcRect l="3560" t="4388" r="3871" b="47349"/>
          <a:stretch>
            <a:fillRect/>
          </a:stretch>
        </p:blipFill>
        <p:spPr>
          <a:xfrm>
            <a:off x="422563" y="1371600"/>
            <a:ext cx="8285017" cy="35052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181600" y="2057400"/>
            <a:ext cx="3276600" cy="2667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5715000"/>
            <a:ext cx="4963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buFontTx/>
              <a:buAutoNum type="arabicPeriod"/>
            </a:pP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Adding of isotonic </a:t>
            </a:r>
            <a:r>
              <a:rPr lang="en-US" sz="3200" b="1" dirty="0" err="1" smtClean="0">
                <a:solidFill>
                  <a:srgbClr val="002060"/>
                </a:solidFill>
              </a:rPr>
              <a:t>NaCl</a:t>
            </a:r>
            <a:r>
              <a:rPr lang="en-US" sz="3200" b="1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u="sng" dirty="0" smtClean="0">
                <a:solidFill>
                  <a:srgbClr val="FF0000"/>
                </a:solidFill>
              </a:rPr>
              <a:t>Volume Expansion  </a:t>
            </a:r>
            <a:endParaRPr lang="en-GB" b="1" u="sng" dirty="0" smtClean="0">
              <a:solidFill>
                <a:srgbClr val="FF00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14976"/>
            <a:ext cx="8229600" cy="5715411"/>
          </a:xfrm>
        </p:spPr>
        <p:txBody>
          <a:bodyPr/>
          <a:lstStyle/>
          <a:p>
            <a:pPr marL="609600" indent="-609600" algn="l" rtl="0" eaLnBrk="1" hangingPunct="1">
              <a:buFontTx/>
              <a:buAutoNum type="arabicPeriod"/>
            </a:pPr>
            <a:endParaRPr lang="en-US" dirty="0" smtClean="0"/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dirty="0" smtClean="0"/>
              <a:t> </a:t>
            </a:r>
            <a:r>
              <a:rPr lang="en-US" b="1" dirty="0" smtClean="0"/>
              <a:t>Infusion of isotonic </a:t>
            </a:r>
            <a:r>
              <a:rPr lang="en-US" b="1" dirty="0" err="1" smtClean="0"/>
              <a:t>NaCl</a:t>
            </a:r>
            <a:r>
              <a:rPr lang="en-US" b="1" dirty="0" smtClean="0"/>
              <a:t>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 - in ECF volume.</a:t>
            </a:r>
          </a:p>
          <a:p>
            <a:pPr marL="609600" indent="-609600" algn="l" rtl="0" eaLnBrk="1" hangingPunct="1">
              <a:buFontTx/>
              <a:buNone/>
            </a:pPr>
            <a:endParaRPr lang="en-US" dirty="0" smtClean="0"/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 - No change in </a:t>
            </a:r>
            <a:r>
              <a:rPr lang="en-US" dirty="0" err="1" smtClean="0"/>
              <a:t>osmolarity</a:t>
            </a:r>
            <a:r>
              <a:rPr lang="en-US" dirty="0" smtClean="0"/>
              <a:t>.</a:t>
            </a:r>
          </a:p>
          <a:p>
            <a:pPr marL="609600" indent="-609600" algn="l" rtl="0" eaLnBrk="1" hangingPunct="1">
              <a:buFontTx/>
              <a:buNone/>
            </a:pPr>
            <a:endParaRPr lang="en-US" dirty="0" smtClean="0"/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 - </a:t>
            </a:r>
            <a:r>
              <a:rPr lang="en-US" b="1" i="1" dirty="0" err="1" smtClean="0"/>
              <a:t>Isomotic</a:t>
            </a:r>
            <a:r>
              <a:rPr lang="en-US" b="1" i="1" dirty="0" smtClean="0"/>
              <a:t> expansion </a:t>
            </a:r>
            <a:r>
              <a:rPr lang="en-US" dirty="0" smtClean="0"/>
              <a:t>.</a:t>
            </a:r>
          </a:p>
          <a:p>
            <a:pPr marL="609600" indent="-609600" algn="l" rtl="0" eaLnBrk="1" hangingPunct="1">
              <a:buFontTx/>
              <a:buNone/>
            </a:pPr>
            <a:endParaRPr lang="en-US" dirty="0" smtClean="0"/>
          </a:p>
          <a:p>
            <a:pPr marL="609600" indent="-609600" algn="l" rtl="0" eaLnBrk="1" hangingPunct="1">
              <a:buFontTx/>
              <a:buNone/>
            </a:pPr>
            <a:endParaRPr lang="en-GB" dirty="0" smtClean="0"/>
          </a:p>
          <a:p>
            <a:pPr marL="609600" indent="-609600" algn="l" rtl="0" eaLnBrk="1" hangingPunct="1">
              <a:buFontTx/>
              <a:buNone/>
            </a:pPr>
            <a:endParaRPr lang="en-US" dirty="0" smtClean="0"/>
          </a:p>
          <a:p>
            <a:pPr marL="609600" indent="-609600" algn="l" rtl="0" eaLnBrk="1" hangingPunct="1">
              <a:buFontTx/>
              <a:buNone/>
            </a:pPr>
            <a:endParaRPr lang="en-GB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62000" y="2057400"/>
            <a:ext cx="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 sa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590" y="151837"/>
            <a:ext cx="8036410" cy="652122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62000" y="3657600"/>
            <a:ext cx="3581400" cy="2133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876800" y="1066800"/>
            <a:ext cx="2895600" cy="2362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724400" y="3581400"/>
            <a:ext cx="2971800" cy="2286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4724400"/>
            <a:ext cx="3413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/>
            <a:r>
              <a:rPr lang="en-US" sz="3200" b="1" dirty="0" smtClean="0">
                <a:solidFill>
                  <a:srgbClr val="002060"/>
                </a:solidFill>
              </a:rPr>
              <a:t>2- High </a:t>
            </a:r>
            <a:r>
              <a:rPr lang="en-US" sz="3200" b="1" dirty="0" err="1" smtClean="0">
                <a:solidFill>
                  <a:srgbClr val="002060"/>
                </a:solidFill>
              </a:rPr>
              <a:t>NaCl</a:t>
            </a:r>
            <a:r>
              <a:rPr lang="en-US" sz="3200" b="1" dirty="0" smtClean="0">
                <a:solidFill>
                  <a:srgbClr val="002060"/>
                </a:solidFill>
              </a:rPr>
              <a:t> intake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52235"/>
            <a:ext cx="8229600" cy="4555093"/>
          </a:xfrm>
        </p:spPr>
        <p:txBody>
          <a:bodyPr/>
          <a:lstStyle/>
          <a:p>
            <a:pPr marL="609600" indent="-609600" algn="l" rtl="0" eaLnBrk="1" hangingPunct="1">
              <a:buFontTx/>
              <a:buAutoNum type="arabicPeriod" startAt="2"/>
            </a:pPr>
            <a:r>
              <a:rPr lang="en-US" b="1" dirty="0" smtClean="0"/>
              <a:t> High </a:t>
            </a:r>
            <a:r>
              <a:rPr lang="en-US" b="1" dirty="0" err="1" smtClean="0"/>
              <a:t>NaCl</a:t>
            </a:r>
            <a:r>
              <a:rPr lang="en-US" b="1" dirty="0" smtClean="0"/>
              <a:t> intake.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 -   eating salt.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 -   </a:t>
            </a:r>
            <a:r>
              <a:rPr lang="en-US" dirty="0" err="1" smtClean="0"/>
              <a:t>osmolarity</a:t>
            </a:r>
            <a:r>
              <a:rPr lang="en-US" dirty="0" smtClean="0"/>
              <a:t> in both.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 -   volume of ICF 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 -   volume of ECF 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 - </a:t>
            </a:r>
            <a:r>
              <a:rPr lang="en-US" b="1" i="1" dirty="0" err="1" smtClean="0"/>
              <a:t>hyperosmotic</a:t>
            </a:r>
            <a:r>
              <a:rPr lang="en-US" b="1" i="1" dirty="0" smtClean="0"/>
              <a:t> volume expansion</a:t>
            </a:r>
            <a:r>
              <a:rPr lang="en-US" dirty="0" smtClean="0"/>
              <a:t>.</a:t>
            </a:r>
          </a:p>
          <a:p>
            <a:pPr marL="609600" indent="-609600" algn="l" rtl="0" eaLnBrk="1" hangingPunct="1"/>
            <a:endParaRPr lang="en-GB" dirty="0" smtClean="0"/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 flipV="1">
            <a:off x="1295400" y="2362200"/>
            <a:ext cx="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1295400" y="3429000"/>
            <a:ext cx="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1447800" y="3886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V="1">
            <a:off x="1295400" y="2895600"/>
            <a:ext cx="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 flipH="1" flipV="1">
            <a:off x="1067594" y="4267200"/>
            <a:ext cx="456406" cy="7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FACTORS AFFECTING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6174"/>
            <a:ext cx="8686800" cy="513525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	 Infant: </a:t>
            </a:r>
            <a:r>
              <a:rPr lang="en-US" b="1" dirty="0" smtClean="0">
                <a:solidFill>
                  <a:srgbClr val="FF0000"/>
                </a:solidFill>
              </a:rPr>
              <a:t>73% </a:t>
            </a:r>
          </a:p>
          <a:p>
            <a:pPr lvl="1" algn="l" eaLnBrk="1" hangingPunct="1">
              <a:lnSpc>
                <a:spcPct val="90000"/>
              </a:lnSpc>
              <a:buFontTx/>
              <a:buNone/>
            </a:pPr>
            <a:endParaRPr lang="en-US" b="1" dirty="0" smtClean="0"/>
          </a:p>
          <a:p>
            <a:pPr lvl="1" algn="l"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Male adult: </a:t>
            </a:r>
            <a:r>
              <a:rPr lang="en-US" b="1" dirty="0" smtClean="0">
                <a:solidFill>
                  <a:srgbClr val="FF0000"/>
                </a:solidFill>
              </a:rPr>
              <a:t>60%</a:t>
            </a:r>
            <a:r>
              <a:rPr lang="en-US" b="1" dirty="0" smtClean="0"/>
              <a:t> </a:t>
            </a:r>
          </a:p>
          <a:p>
            <a:pPr lvl="1" algn="l" eaLnBrk="1" hangingPunct="1">
              <a:lnSpc>
                <a:spcPct val="90000"/>
              </a:lnSpc>
              <a:buFontTx/>
              <a:buNone/>
            </a:pPr>
            <a:endParaRPr lang="en-US" b="1" dirty="0" smtClean="0"/>
          </a:p>
          <a:p>
            <a:pPr lvl="1" algn="l"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Female adult: </a:t>
            </a:r>
            <a:r>
              <a:rPr lang="en-US" b="1" dirty="0" smtClean="0">
                <a:solidFill>
                  <a:srgbClr val="FF0000"/>
                </a:solidFill>
              </a:rPr>
              <a:t>40-50% </a:t>
            </a:r>
          </a:p>
          <a:p>
            <a:pPr lvl="1" algn="l" eaLnBrk="1" hangingPunct="1">
              <a:lnSpc>
                <a:spcPct val="90000"/>
              </a:lnSpc>
              <a:buFontTx/>
              <a:buNone/>
            </a:pPr>
            <a:endParaRPr lang="en-US" b="1" dirty="0" smtClean="0"/>
          </a:p>
          <a:p>
            <a:pPr lvl="1" algn="l"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Obesity  </a:t>
            </a:r>
          </a:p>
          <a:p>
            <a:pPr lvl="1" algn="l" eaLnBrk="1" hangingPunct="1">
              <a:lnSpc>
                <a:spcPct val="90000"/>
              </a:lnSpc>
              <a:buFontTx/>
              <a:buNone/>
            </a:pPr>
            <a:endParaRPr lang="en-US" b="1" dirty="0" smtClean="0"/>
          </a:p>
          <a:p>
            <a:pPr lvl="1" algn="l"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Old age      </a:t>
            </a:r>
            <a:r>
              <a:rPr lang="en-US" b="1" dirty="0" smtClean="0">
                <a:solidFill>
                  <a:srgbClr val="FF0000"/>
                </a:solidFill>
              </a:rPr>
              <a:t>45%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381000" y="4191000"/>
            <a:ext cx="0" cy="10668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dd saline.jpg"/>
          <p:cNvPicPr>
            <a:picLocks noChangeAspect="1"/>
          </p:cNvPicPr>
          <p:nvPr/>
        </p:nvPicPr>
        <p:blipFill>
          <a:blip r:embed="rId2" cstate="print"/>
          <a:srcRect l="4529" t="52734" r="50000" b="8998"/>
          <a:stretch>
            <a:fillRect/>
          </a:stretch>
        </p:blipFill>
        <p:spPr>
          <a:xfrm>
            <a:off x="2114550" y="3886200"/>
            <a:ext cx="3905250" cy="2667000"/>
          </a:xfrm>
          <a:prstGeom prst="rect">
            <a:avLst/>
          </a:prstGeom>
        </p:spPr>
      </p:pic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86800" cy="381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3- </a:t>
            </a:r>
            <a:r>
              <a:rPr lang="en-US" b="1" dirty="0" smtClean="0"/>
              <a:t>Adding hypotonic solution e.g. Syndrome of inappropriate </a:t>
            </a:r>
            <a:r>
              <a:rPr lang="en-US" b="1" dirty="0" err="1" smtClean="0"/>
              <a:t>antidiurtic</a:t>
            </a:r>
            <a:r>
              <a:rPr lang="en-US" b="1" dirty="0" smtClean="0"/>
              <a:t> hormone (SIADH)</a:t>
            </a:r>
          </a:p>
          <a:p>
            <a:pPr algn="l" rtl="0" eaLnBrk="1" hangingPunct="1">
              <a:buFontTx/>
              <a:buNone/>
            </a:pPr>
            <a:endParaRPr lang="en-US" b="1" dirty="0" smtClean="0"/>
          </a:p>
          <a:p>
            <a:pPr algn="l" rtl="0" eaLnBrk="1" hangingPunct="1"/>
            <a:r>
              <a:rPr lang="en-US" dirty="0" smtClean="0"/>
              <a:t> volume</a:t>
            </a:r>
          </a:p>
          <a:p>
            <a:pPr algn="l" rtl="0" eaLnBrk="1" hangingPunct="1"/>
            <a:endParaRPr lang="en-US" dirty="0" smtClean="0"/>
          </a:p>
          <a:p>
            <a:pPr algn="l" rtl="0" eaLnBrk="1" hangingPunct="1"/>
            <a:r>
              <a:rPr lang="en-US" dirty="0" smtClean="0"/>
              <a:t>  </a:t>
            </a:r>
            <a:r>
              <a:rPr lang="en-US" dirty="0" err="1" smtClean="0"/>
              <a:t>osmolarity</a:t>
            </a:r>
            <a:endParaRPr lang="en-GB" dirty="0" smtClean="0"/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 flipV="1">
            <a:off x="609600" y="2133600"/>
            <a:ext cx="0" cy="457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609600" y="3276600"/>
            <a:ext cx="0" cy="457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add saline.jpg"/>
          <p:cNvPicPr>
            <a:picLocks noChangeAspect="1"/>
          </p:cNvPicPr>
          <p:nvPr/>
        </p:nvPicPr>
        <p:blipFill>
          <a:blip r:embed="rId2" cstate="print"/>
          <a:srcRect l="5638" t="13098" r="52218" b="47267"/>
          <a:stretch>
            <a:fillRect/>
          </a:stretch>
        </p:blipFill>
        <p:spPr>
          <a:xfrm>
            <a:off x="5029200" y="1371600"/>
            <a:ext cx="3594538" cy="27432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33600" y="3886200"/>
            <a:ext cx="3886200" cy="2590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  <p:bldP spid="39940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d sa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809" y="641350"/>
            <a:ext cx="7191541" cy="583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Rounded Rectangle 2"/>
          <p:cNvSpPr/>
          <p:nvPr/>
        </p:nvSpPr>
        <p:spPr>
          <a:xfrm>
            <a:off x="3505200" y="1905000"/>
            <a:ext cx="20574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657600" y="4267200"/>
            <a:ext cx="20574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en-US" sz="4800" dirty="0" smtClean="0">
                <a:solidFill>
                  <a:srgbClr val="C00000"/>
                </a:solidFill>
              </a:rPr>
              <a:t>Edema</a:t>
            </a:r>
            <a:endParaRPr lang="en-US" sz="480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00100" y="1714488"/>
            <a:ext cx="7229500" cy="44116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H="1">
            <a:off x="2286000" y="2286000"/>
            <a:ext cx="228600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4572000" y="2286000"/>
            <a:ext cx="190500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1143000" y="838200"/>
          <a:ext cx="664373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59436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Edema occurs mainly in the ECF compartment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124744"/>
            <a:ext cx="7560840" cy="4525963"/>
          </a:xfrm>
        </p:spPr>
        <p:txBody>
          <a:bodyPr/>
          <a:lstStyle/>
          <a:p>
            <a:r>
              <a:rPr lang="en-US" dirty="0" smtClean="0"/>
              <a:t>Define edema and describe its different types.</a:t>
            </a:r>
          </a:p>
          <a:p>
            <a:r>
              <a:rPr lang="en-US" dirty="0" smtClean="0"/>
              <a:t>Discuss and describe the Starling forces governing fluid exchange across capillary walls.</a:t>
            </a:r>
          </a:p>
          <a:p>
            <a:r>
              <a:rPr lang="en-US" dirty="0" smtClean="0"/>
              <a:t>Link changes in hydrostatic and osmotic pressures to the pathogenesis of edema.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5470" y="5805264"/>
            <a:ext cx="796102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i="1" u="sng" dirty="0" smtClean="0">
                <a:solidFill>
                  <a:srgbClr val="FF0000"/>
                </a:solidFill>
              </a:rPr>
              <a:t>Study source for this lecture</a:t>
            </a:r>
            <a:r>
              <a:rPr lang="en-GB" dirty="0" smtClean="0"/>
              <a:t>: </a:t>
            </a:r>
          </a:p>
          <a:p>
            <a:r>
              <a:rPr lang="en-GB" dirty="0"/>
              <a:t>(</a:t>
            </a:r>
            <a:r>
              <a:rPr lang="en-GB" dirty="0" smtClean="0"/>
              <a:t>Guyton &amp; Hall Textbook of Medical Physiology, 13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err="1" smtClean="0"/>
              <a:t>ed</a:t>
            </a:r>
            <a:r>
              <a:rPr lang="en-GB" dirty="0" smtClean="0"/>
              <a:t>, pages: 316-320 &amp; 191-201)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22920" y="85268"/>
            <a:ext cx="7653536" cy="823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Objectives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15616" y="908720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8981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5616" y="4583851"/>
            <a:ext cx="7723584" cy="1581453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+mj-lt"/>
              </a:rPr>
              <a:t>What is “</a:t>
            </a:r>
            <a:r>
              <a:rPr lang="en-GB" b="1" i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edema</a:t>
            </a:r>
            <a:r>
              <a:rPr lang="en-GB" b="1" dirty="0" smtClean="0">
                <a:solidFill>
                  <a:srgbClr val="FF0000"/>
                </a:solidFill>
                <a:latin typeface="+mj-lt"/>
              </a:rPr>
              <a:t>”?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err="1" smtClean="0">
                <a:latin typeface="+mj-lt"/>
              </a:rPr>
              <a:t>Edema</a:t>
            </a:r>
            <a:r>
              <a:rPr lang="en-GB" dirty="0" smtClean="0">
                <a:latin typeface="+mj-lt"/>
              </a:rPr>
              <a:t> = swelling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>
                <a:latin typeface="+mj-lt"/>
              </a:rPr>
              <a:t>The presence of abnormally large amounts of fluid in the intercellular  tissue spaces of the body.</a:t>
            </a:r>
          </a:p>
          <a:p>
            <a:pPr marL="457200" lvl="1" indent="0">
              <a:buNone/>
            </a:pPr>
            <a:endParaRPr lang="en-GB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81642"/>
            <a:ext cx="2571750" cy="328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06896" y="85268"/>
            <a:ext cx="8229600" cy="823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rgbClr val="660033"/>
                </a:solidFill>
                <a:latin typeface="Arial Black" panose="020B0A04020102020204" pitchFamily="34" charset="0"/>
              </a:rPr>
              <a:t>E</a:t>
            </a:r>
            <a:r>
              <a:rPr lang="en-GB" b="1" dirty="0" err="1" smtClean="0">
                <a:solidFill>
                  <a:srgbClr val="660033"/>
                </a:solidFill>
                <a:latin typeface="Arial Black" panose="020B0A04020102020204" pitchFamily="34" charset="0"/>
              </a:rPr>
              <a:t>dema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15616" y="908720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87477" y="6444044"/>
            <a:ext cx="4221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(Dorland’s illustrated medical dictionary, 28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</a:t>
            </a:r>
            <a:r>
              <a:rPr lang="en-GB" sz="1600" dirty="0" err="1" smtClean="0"/>
              <a:t>ed</a:t>
            </a:r>
            <a:r>
              <a:rPr lang="en-GB" sz="1600" dirty="0" smtClean="0"/>
              <a:t>)</a:t>
            </a:r>
            <a:endParaRPr lang="en-US" sz="1600" dirty="0"/>
          </a:p>
        </p:txBody>
      </p:sp>
      <p:pic>
        <p:nvPicPr>
          <p:cNvPr id="4" name="Picture 2" descr="Image result for edem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7"/>
            <a:ext cx="3766564" cy="336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54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File:Oedem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8000" r="15000" b="29333"/>
          <a:stretch>
            <a:fillRect/>
          </a:stretch>
        </p:blipFill>
        <p:spPr bwMode="auto">
          <a:xfrm>
            <a:off x="228600" y="228600"/>
            <a:ext cx="3886200" cy="3581400"/>
          </a:xfrm>
          <a:prstGeom prst="rect">
            <a:avLst/>
          </a:prstGeom>
          <a:noFill/>
        </p:spPr>
      </p:pic>
      <p:pic>
        <p:nvPicPr>
          <p:cNvPr id="65542" name="Picture 6" descr="http://www.fgf.uk.com/phpThumb/phpThumb.php?src=/images/images/5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0"/>
            <a:ext cx="4464075" cy="2971800"/>
          </a:xfrm>
          <a:prstGeom prst="rect">
            <a:avLst/>
          </a:prstGeom>
          <a:noFill/>
        </p:spPr>
      </p:pic>
      <p:pic>
        <p:nvPicPr>
          <p:cNvPr id="65544" name="Picture 8" descr="http://subcutaneous.net/wp-content/uploads/2011/05/Subcutaneous-Oedema.jpg"/>
          <p:cNvPicPr>
            <a:picLocks noChangeAspect="1" noChangeArrowheads="1"/>
          </p:cNvPicPr>
          <p:nvPr/>
        </p:nvPicPr>
        <p:blipFill>
          <a:blip r:embed="rId5" cstate="print"/>
          <a:srcRect l="9600" t="6400" r="12000" b="10400"/>
          <a:stretch>
            <a:fillRect/>
          </a:stretch>
        </p:blipFill>
        <p:spPr bwMode="auto">
          <a:xfrm>
            <a:off x="4953000" y="3429000"/>
            <a:ext cx="37338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06896" y="85268"/>
            <a:ext cx="8229600" cy="823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Types of </a:t>
            </a:r>
            <a:r>
              <a:rPr lang="en-GB" b="1" dirty="0" err="1">
                <a:solidFill>
                  <a:srgbClr val="660033"/>
                </a:solidFill>
                <a:latin typeface="Arial Black" panose="020B0A04020102020204" pitchFamily="34" charset="0"/>
              </a:rPr>
              <a:t>E</a:t>
            </a:r>
            <a:r>
              <a:rPr lang="en-GB" b="1" dirty="0" err="1" smtClean="0">
                <a:solidFill>
                  <a:srgbClr val="660033"/>
                </a:solidFill>
                <a:latin typeface="Arial Black" panose="020B0A04020102020204" pitchFamily="34" charset="0"/>
              </a:rPr>
              <a:t>dema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115616" y="908720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 3"/>
          <p:cNvGraphicFramePr/>
          <p:nvPr>
            <p:extLst/>
          </p:nvPr>
        </p:nvGraphicFramePr>
        <p:xfrm>
          <a:off x="1115616" y="1628800"/>
          <a:ext cx="7560840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36096" y="3717032"/>
            <a:ext cx="3168352" cy="230832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More common clinically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Due to accumulation of fluid in the extracellular </a:t>
            </a:r>
            <a:r>
              <a:rPr lang="en-US" dirty="0" smtClean="0">
                <a:solidFill>
                  <a:prstClr val="black"/>
                </a:solidFill>
              </a:rPr>
              <a:t>space.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Can be caused by many conditions.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3717032"/>
            <a:ext cx="3240360" cy="230832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Due to intracellular swelling.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>
                <a:solidFill>
                  <a:prstClr val="black"/>
                </a:solidFill>
              </a:rPr>
              <a:t>Caused by: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</a:rPr>
              <a:t>Hyponatremia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Depressed metabolism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Lack of nutrition to the cells.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Inflammation.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15616" y="1052736"/>
            <a:ext cx="7560840" cy="86409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r>
              <a:rPr lang="en-GB" sz="2400" dirty="0" err="1" smtClean="0">
                <a:latin typeface="+mj-lt"/>
              </a:rPr>
              <a:t>Edema</a:t>
            </a:r>
            <a:r>
              <a:rPr lang="en-GB" sz="2400" dirty="0" smtClean="0">
                <a:latin typeface="+mj-lt"/>
              </a:rPr>
              <a:t> occurs mainly in the ECF compartment, but it can involve the ICF compartment as well.</a:t>
            </a:r>
            <a:r>
              <a:rPr lang="en-GB" dirty="0" smtClean="0">
                <a:latin typeface="+mj-lt"/>
              </a:rPr>
              <a:t> </a:t>
            </a:r>
            <a:endParaRPr lang="en-GB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6546830"/>
            <a:ext cx="5830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(Guyton &amp; Hall Textbook of Medical Physiology; 13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</a:t>
            </a:r>
            <a:r>
              <a:rPr lang="en-GB" sz="1600" dirty="0" err="1" smtClean="0"/>
              <a:t>ed</a:t>
            </a:r>
            <a:r>
              <a:rPr lang="en-GB" sz="1600" dirty="0" smtClean="0"/>
              <a:t>, Chapter 25)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632665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728" y="1357298"/>
            <a:ext cx="6429420" cy="5043502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</a:t>
            </a:r>
            <a:endParaRPr lang="en-GB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3200400" y="2286000"/>
            <a:ext cx="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 flipV="1">
            <a:off x="1752600" y="2819400"/>
            <a:ext cx="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3200400" y="3276600"/>
            <a:ext cx="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V="1">
            <a:off x="1828800" y="3733800"/>
            <a:ext cx="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3200400" y="4343400"/>
            <a:ext cx="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3200400" y="5334000"/>
            <a:ext cx="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rtl="0" eaLnBrk="1" hangingPunct="1"/>
            <a:r>
              <a:rPr lang="en-US" sz="4000" b="1" dirty="0" smtClean="0">
                <a:effectLst/>
              </a:rPr>
              <a:t>Intracellular Edema: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1143000" y="1357298"/>
          <a:ext cx="6453166" cy="5119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3" name="Straight Arrow Connector 12"/>
          <p:cNvCxnSpPr/>
          <p:nvPr/>
        </p:nvCxnSpPr>
        <p:spPr bwMode="auto">
          <a:xfrm flipV="1">
            <a:off x="2133600" y="2514600"/>
            <a:ext cx="0" cy="609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268760"/>
            <a:ext cx="7571184" cy="518457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Extracellular edema = the abnormal accumulation of fluid in intercellular tissue space (i.e. interstitial space).</a:t>
            </a:r>
          </a:p>
          <a:p>
            <a:endParaRPr lang="en-US" dirty="0"/>
          </a:p>
          <a:p>
            <a:r>
              <a:rPr lang="en-US" dirty="0" smtClean="0"/>
              <a:t>Normally, fluid is constantly moving in &amp; out of the interstitial space to allow ECF to distribute between plasma and IF.</a:t>
            </a:r>
          </a:p>
          <a:p>
            <a:endParaRPr lang="en-US" dirty="0"/>
          </a:p>
          <a:p>
            <a:r>
              <a:rPr lang="en-US" dirty="0" smtClean="0"/>
              <a:t>This process happens without fluid accumulating between the cells.</a:t>
            </a:r>
          </a:p>
          <a:p>
            <a:endParaRPr lang="en-US" dirty="0"/>
          </a:p>
          <a:p>
            <a:r>
              <a:rPr lang="en-US" dirty="0" smtClean="0"/>
              <a:t>What happens to cause fluid to accumulate between the cells leading to edema?</a:t>
            </a:r>
          </a:p>
          <a:p>
            <a:endParaRPr lang="en-US" dirty="0"/>
          </a:p>
          <a:p>
            <a:r>
              <a:rPr lang="en-US" dirty="0" smtClean="0"/>
              <a:t>To understand EC edema one must first understand how fluid exchange occurs between capillaries and tissue cells.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6896" y="85268"/>
            <a:ext cx="8229600" cy="823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Extracellular </a:t>
            </a:r>
            <a:r>
              <a:rPr lang="en-GB" b="1" dirty="0" err="1" smtClean="0">
                <a:solidFill>
                  <a:srgbClr val="660033"/>
                </a:solidFill>
                <a:latin typeface="Arial Black" panose="020B0A04020102020204" pitchFamily="34" charset="0"/>
              </a:rPr>
              <a:t>Edema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15616" y="908720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386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u="sng" dirty="0"/>
              <a:t>Body Water Content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638801"/>
          </a:xfrm>
        </p:spPr>
        <p:txBody>
          <a:bodyPr>
            <a:normAutofit lnSpcReduction="10000"/>
          </a:bodyPr>
          <a:lstStyle/>
          <a:p>
            <a:pPr>
              <a:lnSpc>
                <a:spcPct val="85000"/>
              </a:lnSpc>
            </a:pPr>
            <a:r>
              <a:rPr lang="en-US" b="1" dirty="0">
                <a:solidFill>
                  <a:srgbClr val="FF0000"/>
                </a:solidFill>
              </a:rPr>
              <a:t>Infants</a:t>
            </a:r>
            <a:r>
              <a:rPr lang="en-US" dirty="0">
                <a:solidFill>
                  <a:srgbClr val="000000"/>
                </a:solidFill>
              </a:rPr>
              <a:t> have </a:t>
            </a:r>
            <a:r>
              <a:rPr lang="en-US" dirty="0">
                <a:solidFill>
                  <a:srgbClr val="FF0000"/>
                </a:solidFill>
              </a:rPr>
              <a:t>low body fat, low bone mass</a:t>
            </a:r>
            <a:r>
              <a:rPr lang="en-US" dirty="0">
                <a:solidFill>
                  <a:srgbClr val="000000"/>
                </a:solidFill>
              </a:rPr>
              <a:t>, and are 73% or more </a:t>
            </a:r>
            <a:r>
              <a:rPr lang="en-US" dirty="0" smtClean="0">
                <a:solidFill>
                  <a:srgbClr val="000000"/>
                </a:solidFill>
              </a:rPr>
              <a:t>water.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85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 smtClean="0">
                <a:solidFill>
                  <a:srgbClr val="000000"/>
                </a:solidFill>
              </a:rPr>
              <a:t>Total </a:t>
            </a:r>
            <a:r>
              <a:rPr lang="en-US" dirty="0">
                <a:solidFill>
                  <a:srgbClr val="000000"/>
                </a:solidFill>
              </a:rPr>
              <a:t>water content declines throughout </a:t>
            </a:r>
            <a:r>
              <a:rPr lang="en-US" dirty="0" smtClean="0">
                <a:solidFill>
                  <a:srgbClr val="000000"/>
                </a:solidFill>
              </a:rPr>
              <a:t>life.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85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 smtClean="0">
                <a:solidFill>
                  <a:srgbClr val="000000"/>
                </a:solidFill>
              </a:rPr>
              <a:t>Healthy </a:t>
            </a:r>
            <a:r>
              <a:rPr lang="en-US" b="1" dirty="0">
                <a:solidFill>
                  <a:srgbClr val="FF0000"/>
                </a:solidFill>
              </a:rPr>
              <a:t>males</a:t>
            </a:r>
            <a:r>
              <a:rPr lang="en-US" dirty="0">
                <a:solidFill>
                  <a:srgbClr val="000000"/>
                </a:solidFill>
              </a:rPr>
              <a:t> are about </a:t>
            </a:r>
            <a:r>
              <a:rPr lang="en-US" b="1" dirty="0">
                <a:solidFill>
                  <a:srgbClr val="FF0000"/>
                </a:solidFill>
              </a:rPr>
              <a:t>60% water</a:t>
            </a:r>
            <a:r>
              <a:rPr lang="en-US" dirty="0">
                <a:solidFill>
                  <a:srgbClr val="000000"/>
                </a:solidFill>
              </a:rPr>
              <a:t>; healthy </a:t>
            </a:r>
            <a:r>
              <a:rPr lang="en-US" b="1" dirty="0">
                <a:solidFill>
                  <a:srgbClr val="FF0000"/>
                </a:solidFill>
              </a:rPr>
              <a:t>females</a:t>
            </a:r>
            <a:r>
              <a:rPr lang="en-US" dirty="0">
                <a:solidFill>
                  <a:srgbClr val="000000"/>
                </a:solidFill>
              </a:rPr>
              <a:t> are around </a:t>
            </a:r>
            <a:r>
              <a:rPr lang="en-US" b="1" dirty="0">
                <a:solidFill>
                  <a:srgbClr val="FF0000"/>
                </a:solidFill>
              </a:rPr>
              <a:t>50%</a:t>
            </a:r>
          </a:p>
          <a:p>
            <a:pPr lvl="1">
              <a:lnSpc>
                <a:spcPct val="85000"/>
              </a:lnSpc>
            </a:pPr>
            <a:r>
              <a:rPr lang="en-US" dirty="0">
                <a:solidFill>
                  <a:srgbClr val="000000"/>
                </a:solidFill>
              </a:rPr>
              <a:t>This difference reflects females’:</a:t>
            </a:r>
          </a:p>
          <a:p>
            <a:pPr lvl="2">
              <a:lnSpc>
                <a:spcPct val="85000"/>
              </a:lnSpc>
            </a:pPr>
            <a:r>
              <a:rPr lang="en-US" dirty="0">
                <a:solidFill>
                  <a:srgbClr val="000000"/>
                </a:solidFill>
              </a:rPr>
              <a:t>Higher body fat </a:t>
            </a:r>
          </a:p>
          <a:p>
            <a:pPr lvl="2">
              <a:lnSpc>
                <a:spcPct val="85000"/>
              </a:lnSpc>
            </a:pPr>
            <a:r>
              <a:rPr lang="en-US" dirty="0">
                <a:solidFill>
                  <a:srgbClr val="000000"/>
                </a:solidFill>
              </a:rPr>
              <a:t>Smaller amount of skeletal muscle</a:t>
            </a:r>
          </a:p>
          <a:p>
            <a:pPr>
              <a:lnSpc>
                <a:spcPct val="85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 smtClean="0">
                <a:solidFill>
                  <a:srgbClr val="000000"/>
                </a:solidFill>
              </a:rPr>
              <a:t>In </a:t>
            </a:r>
            <a:r>
              <a:rPr lang="en-US" b="1" dirty="0">
                <a:solidFill>
                  <a:srgbClr val="FF0000"/>
                </a:solidFill>
              </a:rPr>
              <a:t>old age</a:t>
            </a:r>
            <a:r>
              <a:rPr lang="en-US" dirty="0">
                <a:solidFill>
                  <a:srgbClr val="000000"/>
                </a:solidFill>
              </a:rPr>
              <a:t>, only about </a:t>
            </a:r>
            <a:r>
              <a:rPr lang="en-US" dirty="0">
                <a:solidFill>
                  <a:srgbClr val="FF0000"/>
                </a:solidFill>
              </a:rPr>
              <a:t>45%</a:t>
            </a:r>
            <a:r>
              <a:rPr lang="en-US" dirty="0">
                <a:solidFill>
                  <a:srgbClr val="000000"/>
                </a:solidFill>
              </a:rPr>
              <a:t> of body weight is </a:t>
            </a:r>
            <a:r>
              <a:rPr lang="en-US" dirty="0" smtClean="0">
                <a:solidFill>
                  <a:srgbClr val="000000"/>
                </a:solidFill>
              </a:rPr>
              <a:t>water.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728" y="1357298"/>
            <a:ext cx="6429420" cy="5043502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</a:t>
            </a:r>
            <a:endParaRPr lang="en-GB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3200400" y="2286000"/>
            <a:ext cx="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 flipV="1">
            <a:off x="1752600" y="2819400"/>
            <a:ext cx="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3200400" y="3276600"/>
            <a:ext cx="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V="1">
            <a:off x="1828800" y="3733800"/>
            <a:ext cx="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3200400" y="4343400"/>
            <a:ext cx="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3200400" y="5334000"/>
            <a:ext cx="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rtl="0" eaLnBrk="1" hangingPunct="1"/>
            <a:r>
              <a:rPr lang="en-US" sz="4000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4000" b="1" u="sng" dirty="0" smtClean="0">
                <a:solidFill>
                  <a:srgbClr val="C00000"/>
                </a:solidFill>
              </a:rPr>
              <a:t>Extracellular</a:t>
            </a:r>
            <a:r>
              <a:rPr lang="en-US" sz="4000" b="1" u="sng" dirty="0" smtClean="0">
                <a:solidFill>
                  <a:srgbClr val="C00000"/>
                </a:solidFill>
                <a:effectLst/>
              </a:rPr>
              <a:t> Edema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1447800" y="2133600"/>
          <a:ext cx="6096000" cy="453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3" name="Straight Arrow Connector 12"/>
          <p:cNvCxnSpPr/>
          <p:nvPr/>
        </p:nvCxnSpPr>
        <p:spPr bwMode="auto">
          <a:xfrm rot="5400000" flipH="1" flipV="1">
            <a:off x="2705894" y="3771106"/>
            <a:ext cx="381000" cy="1588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rot="5400000" flipH="1" flipV="1">
            <a:off x="3391694" y="4990306"/>
            <a:ext cx="381000" cy="1588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52400" y="685800"/>
            <a:ext cx="84582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</a:pPr>
            <a:endParaRPr lang="en-US" sz="2800" b="1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sz="2800" b="1" dirty="0" smtClean="0"/>
              <a:t>common clinical cause is excessive capillary fluid filtration.</a:t>
            </a:r>
          </a:p>
        </p:txBody>
      </p:sp>
      <p:pic>
        <p:nvPicPr>
          <p:cNvPr id="105474" name="Picture 2" descr="http://nottinghamchildhealth.org.uk/CAL/inotropes/Capillary%20bed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1295400" y="2057400"/>
            <a:ext cx="6637280" cy="45720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600" y="1556792"/>
            <a:ext cx="3312368" cy="4525963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Fluid exchange between blood and tissue cells occurs at the level of the capillaries.</a:t>
            </a:r>
          </a:p>
          <a:p>
            <a:endParaRPr lang="en-US" dirty="0"/>
          </a:p>
          <a:p>
            <a:r>
              <a:rPr lang="en-US" dirty="0" smtClean="0"/>
              <a:t>Capillaries are the </a:t>
            </a:r>
            <a:r>
              <a:rPr lang="en-US" b="1" dirty="0" smtClean="0"/>
              <a:t>smallest</a:t>
            </a:r>
            <a:r>
              <a:rPr lang="en-US" dirty="0" smtClean="0"/>
              <a:t> blood vessels in our vascular tree.</a:t>
            </a:r>
          </a:p>
          <a:p>
            <a:endParaRPr lang="en-US" dirty="0"/>
          </a:p>
          <a:p>
            <a:r>
              <a:rPr lang="en-US" dirty="0" smtClean="0"/>
              <a:t>They are very small and have a very thin wall allowing easy exchange of fluid across the walls.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528" y="1412776"/>
            <a:ext cx="2981909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06896" y="44624"/>
            <a:ext cx="8229600" cy="1183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32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Fluid Exchange Between Blood &amp; Interstitial Fluid</a:t>
            </a:r>
            <a:endParaRPr lang="en-US" sz="32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71600" y="1268760"/>
            <a:ext cx="7848872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493" y="3667967"/>
            <a:ext cx="4744011" cy="319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809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115616" y="908720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06896" y="44624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32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Fluid Filtration </a:t>
            </a:r>
            <a:r>
              <a:rPr lang="en-GB" sz="3200" b="1" dirty="0">
                <a:solidFill>
                  <a:srgbClr val="660033"/>
                </a:solidFill>
                <a:latin typeface="Arial Black" panose="020B0A04020102020204" pitchFamily="34" charset="0"/>
              </a:rPr>
              <a:t>A</a:t>
            </a:r>
            <a:r>
              <a:rPr lang="en-GB" sz="32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cross Capillaries</a:t>
            </a:r>
            <a:endParaRPr lang="en-US" sz="32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61771"/>
            <a:ext cx="4464496" cy="39304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2155" y="1429723"/>
            <a:ext cx="346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blood passes through capillaries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7704" y="5269954"/>
            <a:ext cx="1440160" cy="1200329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Fluid filters from plasma to </a:t>
            </a:r>
            <a:r>
              <a:rPr lang="en-US" dirty="0" err="1" smtClean="0"/>
              <a:t>interstitium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5192032"/>
            <a:ext cx="1440160" cy="147732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Fluid is reabsorbed from </a:t>
            </a:r>
            <a:r>
              <a:rPr lang="en-US" dirty="0" err="1" smtClean="0"/>
              <a:t>interstitium</a:t>
            </a:r>
            <a:r>
              <a:rPr lang="en-US" dirty="0" smtClean="0"/>
              <a:t> into plasma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9368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5616" y="1600201"/>
            <a:ext cx="7560840" cy="1612775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Movement of fluids across capillary walls depends on the balance of </a:t>
            </a:r>
            <a:r>
              <a:rPr lang="en-US" b="1" i="1" dirty="0" smtClean="0"/>
              <a:t>starling forces </a:t>
            </a:r>
            <a:r>
              <a:rPr lang="en-US" dirty="0" smtClean="0"/>
              <a:t>acting across the capillary wall.</a:t>
            </a:r>
          </a:p>
          <a:p>
            <a:pPr marL="0" indent="0" algn="ctr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15616" y="1340768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06896" y="26064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32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Factors Controlling Fluid Filtration </a:t>
            </a:r>
            <a:r>
              <a:rPr lang="en-GB" sz="3200" b="1" dirty="0">
                <a:solidFill>
                  <a:srgbClr val="660033"/>
                </a:solidFill>
                <a:latin typeface="Arial Black" panose="020B0A04020102020204" pitchFamily="34" charset="0"/>
              </a:rPr>
              <a:t>A</a:t>
            </a:r>
            <a:r>
              <a:rPr lang="en-GB" sz="32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cross Capillary Walls</a:t>
            </a:r>
            <a:endParaRPr lang="en-US" sz="32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09395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53981" y="1066800"/>
            <a:ext cx="5613139" cy="67710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Starling Forces</a:t>
            </a:r>
          </a:p>
          <a:p>
            <a:pPr algn="ctr"/>
            <a:r>
              <a:rPr lang="en-US" dirty="0" smtClean="0"/>
              <a:t>Forces that control movement of fluid in/out of a capillary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9" idx="2"/>
          </p:cNvCxnSpPr>
          <p:nvPr/>
        </p:nvCxnSpPr>
        <p:spPr>
          <a:xfrm flipH="1">
            <a:off x="2819401" y="1743908"/>
            <a:ext cx="1841150" cy="770692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660551" y="1760344"/>
            <a:ext cx="1816448" cy="754256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9490" y="2678668"/>
            <a:ext cx="2457532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70C0"/>
                </a:solidFill>
              </a:rPr>
              <a:t>Hydrostatic</a:t>
            </a:r>
            <a:r>
              <a:rPr lang="en-US" dirty="0" smtClean="0"/>
              <a:t> pressure (P)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08751" y="2664813"/>
            <a:ext cx="3709542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70C0"/>
                </a:solidFill>
              </a:rPr>
              <a:t>Colloid osmotic (oncotic)</a:t>
            </a:r>
            <a:r>
              <a:rPr lang="en-US" dirty="0" smtClean="0"/>
              <a:t> pressure (</a:t>
            </a:r>
            <a:r>
              <a:rPr lang="en-US" dirty="0" smtClean="0">
                <a:latin typeface="Bookman Old Style"/>
              </a:rPr>
              <a:t>)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371600" y="4419600"/>
            <a:ext cx="2133600" cy="1295400"/>
            <a:chOff x="990600" y="4038600"/>
            <a:chExt cx="2133600" cy="1295400"/>
          </a:xfrm>
        </p:grpSpPr>
        <p:sp>
          <p:nvSpPr>
            <p:cNvPr id="21" name="Can 20"/>
            <p:cNvSpPr/>
            <p:nvPr/>
          </p:nvSpPr>
          <p:spPr>
            <a:xfrm rot="5400000">
              <a:off x="1409700" y="3619500"/>
              <a:ext cx="1295400" cy="2133600"/>
            </a:xfrm>
            <a:prstGeom prst="ca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1364285" y="4038600"/>
              <a:ext cx="0" cy="38100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1600200" y="4038600"/>
              <a:ext cx="0" cy="38100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1828800" y="4038600"/>
              <a:ext cx="0" cy="38100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2057400" y="4038600"/>
              <a:ext cx="0" cy="38100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2286000" y="4038600"/>
              <a:ext cx="0" cy="38100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2514600" y="4038600"/>
              <a:ext cx="0" cy="38100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371600" y="4876800"/>
              <a:ext cx="0" cy="38100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1600200" y="4876800"/>
              <a:ext cx="0" cy="38100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828800" y="4876800"/>
              <a:ext cx="0" cy="38100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2057400" y="4876800"/>
              <a:ext cx="0" cy="38100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2286000" y="4876800"/>
              <a:ext cx="0" cy="38100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514600" y="4876800"/>
              <a:ext cx="0" cy="38100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1066801" y="32004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pressure exerted by blood (water) on the walls of the blood vessel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153716" y="5987534"/>
            <a:ext cx="221246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Pushes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fluid </a:t>
            </a:r>
            <a:r>
              <a:rPr lang="en-US" b="1" i="1" dirty="0" smtClean="0">
                <a:solidFill>
                  <a:srgbClr val="FF0000"/>
                </a:solidFill>
              </a:rPr>
              <a:t>OUTSIDE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105400" y="31242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osmotic pressure created by the non-diffusible plasma proteins inside the blood vessel</a:t>
            </a:r>
            <a:endParaRPr lang="en-US" dirty="0"/>
          </a:p>
        </p:txBody>
      </p:sp>
      <p:sp>
        <p:nvSpPr>
          <p:cNvPr id="44" name="Can 43"/>
          <p:cNvSpPr/>
          <p:nvPr/>
        </p:nvSpPr>
        <p:spPr>
          <a:xfrm rot="5400000">
            <a:off x="5981700" y="4000500"/>
            <a:ext cx="1295400" cy="2133600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019800" y="4705350"/>
            <a:ext cx="228600" cy="952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791200" y="5010150"/>
            <a:ext cx="228600" cy="952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929745" y="5314950"/>
            <a:ext cx="228600" cy="952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362699" y="4907973"/>
            <a:ext cx="228600" cy="952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286500" y="5210175"/>
            <a:ext cx="228600" cy="952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411191" y="5514975"/>
            <a:ext cx="228600" cy="952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650182" y="4657725"/>
            <a:ext cx="228600" cy="952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923809" y="4920095"/>
            <a:ext cx="228600" cy="952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923809" y="5516707"/>
            <a:ext cx="228600" cy="952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792191" y="5191125"/>
            <a:ext cx="228600" cy="952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6012873" y="5564332"/>
            <a:ext cx="0" cy="381000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6324600" y="5562600"/>
            <a:ext cx="0" cy="381000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146222" y="4265468"/>
            <a:ext cx="10391" cy="392257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6792191" y="5524500"/>
            <a:ext cx="0" cy="381000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7315200" y="5524500"/>
            <a:ext cx="0" cy="381000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6390409" y="4267200"/>
            <a:ext cx="10391" cy="392257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695209" y="4267200"/>
            <a:ext cx="10391" cy="392257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7076209" y="4267200"/>
            <a:ext cx="10391" cy="392257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644670" y="6057900"/>
            <a:ext cx="205697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Pulls</a:t>
            </a:r>
            <a:r>
              <a:rPr lang="en-US" dirty="0" smtClean="0"/>
              <a:t> fluid </a:t>
            </a:r>
            <a:r>
              <a:rPr lang="en-US" b="1" i="1" dirty="0" smtClean="0">
                <a:solidFill>
                  <a:srgbClr val="0070C0"/>
                </a:solidFill>
              </a:rPr>
              <a:t>INSIDE</a:t>
            </a:r>
            <a:endParaRPr lang="en-US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1115616" y="908720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itle 1"/>
          <p:cNvSpPr txBox="1">
            <a:spLocks/>
          </p:cNvSpPr>
          <p:nvPr/>
        </p:nvSpPr>
        <p:spPr>
          <a:xfrm>
            <a:off x="806896" y="44624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32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Starling Forces</a:t>
            </a:r>
            <a:endParaRPr lang="en-US" sz="32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7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3608" y="4553288"/>
            <a:ext cx="7920880" cy="1972056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GB" b="1" u="sng" dirty="0" smtClean="0"/>
              <a:t>4 primary forces determine whether fluid moves in or out of blood</a:t>
            </a:r>
            <a:r>
              <a:rPr lang="en-GB" dirty="0" smtClean="0"/>
              <a:t> “</a:t>
            </a:r>
            <a:r>
              <a:rPr lang="en-GB" b="1" i="1" dirty="0" smtClean="0">
                <a:solidFill>
                  <a:schemeClr val="accent2">
                    <a:lumMod val="75000"/>
                  </a:schemeClr>
                </a:solidFill>
              </a:rPr>
              <a:t>Starling forces</a:t>
            </a:r>
            <a:r>
              <a:rPr lang="en-GB" dirty="0" smtClean="0"/>
              <a:t>”:</a:t>
            </a:r>
          </a:p>
          <a:p>
            <a:pPr lvl="1"/>
            <a:r>
              <a:rPr lang="en-GB" dirty="0" smtClean="0"/>
              <a:t>Capillary “</a:t>
            </a:r>
            <a:r>
              <a:rPr lang="en-GB" b="1" i="1" dirty="0" smtClean="0">
                <a:solidFill>
                  <a:srgbClr val="0070C0"/>
                </a:solidFill>
              </a:rPr>
              <a:t>hydrostatic</a:t>
            </a:r>
            <a:r>
              <a:rPr lang="en-GB" dirty="0" smtClean="0"/>
              <a:t>” </a:t>
            </a:r>
            <a:r>
              <a:rPr lang="en-GB" dirty="0"/>
              <a:t>pressure → </a:t>
            </a:r>
            <a:r>
              <a:rPr lang="en-GB" dirty="0" smtClean="0"/>
              <a:t>out of blood</a:t>
            </a:r>
            <a:r>
              <a:rPr lang="en-GB" dirty="0" smtClean="0">
                <a:latin typeface="Calibri"/>
              </a:rPr>
              <a:t>.</a:t>
            </a:r>
            <a:endParaRPr lang="en-GB" dirty="0" smtClean="0"/>
          </a:p>
          <a:p>
            <a:pPr lvl="1"/>
            <a:r>
              <a:rPr lang="en-GB" dirty="0" smtClean="0"/>
              <a:t>IF “</a:t>
            </a:r>
            <a:r>
              <a:rPr lang="en-GB" b="1" i="1" dirty="0" smtClean="0">
                <a:solidFill>
                  <a:srgbClr val="0070C0"/>
                </a:solidFill>
              </a:rPr>
              <a:t>hydrostatic</a:t>
            </a:r>
            <a:r>
              <a:rPr lang="en-GB" dirty="0"/>
              <a:t>” </a:t>
            </a:r>
            <a:r>
              <a:rPr lang="en-GB" dirty="0" smtClean="0"/>
              <a:t>pressure → into blood if +</a:t>
            </a:r>
            <a:r>
              <a:rPr lang="en-GB" dirty="0" err="1" smtClean="0"/>
              <a:t>ve</a:t>
            </a:r>
            <a:r>
              <a:rPr lang="en-GB" dirty="0" smtClean="0"/>
              <a:t> and out of blood if -</a:t>
            </a:r>
            <a:r>
              <a:rPr lang="en-GB" dirty="0" err="1" smtClean="0"/>
              <a:t>ve</a:t>
            </a:r>
            <a:r>
              <a:rPr lang="en-GB" dirty="0" smtClean="0"/>
              <a:t>. </a:t>
            </a:r>
          </a:p>
          <a:p>
            <a:pPr lvl="1"/>
            <a:r>
              <a:rPr lang="en-GB" dirty="0" smtClean="0"/>
              <a:t>Plasma </a:t>
            </a:r>
            <a:r>
              <a:rPr lang="en-GB" b="1" i="1" dirty="0" smtClean="0">
                <a:solidFill>
                  <a:srgbClr val="00B050"/>
                </a:solidFill>
              </a:rPr>
              <a:t>colloid osmotic</a:t>
            </a:r>
            <a:r>
              <a:rPr lang="en-GB" dirty="0"/>
              <a:t> </a:t>
            </a:r>
            <a:r>
              <a:rPr lang="en-GB" dirty="0" smtClean="0"/>
              <a:t>pressure → into blood.</a:t>
            </a:r>
          </a:p>
          <a:p>
            <a:pPr lvl="1"/>
            <a:r>
              <a:rPr lang="en-GB" dirty="0" smtClean="0"/>
              <a:t>IF </a:t>
            </a:r>
            <a:r>
              <a:rPr lang="en-GB" b="1" i="1" dirty="0" smtClean="0">
                <a:solidFill>
                  <a:srgbClr val="00B050"/>
                </a:solidFill>
              </a:rPr>
              <a:t>colloid osmotic </a:t>
            </a:r>
            <a:r>
              <a:rPr lang="en-GB" dirty="0" smtClean="0"/>
              <a:t>pressure → out of blood.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187624" y="1268760"/>
            <a:ext cx="7704856" cy="0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7" y="1568931"/>
            <a:ext cx="5110163" cy="262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06896" y="18864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32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Starling Forces Acting Across Capillary Membrane</a:t>
            </a:r>
            <a:endParaRPr lang="en-US" sz="32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10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Capillary </a:t>
            </a:r>
            <a:r>
              <a:rPr lang="en-GB" b="1" i="1" dirty="0" smtClean="0">
                <a:solidFill>
                  <a:srgbClr val="0070C0"/>
                </a:solidFill>
              </a:rPr>
              <a:t>hydrostatic pressure (Pc)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Arterial end = 30 mmHg</a:t>
            </a:r>
          </a:p>
          <a:p>
            <a:pPr lvl="1"/>
            <a:r>
              <a:rPr lang="en-GB" dirty="0" smtClean="0"/>
              <a:t>Venous end = 10 mmHg (usually 15-25 mmHg less than arterial end).</a:t>
            </a:r>
          </a:p>
          <a:p>
            <a:pPr lvl="1"/>
            <a:endParaRPr lang="en-GB" dirty="0"/>
          </a:p>
          <a:p>
            <a:r>
              <a:rPr lang="en-GB" dirty="0" smtClean="0"/>
              <a:t>IF </a:t>
            </a:r>
            <a:r>
              <a:rPr lang="en-GB" b="1" i="1" dirty="0" smtClean="0">
                <a:solidFill>
                  <a:srgbClr val="0070C0"/>
                </a:solidFill>
              </a:rPr>
              <a:t>hydrostatic pressure (</a:t>
            </a:r>
            <a:r>
              <a:rPr lang="en-GB" b="1" i="1" dirty="0" err="1" smtClean="0">
                <a:solidFill>
                  <a:srgbClr val="0070C0"/>
                </a:solidFill>
              </a:rPr>
              <a:t>P</a:t>
            </a:r>
            <a:r>
              <a:rPr lang="en-GB" sz="2600" b="1" i="1" dirty="0" err="1" smtClean="0">
                <a:solidFill>
                  <a:srgbClr val="0070C0"/>
                </a:solidFill>
              </a:rPr>
              <a:t>if</a:t>
            </a:r>
            <a:r>
              <a:rPr lang="en-GB" b="1" i="1" dirty="0" smtClean="0">
                <a:solidFill>
                  <a:srgbClr val="0070C0"/>
                </a:solidFill>
              </a:rPr>
              <a:t>) </a:t>
            </a:r>
            <a:r>
              <a:rPr lang="en-GB" dirty="0" smtClean="0"/>
              <a:t>is usually </a:t>
            </a:r>
            <a:r>
              <a:rPr lang="en-GB" dirty="0" err="1" smtClean="0"/>
              <a:t>subatmospheric</a:t>
            </a:r>
            <a:r>
              <a:rPr lang="en-GB" dirty="0" smtClean="0"/>
              <a:t> in loose connective tissue (≈ -3 mmHg). Because </a:t>
            </a:r>
            <a:r>
              <a:rPr lang="en-GB" dirty="0" err="1" smtClean="0"/>
              <a:t>P</a:t>
            </a:r>
            <a:r>
              <a:rPr lang="en-GB" sz="2600" dirty="0" err="1" smtClean="0"/>
              <a:t>if</a:t>
            </a:r>
            <a:r>
              <a:rPr lang="en-GB" dirty="0" smtClean="0"/>
              <a:t> is negative it will actually favour filtration rather than oppose it. </a:t>
            </a:r>
          </a:p>
          <a:p>
            <a:endParaRPr lang="en-GB" dirty="0"/>
          </a:p>
          <a:p>
            <a:r>
              <a:rPr lang="en-GB" dirty="0" smtClean="0"/>
              <a:t>Plasma </a:t>
            </a:r>
            <a:r>
              <a:rPr lang="en-GB" b="1" i="1" dirty="0" smtClean="0">
                <a:solidFill>
                  <a:srgbClr val="00B050"/>
                </a:solidFill>
              </a:rPr>
              <a:t>colloid osmotic pressure (</a:t>
            </a:r>
            <a:r>
              <a:rPr lang="el-GR" b="1" i="1" dirty="0" smtClean="0">
                <a:solidFill>
                  <a:srgbClr val="00B050"/>
                </a:solidFill>
                <a:latin typeface="Arial"/>
                <a:cs typeface="Arial"/>
              </a:rPr>
              <a:t>π</a:t>
            </a:r>
            <a:r>
              <a:rPr lang="en-GB" sz="2300" b="1" i="1" dirty="0" smtClean="0">
                <a:solidFill>
                  <a:srgbClr val="00B050"/>
                </a:solidFill>
                <a:latin typeface="Arial"/>
                <a:cs typeface="Arial"/>
              </a:rPr>
              <a:t>p</a:t>
            </a:r>
            <a:r>
              <a:rPr lang="en-GB" b="1" i="1" dirty="0" smtClean="0">
                <a:solidFill>
                  <a:srgbClr val="00B050"/>
                </a:solidFill>
                <a:latin typeface="Arial"/>
                <a:cs typeface="Arial"/>
              </a:rPr>
              <a:t>)</a:t>
            </a:r>
            <a:r>
              <a:rPr lang="en-GB" b="1" i="1" dirty="0" smtClean="0">
                <a:solidFill>
                  <a:srgbClr val="00B050"/>
                </a:solidFill>
              </a:rPr>
              <a:t> </a:t>
            </a:r>
            <a:r>
              <a:rPr lang="en-GB" dirty="0" smtClean="0"/>
              <a:t>= 28 mmHg.</a:t>
            </a:r>
          </a:p>
          <a:p>
            <a:endParaRPr lang="en-GB" dirty="0"/>
          </a:p>
          <a:p>
            <a:r>
              <a:rPr lang="en-GB" dirty="0" smtClean="0"/>
              <a:t>IF </a:t>
            </a:r>
            <a:r>
              <a:rPr lang="en-GB" b="1" i="1" dirty="0" smtClean="0">
                <a:solidFill>
                  <a:srgbClr val="00B050"/>
                </a:solidFill>
              </a:rPr>
              <a:t>colloid osmotic pressure (</a:t>
            </a:r>
            <a:r>
              <a:rPr lang="el-GR" b="1" i="1" dirty="0" smtClean="0">
                <a:solidFill>
                  <a:srgbClr val="00B050"/>
                </a:solidFill>
                <a:latin typeface="Arial"/>
                <a:cs typeface="Arial"/>
              </a:rPr>
              <a:t>π</a:t>
            </a:r>
            <a:r>
              <a:rPr lang="en-GB" sz="2300" b="1" i="1" dirty="0" smtClean="0">
                <a:solidFill>
                  <a:srgbClr val="00B050"/>
                </a:solidFill>
                <a:latin typeface="Arial"/>
                <a:cs typeface="Arial"/>
              </a:rPr>
              <a:t>if</a:t>
            </a:r>
            <a:r>
              <a:rPr lang="en-GB" b="1" i="1" dirty="0" smtClean="0">
                <a:solidFill>
                  <a:srgbClr val="00B050"/>
                </a:solidFill>
                <a:latin typeface="Arial"/>
                <a:cs typeface="Arial"/>
              </a:rPr>
              <a:t>)</a:t>
            </a:r>
            <a:r>
              <a:rPr lang="en-GB" b="1" i="1" dirty="0" smtClean="0">
                <a:solidFill>
                  <a:srgbClr val="00B050"/>
                </a:solidFill>
              </a:rPr>
              <a:t> </a:t>
            </a:r>
            <a:r>
              <a:rPr lang="en-GB" dirty="0" smtClean="0"/>
              <a:t>= 8 mmHg.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15616" y="1340768"/>
            <a:ext cx="7776864" cy="0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06896" y="18864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32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Starling Forces Acting Across Capillary Membrane</a:t>
            </a:r>
            <a:endParaRPr lang="en-US" sz="32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96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5536"/>
            <a:ext cx="813764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043608" y="1052736"/>
            <a:ext cx="7719392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06896" y="44624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28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Forces that Determine Fluid Movement through Capillary Membrane</a:t>
            </a:r>
            <a:endParaRPr lang="en-US" sz="28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7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2448272" cy="518160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dirty="0" smtClean="0"/>
              <a:t>The reabsorption pressure causes 9/10 of the filtered fluid to be reabsorbed while 1/10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remains in the IF.. </a:t>
            </a:r>
            <a:r>
              <a:rPr lang="en-GB" sz="2000" b="1" i="1" dirty="0" smtClean="0">
                <a:solidFill>
                  <a:srgbClr val="FF0000"/>
                </a:solidFill>
              </a:rPr>
              <a:t>What happens to this 1/10</a:t>
            </a:r>
            <a:r>
              <a:rPr lang="en-GB" sz="2000" b="1" i="1" baseline="30000" dirty="0" smtClean="0">
                <a:solidFill>
                  <a:srgbClr val="FF0000"/>
                </a:solidFill>
              </a:rPr>
              <a:t>th</a:t>
            </a:r>
            <a:r>
              <a:rPr lang="en-GB" sz="2000" b="1" i="1" dirty="0" smtClean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GB" sz="20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en-GB" sz="2000" b="1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2000" dirty="0" smtClean="0"/>
              <a:t>The total quantity of lymph ≈ 2-3L/day.</a:t>
            </a:r>
          </a:p>
          <a:p>
            <a:pPr marL="0" indent="0" algn="ctr">
              <a:buNone/>
            </a:pPr>
            <a:endParaRPr lang="en-GB" sz="20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71600" y="908720"/>
            <a:ext cx="7920880" cy="0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806896" y="44624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36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The Lymphatic System</a:t>
            </a:r>
            <a:endParaRPr lang="en-US" sz="36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85800"/>
            <a:ext cx="518829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2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810" y="1206345"/>
            <a:ext cx="5132512" cy="4713387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Two main reasons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Abnormal</a:t>
            </a:r>
            <a:r>
              <a:rPr lang="en-US" dirty="0" smtClean="0"/>
              <a:t> </a:t>
            </a:r>
            <a:r>
              <a:rPr lang="en-US" b="1" dirty="0" smtClean="0"/>
              <a:t>leakage</a:t>
            </a:r>
            <a:r>
              <a:rPr lang="en-US" dirty="0" smtClean="0"/>
              <a:t> of fluid from plasma to interstitial space.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Failure</a:t>
            </a:r>
            <a:r>
              <a:rPr lang="en-US" dirty="0" smtClean="0"/>
              <a:t> of </a:t>
            </a:r>
            <a:r>
              <a:rPr lang="en-US" b="1" dirty="0" smtClean="0"/>
              <a:t>lymphatic uptake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38" y="2350740"/>
            <a:ext cx="42862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90657" y="5181600"/>
            <a:ext cx="91563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Edema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4572000"/>
            <a:ext cx="90281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↑↑ fluid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781799" y="4876800"/>
            <a:ext cx="1" cy="240268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Arrow 10"/>
          <p:cNvSpPr/>
          <p:nvPr/>
        </p:nvSpPr>
        <p:spPr>
          <a:xfrm>
            <a:off x="7391400" y="4729452"/>
            <a:ext cx="762000" cy="5334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391400" y="5365484"/>
            <a:ext cx="140294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↑↑ filtration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5752754" y="4495800"/>
            <a:ext cx="267046" cy="194156"/>
          </a:xfrm>
          <a:prstGeom prst="lef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69428" y="4876800"/>
            <a:ext cx="12234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↓↓ uptake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06896" y="44624"/>
            <a:ext cx="8229600" cy="1183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b="1" dirty="0" err="1" smtClean="0">
                <a:solidFill>
                  <a:srgbClr val="660033"/>
                </a:solidFill>
                <a:latin typeface="Arial Black" panose="020B0A04020102020204" pitchFamily="34" charset="0"/>
              </a:rPr>
              <a:t>Edema</a:t>
            </a:r>
            <a:endParaRPr lang="en-US" sz="32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971600" y="1124744"/>
            <a:ext cx="7848872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Daily intake of water</a:t>
            </a:r>
            <a:endParaRPr lang="en-GB" dirty="0" smtClean="0">
              <a:solidFill>
                <a:srgbClr val="C00000"/>
              </a:solidFill>
            </a:endParaRPr>
          </a:p>
        </p:txBody>
      </p:sp>
      <p:pic>
        <p:nvPicPr>
          <p:cNvPr id="6147" name="Picture 6" descr="0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484313"/>
            <a:ext cx="8964612" cy="5184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1535113"/>
            <a:ext cx="3744416" cy="63976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Increase capillary filtration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600" y="2204864"/>
            <a:ext cx="3744416" cy="4392488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Increased capillary pressure</a:t>
            </a:r>
          </a:p>
          <a:p>
            <a:pPr lvl="1"/>
            <a:r>
              <a:rPr lang="en-US" dirty="0" smtClean="0"/>
              <a:t>Kidney failure</a:t>
            </a:r>
          </a:p>
          <a:p>
            <a:pPr lvl="1"/>
            <a:r>
              <a:rPr lang="en-US" dirty="0" smtClean="0"/>
              <a:t>Heart failure.</a:t>
            </a:r>
          </a:p>
          <a:p>
            <a:pPr lvl="1"/>
            <a:r>
              <a:rPr lang="en-US" dirty="0" smtClean="0"/>
              <a:t>Venous obstruction</a:t>
            </a:r>
          </a:p>
          <a:p>
            <a:pPr lvl="1"/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Decreased plasma oncotic pressure</a:t>
            </a:r>
          </a:p>
          <a:p>
            <a:pPr lvl="1"/>
            <a:r>
              <a:rPr lang="en-US" dirty="0" smtClean="0"/>
              <a:t>Loss of proteins (</a:t>
            </a:r>
            <a:r>
              <a:rPr lang="en-US" dirty="0" err="1" smtClean="0"/>
              <a:t>nephrotic</a:t>
            </a:r>
            <a:r>
              <a:rPr lang="en-US" dirty="0" smtClean="0"/>
              <a:t> syndrome, burns).</a:t>
            </a:r>
          </a:p>
          <a:p>
            <a:pPr lvl="1"/>
            <a:r>
              <a:rPr lang="en-US" dirty="0" smtClean="0"/>
              <a:t>Inability to synthesize proteins (liver failure, malnutrition).</a:t>
            </a:r>
          </a:p>
          <a:p>
            <a:pPr lvl="1"/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Increased capillary permeability</a:t>
            </a:r>
          </a:p>
          <a:p>
            <a:pPr lvl="1"/>
            <a:r>
              <a:rPr lang="en-US" dirty="0" smtClean="0"/>
              <a:t>Inflammation</a:t>
            </a:r>
          </a:p>
          <a:p>
            <a:pPr lvl="1"/>
            <a:r>
              <a:rPr lang="en-US" dirty="0" smtClean="0"/>
              <a:t>Infection.</a:t>
            </a:r>
          </a:p>
          <a:p>
            <a:pPr lvl="1"/>
            <a:r>
              <a:rPr lang="en-US" dirty="0" smtClean="0"/>
              <a:t>Immune reactions.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6056" y="1535113"/>
            <a:ext cx="3825751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Decrease lymph uptake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76056" y="2174874"/>
            <a:ext cx="3825751" cy="4422477"/>
          </a:xfrm>
          <a:ln>
            <a:solidFill>
              <a:srgbClr val="C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Lymphatic obstruction</a:t>
            </a:r>
          </a:p>
          <a:p>
            <a:pPr lvl="1"/>
            <a:r>
              <a:rPr lang="en-US" dirty="0" smtClean="0"/>
              <a:t>Infection (</a:t>
            </a:r>
            <a:r>
              <a:rPr lang="en-US" dirty="0" err="1" smtClean="0"/>
              <a:t>filaria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Surgery.</a:t>
            </a:r>
          </a:p>
          <a:p>
            <a:pPr lvl="1"/>
            <a:r>
              <a:rPr lang="en-US" dirty="0" smtClean="0"/>
              <a:t>Congenital absence.</a:t>
            </a:r>
          </a:p>
          <a:p>
            <a:pPr lvl="1"/>
            <a:r>
              <a:rPr lang="en-US" dirty="0" smtClean="0"/>
              <a:t>Cancer.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06896" y="44624"/>
            <a:ext cx="8229600" cy="1183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b="1" dirty="0" err="1" smtClean="0">
                <a:solidFill>
                  <a:srgbClr val="660033"/>
                </a:solidFill>
                <a:latin typeface="Arial Black" panose="020B0A04020102020204" pitchFamily="34" charset="0"/>
              </a:rPr>
              <a:t>Edema</a:t>
            </a:r>
            <a:endParaRPr lang="en-US" sz="32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15616" y="1052736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69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2" y="956193"/>
            <a:ext cx="7586020" cy="585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06896" y="44624"/>
            <a:ext cx="8229600" cy="1183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b="1" dirty="0" err="1" smtClean="0">
                <a:solidFill>
                  <a:srgbClr val="660033"/>
                </a:solidFill>
                <a:latin typeface="Arial Black" panose="020B0A04020102020204" pitchFamily="34" charset="0"/>
              </a:rPr>
              <a:t>Edema</a:t>
            </a:r>
            <a:endParaRPr lang="en-US" sz="32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15616" y="1052736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00261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28800" y="1371600"/>
            <a:ext cx="5943600" cy="3200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8229600" cy="1143000"/>
          </a:xfrm>
        </p:spPr>
        <p:txBody>
          <a:bodyPr>
            <a:noAutofit/>
          </a:bodyPr>
          <a:lstStyle/>
          <a:p>
            <a:r>
              <a:rPr lang="ar-SA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الله يوفقن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219200"/>
            <a:ext cx="6248400" cy="233602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200" b="1" u="sng" dirty="0" smtClean="0">
                <a:solidFill>
                  <a:srgbClr val="0070C0"/>
                </a:solidFill>
              </a:rPr>
              <a:t/>
            </a:r>
            <a:br>
              <a:rPr lang="en-US" sz="2200" b="1" u="sng" dirty="0" smtClean="0">
                <a:solidFill>
                  <a:srgbClr val="0070C0"/>
                </a:solidFill>
              </a:rPr>
            </a:br>
            <a:r>
              <a:rPr lang="en-US" sz="2200" b="1" u="sng" dirty="0" smtClean="0">
                <a:solidFill>
                  <a:srgbClr val="0070C0"/>
                </a:solidFill>
              </a:rPr>
              <a:t/>
            </a:r>
            <a:br>
              <a:rPr lang="en-US" sz="2200" b="1" u="sng" dirty="0" smtClean="0">
                <a:solidFill>
                  <a:srgbClr val="0070C0"/>
                </a:solidFill>
              </a:rPr>
            </a:br>
            <a:r>
              <a:rPr lang="en-US" sz="2200" b="1" u="sng" dirty="0" smtClean="0">
                <a:solidFill>
                  <a:srgbClr val="0070C0"/>
                </a:solidFill>
              </a:rPr>
              <a:t/>
            </a:r>
            <a:br>
              <a:rPr lang="en-US" sz="2200" b="1" u="sng" dirty="0" smtClean="0">
                <a:solidFill>
                  <a:srgbClr val="0070C0"/>
                </a:solidFill>
              </a:rPr>
            </a:br>
            <a:r>
              <a:rPr lang="en-US" sz="2200" b="1" u="sng" dirty="0" smtClean="0">
                <a:solidFill>
                  <a:srgbClr val="0070C0"/>
                </a:solidFill>
              </a:rPr>
              <a:t/>
            </a:r>
            <a:br>
              <a:rPr lang="en-US" sz="2200" b="1" u="sng" dirty="0" smtClean="0">
                <a:solidFill>
                  <a:srgbClr val="0070C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/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>Cell membrane structure &amp; transport across cell membrane</a:t>
            </a:r>
            <a:endParaRPr lang="en-GB" sz="5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562600"/>
            <a:ext cx="8153400" cy="9511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8600" y="409435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objectives</a:t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95300" y="762001"/>
            <a:ext cx="8229600" cy="46482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600" b="1" dirty="0" smtClean="0"/>
              <a:t>Describe the fluid mosaic model of membrane structure and function.</a:t>
            </a:r>
          </a:p>
          <a:p>
            <a:endParaRPr lang="en-US" sz="2600" b="1" dirty="0" smtClean="0"/>
          </a:p>
          <a:p>
            <a:pPr eaLnBrk="1" hangingPunct="1"/>
            <a:r>
              <a:rPr lang="en-US" sz="2600" b="1" dirty="0" smtClean="0"/>
              <a:t>Define permeability and list factors influencing permeability.</a:t>
            </a:r>
          </a:p>
          <a:p>
            <a:endParaRPr lang="en-US" sz="2600" b="1" dirty="0" smtClean="0"/>
          </a:p>
          <a:p>
            <a:pPr eaLnBrk="1" hangingPunct="1"/>
            <a:r>
              <a:rPr lang="en-US" sz="2600" b="1" dirty="0" smtClean="0"/>
              <a:t>Identify and describe carried-mediated transport processes: Primary active transport, secondary active transport, facilitates diffusion.</a:t>
            </a:r>
          </a:p>
          <a:p>
            <a:pPr eaLnBrk="1" hangingPunct="1"/>
            <a:endParaRPr lang="en-US" sz="2600" b="1" dirty="0" smtClean="0"/>
          </a:p>
          <a:p>
            <a:r>
              <a:rPr lang="en-US" sz="2600" b="1" dirty="0" smtClean="0"/>
              <a:t>Differentiate </a:t>
            </a:r>
            <a:r>
              <a:rPr lang="en-US" sz="2600" b="1" dirty="0"/>
              <a:t>between passive and active transport mechanisms and give examples on each. 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57912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/>
              <a:t># Study </a:t>
            </a:r>
            <a:r>
              <a:rPr lang="ar-SA" b="1" dirty="0"/>
              <a:t>source for this lecture:  (Guyton &amp; Hall Textbook of Medical </a:t>
            </a:r>
            <a:r>
              <a:rPr lang="ar-SA" b="1" dirty="0" smtClean="0"/>
              <a:t>Physiology</a:t>
            </a:r>
            <a:r>
              <a:rPr lang="en-US" b="1" dirty="0" smtClean="0"/>
              <a:t>, 13</a:t>
            </a:r>
            <a:r>
              <a:rPr lang="en-US" b="1" baseline="30000" dirty="0" smtClean="0"/>
              <a:t>th</a:t>
            </a:r>
            <a:r>
              <a:rPr lang="en-US" b="1" dirty="0" smtClean="0"/>
              <a:t> edition) #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7620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Cell Membrane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  </a:t>
            </a:r>
            <a:endParaRPr lang="en-GB" b="1" dirty="0" smtClean="0">
              <a:solidFill>
                <a:srgbClr val="C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Envelops the cell.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Thin, pliable and elastic.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7 - 10 nanometer thick.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Also, referred to as the plasma membrane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dirty="0" smtClean="0"/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" t="24305" r="58421" b="13195"/>
          <a:stretch/>
        </p:blipFill>
        <p:spPr bwMode="auto">
          <a:xfrm>
            <a:off x="5983738" y="443280"/>
            <a:ext cx="29686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5" y="619660"/>
            <a:ext cx="8763000" cy="105674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Composition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GB" b="1" dirty="0" smtClean="0">
              <a:solidFill>
                <a:srgbClr val="C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686800" cy="39749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		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Lipoprotein </a:t>
            </a:r>
            <a:r>
              <a:rPr lang="en-US" sz="2800" b="1" dirty="0" smtClean="0"/>
              <a:t>	</a:t>
            </a:r>
          </a:p>
          <a:p>
            <a:pPr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	protein  55%</a:t>
            </a:r>
          </a:p>
          <a:p>
            <a:pPr eaLnBrk="1" hangingPunct="1">
              <a:buFontTx/>
              <a:buNone/>
            </a:pPr>
            <a:endParaRPr lang="en-US" sz="2800" b="1" dirty="0" smtClean="0"/>
          </a:p>
          <a:p>
            <a:pPr eaLnBrk="1" hangingPunct="1">
              <a:buFontTx/>
              <a:buNone/>
            </a:pPr>
            <a:r>
              <a:rPr lang="en-US" sz="2800" b="1" dirty="0" smtClean="0"/>
              <a:t>                     phospholipids 25%</a:t>
            </a:r>
          </a:p>
          <a:p>
            <a:pPr eaLnBrk="1" hangingPunct="1">
              <a:buFontTx/>
              <a:buNone/>
            </a:pPr>
            <a:r>
              <a:rPr lang="en-US" sz="2800" b="1" dirty="0" smtClean="0"/>
              <a:t>                     cholesterol 13%           </a:t>
            </a:r>
            <a:r>
              <a:rPr lang="en-US" sz="2800" b="1" dirty="0" smtClean="0">
                <a:solidFill>
                  <a:srgbClr val="C00000"/>
                </a:solidFill>
              </a:rPr>
              <a:t> lipid</a:t>
            </a:r>
          </a:p>
          <a:p>
            <a:pPr eaLnBrk="1" hangingPunct="1">
              <a:buFontTx/>
              <a:buNone/>
            </a:pPr>
            <a:r>
              <a:rPr lang="en-US" sz="2800" b="1" dirty="0" smtClean="0"/>
              <a:t>                     </a:t>
            </a:r>
            <a:r>
              <a:rPr lang="en-US" sz="2800" b="1" dirty="0" err="1" smtClean="0"/>
              <a:t>glycolipid</a:t>
            </a:r>
            <a:r>
              <a:rPr lang="en-US" sz="2800" b="1" dirty="0" smtClean="0"/>
              <a:t>    4%</a:t>
            </a:r>
          </a:p>
          <a:p>
            <a:pPr eaLnBrk="1" hangingPunct="1">
              <a:buFontTx/>
              <a:buNone/>
            </a:pPr>
            <a:endParaRPr lang="en-US" sz="2800" b="1" dirty="0" smtClean="0"/>
          </a:p>
          <a:p>
            <a:pPr eaLnBrk="1" hangingPunct="1">
              <a:buFontTx/>
              <a:buNone/>
            </a:pPr>
            <a:r>
              <a:rPr lang="en-US" sz="2800" b="1" dirty="0" smtClean="0"/>
              <a:t>                     carbohydrates 3%</a:t>
            </a:r>
          </a:p>
          <a:p>
            <a:pPr eaLnBrk="1" hangingPunct="1">
              <a:buFontTx/>
              <a:buNone/>
            </a:pPr>
            <a:r>
              <a:rPr lang="en-US" sz="2800" b="1" dirty="0" smtClean="0"/>
              <a:t>                     </a:t>
            </a:r>
            <a:endParaRPr lang="en-GB" sz="2800" b="1" dirty="0" smtClean="0"/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4876800" y="3359067"/>
            <a:ext cx="360362" cy="1512888"/>
          </a:xfrm>
          <a:prstGeom prst="rightBrace">
            <a:avLst>
              <a:gd name="adj1" fmla="val 349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82000" cy="120032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</a:rPr>
              <a:t>The Cell Membrane Phospholipids Consist Of :</a:t>
            </a:r>
            <a:endParaRPr lang="en-GB" sz="4000" b="1" dirty="0" smtClean="0">
              <a:solidFill>
                <a:srgbClr val="C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4038600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US" sz="2800" dirty="0" smtClean="0"/>
          </a:p>
          <a:p>
            <a:pPr marL="609600" indent="-609600" eaLnBrk="1" hangingPunct="1">
              <a:buFontTx/>
              <a:buAutoNum type="arabicPeriod"/>
            </a:pPr>
            <a:endParaRPr lang="en-US" sz="28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sz="2800" dirty="0" smtClean="0"/>
              <a:t>Glycerol head (hydrophilic).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8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sz="2800" dirty="0" smtClean="0"/>
              <a:t>Two fatty acid ‘’tails’’ (hydrophobic).</a:t>
            </a:r>
          </a:p>
          <a:p>
            <a:pPr marL="609600" indent="-609600" eaLnBrk="1" hangingPunct="1">
              <a:buFontTx/>
              <a:buNone/>
            </a:pPr>
            <a:endParaRPr lang="en-US" sz="2800" dirty="0" smtClean="0"/>
          </a:p>
          <a:p>
            <a:pPr marL="609600" indent="-609600" eaLnBrk="1" hangingPunct="1">
              <a:buFontTx/>
              <a:buAutoNum type="arabicPeriod"/>
            </a:pPr>
            <a:endParaRPr lang="en-GB" sz="2800" dirty="0" smtClean="0"/>
          </a:p>
        </p:txBody>
      </p:sp>
      <p:pic>
        <p:nvPicPr>
          <p:cNvPr id="6148" name="Picture 4" descr="phys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3667" t="22123" b="24979"/>
          <a:stretch>
            <a:fillRect/>
          </a:stretch>
        </p:blipFill>
        <p:spPr>
          <a:xfrm>
            <a:off x="4495800" y="2514600"/>
            <a:ext cx="3218509" cy="2590800"/>
          </a:xfrm>
          <a:noFill/>
        </p:spPr>
      </p:pic>
      <p:sp>
        <p:nvSpPr>
          <p:cNvPr id="5" name="Oval 4"/>
          <p:cNvSpPr/>
          <p:nvPr/>
        </p:nvSpPr>
        <p:spPr>
          <a:xfrm>
            <a:off x="5334000" y="2057400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57800" y="3581400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53340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ICF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17526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ECF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Cell Membrane Proteins</a:t>
            </a:r>
            <a:endParaRPr lang="en-US" dirty="0"/>
          </a:p>
        </p:txBody>
      </p:sp>
      <p:pic>
        <p:nvPicPr>
          <p:cNvPr id="4" name="Picture 4" descr="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838200"/>
            <a:ext cx="8393043" cy="5791200"/>
          </a:xfrm>
          <a:noFill/>
        </p:spPr>
      </p:pic>
      <p:sp>
        <p:nvSpPr>
          <p:cNvPr id="6" name="Rectangle 5"/>
          <p:cNvSpPr/>
          <p:nvPr/>
        </p:nvSpPr>
        <p:spPr>
          <a:xfrm>
            <a:off x="4648200" y="5257800"/>
            <a:ext cx="16764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53000" y="5334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Peripheral protein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0" y="1524000"/>
            <a:ext cx="15240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6600" y="1524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Integral  protein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ll membrane prote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6650" y="120650"/>
            <a:ext cx="6870700" cy="661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4114800" cy="715962"/>
          </a:xfrm>
        </p:spPr>
        <p:txBody>
          <a:bodyPr>
            <a:no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Intake and Output</a:t>
            </a:r>
          </a:p>
        </p:txBody>
      </p:sp>
      <p:pic>
        <p:nvPicPr>
          <p:cNvPr id="550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825500"/>
            <a:ext cx="6477000" cy="5880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u="sng" dirty="0" smtClean="0">
                <a:solidFill>
                  <a:srgbClr val="C00000"/>
                </a:solidFill>
              </a:rPr>
              <a:t>The Cell Membrane Proteins.</a:t>
            </a:r>
            <a:endParaRPr lang="en-GB" b="1" u="sng" dirty="0" smtClean="0">
              <a:solidFill>
                <a:srgbClr val="C0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 fontScale="85000" lnSpcReduction="2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Integral proteins </a:t>
            </a:r>
            <a:r>
              <a:rPr lang="en-US" dirty="0" smtClean="0"/>
              <a:t>span the membrane 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Tx/>
              <a:buChar char="-"/>
            </a:pPr>
            <a:r>
              <a:rPr lang="en-US" dirty="0" smtClean="0"/>
              <a:t>Proteins provide structural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channels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or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pores</a:t>
            </a:r>
            <a:r>
              <a:rPr lang="en-US" dirty="0" smtClean="0"/>
              <a:t>.</a:t>
            </a:r>
          </a:p>
          <a:p>
            <a:pPr marL="609600" indent="-609600">
              <a:lnSpc>
                <a:spcPct val="90000"/>
              </a:lnSpc>
              <a:buFontTx/>
              <a:buChar char="-"/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Carrier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proteins.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-"/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b="1" dirty="0" smtClean="0">
              <a:solidFill>
                <a:srgbClr val="C000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b="1" dirty="0" smtClean="0">
              <a:solidFill>
                <a:srgbClr val="C000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C00000"/>
                </a:solidFill>
              </a:rPr>
              <a:t>2.      Peripheral proteins</a:t>
            </a: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                                -Present in one side.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                                - Hormone receptors .                                                                        			- Cell surface antigens 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                                           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phys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GUYTON 4-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n-GB" sz="3200" b="1" smtClean="0"/>
              <a:t/>
            </a:r>
            <a:br>
              <a:rPr lang="en-GB" sz="3200" b="1" smtClean="0"/>
            </a:br>
            <a:endParaRPr lang="en-GB" sz="3200" b="1" smtClean="0"/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395288" y="333375"/>
            <a:ext cx="8218487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 algn="ctr"/>
            <a:r>
              <a:rPr lang="en-US" sz="3600" b="1">
                <a:solidFill>
                  <a:schemeClr val="folHlink"/>
                </a:solidFill>
                <a:cs typeface="Arial" charset="0"/>
              </a:rPr>
              <a:t>The Cell Membrane Carbohydrates:</a:t>
            </a:r>
            <a:r>
              <a:rPr lang="en-GB" sz="3600" b="1">
                <a:solidFill>
                  <a:schemeClr val="folHlink"/>
                </a:solidFill>
                <a:cs typeface="Arial" charset="0"/>
              </a:rPr>
              <a:t> </a:t>
            </a:r>
            <a:endParaRPr lang="en-GB" sz="4800" b="1">
              <a:solidFill>
                <a:schemeClr val="folHlink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57200" y="1600200"/>
            <a:ext cx="8458199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-"/>
            </a:pPr>
            <a:r>
              <a:rPr lang="en-US" sz="3200" b="1" dirty="0">
                <a:cs typeface="Arial" charset="0"/>
              </a:rPr>
              <a:t>Glycoproteins</a:t>
            </a:r>
            <a:r>
              <a:rPr lang="en-US" sz="3200" dirty="0">
                <a:cs typeface="Arial" charset="0"/>
              </a:rPr>
              <a:t> (most of </a:t>
            </a:r>
            <a:r>
              <a:rPr lang="en-US" sz="3200" dirty="0" smtClean="0">
                <a:cs typeface="Arial" charset="0"/>
              </a:rPr>
              <a:t>it). </a:t>
            </a:r>
            <a:endParaRPr lang="en-GB" sz="1200" dirty="0"/>
          </a:p>
          <a:p>
            <a:pPr marL="609600" indent="-609600">
              <a:spcBef>
                <a:spcPct val="20000"/>
              </a:spcBef>
              <a:buFontTx/>
              <a:buChar char="-"/>
            </a:pPr>
            <a:r>
              <a:rPr lang="en-US" sz="3200" b="1" dirty="0">
                <a:cs typeface="Arial" charset="0"/>
              </a:rPr>
              <a:t>Glycolipids</a:t>
            </a:r>
            <a:r>
              <a:rPr lang="en-US" sz="3200" dirty="0">
                <a:cs typeface="Arial" charset="0"/>
              </a:rPr>
              <a:t> (1/10) </a:t>
            </a:r>
            <a:endParaRPr lang="en-GB" sz="1200" dirty="0"/>
          </a:p>
          <a:p>
            <a:pPr marL="609600" indent="-609600">
              <a:spcBef>
                <a:spcPct val="20000"/>
              </a:spcBef>
              <a:buFontTx/>
              <a:buChar char="-"/>
            </a:pPr>
            <a:r>
              <a:rPr lang="en-US" sz="3200" dirty="0">
                <a:cs typeface="Arial" charset="0"/>
              </a:rPr>
              <a:t>Proteoglycans (mainly carbohydrate substance bound together by protein) </a:t>
            </a:r>
            <a:endParaRPr lang="en-GB" sz="1200" dirty="0"/>
          </a:p>
          <a:p>
            <a:pPr marL="609600" indent="-609600">
              <a:spcBef>
                <a:spcPct val="20000"/>
              </a:spcBef>
              <a:buFontTx/>
              <a:buChar char="-"/>
            </a:pPr>
            <a:r>
              <a:rPr lang="en-US" sz="3200" dirty="0">
                <a:cs typeface="Arial" charset="0"/>
              </a:rPr>
              <a:t>‘’</a:t>
            </a:r>
            <a:r>
              <a:rPr lang="en-US" sz="3200" dirty="0" err="1">
                <a:cs typeface="Arial" charset="0"/>
              </a:rPr>
              <a:t>glyco</a:t>
            </a:r>
            <a:r>
              <a:rPr lang="en-US" sz="3200" dirty="0">
                <a:cs typeface="Arial" charset="0"/>
              </a:rPr>
              <a:t>’’ part is in the surface forming. </a:t>
            </a:r>
            <a:endParaRPr lang="en-GB" sz="1200" dirty="0"/>
          </a:p>
          <a:p>
            <a:pPr marL="609600" indent="-609600">
              <a:spcBef>
                <a:spcPct val="20000"/>
              </a:spcBef>
              <a:buFontTx/>
              <a:buChar char="-"/>
            </a:pPr>
            <a:r>
              <a:rPr lang="en-US" sz="3200" dirty="0" err="1" smtClean="0">
                <a:cs typeface="Arial" charset="0"/>
              </a:rPr>
              <a:t>Glycocalyx</a:t>
            </a:r>
            <a:r>
              <a:rPr lang="en-GB" sz="3200" dirty="0" smtClean="0">
                <a:cs typeface="Arial" charset="0"/>
              </a:rPr>
              <a:t> (</a:t>
            </a:r>
            <a:r>
              <a:rPr lang="en-US" sz="3200" dirty="0" smtClean="0">
                <a:cs typeface="Arial" charset="0"/>
              </a:rPr>
              <a:t>Carbohydrate </a:t>
            </a:r>
            <a:r>
              <a:rPr lang="en-US" sz="3200" dirty="0">
                <a:cs typeface="Arial" charset="0"/>
              </a:rPr>
              <a:t>molecules protrude to the outside of the cell forming a loose carbohydrate coat </a:t>
            </a:r>
            <a:r>
              <a:rPr lang="en-US" sz="3200" dirty="0" smtClean="0">
                <a:cs typeface="Arial" charset="0"/>
              </a:rPr>
              <a:t>“</a:t>
            </a:r>
            <a:r>
              <a:rPr lang="en-US" sz="3200" dirty="0" err="1">
                <a:cs typeface="Arial" charset="0"/>
              </a:rPr>
              <a:t>glycocalyx</a:t>
            </a:r>
            <a:r>
              <a:rPr lang="en-US" sz="3200" dirty="0">
                <a:cs typeface="Arial" charset="0"/>
              </a:rPr>
              <a:t>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UYTON 2-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Function Of Carbohydrates:</a:t>
            </a:r>
            <a:endParaRPr lang="en-GB" b="1" smtClean="0">
              <a:solidFill>
                <a:schemeClr val="folHlink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</a:pPr>
            <a:endParaRPr lang="en-GB" dirty="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b="1" dirty="0" smtClean="0"/>
              <a:t>Attaches</a:t>
            </a:r>
            <a:r>
              <a:rPr lang="en-US" dirty="0" smtClean="0"/>
              <a:t> cell to each others. </a:t>
            </a:r>
            <a:endParaRPr lang="en-GB" dirty="0" smtClean="0"/>
          </a:p>
          <a:p>
            <a:pPr marL="609600" indent="-609600" eaLnBrk="1" hangingPunct="1">
              <a:lnSpc>
                <a:spcPct val="90000"/>
              </a:lnSpc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/>
              <a:t>Act as </a:t>
            </a:r>
            <a:r>
              <a:rPr lang="en-US" b="1" dirty="0" smtClean="0"/>
              <a:t>receptors</a:t>
            </a:r>
            <a:r>
              <a:rPr lang="en-US" dirty="0" smtClean="0"/>
              <a:t> substances (help </a:t>
            </a:r>
            <a:r>
              <a:rPr lang="en-US" dirty="0" err="1" smtClean="0"/>
              <a:t>ligend</a:t>
            </a:r>
            <a:r>
              <a:rPr lang="en-US" dirty="0" smtClean="0"/>
              <a:t> to recognize its receptor ). 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/>
              <a:t>Some enter in to </a:t>
            </a:r>
            <a:r>
              <a:rPr lang="en-US" b="1" dirty="0" smtClean="0"/>
              <a:t>immune reactions</a:t>
            </a:r>
            <a:r>
              <a:rPr lang="en-US" dirty="0" smtClean="0"/>
              <a:t>. 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dirty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/>
              <a:t>Give most of cells overall </a:t>
            </a:r>
            <a:r>
              <a:rPr lang="en-US" b="1" dirty="0" smtClean="0"/>
              <a:t>–</a:t>
            </a:r>
            <a:r>
              <a:rPr lang="en-US" b="1" dirty="0" err="1" smtClean="0"/>
              <a:t>ve</a:t>
            </a:r>
            <a:r>
              <a:rPr lang="en-US" b="1" dirty="0" smtClean="0"/>
              <a:t> surface</a:t>
            </a:r>
            <a:r>
              <a:rPr lang="en-US" dirty="0" smtClean="0"/>
              <a:t>. 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1200329"/>
          </a:xfrm>
        </p:spPr>
        <p:txBody>
          <a:bodyPr/>
          <a:lstStyle/>
          <a:p>
            <a:pPr eaLnBrk="1" hangingPunct="1"/>
            <a:r>
              <a:rPr lang="en-US" sz="4000" b="1" u="sng" dirty="0" smtClean="0">
                <a:solidFill>
                  <a:srgbClr val="C00000"/>
                </a:solidFill>
              </a:rPr>
              <a:t>Transport Through The Cell Membrane</a:t>
            </a:r>
            <a:endParaRPr lang="en-GB" sz="4000" b="1" u="sng" dirty="0" smtClean="0">
              <a:solidFill>
                <a:srgbClr val="C0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dirty="0" smtClean="0"/>
              <a:t>Cell membrane is </a:t>
            </a:r>
            <a:r>
              <a:rPr lang="en-US" b="1" i="1" u="sng" dirty="0" smtClean="0">
                <a:solidFill>
                  <a:srgbClr val="FF0000"/>
                </a:solidFill>
              </a:rPr>
              <a:t>selectively permeable</a:t>
            </a:r>
            <a:r>
              <a:rPr lang="en-US" dirty="0" smtClean="0"/>
              <a:t>.</a:t>
            </a:r>
            <a:endParaRPr lang="en-GB" dirty="0" smtClean="0"/>
          </a:p>
          <a:p>
            <a:pPr marL="609600" indent="-609600" eaLnBrk="1" hangingPunct="1"/>
            <a:endParaRPr lang="en-US" dirty="0" smtClean="0"/>
          </a:p>
          <a:p>
            <a:pPr marL="609600" indent="-609600" eaLnBrk="1" hangingPunct="1"/>
            <a:r>
              <a:rPr lang="en-US" dirty="0" smtClean="0"/>
              <a:t>Through the </a:t>
            </a:r>
            <a:r>
              <a:rPr lang="en-US" b="1" dirty="0" smtClean="0"/>
              <a:t>proteins</a:t>
            </a:r>
            <a:r>
              <a:rPr lang="en-US" dirty="0" smtClean="0"/>
              <a:t>. </a:t>
            </a:r>
          </a:p>
          <a:p>
            <a:pPr marL="1009650" lvl="1" indent="-609600"/>
            <a:r>
              <a:rPr lang="en-US" dirty="0" smtClean="0"/>
              <a:t>Water-soluble substances e.g. ions, glucose .. </a:t>
            </a:r>
          </a:p>
          <a:p>
            <a:pPr marL="1009650" lvl="1" indent="-609600"/>
            <a:endParaRPr lang="en-US" dirty="0" smtClean="0"/>
          </a:p>
          <a:p>
            <a:pPr marL="609600" indent="-609600" eaLnBrk="1" hangingPunct="1"/>
            <a:r>
              <a:rPr lang="en-US" dirty="0" smtClean="0"/>
              <a:t>Directly through the </a:t>
            </a:r>
            <a:r>
              <a:rPr lang="en-US" b="1" dirty="0" err="1" smtClean="0"/>
              <a:t>bilayer</a:t>
            </a:r>
            <a:r>
              <a:rPr lang="en-US" dirty="0" smtClean="0"/>
              <a:t>.</a:t>
            </a:r>
          </a:p>
          <a:p>
            <a:pPr marL="1009650" lvl="1" indent="-609600"/>
            <a:r>
              <a:rPr lang="en-US" dirty="0" smtClean="0"/>
              <a:t>Fat-soluble substance (O2, CO2, N2, alcohol..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GUYTON 4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</a:rPr>
              <a:t>Types Of Membrane Transport</a:t>
            </a:r>
            <a:endParaRPr lang="en-GB" sz="4000" b="1" dirty="0" smtClean="0">
              <a:solidFill>
                <a:srgbClr val="C0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86800" cy="4953000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en-US" b="1" dirty="0" smtClean="0">
                <a:solidFill>
                  <a:srgbClr val="C00000"/>
                </a:solidFill>
              </a:rPr>
              <a:t>1- Diffusion</a:t>
            </a:r>
          </a:p>
          <a:p>
            <a:pPr>
              <a:buNone/>
            </a:pPr>
            <a:r>
              <a:rPr lang="en-US" dirty="0" smtClean="0"/>
              <a:t>   		a) simple diffusion.</a:t>
            </a:r>
          </a:p>
          <a:p>
            <a:pPr>
              <a:buNone/>
            </a:pPr>
            <a:r>
              <a:rPr lang="en-US" dirty="0" smtClean="0"/>
              <a:t>   		b) facilitated diffusion.</a:t>
            </a:r>
          </a:p>
          <a:p>
            <a:pPr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b="1" dirty="0" smtClean="0">
                <a:solidFill>
                  <a:srgbClr val="C00000"/>
                </a:solidFill>
              </a:rPr>
              <a:t>2- Active transport.</a:t>
            </a:r>
          </a:p>
          <a:p>
            <a:pPr>
              <a:buNone/>
            </a:pPr>
            <a:r>
              <a:rPr lang="en-US" dirty="0" smtClean="0"/>
              <a:t>    	a) primary active transport.</a:t>
            </a:r>
          </a:p>
          <a:p>
            <a:pPr>
              <a:buNone/>
            </a:pPr>
            <a:r>
              <a:rPr lang="en-US" dirty="0" smtClean="0"/>
              <a:t>    	b) secondary active transport.</a:t>
            </a:r>
          </a:p>
          <a:p>
            <a:pPr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b="1" dirty="0" smtClean="0">
                <a:solidFill>
                  <a:srgbClr val="C00000"/>
                </a:solidFill>
              </a:rPr>
              <a:t>3- Osmosis.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GB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ansport across cell membra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8476050" cy="5562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3324</Words>
  <Application>Microsoft Macintosh PowerPoint</Application>
  <PresentationFormat>On-screen Show (4:3)</PresentationFormat>
  <Paragraphs>862</Paragraphs>
  <Slides>124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36" baseType="lpstr">
      <vt:lpstr>Arial</vt:lpstr>
      <vt:lpstr>Arial Black</vt:lpstr>
      <vt:lpstr>Arial Narrow</vt:lpstr>
      <vt:lpstr>Bookman Old Style</vt:lpstr>
      <vt:lpstr>Calibri</vt:lpstr>
      <vt:lpstr>Symbol</vt:lpstr>
      <vt:lpstr>Times</vt:lpstr>
      <vt:lpstr>Times New Roman</vt:lpstr>
      <vt:lpstr>Wingdings</vt:lpstr>
      <vt:lpstr>宋体</vt:lpstr>
      <vt:lpstr>Office Theme</vt:lpstr>
      <vt:lpstr>Photo Editor Photo</vt:lpstr>
      <vt:lpstr> Dr. Nervana Mostafa  MB BS, MD, PhD (UK)  Associate Professor of Physiology   nbayoumy@ksu.edu.sa College of Medicine, KKUH, KSU </vt:lpstr>
      <vt:lpstr>Body Fluids &amp; Electrolytes</vt:lpstr>
      <vt:lpstr>objectives</vt:lpstr>
      <vt:lpstr>PowerPoint Presentation</vt:lpstr>
      <vt:lpstr>PowerPoint Presentation</vt:lpstr>
      <vt:lpstr>FACTORS AFFECTING</vt:lpstr>
      <vt:lpstr>Body Water Content</vt:lpstr>
      <vt:lpstr>Daily intake of water</vt:lpstr>
      <vt:lpstr>Water Intake and Output</vt:lpstr>
      <vt:lpstr>PowerPoint Presentation</vt:lpstr>
      <vt:lpstr>Regulation of Water Intake</vt:lpstr>
      <vt:lpstr>Regulation of Water Intake</vt:lpstr>
      <vt:lpstr>Factors that affect the TBW</vt:lpstr>
      <vt:lpstr>PowerPoint Presentation</vt:lpstr>
      <vt:lpstr>Fluid Compartments</vt:lpstr>
      <vt:lpstr>Fluid Compartments</vt:lpstr>
      <vt:lpstr>PowerPoint Presentation</vt:lpstr>
      <vt:lpstr>PowerPoint Presentation</vt:lpstr>
      <vt:lpstr>Intracellular fluid (ICF)</vt:lpstr>
      <vt:lpstr>Extracellular fluid (ECF)</vt:lpstr>
      <vt:lpstr>PowerPoint Presentation</vt:lpstr>
      <vt:lpstr>PowerPoint Presentation</vt:lpstr>
      <vt:lpstr>Composition of Body Fluids</vt:lpstr>
      <vt:lpstr>concentration</vt:lpstr>
      <vt:lpstr>In biological solutions:</vt:lpstr>
      <vt:lpstr>PowerPoint Presentation</vt:lpstr>
      <vt:lpstr>Constituents of ECF and ICF </vt:lpstr>
      <vt:lpstr>Extracellular and Intracellular Fluids</vt:lpstr>
      <vt:lpstr>PowerPoint Presentation</vt:lpstr>
      <vt:lpstr>PowerPoint Presentation</vt:lpstr>
      <vt:lpstr>PowerPoint Presentation</vt:lpstr>
      <vt:lpstr>PowerPoint Presentation</vt:lpstr>
      <vt:lpstr>osmosis</vt:lpstr>
      <vt:lpstr>Osmotic equilibrium is maintained between intracellular and extracellular fluids: </vt:lpstr>
      <vt:lpstr>PowerPoint Presentation</vt:lpstr>
      <vt:lpstr>Osmosis</vt:lpstr>
      <vt:lpstr>Osmosis</vt:lpstr>
      <vt:lpstr>Osmosis</vt:lpstr>
      <vt:lpstr>PowerPoint Presentation</vt:lpstr>
      <vt:lpstr>Glucose and other solutions administered for nutritive purposes</vt:lpstr>
      <vt:lpstr>Changes in The Body Fluid Compartments (ECF &amp; ICF) and Edema</vt:lpstr>
      <vt:lpstr>Osmosis</vt:lpstr>
      <vt:lpstr>Volumes And Osmolarities of ECF and ICF  In Abnormal  States.</vt:lpstr>
      <vt:lpstr> </vt:lpstr>
      <vt:lpstr>PowerPoint Presentation</vt:lpstr>
      <vt:lpstr>Changes in  volume</vt:lpstr>
      <vt:lpstr>PowerPoint Presentation</vt:lpstr>
      <vt:lpstr>PowerPoint Presentation</vt:lpstr>
      <vt:lpstr>Volume contraction: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Volume Expansion </vt:lpstr>
      <vt:lpstr>PowerPoint Presentation</vt:lpstr>
      <vt:lpstr>Volume Expansion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Edema</vt:lpstr>
      <vt:lpstr>PowerPoint Presentation</vt:lpstr>
      <vt:lpstr>PowerPoint Presentation</vt:lpstr>
      <vt:lpstr>PowerPoint Presentation</vt:lpstr>
      <vt:lpstr>PowerPoint Presentation</vt:lpstr>
      <vt:lpstr>Intracellular Edema:</vt:lpstr>
      <vt:lpstr>PowerPoint Presentation</vt:lpstr>
      <vt:lpstr> Extracellular Edema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الله يوفقن</vt:lpstr>
      <vt:lpstr>     Cell membrane structure &amp; transport across cell membrane</vt:lpstr>
      <vt:lpstr>objectives </vt:lpstr>
      <vt:lpstr>Cell Membrane   </vt:lpstr>
      <vt:lpstr>Composition  </vt:lpstr>
      <vt:lpstr>The Cell Membrane Phospholipids Consist Of :</vt:lpstr>
      <vt:lpstr>The Cell Membrane Proteins</vt:lpstr>
      <vt:lpstr>PowerPoint Presentation</vt:lpstr>
      <vt:lpstr>The Cell Membrane Proteins.</vt:lpstr>
      <vt:lpstr>PowerPoint Presentation</vt:lpstr>
      <vt:lpstr>PowerPoint Presentation</vt:lpstr>
      <vt:lpstr> </vt:lpstr>
      <vt:lpstr>PowerPoint Presentation</vt:lpstr>
      <vt:lpstr>Function Of Carbohydrates:</vt:lpstr>
      <vt:lpstr>Transport Through The Cell Membrane</vt:lpstr>
      <vt:lpstr>PowerPoint Presentation</vt:lpstr>
      <vt:lpstr>Types Of Membrane Transport</vt:lpstr>
      <vt:lpstr>PowerPoint Presentation</vt:lpstr>
      <vt:lpstr>Diffusion</vt:lpstr>
      <vt:lpstr>PowerPoint Presentation</vt:lpstr>
      <vt:lpstr>Simple Diffusion</vt:lpstr>
      <vt:lpstr>Rate Of Simple Diffusion Depend On:</vt:lpstr>
      <vt:lpstr>PowerPoint Presentation</vt:lpstr>
      <vt:lpstr>Facilitated Diffusion</vt:lpstr>
      <vt:lpstr>PowerPoint Presentation</vt:lpstr>
      <vt:lpstr>Features Of Carrier Mediated Transport (Facilitated diffusion)</vt:lpstr>
      <vt:lpstr>PowerPoint Presentation</vt:lpstr>
      <vt:lpstr>PowerPoint Presentation</vt:lpstr>
      <vt:lpstr>PowerPoint Presentation</vt:lpstr>
      <vt:lpstr>Active Transport:</vt:lpstr>
      <vt:lpstr>1- Primary Active Transport: </vt:lpstr>
      <vt:lpstr>PowerPoint Presentation</vt:lpstr>
      <vt:lpstr>PowerPoint Presentation</vt:lpstr>
      <vt:lpstr>Characteristic  Of The Pump:</vt:lpstr>
      <vt:lpstr>Function:</vt:lpstr>
      <vt:lpstr>PowerPoint Presentation</vt:lpstr>
      <vt:lpstr>PowerPoint Presentation</vt:lpstr>
      <vt:lpstr>Secondary Active Transport: </vt:lpstr>
      <vt:lpstr>PowerPoint Presentation</vt:lpstr>
      <vt:lpstr>PowerPoint Presentation</vt:lpstr>
      <vt:lpstr>PowerPoint Presentation</vt:lpstr>
      <vt:lpstr>PowerPoint Presentation</vt:lpstr>
      <vt:lpstr>Electrolyte Concentration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Physiology</dc:title>
  <dc:creator>DR.ABDUL MAJEED</dc:creator>
  <cp:lastModifiedBy>نوف</cp:lastModifiedBy>
  <cp:revision>113</cp:revision>
  <dcterms:created xsi:type="dcterms:W3CDTF">2011-09-05T11:58:15Z</dcterms:created>
  <dcterms:modified xsi:type="dcterms:W3CDTF">2018-09-06T12:55:32Z</dcterms:modified>
</cp:coreProperties>
</file>