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74" r:id="rId14"/>
    <p:sldId id="275" r:id="rId15"/>
    <p:sldId id="276" r:id="rId16"/>
    <p:sldId id="277" r:id="rId17"/>
    <p:sldId id="280" r:id="rId18"/>
    <p:sldId id="268" r:id="rId19"/>
    <p:sldId id="269" r:id="rId20"/>
    <p:sldId id="270" r:id="rId21"/>
    <p:sldId id="271" r:id="rId22"/>
    <p:sldId id="272" r:id="rId23"/>
    <p:sldId id="267" r:id="rId24"/>
    <p:sldId id="278" r:id="rId25"/>
    <p:sldId id="279" r:id="rId26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726" autoAdjust="0"/>
  </p:normalViewPr>
  <p:slideViewPr>
    <p:cSldViewPr>
      <p:cViewPr varScale="1">
        <p:scale>
          <a:sx n="52" d="100"/>
          <a:sy n="52" d="100"/>
        </p:scale>
        <p:origin x="1056" y="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274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A3A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4654295"/>
            <a:ext cx="9144000" cy="2203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751323"/>
            <a:ext cx="9144000" cy="2106930"/>
          </a:xfrm>
          <a:custGeom>
            <a:avLst/>
            <a:gdLst/>
            <a:ahLst/>
            <a:cxnLst/>
            <a:rect l="l" t="t" r="r" b="b"/>
            <a:pathLst>
              <a:path w="9144000" h="2106929">
                <a:moveTo>
                  <a:pt x="0" y="1692338"/>
                </a:moveTo>
                <a:lnTo>
                  <a:pt x="0" y="2106674"/>
                </a:lnTo>
                <a:lnTo>
                  <a:pt x="9144000" y="2106674"/>
                </a:lnTo>
                <a:lnTo>
                  <a:pt x="9144000" y="1750907"/>
                </a:lnTo>
                <a:lnTo>
                  <a:pt x="2312157" y="1750907"/>
                </a:lnTo>
                <a:lnTo>
                  <a:pt x="1709221" y="1745429"/>
                </a:lnTo>
                <a:lnTo>
                  <a:pt x="0" y="1692338"/>
                </a:lnTo>
                <a:close/>
              </a:path>
              <a:path w="9144000" h="2106929">
                <a:moveTo>
                  <a:pt x="9144000" y="0"/>
                </a:moveTo>
                <a:lnTo>
                  <a:pt x="9016823" y="60107"/>
                </a:lnTo>
                <a:lnTo>
                  <a:pt x="8524222" y="287316"/>
                </a:lnTo>
                <a:lnTo>
                  <a:pt x="8113133" y="469292"/>
                </a:lnTo>
                <a:lnTo>
                  <a:pt x="7719208" y="636191"/>
                </a:lnTo>
                <a:lnTo>
                  <a:pt x="7394174" y="767704"/>
                </a:lnTo>
                <a:lnTo>
                  <a:pt x="7079869" y="888962"/>
                </a:lnTo>
                <a:lnTo>
                  <a:pt x="6825516" y="982451"/>
                </a:lnTo>
                <a:lnTo>
                  <a:pt x="6577508" y="1069302"/>
                </a:lnTo>
                <a:lnTo>
                  <a:pt x="6335343" y="1149736"/>
                </a:lnTo>
                <a:lnTo>
                  <a:pt x="6098516" y="1223970"/>
                </a:lnTo>
                <a:lnTo>
                  <a:pt x="5866526" y="1292227"/>
                </a:lnTo>
                <a:lnTo>
                  <a:pt x="5638870" y="1354724"/>
                </a:lnTo>
                <a:lnTo>
                  <a:pt x="5459528" y="1400723"/>
                </a:lnTo>
                <a:lnTo>
                  <a:pt x="5282381" y="1443290"/>
                </a:lnTo>
                <a:lnTo>
                  <a:pt x="5107172" y="1482537"/>
                </a:lnTo>
                <a:lnTo>
                  <a:pt x="4933643" y="1518576"/>
                </a:lnTo>
                <a:lnTo>
                  <a:pt x="4761536" y="1551520"/>
                </a:lnTo>
                <a:lnTo>
                  <a:pt x="4590595" y="1581482"/>
                </a:lnTo>
                <a:lnTo>
                  <a:pt x="4378165" y="1614912"/>
                </a:lnTo>
                <a:lnTo>
                  <a:pt x="4166652" y="1644077"/>
                </a:lnTo>
                <a:lnTo>
                  <a:pt x="3955553" y="1669197"/>
                </a:lnTo>
                <a:lnTo>
                  <a:pt x="3744365" y="1690492"/>
                </a:lnTo>
                <a:lnTo>
                  <a:pt x="3532585" y="1708182"/>
                </a:lnTo>
                <a:lnTo>
                  <a:pt x="3276961" y="1724960"/>
                </a:lnTo>
                <a:lnTo>
                  <a:pt x="3018893" y="1737243"/>
                </a:lnTo>
                <a:lnTo>
                  <a:pt x="2713565" y="1746398"/>
                </a:lnTo>
                <a:lnTo>
                  <a:pt x="2312157" y="1750907"/>
                </a:lnTo>
                <a:lnTo>
                  <a:pt x="9144000" y="1750907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303007" y="129539"/>
            <a:ext cx="106679" cy="1066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81097" y="796797"/>
            <a:ext cx="3781805" cy="752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9B9A97"/>
                </a:solidFill>
                <a:latin typeface="Arial"/>
                <a:cs typeface="Arial"/>
              </a:defRPr>
            </a:lvl1pPr>
          </a:lstStyle>
          <a:p>
            <a:pPr marL="95250">
              <a:lnSpc>
                <a:spcPts val="110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>
                <a:solidFill>
                  <a:srgbClr val="FF00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9B9A97"/>
                </a:solidFill>
                <a:latin typeface="Arial"/>
                <a:cs typeface="Arial"/>
              </a:defRPr>
            </a:lvl1pPr>
          </a:lstStyle>
          <a:p>
            <a:pPr marL="95250">
              <a:lnSpc>
                <a:spcPts val="110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>
                <a:solidFill>
                  <a:srgbClr val="FF00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9/10/2018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9B9A97"/>
                </a:solidFill>
                <a:latin typeface="Arial"/>
                <a:cs typeface="Arial"/>
              </a:defRPr>
            </a:lvl1pPr>
          </a:lstStyle>
          <a:p>
            <a:pPr marL="95250">
              <a:lnSpc>
                <a:spcPts val="110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>
                <a:solidFill>
                  <a:srgbClr val="FF00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9/10/2018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9B9A97"/>
                </a:solidFill>
                <a:latin typeface="Arial"/>
                <a:cs typeface="Arial"/>
              </a:defRPr>
            </a:lvl1pPr>
          </a:lstStyle>
          <a:p>
            <a:pPr marL="95250">
              <a:lnSpc>
                <a:spcPts val="110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9/10/2018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9B9A97"/>
                </a:solidFill>
                <a:latin typeface="Arial"/>
                <a:cs typeface="Arial"/>
              </a:defRPr>
            </a:lvl1pPr>
          </a:lstStyle>
          <a:p>
            <a:pPr marL="95250">
              <a:lnSpc>
                <a:spcPts val="110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A3A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8819" y="267970"/>
            <a:ext cx="7706360" cy="1240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1" i="0">
                <a:solidFill>
                  <a:srgbClr val="FF00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3580" y="2047875"/>
            <a:ext cx="7936839" cy="3303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51316" y="6644046"/>
            <a:ext cx="191134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9B9A97"/>
                </a:solidFill>
                <a:latin typeface="Arial"/>
                <a:cs typeface="Arial"/>
              </a:defRPr>
            </a:lvl1pPr>
          </a:lstStyle>
          <a:p>
            <a:pPr marL="95250">
              <a:lnSpc>
                <a:spcPts val="110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jpg"/><Relationship Id="rId5" Type="http://schemas.openxmlformats.org/officeDocument/2006/relationships/image" Target="../media/image12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34614" y="2240915"/>
            <a:ext cx="2933065" cy="381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00"/>
                </a:solidFill>
                <a:latin typeface="Comic Sans MS"/>
                <a:cs typeface="Comic Sans MS"/>
              </a:rPr>
              <a:t>Dr</a:t>
            </a:r>
            <a:r>
              <a:rPr sz="2400" spc="-2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FFFF00"/>
                </a:solidFill>
                <a:latin typeface="Comic Sans MS"/>
                <a:cs typeface="Comic Sans MS"/>
              </a:rPr>
              <a:t>Nerv</a:t>
            </a:r>
            <a:r>
              <a:rPr sz="2400" spc="-10" dirty="0">
                <a:solidFill>
                  <a:srgbClr val="FFFF00"/>
                </a:solidFill>
                <a:latin typeface="Comic Sans MS"/>
                <a:cs typeface="Comic Sans MS"/>
              </a:rPr>
              <a:t>a</a:t>
            </a:r>
            <a:r>
              <a:rPr sz="2400" spc="-5" dirty="0">
                <a:solidFill>
                  <a:srgbClr val="FFFF00"/>
                </a:solidFill>
                <a:latin typeface="Comic Sans MS"/>
                <a:cs typeface="Comic Sans MS"/>
              </a:rPr>
              <a:t>n</a:t>
            </a:r>
            <a:r>
              <a:rPr sz="2400" dirty="0">
                <a:solidFill>
                  <a:srgbClr val="FFFF00"/>
                </a:solidFill>
                <a:latin typeface="Comic Sans MS"/>
                <a:cs typeface="Comic Sans MS"/>
              </a:rPr>
              <a:t>a</a:t>
            </a:r>
            <a:r>
              <a:rPr sz="2400" spc="-1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omic Sans MS"/>
                <a:cs typeface="Comic Sans MS"/>
              </a:rPr>
              <a:t>Most</a:t>
            </a:r>
            <a:r>
              <a:rPr sz="2400" spc="-15" dirty="0">
                <a:solidFill>
                  <a:srgbClr val="FFFF00"/>
                </a:solidFill>
                <a:latin typeface="Comic Sans MS"/>
                <a:cs typeface="Comic Sans MS"/>
              </a:rPr>
              <a:t>a</a:t>
            </a:r>
            <a:r>
              <a:rPr sz="2400" spc="-5" dirty="0">
                <a:solidFill>
                  <a:srgbClr val="FFFF00"/>
                </a:solidFill>
                <a:latin typeface="Comic Sans MS"/>
                <a:cs typeface="Comic Sans MS"/>
              </a:rPr>
              <a:t>fa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pc="-10" dirty="0"/>
              <a:t>BLOO</a:t>
            </a:r>
            <a:r>
              <a:rPr spc="-5" dirty="0"/>
              <a:t>D</a:t>
            </a:r>
            <a:r>
              <a:rPr spc="5" dirty="0"/>
              <a:t> </a:t>
            </a:r>
            <a:r>
              <a:rPr spc="-5" dirty="0"/>
              <a:t>PHY</a:t>
            </a:r>
            <a:r>
              <a:rPr dirty="0"/>
              <a:t>S</a:t>
            </a:r>
            <a:r>
              <a:rPr spc="-10" dirty="0"/>
              <a:t>IOLO</a:t>
            </a:r>
            <a:r>
              <a:rPr spc="-15" dirty="0"/>
              <a:t>G</a:t>
            </a:r>
            <a:r>
              <a:rPr spc="-5" dirty="0"/>
              <a:t>Y</a:t>
            </a:r>
          </a:p>
          <a:p>
            <a:pPr algn="ctr">
              <a:lnSpc>
                <a:spcPct val="100000"/>
              </a:lnSpc>
              <a:spcBef>
                <a:spcPts val="45"/>
              </a:spcBef>
            </a:pPr>
            <a:r>
              <a:rPr sz="2000" b="0" dirty="0">
                <a:latin typeface="Comic Sans MS"/>
                <a:cs typeface="Comic Sans MS"/>
              </a:rPr>
              <a:t>L</a:t>
            </a:r>
            <a:r>
              <a:rPr sz="2000" b="0" spc="-10" dirty="0">
                <a:latin typeface="Comic Sans MS"/>
                <a:cs typeface="Comic Sans MS"/>
              </a:rPr>
              <a:t>e</a:t>
            </a:r>
            <a:r>
              <a:rPr sz="2000" b="0" dirty="0">
                <a:latin typeface="Comic Sans MS"/>
                <a:cs typeface="Comic Sans MS"/>
              </a:rPr>
              <a:t>cture</a:t>
            </a:r>
            <a:r>
              <a:rPr sz="2000" b="0" spc="-30" dirty="0">
                <a:latin typeface="Comic Sans MS"/>
                <a:cs typeface="Comic Sans MS"/>
              </a:rPr>
              <a:t> </a:t>
            </a:r>
            <a:r>
              <a:rPr sz="2000" b="0" dirty="0">
                <a:latin typeface="Comic Sans MS"/>
                <a:cs typeface="Comic Sans MS"/>
              </a:rPr>
              <a:t>2</a:t>
            </a:r>
            <a:endParaRPr sz="20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654295"/>
            <a:ext cx="9144000" cy="2203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751323"/>
            <a:ext cx="9144000" cy="2106930"/>
          </a:xfrm>
          <a:custGeom>
            <a:avLst/>
            <a:gdLst/>
            <a:ahLst/>
            <a:cxnLst/>
            <a:rect l="l" t="t" r="r" b="b"/>
            <a:pathLst>
              <a:path w="9144000" h="2106929">
                <a:moveTo>
                  <a:pt x="0" y="1692338"/>
                </a:moveTo>
                <a:lnTo>
                  <a:pt x="0" y="2106674"/>
                </a:lnTo>
                <a:lnTo>
                  <a:pt x="9144000" y="2106674"/>
                </a:lnTo>
                <a:lnTo>
                  <a:pt x="9144000" y="1750907"/>
                </a:lnTo>
                <a:lnTo>
                  <a:pt x="2312157" y="1750907"/>
                </a:lnTo>
                <a:lnTo>
                  <a:pt x="1709221" y="1745429"/>
                </a:lnTo>
                <a:lnTo>
                  <a:pt x="0" y="1692338"/>
                </a:lnTo>
                <a:close/>
              </a:path>
              <a:path w="9144000" h="2106929">
                <a:moveTo>
                  <a:pt x="9144000" y="0"/>
                </a:moveTo>
                <a:lnTo>
                  <a:pt x="9016823" y="60107"/>
                </a:lnTo>
                <a:lnTo>
                  <a:pt x="8524222" y="287316"/>
                </a:lnTo>
                <a:lnTo>
                  <a:pt x="8113133" y="469292"/>
                </a:lnTo>
                <a:lnTo>
                  <a:pt x="7719208" y="636191"/>
                </a:lnTo>
                <a:lnTo>
                  <a:pt x="7394174" y="767704"/>
                </a:lnTo>
                <a:lnTo>
                  <a:pt x="7079869" y="888962"/>
                </a:lnTo>
                <a:lnTo>
                  <a:pt x="6825516" y="982451"/>
                </a:lnTo>
                <a:lnTo>
                  <a:pt x="6577508" y="1069302"/>
                </a:lnTo>
                <a:lnTo>
                  <a:pt x="6335343" y="1149736"/>
                </a:lnTo>
                <a:lnTo>
                  <a:pt x="6098516" y="1223970"/>
                </a:lnTo>
                <a:lnTo>
                  <a:pt x="5866526" y="1292227"/>
                </a:lnTo>
                <a:lnTo>
                  <a:pt x="5638870" y="1354724"/>
                </a:lnTo>
                <a:lnTo>
                  <a:pt x="5459528" y="1400723"/>
                </a:lnTo>
                <a:lnTo>
                  <a:pt x="5282381" y="1443290"/>
                </a:lnTo>
                <a:lnTo>
                  <a:pt x="5107172" y="1482537"/>
                </a:lnTo>
                <a:lnTo>
                  <a:pt x="4933643" y="1518576"/>
                </a:lnTo>
                <a:lnTo>
                  <a:pt x="4761536" y="1551520"/>
                </a:lnTo>
                <a:lnTo>
                  <a:pt x="4590595" y="1581482"/>
                </a:lnTo>
                <a:lnTo>
                  <a:pt x="4378165" y="1614912"/>
                </a:lnTo>
                <a:lnTo>
                  <a:pt x="4166652" y="1644077"/>
                </a:lnTo>
                <a:lnTo>
                  <a:pt x="3955553" y="1669197"/>
                </a:lnTo>
                <a:lnTo>
                  <a:pt x="3744365" y="1690492"/>
                </a:lnTo>
                <a:lnTo>
                  <a:pt x="3532585" y="1708182"/>
                </a:lnTo>
                <a:lnTo>
                  <a:pt x="3276961" y="1724960"/>
                </a:lnTo>
                <a:lnTo>
                  <a:pt x="3018893" y="1737243"/>
                </a:lnTo>
                <a:lnTo>
                  <a:pt x="2713565" y="1746398"/>
                </a:lnTo>
                <a:lnTo>
                  <a:pt x="2312157" y="1750907"/>
                </a:lnTo>
                <a:lnTo>
                  <a:pt x="9144000" y="1750907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03007" y="129539"/>
            <a:ext cx="106679" cy="1066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18819" y="77215"/>
            <a:ext cx="2898140" cy="719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>
                <a:solidFill>
                  <a:srgbClr val="FFFF00"/>
                </a:solidFill>
              </a:rPr>
              <a:t>Bloo</a:t>
            </a:r>
            <a:r>
              <a:rPr spc="-5" dirty="0">
                <a:solidFill>
                  <a:srgbClr val="FFFF00"/>
                </a:solidFill>
              </a:rPr>
              <a:t>d</a:t>
            </a:r>
            <a:r>
              <a:rPr spc="20" dirty="0">
                <a:solidFill>
                  <a:srgbClr val="FFFF00"/>
                </a:solidFill>
              </a:rPr>
              <a:t> </a:t>
            </a:r>
            <a:r>
              <a:rPr spc="-5" dirty="0">
                <a:solidFill>
                  <a:srgbClr val="FFFF00"/>
                </a:solidFill>
              </a:rPr>
              <a:t>Film</a:t>
            </a:r>
          </a:p>
        </p:txBody>
      </p:sp>
      <p:sp>
        <p:nvSpPr>
          <p:cNvPr id="8" name="object 8"/>
          <p:cNvSpPr/>
          <p:nvPr/>
        </p:nvSpPr>
        <p:spPr>
          <a:xfrm>
            <a:off x="1371600" y="1143000"/>
            <a:ext cx="6372225" cy="54737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654295"/>
            <a:ext cx="9144000" cy="2203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751323"/>
            <a:ext cx="9144000" cy="2106930"/>
          </a:xfrm>
          <a:custGeom>
            <a:avLst/>
            <a:gdLst/>
            <a:ahLst/>
            <a:cxnLst/>
            <a:rect l="l" t="t" r="r" b="b"/>
            <a:pathLst>
              <a:path w="9144000" h="2106929">
                <a:moveTo>
                  <a:pt x="0" y="1692338"/>
                </a:moveTo>
                <a:lnTo>
                  <a:pt x="0" y="2106674"/>
                </a:lnTo>
                <a:lnTo>
                  <a:pt x="9144000" y="2106674"/>
                </a:lnTo>
                <a:lnTo>
                  <a:pt x="9144000" y="1750907"/>
                </a:lnTo>
                <a:lnTo>
                  <a:pt x="2312157" y="1750907"/>
                </a:lnTo>
                <a:lnTo>
                  <a:pt x="1709221" y="1745429"/>
                </a:lnTo>
                <a:lnTo>
                  <a:pt x="0" y="1692338"/>
                </a:lnTo>
                <a:close/>
              </a:path>
              <a:path w="9144000" h="2106929">
                <a:moveTo>
                  <a:pt x="9144000" y="0"/>
                </a:moveTo>
                <a:lnTo>
                  <a:pt x="9016823" y="60107"/>
                </a:lnTo>
                <a:lnTo>
                  <a:pt x="8524222" y="287316"/>
                </a:lnTo>
                <a:lnTo>
                  <a:pt x="8113133" y="469292"/>
                </a:lnTo>
                <a:lnTo>
                  <a:pt x="7719208" y="636191"/>
                </a:lnTo>
                <a:lnTo>
                  <a:pt x="7394174" y="767704"/>
                </a:lnTo>
                <a:lnTo>
                  <a:pt x="7079869" y="888962"/>
                </a:lnTo>
                <a:lnTo>
                  <a:pt x="6825516" y="982451"/>
                </a:lnTo>
                <a:lnTo>
                  <a:pt x="6577508" y="1069302"/>
                </a:lnTo>
                <a:lnTo>
                  <a:pt x="6335343" y="1149736"/>
                </a:lnTo>
                <a:lnTo>
                  <a:pt x="6098516" y="1223970"/>
                </a:lnTo>
                <a:lnTo>
                  <a:pt x="5866526" y="1292227"/>
                </a:lnTo>
                <a:lnTo>
                  <a:pt x="5638870" y="1354724"/>
                </a:lnTo>
                <a:lnTo>
                  <a:pt x="5459528" y="1400723"/>
                </a:lnTo>
                <a:lnTo>
                  <a:pt x="5282381" y="1443290"/>
                </a:lnTo>
                <a:lnTo>
                  <a:pt x="5107172" y="1482537"/>
                </a:lnTo>
                <a:lnTo>
                  <a:pt x="4933643" y="1518576"/>
                </a:lnTo>
                <a:lnTo>
                  <a:pt x="4761536" y="1551520"/>
                </a:lnTo>
                <a:lnTo>
                  <a:pt x="4590595" y="1581482"/>
                </a:lnTo>
                <a:lnTo>
                  <a:pt x="4378165" y="1614912"/>
                </a:lnTo>
                <a:lnTo>
                  <a:pt x="4166652" y="1644077"/>
                </a:lnTo>
                <a:lnTo>
                  <a:pt x="3955553" y="1669197"/>
                </a:lnTo>
                <a:lnTo>
                  <a:pt x="3744365" y="1690492"/>
                </a:lnTo>
                <a:lnTo>
                  <a:pt x="3532585" y="1708182"/>
                </a:lnTo>
                <a:lnTo>
                  <a:pt x="3276961" y="1724960"/>
                </a:lnTo>
                <a:lnTo>
                  <a:pt x="3018893" y="1737243"/>
                </a:lnTo>
                <a:lnTo>
                  <a:pt x="2713565" y="1746398"/>
                </a:lnTo>
                <a:lnTo>
                  <a:pt x="2312157" y="1750907"/>
                </a:lnTo>
                <a:lnTo>
                  <a:pt x="9144000" y="1750907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03007" y="129539"/>
            <a:ext cx="106679" cy="1066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90219" y="3359530"/>
            <a:ext cx="8082915" cy="2936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0" indent="-184150">
              <a:lnSpc>
                <a:spcPct val="100000"/>
              </a:lnSpc>
              <a:buChar char="-"/>
              <a:tabLst>
                <a:tab pos="197485" algn="l"/>
              </a:tabLst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C's</a:t>
            </a:r>
            <a:r>
              <a:rPr sz="24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smaller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than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rmal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increased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zone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entral p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b="1" spc="-1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41910" indent="81915" algn="just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is indicative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microc</a:t>
            </a:r>
            <a:r>
              <a:rPr sz="2400" b="1" spc="-3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400" b="1" spc="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400" b="1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(smaller size of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 R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C)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400" b="1" spc="-3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po</a:t>
            </a:r>
            <a:r>
              <a:rPr sz="2400" b="1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hromic</a:t>
            </a:r>
            <a:r>
              <a:rPr sz="2400" b="1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ess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hemoglobin</a:t>
            </a:r>
            <a:r>
              <a:rPr sz="24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C) an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mia.</a:t>
            </a:r>
            <a:endParaRPr sz="2400">
              <a:latin typeface="Arial"/>
              <a:cs typeface="Arial"/>
            </a:endParaRPr>
          </a:p>
          <a:p>
            <a:pPr marL="196850" indent="-184150">
              <a:lnSpc>
                <a:spcPct val="100000"/>
              </a:lnSpc>
              <a:buChar char="-"/>
              <a:tabLst>
                <a:tab pos="19748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lso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increased</a:t>
            </a:r>
            <a:r>
              <a:rPr sz="24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aniso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tosis</a:t>
            </a:r>
            <a:r>
              <a:rPr sz="24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(variation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ize)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iki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tosis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(variation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e)</a:t>
            </a:r>
            <a:r>
              <a:rPr sz="2400" b="1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743200" y="838200"/>
            <a:ext cx="3752850" cy="244995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820672" y="116332"/>
            <a:ext cx="6129020" cy="50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FFFF00"/>
                </a:solidFill>
              </a:rPr>
              <a:t>Microcytic hypoc</a:t>
            </a:r>
            <a:r>
              <a:rPr sz="3200" spc="-10" dirty="0">
                <a:solidFill>
                  <a:srgbClr val="FFFF00"/>
                </a:solidFill>
              </a:rPr>
              <a:t>h</a:t>
            </a:r>
            <a:r>
              <a:rPr sz="3200" spc="-5" dirty="0">
                <a:solidFill>
                  <a:srgbClr val="FFFF00"/>
                </a:solidFill>
              </a:rPr>
              <a:t>ro</a:t>
            </a:r>
            <a:r>
              <a:rPr sz="3200" spc="-15" dirty="0">
                <a:solidFill>
                  <a:srgbClr val="FFFF00"/>
                </a:solidFill>
              </a:rPr>
              <a:t>m</a:t>
            </a:r>
            <a:r>
              <a:rPr sz="3200" spc="-5" dirty="0">
                <a:solidFill>
                  <a:srgbClr val="FFFF00"/>
                </a:solidFill>
              </a:rPr>
              <a:t>i</a:t>
            </a:r>
            <a:r>
              <a:rPr sz="3200" dirty="0">
                <a:solidFill>
                  <a:srgbClr val="FFFF00"/>
                </a:solidFill>
              </a:rPr>
              <a:t>c</a:t>
            </a:r>
            <a:r>
              <a:rPr sz="3200" spc="45" dirty="0">
                <a:solidFill>
                  <a:srgbClr val="FFFF00"/>
                </a:solidFill>
              </a:rPr>
              <a:t> </a:t>
            </a:r>
            <a:r>
              <a:rPr sz="3200" dirty="0">
                <a:solidFill>
                  <a:srgbClr val="FFFF00"/>
                </a:solidFill>
              </a:rPr>
              <a:t>ane</a:t>
            </a:r>
            <a:r>
              <a:rPr sz="3200" spc="-15" dirty="0">
                <a:solidFill>
                  <a:srgbClr val="FFFF00"/>
                </a:solidFill>
              </a:rPr>
              <a:t>m</a:t>
            </a:r>
            <a:r>
              <a:rPr sz="3200" spc="-5" dirty="0">
                <a:solidFill>
                  <a:srgbClr val="FFFF00"/>
                </a:solidFill>
              </a:rPr>
              <a:t>ia</a:t>
            </a:r>
            <a:endParaRPr sz="3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7103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C000"/>
                </a:solidFill>
              </a:rPr>
              <a:t>ANAEMIAS</a:t>
            </a:r>
            <a:endParaRPr sz="36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5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214424" y="1706498"/>
            <a:ext cx="6096635" cy="276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6D9FAF"/>
              </a:buClr>
              <a:buSzPct val="90384"/>
              <a:buFont typeface="Wingdings"/>
              <a:buChar char=""/>
              <a:tabLst>
                <a:tab pos="285750" algn="l"/>
              </a:tabLst>
            </a:pP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Defin</a:t>
            </a:r>
            <a:r>
              <a:rPr sz="2600" b="1" spc="-5" dirty="0">
                <a:solidFill>
                  <a:srgbClr val="FFFF00"/>
                </a:solidFill>
                <a:latin typeface="Comic Sans MS"/>
                <a:cs typeface="Comic Sans MS"/>
              </a:rPr>
              <a:t>iat</a:t>
            </a:r>
            <a:r>
              <a:rPr sz="2600" b="1" spc="5" dirty="0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on</a:t>
            </a:r>
            <a:endParaRPr sz="2600">
              <a:latin typeface="Comic Sans MS"/>
              <a:cs typeface="Comic Sans MS"/>
            </a:endParaRPr>
          </a:p>
          <a:p>
            <a:pPr marL="568325" lvl="1" indent="-255904">
              <a:lnSpc>
                <a:spcPct val="100000"/>
              </a:lnSpc>
              <a:spcBef>
                <a:spcPts val="585"/>
              </a:spcBef>
              <a:buClr>
                <a:srgbClr val="CCAE09"/>
              </a:buClr>
              <a:buSzPct val="85416"/>
              <a:buFont typeface="Arial"/>
              <a:buChar char="○"/>
              <a:tabLst>
                <a:tab pos="568960" algn="l"/>
              </a:tabLst>
            </a:pPr>
            <a:r>
              <a:rPr sz="2400" b="1" spc="-5" dirty="0">
                <a:solidFill>
                  <a:srgbClr val="FFFFFF"/>
                </a:solidFill>
                <a:latin typeface="Comic Sans MS"/>
                <a:cs typeface="Comic Sans MS"/>
              </a:rPr>
              <a:t>Decreas</a:t>
            </a:r>
            <a:r>
              <a:rPr sz="2400" b="1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4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400" b="1" spc="5" dirty="0">
                <a:solidFill>
                  <a:srgbClr val="FFFFFF"/>
                </a:solidFill>
                <a:latin typeface="Comic Sans MS"/>
                <a:cs typeface="Comic Sans MS"/>
              </a:rPr>
              <a:t>u</a:t>
            </a:r>
            <a:r>
              <a:rPr sz="2400" b="1" dirty="0">
                <a:solidFill>
                  <a:srgbClr val="FFFFFF"/>
                </a:solidFill>
                <a:latin typeface="Comic Sans MS"/>
                <a:cs typeface="Comic Sans MS"/>
              </a:rPr>
              <a:t>mb</a:t>
            </a:r>
            <a:r>
              <a:rPr sz="2400" b="1" spc="5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400" b="1" dirty="0">
                <a:solidFill>
                  <a:srgbClr val="FFFFFF"/>
                </a:solidFill>
                <a:latin typeface="Comic Sans MS"/>
                <a:cs typeface="Comic Sans MS"/>
              </a:rPr>
              <a:t>r</a:t>
            </a:r>
            <a:r>
              <a:rPr sz="2400" b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2400" b="1" spc="-5" dirty="0">
                <a:solidFill>
                  <a:srgbClr val="FFFFFF"/>
                </a:solidFill>
                <a:latin typeface="Comic Sans MS"/>
                <a:cs typeface="Comic Sans MS"/>
              </a:rPr>
              <a:t>RBC</a:t>
            </a:r>
            <a:endParaRPr sz="2400">
              <a:latin typeface="Comic Sans MS"/>
              <a:cs typeface="Comic Sans MS"/>
            </a:endParaRPr>
          </a:p>
          <a:p>
            <a:pPr marL="568325" lvl="1" indent="-255904">
              <a:lnSpc>
                <a:spcPct val="100000"/>
              </a:lnSpc>
              <a:spcBef>
                <a:spcPts val="575"/>
              </a:spcBef>
              <a:buClr>
                <a:srgbClr val="CCAE09"/>
              </a:buClr>
              <a:buSzPct val="85416"/>
              <a:buFont typeface="Arial"/>
              <a:buChar char="○"/>
              <a:tabLst>
                <a:tab pos="568960" algn="l"/>
              </a:tabLst>
            </a:pPr>
            <a:r>
              <a:rPr sz="2400" b="1" spc="-5" dirty="0">
                <a:solidFill>
                  <a:srgbClr val="FFFFFF"/>
                </a:solidFill>
                <a:latin typeface="Comic Sans MS"/>
                <a:cs typeface="Comic Sans MS"/>
              </a:rPr>
              <a:t>Decreas</a:t>
            </a:r>
            <a:r>
              <a:rPr sz="2400" b="1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400" b="1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b="1" spc="5" dirty="0">
                <a:solidFill>
                  <a:srgbClr val="FFFFFF"/>
                </a:solidFill>
                <a:latin typeface="Comic Sans MS"/>
                <a:cs typeface="Comic Sans MS"/>
              </a:rPr>
              <a:t>Hb</a:t>
            </a:r>
            <a:endParaRPr sz="2400">
              <a:latin typeface="Comic Sans MS"/>
              <a:cs typeface="Comic Sans MS"/>
            </a:endParaRPr>
          </a:p>
          <a:p>
            <a:pPr marL="312420">
              <a:lnSpc>
                <a:spcPct val="100000"/>
              </a:lnSpc>
              <a:spcBef>
                <a:spcPts val="925"/>
              </a:spcBef>
            </a:pPr>
            <a:r>
              <a:rPr sz="2050" spc="-5" dirty="0">
                <a:solidFill>
                  <a:srgbClr val="CCAE09"/>
                </a:solidFill>
                <a:latin typeface="Arial"/>
                <a:cs typeface="Arial"/>
              </a:rPr>
              <a:t>○</a:t>
            </a:r>
            <a:endParaRPr sz="205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685"/>
              </a:spcBef>
              <a:buClr>
                <a:srgbClr val="6D9FAF"/>
              </a:buClr>
              <a:buSzPct val="88461"/>
              <a:buFont typeface="Wingdings"/>
              <a:buChar char=""/>
              <a:tabLst>
                <a:tab pos="285750" algn="l"/>
              </a:tabLst>
            </a:pPr>
            <a:r>
              <a:rPr sz="2600" b="1" spc="-5" dirty="0">
                <a:solidFill>
                  <a:srgbClr val="FFFF00"/>
                </a:solidFill>
                <a:latin typeface="Comic Sans MS"/>
                <a:cs typeface="Comic Sans MS"/>
              </a:rPr>
              <a:t>Sym</a:t>
            </a:r>
            <a:r>
              <a:rPr sz="2600" b="1" spc="5" dirty="0">
                <a:solidFill>
                  <a:srgbClr val="FFFF00"/>
                </a:solidFill>
                <a:latin typeface="Comic Sans MS"/>
                <a:cs typeface="Comic Sans MS"/>
              </a:rPr>
              <a:t>p</a:t>
            </a:r>
            <a:r>
              <a:rPr sz="2600" b="1" spc="-5" dirty="0">
                <a:solidFill>
                  <a:srgbClr val="FFFF00"/>
                </a:solidFill>
                <a:latin typeface="Comic Sans MS"/>
                <a:cs typeface="Comic Sans MS"/>
              </a:rPr>
              <a:t>tom</a:t>
            </a: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s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:</a:t>
            </a:r>
            <a:r>
              <a:rPr sz="2600" b="1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Tired,</a:t>
            </a:r>
            <a:r>
              <a:rPr sz="2600" b="1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F</a:t>
            </a:r>
            <a:r>
              <a:rPr sz="2600" b="1" spc="10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tigue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r>
              <a:rPr sz="2600" b="1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short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of</a:t>
            </a:r>
            <a:endParaRPr sz="2600">
              <a:latin typeface="Comic Sans MS"/>
              <a:cs typeface="Comic Sans MS"/>
            </a:endParaRPr>
          </a:p>
          <a:p>
            <a:pPr marL="285115">
              <a:lnSpc>
                <a:spcPct val="100000"/>
              </a:lnSpc>
              <a:spcBef>
                <a:spcPts val="1320"/>
              </a:spcBef>
            </a:pP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bre</a:t>
            </a:r>
            <a:r>
              <a:rPr sz="2600" b="1" spc="10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th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r>
              <a:rPr sz="2600" b="1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heart</a:t>
            </a:r>
            <a:r>
              <a:rPr sz="2600" b="1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fa</a:t>
            </a:r>
            <a:r>
              <a:rPr sz="2600" b="1" spc="5" dirty="0">
                <a:solidFill>
                  <a:srgbClr val="FFFFFF"/>
                </a:solidFill>
                <a:latin typeface="Comic Sans MS"/>
                <a:cs typeface="Comic Sans MS"/>
              </a:rPr>
              <a:t>i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lure.</a:t>
            </a:r>
            <a:endParaRPr sz="26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654295"/>
            <a:ext cx="9144000" cy="2203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751323"/>
            <a:ext cx="9144000" cy="2106930"/>
          </a:xfrm>
          <a:custGeom>
            <a:avLst/>
            <a:gdLst/>
            <a:ahLst/>
            <a:cxnLst/>
            <a:rect l="l" t="t" r="r" b="b"/>
            <a:pathLst>
              <a:path w="9144000" h="2106929">
                <a:moveTo>
                  <a:pt x="0" y="1692338"/>
                </a:moveTo>
                <a:lnTo>
                  <a:pt x="0" y="2106674"/>
                </a:lnTo>
                <a:lnTo>
                  <a:pt x="9144000" y="2106674"/>
                </a:lnTo>
                <a:lnTo>
                  <a:pt x="9144000" y="1750907"/>
                </a:lnTo>
                <a:lnTo>
                  <a:pt x="2312157" y="1750907"/>
                </a:lnTo>
                <a:lnTo>
                  <a:pt x="1709221" y="1745429"/>
                </a:lnTo>
                <a:lnTo>
                  <a:pt x="0" y="1692338"/>
                </a:lnTo>
                <a:close/>
              </a:path>
              <a:path w="9144000" h="2106929">
                <a:moveTo>
                  <a:pt x="9144000" y="0"/>
                </a:moveTo>
                <a:lnTo>
                  <a:pt x="9016823" y="60107"/>
                </a:lnTo>
                <a:lnTo>
                  <a:pt x="8524222" y="287316"/>
                </a:lnTo>
                <a:lnTo>
                  <a:pt x="8113133" y="469292"/>
                </a:lnTo>
                <a:lnTo>
                  <a:pt x="7719208" y="636191"/>
                </a:lnTo>
                <a:lnTo>
                  <a:pt x="7394174" y="767704"/>
                </a:lnTo>
                <a:lnTo>
                  <a:pt x="7079869" y="888962"/>
                </a:lnTo>
                <a:lnTo>
                  <a:pt x="6825516" y="982451"/>
                </a:lnTo>
                <a:lnTo>
                  <a:pt x="6577508" y="1069302"/>
                </a:lnTo>
                <a:lnTo>
                  <a:pt x="6335343" y="1149736"/>
                </a:lnTo>
                <a:lnTo>
                  <a:pt x="6098516" y="1223970"/>
                </a:lnTo>
                <a:lnTo>
                  <a:pt x="5866526" y="1292227"/>
                </a:lnTo>
                <a:lnTo>
                  <a:pt x="5638870" y="1354724"/>
                </a:lnTo>
                <a:lnTo>
                  <a:pt x="5459528" y="1400723"/>
                </a:lnTo>
                <a:lnTo>
                  <a:pt x="5282381" y="1443290"/>
                </a:lnTo>
                <a:lnTo>
                  <a:pt x="5107172" y="1482537"/>
                </a:lnTo>
                <a:lnTo>
                  <a:pt x="4933643" y="1518576"/>
                </a:lnTo>
                <a:lnTo>
                  <a:pt x="4761536" y="1551520"/>
                </a:lnTo>
                <a:lnTo>
                  <a:pt x="4590595" y="1581482"/>
                </a:lnTo>
                <a:lnTo>
                  <a:pt x="4378165" y="1614912"/>
                </a:lnTo>
                <a:lnTo>
                  <a:pt x="4166652" y="1644077"/>
                </a:lnTo>
                <a:lnTo>
                  <a:pt x="3955553" y="1669197"/>
                </a:lnTo>
                <a:lnTo>
                  <a:pt x="3744365" y="1690492"/>
                </a:lnTo>
                <a:lnTo>
                  <a:pt x="3532585" y="1708182"/>
                </a:lnTo>
                <a:lnTo>
                  <a:pt x="3276961" y="1724960"/>
                </a:lnTo>
                <a:lnTo>
                  <a:pt x="3018893" y="1737243"/>
                </a:lnTo>
                <a:lnTo>
                  <a:pt x="2713565" y="1746398"/>
                </a:lnTo>
                <a:lnTo>
                  <a:pt x="2312157" y="1750907"/>
                </a:lnTo>
                <a:lnTo>
                  <a:pt x="9144000" y="1750907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03007" y="129539"/>
            <a:ext cx="106679" cy="1066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9740" y="495553"/>
            <a:ext cx="2783840" cy="365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C000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C000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FFC000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C000"/>
                </a:solidFill>
                <a:latin typeface="Arial"/>
                <a:cs typeface="Arial"/>
              </a:rPr>
              <a:t>es</a:t>
            </a:r>
            <a:r>
              <a:rPr sz="2400" spc="5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C000"/>
                </a:solidFill>
                <a:latin typeface="Arial"/>
                <a:cs typeface="Arial"/>
              </a:rPr>
              <a:t>of</a:t>
            </a:r>
            <a:r>
              <a:rPr sz="2400" spc="-20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FFC000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FFC0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C000"/>
                </a:solidFill>
                <a:latin typeface="Arial"/>
                <a:cs typeface="Arial"/>
              </a:rPr>
              <a:t>mia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8340" y="2326259"/>
            <a:ext cx="3052445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u="heavy" spc="-5" dirty="0">
                <a:solidFill>
                  <a:srgbClr val="FFFF00"/>
                </a:solidFill>
                <a:latin typeface="Arial"/>
                <a:cs typeface="Arial"/>
              </a:rPr>
              <a:t>2</a:t>
            </a:r>
            <a:r>
              <a:rPr sz="1800" b="1" u="heavy" dirty="0">
                <a:solidFill>
                  <a:srgbClr val="FFFF00"/>
                </a:solidFill>
                <a:latin typeface="Arial"/>
                <a:cs typeface="Arial"/>
              </a:rPr>
              <a:t>.Dec</a:t>
            </a:r>
            <a:r>
              <a:rPr sz="1800" b="1" u="heavy" spc="-1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1800" b="1" u="heavy" dirty="0">
                <a:solidFill>
                  <a:srgbClr val="FFFF00"/>
                </a:solidFill>
                <a:latin typeface="Arial"/>
                <a:cs typeface="Arial"/>
              </a:rPr>
              <a:t>ea</a:t>
            </a:r>
            <a:r>
              <a:rPr sz="1800" b="1" u="heavy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1800" b="1" u="heavy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b="1" u="heavy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u="heavy" dirty="0">
                <a:solidFill>
                  <a:srgbClr val="FFFF00"/>
                </a:solidFill>
                <a:latin typeface="Arial"/>
                <a:cs typeface="Arial"/>
              </a:rPr>
              <a:t>RBC</a:t>
            </a:r>
            <a:r>
              <a:rPr sz="1800" b="1" u="heavy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u="heavy" spc="5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b="1" u="heavy" dirty="0">
                <a:solidFill>
                  <a:srgbClr val="FFFF00"/>
                </a:solidFill>
                <a:latin typeface="Arial"/>
                <a:cs typeface="Arial"/>
              </a:rPr>
              <a:t>ro</a:t>
            </a:r>
            <a:r>
              <a:rPr sz="1800" b="1" u="heavy" spc="5" dirty="0">
                <a:solidFill>
                  <a:srgbClr val="FFFF00"/>
                </a:solidFill>
                <a:latin typeface="Arial"/>
                <a:cs typeface="Arial"/>
              </a:rPr>
              <a:t>du</a:t>
            </a:r>
            <a:r>
              <a:rPr sz="1800" b="1" u="heavy" dirty="0">
                <a:solidFill>
                  <a:srgbClr val="FFFF00"/>
                </a:solidFill>
                <a:latin typeface="Arial"/>
                <a:cs typeface="Arial"/>
              </a:rPr>
              <a:t>cti</a:t>
            </a:r>
            <a:r>
              <a:rPr sz="1800" b="1" u="heavy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b="1" u="heavy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  <a:p>
            <a:pPr marL="256540" indent="-243840">
              <a:lnSpc>
                <a:spcPct val="100000"/>
              </a:lnSpc>
              <a:buFont typeface="Wingdings"/>
              <a:buChar char=""/>
              <a:tabLst>
                <a:tab pos="257175" algn="l"/>
              </a:tabLst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Nutriti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sz="18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causes: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8340" y="2874898"/>
            <a:ext cx="53848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Iron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78610" y="2874898"/>
            <a:ext cx="370776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microc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tic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chr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mic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anaemi</a:t>
            </a:r>
            <a:r>
              <a:rPr sz="1800" b="1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2140" y="3149472"/>
            <a:ext cx="6853555" cy="3120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  <a:tabLst>
                <a:tab pos="2728595" algn="l"/>
              </a:tabLst>
            </a:pP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r>
              <a:rPr sz="1800" b="1" spc="-4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18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&amp; F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lic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id	m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gal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tic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ana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mia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latin typeface="Times New Roman"/>
              <a:cs typeface="Times New Roman"/>
            </a:endParaRPr>
          </a:p>
          <a:p>
            <a:pPr marL="88900" marR="508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Wingdings"/>
                <a:cs typeface="Wingdings"/>
              </a:rPr>
              <a:t>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Bo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ma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row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fail</a:t>
            </a: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est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cti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y cance</a:t>
            </a:r>
            <a:r>
              <a:rPr sz="1800" b="1" spc="-10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iati</a:t>
            </a: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, dru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1800" b="1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lastic</a:t>
            </a:r>
            <a:r>
              <a:rPr sz="18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anaemi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926589" algn="l"/>
              </a:tabLst>
            </a:pPr>
            <a:r>
              <a:rPr sz="1800" b="1" u="heavy" dirty="0">
                <a:solidFill>
                  <a:srgbClr val="FFFF00"/>
                </a:solidFill>
                <a:latin typeface="Arial"/>
                <a:cs typeface="Arial"/>
              </a:rPr>
              <a:t>3.H</a:t>
            </a:r>
            <a:r>
              <a:rPr sz="1800" b="1" u="heavy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b="1" u="heavy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b="1" u="heavy" spc="-1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1800" b="1" u="heavy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b="1" u="heavy" spc="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b="1" u="heavy" spc="-2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b="1" u="heavy" dirty="0">
                <a:solidFill>
                  <a:srgbClr val="FFFF00"/>
                </a:solidFill>
                <a:latin typeface="Arial"/>
                <a:cs typeface="Arial"/>
              </a:rPr>
              <a:t>tic	e</a:t>
            </a:r>
            <a:r>
              <a:rPr sz="1800" b="1" u="heavy" spc="-10" dirty="0">
                <a:solidFill>
                  <a:srgbClr val="FFFF00"/>
                </a:solidFill>
                <a:latin typeface="Arial"/>
                <a:cs typeface="Arial"/>
              </a:rPr>
              <a:t>x</a:t>
            </a:r>
            <a:r>
              <a:rPr sz="1800" b="1" u="heavy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1800" b="1" u="heavy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b="1" u="heavy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1800" b="1" u="heavy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1800" b="1" u="heavy" spc="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b="1" u="heavy" spc="-3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b="1" u="heavy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b="1" u="heavy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u="heavy" dirty="0">
                <a:solidFill>
                  <a:srgbClr val="FFFF00"/>
                </a:solidFill>
                <a:latin typeface="Arial"/>
                <a:cs typeface="Arial"/>
              </a:rPr>
              <a:t>de</a:t>
            </a:r>
            <a:r>
              <a:rPr sz="1800" b="1" u="heavy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1800" b="1" u="heavy" dirty="0">
                <a:solidFill>
                  <a:srgbClr val="FFFF00"/>
                </a:solidFill>
                <a:latin typeface="Arial"/>
                <a:cs typeface="Arial"/>
              </a:rPr>
              <a:t>truction</a:t>
            </a:r>
            <a:endParaRPr sz="1800">
              <a:latin typeface="Arial"/>
              <a:cs typeface="Arial"/>
            </a:endParaRPr>
          </a:p>
          <a:p>
            <a:pPr marL="256540" indent="-243840">
              <a:lnSpc>
                <a:spcPct val="100000"/>
              </a:lnSpc>
              <a:buFont typeface="Wingdings"/>
              <a:buChar char=""/>
              <a:tabLst>
                <a:tab pos="257175" algn="l"/>
              </a:tabLst>
            </a:pPr>
            <a:r>
              <a:rPr sz="1800" b="1" spc="-5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orm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s or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Hb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Sp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oc</a:t>
            </a:r>
            <a:r>
              <a:rPr sz="1800" b="1" spc="-2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tosis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si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kle</a:t>
            </a:r>
            <a:r>
              <a:rPr sz="18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  <a:p>
            <a:pPr marL="256540" indent="-243840">
              <a:lnSpc>
                <a:spcPct val="100000"/>
              </a:lnSpc>
              <a:buFont typeface="Wingdings"/>
              <a:buChar char=""/>
              <a:tabLst>
                <a:tab pos="257175" algn="l"/>
              </a:tabLst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omp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tible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blood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tr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nsfu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ion.</a:t>
            </a:r>
            <a:endParaRPr sz="1800">
              <a:latin typeface="Arial"/>
              <a:cs typeface="Arial"/>
            </a:endParaRPr>
          </a:p>
          <a:p>
            <a:pPr marL="256540" indent="-243840">
              <a:lnSpc>
                <a:spcPct val="100000"/>
              </a:lnSpc>
              <a:buFont typeface="Wingdings"/>
              <a:buChar char=""/>
              <a:tabLst>
                <a:tab pos="257175" algn="l"/>
              </a:tabLst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thro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tosis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fet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s 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4540" y="1105661"/>
            <a:ext cx="162179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u="heavy" dirty="0">
                <a:solidFill>
                  <a:srgbClr val="FFFF00"/>
                </a:solidFill>
                <a:latin typeface="Arial"/>
                <a:cs typeface="Arial"/>
              </a:rPr>
              <a:t>1.Blood</a:t>
            </a:r>
            <a:r>
              <a:rPr sz="2000" b="1" u="heavy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u="heavy" dirty="0">
                <a:solidFill>
                  <a:srgbClr val="FFFF00"/>
                </a:solidFill>
                <a:latin typeface="Arial"/>
                <a:cs typeface="Arial"/>
              </a:rPr>
              <a:t>Lo</a:t>
            </a:r>
            <a:r>
              <a:rPr sz="2000" b="1" u="heavy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b="1" u="heavy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4540" y="1410461"/>
            <a:ext cx="1130935" cy="620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ute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Chronic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27960" y="1410461"/>
            <a:ext cx="5928360" cy="620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cide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000" b="1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urn</a:t>
            </a:r>
            <a:r>
              <a:rPr sz="20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normal</a:t>
            </a:r>
            <a:r>
              <a:rPr sz="2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3-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2000" b="1" spc="3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 marL="168910">
              <a:lnSpc>
                <a:spcPct val="100000"/>
              </a:lnSpc>
            </a:pP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croc</a:t>
            </a:r>
            <a:r>
              <a:rPr sz="2000" b="1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tic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b="1" spc="-3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pochrom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c anaema</a:t>
            </a:r>
            <a:r>
              <a:rPr sz="20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(ulce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0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4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orm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52600" y="1600200"/>
            <a:ext cx="228600" cy="76200"/>
          </a:xfrm>
          <a:custGeom>
            <a:avLst/>
            <a:gdLst/>
            <a:ahLst/>
            <a:cxnLst/>
            <a:rect l="l" t="t" r="r" b="b"/>
            <a:pathLst>
              <a:path w="228600" h="76200">
                <a:moveTo>
                  <a:pt x="190500" y="0"/>
                </a:moveTo>
                <a:lnTo>
                  <a:pt x="190500" y="19050"/>
                </a:lnTo>
                <a:lnTo>
                  <a:pt x="0" y="19050"/>
                </a:lnTo>
                <a:lnTo>
                  <a:pt x="0" y="57150"/>
                </a:lnTo>
                <a:lnTo>
                  <a:pt x="190500" y="57150"/>
                </a:lnTo>
                <a:lnTo>
                  <a:pt x="190500" y="76200"/>
                </a:lnTo>
                <a:lnTo>
                  <a:pt x="228600" y="38100"/>
                </a:lnTo>
                <a:lnTo>
                  <a:pt x="1905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752600" y="1600200"/>
            <a:ext cx="228600" cy="76200"/>
          </a:xfrm>
          <a:custGeom>
            <a:avLst/>
            <a:gdLst/>
            <a:ahLst/>
            <a:cxnLst/>
            <a:rect l="l" t="t" r="r" b="b"/>
            <a:pathLst>
              <a:path w="228600" h="76200">
                <a:moveTo>
                  <a:pt x="0" y="57150"/>
                </a:moveTo>
                <a:lnTo>
                  <a:pt x="190500" y="57150"/>
                </a:lnTo>
                <a:lnTo>
                  <a:pt x="190500" y="76200"/>
                </a:lnTo>
                <a:lnTo>
                  <a:pt x="228600" y="38100"/>
                </a:lnTo>
                <a:lnTo>
                  <a:pt x="190500" y="0"/>
                </a:lnTo>
                <a:lnTo>
                  <a:pt x="190500" y="19050"/>
                </a:lnTo>
                <a:lnTo>
                  <a:pt x="0" y="19050"/>
                </a:lnTo>
                <a:lnTo>
                  <a:pt x="0" y="57150"/>
                </a:lnTo>
                <a:close/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81200" y="1905000"/>
            <a:ext cx="228600" cy="76200"/>
          </a:xfrm>
          <a:custGeom>
            <a:avLst/>
            <a:gdLst/>
            <a:ahLst/>
            <a:cxnLst/>
            <a:rect l="l" t="t" r="r" b="b"/>
            <a:pathLst>
              <a:path w="228600" h="76200">
                <a:moveTo>
                  <a:pt x="190500" y="0"/>
                </a:moveTo>
                <a:lnTo>
                  <a:pt x="190500" y="19050"/>
                </a:lnTo>
                <a:lnTo>
                  <a:pt x="0" y="19050"/>
                </a:lnTo>
                <a:lnTo>
                  <a:pt x="0" y="57150"/>
                </a:lnTo>
                <a:lnTo>
                  <a:pt x="190500" y="57150"/>
                </a:lnTo>
                <a:lnTo>
                  <a:pt x="190500" y="76200"/>
                </a:lnTo>
                <a:lnTo>
                  <a:pt x="228600" y="38100"/>
                </a:lnTo>
                <a:lnTo>
                  <a:pt x="1905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81200" y="1905000"/>
            <a:ext cx="228600" cy="76200"/>
          </a:xfrm>
          <a:custGeom>
            <a:avLst/>
            <a:gdLst/>
            <a:ahLst/>
            <a:cxnLst/>
            <a:rect l="l" t="t" r="r" b="b"/>
            <a:pathLst>
              <a:path w="228600" h="76200">
                <a:moveTo>
                  <a:pt x="0" y="57150"/>
                </a:moveTo>
                <a:lnTo>
                  <a:pt x="190500" y="57150"/>
                </a:lnTo>
                <a:lnTo>
                  <a:pt x="190500" y="76200"/>
                </a:lnTo>
                <a:lnTo>
                  <a:pt x="228600" y="38100"/>
                </a:lnTo>
                <a:lnTo>
                  <a:pt x="190500" y="0"/>
                </a:lnTo>
                <a:lnTo>
                  <a:pt x="190500" y="19050"/>
                </a:lnTo>
                <a:lnTo>
                  <a:pt x="0" y="19050"/>
                </a:lnTo>
                <a:lnTo>
                  <a:pt x="0" y="57150"/>
                </a:lnTo>
                <a:close/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09800" y="4724400"/>
            <a:ext cx="228600" cy="76200"/>
          </a:xfrm>
          <a:custGeom>
            <a:avLst/>
            <a:gdLst/>
            <a:ahLst/>
            <a:cxnLst/>
            <a:rect l="l" t="t" r="r" b="b"/>
            <a:pathLst>
              <a:path w="228600" h="76200">
                <a:moveTo>
                  <a:pt x="190500" y="0"/>
                </a:moveTo>
                <a:lnTo>
                  <a:pt x="190500" y="19050"/>
                </a:lnTo>
                <a:lnTo>
                  <a:pt x="0" y="19050"/>
                </a:lnTo>
                <a:lnTo>
                  <a:pt x="0" y="57150"/>
                </a:lnTo>
                <a:lnTo>
                  <a:pt x="190500" y="57150"/>
                </a:lnTo>
                <a:lnTo>
                  <a:pt x="190500" y="76200"/>
                </a:lnTo>
                <a:lnTo>
                  <a:pt x="228600" y="38100"/>
                </a:lnTo>
                <a:lnTo>
                  <a:pt x="1905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09800" y="4724400"/>
            <a:ext cx="228600" cy="76200"/>
          </a:xfrm>
          <a:custGeom>
            <a:avLst/>
            <a:gdLst/>
            <a:ahLst/>
            <a:cxnLst/>
            <a:rect l="l" t="t" r="r" b="b"/>
            <a:pathLst>
              <a:path w="228600" h="76200">
                <a:moveTo>
                  <a:pt x="0" y="57150"/>
                </a:moveTo>
                <a:lnTo>
                  <a:pt x="190500" y="57150"/>
                </a:lnTo>
                <a:lnTo>
                  <a:pt x="190500" y="76200"/>
                </a:lnTo>
                <a:lnTo>
                  <a:pt x="228600" y="38100"/>
                </a:lnTo>
                <a:lnTo>
                  <a:pt x="190500" y="0"/>
                </a:lnTo>
                <a:lnTo>
                  <a:pt x="190500" y="19050"/>
                </a:lnTo>
                <a:lnTo>
                  <a:pt x="0" y="19050"/>
                </a:lnTo>
                <a:lnTo>
                  <a:pt x="0" y="57150"/>
                </a:lnTo>
                <a:close/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971800" y="3276600"/>
            <a:ext cx="228600" cy="76200"/>
          </a:xfrm>
          <a:custGeom>
            <a:avLst/>
            <a:gdLst/>
            <a:ahLst/>
            <a:cxnLst/>
            <a:rect l="l" t="t" r="r" b="b"/>
            <a:pathLst>
              <a:path w="228600" h="76200">
                <a:moveTo>
                  <a:pt x="190500" y="0"/>
                </a:moveTo>
                <a:lnTo>
                  <a:pt x="190500" y="19050"/>
                </a:lnTo>
                <a:lnTo>
                  <a:pt x="0" y="19050"/>
                </a:lnTo>
                <a:lnTo>
                  <a:pt x="0" y="57150"/>
                </a:lnTo>
                <a:lnTo>
                  <a:pt x="190500" y="57150"/>
                </a:lnTo>
                <a:lnTo>
                  <a:pt x="190500" y="76200"/>
                </a:lnTo>
                <a:lnTo>
                  <a:pt x="228600" y="38100"/>
                </a:lnTo>
                <a:lnTo>
                  <a:pt x="1905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71800" y="3276600"/>
            <a:ext cx="228600" cy="76200"/>
          </a:xfrm>
          <a:custGeom>
            <a:avLst/>
            <a:gdLst/>
            <a:ahLst/>
            <a:cxnLst/>
            <a:rect l="l" t="t" r="r" b="b"/>
            <a:pathLst>
              <a:path w="228600" h="76200">
                <a:moveTo>
                  <a:pt x="0" y="57150"/>
                </a:moveTo>
                <a:lnTo>
                  <a:pt x="190500" y="57150"/>
                </a:lnTo>
                <a:lnTo>
                  <a:pt x="190500" y="76200"/>
                </a:lnTo>
                <a:lnTo>
                  <a:pt x="228600" y="38100"/>
                </a:lnTo>
                <a:lnTo>
                  <a:pt x="190500" y="0"/>
                </a:lnTo>
                <a:lnTo>
                  <a:pt x="190500" y="19050"/>
                </a:lnTo>
                <a:lnTo>
                  <a:pt x="0" y="19050"/>
                </a:lnTo>
                <a:lnTo>
                  <a:pt x="0" y="57150"/>
                </a:lnTo>
                <a:close/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95400" y="3048000"/>
            <a:ext cx="228600" cy="76200"/>
          </a:xfrm>
          <a:custGeom>
            <a:avLst/>
            <a:gdLst/>
            <a:ahLst/>
            <a:cxnLst/>
            <a:rect l="l" t="t" r="r" b="b"/>
            <a:pathLst>
              <a:path w="228600" h="76200">
                <a:moveTo>
                  <a:pt x="190500" y="0"/>
                </a:moveTo>
                <a:lnTo>
                  <a:pt x="190500" y="19050"/>
                </a:lnTo>
                <a:lnTo>
                  <a:pt x="0" y="19050"/>
                </a:lnTo>
                <a:lnTo>
                  <a:pt x="0" y="57150"/>
                </a:lnTo>
                <a:lnTo>
                  <a:pt x="190500" y="57150"/>
                </a:lnTo>
                <a:lnTo>
                  <a:pt x="190500" y="76200"/>
                </a:lnTo>
                <a:lnTo>
                  <a:pt x="228600" y="38100"/>
                </a:lnTo>
                <a:lnTo>
                  <a:pt x="1905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95400" y="3048000"/>
            <a:ext cx="228600" cy="76200"/>
          </a:xfrm>
          <a:custGeom>
            <a:avLst/>
            <a:gdLst/>
            <a:ahLst/>
            <a:cxnLst/>
            <a:rect l="l" t="t" r="r" b="b"/>
            <a:pathLst>
              <a:path w="228600" h="76200">
                <a:moveTo>
                  <a:pt x="0" y="57150"/>
                </a:moveTo>
                <a:lnTo>
                  <a:pt x="190500" y="57150"/>
                </a:lnTo>
                <a:lnTo>
                  <a:pt x="190500" y="76200"/>
                </a:lnTo>
                <a:lnTo>
                  <a:pt x="228600" y="38100"/>
                </a:lnTo>
                <a:lnTo>
                  <a:pt x="190500" y="0"/>
                </a:lnTo>
                <a:lnTo>
                  <a:pt x="190500" y="19050"/>
                </a:lnTo>
                <a:lnTo>
                  <a:pt x="0" y="19050"/>
                </a:lnTo>
                <a:lnTo>
                  <a:pt x="0" y="57150"/>
                </a:lnTo>
                <a:close/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654295"/>
            <a:ext cx="9144000" cy="2203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751323"/>
            <a:ext cx="9144000" cy="2106930"/>
          </a:xfrm>
          <a:custGeom>
            <a:avLst/>
            <a:gdLst/>
            <a:ahLst/>
            <a:cxnLst/>
            <a:rect l="l" t="t" r="r" b="b"/>
            <a:pathLst>
              <a:path w="9144000" h="2106929">
                <a:moveTo>
                  <a:pt x="0" y="1692338"/>
                </a:moveTo>
                <a:lnTo>
                  <a:pt x="0" y="2106674"/>
                </a:lnTo>
                <a:lnTo>
                  <a:pt x="9144000" y="2106674"/>
                </a:lnTo>
                <a:lnTo>
                  <a:pt x="9144000" y="1750907"/>
                </a:lnTo>
                <a:lnTo>
                  <a:pt x="2312157" y="1750907"/>
                </a:lnTo>
                <a:lnTo>
                  <a:pt x="1709221" y="1745429"/>
                </a:lnTo>
                <a:lnTo>
                  <a:pt x="0" y="1692338"/>
                </a:lnTo>
                <a:close/>
              </a:path>
              <a:path w="9144000" h="2106929">
                <a:moveTo>
                  <a:pt x="9144000" y="0"/>
                </a:moveTo>
                <a:lnTo>
                  <a:pt x="9016823" y="60107"/>
                </a:lnTo>
                <a:lnTo>
                  <a:pt x="8524222" y="287316"/>
                </a:lnTo>
                <a:lnTo>
                  <a:pt x="8113133" y="469292"/>
                </a:lnTo>
                <a:lnTo>
                  <a:pt x="7719208" y="636191"/>
                </a:lnTo>
                <a:lnTo>
                  <a:pt x="7394174" y="767704"/>
                </a:lnTo>
                <a:lnTo>
                  <a:pt x="7079869" y="888962"/>
                </a:lnTo>
                <a:lnTo>
                  <a:pt x="6825516" y="982451"/>
                </a:lnTo>
                <a:lnTo>
                  <a:pt x="6577508" y="1069302"/>
                </a:lnTo>
                <a:lnTo>
                  <a:pt x="6335343" y="1149736"/>
                </a:lnTo>
                <a:lnTo>
                  <a:pt x="6098516" y="1223970"/>
                </a:lnTo>
                <a:lnTo>
                  <a:pt x="5866526" y="1292227"/>
                </a:lnTo>
                <a:lnTo>
                  <a:pt x="5638870" y="1354724"/>
                </a:lnTo>
                <a:lnTo>
                  <a:pt x="5459528" y="1400723"/>
                </a:lnTo>
                <a:lnTo>
                  <a:pt x="5282381" y="1443290"/>
                </a:lnTo>
                <a:lnTo>
                  <a:pt x="5107172" y="1482537"/>
                </a:lnTo>
                <a:lnTo>
                  <a:pt x="4933643" y="1518576"/>
                </a:lnTo>
                <a:lnTo>
                  <a:pt x="4761536" y="1551520"/>
                </a:lnTo>
                <a:lnTo>
                  <a:pt x="4590595" y="1581482"/>
                </a:lnTo>
                <a:lnTo>
                  <a:pt x="4378165" y="1614912"/>
                </a:lnTo>
                <a:lnTo>
                  <a:pt x="4166652" y="1644077"/>
                </a:lnTo>
                <a:lnTo>
                  <a:pt x="3955553" y="1669197"/>
                </a:lnTo>
                <a:lnTo>
                  <a:pt x="3744365" y="1690492"/>
                </a:lnTo>
                <a:lnTo>
                  <a:pt x="3532585" y="1708182"/>
                </a:lnTo>
                <a:lnTo>
                  <a:pt x="3276961" y="1724960"/>
                </a:lnTo>
                <a:lnTo>
                  <a:pt x="3018893" y="1737243"/>
                </a:lnTo>
                <a:lnTo>
                  <a:pt x="2713565" y="1746398"/>
                </a:lnTo>
                <a:lnTo>
                  <a:pt x="2312157" y="1750907"/>
                </a:lnTo>
                <a:lnTo>
                  <a:pt x="9144000" y="1750907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03007" y="129539"/>
            <a:ext cx="106679" cy="1066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Polycythemia</a:t>
            </a:r>
          </a:p>
          <a:p>
            <a:pPr marL="439420">
              <a:lnSpc>
                <a:spcPct val="100000"/>
              </a:lnSpc>
              <a:spcBef>
                <a:spcPts val="1000"/>
              </a:spcBef>
            </a:pPr>
            <a:r>
              <a:rPr sz="2600" dirty="0">
                <a:solidFill>
                  <a:srgbClr val="FFFFFF"/>
                </a:solidFill>
              </a:rPr>
              <a:t>Increas</a:t>
            </a:r>
            <a:r>
              <a:rPr sz="2600" spc="-5" dirty="0">
                <a:solidFill>
                  <a:srgbClr val="FFFFFF"/>
                </a:solidFill>
              </a:rPr>
              <a:t>e</a:t>
            </a:r>
            <a:r>
              <a:rPr sz="2600" dirty="0">
                <a:solidFill>
                  <a:srgbClr val="FFFFFF"/>
                </a:solidFill>
              </a:rPr>
              <a:t>d</a:t>
            </a:r>
            <a:r>
              <a:rPr sz="2600" spc="-40" dirty="0">
                <a:solidFill>
                  <a:srgbClr val="FFFFFF"/>
                </a:solidFill>
              </a:rPr>
              <a:t> </a:t>
            </a:r>
            <a:r>
              <a:rPr sz="2600" dirty="0">
                <a:solidFill>
                  <a:srgbClr val="FFFFFF"/>
                </a:solidFill>
              </a:rPr>
              <a:t>nu</a:t>
            </a:r>
            <a:r>
              <a:rPr sz="2600" spc="5" dirty="0">
                <a:solidFill>
                  <a:srgbClr val="FFFFFF"/>
                </a:solidFill>
              </a:rPr>
              <a:t>m</a:t>
            </a:r>
            <a:r>
              <a:rPr sz="2600" spc="-5" dirty="0">
                <a:solidFill>
                  <a:srgbClr val="FFFFFF"/>
                </a:solidFill>
              </a:rPr>
              <a:t>be</a:t>
            </a:r>
            <a:r>
              <a:rPr sz="2600" dirty="0">
                <a:solidFill>
                  <a:srgbClr val="FFFFFF"/>
                </a:solidFill>
              </a:rPr>
              <a:t>r</a:t>
            </a:r>
            <a:r>
              <a:rPr sz="2600" spc="-20" dirty="0">
                <a:solidFill>
                  <a:srgbClr val="FFFFFF"/>
                </a:solidFill>
              </a:rPr>
              <a:t> </a:t>
            </a:r>
            <a:r>
              <a:rPr sz="2600" dirty="0">
                <a:solidFill>
                  <a:srgbClr val="FFFFFF"/>
                </a:solidFill>
              </a:rPr>
              <a:t>of </a:t>
            </a:r>
            <a:r>
              <a:rPr sz="2600" spc="-5" dirty="0">
                <a:solidFill>
                  <a:srgbClr val="FFFFFF"/>
                </a:solidFill>
              </a:rPr>
              <a:t>R</a:t>
            </a:r>
            <a:r>
              <a:rPr sz="2600" spc="5" dirty="0">
                <a:solidFill>
                  <a:srgbClr val="FFFFFF"/>
                </a:solidFill>
              </a:rPr>
              <a:t>B</a:t>
            </a:r>
            <a:r>
              <a:rPr sz="2600" dirty="0">
                <a:solidFill>
                  <a:srgbClr val="FFFFFF"/>
                </a:solidFill>
              </a:rPr>
              <a:t>C</a:t>
            </a:r>
            <a:endParaRPr sz="2600" dirty="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5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4355">
              <a:lnSpc>
                <a:spcPct val="100000"/>
              </a:lnSpc>
            </a:pPr>
            <a:r>
              <a:rPr dirty="0"/>
              <a:t>Type</a:t>
            </a:r>
            <a:r>
              <a:rPr spc="5" dirty="0"/>
              <a:t>s</a:t>
            </a:r>
            <a:r>
              <a:rPr dirty="0"/>
              <a:t>:</a:t>
            </a:r>
          </a:p>
          <a:p>
            <a:pPr marL="541655">
              <a:lnSpc>
                <a:spcPct val="100000"/>
              </a:lnSpc>
              <a:spcBef>
                <a:spcPts val="17"/>
              </a:spcBef>
            </a:pPr>
            <a:endParaRPr sz="3750" dirty="0">
              <a:latin typeface="Times New Roman"/>
              <a:cs typeface="Times New Roman"/>
            </a:endParaRPr>
          </a:p>
          <a:p>
            <a:pPr marL="1620520" indent="-609600">
              <a:lnSpc>
                <a:spcPct val="100000"/>
              </a:lnSpc>
              <a:buClr>
                <a:srgbClr val="CCAE09"/>
              </a:buClr>
              <a:buSzPct val="85416"/>
              <a:buAutoNum type="arabicPeriod"/>
              <a:tabLst>
                <a:tab pos="1621790" algn="l"/>
              </a:tabLst>
            </a:pPr>
            <a:r>
              <a:rPr sz="2400" dirty="0">
                <a:solidFill>
                  <a:srgbClr val="FFFF00"/>
                </a:solidFill>
              </a:rPr>
              <a:t>Primary</a:t>
            </a:r>
            <a:r>
              <a:rPr sz="2400" spc="-30" dirty="0">
                <a:solidFill>
                  <a:srgbClr val="FFFF00"/>
                </a:solidFill>
              </a:rPr>
              <a:t> </a:t>
            </a:r>
            <a:r>
              <a:rPr sz="2400" spc="-5" dirty="0"/>
              <a:t>(</a:t>
            </a:r>
            <a:r>
              <a:rPr sz="2400" dirty="0"/>
              <a:t>Pol</a:t>
            </a:r>
            <a:r>
              <a:rPr sz="2400" spc="5" dirty="0"/>
              <a:t>y</a:t>
            </a:r>
            <a:r>
              <a:rPr sz="2400" dirty="0"/>
              <a:t>c</a:t>
            </a:r>
            <a:r>
              <a:rPr sz="2400" spc="5" dirty="0"/>
              <a:t>y</a:t>
            </a:r>
            <a:r>
              <a:rPr sz="2400" spc="-5" dirty="0"/>
              <a:t>th</a:t>
            </a:r>
            <a:r>
              <a:rPr sz="2400" spc="5" dirty="0"/>
              <a:t>e</a:t>
            </a:r>
            <a:r>
              <a:rPr sz="2400" dirty="0"/>
              <a:t>mia</a:t>
            </a:r>
            <a:r>
              <a:rPr sz="2400" spc="-55" dirty="0"/>
              <a:t> </a:t>
            </a:r>
            <a:r>
              <a:rPr sz="2400" spc="-5" dirty="0"/>
              <a:t>Ru</a:t>
            </a:r>
            <a:r>
              <a:rPr sz="2400" dirty="0"/>
              <a:t>b</a:t>
            </a:r>
            <a:r>
              <a:rPr sz="2400" spc="-5" dirty="0"/>
              <a:t>r</a:t>
            </a:r>
            <a:r>
              <a:rPr sz="2400" dirty="0"/>
              <a:t>a</a:t>
            </a:r>
            <a:r>
              <a:rPr sz="2400" spc="-5" dirty="0"/>
              <a:t> </a:t>
            </a:r>
            <a:r>
              <a:rPr sz="2400" dirty="0"/>
              <a:t>Vera</a:t>
            </a:r>
            <a:r>
              <a:rPr sz="2400" spc="-10" dirty="0"/>
              <a:t> </a:t>
            </a:r>
            <a:r>
              <a:rPr sz="2400" dirty="0"/>
              <a:t>-</a:t>
            </a:r>
            <a:r>
              <a:rPr sz="2400" spc="-10" dirty="0"/>
              <a:t> </a:t>
            </a:r>
            <a:r>
              <a:rPr sz="2400" dirty="0"/>
              <a:t>PRV</a:t>
            </a:r>
            <a:r>
              <a:rPr sz="2400" spc="-5" dirty="0"/>
              <a:t>):</a:t>
            </a:r>
            <a:endParaRPr sz="2400" dirty="0"/>
          </a:p>
          <a:p>
            <a:pPr marL="1620520">
              <a:lnSpc>
                <a:spcPct val="100000"/>
              </a:lnSpc>
            </a:pPr>
            <a:r>
              <a:rPr sz="2400" dirty="0"/>
              <a:t>u</a:t>
            </a:r>
            <a:r>
              <a:rPr sz="2400" spc="5" dirty="0"/>
              <a:t>n</a:t>
            </a:r>
            <a:r>
              <a:rPr sz="2400" dirty="0"/>
              <a:t>co</a:t>
            </a:r>
            <a:r>
              <a:rPr sz="2400" spc="5" dirty="0"/>
              <a:t>n</a:t>
            </a:r>
            <a:r>
              <a:rPr sz="2400" spc="-5" dirty="0"/>
              <a:t>trol</a:t>
            </a:r>
            <a:r>
              <a:rPr sz="2400" spc="5" dirty="0"/>
              <a:t>l</a:t>
            </a:r>
            <a:r>
              <a:rPr sz="2400" spc="-5" dirty="0"/>
              <a:t>e</a:t>
            </a:r>
            <a:r>
              <a:rPr sz="2400" dirty="0"/>
              <a:t>d</a:t>
            </a:r>
            <a:r>
              <a:rPr sz="2400" spc="-5" dirty="0"/>
              <a:t> </a:t>
            </a:r>
            <a:r>
              <a:rPr sz="2400" spc="5" dirty="0"/>
              <a:t>R</a:t>
            </a:r>
            <a:r>
              <a:rPr sz="2400" spc="-5" dirty="0"/>
              <a:t>B</a:t>
            </a:r>
            <a:r>
              <a:rPr sz="2400" dirty="0"/>
              <a:t>C</a:t>
            </a:r>
            <a:r>
              <a:rPr sz="2400" spc="-20" dirty="0"/>
              <a:t> </a:t>
            </a:r>
            <a:r>
              <a:rPr sz="2400" dirty="0"/>
              <a:t>produc</a:t>
            </a:r>
            <a:r>
              <a:rPr sz="2400" spc="-5" dirty="0"/>
              <a:t>tio</a:t>
            </a:r>
            <a:r>
              <a:rPr sz="2400" dirty="0"/>
              <a:t>n</a:t>
            </a:r>
            <a:r>
              <a:rPr sz="2400" spc="-5" dirty="0"/>
              <a:t>.</a:t>
            </a:r>
            <a:endParaRPr sz="2400" dirty="0"/>
          </a:p>
          <a:p>
            <a:pPr marL="541655">
              <a:lnSpc>
                <a:spcPct val="100000"/>
              </a:lnSpc>
              <a:spcBef>
                <a:spcPts val="10"/>
              </a:spcBef>
            </a:pPr>
            <a:endParaRPr sz="3500" dirty="0">
              <a:latin typeface="Times New Roman"/>
              <a:cs typeface="Times New Roman"/>
            </a:endParaRPr>
          </a:p>
          <a:p>
            <a:pPr marL="1620520" marR="750570" indent="-609600">
              <a:lnSpc>
                <a:spcPct val="100000"/>
              </a:lnSpc>
              <a:buClr>
                <a:srgbClr val="CCAE09"/>
              </a:buClr>
              <a:buSzPct val="83333"/>
              <a:buAutoNum type="arabicPeriod" startAt="2"/>
              <a:tabLst>
                <a:tab pos="1621790" algn="l"/>
              </a:tabLst>
            </a:pPr>
            <a:r>
              <a:rPr sz="2400" dirty="0">
                <a:solidFill>
                  <a:srgbClr val="FFFF00"/>
                </a:solidFill>
              </a:rPr>
              <a:t>S</a:t>
            </a:r>
            <a:r>
              <a:rPr sz="2400" spc="-10" dirty="0">
                <a:solidFill>
                  <a:srgbClr val="FFFF00"/>
                </a:solidFill>
              </a:rPr>
              <a:t>e</a:t>
            </a:r>
            <a:r>
              <a:rPr sz="2400" dirty="0">
                <a:solidFill>
                  <a:srgbClr val="FFFF00"/>
                </a:solidFill>
              </a:rPr>
              <a:t>condary</a:t>
            </a:r>
            <a:r>
              <a:rPr sz="2400" spc="-25" dirty="0">
                <a:solidFill>
                  <a:srgbClr val="FFFF00"/>
                </a:solidFill>
              </a:rPr>
              <a:t> </a:t>
            </a:r>
            <a:r>
              <a:rPr sz="2400" spc="-5" dirty="0"/>
              <a:t>t</a:t>
            </a:r>
            <a:r>
              <a:rPr sz="2400" dirty="0"/>
              <a:t>o </a:t>
            </a:r>
            <a:r>
              <a:rPr sz="2400" spc="0" dirty="0"/>
              <a:t>h</a:t>
            </a:r>
            <a:r>
              <a:rPr sz="2400" dirty="0"/>
              <a:t>y</a:t>
            </a:r>
            <a:r>
              <a:rPr sz="2400" spc="-5" dirty="0"/>
              <a:t>poxia:</a:t>
            </a:r>
            <a:r>
              <a:rPr sz="2400" dirty="0"/>
              <a:t> </a:t>
            </a:r>
            <a:r>
              <a:rPr sz="2400" spc="-5" dirty="0"/>
              <a:t>high</a:t>
            </a:r>
            <a:r>
              <a:rPr sz="2400" dirty="0"/>
              <a:t> </a:t>
            </a:r>
            <a:r>
              <a:rPr sz="2400" spc="-15" dirty="0"/>
              <a:t>a</a:t>
            </a:r>
            <a:r>
              <a:rPr sz="2400" dirty="0"/>
              <a:t>ltitude </a:t>
            </a:r>
            <a:r>
              <a:rPr sz="2400" spc="-10" dirty="0"/>
              <a:t>(p</a:t>
            </a:r>
            <a:r>
              <a:rPr sz="2400" dirty="0"/>
              <a:t>hy</a:t>
            </a:r>
            <a:r>
              <a:rPr sz="2400" spc="-5" dirty="0"/>
              <a:t>siological),</a:t>
            </a:r>
            <a:r>
              <a:rPr sz="2400" spc="5" dirty="0"/>
              <a:t> </a:t>
            </a:r>
            <a:r>
              <a:rPr sz="2400" spc="-5" dirty="0"/>
              <a:t>chr</a:t>
            </a:r>
            <a:r>
              <a:rPr sz="2400" dirty="0"/>
              <a:t>onic</a:t>
            </a:r>
            <a:r>
              <a:rPr sz="2400" spc="5" dirty="0"/>
              <a:t> </a:t>
            </a:r>
            <a:r>
              <a:rPr sz="2400" dirty="0"/>
              <a:t>r</a:t>
            </a:r>
            <a:r>
              <a:rPr sz="2400" spc="-5" dirty="0"/>
              <a:t>espirato</a:t>
            </a:r>
            <a:r>
              <a:rPr sz="2400" spc="5" dirty="0"/>
              <a:t>r</a:t>
            </a:r>
            <a:r>
              <a:rPr sz="2400" spc="-5" dirty="0"/>
              <a:t>y</a:t>
            </a:r>
            <a:r>
              <a:rPr sz="2400" spc="5" dirty="0"/>
              <a:t> </a:t>
            </a:r>
            <a:r>
              <a:rPr sz="2400" spc="-15" dirty="0"/>
              <a:t>o</a:t>
            </a:r>
            <a:r>
              <a:rPr sz="2400" dirty="0"/>
              <a:t>r </a:t>
            </a:r>
            <a:r>
              <a:rPr sz="2400" spc="-5" dirty="0"/>
              <a:t>cardia</a:t>
            </a:r>
            <a:r>
              <a:rPr sz="2400" dirty="0"/>
              <a:t>c</a:t>
            </a:r>
            <a:r>
              <a:rPr sz="2400" spc="10" dirty="0"/>
              <a:t> </a:t>
            </a:r>
            <a:r>
              <a:rPr sz="2400" spc="-5" dirty="0"/>
              <a:t>disease</a:t>
            </a:r>
            <a:endParaRPr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HAEMOGLOBIN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2516" y="1711579"/>
            <a:ext cx="4460875" cy="1437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4970" marR="5080" indent="-382270">
              <a:lnSpc>
                <a:spcPts val="2810"/>
              </a:lnSpc>
              <a:buClr>
                <a:srgbClr val="6D9FAF"/>
              </a:buClr>
              <a:buSzPct val="78846"/>
              <a:buFont typeface="Wingdings"/>
              <a:buChar char=""/>
              <a:tabLst>
                <a:tab pos="395605" algn="l"/>
              </a:tabLst>
            </a:pP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Hb</a:t>
            </a:r>
            <a:r>
              <a:rPr sz="2600" b="1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mol</a:t>
            </a:r>
            <a:r>
              <a:rPr sz="2600" b="1" spc="-15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cu</a:t>
            </a:r>
            <a:r>
              <a:rPr sz="2600" b="1" spc="-15" dirty="0">
                <a:solidFill>
                  <a:srgbClr val="FFFFFF"/>
                </a:solidFill>
                <a:latin typeface="Comic Sans MS"/>
                <a:cs typeface="Comic Sans MS"/>
              </a:rPr>
              <a:t>l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600" b="1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c</a:t>
            </a:r>
            <a:r>
              <a:rPr sz="2600" b="1" spc="-15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ns</a:t>
            </a:r>
            <a:r>
              <a:rPr sz="2600" b="1" spc="5" dirty="0">
                <a:solidFill>
                  <a:srgbClr val="FFFFFF"/>
                </a:solidFill>
                <a:latin typeface="Comic Sans MS"/>
                <a:cs typeface="Comic Sans MS"/>
              </a:rPr>
              <a:t>i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st</a:t>
            </a:r>
            <a:r>
              <a:rPr sz="2600" b="1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4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c</a:t>
            </a:r>
            <a:r>
              <a:rPr sz="2600" b="1" spc="-10" dirty="0">
                <a:solidFill>
                  <a:srgbClr val="FFFFFF"/>
                </a:solidFill>
                <a:latin typeface="Comic Sans MS"/>
                <a:cs typeface="Comic Sans MS"/>
              </a:rPr>
              <a:t>h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ai</a:t>
            </a:r>
            <a:r>
              <a:rPr sz="2600" b="1" spc="5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600" b="1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eac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h</a:t>
            </a:r>
            <a:r>
              <a:rPr sz="26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fo</a:t>
            </a:r>
            <a:r>
              <a:rPr sz="2600" b="1" spc="-10" dirty="0">
                <a:solidFill>
                  <a:srgbClr val="FFFFFF"/>
                </a:solidFill>
                <a:latin typeface="Comic Sans MS"/>
                <a:cs typeface="Comic Sans MS"/>
              </a:rPr>
              <a:t>r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med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h</a:t>
            </a:r>
            <a:r>
              <a:rPr sz="2600" b="1" spc="-10" dirty="0">
                <a:solidFill>
                  <a:srgbClr val="FFFF00"/>
                </a:solidFill>
                <a:latin typeface="Comic Sans MS"/>
                <a:cs typeface="Comic Sans MS"/>
              </a:rPr>
              <a:t>e</a:t>
            </a: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me</a:t>
            </a:r>
            <a:r>
              <a:rPr sz="2600" b="1" spc="-2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&amp; po</a:t>
            </a:r>
            <a:r>
              <a:rPr sz="2600" b="1" spc="-15" dirty="0">
                <a:solidFill>
                  <a:srgbClr val="FFFFFF"/>
                </a:solidFill>
                <a:latin typeface="Comic Sans MS"/>
                <a:cs typeface="Comic Sans MS"/>
              </a:rPr>
              <a:t>l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ypep</a:t>
            </a:r>
            <a:r>
              <a:rPr sz="2600" b="1" spc="-10" dirty="0">
                <a:solidFill>
                  <a:srgbClr val="FFFFFF"/>
                </a:solidFill>
                <a:latin typeface="Comic Sans MS"/>
                <a:cs typeface="Comic Sans MS"/>
              </a:rPr>
              <a:t>t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id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600" b="1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c</a:t>
            </a:r>
            <a:r>
              <a:rPr sz="2600" b="1" spc="-10" dirty="0">
                <a:solidFill>
                  <a:srgbClr val="FFFFFF"/>
                </a:solidFill>
                <a:latin typeface="Comic Sans MS"/>
                <a:cs typeface="Comic Sans MS"/>
              </a:rPr>
              <a:t>h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ain </a:t>
            </a:r>
            <a:r>
              <a:rPr sz="2600" b="1" spc="-10" dirty="0">
                <a:solidFill>
                  <a:srgbClr val="FFFFFF"/>
                </a:solidFill>
                <a:latin typeface="Comic Sans MS"/>
                <a:cs typeface="Comic Sans MS"/>
              </a:rPr>
              <a:t>(</a:t>
            </a: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g</a:t>
            </a:r>
            <a:r>
              <a:rPr sz="2600" b="1" spc="-10" dirty="0">
                <a:solidFill>
                  <a:srgbClr val="FFFF00"/>
                </a:solidFill>
                <a:latin typeface="Comic Sans MS"/>
                <a:cs typeface="Comic Sans MS"/>
              </a:rPr>
              <a:t>l</a:t>
            </a: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obi</a:t>
            </a:r>
            <a:r>
              <a:rPr sz="2600" b="1" spc="5" dirty="0">
                <a:solidFill>
                  <a:srgbClr val="FFFF00"/>
                </a:solidFill>
                <a:latin typeface="Comic Sans MS"/>
                <a:cs typeface="Comic Sans MS"/>
              </a:rPr>
              <a:t>n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)</a:t>
            </a:r>
            <a:endParaRPr sz="26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58666" y="4401566"/>
            <a:ext cx="968375" cy="412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spc="-5" dirty="0">
                <a:solidFill>
                  <a:srgbClr val="FFFF00"/>
                </a:solidFill>
                <a:latin typeface="Comic Sans MS"/>
                <a:cs typeface="Comic Sans MS"/>
              </a:rPr>
              <a:t>rin</a:t>
            </a: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g</a:t>
            </a:r>
            <a:r>
              <a:rPr sz="2600" b="1" spc="-2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+</a:t>
            </a:r>
            <a:endParaRPr sz="26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2516" y="4084192"/>
            <a:ext cx="2998470" cy="1086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4970" marR="5080" indent="-382270">
              <a:lnSpc>
                <a:spcPct val="90000"/>
              </a:lnSpc>
              <a:buClr>
                <a:srgbClr val="6D9FAF"/>
              </a:buClr>
              <a:buSzPct val="78846"/>
              <a:buFont typeface="Wingdings"/>
              <a:buChar char=""/>
              <a:tabLst>
                <a:tab pos="395605" algn="l"/>
              </a:tabLst>
            </a:pPr>
            <a:r>
              <a:rPr sz="2600" b="1" spc="-5" dirty="0">
                <a:solidFill>
                  <a:srgbClr val="FFFF00"/>
                </a:solidFill>
                <a:latin typeface="Comic Sans MS"/>
                <a:cs typeface="Comic Sans MS"/>
              </a:rPr>
              <a:t>Hem</a:t>
            </a: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e</a:t>
            </a:r>
            <a:r>
              <a:rPr sz="2600" b="1" spc="-2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c</a:t>
            </a:r>
            <a:r>
              <a:rPr sz="2600" b="1" spc="-10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600" b="1" spc="5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is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t</a:t>
            </a:r>
            <a:r>
              <a:rPr sz="2600" b="1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pr</a:t>
            </a:r>
            <a:r>
              <a:rPr sz="2600" b="1" spc="-10" dirty="0">
                <a:solidFill>
                  <a:srgbClr val="FFFF00"/>
                </a:solidFill>
                <a:latin typeface="Comic Sans MS"/>
                <a:cs typeface="Comic Sans MS"/>
              </a:rPr>
              <a:t>o</a:t>
            </a:r>
            <a:r>
              <a:rPr sz="2600" b="1" spc="-5" dirty="0">
                <a:solidFill>
                  <a:srgbClr val="FFFF00"/>
                </a:solidFill>
                <a:latin typeface="Comic Sans MS"/>
                <a:cs typeface="Comic Sans MS"/>
              </a:rPr>
              <a:t>to</a:t>
            </a:r>
            <a:r>
              <a:rPr sz="2600" b="1" spc="-10" dirty="0">
                <a:solidFill>
                  <a:srgbClr val="FFFF00"/>
                </a:solidFill>
                <a:latin typeface="Comic Sans MS"/>
                <a:cs typeface="Comic Sans MS"/>
              </a:rPr>
              <a:t>p</a:t>
            </a: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or</a:t>
            </a:r>
            <a:r>
              <a:rPr sz="2600" b="1" spc="-10" dirty="0">
                <a:solidFill>
                  <a:srgbClr val="FFFF00"/>
                </a:solidFill>
                <a:latin typeface="Comic Sans MS"/>
                <a:cs typeface="Comic Sans MS"/>
              </a:rPr>
              <a:t>p</a:t>
            </a: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h</a:t>
            </a:r>
            <a:r>
              <a:rPr sz="2600" b="1" spc="-10" dirty="0">
                <a:solidFill>
                  <a:srgbClr val="FFFF00"/>
                </a:solidFill>
                <a:latin typeface="Comic Sans MS"/>
                <a:cs typeface="Comic Sans MS"/>
              </a:rPr>
              <a:t>y</a:t>
            </a:r>
            <a:r>
              <a:rPr sz="2600" b="1" spc="-5" dirty="0">
                <a:solidFill>
                  <a:srgbClr val="FFFF00"/>
                </a:solidFill>
                <a:latin typeface="Comic Sans MS"/>
                <a:cs typeface="Comic Sans MS"/>
              </a:rPr>
              <a:t>rin iro</a:t>
            </a: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n</a:t>
            </a:r>
            <a:r>
              <a:rPr sz="2600" b="1" spc="-3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600" b="1" spc="-5" dirty="0">
                <a:solidFill>
                  <a:srgbClr val="FFFF00"/>
                </a:solidFill>
                <a:latin typeface="Comic Sans MS"/>
                <a:cs typeface="Comic Sans MS"/>
              </a:rPr>
              <a:t>(F</a:t>
            </a:r>
            <a:r>
              <a:rPr sz="2550" b="1" spc="22" baseline="26143" dirty="0">
                <a:solidFill>
                  <a:srgbClr val="FFFF00"/>
                </a:solidFill>
                <a:latin typeface="Comic Sans MS"/>
                <a:cs typeface="Comic Sans MS"/>
              </a:rPr>
              <a:t>2+</a:t>
            </a: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)</a:t>
            </a:r>
            <a:endParaRPr sz="2600">
              <a:latin typeface="Comic Sans MS"/>
              <a:cs typeface="Comic Sans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38800" y="2209800"/>
            <a:ext cx="3309874" cy="3384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5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654295"/>
            <a:ext cx="9144000" cy="2203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751323"/>
            <a:ext cx="9144000" cy="2106930"/>
          </a:xfrm>
          <a:custGeom>
            <a:avLst/>
            <a:gdLst/>
            <a:ahLst/>
            <a:cxnLst/>
            <a:rect l="l" t="t" r="r" b="b"/>
            <a:pathLst>
              <a:path w="9144000" h="2106929">
                <a:moveTo>
                  <a:pt x="0" y="1692338"/>
                </a:moveTo>
                <a:lnTo>
                  <a:pt x="0" y="2106674"/>
                </a:lnTo>
                <a:lnTo>
                  <a:pt x="9144000" y="2106674"/>
                </a:lnTo>
                <a:lnTo>
                  <a:pt x="9144000" y="1750907"/>
                </a:lnTo>
                <a:lnTo>
                  <a:pt x="2312157" y="1750907"/>
                </a:lnTo>
                <a:lnTo>
                  <a:pt x="1709221" y="1745429"/>
                </a:lnTo>
                <a:lnTo>
                  <a:pt x="0" y="1692338"/>
                </a:lnTo>
                <a:close/>
              </a:path>
              <a:path w="9144000" h="2106929">
                <a:moveTo>
                  <a:pt x="9144000" y="0"/>
                </a:moveTo>
                <a:lnTo>
                  <a:pt x="9016823" y="60107"/>
                </a:lnTo>
                <a:lnTo>
                  <a:pt x="8524222" y="287316"/>
                </a:lnTo>
                <a:lnTo>
                  <a:pt x="8113133" y="469292"/>
                </a:lnTo>
                <a:lnTo>
                  <a:pt x="7719208" y="636191"/>
                </a:lnTo>
                <a:lnTo>
                  <a:pt x="7394174" y="767704"/>
                </a:lnTo>
                <a:lnTo>
                  <a:pt x="7079869" y="888962"/>
                </a:lnTo>
                <a:lnTo>
                  <a:pt x="6825516" y="982451"/>
                </a:lnTo>
                <a:lnTo>
                  <a:pt x="6577508" y="1069302"/>
                </a:lnTo>
                <a:lnTo>
                  <a:pt x="6335343" y="1149736"/>
                </a:lnTo>
                <a:lnTo>
                  <a:pt x="6098516" y="1223970"/>
                </a:lnTo>
                <a:lnTo>
                  <a:pt x="5866526" y="1292227"/>
                </a:lnTo>
                <a:lnTo>
                  <a:pt x="5638870" y="1354724"/>
                </a:lnTo>
                <a:lnTo>
                  <a:pt x="5459528" y="1400723"/>
                </a:lnTo>
                <a:lnTo>
                  <a:pt x="5282381" y="1443290"/>
                </a:lnTo>
                <a:lnTo>
                  <a:pt x="5107172" y="1482537"/>
                </a:lnTo>
                <a:lnTo>
                  <a:pt x="4933643" y="1518576"/>
                </a:lnTo>
                <a:lnTo>
                  <a:pt x="4761536" y="1551520"/>
                </a:lnTo>
                <a:lnTo>
                  <a:pt x="4590595" y="1581482"/>
                </a:lnTo>
                <a:lnTo>
                  <a:pt x="4378165" y="1614912"/>
                </a:lnTo>
                <a:lnTo>
                  <a:pt x="4166652" y="1644077"/>
                </a:lnTo>
                <a:lnTo>
                  <a:pt x="3955553" y="1669197"/>
                </a:lnTo>
                <a:lnTo>
                  <a:pt x="3744365" y="1690492"/>
                </a:lnTo>
                <a:lnTo>
                  <a:pt x="3532585" y="1708182"/>
                </a:lnTo>
                <a:lnTo>
                  <a:pt x="3276961" y="1724960"/>
                </a:lnTo>
                <a:lnTo>
                  <a:pt x="3018893" y="1737243"/>
                </a:lnTo>
                <a:lnTo>
                  <a:pt x="2713565" y="1746398"/>
                </a:lnTo>
                <a:lnTo>
                  <a:pt x="2312157" y="1750907"/>
                </a:lnTo>
                <a:lnTo>
                  <a:pt x="9144000" y="1750907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03007" y="129539"/>
            <a:ext cx="106679" cy="1066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41044" y="569721"/>
            <a:ext cx="7499984" cy="4488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u="heavy" spc="-17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u="heavy" spc="-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800" u="heavy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u="heavy" spc="-5" dirty="0">
                <a:solidFill>
                  <a:srgbClr val="FFFF00"/>
                </a:solidFill>
                <a:latin typeface="Arial"/>
                <a:cs typeface="Arial"/>
              </a:rPr>
              <a:t>es</a:t>
            </a:r>
            <a:r>
              <a:rPr sz="2800" u="heavy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u="heavy" spc="-5" dirty="0">
                <a:solidFill>
                  <a:srgbClr val="FFFF00"/>
                </a:solidFill>
                <a:latin typeface="Arial"/>
                <a:cs typeface="Arial"/>
              </a:rPr>
              <a:t>of </a:t>
            </a:r>
            <a:r>
              <a:rPr sz="2800" u="heavy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u="heavy" spc="-5" dirty="0">
                <a:solidFill>
                  <a:srgbClr val="FFFF00"/>
                </a:solidFill>
                <a:latin typeface="Arial"/>
                <a:cs typeface="Arial"/>
              </a:rPr>
              <a:t>orm</a:t>
            </a:r>
            <a:r>
              <a:rPr sz="2800" u="heavy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u="heavy" spc="-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u="heavy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u="heavy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u="heavy" spc="-5" dirty="0">
                <a:solidFill>
                  <a:srgbClr val="FFFF00"/>
                </a:solidFill>
                <a:latin typeface="Arial"/>
                <a:cs typeface="Arial"/>
              </a:rPr>
              <a:t>b.:</a:t>
            </a:r>
            <a:endParaRPr sz="2800">
              <a:latin typeface="Arial"/>
              <a:cs typeface="Arial"/>
            </a:endParaRPr>
          </a:p>
          <a:p>
            <a:pPr marL="109855">
              <a:lnSpc>
                <a:spcPct val="100000"/>
              </a:lnSpc>
              <a:spcBef>
                <a:spcPts val="1680"/>
              </a:spcBef>
            </a:pP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-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800" spc="-1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6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(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2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Symbol"/>
                <a:cs typeface="Symbol"/>
              </a:rPr>
              <a:t></a:t>
            </a:r>
            <a:r>
              <a:rPr sz="2800" spc="8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&amp;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2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ta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)</a:t>
            </a:r>
            <a:r>
              <a:rPr sz="2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(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lt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) </a:t>
            </a:r>
            <a:r>
              <a:rPr sz="2800" spc="0" dirty="0">
                <a:solidFill>
                  <a:srgbClr val="FFFF00"/>
                </a:solidFill>
                <a:latin typeface="Arial"/>
                <a:cs typeface="Arial"/>
              </a:rPr>
              <a:t>(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98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%).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</a:pP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-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 H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800" spc="-1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2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(2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Symbol"/>
                <a:cs typeface="Symbol"/>
              </a:rPr>
              <a:t></a:t>
            </a:r>
            <a:r>
              <a:rPr sz="2800" spc="8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&amp; 2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de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ta </a:t>
            </a:r>
            <a:r>
              <a:rPr sz="2800" spc="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ha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) </a:t>
            </a:r>
            <a:r>
              <a:rPr sz="2800" spc="10" dirty="0">
                <a:solidFill>
                  <a:srgbClr val="FFFF00"/>
                </a:solidFill>
                <a:latin typeface="Arial"/>
                <a:cs typeface="Arial"/>
              </a:rPr>
              <a:t>(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2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%)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</a:pP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-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F (2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Symbol"/>
                <a:cs typeface="Symbol"/>
              </a:rPr>
              <a:t></a:t>
            </a:r>
            <a:r>
              <a:rPr sz="2800" spc="7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&amp; 2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Symbol"/>
                <a:cs typeface="Symbol"/>
              </a:rPr>
              <a:t></a:t>
            </a:r>
            <a:r>
              <a:rPr sz="2800" spc="7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) </a:t>
            </a:r>
            <a:r>
              <a:rPr sz="2800" spc="10" dirty="0">
                <a:solidFill>
                  <a:srgbClr val="FFFF00"/>
                </a:solidFill>
                <a:latin typeface="Arial"/>
                <a:cs typeface="Arial"/>
              </a:rPr>
              <a:t>(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of in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ut</a:t>
            </a:r>
            <a:r>
              <a:rPr sz="2800" spc="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ri</a:t>
            </a:r>
            <a:r>
              <a:rPr sz="2800" spc="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e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if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10" dirty="0">
                <a:solidFill>
                  <a:srgbClr val="FFFF00"/>
                </a:solidFill>
                <a:latin typeface="Arial"/>
                <a:cs typeface="Arial"/>
              </a:rPr>
              <a:t>)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2950">
              <a:latin typeface="Times New Roman"/>
              <a:cs typeface="Times New Roman"/>
            </a:endParaRPr>
          </a:p>
          <a:p>
            <a:pPr marL="12700" marR="640080">
              <a:lnSpc>
                <a:spcPct val="100000"/>
              </a:lnSpc>
            </a:pP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-</a:t>
            </a:r>
            <a:r>
              <a:rPr sz="2800" b="1" spc="-10" dirty="0">
                <a:solidFill>
                  <a:srgbClr val="FFFFFF"/>
                </a:solidFill>
                <a:latin typeface="Comic Sans MS"/>
                <a:cs typeface="Comic Sans MS"/>
              </a:rPr>
              <a:t>Abnormalit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y</a:t>
            </a:r>
            <a:r>
              <a:rPr sz="2800" b="1" spc="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Comic Sans MS"/>
                <a:cs typeface="Comic Sans MS"/>
              </a:rPr>
              <a:t>i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n </a:t>
            </a:r>
            <a:r>
              <a:rPr sz="2800" b="1" spc="-10" dirty="0">
                <a:solidFill>
                  <a:srgbClr val="FFFFFF"/>
                </a:solidFill>
                <a:latin typeface="Comic Sans MS"/>
                <a:cs typeface="Comic Sans MS"/>
              </a:rPr>
              <a:t>th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800" b="1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p</a:t>
            </a:r>
            <a:r>
              <a:rPr sz="2800" b="1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lype</a:t>
            </a:r>
            <a:r>
              <a:rPr sz="2800" b="1" dirty="0">
                <a:solidFill>
                  <a:srgbClr val="FFFFFF"/>
                </a:solidFill>
                <a:latin typeface="Comic Sans MS"/>
                <a:cs typeface="Comic Sans MS"/>
              </a:rPr>
              <a:t>p</a:t>
            </a:r>
            <a:r>
              <a:rPr sz="2800" b="1" spc="-10" dirty="0">
                <a:solidFill>
                  <a:srgbClr val="FFFFFF"/>
                </a:solidFill>
                <a:latin typeface="Comic Sans MS"/>
                <a:cs typeface="Comic Sans MS"/>
              </a:rPr>
              <a:t>tid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800" b="1" spc="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chain</a:t>
            </a:r>
            <a:r>
              <a:rPr sz="2800" b="1" spc="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- a</a:t>
            </a:r>
            <a:r>
              <a:rPr sz="2800" b="1" spc="-20" dirty="0">
                <a:solidFill>
                  <a:srgbClr val="FFFFFF"/>
                </a:solidFill>
                <a:latin typeface="Comic Sans MS"/>
                <a:cs typeface="Comic Sans MS"/>
              </a:rPr>
              <a:t>b</a:t>
            </a:r>
            <a:r>
              <a:rPr sz="2800" b="1" spc="-10" dirty="0">
                <a:solidFill>
                  <a:srgbClr val="FFFFFF"/>
                </a:solidFill>
                <a:latin typeface="Comic Sans MS"/>
                <a:cs typeface="Comic Sans MS"/>
              </a:rPr>
              <a:t>norma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l</a:t>
            </a:r>
            <a:r>
              <a:rPr sz="2800" b="1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Comic Sans MS"/>
                <a:cs typeface="Comic Sans MS"/>
              </a:rPr>
              <a:t>H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b</a:t>
            </a:r>
            <a:r>
              <a:rPr sz="2800" b="1" spc="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(hemoglobinopathie</a:t>
            </a:r>
            <a:r>
              <a:rPr sz="2800" b="1" spc="-30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800" b="1" dirty="0">
                <a:solidFill>
                  <a:srgbClr val="FFFFFF"/>
                </a:solidFill>
                <a:latin typeface="Comic Sans MS"/>
                <a:cs typeface="Comic Sans MS"/>
              </a:rPr>
              <a:t>)</a:t>
            </a:r>
            <a:r>
              <a:rPr sz="2800" b="1" spc="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Comic Sans MS"/>
                <a:cs typeface="Comic Sans MS"/>
              </a:rPr>
              <a:t>e.g thala</a:t>
            </a:r>
            <a:r>
              <a:rPr sz="2800" b="1" spc="-15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800" b="1" spc="-15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mi</a:t>
            </a:r>
            <a:r>
              <a:rPr sz="2800" b="1" spc="-20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2800" b="1" spc="-10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r>
              <a:rPr sz="2800" b="1" spc="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800" b="1" spc="-15" dirty="0">
                <a:solidFill>
                  <a:srgbClr val="FFFFFF"/>
                </a:solidFill>
                <a:latin typeface="Comic Sans MS"/>
                <a:cs typeface="Comic Sans MS"/>
              </a:rPr>
              <a:t>i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ckle cell</a:t>
            </a:r>
            <a:r>
              <a:rPr sz="28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(Hb</a:t>
            </a:r>
            <a:r>
              <a:rPr sz="2800" b="1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800" b="1" spc="-10" dirty="0">
                <a:solidFill>
                  <a:srgbClr val="FFFFFF"/>
                </a:solidFill>
                <a:latin typeface="Comic Sans MS"/>
                <a:cs typeface="Comic Sans MS"/>
              </a:rPr>
              <a:t>).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Functi</a:t>
            </a:r>
            <a:r>
              <a:rPr spc="-25" dirty="0"/>
              <a:t>o</a:t>
            </a:r>
            <a:r>
              <a:rPr spc="-10" dirty="0"/>
              <a:t>n</a:t>
            </a:r>
            <a:r>
              <a:rPr spc="-5" dirty="0"/>
              <a:t>s</a:t>
            </a:r>
            <a:r>
              <a:rPr spc="25" dirty="0"/>
              <a:t> </a:t>
            </a:r>
            <a:r>
              <a:rPr spc="-5" dirty="0"/>
              <a:t>of</a:t>
            </a:r>
            <a:r>
              <a:rPr spc="-10" dirty="0"/>
              <a:t> He</a:t>
            </a:r>
            <a:r>
              <a:rPr spc="0" dirty="0"/>
              <a:t>m</a:t>
            </a:r>
            <a:r>
              <a:rPr spc="-5" dirty="0"/>
              <a:t>oglobin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764016" y="6644046"/>
            <a:ext cx="1657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z="1000" spc="-10" dirty="0">
                <a:solidFill>
                  <a:srgbClr val="9B9A97"/>
                </a:solidFill>
                <a:latin typeface="Arial"/>
                <a:cs typeface="Arial"/>
              </a:rPr>
              <a:t>25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516" y="1702942"/>
            <a:ext cx="7604759" cy="3315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4970" indent="-382270">
              <a:lnSpc>
                <a:spcPct val="100000"/>
              </a:lnSpc>
              <a:buClr>
                <a:srgbClr val="6D9FAF"/>
              </a:buClr>
              <a:buSzPct val="80000"/>
              <a:buFont typeface="Wingdings"/>
              <a:buChar char=""/>
              <a:tabLst>
                <a:tab pos="395605" algn="l"/>
              </a:tabLst>
            </a:pPr>
            <a:r>
              <a:rPr sz="3000" b="1" dirty="0">
                <a:solidFill>
                  <a:srgbClr val="FFFFFF"/>
                </a:solidFill>
                <a:latin typeface="Comic Sans MS"/>
                <a:cs typeface="Comic Sans MS"/>
              </a:rPr>
              <a:t>Carriage</a:t>
            </a:r>
            <a:r>
              <a:rPr sz="3000" b="1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b="1" spc="-15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3000" b="1" dirty="0">
                <a:solidFill>
                  <a:srgbClr val="FFFFFF"/>
                </a:solidFill>
                <a:latin typeface="Comic Sans MS"/>
                <a:cs typeface="Comic Sans MS"/>
              </a:rPr>
              <a:t>f</a:t>
            </a:r>
            <a:r>
              <a:rPr sz="3000" b="1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b="1" dirty="0">
                <a:solidFill>
                  <a:srgbClr val="FFFF00"/>
                </a:solidFill>
                <a:latin typeface="Comic Sans MS"/>
                <a:cs typeface="Comic Sans MS"/>
              </a:rPr>
              <a:t>O2</a:t>
            </a:r>
            <a:endParaRPr sz="3000">
              <a:latin typeface="Comic Sans MS"/>
              <a:cs typeface="Comic Sans MS"/>
            </a:endParaRPr>
          </a:p>
          <a:p>
            <a:pPr marL="698500" marR="5080" lvl="1" indent="-273050">
              <a:lnSpc>
                <a:spcPct val="100000"/>
              </a:lnSpc>
              <a:spcBef>
                <a:spcPts val="650"/>
              </a:spcBef>
              <a:buClr>
                <a:srgbClr val="6D9FAF"/>
              </a:buClr>
              <a:buSzPct val="88461"/>
              <a:buFont typeface="Wingdings"/>
              <a:buChar char=""/>
              <a:tabLst>
                <a:tab pos="699135" algn="l"/>
                <a:tab pos="4338320" algn="l"/>
              </a:tabLst>
            </a:pP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Hb</a:t>
            </a:r>
            <a:r>
              <a:rPr sz="2600" b="1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u="heavy" spc="-5" dirty="0">
                <a:solidFill>
                  <a:srgbClr val="FFFFFF"/>
                </a:solidFill>
                <a:latin typeface="Comic Sans MS"/>
                <a:cs typeface="Comic Sans MS"/>
              </a:rPr>
              <a:t>reversibl</a:t>
            </a:r>
            <a:r>
              <a:rPr sz="2600" b="1" u="heavy" dirty="0">
                <a:solidFill>
                  <a:srgbClr val="FFFFFF"/>
                </a:solidFill>
                <a:latin typeface="Comic Sans MS"/>
                <a:cs typeface="Comic Sans MS"/>
              </a:rPr>
              <a:t>y</a:t>
            </a:r>
            <a:r>
              <a:rPr sz="2600" b="1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bi</a:t>
            </a:r>
            <a:r>
              <a:rPr sz="2600" b="1" spc="5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d</a:t>
            </a:r>
            <a:r>
              <a:rPr sz="2600" b="1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2550" b="1" spc="22" baseline="-21241" dirty="0">
                <a:solidFill>
                  <a:srgbClr val="FFFFFF"/>
                </a:solidFill>
                <a:latin typeface="Comic Sans MS"/>
                <a:cs typeface="Comic Sans MS"/>
              </a:rPr>
              <a:t>2</a:t>
            </a:r>
            <a:r>
              <a:rPr sz="2550" b="1" baseline="-21241" dirty="0">
                <a:solidFill>
                  <a:srgbClr val="FFFFFF"/>
                </a:solidFill>
                <a:latin typeface="Comic Sans MS"/>
                <a:cs typeface="Comic Sans MS"/>
              </a:rPr>
              <a:t>	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t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2600" b="1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form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oxyh</a:t>
            </a:r>
            <a:r>
              <a:rPr sz="2600" b="1" spc="-15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moglobi</a:t>
            </a:r>
            <a:r>
              <a:rPr sz="2600" b="1" spc="-10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r>
              <a:rPr sz="2600" b="1" spc="-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affe</a:t>
            </a:r>
            <a:r>
              <a:rPr sz="2600" b="1" spc="-15" dirty="0">
                <a:solidFill>
                  <a:srgbClr val="FFFFFF"/>
                </a:solidFill>
                <a:latin typeface="Comic Sans MS"/>
                <a:cs typeface="Comic Sans MS"/>
              </a:rPr>
              <a:t>c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t 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b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y</a:t>
            </a:r>
            <a:r>
              <a:rPr sz="2600"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pH,</a:t>
            </a:r>
            <a:r>
              <a:rPr sz="26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tempe</a:t>
            </a:r>
            <a:r>
              <a:rPr sz="2600" b="1" spc="-10" dirty="0">
                <a:solidFill>
                  <a:srgbClr val="FFFFFF"/>
                </a:solidFill>
                <a:latin typeface="Comic Sans MS"/>
                <a:cs typeface="Comic Sans MS"/>
              </a:rPr>
              <a:t>r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atr</a:t>
            </a:r>
            <a:r>
              <a:rPr sz="2600" b="1" spc="-1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endParaRPr sz="2600">
              <a:latin typeface="Comic Sans MS"/>
              <a:cs typeface="Comic Sans MS"/>
            </a:endParaRPr>
          </a:p>
          <a:p>
            <a:pPr marL="698500">
              <a:lnSpc>
                <a:spcPts val="2340"/>
              </a:lnSpc>
            </a:pPr>
            <a:r>
              <a:rPr sz="3900" b="1" spc="7" baseline="-17094" dirty="0">
                <a:solidFill>
                  <a:srgbClr val="FFFFFF"/>
                </a:solidFill>
                <a:latin typeface="Comic Sans MS"/>
                <a:cs typeface="Comic Sans MS"/>
              </a:rPr>
              <a:t>H</a:t>
            </a:r>
            <a:r>
              <a:rPr sz="1700" b="1" spc="15" dirty="0">
                <a:solidFill>
                  <a:srgbClr val="FFFFFF"/>
                </a:solidFill>
                <a:latin typeface="Comic Sans MS"/>
                <a:cs typeface="Comic Sans MS"/>
              </a:rPr>
              <a:t>+</a:t>
            </a:r>
            <a:endParaRPr sz="1700">
              <a:latin typeface="Comic Sans MS"/>
              <a:cs typeface="Comic Sans MS"/>
            </a:endParaRPr>
          </a:p>
          <a:p>
            <a:pPr marL="394970" indent="-382270">
              <a:lnSpc>
                <a:spcPct val="100000"/>
              </a:lnSpc>
              <a:spcBef>
                <a:spcPts val="1470"/>
              </a:spcBef>
              <a:buClr>
                <a:srgbClr val="6D9FAF"/>
              </a:buClr>
              <a:buSzPct val="80000"/>
              <a:buFont typeface="Wingdings"/>
              <a:buChar char=""/>
              <a:tabLst>
                <a:tab pos="395605" algn="l"/>
              </a:tabLst>
            </a:pPr>
            <a:r>
              <a:rPr sz="3000" b="1" dirty="0">
                <a:solidFill>
                  <a:srgbClr val="FFFFFF"/>
                </a:solidFill>
                <a:latin typeface="Comic Sans MS"/>
                <a:cs typeface="Comic Sans MS"/>
              </a:rPr>
              <a:t>Carriage</a:t>
            </a:r>
            <a:r>
              <a:rPr sz="3000"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b="1" spc="-20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3000" b="1" dirty="0">
                <a:solidFill>
                  <a:srgbClr val="FFFFFF"/>
                </a:solidFill>
                <a:latin typeface="Comic Sans MS"/>
                <a:cs typeface="Comic Sans MS"/>
              </a:rPr>
              <a:t>f</a:t>
            </a:r>
            <a:r>
              <a:rPr sz="3000" b="1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b="1" dirty="0">
                <a:solidFill>
                  <a:srgbClr val="FFFF00"/>
                </a:solidFill>
                <a:latin typeface="Comic Sans MS"/>
                <a:cs typeface="Comic Sans MS"/>
              </a:rPr>
              <a:t>CO2</a:t>
            </a:r>
            <a:endParaRPr sz="3000">
              <a:latin typeface="Comic Sans MS"/>
              <a:cs typeface="Comic Sans MS"/>
            </a:endParaRPr>
          </a:p>
          <a:p>
            <a:pPr marL="698500" lvl="1" indent="-273050">
              <a:lnSpc>
                <a:spcPct val="100000"/>
              </a:lnSpc>
              <a:spcBef>
                <a:spcPts val="650"/>
              </a:spcBef>
              <a:buClr>
                <a:srgbClr val="6D9FAF"/>
              </a:buClr>
              <a:buSzPct val="88461"/>
              <a:buFont typeface="Wingdings"/>
              <a:buChar char=""/>
              <a:tabLst>
                <a:tab pos="699135" algn="l"/>
                <a:tab pos="2832100" algn="l"/>
              </a:tabLst>
            </a:pP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Hb</a:t>
            </a:r>
            <a:r>
              <a:rPr sz="2600" b="1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bi</a:t>
            </a:r>
            <a:r>
              <a:rPr sz="2600" b="1" spc="5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d</a:t>
            </a:r>
            <a:r>
              <a:rPr sz="2600" b="1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C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2550" b="1" spc="22" baseline="-21241" dirty="0">
                <a:solidFill>
                  <a:srgbClr val="FFFFFF"/>
                </a:solidFill>
                <a:latin typeface="Comic Sans MS"/>
                <a:cs typeface="Comic Sans MS"/>
              </a:rPr>
              <a:t>2</a:t>
            </a:r>
            <a:r>
              <a:rPr sz="2550" b="1" baseline="-21241" dirty="0">
                <a:solidFill>
                  <a:srgbClr val="FFFFFF"/>
                </a:solidFill>
                <a:latin typeface="Comic Sans MS"/>
                <a:cs typeface="Comic Sans MS"/>
              </a:rPr>
              <a:t>	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=</a:t>
            </a:r>
            <a:r>
              <a:rPr sz="26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carboxyh</a:t>
            </a:r>
            <a:r>
              <a:rPr sz="2600" b="1" spc="-2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m</a:t>
            </a:r>
            <a:r>
              <a:rPr sz="2600" b="1" spc="5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g</a:t>
            </a:r>
            <a:r>
              <a:rPr sz="2600" b="1" spc="-10" dirty="0">
                <a:solidFill>
                  <a:srgbClr val="FFFFFF"/>
                </a:solidFill>
                <a:latin typeface="Comic Sans MS"/>
                <a:cs typeface="Comic Sans MS"/>
              </a:rPr>
              <a:t>l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obin</a:t>
            </a:r>
            <a:endParaRPr sz="2600">
              <a:latin typeface="Comic Sans MS"/>
              <a:cs typeface="Comic Sans MS"/>
            </a:endParaRPr>
          </a:p>
          <a:p>
            <a:pPr marL="394970" indent="-382270">
              <a:lnSpc>
                <a:spcPct val="100000"/>
              </a:lnSpc>
              <a:spcBef>
                <a:spcPts val="695"/>
              </a:spcBef>
              <a:buClr>
                <a:srgbClr val="6D9FAF"/>
              </a:buClr>
              <a:buSzPct val="80000"/>
              <a:buFont typeface="Wingdings"/>
              <a:buChar char=""/>
              <a:tabLst>
                <a:tab pos="395605" algn="l"/>
              </a:tabLst>
            </a:pPr>
            <a:r>
              <a:rPr sz="3000" b="1" spc="-5" dirty="0">
                <a:solidFill>
                  <a:srgbClr val="FFFFFF"/>
                </a:solidFill>
                <a:latin typeface="Comic Sans MS"/>
                <a:cs typeface="Comic Sans MS"/>
              </a:rPr>
              <a:t>Buff</a:t>
            </a:r>
            <a:r>
              <a:rPr sz="3000" b="1" spc="5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3000" b="1" dirty="0">
                <a:solidFill>
                  <a:srgbClr val="FFFFFF"/>
                </a:solidFill>
                <a:latin typeface="Comic Sans MS"/>
                <a:cs typeface="Comic Sans MS"/>
              </a:rPr>
              <a:t>r</a:t>
            </a:r>
            <a:endParaRPr sz="3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6419" y="255778"/>
            <a:ext cx="6499225" cy="627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FFFFFF"/>
                </a:solidFill>
              </a:rPr>
              <a:t>Ma</a:t>
            </a:r>
            <a:r>
              <a:rPr sz="4000" spc="-15" dirty="0">
                <a:solidFill>
                  <a:srgbClr val="FFFFFF"/>
                </a:solidFill>
              </a:rPr>
              <a:t>l</a:t>
            </a:r>
            <a:r>
              <a:rPr sz="4000" spc="-5" dirty="0">
                <a:solidFill>
                  <a:srgbClr val="FFFF00"/>
                </a:solidFill>
              </a:rPr>
              <a:t>absorpti</a:t>
            </a:r>
            <a:r>
              <a:rPr sz="4000" spc="-30" dirty="0">
                <a:solidFill>
                  <a:srgbClr val="FFFF00"/>
                </a:solidFill>
              </a:rPr>
              <a:t>o</a:t>
            </a:r>
            <a:r>
              <a:rPr sz="4000" dirty="0">
                <a:solidFill>
                  <a:srgbClr val="FFFF00"/>
                </a:solidFill>
              </a:rPr>
              <a:t>n</a:t>
            </a:r>
            <a:r>
              <a:rPr sz="4000" spc="45" dirty="0">
                <a:solidFill>
                  <a:srgbClr val="FFFF00"/>
                </a:solidFill>
              </a:rPr>
              <a:t> </a:t>
            </a:r>
            <a:r>
              <a:rPr sz="4000" spc="-10" dirty="0">
                <a:solidFill>
                  <a:srgbClr val="FFFFFF"/>
                </a:solidFill>
              </a:rPr>
              <a:t>o</a:t>
            </a:r>
            <a:r>
              <a:rPr sz="4000" spc="-5" dirty="0">
                <a:solidFill>
                  <a:srgbClr val="FFFFFF"/>
                </a:solidFill>
              </a:rPr>
              <a:t>f</a:t>
            </a:r>
            <a:r>
              <a:rPr sz="4000" spc="10" dirty="0">
                <a:solidFill>
                  <a:srgbClr val="FFFFFF"/>
                </a:solidFill>
              </a:rPr>
              <a:t> </a:t>
            </a:r>
            <a:r>
              <a:rPr sz="4000" spc="-5" dirty="0">
                <a:solidFill>
                  <a:srgbClr val="FFFFFF"/>
                </a:solidFill>
              </a:rPr>
              <a:t>Vi</a:t>
            </a:r>
            <a:r>
              <a:rPr sz="4000" spc="-10" dirty="0">
                <a:solidFill>
                  <a:srgbClr val="FFFFFF"/>
                </a:solidFill>
              </a:rPr>
              <a:t>t</a:t>
            </a:r>
            <a:r>
              <a:rPr sz="4000" spc="-5" dirty="0">
                <a:solidFill>
                  <a:srgbClr val="FFFFFF"/>
                </a:solidFill>
              </a:rPr>
              <a:t>.</a:t>
            </a:r>
            <a:r>
              <a:rPr sz="4000" spc="10" dirty="0">
                <a:solidFill>
                  <a:srgbClr val="FFFFFF"/>
                </a:solidFill>
              </a:rPr>
              <a:t> </a:t>
            </a:r>
            <a:r>
              <a:rPr sz="4000" spc="-5" dirty="0">
                <a:solidFill>
                  <a:srgbClr val="FFFFFF"/>
                </a:solidFill>
              </a:rPr>
              <a:t>B12</a:t>
            </a:r>
            <a:endParaRPr sz="400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5"/>
              </a:lnSpc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57200" y="1371600"/>
            <a:ext cx="3352800" cy="609600"/>
          </a:xfrm>
          <a:prstGeom prst="rect">
            <a:avLst/>
          </a:prstGeom>
          <a:solidFill>
            <a:srgbClr val="FFFF00"/>
          </a:solidFill>
          <a:ln w="19050">
            <a:solidFill>
              <a:srgbClr val="4F7480"/>
            </a:solidFill>
          </a:ln>
        </p:spPr>
        <p:txBody>
          <a:bodyPr vert="horz" wrap="square" lIns="0" tIns="100965" rIns="0" bIns="0" rtlCol="0">
            <a:spAutoFit/>
          </a:bodyPr>
          <a:lstStyle/>
          <a:p>
            <a:pPr marL="112395">
              <a:lnSpc>
                <a:spcPct val="100000"/>
              </a:lnSpc>
              <a:spcBef>
                <a:spcPts val="795"/>
              </a:spcBef>
            </a:pPr>
            <a:r>
              <a:rPr sz="2800" b="1" spc="-5" dirty="0">
                <a:solidFill>
                  <a:srgbClr val="FF0000"/>
                </a:solidFill>
                <a:latin typeface="Comic Sans MS"/>
                <a:cs typeface="Comic Sans MS"/>
              </a:rPr>
              <a:t>Pernicious</a:t>
            </a:r>
            <a:r>
              <a:rPr sz="2800" b="1" spc="-2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Comic Sans MS"/>
                <a:cs typeface="Comic Sans MS"/>
              </a:rPr>
              <a:t>Anemia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2094103"/>
            <a:ext cx="7359650" cy="3765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3070" marR="391160" indent="-384175">
              <a:lnSpc>
                <a:spcPct val="100000"/>
              </a:lnSpc>
              <a:buClr>
                <a:srgbClr val="6D9FAF"/>
              </a:buClr>
              <a:buSzPct val="80357"/>
              <a:buFont typeface="Wingdings"/>
              <a:buChar char=""/>
              <a:tabLst>
                <a:tab pos="433705" algn="l"/>
              </a:tabLst>
            </a:pP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800" b="1" spc="-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ab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orp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ion</a:t>
            </a:r>
            <a:r>
              <a:rPr sz="28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ds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int</a:t>
            </a:r>
            <a:r>
              <a:rPr sz="2800" b="1" spc="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in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ic</a:t>
            </a:r>
            <a:r>
              <a:rPr sz="2800" b="1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f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b="1" spc="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tor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pa</a:t>
            </a:r>
            <a:r>
              <a:rPr sz="2800" b="1" spc="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b="1" spc="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l c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lls</a:t>
            </a:r>
            <a:r>
              <a:rPr sz="2800" b="1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tom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ch.</a:t>
            </a:r>
            <a:endParaRPr sz="2800">
              <a:latin typeface="Arial"/>
              <a:cs typeface="Arial"/>
            </a:endParaRPr>
          </a:p>
          <a:p>
            <a:pPr marL="433070" indent="-384175">
              <a:lnSpc>
                <a:spcPct val="100000"/>
              </a:lnSpc>
              <a:spcBef>
                <a:spcPts val="670"/>
              </a:spcBef>
              <a:buClr>
                <a:srgbClr val="6D9FAF"/>
              </a:buClr>
              <a:buSzPct val="80357"/>
              <a:buFont typeface="Wingdings"/>
              <a:buChar char=""/>
              <a:tabLst>
                <a:tab pos="433705" algn="l"/>
              </a:tabLst>
            </a:pP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800" b="1" spc="-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+ int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insic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tor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ab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orbed</a:t>
            </a:r>
            <a:r>
              <a:rPr sz="28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endParaRPr sz="2800">
              <a:latin typeface="Arial"/>
              <a:cs typeface="Arial"/>
            </a:endParaRPr>
          </a:p>
          <a:p>
            <a:pPr marL="433070">
              <a:lnSpc>
                <a:spcPct val="100000"/>
              </a:lnSpc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b="1" spc="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rm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nal Il</a:t>
            </a:r>
            <a:r>
              <a:rPr sz="2800" b="1" spc="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um.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D3D2D0"/>
              </a:buClr>
              <a:buSzPct val="89285"/>
              <a:buFont typeface="Arial"/>
              <a:buChar char="•"/>
              <a:tabLst>
                <a:tab pos="356235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ncy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om</a:t>
            </a:r>
            <a:r>
              <a:rPr sz="2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Causes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deficiencies):</a:t>
            </a:r>
            <a:endParaRPr sz="1600">
              <a:latin typeface="Arial"/>
              <a:cs typeface="Arial"/>
            </a:endParaRPr>
          </a:p>
          <a:p>
            <a:pPr marL="735330" lvl="1" indent="-274320">
              <a:lnSpc>
                <a:spcPct val="100000"/>
              </a:lnSpc>
              <a:spcBef>
                <a:spcPts val="675"/>
              </a:spcBef>
              <a:buClr>
                <a:srgbClr val="6D9FAF"/>
              </a:buClr>
              <a:buSzPct val="89285"/>
              <a:buFont typeface="Wingdings"/>
              <a:buChar char=""/>
              <a:tabLst>
                <a:tab pos="735330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Inadequa</a:t>
            </a:r>
            <a:r>
              <a:rPr sz="2800" b="1" spc="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b="1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int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ke</a:t>
            </a:r>
            <a:endParaRPr sz="2800">
              <a:latin typeface="Arial"/>
              <a:cs typeface="Arial"/>
            </a:endParaRPr>
          </a:p>
          <a:p>
            <a:pPr marL="735330" lvl="1" indent="-274320">
              <a:lnSpc>
                <a:spcPct val="100000"/>
              </a:lnSpc>
              <a:spcBef>
                <a:spcPts val="670"/>
              </a:spcBef>
              <a:buClr>
                <a:srgbClr val="6D9FAF"/>
              </a:buClr>
              <a:buSzPct val="89285"/>
              <a:buFont typeface="Wingdings"/>
              <a:buChar char=""/>
              <a:tabLst>
                <a:tab pos="735330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Poor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bso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ption</a:t>
            </a:r>
            <a:r>
              <a:rPr sz="2800" b="1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due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nt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2800">
              <a:latin typeface="Arial"/>
              <a:cs typeface="Arial"/>
            </a:endParaRPr>
          </a:p>
          <a:p>
            <a:pPr marL="734695">
              <a:lnSpc>
                <a:spcPct val="100000"/>
              </a:lnSpc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dis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FFFF00"/>
                </a:solidFill>
              </a:rPr>
              <a:t>Iro</a:t>
            </a:r>
            <a:r>
              <a:rPr dirty="0">
                <a:solidFill>
                  <a:srgbClr val="FFFF00"/>
                </a:solidFill>
              </a:rPr>
              <a:t>n</a:t>
            </a:r>
            <a:r>
              <a:rPr spc="25" dirty="0">
                <a:solidFill>
                  <a:srgbClr val="FFFF00"/>
                </a:solidFill>
              </a:rPr>
              <a:t> </a:t>
            </a:r>
            <a:r>
              <a:rPr spc="-5" dirty="0">
                <a:solidFill>
                  <a:srgbClr val="FFFF00"/>
                </a:solidFill>
              </a:rPr>
              <a:t>metabolism</a:t>
            </a:r>
            <a:r>
              <a:rPr spc="5" dirty="0">
                <a:solidFill>
                  <a:srgbClr val="FFFF00"/>
                </a:solidFill>
              </a:rPr>
              <a:t> </a:t>
            </a:r>
            <a:r>
              <a:rPr spc="-10" dirty="0">
                <a:solidFill>
                  <a:srgbClr val="FFFF00"/>
                </a:solidFill>
              </a:rPr>
              <a:t>(Fe)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5"/>
              </a:lnSpc>
            </a:pPr>
            <a:fld id="{81D60167-4931-47E6-BA6A-407CBD079E47}" type="slidenum">
              <a:rPr spc="-5" dirty="0"/>
              <a:t>19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1409588"/>
            <a:ext cx="7517765" cy="403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300" marR="64769" indent="-610235">
              <a:lnSpc>
                <a:spcPct val="80100"/>
              </a:lnSpc>
              <a:tabLst>
                <a:tab pos="273685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4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is needed for	the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nthes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haemog</a:t>
            </a:r>
            <a:r>
              <a:rPr sz="2400" b="1" spc="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obi</a:t>
            </a:r>
            <a:r>
              <a:rPr sz="2400" b="1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,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oglobin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tochrome</a:t>
            </a:r>
            <a:r>
              <a:rPr sz="24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oxsidas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peroxidase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&amp; cata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ase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buClr>
                <a:srgbClr val="6D9FAF"/>
              </a:buClr>
              <a:buSzPct val="79166"/>
              <a:buFont typeface="Wingdings"/>
              <a:buChar char=""/>
              <a:tabLst>
                <a:tab pos="622935" algn="l"/>
              </a:tabLst>
            </a:pPr>
            <a:r>
              <a:rPr sz="2400" b="1" spc="-18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otal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the body =</a:t>
            </a: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-5g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6D9FAF"/>
              </a:buClr>
              <a:buFont typeface="Wingdings"/>
              <a:buChar char=""/>
            </a:pPr>
            <a:endParaRPr sz="2500">
              <a:latin typeface="Times New Roman"/>
              <a:cs typeface="Times New Roman"/>
            </a:endParaRPr>
          </a:p>
          <a:p>
            <a:pPr marL="1003300" lvl="1" indent="-533400">
              <a:lnSpc>
                <a:spcPct val="100000"/>
              </a:lnSpc>
              <a:buClr>
                <a:srgbClr val="6D9FAF"/>
              </a:buClr>
              <a:buSzPct val="89583"/>
              <a:buFont typeface="Wingdings"/>
              <a:buChar char=""/>
              <a:tabLst>
                <a:tab pos="1003935" algn="l"/>
              </a:tabLst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65%</a:t>
            </a:r>
            <a:r>
              <a:rPr sz="24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…..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Haemoglobin</a:t>
            </a:r>
            <a:endParaRPr sz="2400">
              <a:latin typeface="Arial"/>
              <a:cs typeface="Arial"/>
            </a:endParaRPr>
          </a:p>
          <a:p>
            <a:pPr marL="1003300" lvl="1" indent="-533400">
              <a:lnSpc>
                <a:spcPct val="100000"/>
              </a:lnSpc>
              <a:buClr>
                <a:srgbClr val="6D9FAF"/>
              </a:buClr>
              <a:buSzPct val="89583"/>
              <a:buFont typeface="Wingdings"/>
              <a:buChar char=""/>
              <a:tabLst>
                <a:tab pos="1003935" algn="l"/>
              </a:tabLst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5%</a:t>
            </a:r>
            <a:r>
              <a:rPr sz="24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……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other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1003300" marR="328295" lvl="1" indent="-533400">
              <a:lnSpc>
                <a:spcPts val="2310"/>
              </a:lnSpc>
              <a:spcBef>
                <a:spcPts val="550"/>
              </a:spcBef>
              <a:buClr>
                <a:srgbClr val="6D9FAF"/>
              </a:buClr>
              <a:buSzPct val="89583"/>
              <a:buFont typeface="Wingdings"/>
              <a:buChar char=""/>
              <a:tabLst>
                <a:tab pos="1003935" algn="l"/>
              </a:tabLst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1%</a:t>
            </a:r>
            <a:r>
              <a:rPr sz="24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…….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bound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ansfe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(b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taglob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20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 blood</a:t>
            </a:r>
            <a:endParaRPr sz="2400">
              <a:latin typeface="Arial"/>
              <a:cs typeface="Arial"/>
            </a:endParaRPr>
          </a:p>
          <a:p>
            <a:pPr marL="1003300" marR="5080" lvl="1" indent="-533400">
              <a:lnSpc>
                <a:spcPts val="2300"/>
              </a:lnSpc>
              <a:spcBef>
                <a:spcPts val="575"/>
              </a:spcBef>
              <a:buClr>
                <a:srgbClr val="6D9FAF"/>
              </a:buClr>
              <a:buSzPct val="89583"/>
              <a:buFont typeface="Wingdings"/>
              <a:buChar char=""/>
              <a:tabLst>
                <a:tab pos="1003935" algn="l"/>
              </a:tabLst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1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5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-3</a:t>
            </a:r>
            <a:r>
              <a:rPr sz="2400" b="1" spc="5" dirty="0">
                <a:solidFill>
                  <a:srgbClr val="FFFF00"/>
                </a:solidFill>
                <a:latin typeface="Arial"/>
                <a:cs typeface="Arial"/>
              </a:rPr>
              <a:t>0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%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…… stored 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ron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fo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 of</a:t>
            </a:r>
            <a:r>
              <a:rPr sz="2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fe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 in</a:t>
            </a: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the live</a:t>
            </a:r>
            <a:r>
              <a:rPr sz="2400" b="1" spc="-1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spleen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bone 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ar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b="1" spc="-5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654295"/>
            <a:ext cx="9144000" cy="2203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751323"/>
            <a:ext cx="9144000" cy="2106930"/>
          </a:xfrm>
          <a:custGeom>
            <a:avLst/>
            <a:gdLst/>
            <a:ahLst/>
            <a:cxnLst/>
            <a:rect l="l" t="t" r="r" b="b"/>
            <a:pathLst>
              <a:path w="9144000" h="2106929">
                <a:moveTo>
                  <a:pt x="0" y="1692338"/>
                </a:moveTo>
                <a:lnTo>
                  <a:pt x="0" y="2106674"/>
                </a:lnTo>
                <a:lnTo>
                  <a:pt x="9144000" y="2106674"/>
                </a:lnTo>
                <a:lnTo>
                  <a:pt x="9144000" y="1750907"/>
                </a:lnTo>
                <a:lnTo>
                  <a:pt x="2312157" y="1750907"/>
                </a:lnTo>
                <a:lnTo>
                  <a:pt x="1709221" y="1745429"/>
                </a:lnTo>
                <a:lnTo>
                  <a:pt x="0" y="1692338"/>
                </a:lnTo>
                <a:close/>
              </a:path>
              <a:path w="9144000" h="2106929">
                <a:moveTo>
                  <a:pt x="9144000" y="0"/>
                </a:moveTo>
                <a:lnTo>
                  <a:pt x="9016823" y="60107"/>
                </a:lnTo>
                <a:lnTo>
                  <a:pt x="8524222" y="287316"/>
                </a:lnTo>
                <a:lnTo>
                  <a:pt x="8113133" y="469292"/>
                </a:lnTo>
                <a:lnTo>
                  <a:pt x="7719208" y="636191"/>
                </a:lnTo>
                <a:lnTo>
                  <a:pt x="7394174" y="767704"/>
                </a:lnTo>
                <a:lnTo>
                  <a:pt x="7079869" y="888962"/>
                </a:lnTo>
                <a:lnTo>
                  <a:pt x="6825516" y="982451"/>
                </a:lnTo>
                <a:lnTo>
                  <a:pt x="6577508" y="1069302"/>
                </a:lnTo>
                <a:lnTo>
                  <a:pt x="6335343" y="1149736"/>
                </a:lnTo>
                <a:lnTo>
                  <a:pt x="6098516" y="1223970"/>
                </a:lnTo>
                <a:lnTo>
                  <a:pt x="5866526" y="1292227"/>
                </a:lnTo>
                <a:lnTo>
                  <a:pt x="5638870" y="1354724"/>
                </a:lnTo>
                <a:lnTo>
                  <a:pt x="5459528" y="1400723"/>
                </a:lnTo>
                <a:lnTo>
                  <a:pt x="5282381" y="1443290"/>
                </a:lnTo>
                <a:lnTo>
                  <a:pt x="5107172" y="1482537"/>
                </a:lnTo>
                <a:lnTo>
                  <a:pt x="4933643" y="1518576"/>
                </a:lnTo>
                <a:lnTo>
                  <a:pt x="4761536" y="1551520"/>
                </a:lnTo>
                <a:lnTo>
                  <a:pt x="4590595" y="1581482"/>
                </a:lnTo>
                <a:lnTo>
                  <a:pt x="4378165" y="1614912"/>
                </a:lnTo>
                <a:lnTo>
                  <a:pt x="4166652" y="1644077"/>
                </a:lnTo>
                <a:lnTo>
                  <a:pt x="3955553" y="1669197"/>
                </a:lnTo>
                <a:lnTo>
                  <a:pt x="3744365" y="1690492"/>
                </a:lnTo>
                <a:lnTo>
                  <a:pt x="3532585" y="1708182"/>
                </a:lnTo>
                <a:lnTo>
                  <a:pt x="3276961" y="1724960"/>
                </a:lnTo>
                <a:lnTo>
                  <a:pt x="3018893" y="1737243"/>
                </a:lnTo>
                <a:lnTo>
                  <a:pt x="2713565" y="1746398"/>
                </a:lnTo>
                <a:lnTo>
                  <a:pt x="2312157" y="1750907"/>
                </a:lnTo>
                <a:lnTo>
                  <a:pt x="9144000" y="1750907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03007" y="129539"/>
            <a:ext cx="106679" cy="1066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</a:rPr>
              <a:t>Objectives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512436" y="6715369"/>
            <a:ext cx="1212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5"/>
              </a:lnSpc>
            </a:pPr>
            <a:fld id="{81D60167-4931-47E6-BA6A-407CBD079E47}" type="slidenum">
              <a:rPr sz="1000" spc="-5" dirty="0">
                <a:solidFill>
                  <a:srgbClr val="9B9A97"/>
                </a:solidFill>
                <a:latin typeface="Arial"/>
                <a:cs typeface="Arial"/>
              </a:rPr>
              <a:t>2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4540" y="1406905"/>
            <a:ext cx="7506334" cy="4672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895">
              <a:lnSpc>
                <a:spcPct val="100000"/>
              </a:lnSpc>
            </a:pP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At</a:t>
            </a:r>
            <a:r>
              <a:rPr sz="30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the</a:t>
            </a:r>
            <a:r>
              <a:rPr sz="3000" b="1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end</a:t>
            </a:r>
            <a:r>
              <a:rPr sz="3000" b="1" spc="5" dirty="0">
                <a:solidFill>
                  <a:srgbClr val="FFFF00"/>
                </a:solidFill>
                <a:latin typeface="Arial"/>
                <a:cs typeface="Arial"/>
              </a:rPr>
              <a:t> o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f t</a:t>
            </a:r>
            <a:r>
              <a:rPr sz="3000" b="1" spc="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is</a:t>
            </a:r>
            <a:r>
              <a:rPr sz="3000" b="1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lecture you</a:t>
            </a:r>
            <a:r>
              <a:rPr sz="3000" b="1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3000" b="1" spc="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3000" b="1" spc="5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ld </a:t>
            </a:r>
            <a:r>
              <a:rPr sz="3000" b="1" spc="5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endParaRPr sz="3000">
              <a:latin typeface="Arial"/>
              <a:cs typeface="Arial"/>
            </a:endParaRPr>
          </a:p>
          <a:p>
            <a:pPr marL="433070">
              <a:lnSpc>
                <a:spcPct val="100000"/>
              </a:lnSpc>
            </a:pP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able to:</a:t>
            </a:r>
            <a:endParaRPr sz="3000">
              <a:latin typeface="Arial"/>
              <a:cs typeface="Arial"/>
            </a:endParaRPr>
          </a:p>
          <a:p>
            <a:pPr marL="527685" marR="278130" indent="-514984">
              <a:lnSpc>
                <a:spcPct val="100000"/>
              </a:lnSpc>
              <a:spcBef>
                <a:spcPts val="680"/>
              </a:spcBef>
              <a:buClr>
                <a:srgbClr val="6D9FAF"/>
              </a:buClr>
              <a:buSzPct val="80357"/>
              <a:buAutoNum type="arabicPeriod"/>
              <a:tabLst>
                <a:tab pos="52832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ibe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 e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ded</a:t>
            </a:r>
            <a:r>
              <a:rPr sz="2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for RBC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fo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on.</a:t>
            </a:r>
            <a:endParaRPr sz="2800">
              <a:latin typeface="Arial"/>
              <a:cs typeface="Arial"/>
            </a:endParaRPr>
          </a:p>
          <a:p>
            <a:pPr marL="527685" marR="1238885" indent="-514984">
              <a:lnSpc>
                <a:spcPct val="100000"/>
              </a:lnSpc>
              <a:spcBef>
                <a:spcPts val="675"/>
              </a:spcBef>
              <a:buClr>
                <a:srgbClr val="6D9FAF"/>
              </a:buClr>
              <a:buSzPct val="80357"/>
              <a:buAutoNum type="arabicPeriod"/>
              <a:tabLst>
                <a:tab pos="52832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ibe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pro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12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ab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orp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ion</a:t>
            </a:r>
            <a:r>
              <a:rPr sz="2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bso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ptio</a:t>
            </a:r>
            <a:r>
              <a:rPr sz="2800" b="1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spcBef>
                <a:spcPts val="675"/>
              </a:spcBef>
              <a:buClr>
                <a:srgbClr val="6D9FAF"/>
              </a:buClr>
              <a:buSzPct val="80357"/>
              <a:buAutoNum type="arabicPeriod"/>
              <a:tabLst>
                <a:tab pos="52832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og</a:t>
            </a:r>
            <a:r>
              <a:rPr sz="2800" b="1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ha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maglobin</a:t>
            </a:r>
            <a:r>
              <a:rPr sz="2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ru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tu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  <a:p>
            <a:pPr marL="527685">
              <a:lnSpc>
                <a:spcPct val="100000"/>
              </a:lnSpc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fun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ons.</a:t>
            </a:r>
            <a:endParaRPr sz="28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spcBef>
                <a:spcPts val="670"/>
              </a:spcBef>
              <a:buClr>
                <a:srgbClr val="6D9FAF"/>
              </a:buClr>
              <a:buSzPct val="80357"/>
              <a:buAutoNum type="arabicPeriod" startAt="4"/>
              <a:tabLst>
                <a:tab pos="52832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cu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boli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bso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ption,</a:t>
            </a:r>
            <a:endParaRPr sz="2800">
              <a:latin typeface="Arial"/>
              <a:cs typeface="Arial"/>
            </a:endParaRPr>
          </a:p>
          <a:p>
            <a:pPr marL="527685">
              <a:lnSpc>
                <a:spcPct val="100000"/>
              </a:lnSpc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ge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port)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FFFF00"/>
                </a:solidFill>
              </a:rPr>
              <a:t>Iro</a:t>
            </a:r>
            <a:r>
              <a:rPr dirty="0">
                <a:solidFill>
                  <a:srgbClr val="FFFF00"/>
                </a:solidFill>
              </a:rPr>
              <a:t>n</a:t>
            </a:r>
            <a:r>
              <a:rPr spc="30" dirty="0">
                <a:solidFill>
                  <a:srgbClr val="FFFF00"/>
                </a:solidFill>
              </a:rPr>
              <a:t> </a:t>
            </a:r>
            <a:r>
              <a:rPr spc="-5" dirty="0">
                <a:solidFill>
                  <a:srgbClr val="FFFF00"/>
                </a:solidFill>
              </a:rPr>
              <a:t>absorption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5"/>
              </a:lnSpc>
            </a:pPr>
            <a:fld id="{81D60167-4931-47E6-BA6A-407CBD079E47}" type="slidenum">
              <a:rPr spc="-5" dirty="0"/>
              <a:t>20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801116" y="1590166"/>
            <a:ext cx="7318375" cy="3648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4970" indent="-382270">
              <a:lnSpc>
                <a:spcPts val="3404"/>
              </a:lnSpc>
              <a:buClr>
                <a:srgbClr val="6D9FAF"/>
              </a:buClr>
              <a:buSzPct val="80000"/>
              <a:buFont typeface="Wingdings"/>
              <a:buChar char=""/>
              <a:tabLst>
                <a:tab pos="395605" algn="l"/>
              </a:tabLst>
            </a:pP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Iron in f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od</a:t>
            </a:r>
            <a:r>
              <a:rPr sz="30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mostly in</a:t>
            </a:r>
            <a:r>
              <a:rPr sz="30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oxidized</a:t>
            </a:r>
            <a:r>
              <a:rPr sz="300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form</a:t>
            </a:r>
            <a:endParaRPr sz="3000">
              <a:latin typeface="Arial"/>
              <a:cs typeface="Arial"/>
            </a:endParaRPr>
          </a:p>
          <a:p>
            <a:pPr marL="394970">
              <a:lnSpc>
                <a:spcPts val="3645"/>
              </a:lnSpc>
            </a:pP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(Ferric,</a:t>
            </a:r>
            <a:r>
              <a:rPr sz="30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150" b="1" spc="30" baseline="25132" dirty="0">
                <a:solidFill>
                  <a:srgbClr val="FFFFFF"/>
                </a:solidFill>
                <a:latin typeface="Arial"/>
                <a:cs typeface="Arial"/>
              </a:rPr>
              <a:t>+3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3000">
              <a:latin typeface="Arial"/>
              <a:cs typeface="Arial"/>
            </a:endParaRPr>
          </a:p>
          <a:p>
            <a:pPr marL="394970" indent="-382270">
              <a:lnSpc>
                <a:spcPts val="3420"/>
              </a:lnSpc>
              <a:spcBef>
                <a:spcPts val="365"/>
              </a:spcBef>
              <a:buClr>
                <a:srgbClr val="6D9FAF"/>
              </a:buClr>
              <a:buSzPct val="80000"/>
              <a:buFont typeface="Wingdings"/>
              <a:buChar char=""/>
              <a:tabLst>
                <a:tab pos="395605" algn="l"/>
              </a:tabLst>
            </a:pP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tter</a:t>
            </a:r>
            <a:r>
              <a:rPr sz="3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ab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30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0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red</a:t>
            </a:r>
            <a:r>
              <a:rPr sz="3000" b="1" spc="5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ced</a:t>
            </a:r>
            <a:r>
              <a:rPr sz="30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form</a:t>
            </a:r>
            <a:endParaRPr sz="3000">
              <a:latin typeface="Arial"/>
              <a:cs typeface="Arial"/>
            </a:endParaRPr>
          </a:p>
          <a:p>
            <a:pPr marL="394970">
              <a:lnSpc>
                <a:spcPts val="3420"/>
              </a:lnSpc>
            </a:pPr>
            <a:r>
              <a:rPr sz="3000" b="1" spc="-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Ferro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000" b="1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3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spc="-7" baseline="24305" dirty="0">
                <a:solidFill>
                  <a:srgbClr val="FFFFFF"/>
                </a:solidFill>
                <a:latin typeface="Arial"/>
                <a:cs typeface="Arial"/>
              </a:rPr>
              <a:t>+2</a:t>
            </a:r>
            <a:r>
              <a:rPr sz="2400" baseline="243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75" baseline="243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3000">
              <a:latin typeface="Arial"/>
              <a:cs typeface="Arial"/>
            </a:endParaRPr>
          </a:p>
          <a:p>
            <a:pPr marL="394970" marR="157480" indent="-382270">
              <a:lnSpc>
                <a:spcPts val="3240"/>
              </a:lnSpc>
              <a:spcBef>
                <a:spcPts val="765"/>
              </a:spcBef>
              <a:buClr>
                <a:srgbClr val="6D9FAF"/>
              </a:buClr>
              <a:buSzPct val="80000"/>
              <a:buFont typeface="Wingdings"/>
              <a:buChar char=""/>
              <a:tabLst>
                <a:tab pos="395605" algn="l"/>
              </a:tabLst>
            </a:pP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Iron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in st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mach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red</a:t>
            </a:r>
            <a:r>
              <a:rPr sz="3000" b="1" spc="5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ced</a:t>
            </a:r>
            <a:r>
              <a:rPr sz="30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ga</a:t>
            </a:r>
            <a:r>
              <a:rPr sz="3000" b="1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tric acid, </a:t>
            </a:r>
            <a:r>
              <a:rPr sz="3000" b="1" spc="-4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itam</a:t>
            </a:r>
            <a:r>
              <a:rPr sz="3000" b="1" spc="-1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3000" b="1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C.</a:t>
            </a:r>
            <a:endParaRPr sz="3000">
              <a:latin typeface="Arial"/>
              <a:cs typeface="Arial"/>
            </a:endParaRPr>
          </a:p>
          <a:p>
            <a:pPr marL="394970" indent="-382270">
              <a:lnSpc>
                <a:spcPts val="3420"/>
              </a:lnSpc>
              <a:spcBef>
                <a:spcPts val="315"/>
              </a:spcBef>
              <a:buClr>
                <a:srgbClr val="6D9FAF"/>
              </a:buClr>
              <a:buSzPct val="80000"/>
              <a:buFont typeface="Wingdings"/>
              <a:buChar char=""/>
              <a:tabLst>
                <a:tab pos="395605" algn="l"/>
              </a:tabLst>
            </a:pP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Rate</a:t>
            </a:r>
            <a:r>
              <a:rPr sz="3000" b="1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0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iron a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sorption</a:t>
            </a:r>
            <a:r>
              <a:rPr sz="30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dep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nd on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endParaRPr sz="3000">
              <a:latin typeface="Arial"/>
              <a:cs typeface="Arial"/>
            </a:endParaRPr>
          </a:p>
          <a:p>
            <a:pPr marL="394970">
              <a:lnSpc>
                <a:spcPts val="3420"/>
              </a:lnSpc>
            </a:pP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amo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nt of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iron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stor</a:t>
            </a:r>
            <a:r>
              <a:rPr sz="3000" b="1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873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100" dirty="0">
                <a:solidFill>
                  <a:srgbClr val="FFFF00"/>
                </a:solidFill>
              </a:rPr>
              <a:t>Transport</a:t>
            </a:r>
            <a:r>
              <a:rPr sz="4100" spc="-30" dirty="0">
                <a:solidFill>
                  <a:srgbClr val="FFFF00"/>
                </a:solidFill>
              </a:rPr>
              <a:t> </a:t>
            </a:r>
            <a:r>
              <a:rPr sz="4100" dirty="0">
                <a:solidFill>
                  <a:srgbClr val="FFFF00"/>
                </a:solidFill>
              </a:rPr>
              <a:t>and</a:t>
            </a:r>
            <a:r>
              <a:rPr sz="4100" spc="-5" dirty="0">
                <a:solidFill>
                  <a:srgbClr val="FFFF00"/>
                </a:solidFill>
              </a:rPr>
              <a:t> </a:t>
            </a:r>
            <a:r>
              <a:rPr sz="4100" dirty="0">
                <a:solidFill>
                  <a:srgbClr val="FFFF00"/>
                </a:solidFill>
              </a:rPr>
              <a:t>storage</a:t>
            </a:r>
            <a:r>
              <a:rPr sz="4100" spc="-20" dirty="0">
                <a:solidFill>
                  <a:srgbClr val="FFFF00"/>
                </a:solidFill>
              </a:rPr>
              <a:t> </a:t>
            </a:r>
            <a:r>
              <a:rPr sz="4100" dirty="0">
                <a:solidFill>
                  <a:srgbClr val="FFFF00"/>
                </a:solidFill>
              </a:rPr>
              <a:t>of </a:t>
            </a:r>
            <a:r>
              <a:rPr sz="4100" spc="-5" dirty="0">
                <a:solidFill>
                  <a:srgbClr val="FFFF00"/>
                </a:solidFill>
              </a:rPr>
              <a:t>iron</a:t>
            </a:r>
            <a:endParaRPr sz="41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5"/>
              </a:lnSpc>
            </a:pPr>
            <a:fld id="{81D60167-4931-47E6-BA6A-407CBD079E47}" type="slidenum">
              <a:rPr spc="-5" dirty="0"/>
              <a:t>21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24916" y="1108201"/>
            <a:ext cx="7378065" cy="4411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4970" marR="5080" indent="-382270">
              <a:lnSpc>
                <a:spcPts val="3240"/>
              </a:lnSpc>
              <a:buClr>
                <a:srgbClr val="6D9FAF"/>
              </a:buClr>
              <a:buSzPct val="80000"/>
              <a:buFont typeface="Wingdings"/>
              <a:buChar char=""/>
              <a:tabLst>
                <a:tab pos="395605" algn="l"/>
                <a:tab pos="6518275" algn="l"/>
              </a:tabLst>
            </a:pP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Iron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is tra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sp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rt in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plasma in</a:t>
            </a:r>
            <a:r>
              <a:rPr sz="30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the	form of</a:t>
            </a:r>
            <a:r>
              <a:rPr sz="30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16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ran</a:t>
            </a:r>
            <a:r>
              <a:rPr sz="3000" b="1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ferrin</a:t>
            </a:r>
            <a:r>
              <a:rPr sz="30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ap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tran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ferrin</a:t>
            </a:r>
            <a:r>
              <a:rPr sz="3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+ iro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).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6D9FAF"/>
              </a:buClr>
              <a:buFont typeface="Wingdings"/>
              <a:buChar char=""/>
            </a:pPr>
            <a:endParaRPr sz="3700">
              <a:latin typeface="Times New Roman"/>
              <a:cs typeface="Times New Roman"/>
            </a:endParaRPr>
          </a:p>
          <a:p>
            <a:pPr marL="394970" indent="-382270">
              <a:lnSpc>
                <a:spcPct val="100000"/>
              </a:lnSpc>
              <a:buClr>
                <a:srgbClr val="6D9FAF"/>
              </a:buClr>
              <a:buSzPct val="80000"/>
              <a:buFont typeface="Wingdings"/>
              <a:buChar char=""/>
              <a:tabLst>
                <a:tab pos="395605" algn="l"/>
              </a:tabLst>
            </a:pP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Iron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is st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red in</a:t>
            </a:r>
            <a:r>
              <a:rPr sz="30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two</a:t>
            </a:r>
            <a:r>
              <a:rPr sz="30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forms:</a:t>
            </a:r>
            <a:endParaRPr sz="3000">
              <a:latin typeface="Arial"/>
              <a:cs typeface="Arial"/>
            </a:endParaRPr>
          </a:p>
          <a:p>
            <a:pPr marL="698500" lvl="1" indent="-273050">
              <a:lnSpc>
                <a:spcPct val="100000"/>
              </a:lnSpc>
              <a:spcBef>
                <a:spcPts val="330"/>
              </a:spcBef>
              <a:buClr>
                <a:srgbClr val="6D9FAF"/>
              </a:buClr>
              <a:buSzPct val="90384"/>
              <a:buFont typeface="Wingdings"/>
              <a:buChar char=""/>
              <a:tabLst>
                <a:tab pos="699135" algn="l"/>
              </a:tabLst>
            </a:pPr>
            <a:r>
              <a:rPr sz="2600" b="1" dirty="0">
                <a:solidFill>
                  <a:srgbClr val="FFFF00"/>
                </a:solidFill>
                <a:latin typeface="Arial"/>
                <a:cs typeface="Arial"/>
              </a:rPr>
              <a:t>F</a:t>
            </a:r>
            <a:r>
              <a:rPr sz="2600" b="1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600" b="1" dirty="0">
                <a:solidFill>
                  <a:srgbClr val="FFFF00"/>
                </a:solidFill>
                <a:latin typeface="Arial"/>
                <a:cs typeface="Arial"/>
              </a:rPr>
              <a:t>rr</a:t>
            </a:r>
            <a:r>
              <a:rPr sz="2600" b="1" spc="-1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600" b="1" dirty="0">
                <a:solidFill>
                  <a:srgbClr val="FFFF00"/>
                </a:solidFill>
                <a:latin typeface="Arial"/>
                <a:cs typeface="Arial"/>
              </a:rPr>
              <a:t>tin</a:t>
            </a:r>
            <a:r>
              <a:rPr sz="2600" b="1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b="1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600" b="1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rr</a:t>
            </a:r>
            <a:r>
              <a:rPr sz="2600" b="1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tin</a:t>
            </a:r>
            <a:r>
              <a:rPr sz="26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+ i</a:t>
            </a:r>
            <a:r>
              <a:rPr sz="2600" b="1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on)</a:t>
            </a:r>
            <a:endParaRPr sz="2600">
              <a:latin typeface="Arial"/>
              <a:cs typeface="Arial"/>
            </a:endParaRPr>
          </a:p>
          <a:p>
            <a:pPr marL="698500" marR="1086485" lvl="1" indent="-273050">
              <a:lnSpc>
                <a:spcPts val="2810"/>
              </a:lnSpc>
              <a:spcBef>
                <a:spcPts val="665"/>
              </a:spcBef>
              <a:buClr>
                <a:srgbClr val="6D9FAF"/>
              </a:buClr>
              <a:buSzPct val="88461"/>
              <a:buFont typeface="Wingdings"/>
              <a:buChar char=""/>
              <a:tabLst>
                <a:tab pos="699135" algn="l"/>
              </a:tabLst>
            </a:pPr>
            <a:r>
              <a:rPr sz="2600" b="1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600" b="1" spc="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600" b="1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600" b="1" spc="5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600" b="1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600" b="1" spc="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600" b="1" dirty="0">
                <a:solidFill>
                  <a:srgbClr val="FFFF00"/>
                </a:solidFill>
                <a:latin typeface="Arial"/>
                <a:cs typeface="Arial"/>
              </a:rPr>
              <a:t>id</a:t>
            </a:r>
            <a:r>
              <a:rPr sz="2600" b="1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600" b="1" dirty="0">
                <a:solidFill>
                  <a:srgbClr val="FFFF00"/>
                </a:solidFill>
                <a:latin typeface="Arial"/>
                <a:cs typeface="Arial"/>
              </a:rPr>
              <a:t>rin</a:t>
            </a:r>
            <a:r>
              <a:rPr sz="2600" b="1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(in</a:t>
            </a:r>
            <a:r>
              <a:rPr sz="2600" b="1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ol</a:t>
            </a:r>
            <a:r>
              <a:rPr sz="2600" b="1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ble</a:t>
            </a:r>
            <a:r>
              <a:rPr sz="26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600" b="1" spc="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600" b="1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lex m</a:t>
            </a:r>
            <a:r>
              <a:rPr sz="2600" b="1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2600" b="1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ul</a:t>
            </a:r>
            <a:r>
              <a:rPr sz="2600" b="1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6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spleen,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bone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mar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Wingdings"/>
              <a:buChar char=""/>
            </a:pPr>
            <a:endParaRPr sz="3600">
              <a:latin typeface="Times New Roman"/>
              <a:cs typeface="Times New Roman"/>
            </a:endParaRPr>
          </a:p>
          <a:p>
            <a:pPr marL="394970" marR="363855" indent="-382270">
              <a:lnSpc>
                <a:spcPts val="3240"/>
              </a:lnSpc>
              <a:buClr>
                <a:srgbClr val="6D9FAF"/>
              </a:buClr>
              <a:buSzPct val="80000"/>
              <a:buFont typeface="Wingdings"/>
              <a:buChar char=""/>
              <a:tabLst>
                <a:tab pos="395605" algn="l"/>
              </a:tabLst>
            </a:pP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sz="3000" b="1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oss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0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iron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30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0.6</a:t>
            </a:r>
            <a:r>
              <a:rPr sz="30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mg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0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male &amp; 1.3mg/day</a:t>
            </a:r>
            <a:r>
              <a:rPr sz="3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in females.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2619" y="307085"/>
            <a:ext cx="3828415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u="heavy" dirty="0">
                <a:solidFill>
                  <a:srgbClr val="FFFF00"/>
                </a:solidFill>
              </a:rPr>
              <a:t>Destruction</a:t>
            </a:r>
            <a:r>
              <a:rPr sz="3200" u="heavy" spc="-40" dirty="0">
                <a:solidFill>
                  <a:srgbClr val="FFFF00"/>
                </a:solidFill>
              </a:rPr>
              <a:t> </a:t>
            </a:r>
            <a:r>
              <a:rPr sz="3200" u="heavy" dirty="0">
                <a:solidFill>
                  <a:srgbClr val="FFFF00"/>
                </a:solidFill>
              </a:rPr>
              <a:t>of </a:t>
            </a:r>
            <a:r>
              <a:rPr sz="3200" u="heavy" spc="-5" dirty="0">
                <a:solidFill>
                  <a:srgbClr val="FFFF00"/>
                </a:solidFill>
              </a:rPr>
              <a:t>RBC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24916" y="955802"/>
            <a:ext cx="7712075" cy="5234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4970" indent="-382270">
              <a:lnSpc>
                <a:spcPct val="100000"/>
              </a:lnSpc>
              <a:buClr>
                <a:srgbClr val="6D9FAF"/>
              </a:buClr>
              <a:buSzPct val="79166"/>
              <a:buFont typeface="Wingdings"/>
              <a:buChar char=""/>
              <a:tabLst>
                <a:tab pos="39560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RBC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fe</a:t>
            </a: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span 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ci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cula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ion</a:t>
            </a: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120</a:t>
            </a:r>
            <a:r>
              <a:rPr sz="2400" b="1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da</a:t>
            </a:r>
            <a:r>
              <a:rPr sz="2400" b="1" spc="-2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"/>
              </a:spcBef>
              <a:buClr>
                <a:srgbClr val="6D9FAF"/>
              </a:buClr>
              <a:buFont typeface="Wingdings"/>
              <a:buChar char=""/>
            </a:pPr>
            <a:endParaRPr sz="2500">
              <a:latin typeface="Times New Roman"/>
              <a:cs typeface="Times New Roman"/>
            </a:endParaRPr>
          </a:p>
          <a:p>
            <a:pPr marL="394970" indent="-382270">
              <a:lnSpc>
                <a:spcPct val="100000"/>
              </a:lnSpc>
              <a:buClr>
                <a:srgbClr val="6D9FAF"/>
              </a:buClr>
              <a:buSzPct val="79166"/>
              <a:buFont typeface="Wingdings"/>
              <a:buChar char=""/>
              <a:tabLst>
                <a:tab pos="395605" algn="l"/>
              </a:tabLst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Metabolic</a:t>
            </a:r>
            <a:r>
              <a:rPr sz="2400" b="1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active</a:t>
            </a:r>
            <a:r>
              <a:rPr sz="24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cells.</a:t>
            </a:r>
            <a:endParaRPr sz="2400">
              <a:latin typeface="Arial"/>
              <a:cs typeface="Arial"/>
            </a:endParaRPr>
          </a:p>
          <a:p>
            <a:pPr marL="394970" marR="667385" indent="-382270">
              <a:lnSpc>
                <a:spcPct val="80000"/>
              </a:lnSpc>
              <a:spcBef>
                <a:spcPts val="575"/>
              </a:spcBef>
              <a:buClr>
                <a:srgbClr val="6D9FAF"/>
              </a:buClr>
              <a:buSzPct val="79166"/>
              <a:buFont typeface="Wingdings"/>
              <a:buChar char=""/>
              <a:tabLst>
                <a:tab pos="39560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cell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as a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agi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cell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brane,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ce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l </a:t>
            </a:r>
            <a:r>
              <a:rPr sz="2400" b="1" spc="2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l rup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ure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passes</a:t>
            </a:r>
            <a:r>
              <a:rPr sz="24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nar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ow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capi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ies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(and splee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).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"/>
              </a:spcBef>
              <a:buClr>
                <a:srgbClr val="6D9FAF"/>
              </a:buClr>
              <a:buFont typeface="Wingdings"/>
              <a:buChar char=""/>
            </a:pPr>
            <a:endParaRPr sz="3000">
              <a:latin typeface="Times New Roman"/>
              <a:cs typeface="Times New Roman"/>
            </a:endParaRPr>
          </a:p>
          <a:p>
            <a:pPr marL="394970" marR="163195" indent="-382270">
              <a:lnSpc>
                <a:spcPct val="80000"/>
              </a:lnSpc>
              <a:buClr>
                <a:srgbClr val="6D9FAF"/>
              </a:buClr>
              <a:buSzPct val="79166"/>
              <a:buFont typeface="Wingdings"/>
              <a:buChar char=""/>
              <a:tabLst>
                <a:tab pos="39560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Released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b is taken up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mac</a:t>
            </a:r>
            <a:r>
              <a:rPr sz="2400" b="1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ophages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b="1" spc="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ve</a:t>
            </a:r>
            <a:r>
              <a:rPr sz="2400" b="1" spc="-13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spleen</a:t>
            </a:r>
            <a:r>
              <a:rPr sz="24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&amp;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bone</a:t>
            </a:r>
            <a:r>
              <a:rPr sz="24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ma</a:t>
            </a:r>
            <a:r>
              <a:rPr sz="2400" b="1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ro</a:t>
            </a:r>
            <a:r>
              <a:rPr sz="2400" b="1" spc="30" dirty="0">
                <a:solidFill>
                  <a:srgbClr val="FFFF00"/>
                </a:solidFill>
                <a:latin typeface="Arial"/>
                <a:cs typeface="Arial"/>
              </a:rPr>
              <a:t>w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698500" lvl="1" indent="-273050">
              <a:lnSpc>
                <a:spcPct val="100000"/>
              </a:lnSpc>
              <a:spcBef>
                <a:spcPts val="5"/>
              </a:spcBef>
              <a:buClr>
                <a:srgbClr val="6D9FAF"/>
              </a:buClr>
              <a:buSzPct val="90000"/>
              <a:buFont typeface="Wingdings"/>
              <a:buChar char=""/>
              <a:tabLst>
                <a:tab pos="699135" algn="l"/>
              </a:tabLst>
            </a:pPr>
            <a:r>
              <a:rPr sz="2000" b="1" spc="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000" b="1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bro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into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its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componen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7"/>
              </a:spcBef>
              <a:buClr>
                <a:srgbClr val="6D9FAF"/>
              </a:buClr>
              <a:buFont typeface="Wingdings"/>
              <a:buChar char=""/>
            </a:pPr>
            <a:endParaRPr sz="2050">
              <a:latin typeface="Times New Roman"/>
              <a:cs typeface="Times New Roman"/>
            </a:endParaRPr>
          </a:p>
          <a:p>
            <a:pPr marL="981710" lvl="2" indent="-255904">
              <a:lnSpc>
                <a:spcPct val="100000"/>
              </a:lnSpc>
              <a:buClr>
                <a:srgbClr val="CCAE09"/>
              </a:buClr>
              <a:buSzPct val="84090"/>
              <a:buFont typeface="Arial"/>
              <a:buChar char="○"/>
              <a:tabLst>
                <a:tab pos="982344" algn="l"/>
              </a:tabLst>
            </a:pP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200" b="1" spc="-2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ptid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—a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ids</a:t>
            </a:r>
            <a:r>
              <a:rPr sz="22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(pr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tein</a:t>
            </a:r>
            <a:r>
              <a:rPr sz="22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ol</a:t>
            </a:r>
            <a:r>
              <a:rPr sz="22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=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tor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200">
              <a:latin typeface="Arial"/>
              <a:cs typeface="Arial"/>
            </a:endParaRPr>
          </a:p>
          <a:p>
            <a:pPr marL="981710" lvl="2" indent="-255904">
              <a:lnSpc>
                <a:spcPct val="100000"/>
              </a:lnSpc>
              <a:buClr>
                <a:srgbClr val="CCAE09"/>
              </a:buClr>
              <a:buSzPct val="84090"/>
              <a:buFont typeface="Arial"/>
              <a:buChar char="○"/>
              <a:tabLst>
                <a:tab pos="982344" algn="l"/>
              </a:tabLst>
            </a:pP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Iron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----</a:t>
            </a:r>
            <a:r>
              <a:rPr sz="22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ferrtin</a:t>
            </a:r>
            <a:endParaRPr sz="2200">
              <a:latin typeface="Arial"/>
              <a:cs typeface="Arial"/>
            </a:endParaRPr>
          </a:p>
          <a:p>
            <a:pPr marL="981710" marR="5080" lvl="2" indent="-255904">
              <a:lnSpc>
                <a:spcPct val="80000"/>
              </a:lnSpc>
              <a:spcBef>
                <a:spcPts val="525"/>
              </a:spcBef>
              <a:buClr>
                <a:srgbClr val="CCAE09"/>
              </a:buClr>
              <a:buSzPct val="84090"/>
              <a:buFont typeface="Arial"/>
              <a:buChar char="○"/>
              <a:tabLst>
                <a:tab pos="982344" algn="l"/>
              </a:tabLst>
            </a:pP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Ha</a:t>
            </a:r>
            <a:r>
              <a:rPr sz="2200" b="1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2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(Por</a:t>
            </a:r>
            <a:r>
              <a:rPr sz="2200" b="1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200" b="1" spc="-2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rin)&gt;</a:t>
            </a:r>
            <a:r>
              <a:rPr sz="2200" b="1" spc="5" dirty="0">
                <a:solidFill>
                  <a:srgbClr val="FFFF00"/>
                </a:solidFill>
                <a:latin typeface="Arial"/>
                <a:cs typeface="Arial"/>
              </a:rPr>
              <a:t>&gt;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—bilir</a:t>
            </a:r>
            <a:r>
              <a:rPr sz="2200" b="1" spc="5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200" b="1" spc="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n&gt;&gt;</a:t>
            </a:r>
            <a:r>
              <a:rPr sz="2200" b="1" spc="0" dirty="0">
                <a:solidFill>
                  <a:srgbClr val="FFFF00"/>
                </a:solidFill>
                <a:latin typeface="Arial"/>
                <a:cs typeface="Arial"/>
              </a:rPr>
              <a:t>—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200" b="1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cr</a:t>
            </a:r>
            <a:r>
              <a:rPr sz="2200" b="1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200" b="1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200" b="1" spc="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by</a:t>
            </a:r>
            <a:r>
              <a:rPr sz="2200" b="1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the liv</a:t>
            </a:r>
            <a:r>
              <a:rPr sz="2200" b="1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2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into</a:t>
            </a:r>
            <a:r>
              <a:rPr sz="2200" b="1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bil</a:t>
            </a:r>
            <a:r>
              <a:rPr sz="2200" b="1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. [e</a:t>
            </a:r>
            <a:r>
              <a:rPr sz="2200" b="1" dirty="0">
                <a:solidFill>
                  <a:srgbClr val="FFFF00"/>
                </a:solidFill>
                <a:latin typeface="Arial"/>
                <a:cs typeface="Arial"/>
              </a:rPr>
              <a:t>x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200" b="1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ss</a:t>
            </a:r>
            <a:r>
              <a:rPr sz="2200" b="1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destru</a:t>
            </a:r>
            <a:r>
              <a:rPr sz="2200" b="1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tion</a:t>
            </a:r>
            <a:r>
              <a:rPr sz="2200" b="1" spc="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of</a:t>
            </a:r>
            <a:r>
              <a:rPr sz="2200" b="1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RBC J</a:t>
            </a:r>
            <a:r>
              <a:rPr sz="2200" b="1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200" b="1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di</a:t>
            </a:r>
            <a:r>
              <a:rPr sz="2200" b="1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e]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91400" y="5715000"/>
            <a:ext cx="609600" cy="76200"/>
          </a:xfrm>
          <a:custGeom>
            <a:avLst/>
            <a:gdLst/>
            <a:ahLst/>
            <a:cxnLst/>
            <a:rect l="l" t="t" r="r" b="b"/>
            <a:pathLst>
              <a:path w="609600" h="76200">
                <a:moveTo>
                  <a:pt x="571500" y="0"/>
                </a:moveTo>
                <a:lnTo>
                  <a:pt x="571500" y="19050"/>
                </a:lnTo>
                <a:lnTo>
                  <a:pt x="0" y="19050"/>
                </a:lnTo>
                <a:lnTo>
                  <a:pt x="0" y="57150"/>
                </a:lnTo>
                <a:lnTo>
                  <a:pt x="571500" y="57150"/>
                </a:lnTo>
                <a:lnTo>
                  <a:pt x="571500" y="76200"/>
                </a:lnTo>
                <a:lnTo>
                  <a:pt x="609600" y="38100"/>
                </a:lnTo>
                <a:lnTo>
                  <a:pt x="5715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91400" y="5715000"/>
            <a:ext cx="609600" cy="76200"/>
          </a:xfrm>
          <a:custGeom>
            <a:avLst/>
            <a:gdLst/>
            <a:ahLst/>
            <a:cxnLst/>
            <a:rect l="l" t="t" r="r" b="b"/>
            <a:pathLst>
              <a:path w="609600" h="76200">
                <a:moveTo>
                  <a:pt x="0" y="19050"/>
                </a:moveTo>
                <a:lnTo>
                  <a:pt x="571500" y="19050"/>
                </a:lnTo>
                <a:lnTo>
                  <a:pt x="571500" y="0"/>
                </a:lnTo>
                <a:lnTo>
                  <a:pt x="609600" y="38100"/>
                </a:lnTo>
                <a:lnTo>
                  <a:pt x="571500" y="76200"/>
                </a:lnTo>
                <a:lnTo>
                  <a:pt x="571500" y="57150"/>
                </a:lnTo>
                <a:lnTo>
                  <a:pt x="0" y="57150"/>
                </a:lnTo>
                <a:lnTo>
                  <a:pt x="0" y="19050"/>
                </a:lnTo>
                <a:close/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5"/>
              </a:lnSpc>
            </a:pPr>
            <a:fld id="{81D60167-4931-47E6-BA6A-407CBD079E47}" type="slidenum">
              <a:rPr spc="-5" dirty="0"/>
              <a:t>22</a:t>
            </a:fld>
            <a:endParaRPr spc="-5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219" y="207898"/>
            <a:ext cx="7385684" cy="565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00"/>
                </a:solidFill>
              </a:rPr>
              <a:t>Stage</a:t>
            </a:r>
            <a:r>
              <a:rPr sz="3600" dirty="0">
                <a:solidFill>
                  <a:srgbClr val="FFFF00"/>
                </a:solidFill>
              </a:rPr>
              <a:t>s of</a:t>
            </a:r>
            <a:r>
              <a:rPr sz="3600" spc="-25" dirty="0">
                <a:solidFill>
                  <a:srgbClr val="FFFF00"/>
                </a:solidFill>
              </a:rPr>
              <a:t> </a:t>
            </a:r>
            <a:r>
              <a:rPr sz="3600" spc="-5" dirty="0">
                <a:solidFill>
                  <a:srgbClr val="FFFF00"/>
                </a:solidFill>
              </a:rPr>
              <a:t>dif</a:t>
            </a:r>
            <a:r>
              <a:rPr sz="3600" spc="-15" dirty="0">
                <a:solidFill>
                  <a:srgbClr val="FFFF00"/>
                </a:solidFill>
              </a:rPr>
              <a:t>f</a:t>
            </a:r>
            <a:r>
              <a:rPr sz="3600" spc="-5" dirty="0">
                <a:solidFill>
                  <a:srgbClr val="FFFF00"/>
                </a:solidFill>
              </a:rPr>
              <a:t>erentiatio</a:t>
            </a:r>
            <a:r>
              <a:rPr sz="3600" dirty="0">
                <a:solidFill>
                  <a:srgbClr val="FFFF00"/>
                </a:solidFill>
              </a:rPr>
              <a:t>n</a:t>
            </a:r>
            <a:r>
              <a:rPr sz="3600" spc="10" dirty="0">
                <a:solidFill>
                  <a:srgbClr val="FFFF00"/>
                </a:solidFill>
              </a:rPr>
              <a:t> </a:t>
            </a:r>
            <a:r>
              <a:rPr sz="3600" dirty="0">
                <a:solidFill>
                  <a:srgbClr val="FFFF00"/>
                </a:solidFill>
              </a:rPr>
              <a:t>of</a:t>
            </a:r>
            <a:r>
              <a:rPr sz="3600" spc="-5" dirty="0">
                <a:solidFill>
                  <a:srgbClr val="FFFF00"/>
                </a:solidFill>
              </a:rPr>
              <a:t> R</a:t>
            </a:r>
            <a:r>
              <a:rPr sz="3600" spc="-15" dirty="0">
                <a:solidFill>
                  <a:srgbClr val="FFFF00"/>
                </a:solidFill>
              </a:rPr>
              <a:t>B</a:t>
            </a:r>
            <a:r>
              <a:rPr sz="3600" dirty="0">
                <a:solidFill>
                  <a:srgbClr val="FFFF00"/>
                </a:solidFill>
              </a:rPr>
              <a:t>C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3100451" y="1052575"/>
            <a:ext cx="2870200" cy="58054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25826" y="384175"/>
            <a:ext cx="3292475" cy="6089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764016" y="6644046"/>
            <a:ext cx="1657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z="1000" spc="-10" dirty="0">
                <a:solidFill>
                  <a:srgbClr val="9B9A97"/>
                </a:solidFill>
                <a:latin typeface="Arial"/>
                <a:cs typeface="Arial"/>
              </a:rPr>
              <a:t>23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654295"/>
            <a:ext cx="9144000" cy="2203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751323"/>
            <a:ext cx="9144000" cy="2106930"/>
          </a:xfrm>
          <a:custGeom>
            <a:avLst/>
            <a:gdLst/>
            <a:ahLst/>
            <a:cxnLst/>
            <a:rect l="l" t="t" r="r" b="b"/>
            <a:pathLst>
              <a:path w="9144000" h="2106929">
                <a:moveTo>
                  <a:pt x="0" y="1692338"/>
                </a:moveTo>
                <a:lnTo>
                  <a:pt x="0" y="2106674"/>
                </a:lnTo>
                <a:lnTo>
                  <a:pt x="9144000" y="2106674"/>
                </a:lnTo>
                <a:lnTo>
                  <a:pt x="9144000" y="1750907"/>
                </a:lnTo>
                <a:lnTo>
                  <a:pt x="2312157" y="1750907"/>
                </a:lnTo>
                <a:lnTo>
                  <a:pt x="1709221" y="1745429"/>
                </a:lnTo>
                <a:lnTo>
                  <a:pt x="0" y="1692338"/>
                </a:lnTo>
                <a:close/>
              </a:path>
              <a:path w="9144000" h="2106929">
                <a:moveTo>
                  <a:pt x="9144000" y="0"/>
                </a:moveTo>
                <a:lnTo>
                  <a:pt x="9016823" y="60107"/>
                </a:lnTo>
                <a:lnTo>
                  <a:pt x="8524222" y="287316"/>
                </a:lnTo>
                <a:lnTo>
                  <a:pt x="8113133" y="469292"/>
                </a:lnTo>
                <a:lnTo>
                  <a:pt x="7719208" y="636191"/>
                </a:lnTo>
                <a:lnTo>
                  <a:pt x="7394174" y="767704"/>
                </a:lnTo>
                <a:lnTo>
                  <a:pt x="7079869" y="888962"/>
                </a:lnTo>
                <a:lnTo>
                  <a:pt x="6825516" y="982451"/>
                </a:lnTo>
                <a:lnTo>
                  <a:pt x="6577508" y="1069302"/>
                </a:lnTo>
                <a:lnTo>
                  <a:pt x="6335343" y="1149736"/>
                </a:lnTo>
                <a:lnTo>
                  <a:pt x="6098516" y="1223970"/>
                </a:lnTo>
                <a:lnTo>
                  <a:pt x="5866526" y="1292227"/>
                </a:lnTo>
                <a:lnTo>
                  <a:pt x="5638870" y="1354724"/>
                </a:lnTo>
                <a:lnTo>
                  <a:pt x="5459528" y="1400723"/>
                </a:lnTo>
                <a:lnTo>
                  <a:pt x="5282381" y="1443290"/>
                </a:lnTo>
                <a:lnTo>
                  <a:pt x="5107172" y="1482537"/>
                </a:lnTo>
                <a:lnTo>
                  <a:pt x="4933643" y="1518576"/>
                </a:lnTo>
                <a:lnTo>
                  <a:pt x="4761536" y="1551520"/>
                </a:lnTo>
                <a:lnTo>
                  <a:pt x="4590595" y="1581482"/>
                </a:lnTo>
                <a:lnTo>
                  <a:pt x="4378165" y="1614912"/>
                </a:lnTo>
                <a:lnTo>
                  <a:pt x="4166652" y="1644077"/>
                </a:lnTo>
                <a:lnTo>
                  <a:pt x="3955553" y="1669197"/>
                </a:lnTo>
                <a:lnTo>
                  <a:pt x="3744365" y="1690492"/>
                </a:lnTo>
                <a:lnTo>
                  <a:pt x="3532585" y="1708182"/>
                </a:lnTo>
                <a:lnTo>
                  <a:pt x="3276961" y="1724960"/>
                </a:lnTo>
                <a:lnTo>
                  <a:pt x="3018893" y="1737243"/>
                </a:lnTo>
                <a:lnTo>
                  <a:pt x="2713565" y="1746398"/>
                </a:lnTo>
                <a:lnTo>
                  <a:pt x="2312157" y="1750907"/>
                </a:lnTo>
                <a:lnTo>
                  <a:pt x="9144000" y="1750907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03007" y="129539"/>
            <a:ext cx="106679" cy="1066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2400" y="381000"/>
            <a:ext cx="3292475" cy="60896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36975" y="685800"/>
            <a:ext cx="5141849" cy="5257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654295"/>
            <a:ext cx="9144000" cy="2203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751323"/>
            <a:ext cx="9144000" cy="2106930"/>
          </a:xfrm>
          <a:custGeom>
            <a:avLst/>
            <a:gdLst/>
            <a:ahLst/>
            <a:cxnLst/>
            <a:rect l="l" t="t" r="r" b="b"/>
            <a:pathLst>
              <a:path w="9144000" h="2106929">
                <a:moveTo>
                  <a:pt x="0" y="1692338"/>
                </a:moveTo>
                <a:lnTo>
                  <a:pt x="0" y="2106674"/>
                </a:lnTo>
                <a:lnTo>
                  <a:pt x="9144000" y="2106674"/>
                </a:lnTo>
                <a:lnTo>
                  <a:pt x="9144000" y="1750907"/>
                </a:lnTo>
                <a:lnTo>
                  <a:pt x="2312157" y="1750907"/>
                </a:lnTo>
                <a:lnTo>
                  <a:pt x="1709221" y="1745429"/>
                </a:lnTo>
                <a:lnTo>
                  <a:pt x="0" y="1692338"/>
                </a:lnTo>
                <a:close/>
              </a:path>
              <a:path w="9144000" h="2106929">
                <a:moveTo>
                  <a:pt x="9144000" y="0"/>
                </a:moveTo>
                <a:lnTo>
                  <a:pt x="9016823" y="60107"/>
                </a:lnTo>
                <a:lnTo>
                  <a:pt x="8524222" y="287316"/>
                </a:lnTo>
                <a:lnTo>
                  <a:pt x="8113133" y="469292"/>
                </a:lnTo>
                <a:lnTo>
                  <a:pt x="7719208" y="636191"/>
                </a:lnTo>
                <a:lnTo>
                  <a:pt x="7394174" y="767704"/>
                </a:lnTo>
                <a:lnTo>
                  <a:pt x="7079869" y="888962"/>
                </a:lnTo>
                <a:lnTo>
                  <a:pt x="6825516" y="982451"/>
                </a:lnTo>
                <a:lnTo>
                  <a:pt x="6577508" y="1069302"/>
                </a:lnTo>
                <a:lnTo>
                  <a:pt x="6335343" y="1149736"/>
                </a:lnTo>
                <a:lnTo>
                  <a:pt x="6098516" y="1223970"/>
                </a:lnTo>
                <a:lnTo>
                  <a:pt x="5866526" y="1292227"/>
                </a:lnTo>
                <a:lnTo>
                  <a:pt x="5638870" y="1354724"/>
                </a:lnTo>
                <a:lnTo>
                  <a:pt x="5459528" y="1400723"/>
                </a:lnTo>
                <a:lnTo>
                  <a:pt x="5282381" y="1443290"/>
                </a:lnTo>
                <a:lnTo>
                  <a:pt x="5107172" y="1482537"/>
                </a:lnTo>
                <a:lnTo>
                  <a:pt x="4933643" y="1518576"/>
                </a:lnTo>
                <a:lnTo>
                  <a:pt x="4761536" y="1551520"/>
                </a:lnTo>
                <a:lnTo>
                  <a:pt x="4590595" y="1581482"/>
                </a:lnTo>
                <a:lnTo>
                  <a:pt x="4378165" y="1614912"/>
                </a:lnTo>
                <a:lnTo>
                  <a:pt x="4166652" y="1644077"/>
                </a:lnTo>
                <a:lnTo>
                  <a:pt x="3955553" y="1669197"/>
                </a:lnTo>
                <a:lnTo>
                  <a:pt x="3744365" y="1690492"/>
                </a:lnTo>
                <a:lnTo>
                  <a:pt x="3532585" y="1708182"/>
                </a:lnTo>
                <a:lnTo>
                  <a:pt x="3276961" y="1724960"/>
                </a:lnTo>
                <a:lnTo>
                  <a:pt x="3018893" y="1737243"/>
                </a:lnTo>
                <a:lnTo>
                  <a:pt x="2713565" y="1746398"/>
                </a:lnTo>
                <a:lnTo>
                  <a:pt x="2312157" y="1750907"/>
                </a:lnTo>
                <a:lnTo>
                  <a:pt x="9144000" y="1750907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03007" y="129539"/>
            <a:ext cx="106679" cy="1066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</a:rPr>
              <a:t>Objective</a:t>
            </a:r>
            <a:r>
              <a:rPr spc="-5" dirty="0">
                <a:solidFill>
                  <a:srgbClr val="FFFFFF"/>
                </a:solidFill>
              </a:rPr>
              <a:t>s</a:t>
            </a:r>
            <a:r>
              <a:rPr spc="20" dirty="0">
                <a:solidFill>
                  <a:srgbClr val="FFFFFF"/>
                </a:solidFill>
              </a:rPr>
              <a:t> </a:t>
            </a:r>
            <a:r>
              <a:rPr i="1" spc="-5" dirty="0">
                <a:solidFill>
                  <a:srgbClr val="FFFFFF"/>
                </a:solidFill>
                <a:latin typeface="Comic Sans MS"/>
                <a:cs typeface="Comic Sans MS"/>
              </a:rPr>
              <a:t>– </a:t>
            </a:r>
            <a:r>
              <a:rPr sz="2800" b="0" spc="-5" dirty="0">
                <a:solidFill>
                  <a:srgbClr val="FFFFFF"/>
                </a:solidFill>
                <a:latin typeface="Comic Sans MS"/>
                <a:cs typeface="Comic Sans MS"/>
              </a:rPr>
              <a:t>c</a:t>
            </a:r>
            <a:r>
              <a:rPr sz="2800" b="0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2800" b="0" spc="-5" dirty="0">
                <a:solidFill>
                  <a:srgbClr val="FFFFFF"/>
                </a:solidFill>
                <a:latin typeface="Comic Sans MS"/>
                <a:cs typeface="Comic Sans MS"/>
              </a:rPr>
              <a:t>nt</a:t>
            </a:r>
            <a:r>
              <a:rPr spc="-5" dirty="0">
                <a:solidFill>
                  <a:srgbClr val="FFFFFF"/>
                </a:solidFill>
              </a:rPr>
              <a:t>.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12436" y="6715369"/>
            <a:ext cx="1212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5"/>
              </a:lnSpc>
            </a:pPr>
            <a:fld id="{81D60167-4931-47E6-BA6A-407CBD079E47}" type="slidenum">
              <a:rPr sz="1000" spc="-5" dirty="0">
                <a:solidFill>
                  <a:srgbClr val="9B9A97"/>
                </a:solidFill>
                <a:latin typeface="Arial"/>
                <a:cs typeface="Arial"/>
              </a:rPr>
              <a:t>3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4540" y="1737486"/>
            <a:ext cx="6487160" cy="2320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685" indent="-514984">
              <a:lnSpc>
                <a:spcPct val="100000"/>
              </a:lnSpc>
              <a:buClr>
                <a:srgbClr val="6D9FAF"/>
              </a:buClr>
              <a:buSzPct val="80357"/>
              <a:buAutoNum type="arabicPeriod" startAt="5"/>
              <a:tabLst>
                <a:tab pos="528320" algn="l"/>
              </a:tabLst>
            </a:pPr>
            <a:r>
              <a:rPr sz="2800" b="1" spc="-5" dirty="0">
                <a:solidFill>
                  <a:srgbClr val="FFFF00"/>
                </a:solidFill>
                <a:latin typeface="Comic Sans MS"/>
                <a:cs typeface="Comic Sans MS"/>
              </a:rPr>
              <a:t>Describe </a:t>
            </a:r>
            <a:r>
              <a:rPr sz="2800" b="1" spc="-10" dirty="0">
                <a:solidFill>
                  <a:srgbClr val="FFFF00"/>
                </a:solidFill>
                <a:latin typeface="Comic Sans MS"/>
                <a:cs typeface="Comic Sans MS"/>
              </a:rPr>
              <a:t>t</a:t>
            </a:r>
            <a:r>
              <a:rPr sz="2800" b="1" dirty="0">
                <a:solidFill>
                  <a:srgbClr val="FFFF00"/>
                </a:solidFill>
                <a:latin typeface="Comic Sans MS"/>
                <a:cs typeface="Comic Sans MS"/>
              </a:rPr>
              <a:t>h</a:t>
            </a:r>
            <a:r>
              <a:rPr sz="2800" b="1" spc="-5" dirty="0">
                <a:solidFill>
                  <a:srgbClr val="FFFF00"/>
                </a:solidFill>
                <a:latin typeface="Comic Sans MS"/>
                <a:cs typeface="Comic Sans MS"/>
              </a:rPr>
              <a:t>e </a:t>
            </a:r>
            <a:r>
              <a:rPr sz="2800" b="1" spc="-10" dirty="0">
                <a:solidFill>
                  <a:srgbClr val="FFFF00"/>
                </a:solidFill>
                <a:latin typeface="Comic Sans MS"/>
                <a:cs typeface="Comic Sans MS"/>
              </a:rPr>
              <a:t>f</a:t>
            </a:r>
            <a:r>
              <a:rPr sz="2800" b="1" spc="-20" dirty="0">
                <a:solidFill>
                  <a:srgbClr val="FFFF00"/>
                </a:solidFill>
                <a:latin typeface="Comic Sans MS"/>
                <a:cs typeface="Comic Sans MS"/>
              </a:rPr>
              <a:t>a</a:t>
            </a:r>
            <a:r>
              <a:rPr sz="2800" b="1" spc="-10" dirty="0">
                <a:solidFill>
                  <a:srgbClr val="FFFF00"/>
                </a:solidFill>
                <a:latin typeface="Comic Sans MS"/>
                <a:cs typeface="Comic Sans MS"/>
              </a:rPr>
              <a:t>t</a:t>
            </a:r>
            <a:r>
              <a:rPr sz="2800" b="1" spc="-5" dirty="0">
                <a:solidFill>
                  <a:srgbClr val="FFFF00"/>
                </a:solidFill>
                <a:latin typeface="Comic Sans MS"/>
                <a:cs typeface="Comic Sans MS"/>
              </a:rPr>
              <a:t>e</a:t>
            </a:r>
            <a:r>
              <a:rPr sz="2800" b="1" spc="2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Comic Sans MS"/>
                <a:cs typeface="Comic Sans MS"/>
              </a:rPr>
              <a:t>of</a:t>
            </a:r>
            <a:r>
              <a:rPr sz="2800" b="1" spc="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Comic Sans MS"/>
                <a:cs typeface="Comic Sans MS"/>
              </a:rPr>
              <a:t>old</a:t>
            </a:r>
            <a:r>
              <a:rPr sz="2800" b="1" spc="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800" b="1" spc="-10" dirty="0">
                <a:solidFill>
                  <a:srgbClr val="FFFF00"/>
                </a:solidFill>
                <a:latin typeface="Comic Sans MS"/>
                <a:cs typeface="Comic Sans MS"/>
              </a:rPr>
              <a:t>RBC.</a:t>
            </a:r>
            <a:endParaRPr sz="2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6D9FAF"/>
              </a:buClr>
              <a:buFont typeface="Comic Sans MS"/>
              <a:buAutoNum type="arabicPeriod" startAt="5"/>
            </a:pPr>
            <a:endParaRPr sz="35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buClr>
                <a:srgbClr val="6D9FAF"/>
              </a:buClr>
              <a:buSzPct val="80357"/>
              <a:buAutoNum type="arabicPeriod" startAt="5"/>
              <a:tabLst>
                <a:tab pos="528320" algn="l"/>
              </a:tabLst>
            </a:pPr>
            <a:r>
              <a:rPr sz="2800" b="1" spc="-5" dirty="0">
                <a:solidFill>
                  <a:srgbClr val="E1EBEE"/>
                </a:solidFill>
                <a:latin typeface="Comic Sans MS"/>
                <a:cs typeface="Comic Sans MS"/>
              </a:rPr>
              <a:t>Describe</a:t>
            </a:r>
            <a:r>
              <a:rPr sz="2800" b="1" spc="10" dirty="0">
                <a:solidFill>
                  <a:srgbClr val="E1EBEE"/>
                </a:solidFill>
                <a:latin typeface="Comic Sans MS"/>
                <a:cs typeface="Comic Sans MS"/>
              </a:rPr>
              <a:t> </a:t>
            </a:r>
            <a:r>
              <a:rPr sz="2800" b="1" spc="-5" dirty="0">
                <a:solidFill>
                  <a:srgbClr val="E1EBEE"/>
                </a:solidFill>
                <a:latin typeface="Comic Sans MS"/>
                <a:cs typeface="Comic Sans MS"/>
              </a:rPr>
              <a:t>anemia</a:t>
            </a:r>
            <a:r>
              <a:rPr sz="2800" b="1" spc="5" dirty="0">
                <a:solidFill>
                  <a:srgbClr val="E1EBEE"/>
                </a:solidFill>
                <a:latin typeface="Comic Sans MS"/>
                <a:cs typeface="Comic Sans MS"/>
              </a:rPr>
              <a:t> </a:t>
            </a:r>
            <a:r>
              <a:rPr sz="2800" b="1" spc="-5" dirty="0">
                <a:solidFill>
                  <a:srgbClr val="E1EBEE"/>
                </a:solidFill>
                <a:latin typeface="Comic Sans MS"/>
                <a:cs typeface="Comic Sans MS"/>
              </a:rPr>
              <a:t>and</a:t>
            </a:r>
            <a:r>
              <a:rPr sz="2800" b="1" spc="-10" dirty="0">
                <a:solidFill>
                  <a:srgbClr val="E1EBEE"/>
                </a:solidFill>
                <a:latin typeface="Comic Sans MS"/>
                <a:cs typeface="Comic Sans MS"/>
              </a:rPr>
              <a:t> i</a:t>
            </a:r>
            <a:r>
              <a:rPr sz="2800" b="1" dirty="0">
                <a:solidFill>
                  <a:srgbClr val="E1EBEE"/>
                </a:solidFill>
                <a:latin typeface="Comic Sans MS"/>
                <a:cs typeface="Comic Sans MS"/>
              </a:rPr>
              <a:t>t</a:t>
            </a:r>
            <a:r>
              <a:rPr sz="2800" b="1" spc="-5" dirty="0">
                <a:solidFill>
                  <a:srgbClr val="E1EBEE"/>
                </a:solidFill>
                <a:latin typeface="Comic Sans MS"/>
                <a:cs typeface="Comic Sans MS"/>
              </a:rPr>
              <a:t>s</a:t>
            </a:r>
            <a:r>
              <a:rPr sz="2800" b="1" spc="15" dirty="0">
                <a:solidFill>
                  <a:srgbClr val="E1EBEE"/>
                </a:solidFill>
                <a:latin typeface="Comic Sans MS"/>
                <a:cs typeface="Comic Sans MS"/>
              </a:rPr>
              <a:t> </a:t>
            </a:r>
            <a:r>
              <a:rPr sz="2800" b="1" spc="-5" dirty="0">
                <a:solidFill>
                  <a:srgbClr val="E1EBEE"/>
                </a:solidFill>
                <a:latin typeface="Comic Sans MS"/>
                <a:cs typeface="Comic Sans MS"/>
              </a:rPr>
              <a:t>causes.</a:t>
            </a:r>
            <a:endParaRPr sz="2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9"/>
              </a:spcBef>
              <a:buClr>
                <a:srgbClr val="6D9FAF"/>
              </a:buClr>
              <a:buFont typeface="Comic Sans MS"/>
              <a:buAutoNum type="arabicPeriod" startAt="5"/>
            </a:pPr>
            <a:endParaRPr sz="35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buClr>
                <a:srgbClr val="6D9FAF"/>
              </a:buClr>
              <a:buSzPct val="80357"/>
              <a:buAutoNum type="arabicPeriod" startAt="5"/>
              <a:tabLst>
                <a:tab pos="528320" algn="l"/>
                <a:tab pos="2342515" algn="l"/>
              </a:tabLst>
            </a:pPr>
            <a:r>
              <a:rPr sz="2800" b="1" spc="-10" dirty="0">
                <a:solidFill>
                  <a:srgbClr val="FFFF00"/>
                </a:solidFill>
                <a:latin typeface="Comic Sans MS"/>
                <a:cs typeface="Comic Sans MS"/>
              </a:rPr>
              <a:t>Rec</a:t>
            </a:r>
            <a:r>
              <a:rPr sz="2800" b="1" spc="0" dirty="0">
                <a:solidFill>
                  <a:srgbClr val="FFFF00"/>
                </a:solidFill>
                <a:latin typeface="Comic Sans MS"/>
                <a:cs typeface="Comic Sans MS"/>
              </a:rPr>
              <a:t>o</a:t>
            </a:r>
            <a:r>
              <a:rPr sz="2800" b="1" spc="-5" dirty="0">
                <a:solidFill>
                  <a:srgbClr val="FFFF00"/>
                </a:solidFill>
                <a:latin typeface="Comic Sans MS"/>
                <a:cs typeface="Comic Sans MS"/>
              </a:rPr>
              <a:t>g</a:t>
            </a:r>
            <a:r>
              <a:rPr sz="2800" b="1" dirty="0">
                <a:solidFill>
                  <a:srgbClr val="FFFF00"/>
                </a:solidFill>
                <a:latin typeface="Comic Sans MS"/>
                <a:cs typeface="Comic Sans MS"/>
              </a:rPr>
              <a:t>n</a:t>
            </a:r>
            <a:r>
              <a:rPr sz="2800" b="1" spc="-10" dirty="0">
                <a:solidFill>
                  <a:srgbClr val="FFFF00"/>
                </a:solidFill>
                <a:latin typeface="Comic Sans MS"/>
                <a:cs typeface="Comic Sans MS"/>
              </a:rPr>
              <a:t>iz</a:t>
            </a:r>
            <a:r>
              <a:rPr sz="2800" b="1" spc="-5" dirty="0">
                <a:solidFill>
                  <a:srgbClr val="FFFF00"/>
                </a:solidFill>
                <a:latin typeface="Comic Sans MS"/>
                <a:cs typeface="Comic Sans MS"/>
              </a:rPr>
              <a:t>e</a:t>
            </a:r>
            <a:r>
              <a:rPr sz="2800" b="1" dirty="0">
                <a:solidFill>
                  <a:srgbClr val="FFFF00"/>
                </a:solidFill>
                <a:latin typeface="Comic Sans MS"/>
                <a:cs typeface="Comic Sans MS"/>
              </a:rPr>
              <a:t>	</a:t>
            </a:r>
            <a:r>
              <a:rPr sz="2800" b="1" spc="0" dirty="0">
                <a:solidFill>
                  <a:srgbClr val="FFFF00"/>
                </a:solidFill>
                <a:latin typeface="Comic Sans MS"/>
                <a:cs typeface="Comic Sans MS"/>
              </a:rPr>
              <a:t>c</a:t>
            </a:r>
            <a:r>
              <a:rPr sz="2800" b="1" spc="-5" dirty="0">
                <a:solidFill>
                  <a:srgbClr val="FFFF00"/>
                </a:solidFill>
                <a:latin typeface="Comic Sans MS"/>
                <a:cs typeface="Comic Sans MS"/>
              </a:rPr>
              <a:t>auses of</a:t>
            </a:r>
            <a:r>
              <a:rPr sz="2800" b="1" spc="-3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Comic Sans MS"/>
                <a:cs typeface="Comic Sans MS"/>
              </a:rPr>
              <a:t>p</a:t>
            </a:r>
            <a:r>
              <a:rPr sz="2800" b="1" spc="0" dirty="0">
                <a:solidFill>
                  <a:srgbClr val="FFFF00"/>
                </a:solidFill>
                <a:latin typeface="Comic Sans MS"/>
                <a:cs typeface="Comic Sans MS"/>
              </a:rPr>
              <a:t>o</a:t>
            </a:r>
            <a:r>
              <a:rPr sz="2800" b="1" spc="-5" dirty="0">
                <a:solidFill>
                  <a:srgbClr val="FFFF00"/>
                </a:solidFill>
                <a:latin typeface="Comic Sans MS"/>
                <a:cs typeface="Comic Sans MS"/>
              </a:rPr>
              <a:t>ly</a:t>
            </a:r>
            <a:r>
              <a:rPr sz="2800" b="1" dirty="0">
                <a:solidFill>
                  <a:srgbClr val="FFFF00"/>
                </a:solidFill>
                <a:latin typeface="Comic Sans MS"/>
                <a:cs typeface="Comic Sans MS"/>
              </a:rPr>
              <a:t>c</a:t>
            </a:r>
            <a:r>
              <a:rPr sz="2800" b="1" spc="-5" dirty="0">
                <a:solidFill>
                  <a:srgbClr val="FFFF00"/>
                </a:solidFill>
                <a:latin typeface="Comic Sans MS"/>
                <a:cs typeface="Comic Sans MS"/>
              </a:rPr>
              <a:t>y</a:t>
            </a:r>
            <a:r>
              <a:rPr sz="2800" b="1" dirty="0">
                <a:solidFill>
                  <a:srgbClr val="FFFF00"/>
                </a:solidFill>
                <a:latin typeface="Comic Sans MS"/>
                <a:cs typeface="Comic Sans MS"/>
              </a:rPr>
              <a:t>t</a:t>
            </a:r>
            <a:r>
              <a:rPr sz="2800" b="1" spc="-5" dirty="0">
                <a:solidFill>
                  <a:srgbClr val="FFFF00"/>
                </a:solidFill>
                <a:latin typeface="Comic Sans MS"/>
                <a:cs typeface="Comic Sans MS"/>
              </a:rPr>
              <a:t>hemi</a:t>
            </a:r>
            <a:r>
              <a:rPr sz="2800" b="1" spc="-20" dirty="0">
                <a:solidFill>
                  <a:srgbClr val="FFFF00"/>
                </a:solidFill>
                <a:latin typeface="Comic Sans MS"/>
                <a:cs typeface="Comic Sans MS"/>
              </a:rPr>
              <a:t>a</a:t>
            </a:r>
            <a:r>
              <a:rPr sz="2800" b="1" spc="-5" dirty="0">
                <a:solidFill>
                  <a:srgbClr val="FFFF00"/>
                </a:solidFill>
                <a:latin typeface="Comic Sans MS"/>
                <a:cs typeface="Comic Sans MS"/>
              </a:rPr>
              <a:t>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654295"/>
            <a:ext cx="9144000" cy="2203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751323"/>
            <a:ext cx="9144000" cy="2106930"/>
          </a:xfrm>
          <a:custGeom>
            <a:avLst/>
            <a:gdLst/>
            <a:ahLst/>
            <a:cxnLst/>
            <a:rect l="l" t="t" r="r" b="b"/>
            <a:pathLst>
              <a:path w="9144000" h="2106929">
                <a:moveTo>
                  <a:pt x="0" y="1692338"/>
                </a:moveTo>
                <a:lnTo>
                  <a:pt x="0" y="2106674"/>
                </a:lnTo>
                <a:lnTo>
                  <a:pt x="9144000" y="2106674"/>
                </a:lnTo>
                <a:lnTo>
                  <a:pt x="9144000" y="1750907"/>
                </a:lnTo>
                <a:lnTo>
                  <a:pt x="2312157" y="1750907"/>
                </a:lnTo>
                <a:lnTo>
                  <a:pt x="1709221" y="1745429"/>
                </a:lnTo>
                <a:lnTo>
                  <a:pt x="0" y="1692338"/>
                </a:lnTo>
                <a:close/>
              </a:path>
              <a:path w="9144000" h="2106929">
                <a:moveTo>
                  <a:pt x="9144000" y="0"/>
                </a:moveTo>
                <a:lnTo>
                  <a:pt x="9016823" y="60107"/>
                </a:lnTo>
                <a:lnTo>
                  <a:pt x="8524222" y="287316"/>
                </a:lnTo>
                <a:lnTo>
                  <a:pt x="8113133" y="469292"/>
                </a:lnTo>
                <a:lnTo>
                  <a:pt x="7719208" y="636191"/>
                </a:lnTo>
                <a:lnTo>
                  <a:pt x="7394174" y="767704"/>
                </a:lnTo>
                <a:lnTo>
                  <a:pt x="7079869" y="888962"/>
                </a:lnTo>
                <a:lnTo>
                  <a:pt x="6825516" y="982451"/>
                </a:lnTo>
                <a:lnTo>
                  <a:pt x="6577508" y="1069302"/>
                </a:lnTo>
                <a:lnTo>
                  <a:pt x="6335343" y="1149736"/>
                </a:lnTo>
                <a:lnTo>
                  <a:pt x="6098516" y="1223970"/>
                </a:lnTo>
                <a:lnTo>
                  <a:pt x="5866526" y="1292227"/>
                </a:lnTo>
                <a:lnTo>
                  <a:pt x="5638870" y="1354724"/>
                </a:lnTo>
                <a:lnTo>
                  <a:pt x="5459528" y="1400723"/>
                </a:lnTo>
                <a:lnTo>
                  <a:pt x="5282381" y="1443290"/>
                </a:lnTo>
                <a:lnTo>
                  <a:pt x="5107172" y="1482537"/>
                </a:lnTo>
                <a:lnTo>
                  <a:pt x="4933643" y="1518576"/>
                </a:lnTo>
                <a:lnTo>
                  <a:pt x="4761536" y="1551520"/>
                </a:lnTo>
                <a:lnTo>
                  <a:pt x="4590595" y="1581482"/>
                </a:lnTo>
                <a:lnTo>
                  <a:pt x="4378165" y="1614912"/>
                </a:lnTo>
                <a:lnTo>
                  <a:pt x="4166652" y="1644077"/>
                </a:lnTo>
                <a:lnTo>
                  <a:pt x="3955553" y="1669197"/>
                </a:lnTo>
                <a:lnTo>
                  <a:pt x="3744365" y="1690492"/>
                </a:lnTo>
                <a:lnTo>
                  <a:pt x="3532585" y="1708182"/>
                </a:lnTo>
                <a:lnTo>
                  <a:pt x="3276961" y="1724960"/>
                </a:lnTo>
                <a:lnTo>
                  <a:pt x="3018893" y="1737243"/>
                </a:lnTo>
                <a:lnTo>
                  <a:pt x="2713565" y="1746398"/>
                </a:lnTo>
                <a:lnTo>
                  <a:pt x="2312157" y="1750907"/>
                </a:lnTo>
                <a:lnTo>
                  <a:pt x="9144000" y="1750907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03007" y="129539"/>
            <a:ext cx="106679" cy="1066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90219" y="440563"/>
            <a:ext cx="1787525" cy="627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FFFF00"/>
                </a:solidFill>
              </a:rPr>
              <a:t>Topics:</a:t>
            </a:r>
            <a:endParaRPr sz="4000"/>
          </a:p>
        </p:txBody>
      </p:sp>
      <p:sp>
        <p:nvSpPr>
          <p:cNvPr id="8" name="object 8"/>
          <p:cNvSpPr txBox="1"/>
          <p:nvPr/>
        </p:nvSpPr>
        <p:spPr>
          <a:xfrm>
            <a:off x="329590" y="1912365"/>
            <a:ext cx="7491730" cy="3766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685" indent="-514984">
              <a:lnSpc>
                <a:spcPct val="100000"/>
              </a:lnSpc>
              <a:buClr>
                <a:srgbClr val="6D9FAF"/>
              </a:buClr>
              <a:buSzPct val="80000"/>
              <a:buAutoNum type="arabicPeriod"/>
              <a:tabLst>
                <a:tab pos="528320" algn="l"/>
              </a:tabLst>
            </a:pPr>
            <a:r>
              <a:rPr sz="3000" b="1" dirty="0">
                <a:solidFill>
                  <a:srgbClr val="FFFFFF"/>
                </a:solidFill>
                <a:latin typeface="Comic Sans MS"/>
                <a:cs typeface="Comic Sans MS"/>
              </a:rPr>
              <a:t>Essen</a:t>
            </a:r>
            <a:r>
              <a:rPr sz="3000" b="1" spc="-5" dirty="0">
                <a:solidFill>
                  <a:srgbClr val="FFFFFF"/>
                </a:solidFill>
                <a:latin typeface="Comic Sans MS"/>
                <a:cs typeface="Comic Sans MS"/>
              </a:rPr>
              <a:t>tia</a:t>
            </a:r>
            <a:r>
              <a:rPr sz="3000" b="1" dirty="0">
                <a:solidFill>
                  <a:srgbClr val="FFFFFF"/>
                </a:solidFill>
                <a:latin typeface="Comic Sans MS"/>
                <a:cs typeface="Comic Sans MS"/>
              </a:rPr>
              <a:t>l</a:t>
            </a:r>
            <a:r>
              <a:rPr sz="3000" b="1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Comic Sans MS"/>
                <a:cs typeface="Comic Sans MS"/>
              </a:rPr>
              <a:t>element</a:t>
            </a:r>
            <a:r>
              <a:rPr sz="3000" b="1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3000"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Comic Sans MS"/>
                <a:cs typeface="Comic Sans MS"/>
              </a:rPr>
              <a:t>fo</a:t>
            </a:r>
            <a:r>
              <a:rPr sz="3000" b="1" dirty="0">
                <a:solidFill>
                  <a:srgbClr val="FFFFFF"/>
                </a:solidFill>
                <a:latin typeface="Comic Sans MS"/>
                <a:cs typeface="Comic Sans MS"/>
              </a:rPr>
              <a:t>r </a:t>
            </a:r>
            <a:r>
              <a:rPr sz="3000" b="1" spc="-5" dirty="0">
                <a:solidFill>
                  <a:srgbClr val="FFFFFF"/>
                </a:solidFill>
                <a:latin typeface="Comic Sans MS"/>
                <a:cs typeface="Comic Sans MS"/>
              </a:rPr>
              <a:t>RB</a:t>
            </a:r>
            <a:r>
              <a:rPr sz="3000" b="1" dirty="0">
                <a:solidFill>
                  <a:srgbClr val="FFFFFF"/>
                </a:solidFill>
                <a:latin typeface="Comic Sans MS"/>
                <a:cs typeface="Comic Sans MS"/>
              </a:rPr>
              <a:t>C</a:t>
            </a:r>
            <a:r>
              <a:rPr sz="3000"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Comic Sans MS"/>
                <a:cs typeface="Comic Sans MS"/>
              </a:rPr>
              <a:t>for</a:t>
            </a:r>
            <a:r>
              <a:rPr sz="3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m</a:t>
            </a:r>
            <a:r>
              <a:rPr sz="3000" b="1" dirty="0">
                <a:solidFill>
                  <a:srgbClr val="FFFFFF"/>
                </a:solidFill>
                <a:latin typeface="Comic Sans MS"/>
                <a:cs typeface="Comic Sans MS"/>
              </a:rPr>
              <a:t>ation</a:t>
            </a:r>
            <a:endParaRPr sz="3000">
              <a:latin typeface="Comic Sans MS"/>
              <a:cs typeface="Comic Sans MS"/>
            </a:endParaRPr>
          </a:p>
          <a:p>
            <a:pPr marL="927100" lvl="1" indent="-494030">
              <a:lnSpc>
                <a:spcPct val="100000"/>
              </a:lnSpc>
              <a:spcBef>
                <a:spcPts val="720"/>
              </a:spcBef>
              <a:buClr>
                <a:srgbClr val="6D9FAF"/>
              </a:buClr>
              <a:buSzPct val="80000"/>
              <a:buFont typeface="Wingdings"/>
              <a:buChar char=""/>
              <a:tabLst>
                <a:tab pos="927735" algn="l"/>
              </a:tabLst>
            </a:pPr>
            <a:r>
              <a:rPr sz="3000" b="1" dirty="0">
                <a:solidFill>
                  <a:srgbClr val="FFFF00"/>
                </a:solidFill>
                <a:latin typeface="Comic Sans MS"/>
                <a:cs typeface="Comic Sans MS"/>
              </a:rPr>
              <a:t>Pr</a:t>
            </a:r>
            <a:r>
              <a:rPr sz="3000" b="1" spc="-15" dirty="0">
                <a:solidFill>
                  <a:srgbClr val="FFFF00"/>
                </a:solidFill>
                <a:latin typeface="Comic Sans MS"/>
                <a:cs typeface="Comic Sans MS"/>
              </a:rPr>
              <a:t>o</a:t>
            </a:r>
            <a:r>
              <a:rPr sz="3000" b="1" spc="-5" dirty="0">
                <a:solidFill>
                  <a:srgbClr val="FFFF00"/>
                </a:solidFill>
                <a:latin typeface="Comic Sans MS"/>
                <a:cs typeface="Comic Sans MS"/>
              </a:rPr>
              <a:t>teins</a:t>
            </a:r>
            <a:endParaRPr sz="3000">
              <a:latin typeface="Comic Sans MS"/>
              <a:cs typeface="Comic Sans MS"/>
            </a:endParaRPr>
          </a:p>
          <a:p>
            <a:pPr marL="927100" lvl="1" indent="-494030">
              <a:lnSpc>
                <a:spcPct val="100000"/>
              </a:lnSpc>
              <a:spcBef>
                <a:spcPts val="720"/>
              </a:spcBef>
              <a:buClr>
                <a:srgbClr val="6D9FAF"/>
              </a:buClr>
              <a:buSzPct val="80000"/>
              <a:buFont typeface="Wingdings"/>
              <a:buChar char=""/>
              <a:tabLst>
                <a:tab pos="927735" algn="l"/>
                <a:tab pos="7010400" algn="l"/>
              </a:tabLst>
            </a:pPr>
            <a:r>
              <a:rPr sz="3000" b="1" dirty="0">
                <a:solidFill>
                  <a:srgbClr val="FFFF00"/>
                </a:solidFill>
                <a:latin typeface="Comic Sans MS"/>
                <a:cs typeface="Comic Sans MS"/>
              </a:rPr>
              <a:t>Vitamins</a:t>
            </a:r>
            <a:r>
              <a:rPr sz="3000" b="1" spc="-5" dirty="0">
                <a:solidFill>
                  <a:srgbClr val="FFFF00"/>
                </a:solidFill>
                <a:latin typeface="Comic Sans MS"/>
                <a:cs typeface="Comic Sans MS"/>
              </a:rPr>
              <a:t>:</a:t>
            </a:r>
            <a:r>
              <a:rPr sz="3000" b="1" spc="-3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3000" b="1" spc="10" dirty="0">
                <a:solidFill>
                  <a:srgbClr val="FFFF00"/>
                </a:solidFill>
                <a:latin typeface="Comic Sans MS"/>
                <a:cs typeface="Comic Sans MS"/>
              </a:rPr>
              <a:t>B</a:t>
            </a:r>
            <a:r>
              <a:rPr sz="3000" b="1" spc="5" dirty="0">
                <a:solidFill>
                  <a:srgbClr val="FFFF00"/>
                </a:solidFill>
                <a:latin typeface="Comic Sans MS"/>
                <a:cs typeface="Comic Sans MS"/>
              </a:rPr>
              <a:t>12</a:t>
            </a:r>
            <a:r>
              <a:rPr sz="3000" b="1" spc="-5" dirty="0">
                <a:solidFill>
                  <a:srgbClr val="FFFF00"/>
                </a:solidFill>
                <a:latin typeface="Comic Sans MS"/>
                <a:cs typeface="Comic Sans MS"/>
              </a:rPr>
              <a:t>,</a:t>
            </a:r>
            <a:r>
              <a:rPr sz="3000" b="1" spc="-3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3000" b="1" spc="-5" dirty="0">
                <a:solidFill>
                  <a:srgbClr val="FFFF00"/>
                </a:solidFill>
                <a:latin typeface="Comic Sans MS"/>
                <a:cs typeface="Comic Sans MS"/>
              </a:rPr>
              <a:t>Fo</a:t>
            </a:r>
            <a:r>
              <a:rPr sz="3000" b="1" spc="-15" dirty="0">
                <a:solidFill>
                  <a:srgbClr val="FFFF00"/>
                </a:solidFill>
                <a:latin typeface="Comic Sans MS"/>
                <a:cs typeface="Comic Sans MS"/>
              </a:rPr>
              <a:t>l</a:t>
            </a:r>
            <a:r>
              <a:rPr sz="3000" b="1" spc="-5" dirty="0">
                <a:solidFill>
                  <a:srgbClr val="FFFF00"/>
                </a:solidFill>
                <a:latin typeface="Comic Sans MS"/>
                <a:cs typeface="Comic Sans MS"/>
              </a:rPr>
              <a:t>ic</a:t>
            </a:r>
            <a:r>
              <a:rPr sz="3000" b="1" spc="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3000" b="1" spc="-5" dirty="0">
                <a:solidFill>
                  <a:srgbClr val="FFFF00"/>
                </a:solidFill>
                <a:latin typeface="Comic Sans MS"/>
                <a:cs typeface="Comic Sans MS"/>
              </a:rPr>
              <a:t>acid,</a:t>
            </a:r>
            <a:r>
              <a:rPr sz="3000" b="1" spc="-1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3000" b="1" dirty="0">
                <a:solidFill>
                  <a:srgbClr val="FFFF00"/>
                </a:solidFill>
                <a:latin typeface="Comic Sans MS"/>
                <a:cs typeface="Comic Sans MS"/>
              </a:rPr>
              <a:t>Vit</a:t>
            </a:r>
            <a:r>
              <a:rPr sz="3000" b="1" spc="-1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3000" b="1" i="1" dirty="0">
                <a:solidFill>
                  <a:srgbClr val="FFFF00"/>
                </a:solidFill>
                <a:latin typeface="Comic Sans MS"/>
                <a:cs typeface="Comic Sans MS"/>
              </a:rPr>
              <a:t>C	…)</a:t>
            </a:r>
            <a:endParaRPr sz="3000">
              <a:latin typeface="Comic Sans MS"/>
              <a:cs typeface="Comic Sans MS"/>
            </a:endParaRPr>
          </a:p>
          <a:p>
            <a:pPr marL="927100" lvl="1" indent="-494030">
              <a:lnSpc>
                <a:spcPct val="100000"/>
              </a:lnSpc>
              <a:spcBef>
                <a:spcPts val="720"/>
              </a:spcBef>
              <a:buClr>
                <a:srgbClr val="6D9FAF"/>
              </a:buClr>
              <a:buSzPct val="80000"/>
              <a:buFont typeface="Wingdings"/>
              <a:buChar char=""/>
              <a:tabLst>
                <a:tab pos="927735" algn="l"/>
              </a:tabLst>
            </a:pPr>
            <a:r>
              <a:rPr sz="3000" b="1" spc="-5" dirty="0">
                <a:solidFill>
                  <a:srgbClr val="FFFF00"/>
                </a:solidFill>
                <a:latin typeface="Comic Sans MS"/>
                <a:cs typeface="Comic Sans MS"/>
              </a:rPr>
              <a:t>Iro</a:t>
            </a:r>
            <a:r>
              <a:rPr sz="3000" b="1" dirty="0">
                <a:solidFill>
                  <a:srgbClr val="FFFF00"/>
                </a:solidFill>
                <a:latin typeface="Comic Sans MS"/>
                <a:cs typeface="Comic Sans MS"/>
              </a:rPr>
              <a:t>n</a:t>
            </a:r>
            <a:r>
              <a:rPr sz="3000" b="1" spc="-1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FFFF00"/>
                </a:solidFill>
                <a:latin typeface="Comic Sans MS"/>
                <a:cs typeface="Comic Sans MS"/>
              </a:rPr>
              <a:t>M</a:t>
            </a:r>
            <a:r>
              <a:rPr sz="2000" spc="-15" dirty="0">
                <a:solidFill>
                  <a:srgbClr val="FFFF00"/>
                </a:solidFill>
                <a:latin typeface="Comic Sans MS"/>
                <a:cs typeface="Comic Sans MS"/>
              </a:rPr>
              <a:t>e</a:t>
            </a:r>
            <a:r>
              <a:rPr sz="2000" spc="-5" dirty="0">
                <a:solidFill>
                  <a:srgbClr val="FFFF00"/>
                </a:solidFill>
                <a:latin typeface="Comic Sans MS"/>
                <a:cs typeface="Comic Sans MS"/>
              </a:rPr>
              <a:t>tabolis</a:t>
            </a:r>
            <a:r>
              <a:rPr sz="2000" spc="5" dirty="0">
                <a:solidFill>
                  <a:srgbClr val="FFFF00"/>
                </a:solidFill>
                <a:latin typeface="Comic Sans MS"/>
                <a:cs typeface="Comic Sans MS"/>
              </a:rPr>
              <a:t>m</a:t>
            </a:r>
            <a:r>
              <a:rPr sz="3000" b="1" spc="-5" dirty="0">
                <a:solidFill>
                  <a:srgbClr val="FFFF00"/>
                </a:solidFill>
                <a:latin typeface="Comic Sans MS"/>
                <a:cs typeface="Comic Sans MS"/>
              </a:rPr>
              <a:t>.</a:t>
            </a:r>
            <a:endParaRPr sz="3000">
              <a:latin typeface="Comic Sans MS"/>
              <a:cs typeface="Comic Sans MS"/>
            </a:endParaRPr>
          </a:p>
          <a:p>
            <a:pPr marL="546100" indent="-533400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546100" algn="l"/>
              </a:tabLst>
            </a:pPr>
            <a:r>
              <a:rPr sz="3000" b="1" spc="-5" dirty="0">
                <a:solidFill>
                  <a:srgbClr val="FFFFFF"/>
                </a:solidFill>
                <a:latin typeface="Comic Sans MS"/>
                <a:cs typeface="Comic Sans MS"/>
              </a:rPr>
              <a:t>An</a:t>
            </a:r>
            <a:r>
              <a:rPr sz="3000" b="1" spc="5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3000" b="1" spc="-5" dirty="0">
                <a:solidFill>
                  <a:srgbClr val="FFFFFF"/>
                </a:solidFill>
                <a:latin typeface="Comic Sans MS"/>
                <a:cs typeface="Comic Sans MS"/>
              </a:rPr>
              <a:t>mia</a:t>
            </a:r>
            <a:endParaRPr sz="3000">
              <a:latin typeface="Comic Sans MS"/>
              <a:cs typeface="Comic Sans MS"/>
            </a:endParaRPr>
          </a:p>
          <a:p>
            <a:pPr marL="573405" indent="-560705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574040" algn="l"/>
              </a:tabLst>
            </a:pPr>
            <a:r>
              <a:rPr sz="3000" b="1" spc="-5" dirty="0">
                <a:solidFill>
                  <a:srgbClr val="FFFFFF"/>
                </a:solidFill>
                <a:latin typeface="Comic Sans MS"/>
                <a:cs typeface="Comic Sans MS"/>
              </a:rPr>
              <a:t>P</a:t>
            </a:r>
            <a:r>
              <a:rPr sz="3000" b="1" spc="-15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3000" b="1" spc="-5" dirty="0">
                <a:solidFill>
                  <a:srgbClr val="FFFFFF"/>
                </a:solidFill>
                <a:latin typeface="Comic Sans MS"/>
                <a:cs typeface="Comic Sans MS"/>
              </a:rPr>
              <a:t>l</a:t>
            </a:r>
            <a:r>
              <a:rPr sz="3000" b="1" spc="-15" dirty="0">
                <a:solidFill>
                  <a:srgbClr val="FFFFFF"/>
                </a:solidFill>
                <a:latin typeface="Comic Sans MS"/>
                <a:cs typeface="Comic Sans MS"/>
              </a:rPr>
              <a:t>y</a:t>
            </a:r>
            <a:r>
              <a:rPr sz="3000" b="1" spc="-5" dirty="0">
                <a:solidFill>
                  <a:srgbClr val="FFFFFF"/>
                </a:solidFill>
                <a:latin typeface="Comic Sans MS"/>
                <a:cs typeface="Comic Sans MS"/>
              </a:rPr>
              <a:t>c</a:t>
            </a:r>
            <a:r>
              <a:rPr sz="3000" b="1" spc="-15" dirty="0">
                <a:solidFill>
                  <a:srgbClr val="FFFFFF"/>
                </a:solidFill>
                <a:latin typeface="Comic Sans MS"/>
                <a:cs typeface="Comic Sans MS"/>
              </a:rPr>
              <a:t>y</a:t>
            </a:r>
            <a:r>
              <a:rPr sz="3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themia</a:t>
            </a:r>
            <a:endParaRPr sz="3000">
              <a:latin typeface="Comic Sans MS"/>
              <a:cs typeface="Comic Sans MS"/>
            </a:endParaRPr>
          </a:p>
          <a:p>
            <a:pPr marL="573405" indent="-560705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574040" algn="l"/>
              </a:tabLst>
            </a:pPr>
            <a:r>
              <a:rPr sz="3000" b="1" spc="-5" dirty="0">
                <a:solidFill>
                  <a:srgbClr val="FFFFFF"/>
                </a:solidFill>
                <a:latin typeface="Comic Sans MS"/>
                <a:cs typeface="Comic Sans MS"/>
              </a:rPr>
              <a:t>Structur</a:t>
            </a:r>
            <a:r>
              <a:rPr sz="3000" b="1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3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b="1" dirty="0">
                <a:solidFill>
                  <a:srgbClr val="FFFFFF"/>
                </a:solidFill>
                <a:latin typeface="Comic Sans MS"/>
                <a:cs typeface="Comic Sans MS"/>
              </a:rPr>
              <a:t>&amp;</a:t>
            </a:r>
            <a:r>
              <a:rPr sz="3000" b="1" spc="-5" dirty="0">
                <a:solidFill>
                  <a:srgbClr val="FFFFFF"/>
                </a:solidFill>
                <a:latin typeface="Comic Sans MS"/>
                <a:cs typeface="Comic Sans MS"/>
              </a:rPr>
              <a:t> function</a:t>
            </a:r>
            <a:r>
              <a:rPr sz="3000" b="1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3000" b="1" spc="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b="1" dirty="0">
                <a:solidFill>
                  <a:srgbClr val="FFFFFF"/>
                </a:solidFill>
                <a:latin typeface="Comic Sans MS"/>
                <a:cs typeface="Comic Sans MS"/>
              </a:rPr>
              <a:t>of</a:t>
            </a:r>
            <a:r>
              <a:rPr sz="3000" b="1" spc="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Comic Sans MS"/>
                <a:cs typeface="Comic Sans MS"/>
              </a:rPr>
              <a:t>Hb</a:t>
            </a:r>
            <a:endParaRPr sz="3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817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u="heavy" dirty="0">
                <a:solidFill>
                  <a:srgbClr val="FFFF00"/>
                </a:solidFill>
              </a:rPr>
              <a:t>Essent</a:t>
            </a:r>
            <a:r>
              <a:rPr sz="3200" u="heavy" spc="-5" dirty="0">
                <a:solidFill>
                  <a:srgbClr val="FFFF00"/>
                </a:solidFill>
              </a:rPr>
              <a:t>ia</a:t>
            </a:r>
            <a:r>
              <a:rPr sz="3200" u="heavy" dirty="0">
                <a:solidFill>
                  <a:srgbClr val="FFFF00"/>
                </a:solidFill>
              </a:rPr>
              <a:t>l</a:t>
            </a:r>
            <a:r>
              <a:rPr sz="3200" u="heavy" spc="-20" dirty="0">
                <a:solidFill>
                  <a:srgbClr val="FFFF00"/>
                </a:solidFill>
              </a:rPr>
              <a:t> </a:t>
            </a:r>
            <a:r>
              <a:rPr sz="3200" u="heavy" spc="-5" dirty="0">
                <a:solidFill>
                  <a:srgbClr val="FFFF00"/>
                </a:solidFill>
              </a:rPr>
              <a:t>elem</a:t>
            </a:r>
            <a:r>
              <a:rPr sz="3200" u="heavy" spc="-10" dirty="0">
                <a:solidFill>
                  <a:srgbClr val="FFFF00"/>
                </a:solidFill>
              </a:rPr>
              <a:t>e</a:t>
            </a:r>
            <a:r>
              <a:rPr sz="3200" u="heavy" spc="-5" dirty="0">
                <a:solidFill>
                  <a:srgbClr val="FFFF00"/>
                </a:solidFill>
              </a:rPr>
              <a:t>n</a:t>
            </a:r>
            <a:r>
              <a:rPr sz="3200" u="heavy" spc="5" dirty="0">
                <a:solidFill>
                  <a:srgbClr val="FFFF00"/>
                </a:solidFill>
              </a:rPr>
              <a:t>t</a:t>
            </a:r>
            <a:r>
              <a:rPr sz="3200" u="heavy" dirty="0">
                <a:solidFill>
                  <a:srgbClr val="FFFF00"/>
                </a:solidFill>
              </a:rPr>
              <a:t>s </a:t>
            </a:r>
            <a:r>
              <a:rPr sz="3200" u="heavy" spc="-5" dirty="0">
                <a:solidFill>
                  <a:srgbClr val="FFFF00"/>
                </a:solidFill>
              </a:rPr>
              <a:t>fo</a:t>
            </a:r>
            <a:r>
              <a:rPr sz="3200" u="heavy" dirty="0">
                <a:solidFill>
                  <a:srgbClr val="FFFF00"/>
                </a:solidFill>
              </a:rPr>
              <a:t>r </a:t>
            </a:r>
            <a:r>
              <a:rPr sz="3200" u="heavy" spc="-5" dirty="0">
                <a:solidFill>
                  <a:srgbClr val="FFFF00"/>
                </a:solidFill>
              </a:rPr>
              <a:t>RBC</a:t>
            </a:r>
            <a:r>
              <a:rPr sz="3200" u="heavy" dirty="0">
                <a:solidFill>
                  <a:srgbClr val="FFFF00"/>
                </a:solidFill>
              </a:rPr>
              <a:t>s</a:t>
            </a:r>
            <a:r>
              <a:rPr sz="3200" u="heavy" spc="-15" dirty="0">
                <a:solidFill>
                  <a:srgbClr val="FFFF00"/>
                </a:solidFill>
              </a:rPr>
              <a:t> </a:t>
            </a:r>
            <a:r>
              <a:rPr sz="3200" u="heavy" spc="-5" dirty="0">
                <a:solidFill>
                  <a:srgbClr val="FFFF00"/>
                </a:solidFill>
              </a:rPr>
              <a:t>formation</a:t>
            </a:r>
            <a:endParaRPr sz="3200"/>
          </a:p>
          <a:p>
            <a:pPr marL="12700">
              <a:lnSpc>
                <a:spcPct val="100000"/>
              </a:lnSpc>
            </a:pPr>
            <a:r>
              <a:rPr sz="3200" u="heavy" dirty="0">
                <a:solidFill>
                  <a:srgbClr val="FFFF00"/>
                </a:solidFill>
              </a:rPr>
              <a:t>and</a:t>
            </a:r>
            <a:r>
              <a:rPr sz="3200" u="heavy" spc="-30" dirty="0">
                <a:solidFill>
                  <a:srgbClr val="FFFF00"/>
                </a:solidFill>
              </a:rPr>
              <a:t> </a:t>
            </a:r>
            <a:r>
              <a:rPr sz="3200" u="heavy" dirty="0">
                <a:solidFill>
                  <a:srgbClr val="FFFF00"/>
                </a:solidFill>
              </a:rPr>
              <a:t>Mat</a:t>
            </a:r>
            <a:r>
              <a:rPr sz="3200" u="heavy" spc="5" dirty="0">
                <a:solidFill>
                  <a:srgbClr val="FFFF00"/>
                </a:solidFill>
              </a:rPr>
              <a:t>u</a:t>
            </a:r>
            <a:r>
              <a:rPr sz="3200" u="heavy" spc="-5" dirty="0">
                <a:solidFill>
                  <a:srgbClr val="FFFF00"/>
                </a:solidFill>
              </a:rPr>
              <a:t>ration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8834119" y="6644046"/>
            <a:ext cx="958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z="1000" spc="-5" dirty="0">
                <a:solidFill>
                  <a:srgbClr val="9B9A97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092579"/>
            <a:ext cx="7451090" cy="334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1665" marR="1139825" indent="-609600">
              <a:lnSpc>
                <a:spcPts val="2810"/>
              </a:lnSpc>
            </a:pP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Ce</a:t>
            </a:r>
            <a:r>
              <a:rPr sz="2600" b="1" spc="-15" dirty="0">
                <a:solidFill>
                  <a:srgbClr val="FFFFFF"/>
                </a:solidFill>
                <a:latin typeface="Comic Sans MS"/>
                <a:cs typeface="Comic Sans MS"/>
              </a:rPr>
              <a:t>r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tai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600" b="1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600" b="1" spc="-15" dirty="0">
                <a:solidFill>
                  <a:srgbClr val="FFFFFF"/>
                </a:solidFill>
                <a:latin typeface="Comic Sans MS"/>
                <a:cs typeface="Comic Sans MS"/>
              </a:rPr>
              <a:t>l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ement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600" b="1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are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 essentia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l</a:t>
            </a:r>
            <a:r>
              <a:rPr sz="2600" b="1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fo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r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 RBC formatio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600" b="1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2600" b="1" spc="5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d</a:t>
            </a:r>
            <a:r>
              <a:rPr sz="2600" b="1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m</a:t>
            </a:r>
            <a:r>
              <a:rPr sz="2600" b="1" spc="5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turation:</a:t>
            </a:r>
            <a:endParaRPr sz="26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32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buClr>
                <a:srgbClr val="6D9FAF"/>
              </a:buClr>
              <a:buSzPct val="88461"/>
              <a:buAutoNum type="arabicPeriod"/>
              <a:tabLst>
                <a:tab pos="622300" algn="l"/>
              </a:tabLst>
            </a:pPr>
            <a:r>
              <a:rPr sz="2600" b="1" spc="-5" dirty="0">
                <a:solidFill>
                  <a:srgbClr val="FFFF00"/>
                </a:solidFill>
                <a:latin typeface="Comic Sans MS"/>
                <a:cs typeface="Comic Sans MS"/>
              </a:rPr>
              <a:t>A</a:t>
            </a:r>
            <a:r>
              <a:rPr sz="2600" b="1" spc="5" dirty="0">
                <a:solidFill>
                  <a:srgbClr val="FFFF00"/>
                </a:solidFill>
                <a:latin typeface="Comic Sans MS"/>
                <a:cs typeface="Comic Sans MS"/>
              </a:rPr>
              <a:t>m</a:t>
            </a:r>
            <a:r>
              <a:rPr sz="2600" b="1" spc="-5" dirty="0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no</a:t>
            </a:r>
            <a:r>
              <a:rPr sz="2600" b="1" spc="-5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acid</a:t>
            </a:r>
            <a:r>
              <a:rPr sz="2600" b="1" spc="5" dirty="0">
                <a:solidFill>
                  <a:srgbClr val="FFFF00"/>
                </a:solidFill>
                <a:latin typeface="Comic Sans MS"/>
                <a:cs typeface="Comic Sans MS"/>
              </a:rPr>
              <a:t>s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:</a:t>
            </a:r>
            <a:r>
              <a:rPr sz="2600"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b="1" spc="-10" dirty="0">
                <a:solidFill>
                  <a:srgbClr val="FFFFFF"/>
                </a:solidFill>
                <a:latin typeface="Comic Sans MS"/>
                <a:cs typeface="Comic Sans MS"/>
              </a:rPr>
              <a:t>formati</a:t>
            </a:r>
            <a:r>
              <a:rPr sz="2200" b="1" spc="-15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2200" b="1" spc="-5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200" b="1" spc="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Comic Sans MS"/>
                <a:cs typeface="Comic Sans MS"/>
              </a:rPr>
              <a:t>of</a:t>
            </a:r>
            <a:r>
              <a:rPr sz="2200" b="1" spc="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b="1" spc="-10" dirty="0">
                <a:solidFill>
                  <a:srgbClr val="FFFF00"/>
                </a:solidFill>
                <a:latin typeface="Comic Sans MS"/>
                <a:cs typeface="Comic Sans MS"/>
              </a:rPr>
              <a:t>g</a:t>
            </a:r>
            <a:r>
              <a:rPr sz="2200" b="1" spc="-5" dirty="0">
                <a:solidFill>
                  <a:srgbClr val="FFFF00"/>
                </a:solidFill>
                <a:latin typeface="Comic Sans MS"/>
                <a:cs typeface="Comic Sans MS"/>
              </a:rPr>
              <a:t>lobin </a:t>
            </a:r>
            <a:r>
              <a:rPr sz="2200" b="1" spc="-10" dirty="0">
                <a:solidFill>
                  <a:srgbClr val="FFFFFF"/>
                </a:solidFill>
                <a:latin typeface="Comic Sans MS"/>
                <a:cs typeface="Comic Sans MS"/>
              </a:rPr>
              <a:t>i</a:t>
            </a:r>
            <a:r>
              <a:rPr sz="2200" b="1" spc="-5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2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Comic Sans MS"/>
                <a:cs typeface="Comic Sans MS"/>
              </a:rPr>
              <a:t>haem</a:t>
            </a:r>
            <a:r>
              <a:rPr sz="2200" b="1" spc="-10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2200" b="1" spc="-5" dirty="0">
                <a:solidFill>
                  <a:srgbClr val="FFFF00"/>
                </a:solidFill>
                <a:latin typeface="Comic Sans MS"/>
                <a:cs typeface="Comic Sans MS"/>
              </a:rPr>
              <a:t>gl</a:t>
            </a:r>
            <a:r>
              <a:rPr sz="2200" b="1" spc="-15" dirty="0">
                <a:solidFill>
                  <a:srgbClr val="FFFF00"/>
                </a:solidFill>
                <a:latin typeface="Comic Sans MS"/>
                <a:cs typeface="Comic Sans MS"/>
              </a:rPr>
              <a:t>o</a:t>
            </a:r>
            <a:r>
              <a:rPr sz="2200" b="1" spc="-10" dirty="0">
                <a:solidFill>
                  <a:srgbClr val="FFFF00"/>
                </a:solidFill>
                <a:latin typeface="Comic Sans MS"/>
                <a:cs typeface="Comic Sans MS"/>
              </a:rPr>
              <a:t>bin</a:t>
            </a:r>
            <a:endParaRPr sz="2200">
              <a:latin typeface="Comic Sans MS"/>
              <a:cs typeface="Comic Sans MS"/>
            </a:endParaRPr>
          </a:p>
          <a:p>
            <a:pPr marL="1078865" lvl="1" indent="-609600">
              <a:lnSpc>
                <a:spcPct val="100000"/>
              </a:lnSpc>
              <a:spcBef>
                <a:spcPts val="325"/>
              </a:spcBef>
              <a:buClr>
                <a:srgbClr val="CCAE09"/>
              </a:buClr>
              <a:buSzPct val="84615"/>
              <a:buFont typeface="Comic Sans MS"/>
              <a:buChar char="–"/>
              <a:tabLst>
                <a:tab pos="1079500" algn="l"/>
                <a:tab pos="5545455" algn="l"/>
              </a:tabLst>
            </a:pP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sever</a:t>
            </a:r>
            <a:r>
              <a:rPr sz="2600" b="1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prot</a:t>
            </a:r>
            <a:r>
              <a:rPr sz="2600" b="1" spc="-15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i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600" b="1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d</a:t>
            </a:r>
            <a:r>
              <a:rPr sz="2600" b="1" spc="-1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ficienc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y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2600" b="1" spc="5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aemia</a:t>
            </a:r>
            <a:endParaRPr sz="2600">
              <a:latin typeface="Comic Sans MS"/>
              <a:cs typeface="Comic Sans MS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Clr>
                <a:srgbClr val="CCAE09"/>
              </a:buClr>
              <a:buFont typeface="Comic Sans MS"/>
              <a:buChar char="–"/>
            </a:pPr>
            <a:endParaRPr sz="32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buClr>
                <a:srgbClr val="6D9FAF"/>
              </a:buClr>
              <a:buSzPct val="88461"/>
              <a:buAutoNum type="arabicPeriod"/>
              <a:tabLst>
                <a:tab pos="622300" algn="l"/>
              </a:tabLst>
            </a:pPr>
            <a:r>
              <a:rPr sz="2600" b="1" spc="-5" dirty="0">
                <a:solidFill>
                  <a:srgbClr val="FFFF00"/>
                </a:solidFill>
                <a:latin typeface="Comic Sans MS"/>
                <a:cs typeface="Comic Sans MS"/>
              </a:rPr>
              <a:t>Iro</a:t>
            </a:r>
            <a:r>
              <a:rPr sz="2600" b="1" spc="5" dirty="0">
                <a:solidFill>
                  <a:srgbClr val="FFFF00"/>
                </a:solidFill>
                <a:latin typeface="Comic Sans MS"/>
                <a:cs typeface="Comic Sans MS"/>
              </a:rPr>
              <a:t>n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:</a:t>
            </a:r>
            <a:r>
              <a:rPr sz="2600" b="1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formatio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600" b="1" spc="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f</a:t>
            </a:r>
            <a:r>
              <a:rPr sz="2600"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haemog</a:t>
            </a:r>
            <a:r>
              <a:rPr sz="2600" b="1" spc="-15" dirty="0">
                <a:solidFill>
                  <a:srgbClr val="FFFFFF"/>
                </a:solidFill>
                <a:latin typeface="Comic Sans MS"/>
                <a:cs typeface="Comic Sans MS"/>
              </a:rPr>
              <a:t>l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obin</a:t>
            </a:r>
            <a:endParaRPr sz="2600">
              <a:latin typeface="Comic Sans MS"/>
              <a:cs typeface="Comic Sans MS"/>
            </a:endParaRPr>
          </a:p>
          <a:p>
            <a:pPr marL="1078865" lvl="1" indent="-609600">
              <a:lnSpc>
                <a:spcPct val="100000"/>
              </a:lnSpc>
              <a:spcBef>
                <a:spcPts val="325"/>
              </a:spcBef>
              <a:buClr>
                <a:srgbClr val="CCAE09"/>
              </a:buClr>
              <a:buSzPct val="84615"/>
              <a:buFont typeface="Comic Sans MS"/>
              <a:buChar char="–"/>
              <a:tabLst>
                <a:tab pos="1079500" algn="l"/>
                <a:tab pos="3342640" algn="l"/>
              </a:tabLst>
            </a:pP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Deficiency</a:t>
            </a:r>
            <a:r>
              <a:rPr sz="2600" b="1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2600" b="1" spc="5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aemia</a:t>
            </a:r>
            <a:endParaRPr sz="26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654295"/>
            <a:ext cx="9144000" cy="2203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751323"/>
            <a:ext cx="9144000" cy="2106930"/>
          </a:xfrm>
          <a:custGeom>
            <a:avLst/>
            <a:gdLst/>
            <a:ahLst/>
            <a:cxnLst/>
            <a:rect l="l" t="t" r="r" b="b"/>
            <a:pathLst>
              <a:path w="9144000" h="2106929">
                <a:moveTo>
                  <a:pt x="0" y="1692338"/>
                </a:moveTo>
                <a:lnTo>
                  <a:pt x="0" y="2106674"/>
                </a:lnTo>
                <a:lnTo>
                  <a:pt x="9144000" y="2106674"/>
                </a:lnTo>
                <a:lnTo>
                  <a:pt x="9144000" y="1750907"/>
                </a:lnTo>
                <a:lnTo>
                  <a:pt x="2312157" y="1750907"/>
                </a:lnTo>
                <a:lnTo>
                  <a:pt x="1709221" y="1745429"/>
                </a:lnTo>
                <a:lnTo>
                  <a:pt x="0" y="1692338"/>
                </a:lnTo>
                <a:close/>
              </a:path>
              <a:path w="9144000" h="2106929">
                <a:moveTo>
                  <a:pt x="9144000" y="0"/>
                </a:moveTo>
                <a:lnTo>
                  <a:pt x="9016823" y="60107"/>
                </a:lnTo>
                <a:lnTo>
                  <a:pt x="8524222" y="287316"/>
                </a:lnTo>
                <a:lnTo>
                  <a:pt x="8113133" y="469292"/>
                </a:lnTo>
                <a:lnTo>
                  <a:pt x="7719208" y="636191"/>
                </a:lnTo>
                <a:lnTo>
                  <a:pt x="7394174" y="767704"/>
                </a:lnTo>
                <a:lnTo>
                  <a:pt x="7079869" y="888962"/>
                </a:lnTo>
                <a:lnTo>
                  <a:pt x="6825516" y="982451"/>
                </a:lnTo>
                <a:lnTo>
                  <a:pt x="6577508" y="1069302"/>
                </a:lnTo>
                <a:lnTo>
                  <a:pt x="6335343" y="1149736"/>
                </a:lnTo>
                <a:lnTo>
                  <a:pt x="6098516" y="1223970"/>
                </a:lnTo>
                <a:lnTo>
                  <a:pt x="5866526" y="1292227"/>
                </a:lnTo>
                <a:lnTo>
                  <a:pt x="5638870" y="1354724"/>
                </a:lnTo>
                <a:lnTo>
                  <a:pt x="5459528" y="1400723"/>
                </a:lnTo>
                <a:lnTo>
                  <a:pt x="5282381" y="1443290"/>
                </a:lnTo>
                <a:lnTo>
                  <a:pt x="5107172" y="1482537"/>
                </a:lnTo>
                <a:lnTo>
                  <a:pt x="4933643" y="1518576"/>
                </a:lnTo>
                <a:lnTo>
                  <a:pt x="4761536" y="1551520"/>
                </a:lnTo>
                <a:lnTo>
                  <a:pt x="4590595" y="1581482"/>
                </a:lnTo>
                <a:lnTo>
                  <a:pt x="4378165" y="1614912"/>
                </a:lnTo>
                <a:lnTo>
                  <a:pt x="4166652" y="1644077"/>
                </a:lnTo>
                <a:lnTo>
                  <a:pt x="3955553" y="1669197"/>
                </a:lnTo>
                <a:lnTo>
                  <a:pt x="3744365" y="1690492"/>
                </a:lnTo>
                <a:lnTo>
                  <a:pt x="3532585" y="1708182"/>
                </a:lnTo>
                <a:lnTo>
                  <a:pt x="3276961" y="1724960"/>
                </a:lnTo>
                <a:lnTo>
                  <a:pt x="3018893" y="1737243"/>
                </a:lnTo>
                <a:lnTo>
                  <a:pt x="2713565" y="1746398"/>
                </a:lnTo>
                <a:lnTo>
                  <a:pt x="2312157" y="1750907"/>
                </a:lnTo>
                <a:lnTo>
                  <a:pt x="9144000" y="1750907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03007" y="129539"/>
            <a:ext cx="106679" cy="1066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5400" y="152400"/>
            <a:ext cx="3798824" cy="3581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8450" y="2598737"/>
            <a:ext cx="4654550" cy="39751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8819" y="202184"/>
            <a:ext cx="7136765" cy="442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0" spc="-5" dirty="0">
                <a:solidFill>
                  <a:srgbClr val="FFFFFF"/>
                </a:solidFill>
                <a:latin typeface="Comic Sans MS"/>
                <a:cs typeface="Comic Sans MS"/>
              </a:rPr>
              <a:t>Essen</a:t>
            </a:r>
            <a:r>
              <a:rPr sz="2800" b="0" spc="-10" dirty="0">
                <a:solidFill>
                  <a:srgbClr val="FFFFFF"/>
                </a:solidFill>
                <a:latin typeface="Comic Sans MS"/>
                <a:cs typeface="Comic Sans MS"/>
              </a:rPr>
              <a:t>tia</a:t>
            </a:r>
            <a:r>
              <a:rPr sz="2800" b="0" spc="-5" dirty="0">
                <a:solidFill>
                  <a:srgbClr val="FFFFFF"/>
                </a:solidFill>
                <a:latin typeface="Comic Sans MS"/>
                <a:cs typeface="Comic Sans MS"/>
              </a:rPr>
              <a:t>l</a:t>
            </a:r>
            <a:r>
              <a:rPr sz="2800" b="0" spc="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b="0" spc="-5" dirty="0">
                <a:solidFill>
                  <a:srgbClr val="FFFFFF"/>
                </a:solidFill>
                <a:latin typeface="Comic Sans MS"/>
                <a:cs typeface="Comic Sans MS"/>
              </a:rPr>
              <a:t>el</a:t>
            </a:r>
            <a:r>
              <a:rPr sz="2800" b="0" spc="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800" b="0" spc="-5" dirty="0">
                <a:solidFill>
                  <a:srgbClr val="FFFFFF"/>
                </a:solidFill>
                <a:latin typeface="Comic Sans MS"/>
                <a:cs typeface="Comic Sans MS"/>
              </a:rPr>
              <a:t>me</a:t>
            </a:r>
            <a:r>
              <a:rPr sz="2800" b="0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800" b="0" spc="-10" dirty="0">
                <a:solidFill>
                  <a:srgbClr val="FFFFFF"/>
                </a:solidFill>
                <a:latin typeface="Comic Sans MS"/>
                <a:cs typeface="Comic Sans MS"/>
              </a:rPr>
              <a:t>t</a:t>
            </a:r>
            <a:r>
              <a:rPr sz="2800" b="0" spc="-5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800" b="0" spc="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b="0" spc="-10" dirty="0">
                <a:solidFill>
                  <a:srgbClr val="FFFFFF"/>
                </a:solidFill>
                <a:latin typeface="Comic Sans MS"/>
                <a:cs typeface="Comic Sans MS"/>
              </a:rPr>
              <a:t>fo</a:t>
            </a:r>
            <a:r>
              <a:rPr sz="2800" b="0" spc="-5" dirty="0">
                <a:solidFill>
                  <a:srgbClr val="FFFFFF"/>
                </a:solidFill>
                <a:latin typeface="Comic Sans MS"/>
                <a:cs typeface="Comic Sans MS"/>
              </a:rPr>
              <a:t>r</a:t>
            </a:r>
            <a:r>
              <a:rPr sz="2800" b="0" spc="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b="0" spc="-10" dirty="0">
                <a:solidFill>
                  <a:srgbClr val="FFFFFF"/>
                </a:solidFill>
                <a:latin typeface="Comic Sans MS"/>
                <a:cs typeface="Comic Sans MS"/>
              </a:rPr>
              <a:t>RBC</a:t>
            </a:r>
            <a:r>
              <a:rPr sz="2800" b="0" spc="-5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800" b="0" spc="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b="0" spc="-10" dirty="0">
                <a:solidFill>
                  <a:srgbClr val="FFFFFF"/>
                </a:solidFill>
                <a:latin typeface="Comic Sans MS"/>
                <a:cs typeface="Comic Sans MS"/>
              </a:rPr>
              <a:t>fo</a:t>
            </a:r>
            <a:r>
              <a:rPr sz="2800" b="0" dirty="0">
                <a:solidFill>
                  <a:srgbClr val="FFFFFF"/>
                </a:solidFill>
                <a:latin typeface="Comic Sans MS"/>
                <a:cs typeface="Comic Sans MS"/>
              </a:rPr>
              <a:t>r</a:t>
            </a:r>
            <a:r>
              <a:rPr sz="2800" b="0" spc="-5" dirty="0">
                <a:solidFill>
                  <a:srgbClr val="FFFFFF"/>
                </a:solidFill>
                <a:latin typeface="Comic Sans MS"/>
                <a:cs typeface="Comic Sans MS"/>
              </a:rPr>
              <a:t>mati</a:t>
            </a:r>
            <a:r>
              <a:rPr sz="2800" b="0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2800" b="0" spc="-5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800" b="0" spc="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b="0" spc="-5" dirty="0">
                <a:solidFill>
                  <a:srgbClr val="FFFFFF"/>
                </a:solidFill>
                <a:latin typeface="Comic Sans MS"/>
                <a:cs typeface="Comic Sans MS"/>
              </a:rPr>
              <a:t>and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0">
              <a:lnSpc>
                <a:spcPts val="1105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18819" y="629158"/>
            <a:ext cx="1866264" cy="442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Ma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urat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ion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20890" y="756158"/>
            <a:ext cx="50990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i="1" spc="-14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i="1" spc="-15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i="1" spc="-10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i="1" spc="-50" dirty="0">
                <a:solidFill>
                  <a:srgbClr val="FFFFFF"/>
                </a:solidFill>
                <a:latin typeface="Arial"/>
                <a:cs typeface="Arial"/>
              </a:rPr>
              <a:t>t.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3016" y="1332229"/>
            <a:ext cx="4390390" cy="748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300" indent="-609600">
              <a:lnSpc>
                <a:spcPct val="100000"/>
              </a:lnSpc>
              <a:buClr>
                <a:srgbClr val="FFFFFF"/>
              </a:buClr>
              <a:buSzPct val="79166"/>
              <a:buAutoNum type="arabicPeriod" startAt="3"/>
              <a:tabLst>
                <a:tab pos="622935" algn="l"/>
              </a:tabLst>
            </a:pP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Vita</a:t>
            </a:r>
            <a:r>
              <a:rPr sz="2400" b="1" spc="-15" dirty="0">
                <a:solidFill>
                  <a:srgbClr val="FFFF00"/>
                </a:solidFill>
                <a:latin typeface="Comic Sans MS"/>
                <a:cs typeface="Comic Sans MS"/>
              </a:rPr>
              <a:t>m</a:t>
            </a: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ins:</a:t>
            </a:r>
            <a:endParaRPr sz="2400">
              <a:latin typeface="Comic Sans MS"/>
              <a:cs typeface="Comic Sans MS"/>
            </a:endParaRPr>
          </a:p>
          <a:p>
            <a:pPr marL="1079500" lvl="1" indent="-609600">
              <a:lnSpc>
                <a:spcPct val="100000"/>
              </a:lnSpc>
              <a:buClr>
                <a:srgbClr val="FFFFFF"/>
              </a:buClr>
              <a:buSzPct val="89583"/>
              <a:buFont typeface="Wingdings"/>
              <a:buChar char=""/>
              <a:tabLst>
                <a:tab pos="1080135" algn="l"/>
              </a:tabLst>
            </a:pP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Vit</a:t>
            </a:r>
            <a:r>
              <a:rPr sz="2400" b="1" spc="-2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B1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2</a:t>
            </a:r>
            <a:r>
              <a:rPr sz="2400" b="1" spc="-1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and</a:t>
            </a: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Folic</a:t>
            </a:r>
            <a:r>
              <a:rPr sz="2400" b="1" spc="1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acid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77670" y="2104263"/>
            <a:ext cx="156210" cy="574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○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○</a:t>
            </a:r>
            <a:endParaRPr sz="1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20520" y="2066163"/>
            <a:ext cx="6722109" cy="1282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8865" marR="2381250">
              <a:lnSpc>
                <a:spcPct val="100000"/>
              </a:lnSpc>
            </a:pPr>
            <a:r>
              <a:rPr sz="2000" b="1" spc="-5" dirty="0">
                <a:solidFill>
                  <a:srgbClr val="FFFFFF"/>
                </a:solidFill>
                <a:latin typeface="Comic Sans MS"/>
                <a:cs typeface="Comic Sans MS"/>
              </a:rPr>
              <a:t>Synt</a:t>
            </a:r>
            <a:r>
              <a:rPr sz="2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h</a:t>
            </a:r>
            <a:r>
              <a:rPr sz="2000" b="1" spc="-5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000" b="1" spc="-5" dirty="0">
                <a:solidFill>
                  <a:srgbClr val="FFFFFF"/>
                </a:solidFill>
                <a:latin typeface="Comic Sans MS"/>
                <a:cs typeface="Comic Sans MS"/>
              </a:rPr>
              <a:t>i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000" b="1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of</a:t>
            </a:r>
            <a:r>
              <a:rPr sz="2000" b="1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omic Sans MS"/>
                <a:cs typeface="Comic Sans MS"/>
              </a:rPr>
              <a:t>nucleoprotein 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Defic</a:t>
            </a:r>
            <a:r>
              <a:rPr sz="2000" b="1" spc="-5" dirty="0">
                <a:solidFill>
                  <a:srgbClr val="FFFFFF"/>
                </a:solidFill>
                <a:latin typeface="Comic Sans MS"/>
                <a:cs typeface="Comic Sans MS"/>
              </a:rPr>
              <a:t>ienc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y</a:t>
            </a:r>
            <a:r>
              <a:rPr sz="2000" b="1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-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an</a:t>
            </a:r>
            <a:r>
              <a:rPr sz="2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mia</a:t>
            </a:r>
            <a:endParaRPr sz="2000">
              <a:latin typeface="Comic Sans MS"/>
              <a:cs typeface="Comic Sans MS"/>
            </a:endParaRPr>
          </a:p>
          <a:p>
            <a:pPr marL="621665" indent="-608965">
              <a:lnSpc>
                <a:spcPts val="2575"/>
              </a:lnSpc>
              <a:buClr>
                <a:srgbClr val="FFFFFF"/>
              </a:buClr>
              <a:buSzPct val="89583"/>
              <a:buFont typeface="Wingdings"/>
              <a:buChar char=""/>
              <a:tabLst>
                <a:tab pos="622300" algn="l"/>
              </a:tabLst>
            </a:pP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Ot</a:t>
            </a:r>
            <a:r>
              <a:rPr sz="2400" b="1" spc="5" dirty="0">
                <a:solidFill>
                  <a:srgbClr val="FFFF00"/>
                </a:solidFill>
                <a:latin typeface="Comic Sans MS"/>
                <a:cs typeface="Comic Sans MS"/>
              </a:rPr>
              <a:t>h</a:t>
            </a: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e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r</a:t>
            </a:r>
            <a:r>
              <a:rPr sz="2400" b="1" spc="-4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:Vit</a:t>
            </a:r>
            <a:r>
              <a:rPr sz="2400" b="1" spc="-1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B6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, </a:t>
            </a: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Riboflavin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,</a:t>
            </a:r>
            <a:r>
              <a:rPr sz="2400" b="1" spc="1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ni</a:t>
            </a:r>
            <a:r>
              <a:rPr sz="2400" b="1" spc="5" dirty="0">
                <a:solidFill>
                  <a:srgbClr val="FFFF00"/>
                </a:solidFill>
                <a:latin typeface="Comic Sans MS"/>
                <a:cs typeface="Comic Sans MS"/>
              </a:rPr>
              <a:t>c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otinic</a:t>
            </a:r>
            <a:r>
              <a:rPr sz="2400" b="1" spc="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acid,</a:t>
            </a:r>
            <a:endParaRPr sz="2400">
              <a:latin typeface="Comic Sans MS"/>
              <a:cs typeface="Comic Sans MS"/>
            </a:endParaRPr>
          </a:p>
          <a:p>
            <a:pPr marL="621665">
              <a:lnSpc>
                <a:spcPts val="2595"/>
              </a:lnSpc>
            </a:pP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biotin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,</a:t>
            </a:r>
            <a:r>
              <a:rPr sz="2400" b="1" spc="-2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Vit</a:t>
            </a: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C,</a:t>
            </a:r>
            <a:r>
              <a:rPr sz="2400" b="1" spc="-1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Vit</a:t>
            </a: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E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20520" y="403034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465" dirty="0">
                <a:solidFill>
                  <a:srgbClr val="FFFFFF"/>
                </a:solidFill>
                <a:latin typeface="Wingdings"/>
                <a:cs typeface="Wingdings"/>
              </a:rPr>
              <a:t>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3016" y="3637153"/>
            <a:ext cx="5109210" cy="688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22300" algn="l"/>
              </a:tabLst>
            </a:pPr>
            <a:r>
              <a:rPr sz="1900" b="1" spc="10" dirty="0">
                <a:solidFill>
                  <a:srgbClr val="FFFFFF"/>
                </a:solidFill>
                <a:latin typeface="Comic Sans MS"/>
                <a:cs typeface="Comic Sans MS"/>
              </a:rPr>
              <a:t>4.	</a:t>
            </a: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Es</a:t>
            </a:r>
            <a:r>
              <a:rPr sz="2400" b="1" spc="-15" dirty="0">
                <a:solidFill>
                  <a:srgbClr val="FFFF00"/>
                </a:solidFill>
                <a:latin typeface="Comic Sans MS"/>
                <a:cs typeface="Comic Sans MS"/>
              </a:rPr>
              <a:t>s</a:t>
            </a: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e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n</a:t>
            </a: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tia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l</a:t>
            </a:r>
            <a:r>
              <a:rPr sz="2400" b="1" spc="-1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el</a:t>
            </a:r>
            <a:r>
              <a:rPr sz="2400" b="1" spc="5" dirty="0">
                <a:solidFill>
                  <a:srgbClr val="FFFF00"/>
                </a:solidFill>
                <a:latin typeface="Comic Sans MS"/>
                <a:cs typeface="Comic Sans MS"/>
              </a:rPr>
              <a:t>e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ments</a:t>
            </a:r>
            <a:endParaRPr sz="2400">
              <a:latin typeface="Comic Sans MS"/>
              <a:cs typeface="Comic Sans MS"/>
            </a:endParaRPr>
          </a:p>
          <a:p>
            <a:pPr marL="1079500">
              <a:lnSpc>
                <a:spcPct val="100000"/>
              </a:lnSpc>
              <a:spcBef>
                <a:spcPts val="15"/>
              </a:spcBef>
            </a:pP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Co</a:t>
            </a:r>
            <a:r>
              <a:rPr sz="2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p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p</a:t>
            </a:r>
            <a:r>
              <a:rPr sz="2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000" b="1" spc="-5" dirty="0">
                <a:solidFill>
                  <a:srgbClr val="FFFFFF"/>
                </a:solidFill>
                <a:latin typeface="Comic Sans MS"/>
                <a:cs typeface="Comic Sans MS"/>
              </a:rPr>
              <a:t>r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r>
              <a:rPr sz="2000" b="1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Cobalt,</a:t>
            </a:r>
            <a:r>
              <a:rPr sz="2000" b="1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omic Sans MS"/>
                <a:cs typeface="Comic Sans MS"/>
              </a:rPr>
              <a:t>zinc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r>
              <a:rPr sz="2000" b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manga</a:t>
            </a:r>
            <a:r>
              <a:rPr sz="2000" b="1" spc="-5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se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20520" y="5006085"/>
            <a:ext cx="152400" cy="592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465" dirty="0">
                <a:solidFill>
                  <a:srgbClr val="FFFFFF"/>
                </a:solidFill>
                <a:latin typeface="Wingdings"/>
                <a:cs typeface="Wingdings"/>
              </a:rPr>
              <a:t></a:t>
            </a:r>
            <a:endParaRPr sz="18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00" spc="-465" dirty="0">
                <a:solidFill>
                  <a:srgbClr val="FFFFFF"/>
                </a:solidFill>
                <a:latin typeface="Wingdings"/>
                <a:cs typeface="Wingdings"/>
              </a:rPr>
              <a:t>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3016" y="4612894"/>
            <a:ext cx="7085965" cy="993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22300" algn="l"/>
              </a:tabLst>
            </a:pPr>
            <a:r>
              <a:rPr sz="1900" b="1" spc="10" dirty="0">
                <a:solidFill>
                  <a:srgbClr val="FFFFFF"/>
                </a:solidFill>
                <a:latin typeface="Comic Sans MS"/>
                <a:cs typeface="Comic Sans MS"/>
              </a:rPr>
              <a:t>5.	</a:t>
            </a: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Hormones</a:t>
            </a:r>
            <a:endParaRPr sz="2400">
              <a:latin typeface="Comic Sans MS"/>
              <a:cs typeface="Comic Sans MS"/>
            </a:endParaRPr>
          </a:p>
          <a:p>
            <a:pPr marL="1079500" marR="5080">
              <a:lnSpc>
                <a:spcPct val="100000"/>
              </a:lnSpc>
              <a:spcBef>
                <a:spcPts val="15"/>
              </a:spcBef>
            </a:pPr>
            <a:r>
              <a:rPr sz="2000" b="1" spc="-5" dirty="0">
                <a:solidFill>
                  <a:srgbClr val="FFFFFF"/>
                </a:solidFill>
                <a:latin typeface="Comic Sans MS"/>
                <a:cs typeface="Comic Sans MS"/>
              </a:rPr>
              <a:t>And</a:t>
            </a:r>
            <a:r>
              <a:rPr sz="2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r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ogen</a:t>
            </a:r>
            <a:r>
              <a:rPr sz="2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r>
              <a:rPr sz="2000" b="1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T</a:t>
            </a:r>
            <a:r>
              <a:rPr sz="2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h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y</a:t>
            </a:r>
            <a:r>
              <a:rPr sz="2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r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oid,</a:t>
            </a:r>
            <a:r>
              <a:rPr sz="2000" b="1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cort</a:t>
            </a:r>
            <a:r>
              <a:rPr sz="2000" b="1" spc="-5" dirty="0">
                <a:solidFill>
                  <a:srgbClr val="FFFFFF"/>
                </a:solidFill>
                <a:latin typeface="Comic Sans MS"/>
                <a:cs typeface="Comic Sans MS"/>
              </a:rPr>
              <a:t>iso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l</a:t>
            </a:r>
            <a:r>
              <a:rPr sz="2000" b="1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&amp;</a:t>
            </a:r>
            <a:r>
              <a:rPr sz="2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growth</a:t>
            </a:r>
            <a:r>
              <a:rPr sz="2000" b="1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h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ormones Defic</a:t>
            </a:r>
            <a:r>
              <a:rPr sz="2000" b="1" spc="-5" dirty="0">
                <a:solidFill>
                  <a:srgbClr val="FFFFFF"/>
                </a:solidFill>
                <a:latin typeface="Comic Sans MS"/>
                <a:cs typeface="Comic Sans MS"/>
              </a:rPr>
              <a:t>ienci</a:t>
            </a:r>
            <a:r>
              <a:rPr sz="2000" b="1" spc="-15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000" b="1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of</a:t>
            </a:r>
            <a:r>
              <a:rPr sz="2000"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any</a:t>
            </a:r>
            <a:r>
              <a:rPr sz="2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2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000" b="1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omic Sans MS"/>
                <a:cs typeface="Comic Sans MS"/>
              </a:rPr>
              <a:t>r</a:t>
            </a:r>
            <a:r>
              <a:rPr sz="2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sults</a:t>
            </a:r>
            <a:r>
              <a:rPr sz="2000" b="1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omic Sans MS"/>
                <a:cs typeface="Comic Sans MS"/>
              </a:rPr>
              <a:t>i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000" b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anaemia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2619" y="208026"/>
            <a:ext cx="7552055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spc="60" dirty="0">
                <a:solidFill>
                  <a:srgbClr val="FFFF00"/>
                </a:solidFill>
                <a:latin typeface="Arial Black"/>
                <a:cs typeface="Arial Black"/>
              </a:rPr>
              <a:t>V</a:t>
            </a:r>
            <a:r>
              <a:rPr sz="4400" b="1" dirty="0">
                <a:solidFill>
                  <a:srgbClr val="FFFF00"/>
                </a:solidFill>
                <a:latin typeface="Arial Black"/>
                <a:cs typeface="Arial Black"/>
              </a:rPr>
              <a:t>itam</a:t>
            </a:r>
            <a:r>
              <a:rPr sz="4400" b="1" spc="-15" dirty="0">
                <a:solidFill>
                  <a:srgbClr val="FFFF00"/>
                </a:solidFill>
                <a:latin typeface="Arial Black"/>
                <a:cs typeface="Arial Black"/>
              </a:rPr>
              <a:t>i</a:t>
            </a:r>
            <a:r>
              <a:rPr sz="4400" b="1" dirty="0">
                <a:solidFill>
                  <a:srgbClr val="FFFF00"/>
                </a:solidFill>
                <a:latin typeface="Arial Black"/>
                <a:cs typeface="Arial Black"/>
              </a:rPr>
              <a:t>n</a:t>
            </a:r>
            <a:r>
              <a:rPr sz="4400" b="1" spc="-95" dirty="0">
                <a:solidFill>
                  <a:srgbClr val="FFFF00"/>
                </a:solidFill>
                <a:latin typeface="Arial Black"/>
                <a:cs typeface="Arial Black"/>
              </a:rPr>
              <a:t> </a:t>
            </a:r>
            <a:r>
              <a:rPr sz="4400" b="1" spc="-10" dirty="0">
                <a:solidFill>
                  <a:srgbClr val="FFFF00"/>
                </a:solidFill>
                <a:latin typeface="Arial Black"/>
                <a:cs typeface="Arial Black"/>
              </a:rPr>
              <a:t>B</a:t>
            </a:r>
            <a:r>
              <a:rPr sz="4400" b="1" dirty="0">
                <a:solidFill>
                  <a:srgbClr val="FFFF00"/>
                </a:solidFill>
                <a:latin typeface="Arial Black"/>
                <a:cs typeface="Arial Black"/>
              </a:rPr>
              <a:t>12</a:t>
            </a:r>
            <a:r>
              <a:rPr sz="4400" b="1" spc="-85" dirty="0">
                <a:solidFill>
                  <a:srgbClr val="FFFF00"/>
                </a:solidFill>
                <a:latin typeface="Arial Black"/>
                <a:cs typeface="Arial Black"/>
              </a:rPr>
              <a:t> </a:t>
            </a:r>
            <a:r>
              <a:rPr sz="4400" b="1" spc="5" dirty="0">
                <a:solidFill>
                  <a:srgbClr val="FFFF00"/>
                </a:solidFill>
                <a:latin typeface="Arial Black"/>
                <a:cs typeface="Arial Black"/>
              </a:rPr>
              <a:t>&amp;</a:t>
            </a:r>
            <a:r>
              <a:rPr sz="4400" b="1" spc="-90" dirty="0">
                <a:solidFill>
                  <a:srgbClr val="FFFF00"/>
                </a:solidFill>
                <a:latin typeface="Arial Black"/>
                <a:cs typeface="Arial Black"/>
              </a:rPr>
              <a:t> </a:t>
            </a:r>
            <a:r>
              <a:rPr sz="4400" b="1" spc="-155" dirty="0">
                <a:solidFill>
                  <a:srgbClr val="FFFF00"/>
                </a:solidFill>
                <a:latin typeface="Arial Black"/>
                <a:cs typeface="Arial Black"/>
              </a:rPr>
              <a:t>F</a:t>
            </a:r>
            <a:r>
              <a:rPr sz="4400" b="1" dirty="0">
                <a:solidFill>
                  <a:srgbClr val="FFFF00"/>
                </a:solidFill>
                <a:latin typeface="Arial Black"/>
                <a:cs typeface="Arial Black"/>
              </a:rPr>
              <a:t>olic</a:t>
            </a:r>
            <a:r>
              <a:rPr sz="4400" b="1" spc="-90" dirty="0">
                <a:solidFill>
                  <a:srgbClr val="FFFF00"/>
                </a:solidFill>
                <a:latin typeface="Arial Black"/>
                <a:cs typeface="Arial Black"/>
              </a:rPr>
              <a:t> </a:t>
            </a:r>
            <a:r>
              <a:rPr sz="4400" b="1" dirty="0">
                <a:solidFill>
                  <a:srgbClr val="FFFF00"/>
                </a:solidFill>
                <a:latin typeface="Arial Black"/>
                <a:cs typeface="Arial Black"/>
              </a:rPr>
              <a:t>acid</a:t>
            </a:r>
            <a:endParaRPr sz="44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4916" y="1333754"/>
            <a:ext cx="7527925" cy="4180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4970" marR="5080" indent="-382270">
              <a:lnSpc>
                <a:spcPct val="80000"/>
              </a:lnSpc>
              <a:buClr>
                <a:srgbClr val="6D9FAF"/>
              </a:buClr>
              <a:buSzPct val="79166"/>
              <a:buFont typeface="Wingdings"/>
              <a:buChar char=""/>
              <a:tabLst>
                <a:tab pos="39560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por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ant</a:t>
            </a: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nthes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inal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ma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ura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ion of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RBC.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6D9FAF"/>
              </a:buClr>
              <a:buFont typeface="Wingdings"/>
              <a:buChar char=""/>
            </a:pPr>
            <a:endParaRPr sz="2950">
              <a:latin typeface="Times New Roman"/>
              <a:cs typeface="Times New Roman"/>
            </a:endParaRPr>
          </a:p>
          <a:p>
            <a:pPr marL="394970" marR="1009015" indent="-382270">
              <a:lnSpc>
                <a:spcPts val="2300"/>
              </a:lnSpc>
              <a:buClr>
                <a:srgbClr val="6D9FAF"/>
              </a:buClr>
              <a:buSzPct val="79166"/>
              <a:buFont typeface="Wingdings"/>
              <a:buChar char=""/>
              <a:tabLst>
                <a:tab pos="39560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Dietary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source:</a:t>
            </a:r>
            <a:r>
              <a:rPr sz="24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mea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, milk,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400" b="1" spc="-1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fa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green vegetab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7"/>
              </a:spcBef>
              <a:buClr>
                <a:srgbClr val="6D9FAF"/>
              </a:buClr>
              <a:buFont typeface="Wingdings"/>
              <a:buChar char=""/>
            </a:pPr>
            <a:endParaRPr sz="2500">
              <a:latin typeface="Times New Roman"/>
              <a:cs typeface="Times New Roman"/>
            </a:endParaRPr>
          </a:p>
          <a:p>
            <a:pPr marL="394970" indent="-382270">
              <a:lnSpc>
                <a:spcPct val="100000"/>
              </a:lnSpc>
              <a:buClr>
                <a:srgbClr val="6D9FAF"/>
              </a:buClr>
              <a:buSzPct val="79166"/>
              <a:buFont typeface="Wingdings"/>
              <a:buChar char=""/>
              <a:tabLst>
                <a:tab pos="39560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Defic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ency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leads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to:</a:t>
            </a:r>
            <a:endParaRPr sz="2400">
              <a:latin typeface="Arial"/>
              <a:cs typeface="Arial"/>
            </a:endParaRPr>
          </a:p>
          <a:p>
            <a:pPr marL="698500" lvl="1" indent="-273050">
              <a:lnSpc>
                <a:spcPct val="100000"/>
              </a:lnSpc>
              <a:buClr>
                <a:srgbClr val="6D9FAF"/>
              </a:buClr>
              <a:buSzPct val="89583"/>
              <a:buFont typeface="Wingdings"/>
              <a:buChar char=""/>
              <a:tabLst>
                <a:tab pos="69913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Fai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ure</a:t>
            </a: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of nuclear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ma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ura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ion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&amp; div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sion</a:t>
            </a:r>
            <a:endParaRPr sz="2400">
              <a:latin typeface="Arial"/>
              <a:cs typeface="Arial"/>
            </a:endParaRPr>
          </a:p>
          <a:p>
            <a:pPr marL="698500" lvl="1" indent="-273050">
              <a:lnSpc>
                <a:spcPct val="100000"/>
              </a:lnSpc>
              <a:buClr>
                <a:srgbClr val="6D9FAF"/>
              </a:buClr>
              <a:buSzPct val="89583"/>
              <a:buFont typeface="Wingdings"/>
              <a:buChar char=""/>
              <a:tabLst>
                <a:tab pos="69913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Abnormal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arge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&amp; oval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hape RBC</a:t>
            </a:r>
            <a:endParaRPr sz="2400">
              <a:latin typeface="Arial"/>
              <a:cs typeface="Arial"/>
            </a:endParaRPr>
          </a:p>
          <a:p>
            <a:pPr marL="698500" lvl="1" indent="-273050">
              <a:lnSpc>
                <a:spcPct val="100000"/>
              </a:lnSpc>
              <a:buClr>
                <a:srgbClr val="6D9FAF"/>
              </a:buClr>
              <a:buSzPct val="89583"/>
              <a:buFont typeface="Wingdings"/>
              <a:buChar char=""/>
              <a:tabLst>
                <a:tab pos="69913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Short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life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span</a:t>
            </a:r>
            <a:endParaRPr sz="2400">
              <a:latin typeface="Arial"/>
              <a:cs typeface="Arial"/>
            </a:endParaRPr>
          </a:p>
          <a:p>
            <a:pPr marL="698500" lvl="1" indent="-273050">
              <a:lnSpc>
                <a:spcPct val="100000"/>
              </a:lnSpc>
              <a:buClr>
                <a:srgbClr val="6D9FAF"/>
              </a:buClr>
              <a:buSzPct val="89583"/>
              <a:buFont typeface="Wingdings"/>
              <a:buChar char=""/>
              <a:tabLst>
                <a:tab pos="69913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reduced R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count &amp; Hb</a:t>
            </a:r>
            <a:endParaRPr sz="2400">
              <a:latin typeface="Arial"/>
              <a:cs typeface="Arial"/>
            </a:endParaRPr>
          </a:p>
          <a:p>
            <a:pPr marL="698500" lvl="1" indent="-273050">
              <a:lnSpc>
                <a:spcPct val="100000"/>
              </a:lnSpc>
              <a:buClr>
                <a:srgbClr val="6D9FAF"/>
              </a:buClr>
              <a:buSzPct val="89583"/>
              <a:buFont typeface="Wingdings"/>
              <a:buChar char=""/>
              <a:tabLst>
                <a:tab pos="699135" algn="l"/>
              </a:tabLst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Macroc</a:t>
            </a:r>
            <a:r>
              <a:rPr sz="2400" b="1" spc="-2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400" b="1" spc="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400" b="1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(</a:t>
            </a:r>
            <a:r>
              <a:rPr sz="2400" b="1" spc="5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egalob</a:t>
            </a:r>
            <a:r>
              <a:rPr sz="2400" b="1" spc="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ast</a:t>
            </a:r>
            <a:r>
              <a:rPr sz="2400" b="1" spc="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c)</a:t>
            </a:r>
            <a:r>
              <a:rPr sz="24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anem</a:t>
            </a:r>
            <a:r>
              <a:rPr sz="2400" b="1" spc="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10400" y="4114800"/>
            <a:ext cx="1933575" cy="2371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0">
              <a:lnSpc>
                <a:spcPts val="1105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654295"/>
            <a:ext cx="9144000" cy="2203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751323"/>
            <a:ext cx="9144000" cy="2106930"/>
          </a:xfrm>
          <a:custGeom>
            <a:avLst/>
            <a:gdLst/>
            <a:ahLst/>
            <a:cxnLst/>
            <a:rect l="l" t="t" r="r" b="b"/>
            <a:pathLst>
              <a:path w="9144000" h="2106929">
                <a:moveTo>
                  <a:pt x="0" y="1692338"/>
                </a:moveTo>
                <a:lnTo>
                  <a:pt x="0" y="2106674"/>
                </a:lnTo>
                <a:lnTo>
                  <a:pt x="9144000" y="2106674"/>
                </a:lnTo>
                <a:lnTo>
                  <a:pt x="9144000" y="1750907"/>
                </a:lnTo>
                <a:lnTo>
                  <a:pt x="2312157" y="1750907"/>
                </a:lnTo>
                <a:lnTo>
                  <a:pt x="1709221" y="1745429"/>
                </a:lnTo>
                <a:lnTo>
                  <a:pt x="0" y="1692338"/>
                </a:lnTo>
                <a:close/>
              </a:path>
              <a:path w="9144000" h="2106929">
                <a:moveTo>
                  <a:pt x="9144000" y="0"/>
                </a:moveTo>
                <a:lnTo>
                  <a:pt x="9016823" y="60107"/>
                </a:lnTo>
                <a:lnTo>
                  <a:pt x="8524222" y="287316"/>
                </a:lnTo>
                <a:lnTo>
                  <a:pt x="8113133" y="469292"/>
                </a:lnTo>
                <a:lnTo>
                  <a:pt x="7719208" y="636191"/>
                </a:lnTo>
                <a:lnTo>
                  <a:pt x="7394174" y="767704"/>
                </a:lnTo>
                <a:lnTo>
                  <a:pt x="7079869" y="888962"/>
                </a:lnTo>
                <a:lnTo>
                  <a:pt x="6825516" y="982451"/>
                </a:lnTo>
                <a:lnTo>
                  <a:pt x="6577508" y="1069302"/>
                </a:lnTo>
                <a:lnTo>
                  <a:pt x="6335343" y="1149736"/>
                </a:lnTo>
                <a:lnTo>
                  <a:pt x="6098516" y="1223970"/>
                </a:lnTo>
                <a:lnTo>
                  <a:pt x="5866526" y="1292227"/>
                </a:lnTo>
                <a:lnTo>
                  <a:pt x="5638870" y="1354724"/>
                </a:lnTo>
                <a:lnTo>
                  <a:pt x="5459528" y="1400723"/>
                </a:lnTo>
                <a:lnTo>
                  <a:pt x="5282381" y="1443290"/>
                </a:lnTo>
                <a:lnTo>
                  <a:pt x="5107172" y="1482537"/>
                </a:lnTo>
                <a:lnTo>
                  <a:pt x="4933643" y="1518576"/>
                </a:lnTo>
                <a:lnTo>
                  <a:pt x="4761536" y="1551520"/>
                </a:lnTo>
                <a:lnTo>
                  <a:pt x="4590595" y="1581482"/>
                </a:lnTo>
                <a:lnTo>
                  <a:pt x="4378165" y="1614912"/>
                </a:lnTo>
                <a:lnTo>
                  <a:pt x="4166652" y="1644077"/>
                </a:lnTo>
                <a:lnTo>
                  <a:pt x="3955553" y="1669197"/>
                </a:lnTo>
                <a:lnTo>
                  <a:pt x="3744365" y="1690492"/>
                </a:lnTo>
                <a:lnTo>
                  <a:pt x="3532585" y="1708182"/>
                </a:lnTo>
                <a:lnTo>
                  <a:pt x="3276961" y="1724960"/>
                </a:lnTo>
                <a:lnTo>
                  <a:pt x="3018893" y="1737243"/>
                </a:lnTo>
                <a:lnTo>
                  <a:pt x="2713565" y="1746398"/>
                </a:lnTo>
                <a:lnTo>
                  <a:pt x="2312157" y="1750907"/>
                </a:lnTo>
                <a:lnTo>
                  <a:pt x="9144000" y="1750907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03007" y="129539"/>
            <a:ext cx="106679" cy="1066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86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FFFF00"/>
                </a:solidFill>
              </a:rPr>
              <a:t>Macrocytic anemia</a:t>
            </a:r>
          </a:p>
        </p:txBody>
      </p:sp>
      <p:sp>
        <p:nvSpPr>
          <p:cNvPr id="8" name="object 8"/>
          <p:cNvSpPr/>
          <p:nvPr/>
        </p:nvSpPr>
        <p:spPr>
          <a:xfrm>
            <a:off x="468312" y="2019300"/>
            <a:ext cx="5759450" cy="4089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557009" y="2172842"/>
            <a:ext cx="2141220" cy="3059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the h</a:t>
            </a:r>
            <a:r>
              <a:rPr sz="2000" b="1" spc="-3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persegment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d neurotrophil</a:t>
            </a:r>
            <a:r>
              <a:rPr sz="2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and also</a:t>
            </a:r>
            <a:r>
              <a:rPr sz="20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sz="20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RBC are</a:t>
            </a:r>
            <a:r>
              <a:rPr sz="2000" b="1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al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ost</a:t>
            </a:r>
            <a:r>
              <a:rPr sz="2000" b="1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as large</a:t>
            </a:r>
            <a:r>
              <a:rPr sz="2000" b="1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as</a:t>
            </a:r>
            <a:r>
              <a:rPr sz="20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the l</a:t>
            </a:r>
            <a:r>
              <a:rPr sz="2000" b="1" spc="-4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mp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oc</a:t>
            </a:r>
            <a:r>
              <a:rPr sz="2000" b="1" spc="-3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b="1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12700" marR="125095">
              <a:lnSpc>
                <a:spcPct val="100000"/>
              </a:lnSpc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note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that there</a:t>
            </a:r>
            <a:r>
              <a:rPr sz="20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fe</a:t>
            </a:r>
            <a:r>
              <a:rPr sz="2000" b="1" spc="30" dirty="0">
                <a:solidFill>
                  <a:srgbClr val="FFFF00"/>
                </a:solidFill>
                <a:latin typeface="Arial"/>
                <a:cs typeface="Arial"/>
              </a:rPr>
              <a:t>w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er R</a:t>
            </a:r>
            <a:r>
              <a:rPr sz="2000" b="1" spc="5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Cs.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760</Words>
  <Application>Microsoft Office PowerPoint</Application>
  <PresentationFormat>عرض على الشاشة (4:3)</PresentationFormat>
  <Paragraphs>189</Paragraphs>
  <Slides>25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33" baseType="lpstr">
      <vt:lpstr>Arial</vt:lpstr>
      <vt:lpstr>Arial Black</vt:lpstr>
      <vt:lpstr>Calibri</vt:lpstr>
      <vt:lpstr>Comic Sans MS</vt:lpstr>
      <vt:lpstr>Symbol</vt:lpstr>
      <vt:lpstr>Times New Roman</vt:lpstr>
      <vt:lpstr>Wingdings</vt:lpstr>
      <vt:lpstr>Office Theme</vt:lpstr>
      <vt:lpstr>BLOOD PHYSIOLOGY Lecture 2</vt:lpstr>
      <vt:lpstr>Objectives</vt:lpstr>
      <vt:lpstr>Objectives – cont.</vt:lpstr>
      <vt:lpstr>Topics:</vt:lpstr>
      <vt:lpstr>Essential elements for RBCs formation and Maturation</vt:lpstr>
      <vt:lpstr>عرض تقديمي في PowerPoint</vt:lpstr>
      <vt:lpstr>Essential elements for RBCs formation and</vt:lpstr>
      <vt:lpstr>Vitamin B12 &amp; Folic acid</vt:lpstr>
      <vt:lpstr>Macrocytic anemia</vt:lpstr>
      <vt:lpstr>Blood Film</vt:lpstr>
      <vt:lpstr>Microcytic hypochromic anemia</vt:lpstr>
      <vt:lpstr>ANAEMIAS</vt:lpstr>
      <vt:lpstr>Causes of anaemia</vt:lpstr>
      <vt:lpstr>Polycythemia Increased number of RBC</vt:lpstr>
      <vt:lpstr>HAEMOGLOBIN</vt:lpstr>
      <vt:lpstr>عرض تقديمي في PowerPoint</vt:lpstr>
      <vt:lpstr>Functions of Hemoglobin</vt:lpstr>
      <vt:lpstr>Malabsorption of Vit. B12</vt:lpstr>
      <vt:lpstr>Iron metabolism (Fe)</vt:lpstr>
      <vt:lpstr>Iron absorption</vt:lpstr>
      <vt:lpstr>Transport and storage of iron</vt:lpstr>
      <vt:lpstr>Destruction of RBC</vt:lpstr>
      <vt:lpstr>Stages of differentiation of RBC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PHYSIOLOGY</dc:title>
  <dc:creator>Dr.Sitelbanat</dc:creator>
  <cp:lastModifiedBy>sunshin</cp:lastModifiedBy>
  <cp:revision>1</cp:revision>
  <dcterms:created xsi:type="dcterms:W3CDTF">2015-09-02T08:51:19Z</dcterms:created>
  <dcterms:modified xsi:type="dcterms:W3CDTF">2018-09-10T16:39:20Z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2013-09-10T00:00:00Z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2015-09-02T00:00:00Z</vt:filetime>
  </property>
</Properties>
</file>