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5" r:id="rId23"/>
    <p:sldId id="274" r:id="rId24"/>
    <p:sldId id="283" r:id="rId25"/>
    <p:sldId id="284" r:id="rId26"/>
    <p:sldId id="287" r:id="rId27"/>
    <p:sldId id="288" r:id="rId28"/>
    <p:sldId id="290" r:id="rId29"/>
    <p:sldId id="292" r:id="rId30"/>
    <p:sldId id="275" r:id="rId31"/>
    <p:sldId id="276" r:id="rId32"/>
    <p:sldId id="277" r:id="rId33"/>
    <p:sldId id="278" r:id="rId34"/>
    <p:sldId id="279" r:id="rId35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07D3195-E505-472F-9374-ABC9363F98F4}" type="datetimeFigureOut">
              <a:rPr lang="ar-SA" smtClean="0"/>
              <a:t>12/30/1439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256D193-C9B6-40EC-A2F9-4F4613A3E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9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08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04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28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1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4212" y="2133600"/>
            <a:ext cx="7775575" cy="403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627" y="336676"/>
            <a:ext cx="7476744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91" y="1367180"/>
            <a:ext cx="8078216" cy="411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3544" y="6456882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946" y="825246"/>
            <a:ext cx="5925820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55"/>
              </a:lnSpc>
            </a:pPr>
            <a:r>
              <a:rPr spc="-5" dirty="0"/>
              <a:t>BL</a:t>
            </a:r>
            <a:r>
              <a:rPr spc="10" dirty="0"/>
              <a:t>O</a:t>
            </a:r>
            <a:r>
              <a:rPr dirty="0"/>
              <a:t>OD</a:t>
            </a:r>
            <a:r>
              <a:rPr spc="-165" dirty="0"/>
              <a:t> </a:t>
            </a:r>
            <a:r>
              <a:rPr spc="-5" dirty="0"/>
              <a:t>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2930" y="2534030"/>
            <a:ext cx="4095750" cy="24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20"/>
              </a:lnSpc>
            </a:pPr>
            <a:r>
              <a:rPr sz="3200" b="1" dirty="0">
                <a:latin typeface="Tahoma"/>
                <a:cs typeface="Tahoma"/>
              </a:rPr>
              <a:t>White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Bloo</a:t>
            </a:r>
            <a:r>
              <a:rPr sz="3200" b="1" dirty="0">
                <a:latin typeface="Tahoma"/>
                <a:cs typeface="Tahoma"/>
              </a:rPr>
              <a:t>d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Cel</a:t>
            </a:r>
            <a:r>
              <a:rPr sz="3200" b="1" spc="15" dirty="0">
                <a:latin typeface="Tahoma"/>
                <a:cs typeface="Tahoma"/>
              </a:rPr>
              <a:t>l</a:t>
            </a:r>
            <a:r>
              <a:rPr sz="3200" b="1" dirty="0"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  <a:p>
            <a:pPr marL="1270" algn="ctr">
              <a:lnSpc>
                <a:spcPts val="3720"/>
              </a:lnSpc>
            </a:pPr>
            <a:r>
              <a:rPr sz="3200" b="1" spc="-5" dirty="0">
                <a:latin typeface="Tahoma"/>
                <a:cs typeface="Tahoma"/>
              </a:rPr>
              <a:t>(</a:t>
            </a:r>
            <a:r>
              <a:rPr sz="3200" b="1" spc="-10" dirty="0">
                <a:latin typeface="Tahoma"/>
                <a:cs typeface="Tahoma"/>
              </a:rPr>
              <a:t>W</a:t>
            </a:r>
            <a:r>
              <a:rPr sz="3200" b="1" spc="-5" dirty="0">
                <a:latin typeface="Tahoma"/>
                <a:cs typeface="Tahoma"/>
              </a:rPr>
              <a:t>BC)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D</a:t>
            </a:r>
            <a:r>
              <a:rPr sz="3200" b="1" dirty="0">
                <a:latin typeface="Tahoma"/>
                <a:cs typeface="Tahoma"/>
              </a:rPr>
              <a:t>r Ner</a:t>
            </a:r>
            <a:r>
              <a:rPr sz="3200" b="1" spc="-10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ana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Mo</a:t>
            </a:r>
            <a:r>
              <a:rPr sz="3200" b="1" spc="-15" dirty="0">
                <a:latin typeface="Tahoma"/>
                <a:cs typeface="Tahoma"/>
              </a:rPr>
              <a:t>s</a:t>
            </a:r>
            <a:r>
              <a:rPr sz="3200" b="1" dirty="0">
                <a:latin typeface="Tahoma"/>
                <a:cs typeface="Tahoma"/>
              </a:rPr>
              <a:t>tafa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413630" y="4060444"/>
            <a:ext cx="4005579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0">
              <a:lnSpc>
                <a:spcPct val="100000"/>
              </a:lnSpc>
            </a:pPr>
            <a:r>
              <a:rPr sz="2000" b="1" spc="5" dirty="0">
                <a:latin typeface="Tahoma"/>
                <a:cs typeface="Tahoma"/>
              </a:rPr>
              <a:t>Wh</a:t>
            </a:r>
            <a:r>
              <a:rPr sz="2000" b="1" spc="-5" dirty="0">
                <a:latin typeface="Tahoma"/>
                <a:cs typeface="Tahoma"/>
              </a:rPr>
              <a:t>i</a:t>
            </a:r>
            <a:r>
              <a:rPr sz="2000" b="1" spc="-20" dirty="0">
                <a:latin typeface="Tahoma"/>
                <a:cs typeface="Tahoma"/>
              </a:rPr>
              <a:t>t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Bl</a:t>
            </a:r>
            <a:r>
              <a:rPr sz="2000" b="1" spc="-5" dirty="0">
                <a:latin typeface="Tahoma"/>
                <a:cs typeface="Tahoma"/>
              </a:rPr>
              <a:t>oo</a:t>
            </a:r>
            <a:r>
              <a:rPr sz="2000" b="1" dirty="0">
                <a:latin typeface="Tahoma"/>
                <a:cs typeface="Tahoma"/>
              </a:rPr>
              <a:t>d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C</a:t>
            </a:r>
            <a:r>
              <a:rPr sz="2000" b="1" spc="-5" dirty="0">
                <a:latin typeface="Tahoma"/>
                <a:cs typeface="Tahoma"/>
              </a:rPr>
              <a:t>e</a:t>
            </a:r>
            <a:r>
              <a:rPr sz="2000" b="1" spc="-20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ls</a:t>
            </a:r>
            <a:endParaRPr sz="2000">
              <a:latin typeface="Tahoma"/>
              <a:cs typeface="Tahoma"/>
            </a:endParaRPr>
          </a:p>
          <a:p>
            <a:pPr marL="12700" marR="5080" indent="179070">
              <a:lnSpc>
                <a:spcPct val="100000"/>
              </a:lnSpc>
              <a:spcBef>
                <a:spcPts val="655"/>
              </a:spcBef>
            </a:pPr>
            <a:r>
              <a:rPr sz="4000" b="1" spc="-10" dirty="0">
                <a:latin typeface="Tahoma"/>
                <a:cs typeface="Tahoma"/>
              </a:rPr>
              <a:t>MON</a:t>
            </a:r>
            <a:r>
              <a:rPr sz="4000" b="1" spc="-15" dirty="0">
                <a:latin typeface="Tahoma"/>
                <a:cs typeface="Tahoma"/>
              </a:rPr>
              <a:t>O</a:t>
            </a:r>
            <a:r>
              <a:rPr sz="4000" b="1" spc="-20" dirty="0">
                <a:latin typeface="Tahoma"/>
                <a:cs typeface="Tahoma"/>
              </a:rPr>
              <a:t>C</a:t>
            </a:r>
            <a:r>
              <a:rPr sz="4000" b="1" spc="-10" dirty="0">
                <a:latin typeface="Tahoma"/>
                <a:cs typeface="Tahoma"/>
              </a:rPr>
              <a:t>YTE</a:t>
            </a:r>
            <a:r>
              <a:rPr sz="4000" b="1" spc="-5" dirty="0">
                <a:latin typeface="Tahoma"/>
                <a:cs typeface="Tahoma"/>
              </a:rPr>
              <a:t>S</a:t>
            </a:r>
            <a:r>
              <a:rPr sz="4000" b="1" spc="75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&amp; </a:t>
            </a:r>
            <a:r>
              <a:rPr sz="4000" b="1" spc="-10" dirty="0">
                <a:latin typeface="Tahoma"/>
                <a:cs typeface="Tahoma"/>
              </a:rPr>
              <a:t>M</a:t>
            </a:r>
            <a:r>
              <a:rPr sz="4000" b="1" spc="-5" dirty="0">
                <a:latin typeface="Tahoma"/>
                <a:cs typeface="Tahoma"/>
              </a:rPr>
              <a:t>A</a:t>
            </a:r>
            <a:r>
              <a:rPr sz="4000" b="1" spc="-20" dirty="0">
                <a:latin typeface="Tahoma"/>
                <a:cs typeface="Tahoma"/>
              </a:rPr>
              <a:t>C</a:t>
            </a:r>
            <a:r>
              <a:rPr sz="4000" b="1" spc="-10" dirty="0">
                <a:latin typeface="Tahoma"/>
                <a:cs typeface="Tahoma"/>
              </a:rPr>
              <a:t>ROP</a:t>
            </a:r>
            <a:r>
              <a:rPr sz="4000" b="1" spc="-15" dirty="0">
                <a:latin typeface="Tahoma"/>
                <a:cs typeface="Tahoma"/>
              </a:rPr>
              <a:t>HA</a:t>
            </a:r>
            <a:r>
              <a:rPr sz="4000" b="1" spc="-10" dirty="0">
                <a:latin typeface="Tahoma"/>
                <a:cs typeface="Tahoma"/>
              </a:rPr>
              <a:t>GES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46990">
              <a:lnSpc>
                <a:spcPts val="4785"/>
              </a:lnSpc>
            </a:pPr>
            <a:r>
              <a:rPr sz="4000" spc="-10" dirty="0"/>
              <a:t>Mono</a:t>
            </a:r>
            <a:r>
              <a:rPr sz="4000" spc="15" dirty="0"/>
              <a:t>c</a:t>
            </a:r>
            <a:r>
              <a:rPr sz="4000" spc="-5" dirty="0"/>
              <a:t>ytes</a:t>
            </a:r>
            <a:r>
              <a:rPr sz="4000" spc="25" dirty="0"/>
              <a:t> </a:t>
            </a:r>
            <a:r>
              <a:rPr sz="4000" spc="-5" dirty="0"/>
              <a:t>and</a:t>
            </a:r>
            <a:r>
              <a:rPr sz="4000" spc="20" dirty="0"/>
              <a:t> </a:t>
            </a:r>
            <a:r>
              <a:rPr sz="4000" spc="-10" dirty="0"/>
              <a:t>M</a:t>
            </a:r>
            <a:r>
              <a:rPr sz="4000" spc="-20" dirty="0"/>
              <a:t>a</a:t>
            </a:r>
            <a:r>
              <a:rPr sz="4000" spc="-10" dirty="0"/>
              <a:t>crophages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244" y="1647571"/>
            <a:ext cx="337883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latin typeface="Tahoma"/>
                <a:cs typeface="Tahoma"/>
              </a:rPr>
              <a:t>F</a:t>
            </a:r>
            <a:r>
              <a:rPr sz="2200" b="1" spc="-5" dirty="0">
                <a:latin typeface="Tahoma"/>
                <a:cs typeface="Tahoma"/>
              </a:rPr>
              <a:t>o</a:t>
            </a:r>
            <a:r>
              <a:rPr sz="2200" b="1" spc="-25" dirty="0">
                <a:latin typeface="Tahoma"/>
                <a:cs typeface="Tahoma"/>
              </a:rPr>
              <a:t>r</a:t>
            </a:r>
            <a:r>
              <a:rPr sz="2200" b="1" dirty="0">
                <a:latin typeface="Tahoma"/>
                <a:cs typeface="Tahoma"/>
              </a:rPr>
              <a:t>m</a:t>
            </a:r>
            <a:r>
              <a:rPr sz="2200" b="1" spc="5" dirty="0">
                <a:latin typeface="Tahoma"/>
                <a:cs typeface="Tahoma"/>
              </a:rPr>
              <a:t>e</a:t>
            </a:r>
            <a:r>
              <a:rPr sz="2200" b="1" spc="-5" dirty="0">
                <a:latin typeface="Tahoma"/>
                <a:cs typeface="Tahoma"/>
              </a:rPr>
              <a:t>d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</a:t>
            </a:r>
            <a:r>
              <a:rPr sz="2200" b="1" spc="-5" dirty="0">
                <a:latin typeface="Tahoma"/>
                <a:cs typeface="Tahoma"/>
              </a:rPr>
              <a:t>n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B</a:t>
            </a:r>
            <a:r>
              <a:rPr sz="2200" b="1" spc="-5" dirty="0">
                <a:latin typeface="Tahoma"/>
                <a:cs typeface="Tahoma"/>
              </a:rPr>
              <a:t>o</a:t>
            </a:r>
            <a:r>
              <a:rPr sz="2200" b="1" spc="-10" dirty="0">
                <a:latin typeface="Tahoma"/>
                <a:cs typeface="Tahoma"/>
              </a:rPr>
              <a:t>n</a:t>
            </a:r>
            <a:r>
              <a:rPr sz="2200" b="1" spc="-5" dirty="0">
                <a:latin typeface="Tahoma"/>
                <a:cs typeface="Tahoma"/>
              </a:rPr>
              <a:t>e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Mar</a:t>
            </a:r>
            <a:r>
              <a:rPr sz="2200" b="1" spc="-20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ow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049271"/>
            <a:ext cx="29146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720" y="2787522"/>
            <a:ext cx="292100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2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3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874" y="1987931"/>
            <a:ext cx="7927975" cy="219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 marR="372110" algn="l" rtl="0">
              <a:lnSpc>
                <a:spcPts val="2480"/>
              </a:lnSpc>
            </a:pPr>
            <a:r>
              <a:rPr sz="2200" b="1" spc="-10" dirty="0">
                <a:latin typeface="Tahoma"/>
                <a:cs typeface="Tahoma"/>
              </a:rPr>
              <a:t>Ste</a:t>
            </a:r>
            <a:r>
              <a:rPr sz="2200" b="1" spc="-5" dirty="0">
                <a:latin typeface="Tahoma"/>
                <a:cs typeface="Tahoma"/>
              </a:rPr>
              <a:t>m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5" dirty="0">
                <a:latin typeface="Tahoma"/>
                <a:cs typeface="Tahoma"/>
              </a:rPr>
              <a:t>ell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ahoma"/>
                <a:cs typeface="Tahoma"/>
              </a:rPr>
              <a:t>monoblast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ahoma"/>
                <a:cs typeface="Tahoma"/>
              </a:rPr>
              <a:t>promono</a:t>
            </a: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5" dirty="0">
                <a:latin typeface="Tahoma"/>
                <a:cs typeface="Tahoma"/>
              </a:rPr>
              <a:t>yte</a:t>
            </a:r>
            <a:r>
              <a:rPr sz="2200" b="1" spc="55" dirty="0">
                <a:latin typeface="Tahoma"/>
                <a:cs typeface="Tahoma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ahoma"/>
                <a:cs typeface="Tahoma"/>
              </a:rPr>
              <a:t>m</a:t>
            </a:r>
            <a:r>
              <a:rPr sz="2200" b="1" dirty="0">
                <a:latin typeface="Tahoma"/>
                <a:cs typeface="Tahoma"/>
              </a:rPr>
              <a:t>a</a:t>
            </a:r>
            <a:r>
              <a:rPr sz="2200" b="1" spc="-5" dirty="0">
                <a:latin typeface="Tahoma"/>
                <a:cs typeface="Tahoma"/>
              </a:rPr>
              <a:t>tu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e mono</a:t>
            </a: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5" dirty="0">
                <a:latin typeface="Tahoma"/>
                <a:cs typeface="Tahoma"/>
              </a:rPr>
              <a:t>ytes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released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into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 smtClean="0">
                <a:latin typeface="Tahoma"/>
                <a:cs typeface="Tahoma"/>
              </a:rPr>
              <a:t>blood</a:t>
            </a:r>
            <a:r>
              <a:rPr lang="en-US" sz="2200" b="1" spc="-5" dirty="0" smtClean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  <a:p>
            <a:pPr marL="623570" algn="l" rtl="0">
              <a:lnSpc>
                <a:spcPct val="100000"/>
              </a:lnSpc>
              <a:spcBef>
                <a:spcPts val="325"/>
              </a:spcBef>
            </a:pPr>
            <a:r>
              <a:rPr sz="2200" b="1" spc="-10" dirty="0">
                <a:latin typeface="Tahoma"/>
                <a:cs typeface="Tahoma"/>
              </a:rPr>
              <a:t>Sta</a:t>
            </a:r>
            <a:r>
              <a:rPr sz="2200" b="1" spc="-5" dirty="0">
                <a:latin typeface="Tahoma"/>
                <a:cs typeface="Tahoma"/>
              </a:rPr>
              <a:t>y </a:t>
            </a:r>
            <a:r>
              <a:rPr sz="2200" b="1" spc="-10" dirty="0">
                <a:latin typeface="Tahoma"/>
                <a:cs typeface="Tahoma"/>
              </a:rPr>
              <a:t>fo</a:t>
            </a:r>
            <a:r>
              <a:rPr sz="2200" b="1" spc="-5" dirty="0">
                <a:latin typeface="Tahoma"/>
                <a:cs typeface="Tahoma"/>
              </a:rPr>
              <a:t>r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10</a:t>
            </a:r>
            <a:r>
              <a:rPr sz="2200" b="1" spc="-5" dirty="0">
                <a:latin typeface="Tahoma"/>
                <a:cs typeface="Tahoma"/>
              </a:rPr>
              <a:t>-</a:t>
            </a:r>
            <a:r>
              <a:rPr sz="2200" b="1" dirty="0">
                <a:latin typeface="Tahoma"/>
                <a:cs typeface="Tahoma"/>
              </a:rPr>
              <a:t>2</a:t>
            </a:r>
            <a:r>
              <a:rPr sz="2200" b="1" spc="-5" dirty="0">
                <a:latin typeface="Tahoma"/>
                <a:cs typeface="Tahoma"/>
              </a:rPr>
              <a:t>0 </a:t>
            </a:r>
            <a:r>
              <a:rPr sz="2200" b="1" spc="-10" dirty="0">
                <a:latin typeface="Tahoma"/>
                <a:cs typeface="Tahoma"/>
              </a:rPr>
              <a:t>hou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s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 smtClean="0">
                <a:latin typeface="Tahoma"/>
                <a:cs typeface="Tahoma"/>
              </a:rPr>
              <a:t>ci</a:t>
            </a:r>
            <a:r>
              <a:rPr sz="2200" b="1" spc="-15" dirty="0" smtClean="0">
                <a:latin typeface="Tahoma"/>
                <a:cs typeface="Tahoma"/>
              </a:rPr>
              <a:t>r</a:t>
            </a:r>
            <a:r>
              <a:rPr sz="2200" b="1" spc="-5" dirty="0" smtClean="0">
                <a:latin typeface="Tahoma"/>
                <a:cs typeface="Tahoma"/>
              </a:rPr>
              <a:t>c</a:t>
            </a:r>
            <a:r>
              <a:rPr sz="2200" b="1" spc="-10" dirty="0" smtClean="0">
                <a:latin typeface="Tahoma"/>
                <a:cs typeface="Tahoma"/>
              </a:rPr>
              <a:t>ulation</a:t>
            </a:r>
            <a:r>
              <a:rPr lang="en-US" sz="2200" b="1" spc="-10" dirty="0" smtClean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  <a:p>
            <a:pPr marL="623570" marR="5080" algn="l" rtl="0">
              <a:lnSpc>
                <a:spcPct val="103600"/>
              </a:lnSpc>
              <a:spcBef>
                <a:spcPts val="434"/>
              </a:spcBef>
            </a:pPr>
            <a:r>
              <a:rPr sz="2200" b="1" spc="-10" dirty="0">
                <a:latin typeface="Tahoma"/>
                <a:cs typeface="Tahoma"/>
              </a:rPr>
              <a:t>The</a:t>
            </a:r>
            <a:r>
              <a:rPr sz="2200" b="1" spc="-5" dirty="0">
                <a:latin typeface="Tahoma"/>
                <a:cs typeface="Tahoma"/>
              </a:rPr>
              <a:t>n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leave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blood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to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ti</a:t>
            </a:r>
            <a:r>
              <a:rPr sz="2200" b="1" spc="-15" dirty="0">
                <a:latin typeface="Tahoma"/>
                <a:cs typeface="Tahoma"/>
              </a:rPr>
              <a:t>s</a:t>
            </a:r>
            <a:r>
              <a:rPr sz="2200" b="1" spc="-5" dirty="0">
                <a:latin typeface="Tahoma"/>
                <a:cs typeface="Tahoma"/>
              </a:rPr>
              <a:t>sues</a:t>
            </a:r>
            <a:r>
              <a:rPr sz="2200" b="1" spc="4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ansforming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into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larger cells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 smtClean="0">
                <a:latin typeface="Tahoma"/>
                <a:cs typeface="Tahoma"/>
              </a:rPr>
              <a:t>m</a:t>
            </a:r>
            <a:r>
              <a:rPr sz="2200" b="1" dirty="0" smtClean="0">
                <a:latin typeface="Tahoma"/>
                <a:cs typeface="Tahoma"/>
              </a:rPr>
              <a:t>a</a:t>
            </a:r>
            <a:r>
              <a:rPr sz="2200" b="1" spc="-5" dirty="0" smtClean="0">
                <a:latin typeface="Tahoma"/>
                <a:cs typeface="Tahoma"/>
              </a:rPr>
              <a:t>crop</a:t>
            </a:r>
            <a:r>
              <a:rPr sz="2200" b="1" spc="-15" dirty="0" smtClean="0">
                <a:latin typeface="Tahoma"/>
                <a:cs typeface="Tahoma"/>
              </a:rPr>
              <a:t>h</a:t>
            </a:r>
            <a:r>
              <a:rPr sz="2200" b="1" spc="-5" dirty="0" smtClean="0">
                <a:latin typeface="Tahoma"/>
                <a:cs typeface="Tahoma"/>
              </a:rPr>
              <a:t>age</a:t>
            </a:r>
            <a:r>
              <a:rPr lang="en-US" sz="2200" b="1" spc="-5" dirty="0" smtClean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795"/>
              </a:spcBef>
              <a:tabLst>
                <a:tab pos="623570" algn="l"/>
              </a:tabLst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4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10" dirty="0">
                <a:latin typeface="Tahoma"/>
                <a:cs typeface="Tahoma"/>
              </a:rPr>
              <a:t>Macrophag</a:t>
            </a:r>
            <a:r>
              <a:rPr sz="2200" b="1" spc="-5" dirty="0">
                <a:latin typeface="Tahoma"/>
                <a:cs typeface="Tahoma"/>
              </a:rPr>
              <a:t>e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life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span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</a:t>
            </a:r>
            <a:r>
              <a:rPr sz="2200" b="1" spc="-5" dirty="0">
                <a:latin typeface="Tahoma"/>
                <a:cs typeface="Tahoma"/>
              </a:rPr>
              <a:t>s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 smtClean="0">
                <a:latin typeface="Tahoma"/>
                <a:cs typeface="Tahoma"/>
              </a:rPr>
              <a:t>long</a:t>
            </a:r>
            <a:r>
              <a:rPr sz="2200" b="1" spc="25" dirty="0" smtClean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upt</a:t>
            </a:r>
            <a:r>
              <a:rPr sz="2200" b="1" spc="-5" dirty="0">
                <a:latin typeface="Tahoma"/>
                <a:cs typeface="Tahoma"/>
              </a:rPr>
              <a:t>o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fe</a:t>
            </a:r>
            <a:r>
              <a:rPr sz="2200" b="1" spc="-5" dirty="0">
                <a:latin typeface="Tahoma"/>
                <a:cs typeface="Tahoma"/>
              </a:rPr>
              <a:t>w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 smtClean="0">
                <a:latin typeface="Tahoma"/>
                <a:cs typeface="Tahoma"/>
              </a:rPr>
              <a:t>months</a:t>
            </a:r>
            <a:r>
              <a:rPr lang="en-US" sz="2200" b="1" spc="-5" dirty="0" smtClean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4572000"/>
            <a:ext cx="2819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0" marR="5080" indent="-1560830">
              <a:lnSpc>
                <a:spcPts val="4060"/>
              </a:lnSpc>
            </a:pPr>
            <a:r>
              <a:rPr sz="3600" spc="-5" dirty="0"/>
              <a:t>Functio</a:t>
            </a:r>
            <a:r>
              <a:rPr sz="3600" dirty="0"/>
              <a:t>n </a:t>
            </a:r>
            <a:r>
              <a:rPr sz="3600" spc="-5" dirty="0"/>
              <a:t>o</a:t>
            </a:r>
            <a:r>
              <a:rPr sz="3600" dirty="0"/>
              <a:t>f</a:t>
            </a:r>
            <a:r>
              <a:rPr sz="3600" spc="-20" dirty="0"/>
              <a:t> </a:t>
            </a:r>
            <a:r>
              <a:rPr sz="3600" spc="-5" dirty="0"/>
              <a:t>Monocyte</a:t>
            </a:r>
            <a:r>
              <a:rPr sz="3600" dirty="0"/>
              <a:t>s</a:t>
            </a:r>
            <a:r>
              <a:rPr sz="3600" spc="5" dirty="0"/>
              <a:t> </a:t>
            </a:r>
            <a:r>
              <a:rPr sz="3600" spc="0" dirty="0"/>
              <a:t>a</a:t>
            </a:r>
            <a:r>
              <a:rPr sz="3600" spc="-5" dirty="0"/>
              <a:t>nd Macropha</a:t>
            </a:r>
            <a:r>
              <a:rPr sz="3600" spc="10" dirty="0"/>
              <a:t>g</a:t>
            </a:r>
            <a:r>
              <a:rPr sz="3600" spc="-5" dirty="0"/>
              <a:t>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244" y="1653413"/>
            <a:ext cx="762127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 algn="l" rtl="0">
              <a:lnSpc>
                <a:spcPts val="2590"/>
              </a:lnSpc>
              <a:buFont typeface="Arial"/>
              <a:buChar char="•"/>
              <a:tabLst>
                <a:tab pos="622300" algn="l"/>
              </a:tabLst>
            </a:pPr>
            <a:r>
              <a:rPr sz="2400" b="1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acrophage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are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werful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ph</a:t>
            </a:r>
            <a:r>
              <a:rPr sz="2400" b="1" spc="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yti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ll</a:t>
            </a:r>
            <a:r>
              <a:rPr sz="2400" b="1" spc="-20" dirty="0">
                <a:latin typeface="Tahoma"/>
                <a:cs typeface="Tahoma"/>
              </a:rPr>
              <a:t>s</a:t>
            </a:r>
            <a:r>
              <a:rPr sz="2400" b="1" i="1" dirty="0">
                <a:latin typeface="Tahoma"/>
                <a:cs typeface="Tahoma"/>
              </a:rPr>
              <a:t>; </a:t>
            </a:r>
            <a:r>
              <a:rPr sz="2400" b="1" spc="-10" dirty="0">
                <a:latin typeface="Tahoma"/>
                <a:cs typeface="Tahoma"/>
              </a:rPr>
              <a:t>f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rst line 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5" dirty="0" smtClean="0">
                <a:latin typeface="Tahoma"/>
                <a:cs typeface="Tahoma"/>
              </a:rPr>
              <a:t>defense</a:t>
            </a:r>
            <a:r>
              <a:rPr lang="en-US" sz="2400" b="1" spc="-5" dirty="0" smtClean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343658"/>
            <a:ext cx="4617720" cy="116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  <a:tabLst>
                <a:tab pos="621665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est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u</a:t>
            </a:r>
            <a:r>
              <a:rPr sz="2400" b="1" dirty="0">
                <a:latin typeface="Tahoma"/>
                <a:cs typeface="Tahoma"/>
              </a:rPr>
              <a:t>p</a:t>
            </a:r>
            <a:r>
              <a:rPr sz="2400" b="1" spc="-5" dirty="0">
                <a:latin typeface="Tahoma"/>
                <a:cs typeface="Tahoma"/>
              </a:rPr>
              <a:t> to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10</a:t>
            </a:r>
            <a:r>
              <a:rPr sz="2400" b="1" spc="-5" dirty="0">
                <a:latin typeface="Tahoma"/>
                <a:cs typeface="Tahoma"/>
              </a:rPr>
              <a:t>0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</a:t>
            </a:r>
            <a:r>
              <a:rPr sz="2400" b="1" spc="-15" dirty="0">
                <a:latin typeface="Tahoma"/>
                <a:cs typeface="Tahoma"/>
              </a:rPr>
              <a:t>a</a:t>
            </a:r>
            <a:r>
              <a:rPr sz="2400" b="1" i="1" dirty="0">
                <a:latin typeface="Tahoma"/>
                <a:cs typeface="Tahoma"/>
              </a:rPr>
              <a:t>,</a:t>
            </a:r>
            <a:endParaRPr sz="2400" dirty="0">
              <a:latin typeface="Tahoma"/>
              <a:cs typeface="Tahoma"/>
            </a:endParaRPr>
          </a:p>
          <a:p>
            <a:pPr marL="12700" algn="r" rtl="0">
              <a:lnSpc>
                <a:spcPct val="100000"/>
              </a:lnSpc>
              <a:spcBef>
                <a:spcPts val="170"/>
              </a:spcBef>
            </a:pPr>
            <a:r>
              <a:rPr sz="2400" dirty="0">
                <a:latin typeface="Arial"/>
                <a:cs typeface="Arial"/>
              </a:rPr>
              <a:t>–</a:t>
            </a:r>
          </a:p>
          <a:p>
            <a:pPr marL="12700" algn="r" rtl="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Arial"/>
                <a:cs typeface="Arial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0200" y="2734183"/>
            <a:ext cx="6311215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  <a:tabLst>
                <a:tab pos="3594735" algn="l"/>
              </a:tabLst>
            </a:pP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est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larg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tic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es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5" dirty="0" smtClean="0">
                <a:latin typeface="Tahoma"/>
                <a:cs typeface="Tahoma"/>
              </a:rPr>
              <a:t>as</a:t>
            </a:r>
            <a:r>
              <a:rPr lang="en-US" sz="2400" b="1" spc="-5" dirty="0" smtClean="0">
                <a:latin typeface="Tahoma"/>
                <a:cs typeface="Tahoma"/>
              </a:rPr>
              <a:t>: </a:t>
            </a:r>
            <a:r>
              <a:rPr sz="2400" b="1" spc="-5" dirty="0" smtClean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d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RBC</a:t>
            </a:r>
            <a:endParaRPr sz="2400" dirty="0">
              <a:latin typeface="Tahoma"/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latin typeface="Tahoma"/>
                <a:cs typeface="Tahoma"/>
              </a:rPr>
              <a:t>Get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rid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 smtClean="0">
                <a:latin typeface="Tahoma"/>
                <a:cs typeface="Tahoma"/>
              </a:rPr>
              <a:t>waste</a:t>
            </a:r>
            <a:r>
              <a:rPr lang="en-US" sz="2400" b="1" dirty="0" smtClean="0">
                <a:latin typeface="Tahoma"/>
                <a:cs typeface="Tahoma"/>
              </a:rPr>
              <a:t> (</a:t>
            </a:r>
            <a:r>
              <a:rPr lang="en-US" sz="2400" b="1" dirty="0" err="1" smtClean="0">
                <a:latin typeface="Tahoma"/>
                <a:cs typeface="Tahoma"/>
              </a:rPr>
              <a:t>scanvenger</a:t>
            </a:r>
            <a:r>
              <a:rPr lang="en-US" sz="2400" b="1" dirty="0" smtClean="0">
                <a:latin typeface="Tahoma"/>
                <a:cs typeface="Tahoma"/>
              </a:rPr>
              <a:t>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3550666"/>
            <a:ext cx="7872095" cy="186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Tahoma"/>
                <a:cs typeface="Tahoma"/>
              </a:rPr>
              <a:t>Fu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io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s: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</a:t>
            </a:r>
            <a:r>
              <a:rPr sz="2400" b="1" spc="-5" dirty="0">
                <a:latin typeface="Tahoma"/>
                <a:cs typeface="Tahoma"/>
              </a:rPr>
              <a:t>ti-i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f</a:t>
            </a:r>
            <a:r>
              <a:rPr sz="2400" b="1" dirty="0">
                <a:latin typeface="Tahoma"/>
                <a:cs typeface="Tahoma"/>
              </a:rPr>
              <a:t>lamat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ry</a:t>
            </a:r>
            <a:endParaRPr sz="2400" dirty="0">
              <a:latin typeface="Tahoma"/>
              <a:cs typeface="Tahoma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Font typeface="Arial"/>
              <a:buChar char="–"/>
              <a:tabLst>
                <a:tab pos="756285" algn="l"/>
              </a:tabLst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rect</a:t>
            </a:r>
            <a:r>
              <a:rPr sz="2400" b="1" spc="-15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: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phygo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sis</a:t>
            </a:r>
            <a:r>
              <a:rPr sz="2400" b="1" spc="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de</a:t>
            </a:r>
            <a:r>
              <a:rPr sz="2400" b="1" dirty="0">
                <a:latin typeface="Tahoma"/>
                <a:cs typeface="Tahoma"/>
              </a:rPr>
              <a:t>ad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5" dirty="0" smtClean="0">
                <a:latin typeface="Tahoma"/>
                <a:cs typeface="Tahoma"/>
              </a:rPr>
              <a:t>c</a:t>
            </a:r>
            <a:r>
              <a:rPr sz="2400" b="1" spc="-5" dirty="0" smtClean="0">
                <a:latin typeface="Tahoma"/>
                <a:cs typeface="Tahoma"/>
              </a:rPr>
              <a:t>el</a:t>
            </a:r>
            <a:r>
              <a:rPr sz="2400" b="1" spc="-15" dirty="0" smtClean="0">
                <a:latin typeface="Tahoma"/>
                <a:cs typeface="Tahoma"/>
              </a:rPr>
              <a:t>l</a:t>
            </a:r>
            <a:r>
              <a:rPr sz="2400" b="1" spc="-5" dirty="0" smtClean="0">
                <a:latin typeface="Tahoma"/>
                <a:cs typeface="Tahoma"/>
              </a:rPr>
              <a:t>s</a:t>
            </a:r>
            <a:r>
              <a:rPr lang="en-US" sz="2400" b="1" spc="-5" dirty="0" smtClean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755650" marR="5080" lvl="1" indent="-285750" algn="l" rtl="0">
              <a:lnSpc>
                <a:spcPct val="90500"/>
              </a:lnSpc>
              <a:spcBef>
                <a:spcPts val="585"/>
              </a:spcBef>
              <a:buClr>
                <a:srgbClr val="000000"/>
              </a:buClr>
              <a:buFont typeface="Arial"/>
              <a:buChar char="–"/>
              <a:tabLst>
                <a:tab pos="756285" algn="l"/>
              </a:tabLst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Indirectl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24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ooperatin</a:t>
            </a:r>
            <a:r>
              <a:rPr sz="2400" b="1" spc="-5" dirty="0">
                <a:latin typeface="Tahoma"/>
                <a:cs typeface="Tahoma"/>
              </a:rPr>
              <a:t>g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lymphoc</a:t>
            </a:r>
            <a:r>
              <a:rPr sz="2400" b="1" spc="-15" dirty="0">
                <a:latin typeface="Tahoma"/>
                <a:cs typeface="Tahoma"/>
              </a:rPr>
              <a:t>y</a:t>
            </a:r>
            <a:r>
              <a:rPr sz="2400" b="1" spc="-5" dirty="0">
                <a:latin typeface="Tahoma"/>
                <a:cs typeface="Tahoma"/>
              </a:rPr>
              <a:t>tes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by </a:t>
            </a:r>
            <a:r>
              <a:rPr sz="2400" b="1" dirty="0">
                <a:latin typeface="Tahoma"/>
                <a:cs typeface="Tahoma"/>
              </a:rPr>
              <a:t>recogn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zing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reign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y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(ta</a:t>
            </a:r>
            <a:r>
              <a:rPr sz="2400" b="1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-5" dirty="0">
                <a:latin typeface="Tahoma"/>
                <a:cs typeface="Tahoma"/>
              </a:rPr>
              <a:t> foreig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dy </a:t>
            </a:r>
            <a:r>
              <a:rPr sz="2400" b="1" spc="-10" dirty="0">
                <a:latin typeface="Tahoma"/>
                <a:cs typeface="Tahoma"/>
              </a:rPr>
              <a:t>proces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dirty="0">
                <a:latin typeface="Tahoma"/>
                <a:cs typeface="Tahoma"/>
              </a:rPr>
              <a:t> 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pres</a:t>
            </a:r>
            <a:r>
              <a:rPr sz="2400" b="1" spc="0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lymph</a:t>
            </a:r>
            <a:r>
              <a:rPr sz="2400" b="1" spc="-10" dirty="0">
                <a:latin typeface="Tahoma"/>
                <a:cs typeface="Tahoma"/>
              </a:rPr>
              <a:t>ocy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es)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1025" y="1600136"/>
            <a:ext cx="6442075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58115">
              <a:lnSpc>
                <a:spcPts val="5255"/>
              </a:lnSpc>
            </a:pPr>
            <a:r>
              <a:rPr spc="-5" dirty="0"/>
              <a:t>Direc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anti</a:t>
            </a:r>
            <a:r>
              <a:rPr spc="-20" dirty="0"/>
              <a:t> </a:t>
            </a:r>
            <a:r>
              <a:rPr spc="-5" dirty="0"/>
              <a:t>Inflamm</a:t>
            </a:r>
            <a:r>
              <a:rPr spc="15" dirty="0"/>
              <a:t>a</a:t>
            </a:r>
            <a:r>
              <a:rPr spc="-25" dirty="0"/>
              <a:t>t</a:t>
            </a:r>
            <a:r>
              <a:rPr spc="-5" dirty="0"/>
              <a:t>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66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07" rIns="0" bIns="0" rtlCol="0">
            <a:spAutoFit/>
          </a:bodyPr>
          <a:lstStyle/>
          <a:p>
            <a:pPr marL="66611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Ind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9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ec</a:t>
            </a:r>
            <a:r>
              <a:rPr dirty="0">
                <a:latin typeface="Calibri"/>
                <a:cs typeface="Calibri"/>
              </a:rPr>
              <a:t>t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</a:t>
            </a:r>
            <a:r>
              <a:rPr spc="-60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ti-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40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flamm</a:t>
            </a:r>
            <a:r>
              <a:rPr spc="-65" dirty="0">
                <a:latin typeface="Calibri"/>
                <a:cs typeface="Calibri"/>
              </a:rPr>
              <a:t>a</a:t>
            </a:r>
            <a:r>
              <a:rPr spc="-9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ECEBDF"/>
                </a:solidFill>
              </a:rPr>
              <a:t>15</a:t>
            </a:fld>
            <a:endParaRPr dirty="0">
              <a:solidFill>
                <a:srgbClr val="ECEBD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6529" y="6456882"/>
            <a:ext cx="11703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D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r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92" y="476250"/>
            <a:ext cx="551751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R</a:t>
            </a:r>
            <a:r>
              <a:rPr sz="3200" spc="15" dirty="0"/>
              <a:t>e</a:t>
            </a:r>
            <a:r>
              <a:rPr sz="3200" dirty="0"/>
              <a:t>tic</a:t>
            </a:r>
            <a:r>
              <a:rPr sz="3200" spc="-5" dirty="0"/>
              <a:t>u</a:t>
            </a:r>
            <a:r>
              <a:rPr sz="3200" dirty="0"/>
              <a:t>lo</a:t>
            </a:r>
            <a:r>
              <a:rPr sz="3200" spc="-20" dirty="0"/>
              <a:t>e</a:t>
            </a:r>
            <a:r>
              <a:rPr sz="3200" spc="-5" dirty="0"/>
              <a:t>ndo</a:t>
            </a:r>
            <a:r>
              <a:rPr sz="3200" spc="-15" dirty="0"/>
              <a:t>t</a:t>
            </a:r>
            <a:r>
              <a:rPr sz="3200" spc="-5" dirty="0"/>
              <a:t>he</a:t>
            </a:r>
            <a:r>
              <a:rPr sz="3200" spc="-20" dirty="0"/>
              <a:t>l</a:t>
            </a:r>
            <a:r>
              <a:rPr sz="3200" dirty="0"/>
              <a:t>ial</a:t>
            </a:r>
            <a:r>
              <a:rPr sz="3200" spc="-390" dirty="0"/>
              <a:t> </a:t>
            </a:r>
            <a:r>
              <a:rPr sz="4800" spc="-15" baseline="10416" dirty="0"/>
              <a:t>s</a:t>
            </a:r>
            <a:r>
              <a:rPr sz="4800" baseline="10416" dirty="0"/>
              <a:t>y</a:t>
            </a:r>
            <a:r>
              <a:rPr sz="4800" spc="-15" baseline="10416" dirty="0"/>
              <a:t>s</a:t>
            </a:r>
            <a:r>
              <a:rPr sz="4800" baseline="10416" dirty="0"/>
              <a:t>tem</a:t>
            </a:r>
            <a:endParaRPr sz="4800" baseline="10416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2890" y="1367180"/>
            <a:ext cx="8763509" cy="2557597"/>
          </a:xfrm>
          <a:prstGeom prst="rect">
            <a:avLst/>
          </a:prstGeom>
        </p:spPr>
        <p:txBody>
          <a:bodyPr vert="horz" wrap="square" lIns="0" tIns="262102" rIns="0" bIns="0" rtlCol="0">
            <a:spAutoFit/>
          </a:bodyPr>
          <a:lstStyle/>
          <a:p>
            <a:pPr marL="240665" indent="-22479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/>
              <a:t>C</a:t>
            </a:r>
            <a:r>
              <a:rPr sz="2800" spc="5" dirty="0"/>
              <a:t>o</a:t>
            </a:r>
            <a:r>
              <a:rPr sz="2800" spc="-10" dirty="0"/>
              <a:t>nsis</a:t>
            </a:r>
            <a:r>
              <a:rPr sz="2800" spc="-5" dirty="0"/>
              <a:t>t</a:t>
            </a:r>
            <a:r>
              <a:rPr sz="2800" spc="10" dirty="0"/>
              <a:t> </a:t>
            </a:r>
            <a:r>
              <a:rPr sz="2800" spc="-5" dirty="0"/>
              <a:t>of:</a:t>
            </a:r>
            <a:endParaRPr sz="2800" dirty="0"/>
          </a:p>
          <a:p>
            <a:pPr marL="393700" lvl="1" indent="-305435">
              <a:lnSpc>
                <a:spcPts val="3340"/>
              </a:lnSpc>
              <a:spcBef>
                <a:spcPts val="840"/>
              </a:spcBef>
              <a:buFont typeface="Arial"/>
              <a:buChar char="–"/>
              <a:tabLst>
                <a:tab pos="394335" algn="l"/>
              </a:tabLst>
            </a:pPr>
            <a:r>
              <a:rPr sz="2800" b="1" spc="-10" dirty="0" smtClean="0">
                <a:latin typeface="Tahoma"/>
                <a:cs typeface="Tahoma"/>
              </a:rPr>
              <a:t>Monocytes</a:t>
            </a:r>
            <a:r>
              <a:rPr lang="en-US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393700" lvl="1" indent="-305435">
              <a:lnSpc>
                <a:spcPts val="3340"/>
              </a:lnSpc>
              <a:buFont typeface="Arial"/>
              <a:buChar char="–"/>
              <a:tabLst>
                <a:tab pos="394335" algn="l"/>
              </a:tabLst>
            </a:pPr>
            <a:r>
              <a:rPr sz="2800" b="1" spc="-10" dirty="0" smtClean="0">
                <a:latin typeface="Tahoma"/>
                <a:cs typeface="Tahoma"/>
              </a:rPr>
              <a:t>Macrophage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393700" lvl="1" indent="-30543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94335" algn="l"/>
              </a:tabLst>
            </a:pPr>
            <a:r>
              <a:rPr sz="2800" b="1" spc="-10" dirty="0">
                <a:latin typeface="Tahoma"/>
                <a:cs typeface="Tahoma"/>
              </a:rPr>
              <a:t>Endoth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(bon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rro</a:t>
            </a:r>
            <a:r>
              <a:rPr sz="2800" b="1" spc="-20" dirty="0">
                <a:latin typeface="Tahoma"/>
                <a:cs typeface="Tahoma"/>
              </a:rPr>
              <a:t>w</a:t>
            </a:r>
            <a:r>
              <a:rPr sz="2800" b="1" spc="-5" dirty="0">
                <a:latin typeface="Tahoma"/>
                <a:cs typeface="Tahoma"/>
              </a:rPr>
              <a:t>,</a:t>
            </a:r>
            <a:endParaRPr sz="2800" dirty="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sple</a:t>
            </a:r>
            <a:r>
              <a:rPr sz="2800" spc="-20" dirty="0"/>
              <a:t>e</a:t>
            </a:r>
            <a:r>
              <a:rPr sz="2800" spc="-10" dirty="0"/>
              <a:t>n</a:t>
            </a:r>
            <a:r>
              <a:rPr sz="2800" spc="-5" dirty="0"/>
              <a:t>,</a:t>
            </a:r>
            <a:r>
              <a:rPr sz="2800" spc="15" dirty="0"/>
              <a:t> </a:t>
            </a:r>
            <a:r>
              <a:rPr sz="2800" spc="-5" dirty="0"/>
              <a:t>ly</a:t>
            </a:r>
            <a:r>
              <a:rPr sz="2800" spc="-20" dirty="0"/>
              <a:t>m</a:t>
            </a:r>
            <a:r>
              <a:rPr sz="2800" spc="-10" dirty="0"/>
              <a:t>p</a:t>
            </a:r>
            <a:r>
              <a:rPr sz="2800" spc="-5" dirty="0"/>
              <a:t>h</a:t>
            </a:r>
            <a:r>
              <a:rPr sz="2800" spc="30" dirty="0"/>
              <a:t> </a:t>
            </a:r>
            <a:r>
              <a:rPr sz="2800" spc="-10" dirty="0"/>
              <a:t>node)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36244" y="3865245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210" y="4083367"/>
            <a:ext cx="7611109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3050"/>
              </a:lnSpc>
            </a:pPr>
            <a:r>
              <a:rPr sz="2800" b="1" spc="-10" dirty="0">
                <a:latin typeface="Tahoma"/>
                <a:cs typeface="Tahoma"/>
              </a:rPr>
              <a:t>Locat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tiss</a:t>
            </a:r>
            <a:r>
              <a:rPr sz="2800" b="1" spc="-10" dirty="0">
                <a:latin typeface="Tahoma"/>
                <a:cs typeface="Tahoma"/>
              </a:rPr>
              <a:t>ue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espec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lly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-40" dirty="0">
                <a:latin typeface="Tahoma"/>
                <a:cs typeface="Tahoma"/>
              </a:rPr>
              <a:t> </a:t>
            </a:r>
            <a:endParaRPr lang="ar-SA" sz="2800" b="1" spc="-40" dirty="0">
              <a:latin typeface="Tahoma"/>
              <a:cs typeface="Tahoma"/>
            </a:endParaRPr>
          </a:p>
          <a:p>
            <a:pPr marL="12700" algn="l" rtl="0">
              <a:lnSpc>
                <a:spcPts val="3050"/>
              </a:lnSpc>
            </a:pPr>
            <a:r>
              <a:rPr lang="en-US" sz="2800" b="1" spc="-5" dirty="0" smtClean="0">
                <a:latin typeface="Tahoma"/>
                <a:cs typeface="Tahoma"/>
              </a:rPr>
              <a:t>S</a:t>
            </a:r>
            <a:r>
              <a:rPr sz="2800" b="1" spc="-10" dirty="0" smtClean="0">
                <a:latin typeface="Tahoma"/>
                <a:cs typeface="Tahoma"/>
              </a:rPr>
              <a:t>k</a:t>
            </a:r>
            <a:r>
              <a:rPr sz="2800" b="1" spc="-25" dirty="0" smtClean="0">
                <a:latin typeface="Tahoma"/>
                <a:cs typeface="Tahoma"/>
              </a:rPr>
              <a:t>i</a:t>
            </a:r>
            <a:r>
              <a:rPr sz="2800" b="1" spc="-5" dirty="0" smtClean="0">
                <a:latin typeface="Tahoma"/>
                <a:cs typeface="Tahoma"/>
              </a:rPr>
              <a:t>n</a:t>
            </a:r>
            <a:r>
              <a:rPr lang="en-GB" sz="2800" b="1" spc="-5" dirty="0" smtClean="0">
                <a:latin typeface="Tahoma"/>
                <a:cs typeface="Tahoma"/>
              </a:rPr>
              <a:t> </a:t>
            </a:r>
            <a:r>
              <a:rPr sz="2800" b="1" spc="-10" dirty="0" smtClean="0">
                <a:latin typeface="Tahoma"/>
                <a:cs typeface="Tahoma"/>
              </a:rPr>
              <a:t>(</a:t>
            </a:r>
            <a:r>
              <a:rPr sz="2800" b="1" spc="-10" dirty="0" err="1" smtClean="0">
                <a:latin typeface="Tahoma"/>
                <a:cs typeface="Tahoma"/>
              </a:rPr>
              <a:t>histocytes</a:t>
            </a:r>
            <a:r>
              <a:rPr sz="2800" b="1" spc="-10" dirty="0">
                <a:latin typeface="Tahoma"/>
                <a:cs typeface="Tahoma"/>
              </a:rPr>
              <a:t>)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ver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(kupffer)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spl</a:t>
            </a:r>
            <a:r>
              <a:rPr sz="2800" b="1" spc="-10" dirty="0">
                <a:latin typeface="Tahoma"/>
                <a:cs typeface="Tahoma"/>
              </a:rPr>
              <a:t>ee</a:t>
            </a:r>
            <a:r>
              <a:rPr sz="2800" b="1" spc="-35" dirty="0">
                <a:latin typeface="Tahoma"/>
                <a:cs typeface="Tahoma"/>
              </a:rPr>
              <a:t>n</a:t>
            </a:r>
            <a:r>
              <a:rPr sz="2800" b="1" i="1" spc="-5" dirty="0">
                <a:latin typeface="Tahoma"/>
                <a:cs typeface="Tahoma"/>
              </a:rPr>
              <a:t>,</a:t>
            </a:r>
            <a:r>
              <a:rPr sz="2800" b="1" i="1" spc="45" dirty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bone</a:t>
            </a:r>
            <a:r>
              <a:rPr lang="ar-SA" sz="2800" b="1" spc="-5" dirty="0" smtClean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m</a:t>
            </a:r>
            <a:r>
              <a:rPr sz="2800" b="1" spc="-20" dirty="0" smtClean="0">
                <a:latin typeface="Tahoma"/>
                <a:cs typeface="Tahoma"/>
              </a:rPr>
              <a:t>a</a:t>
            </a:r>
            <a:r>
              <a:rPr sz="2800" b="1" spc="-5" dirty="0" smtClean="0">
                <a:latin typeface="Tahoma"/>
                <a:cs typeface="Tahoma"/>
              </a:rPr>
              <a:t>rro</a:t>
            </a:r>
            <a:r>
              <a:rPr sz="2800" b="1" spc="-20" dirty="0" smtClean="0">
                <a:latin typeface="Tahoma"/>
                <a:cs typeface="Tahoma"/>
              </a:rPr>
              <a:t>w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mph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nodes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lung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200" y="457200"/>
            <a:ext cx="2706624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685" marR="5080" indent="-2894330">
              <a:lnSpc>
                <a:spcPts val="4060"/>
              </a:lnSpc>
            </a:pPr>
            <a:r>
              <a:rPr sz="3600" spc="-5" dirty="0"/>
              <a:t>Function</a:t>
            </a:r>
            <a:r>
              <a:rPr sz="3600" dirty="0"/>
              <a:t>s</a:t>
            </a:r>
            <a:r>
              <a:rPr sz="3600" spc="-15" dirty="0"/>
              <a:t> </a:t>
            </a:r>
            <a:r>
              <a:rPr sz="3600" spc="-5" dirty="0"/>
              <a:t>o</a:t>
            </a:r>
            <a:r>
              <a:rPr sz="3600" dirty="0"/>
              <a:t>f</a:t>
            </a:r>
            <a:r>
              <a:rPr sz="3600" spc="-5" dirty="0"/>
              <a:t> </a:t>
            </a:r>
            <a:r>
              <a:rPr sz="3600" spc="-10" dirty="0"/>
              <a:t>Ret</a:t>
            </a:r>
            <a:r>
              <a:rPr sz="3600" spc="0" dirty="0"/>
              <a:t>i</a:t>
            </a:r>
            <a:r>
              <a:rPr sz="3600" spc="-5" dirty="0"/>
              <a:t>culoendothel</a:t>
            </a:r>
            <a:r>
              <a:rPr sz="3600" spc="20" dirty="0"/>
              <a:t>i</a:t>
            </a:r>
            <a:r>
              <a:rPr sz="3600" spc="-5" dirty="0"/>
              <a:t>al system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7797800" cy="430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 algn="l" rtl="0">
              <a:lnSpc>
                <a:spcPts val="3715"/>
              </a:lnSpc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Phagocyt</a:t>
            </a:r>
            <a:r>
              <a:rPr sz="3200" b="1" spc="-1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si</a:t>
            </a:r>
            <a:r>
              <a:rPr sz="3200" b="1" spc="-10" dirty="0">
                <a:latin typeface="Tahoma"/>
                <a:cs typeface="Tahoma"/>
              </a:rPr>
              <a:t>s</a:t>
            </a:r>
            <a:r>
              <a:rPr sz="3200" b="1" dirty="0">
                <a:latin typeface="Tahoma"/>
                <a:cs typeface="Tahoma"/>
              </a:rPr>
              <a:t>: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Bacterial</a:t>
            </a:r>
            <a:r>
              <a:rPr sz="3200" b="1" dirty="0">
                <a:latin typeface="Tahoma"/>
                <a:cs typeface="Tahoma"/>
              </a:rPr>
              <a:t>,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dea</a:t>
            </a:r>
            <a:r>
              <a:rPr sz="3200" b="1" dirty="0">
                <a:latin typeface="Tahoma"/>
                <a:cs typeface="Tahoma"/>
              </a:rPr>
              <a:t>d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ce</a:t>
            </a:r>
            <a:r>
              <a:rPr sz="3200" b="1" spc="10" dirty="0">
                <a:latin typeface="Tahoma"/>
                <a:cs typeface="Tahoma"/>
              </a:rPr>
              <a:t>l</a:t>
            </a:r>
            <a:r>
              <a:rPr sz="3200" b="1" spc="15" dirty="0">
                <a:latin typeface="Tahoma"/>
                <a:cs typeface="Tahoma"/>
              </a:rPr>
              <a:t>l</a:t>
            </a:r>
            <a:r>
              <a:rPr sz="3200" b="1" spc="-20" dirty="0">
                <a:latin typeface="Tahoma"/>
                <a:cs typeface="Tahoma"/>
              </a:rPr>
              <a:t>s</a:t>
            </a:r>
            <a:r>
              <a:rPr sz="3200" b="1" i="1" dirty="0"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  <a:p>
            <a:pPr marL="622300" algn="l" rtl="0">
              <a:lnSpc>
                <a:spcPts val="3715"/>
              </a:lnSpc>
            </a:pPr>
            <a:r>
              <a:rPr sz="3200" b="1" spc="-5" dirty="0">
                <a:latin typeface="Tahoma"/>
                <a:cs typeface="Tahoma"/>
              </a:rPr>
              <a:t>fore</a:t>
            </a:r>
            <a:r>
              <a:rPr sz="3200" b="1" spc="15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g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particles</a:t>
            </a:r>
            <a:endParaRPr sz="3200" dirty="0">
              <a:latin typeface="Tahoma"/>
              <a:cs typeface="Tahoma"/>
            </a:endParaRPr>
          </a:p>
          <a:p>
            <a:pPr marL="622300" marR="148590" indent="-609600" algn="l" rtl="0">
              <a:lnSpc>
                <a:spcPct val="96700"/>
              </a:lnSpc>
              <a:spcBef>
                <a:spcPts val="1095"/>
              </a:spcBef>
              <a:buAutoNum type="arabicPeriod" startAt="2"/>
              <a:tabLst>
                <a:tab pos="622300" algn="l"/>
              </a:tabLst>
            </a:pPr>
            <a:r>
              <a:rPr sz="3200" b="1" spc="-5" dirty="0" smtClean="0">
                <a:latin typeface="Tahoma"/>
                <a:cs typeface="Tahoma"/>
              </a:rPr>
              <a:t>Immun</a:t>
            </a:r>
            <a:r>
              <a:rPr sz="3200" b="1" dirty="0" smtClean="0">
                <a:latin typeface="Tahoma"/>
                <a:cs typeface="Tahoma"/>
              </a:rPr>
              <a:t>e</a:t>
            </a:r>
            <a:r>
              <a:rPr sz="3200" b="1" spc="-35" dirty="0" smtClean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function</a:t>
            </a:r>
            <a:r>
              <a:rPr sz="3200" b="1" dirty="0">
                <a:latin typeface="Tahoma"/>
                <a:cs typeface="Tahoma"/>
              </a:rPr>
              <a:t>: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processing </a:t>
            </a:r>
            <a:r>
              <a:rPr sz="3200" b="1" dirty="0">
                <a:latin typeface="Tahoma"/>
                <a:cs typeface="Tahoma"/>
              </a:rPr>
              <a:t>antig</a:t>
            </a:r>
            <a:r>
              <a:rPr sz="3200" b="1" spc="5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lang="ar-SA" sz="3200" b="1" dirty="0" smtClean="0">
                <a:latin typeface="Tahoma"/>
                <a:cs typeface="Tahoma"/>
              </a:rPr>
              <a:t>&amp;</a:t>
            </a:r>
            <a:r>
              <a:rPr sz="3200" b="1" spc="-20" dirty="0" smtClean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antib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di</a:t>
            </a:r>
            <a:r>
              <a:rPr sz="3200" b="1" spc="-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prod</a:t>
            </a:r>
            <a:r>
              <a:rPr sz="3200" b="1" spc="10" dirty="0">
                <a:latin typeface="Tahoma"/>
                <a:cs typeface="Tahoma"/>
              </a:rPr>
              <a:t>u</a:t>
            </a:r>
            <a:r>
              <a:rPr sz="3200" b="1" dirty="0">
                <a:latin typeface="Tahoma"/>
                <a:cs typeface="Tahoma"/>
              </a:rPr>
              <a:t>ction </a:t>
            </a:r>
            <a:r>
              <a:rPr sz="3200" b="1" spc="-5" dirty="0">
                <a:latin typeface="Tahoma"/>
                <a:cs typeface="Tahoma"/>
              </a:rPr>
              <a:t>(indi</a:t>
            </a:r>
            <a:r>
              <a:rPr sz="3200" b="1" spc="5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ect)</a:t>
            </a:r>
            <a:endParaRPr sz="3200" dirty="0">
              <a:latin typeface="Tahoma"/>
              <a:cs typeface="Tahoma"/>
            </a:endParaRPr>
          </a:p>
          <a:p>
            <a:pPr marL="622300" indent="-609600" algn="l" rtl="0">
              <a:lnSpc>
                <a:spcPct val="100000"/>
              </a:lnSpc>
              <a:spcBef>
                <a:spcPts val="830"/>
              </a:spcBef>
              <a:buAutoNum type="arabicPeriod" startAt="2"/>
              <a:tabLst>
                <a:tab pos="622300" algn="l"/>
              </a:tabLst>
            </a:pPr>
            <a:endParaRPr lang="ar-SA" sz="3200" b="1" spc="-5" dirty="0" smtClean="0">
              <a:latin typeface="Tahoma"/>
              <a:cs typeface="Tahoma"/>
            </a:endParaRPr>
          </a:p>
          <a:p>
            <a:pPr marL="622300" indent="-609600" algn="l" rtl="0">
              <a:spcBef>
                <a:spcPts val="830"/>
              </a:spcBef>
              <a:buFontTx/>
              <a:buAutoNum type="arabicPeriod" startAt="2"/>
              <a:tabLst>
                <a:tab pos="622300" algn="l"/>
              </a:tabLst>
            </a:pPr>
            <a:r>
              <a:rPr lang="en-US" sz="3200" b="1" spc="-5" dirty="0">
                <a:latin typeface="Tahoma"/>
                <a:cs typeface="Tahoma"/>
              </a:rPr>
              <a:t>Breakdow</a:t>
            </a:r>
            <a:r>
              <a:rPr lang="en-US" sz="3200" b="1" dirty="0">
                <a:latin typeface="Tahoma"/>
                <a:cs typeface="Tahoma"/>
              </a:rPr>
              <a:t>n</a:t>
            </a:r>
            <a:r>
              <a:rPr lang="en-US" sz="3200" b="1" spc="-35" dirty="0">
                <a:latin typeface="Tahoma"/>
                <a:cs typeface="Tahoma"/>
              </a:rPr>
              <a:t> </a:t>
            </a:r>
            <a:r>
              <a:rPr lang="en-US" sz="3200" b="1" dirty="0">
                <a:latin typeface="Tahoma"/>
                <a:cs typeface="Tahoma"/>
              </a:rPr>
              <a:t>of </a:t>
            </a:r>
            <a:r>
              <a:rPr lang="en-US" sz="3200" b="1" spc="-5" dirty="0" err="1">
                <a:latin typeface="Tahoma"/>
                <a:cs typeface="Tahoma"/>
              </a:rPr>
              <a:t>Hb</a:t>
            </a:r>
            <a:endParaRPr lang="en-US" sz="3200" dirty="0">
              <a:latin typeface="Tahoma"/>
              <a:cs typeface="Tahoma"/>
            </a:endParaRPr>
          </a:p>
          <a:p>
            <a:pPr marL="622300" indent="-609600" algn="l" rtl="0">
              <a:lnSpc>
                <a:spcPct val="100000"/>
              </a:lnSpc>
              <a:spcBef>
                <a:spcPts val="830"/>
              </a:spcBef>
              <a:buAutoNum type="arabicPeriod" startAt="2"/>
              <a:tabLst>
                <a:tab pos="622300" algn="l"/>
              </a:tabLst>
            </a:pPr>
            <a:r>
              <a:rPr sz="3200" b="1" spc="-5" dirty="0" smtClean="0">
                <a:latin typeface="Tahoma"/>
                <a:cs typeface="Tahoma"/>
              </a:rPr>
              <a:t>Storag</a:t>
            </a:r>
            <a:r>
              <a:rPr sz="3200" b="1" dirty="0" smtClean="0">
                <a:latin typeface="Tahoma"/>
                <a:cs typeface="Tahoma"/>
              </a:rPr>
              <a:t>e</a:t>
            </a:r>
            <a:r>
              <a:rPr sz="3200" b="1" spc="-25" dirty="0" smtClean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iron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2486" y="4546345"/>
            <a:ext cx="3843654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White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Bloo</a:t>
            </a:r>
            <a:r>
              <a:rPr sz="2000" b="1" dirty="0">
                <a:latin typeface="Tahoma"/>
                <a:cs typeface="Tahoma"/>
              </a:rPr>
              <a:t>d </a:t>
            </a:r>
            <a:r>
              <a:rPr sz="2000" b="1" spc="-5" dirty="0">
                <a:latin typeface="Tahoma"/>
                <a:cs typeface="Tahoma"/>
              </a:rPr>
              <a:t>C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4785"/>
              </a:lnSpc>
              <a:spcBef>
                <a:spcPts val="520"/>
              </a:spcBef>
            </a:pPr>
            <a:r>
              <a:rPr sz="4000" b="1" spc="-10" dirty="0">
                <a:latin typeface="Tahoma"/>
                <a:cs typeface="Tahoma"/>
              </a:rPr>
              <a:t>LYMPHOCYTES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838200"/>
            <a:ext cx="5881624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3413" y="1462277"/>
            <a:ext cx="954405" cy="1135380"/>
          </a:xfrm>
          <a:custGeom>
            <a:avLst/>
            <a:gdLst/>
            <a:ahLst/>
            <a:cxnLst/>
            <a:rect l="l" t="t" r="r" b="b"/>
            <a:pathLst>
              <a:path w="954404" h="1135380">
                <a:moveTo>
                  <a:pt x="0" y="709168"/>
                </a:moveTo>
                <a:lnTo>
                  <a:pt x="65785" y="1135252"/>
                </a:lnTo>
                <a:lnTo>
                  <a:pt x="491743" y="1069339"/>
                </a:lnTo>
                <a:lnTo>
                  <a:pt x="368807" y="979297"/>
                </a:lnTo>
                <a:lnTo>
                  <a:pt x="500653" y="799211"/>
                </a:lnTo>
                <a:lnTo>
                  <a:pt x="122935" y="799211"/>
                </a:lnTo>
                <a:lnTo>
                  <a:pt x="0" y="709168"/>
                </a:lnTo>
                <a:close/>
              </a:path>
              <a:path w="954404" h="1135380">
                <a:moveTo>
                  <a:pt x="708025" y="0"/>
                </a:moveTo>
                <a:lnTo>
                  <a:pt x="122935" y="799211"/>
                </a:lnTo>
                <a:lnTo>
                  <a:pt x="500653" y="799211"/>
                </a:lnTo>
                <a:lnTo>
                  <a:pt x="954023" y="179959"/>
                </a:lnTo>
                <a:lnTo>
                  <a:pt x="708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3413" y="1462277"/>
            <a:ext cx="954405" cy="1135380"/>
          </a:xfrm>
          <a:custGeom>
            <a:avLst/>
            <a:gdLst/>
            <a:ahLst/>
            <a:cxnLst/>
            <a:rect l="l" t="t" r="r" b="b"/>
            <a:pathLst>
              <a:path w="954404" h="1135380">
                <a:moveTo>
                  <a:pt x="0" y="709168"/>
                </a:moveTo>
                <a:lnTo>
                  <a:pt x="122935" y="799211"/>
                </a:lnTo>
                <a:lnTo>
                  <a:pt x="708025" y="0"/>
                </a:lnTo>
                <a:lnTo>
                  <a:pt x="954023" y="179959"/>
                </a:lnTo>
                <a:lnTo>
                  <a:pt x="368807" y="979297"/>
                </a:lnTo>
                <a:lnTo>
                  <a:pt x="491743" y="1069339"/>
                </a:lnTo>
                <a:lnTo>
                  <a:pt x="65785" y="1135252"/>
                </a:lnTo>
                <a:lnTo>
                  <a:pt x="0" y="709168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958" y="336676"/>
            <a:ext cx="653542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5805" marR="5080" indent="-1983739">
              <a:lnSpc>
                <a:spcPts val="4060"/>
              </a:lnSpc>
            </a:pPr>
            <a:r>
              <a:rPr sz="3600" spc="-10" dirty="0"/>
              <a:t>L</a:t>
            </a:r>
            <a:r>
              <a:rPr sz="3600" dirty="0"/>
              <a:t>ympho</a:t>
            </a:r>
            <a:r>
              <a:rPr sz="3600" spc="-5" dirty="0"/>
              <a:t>cytes </a:t>
            </a:r>
            <a:r>
              <a:rPr sz="3600" spc="-10" dirty="0"/>
              <a:t>Format</a:t>
            </a:r>
            <a:r>
              <a:rPr sz="3600" spc="5" dirty="0"/>
              <a:t>i</a:t>
            </a:r>
            <a:r>
              <a:rPr sz="3600" spc="-5" dirty="0"/>
              <a:t>o</a:t>
            </a:r>
            <a:r>
              <a:rPr sz="3600" dirty="0"/>
              <a:t>n </a:t>
            </a:r>
            <a:r>
              <a:rPr lang="ar-SA" sz="3600" dirty="0" smtClean="0"/>
              <a:t>&amp;</a:t>
            </a:r>
            <a:r>
              <a:rPr sz="3600" dirty="0" smtClean="0"/>
              <a:t> </a:t>
            </a:r>
            <a:r>
              <a:rPr sz="3600" spc="-10" dirty="0"/>
              <a:t>Ma</a:t>
            </a:r>
            <a:r>
              <a:rPr sz="3600" spc="0" dirty="0"/>
              <a:t>t</a:t>
            </a:r>
            <a:r>
              <a:rPr sz="3600" spc="-10" dirty="0"/>
              <a:t>urat</a:t>
            </a:r>
            <a:r>
              <a:rPr sz="3600" spc="5" dirty="0"/>
              <a:t>i</a:t>
            </a:r>
            <a:r>
              <a:rPr sz="3600" spc="-5" dirty="0"/>
              <a:t>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4720" y="2963798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2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124583"/>
            <a:ext cx="8025765" cy="3277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 marR="248920" indent="-611505" algn="l" rtl="0">
              <a:lnSpc>
                <a:spcPts val="2930"/>
              </a:lnSpc>
              <a:tabLst>
                <a:tab pos="623570" algn="l"/>
              </a:tabLst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1	</a:t>
            </a:r>
            <a:r>
              <a:rPr sz="2600" b="1" spc="-5" dirty="0">
                <a:latin typeface="Tahoma"/>
                <a:cs typeface="Tahoma"/>
              </a:rPr>
              <a:t>Forme</a:t>
            </a:r>
            <a:r>
              <a:rPr sz="2600" b="1" dirty="0">
                <a:latin typeface="Tahoma"/>
                <a:cs typeface="Tahoma"/>
              </a:rPr>
              <a:t>d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in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bone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marrow,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thymus,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lymphoid </a:t>
            </a:r>
            <a:r>
              <a:rPr sz="2600" b="1" dirty="0" smtClean="0">
                <a:latin typeface="Tahoma"/>
                <a:cs typeface="Tahoma"/>
              </a:rPr>
              <a:t>t</a:t>
            </a:r>
            <a:r>
              <a:rPr sz="2600" b="1" spc="-10" dirty="0" smtClean="0">
                <a:latin typeface="Tahoma"/>
                <a:cs typeface="Tahoma"/>
              </a:rPr>
              <a:t>i</a:t>
            </a:r>
            <a:r>
              <a:rPr sz="2600" b="1" dirty="0" smtClean="0">
                <a:latin typeface="Tahoma"/>
                <a:cs typeface="Tahoma"/>
              </a:rPr>
              <a:t>ssues</a:t>
            </a:r>
            <a:r>
              <a:rPr lang="en-GB" sz="2600" b="1" dirty="0" smtClean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  <a:p>
            <a:pPr marL="623570" marR="297815" algn="l" rtl="0">
              <a:lnSpc>
                <a:spcPct val="99000"/>
              </a:lnSpc>
              <a:spcBef>
                <a:spcPts val="640"/>
              </a:spcBef>
            </a:pPr>
            <a:r>
              <a:rPr lang="ar-SA" sz="2600" b="1" spc="-5" dirty="0" smtClean="0">
                <a:latin typeface="Tahoma"/>
                <a:cs typeface="Tahoma"/>
              </a:rPr>
              <a:t> </a:t>
            </a:r>
            <a:r>
              <a:rPr sz="2600" b="1" spc="-5" dirty="0" smtClean="0">
                <a:latin typeface="Tahoma"/>
                <a:cs typeface="Tahoma"/>
              </a:rPr>
              <a:t>S</a:t>
            </a:r>
            <a:r>
              <a:rPr sz="2600" b="1" spc="-10" dirty="0" smtClean="0">
                <a:latin typeface="Tahoma"/>
                <a:cs typeface="Tahoma"/>
              </a:rPr>
              <a:t>t</a:t>
            </a:r>
            <a:r>
              <a:rPr sz="2600" b="1" dirty="0" smtClean="0">
                <a:latin typeface="Tahoma"/>
                <a:cs typeface="Tahoma"/>
              </a:rPr>
              <a:t>em</a:t>
            </a:r>
            <a:r>
              <a:rPr sz="2600" b="1" spc="-10" dirty="0" smtClean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ce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l</a:t>
            </a:r>
            <a:r>
              <a:rPr sz="2600" b="1" spc="2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(thym</a:t>
            </a:r>
            <a:r>
              <a:rPr sz="2600" b="1" spc="-15" dirty="0">
                <a:latin typeface="Tahoma"/>
                <a:cs typeface="Tahoma"/>
              </a:rPr>
              <a:t>u</a:t>
            </a:r>
            <a:r>
              <a:rPr sz="2600" b="1" dirty="0">
                <a:latin typeface="Tahoma"/>
                <a:cs typeface="Tahoma"/>
              </a:rPr>
              <a:t>s,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</a:t>
            </a:r>
            <a:r>
              <a:rPr sz="2600" b="1" spc="-10" dirty="0">
                <a:latin typeface="Tahoma"/>
                <a:cs typeface="Tahoma"/>
              </a:rPr>
              <a:t>y</a:t>
            </a:r>
            <a:r>
              <a:rPr sz="2600" b="1" dirty="0">
                <a:latin typeface="Tahoma"/>
                <a:cs typeface="Tahoma"/>
              </a:rPr>
              <a:t>mphoid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ssue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spc="5" dirty="0">
                <a:latin typeface="Tahoma"/>
                <a:cs typeface="Tahoma"/>
              </a:rPr>
              <a:t>&amp; </a:t>
            </a:r>
            <a:r>
              <a:rPr sz="2600" b="1" dirty="0">
                <a:latin typeface="Tahoma"/>
                <a:cs typeface="Tahoma"/>
              </a:rPr>
              <a:t>bone marrow)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ahoma"/>
                <a:cs typeface="Tahoma"/>
              </a:rPr>
              <a:t>lymphoblast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ahoma"/>
                <a:cs typeface="Tahoma"/>
              </a:rPr>
              <a:t>in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ermediate </a:t>
            </a:r>
            <a:r>
              <a:rPr sz="2600" b="1" spc="-5" dirty="0">
                <a:latin typeface="Tahoma"/>
                <a:cs typeface="Tahoma"/>
              </a:rPr>
              <a:t>pyron</a:t>
            </a:r>
            <a:r>
              <a:rPr sz="2600" b="1" spc="5" dirty="0">
                <a:latin typeface="Tahoma"/>
                <a:cs typeface="Tahoma"/>
              </a:rPr>
              <a:t>o</a:t>
            </a:r>
            <a:r>
              <a:rPr sz="2600" b="1" spc="-5" dirty="0">
                <a:latin typeface="Tahoma"/>
                <a:cs typeface="Tahoma"/>
              </a:rPr>
              <a:t>ph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l</a:t>
            </a:r>
            <a:r>
              <a:rPr sz="2600" b="1" spc="-15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c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</a:t>
            </a:r>
            <a:r>
              <a:rPr sz="2600" b="1" spc="-10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ast </a:t>
            </a:r>
            <a:r>
              <a:rPr sz="2600" b="1" spc="-15" dirty="0">
                <a:latin typeface="Tahoma"/>
                <a:cs typeface="Tahoma"/>
              </a:rPr>
              <a:t>c</a:t>
            </a:r>
            <a:r>
              <a:rPr sz="2600" b="1" dirty="0">
                <a:latin typeface="Tahoma"/>
                <a:cs typeface="Tahoma"/>
              </a:rPr>
              <a:t>ell</a:t>
            </a:r>
            <a:r>
              <a:rPr sz="2600" b="1" spc="20" dirty="0">
                <a:latin typeface="Tahoma"/>
                <a:cs typeface="Tahoma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ahoma"/>
                <a:cs typeface="Tahoma"/>
              </a:rPr>
              <a:t>lymphocytes</a:t>
            </a:r>
            <a:endParaRPr sz="2600" dirty="0">
              <a:latin typeface="Tahoma"/>
              <a:cs typeface="Tahoma"/>
            </a:endParaRPr>
          </a:p>
          <a:p>
            <a:pPr marL="12700" algn="l" rtl="0">
              <a:lnSpc>
                <a:spcPts val="3025"/>
              </a:lnSpc>
              <a:spcBef>
                <a:spcPts val="830"/>
              </a:spcBef>
              <a:tabLst>
                <a:tab pos="623570" algn="l"/>
              </a:tabLst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3	</a:t>
            </a:r>
            <a:r>
              <a:rPr sz="2600" b="1" spc="-5" dirty="0">
                <a:latin typeface="Tahoma"/>
                <a:cs typeface="Tahoma"/>
              </a:rPr>
              <a:t>L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f</a:t>
            </a:r>
            <a:r>
              <a:rPr sz="2600" b="1" dirty="0">
                <a:latin typeface="Tahoma"/>
                <a:cs typeface="Tahoma"/>
              </a:rPr>
              <a:t>e</a:t>
            </a:r>
            <a:r>
              <a:rPr sz="2600" b="1" spc="1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Spa</a:t>
            </a:r>
            <a:r>
              <a:rPr sz="2600" b="1" dirty="0">
                <a:latin typeface="Tahoma"/>
                <a:cs typeface="Tahoma"/>
              </a:rPr>
              <a:t>n </a:t>
            </a:r>
            <a:r>
              <a:rPr sz="2600" b="1" spc="-5" dirty="0">
                <a:latin typeface="Tahoma"/>
                <a:cs typeface="Tahoma"/>
              </a:rPr>
              <a:t>O</a:t>
            </a:r>
            <a:r>
              <a:rPr sz="2600" b="1" dirty="0">
                <a:latin typeface="Tahoma"/>
                <a:cs typeface="Tahoma"/>
              </a:rPr>
              <a:t>f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Lymphocyte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range</a:t>
            </a:r>
            <a:r>
              <a:rPr lang="en-GB" sz="2600" b="1" dirty="0">
                <a:latin typeface="Tahoma"/>
                <a:cs typeface="Tahoma"/>
              </a:rPr>
              <a:t>s</a:t>
            </a:r>
            <a:r>
              <a:rPr sz="2600" b="1" spc="5" dirty="0" smtClean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fro</a:t>
            </a:r>
            <a:r>
              <a:rPr sz="2600" b="1" dirty="0">
                <a:latin typeface="Tahoma"/>
                <a:cs typeface="Tahoma"/>
              </a:rPr>
              <a:t>m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weeks</a:t>
            </a:r>
            <a:r>
              <a:rPr lang="en-GB" sz="2600" b="1" dirty="0" smtClean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to</a:t>
            </a:r>
            <a:r>
              <a:rPr sz="2600" b="1" spc="-25" dirty="0" smtClean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months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ac</a:t>
            </a:r>
            <a:r>
              <a:rPr sz="2600" b="1" spc="-20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ordin</a:t>
            </a:r>
            <a:r>
              <a:rPr sz="2600" b="1" dirty="0">
                <a:latin typeface="Tahoma"/>
                <a:cs typeface="Tahoma"/>
              </a:rPr>
              <a:t>g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lang="en-US" sz="2600" b="1" dirty="0" smtClean="0">
                <a:latin typeface="Tahoma"/>
                <a:cs typeface="Tahoma"/>
              </a:rPr>
              <a:t>the</a:t>
            </a:r>
            <a:r>
              <a:rPr sz="2600" b="1" dirty="0" smtClean="0">
                <a:latin typeface="Tahoma"/>
                <a:cs typeface="Tahoma"/>
              </a:rPr>
              <a:t> </a:t>
            </a:r>
            <a:r>
              <a:rPr sz="2600" b="1" spc="-10" dirty="0" smtClean="0">
                <a:latin typeface="Tahoma"/>
                <a:cs typeface="Tahoma"/>
              </a:rPr>
              <a:t>t</a:t>
            </a:r>
            <a:r>
              <a:rPr sz="2600" b="1" dirty="0" smtClean="0">
                <a:latin typeface="Tahoma"/>
                <a:cs typeface="Tahoma"/>
              </a:rPr>
              <a:t>ype</a:t>
            </a:r>
            <a:r>
              <a:rPr lang="en-GB" sz="2600" b="1" dirty="0" smtClean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525270">
              <a:lnSpc>
                <a:spcPct val="100000"/>
              </a:lnSpc>
            </a:pPr>
            <a:r>
              <a:rPr spc="-5" dirty="0"/>
              <a:t>Le</a:t>
            </a:r>
            <a:r>
              <a:rPr spc="5" dirty="0"/>
              <a:t>c</a:t>
            </a:r>
            <a:r>
              <a:rPr dirty="0"/>
              <a:t>ture</a:t>
            </a:r>
            <a:r>
              <a:rPr spc="-20" dirty="0"/>
              <a:t> </a:t>
            </a:r>
            <a:r>
              <a:rPr spc="5" dirty="0"/>
              <a:t>c</a:t>
            </a:r>
            <a:r>
              <a:rPr spc="15" dirty="0"/>
              <a:t>o</a:t>
            </a:r>
            <a:r>
              <a:rPr spc="-5" dirty="0"/>
              <a:t>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1723643"/>
            <a:ext cx="7806690" cy="381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00" algn="l" rtl="0">
              <a:lnSpc>
                <a:spcPts val="3025"/>
              </a:lnSpc>
              <a:tabLst>
                <a:tab pos="610870" algn="l"/>
                <a:tab pos="3398520" algn="l"/>
              </a:tabLst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1	</a:t>
            </a:r>
            <a:r>
              <a:rPr sz="2600" b="1" spc="-5" dirty="0">
                <a:latin typeface="Tahoma"/>
                <a:cs typeface="Tahoma"/>
              </a:rPr>
              <a:t>E</a:t>
            </a:r>
            <a:r>
              <a:rPr sz="2600" b="1" dirty="0">
                <a:latin typeface="Tahoma"/>
                <a:cs typeface="Tahoma"/>
              </a:rPr>
              <a:t>osinophils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	Ba</a:t>
            </a:r>
            <a:r>
              <a:rPr sz="2600" b="1" spc="5" dirty="0">
                <a:latin typeface="Tahoma"/>
                <a:cs typeface="Tahoma"/>
              </a:rPr>
              <a:t>s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dirty="0">
                <a:latin typeface="Tahoma"/>
                <a:cs typeface="Tahoma"/>
              </a:rPr>
              <a:t>hi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dirty="0">
                <a:latin typeface="Tahoma"/>
                <a:cs typeface="Tahoma"/>
              </a:rPr>
              <a:t>hi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formation,</a:t>
            </a:r>
            <a:endParaRPr sz="2600" dirty="0">
              <a:latin typeface="Tahoma"/>
              <a:cs typeface="Tahoma"/>
            </a:endParaRPr>
          </a:p>
          <a:p>
            <a:pPr marL="623570" algn="l" rtl="0">
              <a:lnSpc>
                <a:spcPts val="3025"/>
              </a:lnSpc>
            </a:pPr>
            <a:r>
              <a:rPr sz="2600" b="1" dirty="0">
                <a:latin typeface="Tahoma"/>
                <a:cs typeface="Tahoma"/>
              </a:rPr>
              <a:t>ma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spc="-5" dirty="0">
                <a:latin typeface="Tahoma"/>
                <a:cs typeface="Tahoma"/>
              </a:rPr>
              <a:t>urat</a:t>
            </a:r>
            <a:r>
              <a:rPr sz="2600" b="1" dirty="0">
                <a:latin typeface="Tahoma"/>
                <a:cs typeface="Tahoma"/>
              </a:rPr>
              <a:t>ion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spc="-5" dirty="0" smtClean="0">
                <a:latin typeface="Tahoma"/>
                <a:cs typeface="Tahoma"/>
              </a:rPr>
              <a:t>fun</a:t>
            </a:r>
            <a:r>
              <a:rPr sz="2600" b="1" spc="-15" dirty="0" smtClean="0">
                <a:latin typeface="Tahoma"/>
                <a:cs typeface="Tahoma"/>
              </a:rPr>
              <a:t>c</a:t>
            </a:r>
            <a:r>
              <a:rPr sz="2600" b="1" dirty="0" smtClean="0">
                <a:latin typeface="Tahoma"/>
                <a:cs typeface="Tahoma"/>
              </a:rPr>
              <a:t>t</a:t>
            </a:r>
            <a:r>
              <a:rPr sz="2600" b="1" spc="-10" dirty="0" smtClean="0">
                <a:latin typeface="Tahoma"/>
                <a:cs typeface="Tahoma"/>
              </a:rPr>
              <a:t>i</a:t>
            </a:r>
            <a:r>
              <a:rPr sz="2600" b="1" spc="-5" dirty="0" smtClean="0">
                <a:latin typeface="Tahoma"/>
                <a:cs typeface="Tahoma"/>
              </a:rPr>
              <a:t>on</a:t>
            </a:r>
            <a:r>
              <a:rPr lang="en-US" sz="2600" b="1" spc="-5" dirty="0" smtClean="0">
                <a:latin typeface="Tahoma"/>
                <a:cs typeface="Tahoma"/>
              </a:rPr>
              <a:t>.</a:t>
            </a:r>
            <a:endParaRPr sz="2600" dirty="0" smtClean="0">
              <a:latin typeface="Tahoma"/>
              <a:cs typeface="Tahoma"/>
            </a:endParaRPr>
          </a:p>
          <a:p>
            <a:pPr marL="623570" marR="5080" algn="l" rtl="0">
              <a:lnSpc>
                <a:spcPct val="105400"/>
              </a:lnSpc>
              <a:spcBef>
                <a:spcPts val="480"/>
              </a:spcBef>
            </a:pPr>
            <a:r>
              <a:rPr sz="2600" b="1" spc="-5" dirty="0" smtClean="0">
                <a:latin typeface="Tahoma"/>
                <a:cs typeface="Tahoma"/>
              </a:rPr>
              <a:t>Monocyte</a:t>
            </a:r>
            <a:r>
              <a:rPr sz="2600" b="1" dirty="0" smtClean="0">
                <a:latin typeface="Tahoma"/>
                <a:cs typeface="Tahoma"/>
              </a:rPr>
              <a:t>s</a:t>
            </a:r>
            <a:r>
              <a:rPr sz="2600" b="1" spc="-25" dirty="0" smtClean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and</a:t>
            </a:r>
            <a:r>
              <a:rPr sz="2600" b="1" spc="-5" dirty="0" smtClean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macrophage</a:t>
            </a:r>
            <a:r>
              <a:rPr sz="2600" b="1" spc="-20" dirty="0" smtClean="0">
                <a:latin typeface="Tahoma"/>
                <a:cs typeface="Tahoma"/>
              </a:rPr>
              <a:t> </a:t>
            </a:r>
            <a:r>
              <a:rPr sz="2600" b="1" spc="-5" dirty="0" smtClean="0">
                <a:latin typeface="Tahoma"/>
                <a:cs typeface="Tahoma"/>
              </a:rPr>
              <a:t>formation, </a:t>
            </a:r>
            <a:r>
              <a:rPr sz="2600" b="1" dirty="0" smtClean="0">
                <a:latin typeface="Tahoma"/>
                <a:cs typeface="Tahoma"/>
              </a:rPr>
              <a:t>maturat</a:t>
            </a:r>
            <a:r>
              <a:rPr sz="2600" b="1" spc="-15" dirty="0" smtClean="0">
                <a:latin typeface="Tahoma"/>
                <a:cs typeface="Tahoma"/>
              </a:rPr>
              <a:t>i</a:t>
            </a:r>
            <a:r>
              <a:rPr sz="2600" b="1" spc="-5" dirty="0" smtClean="0">
                <a:latin typeface="Tahoma"/>
                <a:cs typeface="Tahoma"/>
              </a:rPr>
              <a:t>o</a:t>
            </a:r>
            <a:r>
              <a:rPr sz="2600" b="1" dirty="0" smtClean="0">
                <a:latin typeface="Tahoma"/>
                <a:cs typeface="Tahoma"/>
              </a:rPr>
              <a:t>n</a:t>
            </a:r>
            <a:r>
              <a:rPr sz="2600" b="1" spc="-30" dirty="0" smtClean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and</a:t>
            </a:r>
            <a:r>
              <a:rPr sz="2600" b="1" spc="-5" dirty="0" smtClean="0">
                <a:latin typeface="Tahoma"/>
                <a:cs typeface="Tahoma"/>
              </a:rPr>
              <a:t> function</a:t>
            </a:r>
            <a:r>
              <a:rPr lang="en-US" sz="2600" b="1" spc="-5" dirty="0" smtClean="0">
                <a:latin typeface="Tahoma"/>
                <a:cs typeface="Tahoma"/>
              </a:rPr>
              <a:t>.</a:t>
            </a:r>
            <a:r>
              <a:rPr sz="2600" b="1" spc="-5" dirty="0" smtClean="0">
                <a:latin typeface="Tahoma"/>
                <a:cs typeface="Tahoma"/>
              </a:rPr>
              <a:t> </a:t>
            </a:r>
            <a:r>
              <a:rPr sz="2600" b="1" spc="-5" dirty="0" err="1" smtClean="0">
                <a:latin typeface="Tahoma"/>
                <a:cs typeface="Tahoma"/>
              </a:rPr>
              <a:t>Reticu</a:t>
            </a:r>
            <a:r>
              <a:rPr sz="2600" b="1" spc="-15" dirty="0" err="1" smtClean="0">
                <a:latin typeface="Tahoma"/>
                <a:cs typeface="Tahoma"/>
              </a:rPr>
              <a:t>l</a:t>
            </a:r>
            <a:r>
              <a:rPr sz="2600" b="1" spc="-5" dirty="0" err="1" smtClean="0">
                <a:latin typeface="Tahoma"/>
                <a:cs typeface="Tahoma"/>
              </a:rPr>
              <a:t>oendothel</a:t>
            </a:r>
            <a:r>
              <a:rPr sz="2600" b="1" spc="-15" dirty="0" err="1" smtClean="0">
                <a:latin typeface="Tahoma"/>
                <a:cs typeface="Tahoma"/>
              </a:rPr>
              <a:t>i</a:t>
            </a:r>
            <a:r>
              <a:rPr sz="2600" b="1" dirty="0" err="1" smtClean="0">
                <a:latin typeface="Tahoma"/>
                <a:cs typeface="Tahoma"/>
              </a:rPr>
              <a:t>al</a:t>
            </a:r>
            <a:r>
              <a:rPr sz="2600" b="1" spc="-10" dirty="0" smtClean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sys</a:t>
            </a:r>
            <a:r>
              <a:rPr sz="2600" b="1" spc="-10" dirty="0" smtClean="0">
                <a:latin typeface="Tahoma"/>
                <a:cs typeface="Tahoma"/>
              </a:rPr>
              <a:t>t</a:t>
            </a:r>
            <a:r>
              <a:rPr sz="2600" b="1" dirty="0" smtClean="0">
                <a:latin typeface="Tahoma"/>
                <a:cs typeface="Tahoma"/>
              </a:rPr>
              <a:t>em</a:t>
            </a:r>
            <a:r>
              <a:rPr sz="2600" b="1" spc="-25" dirty="0" smtClean="0">
                <a:latin typeface="Tahoma"/>
                <a:cs typeface="Tahoma"/>
              </a:rPr>
              <a:t> </a:t>
            </a:r>
            <a:r>
              <a:rPr sz="2600" b="1" spc="-5" dirty="0" smtClean="0">
                <a:latin typeface="Tahoma"/>
                <a:cs typeface="Tahoma"/>
              </a:rPr>
              <a:t>componen</a:t>
            </a:r>
            <a:r>
              <a:rPr sz="2600" b="1" dirty="0" smtClean="0">
                <a:latin typeface="Tahoma"/>
                <a:cs typeface="Tahoma"/>
              </a:rPr>
              <a:t>t</a:t>
            </a:r>
            <a:r>
              <a:rPr sz="2600" b="1" spc="-40" dirty="0" smtClean="0">
                <a:latin typeface="Tahoma"/>
                <a:cs typeface="Tahoma"/>
              </a:rPr>
              <a:t> </a:t>
            </a:r>
            <a:r>
              <a:rPr sz="2600" b="1" dirty="0" smtClean="0">
                <a:latin typeface="Tahoma"/>
                <a:cs typeface="Tahoma"/>
              </a:rPr>
              <a:t>and </a:t>
            </a:r>
            <a:r>
              <a:rPr sz="2600" b="1" spc="-5" dirty="0" smtClean="0">
                <a:latin typeface="Tahoma"/>
                <a:cs typeface="Tahoma"/>
              </a:rPr>
              <a:t>funct</a:t>
            </a:r>
            <a:r>
              <a:rPr sz="2600" b="1" spc="-10" dirty="0" smtClean="0">
                <a:latin typeface="Tahoma"/>
                <a:cs typeface="Tahoma"/>
              </a:rPr>
              <a:t>i</a:t>
            </a:r>
            <a:r>
              <a:rPr sz="2600" b="1" spc="-5" dirty="0" smtClean="0">
                <a:latin typeface="Tahoma"/>
                <a:cs typeface="Tahoma"/>
              </a:rPr>
              <a:t>on</a:t>
            </a:r>
            <a:r>
              <a:rPr lang="en-US" sz="2600" b="1" spc="-5" dirty="0" smtClean="0">
                <a:latin typeface="Tahoma"/>
                <a:cs typeface="Tahoma"/>
              </a:rPr>
              <a:t>.</a:t>
            </a:r>
            <a:endParaRPr sz="2600" dirty="0" smtClean="0">
              <a:latin typeface="Tahoma"/>
              <a:cs typeface="Tahoma"/>
            </a:endParaRPr>
          </a:p>
          <a:p>
            <a:pPr marL="623570" algn="l" rtl="0">
              <a:lnSpc>
                <a:spcPts val="3115"/>
              </a:lnSpc>
              <a:spcBef>
                <a:spcPts val="815"/>
              </a:spcBef>
            </a:pPr>
            <a:r>
              <a:rPr sz="2600" b="1" spc="-5" dirty="0" smtClean="0">
                <a:latin typeface="Tahoma"/>
                <a:cs typeface="Tahoma"/>
              </a:rPr>
              <a:t>Lymphocyte</a:t>
            </a:r>
            <a:r>
              <a:rPr sz="2600" b="1" dirty="0" smtClean="0">
                <a:latin typeface="Tahoma"/>
                <a:cs typeface="Tahoma"/>
              </a:rPr>
              <a:t>s</a:t>
            </a:r>
            <a:r>
              <a:rPr sz="2600" b="1" spc="-10" dirty="0" smtClean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formation</a:t>
            </a:r>
            <a:r>
              <a:rPr sz="2600" b="1" dirty="0">
                <a:latin typeface="Tahoma"/>
                <a:cs typeface="Tahoma"/>
              </a:rPr>
              <a:t>,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maturat</a:t>
            </a:r>
            <a:r>
              <a:rPr sz="2600" b="1" spc="-15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endParaRPr sz="2600" dirty="0">
              <a:latin typeface="Tahoma"/>
              <a:cs typeface="Tahoma"/>
            </a:endParaRPr>
          </a:p>
          <a:p>
            <a:pPr marL="623570" algn="l" rtl="0">
              <a:lnSpc>
                <a:spcPts val="3115"/>
              </a:lnSpc>
            </a:pPr>
            <a:r>
              <a:rPr lang="en-US" sz="2600" b="1" spc="-5" dirty="0" smtClean="0">
                <a:latin typeface="Tahoma"/>
                <a:cs typeface="Tahoma"/>
              </a:rPr>
              <a:t>F</a:t>
            </a:r>
            <a:r>
              <a:rPr sz="2600" b="1" spc="-5" dirty="0" smtClean="0">
                <a:latin typeface="Tahoma"/>
                <a:cs typeface="Tahoma"/>
              </a:rPr>
              <a:t>unc</a:t>
            </a:r>
            <a:r>
              <a:rPr sz="2600" b="1" spc="-10" dirty="0" smtClean="0">
                <a:latin typeface="Tahoma"/>
                <a:cs typeface="Tahoma"/>
              </a:rPr>
              <a:t>t</a:t>
            </a:r>
            <a:r>
              <a:rPr sz="2600" b="1" dirty="0" smtClean="0">
                <a:latin typeface="Tahoma"/>
                <a:cs typeface="Tahoma"/>
              </a:rPr>
              <a:t>ion</a:t>
            </a:r>
            <a:r>
              <a:rPr lang="en-US" sz="2600" b="1" dirty="0" smtClean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  <a:p>
            <a:pPr marL="623570" algn="l" rtl="0">
              <a:lnSpc>
                <a:spcPct val="100000"/>
              </a:lnSpc>
              <a:spcBef>
                <a:spcPts val="165"/>
              </a:spcBef>
            </a:pPr>
            <a:r>
              <a:rPr sz="2600" b="1" spc="-5" dirty="0">
                <a:latin typeface="Tahoma"/>
                <a:cs typeface="Tahoma"/>
              </a:rPr>
              <a:t>Leucocy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spc="-5" dirty="0">
                <a:latin typeface="Tahoma"/>
                <a:cs typeface="Tahoma"/>
              </a:rPr>
              <a:t>osis</a:t>
            </a:r>
            <a:r>
              <a:rPr sz="2600" b="1" dirty="0">
                <a:latin typeface="Tahoma"/>
                <a:cs typeface="Tahoma"/>
              </a:rPr>
              <a:t>,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leu</a:t>
            </a:r>
            <a:r>
              <a:rPr sz="2600" b="1" spc="-10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spc="5" dirty="0">
                <a:latin typeface="Tahoma"/>
                <a:cs typeface="Tahoma"/>
              </a:rPr>
              <a:t>e</a:t>
            </a:r>
            <a:r>
              <a:rPr sz="2600" b="1" spc="-5" dirty="0">
                <a:latin typeface="Tahoma"/>
                <a:cs typeface="Tahoma"/>
              </a:rPr>
              <a:t>ni</a:t>
            </a:r>
            <a:r>
              <a:rPr sz="2600" b="1" dirty="0">
                <a:latin typeface="Tahoma"/>
                <a:cs typeface="Tahoma"/>
              </a:rPr>
              <a:t>a and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leukemia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519045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2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720" y="3390772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3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720" y="4262501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4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720" y="5136133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5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743200"/>
            <a:ext cx="5622925" cy="3543300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347470">
              <a:lnSpc>
                <a:spcPct val="100000"/>
              </a:lnSpc>
              <a:spcBef>
                <a:spcPts val="2115"/>
              </a:spcBef>
            </a:pPr>
            <a:r>
              <a:rPr sz="2800" b="1" spc="-5" dirty="0">
                <a:latin typeface="Tahoma"/>
                <a:cs typeface="Tahoma"/>
              </a:rPr>
              <a:t>inde</a:t>
            </a:r>
            <a:r>
              <a:rPr sz="2800" b="1" spc="-10" dirty="0">
                <a:latin typeface="Tahoma"/>
                <a:cs typeface="Tahoma"/>
              </a:rPr>
              <a:t>p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nde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" y="381000"/>
            <a:ext cx="8107680" cy="201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algn="l" rtl="0">
              <a:lnSpc>
                <a:spcPct val="100000"/>
              </a:lnSpc>
              <a:tabLst>
                <a:tab pos="3367404" algn="l"/>
              </a:tabLst>
            </a:pPr>
            <a:r>
              <a:rPr sz="2800" b="1" spc="-10" dirty="0" smtClean="0">
                <a:latin typeface="Tahoma"/>
                <a:cs typeface="Tahoma"/>
              </a:rPr>
              <a:t>LYMPHO</a:t>
            </a:r>
            <a:r>
              <a:rPr sz="2800" b="1" dirty="0" smtClean="0">
                <a:latin typeface="Tahoma"/>
                <a:cs typeface="Tahoma"/>
              </a:rPr>
              <a:t>C</a:t>
            </a:r>
            <a:r>
              <a:rPr sz="2800" b="1" spc="-10" dirty="0" smtClean="0">
                <a:latin typeface="Tahoma"/>
                <a:cs typeface="Tahoma"/>
              </a:rPr>
              <a:t>YTE</a:t>
            </a:r>
            <a:r>
              <a:rPr sz="2800" b="1" spc="-5" dirty="0" smtClean="0">
                <a:latin typeface="Tahoma"/>
                <a:cs typeface="Tahoma"/>
              </a:rPr>
              <a:t>S</a:t>
            </a:r>
            <a:endParaRPr lang="ar-SA" sz="2800" b="1" spc="-5" dirty="0" smtClean="0">
              <a:latin typeface="Tahoma"/>
              <a:cs typeface="Tahoma"/>
            </a:endParaRPr>
          </a:p>
          <a:p>
            <a:pPr marL="469900" algn="l" rtl="0">
              <a:lnSpc>
                <a:spcPct val="100000"/>
              </a:lnSpc>
              <a:tabLst>
                <a:tab pos="3367404" algn="l"/>
              </a:tabLst>
            </a:pPr>
            <a:r>
              <a:rPr lang="en-US" sz="2800" b="1" spc="-5" dirty="0" smtClean="0">
                <a:latin typeface="Tahoma"/>
                <a:cs typeface="Tahoma"/>
              </a:rPr>
              <a:t>T</a:t>
            </a:r>
            <a:r>
              <a:rPr lang="en-GB" sz="2800" b="1" spc="-5" dirty="0" err="1" smtClean="0">
                <a:latin typeface="Tahoma"/>
                <a:cs typeface="Tahoma"/>
              </a:rPr>
              <a:t>ypes</a:t>
            </a:r>
            <a:r>
              <a:rPr lang="en-GB" sz="2800" b="1" spc="-5" dirty="0" smtClean="0">
                <a:latin typeface="Tahoma"/>
                <a:cs typeface="Tahoma"/>
              </a:rPr>
              <a:t>:</a:t>
            </a:r>
            <a:r>
              <a:rPr sz="2800" b="1" dirty="0">
                <a:latin typeface="Tahoma"/>
                <a:cs typeface="Tahoma"/>
              </a:rPr>
              <a:t>	</a:t>
            </a:r>
            <a:endParaRPr sz="2800" dirty="0">
              <a:latin typeface="Tahoma"/>
              <a:cs typeface="Tahoma"/>
            </a:endParaRPr>
          </a:p>
          <a:p>
            <a:pPr marL="394970" indent="-304800" algn="l" rtl="0">
              <a:lnSpc>
                <a:spcPts val="3000"/>
              </a:lnSpc>
              <a:buFont typeface="Arial"/>
              <a:buChar char="•"/>
              <a:tabLst>
                <a:tab pos="395605" algn="l"/>
              </a:tabLst>
            </a:pPr>
            <a:endParaRPr lang="en-GB" sz="2800" b="1" spc="-10" dirty="0" smtClean="0">
              <a:latin typeface="Tahoma"/>
              <a:cs typeface="Tahoma"/>
            </a:endParaRPr>
          </a:p>
          <a:p>
            <a:pPr marL="12700" algn="l" rtl="0">
              <a:lnSpc>
                <a:spcPts val="2840"/>
              </a:lnSpc>
            </a:pPr>
            <a:r>
              <a:rPr sz="2800" b="1" i="1" spc="0" dirty="0" smtClean="0">
                <a:latin typeface="Tahoma"/>
                <a:cs typeface="Tahoma"/>
              </a:rPr>
              <a:t>.</a:t>
            </a:r>
            <a:r>
              <a:rPr sz="2800" b="1" spc="-5" dirty="0">
                <a:latin typeface="Tahoma"/>
                <a:cs typeface="Tahoma"/>
              </a:rPr>
              <a:t>1</a:t>
            </a:r>
            <a:r>
              <a:rPr sz="2800" b="1" spc="-48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Thy</a:t>
            </a:r>
            <a:r>
              <a:rPr sz="2800" b="1" spc="-15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u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7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d</a:t>
            </a:r>
            <a:r>
              <a:rPr sz="2800" b="1" spc="-5" dirty="0">
                <a:latin typeface="Tahoma"/>
                <a:cs typeface="Tahoma"/>
              </a:rPr>
              <a:t>ependent</a:t>
            </a:r>
            <a:r>
              <a:rPr sz="2800" b="1" spc="-1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(</a:t>
            </a:r>
            <a:r>
              <a:rPr sz="2800" b="1" spc="0" dirty="0" smtClean="0">
                <a:latin typeface="Tahoma"/>
                <a:cs typeface="Tahoma"/>
              </a:rPr>
              <a:t>T</a:t>
            </a:r>
            <a:r>
              <a:rPr sz="2800" b="1" spc="-15" dirty="0" smtClean="0">
                <a:latin typeface="Tahoma"/>
                <a:cs typeface="Tahoma"/>
              </a:rPr>
              <a:t>-</a:t>
            </a:r>
            <a:r>
              <a:rPr sz="2800" b="1" spc="-10" dirty="0" smtClean="0">
                <a:latin typeface="Tahoma"/>
                <a:cs typeface="Tahoma"/>
              </a:rPr>
              <a:t>l</a:t>
            </a:r>
            <a:r>
              <a:rPr sz="2800" b="1" spc="-15" dirty="0" smtClean="0">
                <a:latin typeface="Tahoma"/>
                <a:cs typeface="Tahoma"/>
              </a:rPr>
              <a:t>y</a:t>
            </a:r>
            <a:r>
              <a:rPr sz="2800" b="1" spc="-25" dirty="0" smtClean="0">
                <a:latin typeface="Tahoma"/>
                <a:cs typeface="Tahoma"/>
              </a:rPr>
              <a:t>m</a:t>
            </a:r>
            <a:r>
              <a:rPr sz="2800" b="1" spc="-10" dirty="0" smtClean="0">
                <a:latin typeface="Tahoma"/>
                <a:cs typeface="Tahoma"/>
              </a:rPr>
              <a:t>ph</a:t>
            </a:r>
            <a:r>
              <a:rPr sz="2800" b="1" dirty="0" smtClean="0">
                <a:latin typeface="Tahoma"/>
                <a:cs typeface="Tahoma"/>
              </a:rPr>
              <a:t>oc</a:t>
            </a:r>
            <a:r>
              <a:rPr sz="2800" b="1" spc="-5" dirty="0" smtClean="0">
                <a:latin typeface="Tahoma"/>
                <a:cs typeface="Tahoma"/>
              </a:rPr>
              <a:t>yte</a:t>
            </a:r>
            <a:r>
              <a:rPr sz="2800" b="1" spc="-30" dirty="0" smtClean="0">
                <a:latin typeface="Tahoma"/>
                <a:cs typeface="Tahoma"/>
              </a:rPr>
              <a:t>s</a:t>
            </a:r>
            <a:r>
              <a:rPr lang="en-US" sz="2800" b="1" i="1" spc="-5" dirty="0" smtClean="0">
                <a:latin typeface="Tahoma"/>
                <a:cs typeface="Tahoma"/>
              </a:rPr>
              <a:t>)</a:t>
            </a:r>
            <a:endParaRPr sz="2800" dirty="0">
              <a:latin typeface="Tahoma"/>
              <a:cs typeface="Tahoma"/>
            </a:endParaRPr>
          </a:p>
          <a:p>
            <a:pPr marL="12700" algn="l" rtl="0">
              <a:lnSpc>
                <a:spcPts val="3180"/>
              </a:lnSpc>
            </a:pPr>
            <a:r>
              <a:rPr sz="4200" b="1" i="1" spc="0" baseline="-5952" dirty="0">
                <a:latin typeface="Tahoma"/>
                <a:cs typeface="Tahoma"/>
              </a:rPr>
              <a:t>.</a:t>
            </a:r>
            <a:r>
              <a:rPr sz="4200" b="1" spc="-7" baseline="-5952" dirty="0">
                <a:latin typeface="Tahoma"/>
                <a:cs typeface="Tahoma"/>
              </a:rPr>
              <a:t>2</a:t>
            </a:r>
            <a:r>
              <a:rPr sz="4200" b="1" spc="-712" baseline="-5952" dirty="0">
                <a:latin typeface="Tahoma"/>
                <a:cs typeface="Tahoma"/>
              </a:rPr>
              <a:t> </a:t>
            </a:r>
            <a:r>
              <a:rPr sz="4200" b="1" spc="-15" baseline="-5952" dirty="0" smtClean="0">
                <a:latin typeface="Tahoma"/>
                <a:cs typeface="Tahoma"/>
              </a:rPr>
              <a:t>Th</a:t>
            </a:r>
            <a:r>
              <a:rPr sz="4200" b="1" spc="-7" baseline="-5952" dirty="0" smtClean="0">
                <a:latin typeface="Tahoma"/>
                <a:cs typeface="Tahoma"/>
              </a:rPr>
              <a:t>y</a:t>
            </a:r>
            <a:r>
              <a:rPr sz="4200" b="1" spc="-30" baseline="-5952" dirty="0" smtClean="0">
                <a:latin typeface="Tahoma"/>
                <a:cs typeface="Tahoma"/>
              </a:rPr>
              <a:t>m</a:t>
            </a:r>
            <a:r>
              <a:rPr sz="4200" b="1" spc="-15" baseline="-5952" dirty="0" smtClean="0">
                <a:latin typeface="Tahoma"/>
                <a:cs typeface="Tahoma"/>
              </a:rPr>
              <a:t>u</a:t>
            </a:r>
            <a:r>
              <a:rPr sz="4200" b="1" spc="-7" baseline="-5952" dirty="0" smtClean="0">
                <a:latin typeface="Tahoma"/>
                <a:cs typeface="Tahoma"/>
              </a:rPr>
              <a:t>s</a:t>
            </a:r>
            <a:r>
              <a:rPr lang="ar-SA" sz="4200" b="1" spc="-7" baseline="-5952" dirty="0" smtClean="0">
                <a:latin typeface="Tahoma"/>
                <a:cs typeface="Tahoma"/>
              </a:rPr>
              <a:t> </a:t>
            </a:r>
            <a:r>
              <a:rPr lang="en-US" sz="4200" b="1" spc="-7" dirty="0" smtClean="0">
                <a:latin typeface="Tahoma"/>
                <a:cs typeface="Tahoma"/>
              </a:rPr>
              <a:t> </a:t>
            </a:r>
            <a:r>
              <a:rPr lang="en-US" sz="3200" b="1" spc="-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</a:t>
            </a:r>
            <a:r>
              <a:rPr sz="3200" b="1" spc="262" baseline="-595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i="1" spc="5" dirty="0">
                <a:latin typeface="Tahoma"/>
                <a:cs typeface="Tahoma"/>
              </a:rPr>
              <a:t>(</a:t>
            </a:r>
            <a:r>
              <a:rPr sz="2800" b="1" spc="0" dirty="0">
                <a:latin typeface="Tahoma"/>
                <a:cs typeface="Tahoma"/>
              </a:rPr>
              <a:t>B</a:t>
            </a:r>
            <a:r>
              <a:rPr sz="2800" b="1" spc="-15" dirty="0">
                <a:latin typeface="Tahoma"/>
                <a:cs typeface="Tahoma"/>
              </a:rPr>
              <a:t>-</a:t>
            </a:r>
            <a:r>
              <a:rPr sz="2800" b="1" spc="-10" dirty="0">
                <a:latin typeface="Tahoma"/>
                <a:cs typeface="Tahoma"/>
              </a:rPr>
              <a:t>ly</a:t>
            </a:r>
            <a:r>
              <a:rPr sz="2800" b="1" spc="-5" dirty="0">
                <a:latin typeface="Tahoma"/>
                <a:cs typeface="Tahoma"/>
              </a:rPr>
              <a:t>mph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cyt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s</a:t>
            </a:r>
            <a:r>
              <a:rPr sz="2800" b="1" i="1" spc="-5" dirty="0">
                <a:latin typeface="Tahoma"/>
                <a:cs typeface="Tahoma"/>
              </a:rPr>
              <a:t>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2743200"/>
            <a:ext cx="562292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970" y="388873"/>
            <a:ext cx="4824095" cy="106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4190"/>
              </a:lnSpc>
            </a:pPr>
            <a:r>
              <a:rPr sz="3600" dirty="0"/>
              <a:t>T</a:t>
            </a:r>
            <a:r>
              <a:rPr sz="3600" spc="-10" dirty="0"/>
              <a:t>-</a:t>
            </a:r>
            <a:r>
              <a:rPr sz="3600" spc="-5" dirty="0"/>
              <a:t>Lymphocytes</a:t>
            </a:r>
            <a:endParaRPr sz="3600"/>
          </a:p>
          <a:p>
            <a:pPr algn="ctr">
              <a:lnSpc>
                <a:spcPts val="4190"/>
              </a:lnSpc>
            </a:pPr>
            <a:r>
              <a:rPr sz="3600" spc="-10" dirty="0"/>
              <a:t>(Thymu</a:t>
            </a:r>
            <a:r>
              <a:rPr sz="3600" spc="-5" dirty="0"/>
              <a:t>s</a:t>
            </a:r>
            <a:r>
              <a:rPr sz="3600" spc="-10" dirty="0"/>
              <a:t> </a:t>
            </a:r>
            <a:r>
              <a:rPr sz="3600" spc="-5" dirty="0"/>
              <a:t>dependent)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244" y="1572514"/>
            <a:ext cx="1327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31390"/>
            <a:ext cx="132715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1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796" y="1673986"/>
            <a:ext cx="7086804" cy="1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algn="l" rtl="0">
              <a:lnSpc>
                <a:spcPts val="2520"/>
              </a:lnSpc>
            </a:pP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rm</a:t>
            </a:r>
            <a:r>
              <a:rPr sz="2400" b="1" dirty="0">
                <a:latin typeface="Tahoma"/>
                <a:cs typeface="Tahoma"/>
              </a:rPr>
              <a:t>ed</a:t>
            </a:r>
            <a:r>
              <a:rPr sz="2400" b="1" spc="-5" dirty="0">
                <a:latin typeface="Tahoma"/>
                <a:cs typeface="Tahoma"/>
              </a:rPr>
              <a:t> in</a:t>
            </a:r>
            <a:r>
              <a:rPr sz="2400" b="1" dirty="0">
                <a:latin typeface="Tahoma"/>
                <a:cs typeface="Tahoma"/>
              </a:rPr>
              <a:t> b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mar</a:t>
            </a:r>
            <a:r>
              <a:rPr sz="2400" b="1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w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lymph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id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ssue migrate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thymus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 smtClean="0">
                <a:latin typeface="Tahoma"/>
                <a:cs typeface="Tahoma"/>
              </a:rPr>
              <a:t>maturati</a:t>
            </a:r>
            <a:r>
              <a:rPr sz="2400" b="1" spc="-20" dirty="0" smtClean="0">
                <a:latin typeface="Tahoma"/>
                <a:cs typeface="Tahoma"/>
              </a:rPr>
              <a:t>o</a:t>
            </a:r>
            <a:r>
              <a:rPr sz="2400" b="1" dirty="0" smtClean="0">
                <a:latin typeface="Tahoma"/>
                <a:cs typeface="Tahoma"/>
              </a:rPr>
              <a:t>n</a:t>
            </a:r>
            <a:r>
              <a:rPr lang="en-GB" sz="2400" b="1" dirty="0" smtClean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27940" algn="l" rtl="0">
              <a:lnSpc>
                <a:spcPts val="2600"/>
              </a:lnSpc>
            </a:pP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dirty="0">
                <a:latin typeface="Tahoma"/>
                <a:cs typeface="Tahoma"/>
              </a:rPr>
              <a:t>e </a:t>
            </a:r>
            <a:r>
              <a:rPr sz="2400" b="1" spc="-5" dirty="0">
                <a:latin typeface="Tahoma"/>
                <a:cs typeface="Tahoma"/>
              </a:rPr>
              <a:t>spa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 smtClean="0">
                <a:latin typeface="Tahoma"/>
                <a:cs typeface="Tahoma"/>
              </a:rPr>
              <a:t>100</a:t>
            </a:r>
            <a:r>
              <a:rPr sz="2400" b="1" spc="-5" dirty="0" smtClean="0">
                <a:latin typeface="Tahoma"/>
                <a:cs typeface="Tahoma"/>
              </a:rPr>
              <a:t>-</a:t>
            </a:r>
            <a:r>
              <a:rPr lang="en-GB" sz="2400" b="1" spc="-10" dirty="0" smtClean="0">
                <a:latin typeface="Tahoma"/>
                <a:cs typeface="Tahoma"/>
              </a:rPr>
              <a:t>300</a:t>
            </a:r>
            <a:r>
              <a:rPr sz="2400" b="1" dirty="0" smtClean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days.</a:t>
            </a:r>
            <a:endParaRPr sz="2400" dirty="0">
              <a:latin typeface="Tahoma"/>
              <a:cs typeface="Tahoma"/>
            </a:endParaRPr>
          </a:p>
          <a:p>
            <a:pPr marL="12700" algn="l" rtl="0">
              <a:lnSpc>
                <a:spcPts val="2700"/>
              </a:lnSpc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rcu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ate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between </a:t>
            </a:r>
            <a:r>
              <a:rPr sz="2400" b="1" spc="-20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od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60" dirty="0">
                <a:latin typeface="Tahoma"/>
                <a:cs typeface="Tahoma"/>
              </a:rPr>
              <a:t> </a:t>
            </a:r>
            <a:r>
              <a:rPr sz="3600" b="1" spc="-15" baseline="5787" dirty="0">
                <a:latin typeface="Tahoma"/>
                <a:cs typeface="Tahoma"/>
              </a:rPr>
              <a:t>ti</a:t>
            </a:r>
            <a:r>
              <a:rPr sz="3600" b="1" spc="-7" baseline="5787" dirty="0">
                <a:latin typeface="Tahoma"/>
                <a:cs typeface="Tahoma"/>
              </a:rPr>
              <a:t>ssues, lymp</a:t>
            </a:r>
            <a:r>
              <a:rPr sz="3600" b="1" spc="-30" baseline="5787" dirty="0">
                <a:latin typeface="Tahoma"/>
                <a:cs typeface="Tahoma"/>
              </a:rPr>
              <a:t>h</a:t>
            </a:r>
            <a:r>
              <a:rPr sz="3600" b="1" i="1" baseline="5787" dirty="0">
                <a:latin typeface="Tahoma"/>
                <a:cs typeface="Tahoma"/>
              </a:rPr>
              <a:t>.</a:t>
            </a:r>
            <a:endParaRPr sz="3600" baseline="5787" dirty="0">
              <a:latin typeface="Tahoma"/>
              <a:cs typeface="Tahoma"/>
            </a:endParaRPr>
          </a:p>
          <a:p>
            <a:pPr marL="12700" algn="l" rtl="0">
              <a:lnSpc>
                <a:spcPts val="2805"/>
              </a:lnSpc>
            </a:pP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spc="-5" dirty="0">
                <a:latin typeface="Tahoma"/>
                <a:cs typeface="Tahoma"/>
              </a:rPr>
              <a:t>pe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mpho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ytes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546" y="3317113"/>
            <a:ext cx="2032000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2800"/>
              </a:lnSpc>
            </a:pP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helper</a:t>
            </a:r>
            <a:endParaRPr sz="2400" dirty="0">
              <a:latin typeface="Tahoma"/>
              <a:cs typeface="Tahoma"/>
            </a:endParaRPr>
          </a:p>
          <a:p>
            <a:pPr marL="12700" marR="5080" algn="l" rtl="0">
              <a:lnSpc>
                <a:spcPts val="2900"/>
              </a:lnSpc>
            </a:pP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cy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ox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 </a:t>
            </a:r>
            <a:r>
              <a:rPr sz="2400" b="1" spc="-5" dirty="0">
                <a:latin typeface="Tahoma"/>
                <a:cs typeface="Tahoma"/>
              </a:rPr>
              <a:t>Natural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3330194"/>
            <a:ext cx="195580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15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4428744"/>
            <a:ext cx="2115185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Fu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4792726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444" y="4837594"/>
            <a:ext cx="7162800" cy="158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5080" algn="l" rtl="0">
              <a:lnSpc>
                <a:spcPct val="100800"/>
              </a:lnSpc>
            </a:pP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llu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ar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immunity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(g</a:t>
            </a:r>
            <a:r>
              <a:rPr sz="2400" b="1" spc="-5" dirty="0">
                <a:latin typeface="Tahoma"/>
                <a:cs typeface="Tahoma"/>
              </a:rPr>
              <a:t>raft</a:t>
            </a:r>
            <a:r>
              <a:rPr sz="2400" b="1" spc="160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re</a:t>
            </a:r>
            <a:r>
              <a:rPr sz="3600" b="1" spc="7" baseline="1157" dirty="0">
                <a:latin typeface="Tahoma"/>
                <a:cs typeface="Tahoma"/>
              </a:rPr>
              <a:t>j</a:t>
            </a:r>
            <a:r>
              <a:rPr sz="3600" b="1" spc="-7" baseline="1157" dirty="0">
                <a:latin typeface="Tahoma"/>
                <a:cs typeface="Tahoma"/>
              </a:rPr>
              <a:t>ec</a:t>
            </a:r>
            <a:r>
              <a:rPr sz="3600" b="1" spc="-15" baseline="1157" dirty="0">
                <a:latin typeface="Tahoma"/>
                <a:cs typeface="Tahoma"/>
              </a:rPr>
              <a:t>t</a:t>
            </a:r>
            <a:r>
              <a:rPr sz="3600" b="1" spc="-37" baseline="1157" dirty="0">
                <a:latin typeface="Tahoma"/>
                <a:cs typeface="Tahoma"/>
              </a:rPr>
              <a:t>i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n</a:t>
            </a:r>
            <a:r>
              <a:rPr sz="3600" b="1" spc="37" baseline="1157" dirty="0">
                <a:latin typeface="Tahoma"/>
                <a:cs typeface="Tahoma"/>
              </a:rPr>
              <a:t> </a:t>
            </a:r>
            <a:r>
              <a:rPr lang="en-GB" sz="3600" b="1" spc="37" baseline="1157" dirty="0" smtClean="0">
                <a:latin typeface="Tahoma"/>
                <a:cs typeface="Tahoma"/>
              </a:rPr>
              <a:t>-</a:t>
            </a:r>
            <a:r>
              <a:rPr lang="en-GB" sz="3600" b="1" spc="37" dirty="0" smtClean="0">
                <a:latin typeface="Tahoma"/>
                <a:cs typeface="Tahoma"/>
              </a:rPr>
              <a:t> </a:t>
            </a:r>
            <a:r>
              <a:rPr sz="3600" b="1" spc="-7" baseline="1157" dirty="0" smtClean="0">
                <a:latin typeface="Tahoma"/>
                <a:cs typeface="Tahoma"/>
              </a:rPr>
              <a:t>delayed </a:t>
            </a:r>
            <a:r>
              <a:rPr sz="2400" b="1" spc="-10" dirty="0">
                <a:latin typeface="Tahoma"/>
                <a:cs typeface="Tahoma"/>
              </a:rPr>
              <a:t>hyper</a:t>
            </a:r>
            <a:r>
              <a:rPr sz="2400" b="1" spc="0" dirty="0">
                <a:latin typeface="Tahoma"/>
                <a:cs typeface="Tahoma"/>
              </a:rPr>
              <a:t>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nsiti</a:t>
            </a:r>
            <a:r>
              <a:rPr sz="2400" b="1" dirty="0">
                <a:latin typeface="Tahoma"/>
                <a:cs typeface="Tahoma"/>
              </a:rPr>
              <a:t>v</a:t>
            </a:r>
            <a:r>
              <a:rPr sz="2400" b="1" spc="-10" dirty="0">
                <a:latin typeface="Tahoma"/>
                <a:cs typeface="Tahoma"/>
              </a:rPr>
              <a:t>it</a:t>
            </a:r>
            <a:r>
              <a:rPr sz="2400" b="1" spc="-20" dirty="0">
                <a:latin typeface="Tahoma"/>
                <a:cs typeface="Tahoma"/>
              </a:rPr>
              <a:t>y</a:t>
            </a:r>
            <a:r>
              <a:rPr sz="2400" b="1" i="1" spc="15" dirty="0" smtClean="0">
                <a:latin typeface="Tahoma"/>
                <a:cs typeface="Tahoma"/>
              </a:rPr>
              <a:t>.</a:t>
            </a:r>
            <a:r>
              <a:rPr sz="2400" b="1" i="1" dirty="0" smtClean="0">
                <a:latin typeface="Tahoma"/>
                <a:cs typeface="Tahoma"/>
              </a:rPr>
              <a:t>)</a:t>
            </a:r>
            <a:endParaRPr lang="en-GB" sz="2400" b="1" i="1" dirty="0" smtClean="0">
              <a:latin typeface="Tahoma"/>
              <a:cs typeface="Tahoma"/>
            </a:endParaRPr>
          </a:p>
          <a:p>
            <a:pPr marL="545465" marR="5080" algn="l" rtl="0">
              <a:lnSpc>
                <a:spcPct val="100800"/>
              </a:lnSpc>
            </a:pPr>
            <a:endParaRPr sz="2400" dirty="0">
              <a:latin typeface="Tahoma"/>
              <a:cs typeface="Tahoma"/>
            </a:endParaRPr>
          </a:p>
          <a:p>
            <a:pPr marL="12700" algn="l" rtl="0">
              <a:lnSpc>
                <a:spcPts val="2175"/>
              </a:lnSpc>
              <a:tabLst>
                <a:tab pos="545465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b="1" dirty="0">
                <a:latin typeface="Tahoma"/>
                <a:cs typeface="Tahoma"/>
              </a:rPr>
              <a:t>R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 anti</a:t>
            </a:r>
            <a:r>
              <a:rPr sz="2400" b="1" spc="-15" dirty="0">
                <a:latin typeface="Tahoma"/>
                <a:cs typeface="Tahoma"/>
              </a:rPr>
              <a:t>b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dy</a:t>
            </a:r>
            <a:r>
              <a:rPr sz="2400" b="1" spc="6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secret</a:t>
            </a:r>
            <a:r>
              <a:rPr sz="2400" b="1" spc="-10" dirty="0">
                <a:latin typeface="Tahoma"/>
                <a:cs typeface="Tahoma"/>
              </a:rPr>
              <a:t>io</a:t>
            </a:r>
            <a:r>
              <a:rPr sz="2400" b="1" spc="-15" dirty="0">
                <a:latin typeface="Tahoma"/>
                <a:cs typeface="Tahoma"/>
              </a:rPr>
              <a:t>n</a:t>
            </a:r>
            <a:r>
              <a:rPr sz="2400" b="1" i="1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ypes t lymphocy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4"/>
          <a:stretch/>
        </p:blipFill>
        <p:spPr bwMode="auto">
          <a:xfrm>
            <a:off x="609600" y="533400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114800"/>
            <a:ext cx="84112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- These are the main types of T-lymphocytes, the remainder few are mainly regulatory.</a:t>
            </a:r>
          </a:p>
          <a:p>
            <a:pPr algn="l" rtl="0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67247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810" y="388873"/>
            <a:ext cx="5467350" cy="106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90"/>
              </a:lnSpc>
            </a:pPr>
            <a:r>
              <a:rPr sz="3600" dirty="0"/>
              <a:t>B-</a:t>
            </a:r>
            <a:r>
              <a:rPr sz="3600" spc="-5" dirty="0"/>
              <a:t> Lymphocytes</a:t>
            </a:r>
            <a:endParaRPr sz="3600"/>
          </a:p>
          <a:p>
            <a:pPr marL="12700">
              <a:lnSpc>
                <a:spcPts val="4190"/>
              </a:lnSpc>
            </a:pPr>
            <a:r>
              <a:rPr sz="3600" spc="-10" dirty="0"/>
              <a:t>(thymu</a:t>
            </a:r>
            <a:r>
              <a:rPr sz="3600" spc="-5" dirty="0"/>
              <a:t>s-</a:t>
            </a:r>
            <a:r>
              <a:rPr sz="3600" dirty="0"/>
              <a:t>indepen</a:t>
            </a:r>
            <a:r>
              <a:rPr sz="3600" spc="-5" dirty="0"/>
              <a:t>dents)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73810" y="1641474"/>
            <a:ext cx="6986905" cy="189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1680" algn="l" rtl="0">
              <a:lnSpc>
                <a:spcPct val="110000"/>
              </a:lnSpc>
            </a:pP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rst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discovere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Bir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 smtClean="0">
                <a:latin typeface="Tahoma"/>
                <a:cs typeface="Tahoma"/>
              </a:rPr>
              <a:t>Bursa </a:t>
            </a:r>
            <a:r>
              <a:rPr sz="2800" b="1" spc="-10" dirty="0">
                <a:latin typeface="Tahoma"/>
                <a:cs typeface="Tahoma"/>
              </a:rPr>
              <a:t>Form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in: </a:t>
            </a:r>
            <a:r>
              <a:rPr sz="2800" b="1" dirty="0">
                <a:latin typeface="Tahoma"/>
                <a:cs typeface="Tahoma"/>
              </a:rPr>
              <a:t>B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rrow,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germinal</a:t>
            </a:r>
            <a:endParaRPr sz="2800" dirty="0">
              <a:latin typeface="Tahoma"/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yer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ly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p</a:t>
            </a:r>
            <a:r>
              <a:rPr sz="2800" b="1" spc="-5" dirty="0">
                <a:latin typeface="Tahoma"/>
                <a:cs typeface="Tahoma"/>
              </a:rPr>
              <a:t>h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node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red </a:t>
            </a:r>
            <a:r>
              <a:rPr sz="2800" b="1" spc="0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ul</a:t>
            </a:r>
            <a:r>
              <a:rPr sz="2800" b="1" spc="-5" dirty="0">
                <a:latin typeface="Tahoma"/>
                <a:cs typeface="Tahoma"/>
              </a:rPr>
              <a:t>p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sple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n</a:t>
            </a:r>
            <a:endParaRPr sz="2800" dirty="0">
              <a:latin typeface="Tahoma"/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735"/>
              </a:spcBef>
            </a:pPr>
            <a:r>
              <a:rPr sz="2800" b="1" spc="-10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5" dirty="0">
                <a:latin typeface="Tahoma"/>
                <a:cs typeface="Tahoma"/>
              </a:rPr>
              <a:t>2-</a:t>
            </a:r>
            <a:r>
              <a:rPr sz="2800" b="1" spc="-5" dirty="0">
                <a:latin typeface="Tahoma"/>
                <a:cs typeface="Tahoma"/>
              </a:rPr>
              <a:t>7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days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1645411"/>
            <a:ext cx="149860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091" y="3251072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091" y="4248150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878072"/>
            <a:ext cx="4115309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ahoma"/>
                <a:cs typeface="Tahoma"/>
              </a:rPr>
              <a:t>Stimu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ted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an</a:t>
            </a:r>
            <a:r>
              <a:rPr sz="2800" b="1" spc="-15" dirty="0" smtClean="0">
                <a:latin typeface="Tahoma"/>
                <a:cs typeface="Tahoma"/>
              </a:rPr>
              <a:t>t</a:t>
            </a:r>
            <a:r>
              <a:rPr sz="2800" b="1" spc="-25" dirty="0" smtClean="0">
                <a:latin typeface="Tahoma"/>
                <a:cs typeface="Tahoma"/>
              </a:rPr>
              <a:t>i</a:t>
            </a:r>
            <a:r>
              <a:rPr sz="2800" b="1" spc="-10" dirty="0" smtClean="0">
                <a:latin typeface="Tahoma"/>
                <a:cs typeface="Tahoma"/>
              </a:rPr>
              <a:t>ge</a:t>
            </a:r>
            <a:r>
              <a:rPr sz="2800" b="1" spc="-5" dirty="0" smtClean="0">
                <a:latin typeface="Tahoma"/>
                <a:cs typeface="Tahoma"/>
              </a:rPr>
              <a:t>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4290948"/>
            <a:ext cx="8604250" cy="137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algn="l" rtl="0">
              <a:lnSpc>
                <a:spcPts val="3285"/>
              </a:lnSpc>
            </a:pPr>
            <a:r>
              <a:rPr sz="2800" b="1" spc="-1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transforms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into large</a:t>
            </a:r>
            <a:r>
              <a:rPr sz="2800" b="1" spc="-295" dirty="0">
                <a:latin typeface="Tahoma"/>
                <a:cs typeface="Tahoma"/>
              </a:rPr>
              <a:t> </a:t>
            </a:r>
            <a:r>
              <a:rPr sz="4200" b="1" spc="-15" baseline="6944" dirty="0">
                <a:latin typeface="Tahoma"/>
                <a:cs typeface="Tahoma"/>
              </a:rPr>
              <a:t>pla</a:t>
            </a:r>
            <a:r>
              <a:rPr sz="4200" b="1" spc="-7" baseline="6944" dirty="0">
                <a:latin typeface="Tahoma"/>
                <a:cs typeface="Tahoma"/>
              </a:rPr>
              <a:t>s</a:t>
            </a:r>
            <a:r>
              <a:rPr sz="4200" b="1" spc="-15" baseline="6944" dirty="0">
                <a:latin typeface="Tahoma"/>
                <a:cs typeface="Tahoma"/>
              </a:rPr>
              <a:t>m</a:t>
            </a:r>
            <a:r>
              <a:rPr sz="4200" b="1" spc="-7" baseline="6944" dirty="0">
                <a:latin typeface="Tahoma"/>
                <a:cs typeface="Tahoma"/>
              </a:rPr>
              <a:t>a</a:t>
            </a:r>
            <a:r>
              <a:rPr sz="4200" b="1" spc="-75" baseline="6944" dirty="0">
                <a:latin typeface="Tahoma"/>
                <a:cs typeface="Tahoma"/>
              </a:rPr>
              <a:t> </a:t>
            </a:r>
            <a:r>
              <a:rPr sz="4200" b="1" spc="-15" baseline="6944" dirty="0">
                <a:latin typeface="Tahoma"/>
                <a:cs typeface="Tahoma"/>
              </a:rPr>
              <a:t>cel</a:t>
            </a:r>
            <a:r>
              <a:rPr sz="4200" b="1" spc="-7" baseline="6944" dirty="0">
                <a:latin typeface="Tahoma"/>
                <a:cs typeface="Tahoma"/>
              </a:rPr>
              <a:t>l</a:t>
            </a:r>
            <a:r>
              <a:rPr sz="4200" b="1" spc="52" baseline="6944" dirty="0">
                <a:latin typeface="Tahoma"/>
                <a:cs typeface="Tahoma"/>
              </a:rPr>
              <a:t> </a:t>
            </a:r>
            <a:r>
              <a:rPr sz="4200" b="1" spc="-15" baseline="6944" dirty="0">
                <a:latin typeface="Tahoma"/>
                <a:cs typeface="Tahoma"/>
              </a:rPr>
              <a:t>(pr</a:t>
            </a:r>
            <a:r>
              <a:rPr sz="4200" b="1" baseline="6944" dirty="0">
                <a:latin typeface="Tahoma"/>
                <a:cs typeface="Tahoma"/>
              </a:rPr>
              <a:t>o</a:t>
            </a:r>
            <a:r>
              <a:rPr sz="4200" b="1" spc="-7" baseline="6944" dirty="0">
                <a:latin typeface="Tahoma"/>
                <a:cs typeface="Tahoma"/>
              </a:rPr>
              <a:t>d</a:t>
            </a:r>
            <a:r>
              <a:rPr sz="4200" b="1" spc="-15" baseline="6944" dirty="0">
                <a:latin typeface="Tahoma"/>
                <a:cs typeface="Tahoma"/>
              </a:rPr>
              <a:t>uce</a:t>
            </a:r>
            <a:endParaRPr sz="4200" baseline="6944" dirty="0">
              <a:latin typeface="Tahoma"/>
              <a:cs typeface="Tahoma"/>
            </a:endParaRPr>
          </a:p>
          <a:p>
            <a:pPr marL="622300" algn="l" rtl="0">
              <a:lnSpc>
                <a:spcPts val="3285"/>
              </a:lnSpc>
            </a:pP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ti</a:t>
            </a:r>
            <a:r>
              <a:rPr sz="2800" b="1" spc="-20" dirty="0">
                <a:latin typeface="Tahoma"/>
                <a:cs typeface="Tahoma"/>
              </a:rPr>
              <a:t>b</a:t>
            </a:r>
            <a:r>
              <a:rPr sz="2800" b="1" spc="-10" dirty="0">
                <a:latin typeface="Tahoma"/>
                <a:cs typeface="Tahoma"/>
              </a:rPr>
              <a:t>ody)</a:t>
            </a:r>
            <a:endParaRPr sz="2800" dirty="0">
              <a:latin typeface="Tahoma"/>
              <a:cs typeface="Tahoma"/>
            </a:endParaRPr>
          </a:p>
          <a:p>
            <a:pPr marL="622300" indent="-609600" algn="l" rtl="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622300" algn="l"/>
              </a:tabLst>
            </a:pPr>
            <a:r>
              <a:rPr sz="2800" b="1" spc="-10" dirty="0">
                <a:latin typeface="Tahoma"/>
                <a:cs typeface="Tahoma"/>
              </a:rPr>
              <a:t>Function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Humor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im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unit</a:t>
            </a:r>
            <a:r>
              <a:rPr sz="2800" b="1" spc="-20" dirty="0">
                <a:latin typeface="Tahoma"/>
                <a:cs typeface="Tahoma"/>
              </a:rPr>
              <a:t>y</a:t>
            </a:r>
            <a:r>
              <a:rPr sz="2800" b="1" i="1" spc="-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sma c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4"/>
          <a:stretch/>
        </p:blipFill>
        <p:spPr bwMode="auto">
          <a:xfrm>
            <a:off x="-152400" y="1219200"/>
            <a:ext cx="8423563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2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 lymphocytes plasma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3" y="1752600"/>
            <a:ext cx="81459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5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Immune System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Shape 188" descr="immunsystem_gra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600200"/>
            <a:ext cx="4213817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03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102578" y="2276872"/>
            <a:ext cx="6192688" cy="3954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6405" marR="0" lvl="1" indent="-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</a:pPr>
            <a:endParaRPr sz="1778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5" marR="0" lvl="0" indent="-406405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7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691680" y="607549"/>
            <a:ext cx="5760640" cy="8553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5000" cap="flat" cmpd="thickThin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Major organs</a:t>
            </a:r>
          </a:p>
        </p:txBody>
      </p:sp>
      <p:sp>
        <p:nvSpPr>
          <p:cNvPr id="195" name="Shape 195"/>
          <p:cNvSpPr/>
          <p:nvPr/>
        </p:nvSpPr>
        <p:spPr>
          <a:xfrm>
            <a:off x="768940" y="1634862"/>
            <a:ext cx="3347002" cy="6420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5000" cap="flat" cmpd="thickThin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Primary Lymphoid Organs</a:t>
            </a:r>
          </a:p>
        </p:txBody>
      </p:sp>
      <p:sp>
        <p:nvSpPr>
          <p:cNvPr id="196" name="Shape 196"/>
          <p:cNvSpPr/>
          <p:nvPr/>
        </p:nvSpPr>
        <p:spPr>
          <a:xfrm>
            <a:off x="442425" y="2469524"/>
            <a:ext cx="1935832" cy="64201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BA9D4"/>
              </a:gs>
              <a:gs pos="65000">
                <a:srgbClr val="DED4ED"/>
              </a:gs>
              <a:gs pos="100000">
                <a:srgbClr val="E7DFF3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Bone marrow</a:t>
            </a:r>
          </a:p>
        </p:txBody>
      </p:sp>
      <p:sp>
        <p:nvSpPr>
          <p:cNvPr id="197" name="Shape 197"/>
          <p:cNvSpPr/>
          <p:nvPr/>
        </p:nvSpPr>
        <p:spPr>
          <a:xfrm>
            <a:off x="2522273" y="2472822"/>
            <a:ext cx="1935832" cy="64201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BA9D4"/>
              </a:gs>
              <a:gs pos="65000">
                <a:srgbClr val="DED4ED"/>
              </a:gs>
              <a:gs pos="100000">
                <a:srgbClr val="E7DFF3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Thymus</a:t>
            </a:r>
          </a:p>
        </p:txBody>
      </p:sp>
      <p:sp>
        <p:nvSpPr>
          <p:cNvPr id="199" name="Shape 199"/>
          <p:cNvSpPr/>
          <p:nvPr/>
        </p:nvSpPr>
        <p:spPr>
          <a:xfrm>
            <a:off x="4686685" y="1634862"/>
            <a:ext cx="4139952" cy="6420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5000" cap="flat" cmpd="thickThin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Secondary (or peripheral) Lymph organs</a:t>
            </a:r>
          </a:p>
        </p:txBody>
      </p:sp>
      <p:sp>
        <p:nvSpPr>
          <p:cNvPr id="201" name="Shape 201"/>
          <p:cNvSpPr/>
          <p:nvPr/>
        </p:nvSpPr>
        <p:spPr>
          <a:xfrm>
            <a:off x="4631978" y="2383733"/>
            <a:ext cx="1379276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tonsils</a:t>
            </a:r>
          </a:p>
        </p:txBody>
      </p:sp>
      <p:sp>
        <p:nvSpPr>
          <p:cNvPr id="202" name="Shape 202"/>
          <p:cNvSpPr/>
          <p:nvPr/>
        </p:nvSpPr>
        <p:spPr>
          <a:xfrm>
            <a:off x="6107629" y="2391576"/>
            <a:ext cx="1379276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adenoids</a:t>
            </a:r>
          </a:p>
        </p:txBody>
      </p:sp>
      <p:sp>
        <p:nvSpPr>
          <p:cNvPr id="203" name="Shape 203"/>
          <p:cNvSpPr/>
          <p:nvPr/>
        </p:nvSpPr>
        <p:spPr>
          <a:xfrm>
            <a:off x="4664270" y="3084097"/>
            <a:ext cx="1549542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Lymph nodes</a:t>
            </a:r>
          </a:p>
        </p:txBody>
      </p:sp>
      <p:sp>
        <p:nvSpPr>
          <p:cNvPr id="204" name="Shape 204"/>
          <p:cNvSpPr/>
          <p:nvPr/>
        </p:nvSpPr>
        <p:spPr>
          <a:xfrm>
            <a:off x="6282746" y="3080512"/>
            <a:ext cx="2629254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Lymphatic vessels</a:t>
            </a:r>
          </a:p>
        </p:txBody>
      </p:sp>
      <p:sp>
        <p:nvSpPr>
          <p:cNvPr id="205" name="Shape 205"/>
          <p:cNvSpPr/>
          <p:nvPr/>
        </p:nvSpPr>
        <p:spPr>
          <a:xfrm>
            <a:off x="7570432" y="2427454"/>
            <a:ext cx="1379276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spleen</a:t>
            </a:r>
          </a:p>
        </p:txBody>
      </p:sp>
      <p:sp>
        <p:nvSpPr>
          <p:cNvPr id="206" name="Shape 206"/>
          <p:cNvSpPr/>
          <p:nvPr/>
        </p:nvSpPr>
        <p:spPr>
          <a:xfrm>
            <a:off x="4683124" y="3778701"/>
            <a:ext cx="1379276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</a:p>
        </p:txBody>
      </p:sp>
      <p:sp>
        <p:nvSpPr>
          <p:cNvPr id="207" name="Shape 207"/>
          <p:cNvSpPr/>
          <p:nvPr/>
        </p:nvSpPr>
        <p:spPr>
          <a:xfrm>
            <a:off x="6115274" y="3764591"/>
            <a:ext cx="2853287" cy="533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BE7A0"/>
              </a:gs>
              <a:gs pos="65000">
                <a:srgbClr val="E8F9CC"/>
              </a:gs>
              <a:gs pos="100000">
                <a:srgbClr val="EEFDD8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peyer's patches</a:t>
            </a:r>
          </a:p>
        </p:txBody>
      </p:sp>
    </p:spTree>
    <p:extLst>
      <p:ext uri="{BB962C8B-B14F-4D97-AF65-F5344CB8AC3E}">
        <p14:creationId xmlns:p14="http://schemas.microsoft.com/office/powerpoint/2010/main" val="267488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0" y="448733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11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Types of Immunity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0" y="99060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Immune system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76019" y="3018632"/>
            <a:ext cx="3962305" cy="228126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8777"/>
              <a:buFont typeface="Rambla"/>
              <a:buAutoNum type="arabicPeriod"/>
            </a:pPr>
            <a:r>
              <a:rPr lang="en-US" sz="1778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Second line of defense</a:t>
            </a:r>
          </a:p>
          <a:p>
            <a:pPr marL="342900" marR="0" lvl="0" indent="-342900" algn="l" rtl="0">
              <a:spcBef>
                <a:spcPts val="889"/>
              </a:spcBef>
              <a:spcAft>
                <a:spcPts val="0"/>
              </a:spcAft>
              <a:buClr>
                <a:srgbClr val="0070C0"/>
              </a:buClr>
              <a:buSzPct val="98777"/>
              <a:buFont typeface="Rambla"/>
              <a:buAutoNum type="arabicPeriod"/>
            </a:pPr>
            <a:r>
              <a:rPr lang="en-US" sz="1778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 present at birth</a:t>
            </a:r>
          </a:p>
          <a:p>
            <a:pPr marL="342900" marR="0" lvl="0" indent="-342900" algn="l" rtl="0">
              <a:spcBef>
                <a:spcPts val="889"/>
              </a:spcBef>
              <a:spcAft>
                <a:spcPts val="0"/>
              </a:spcAft>
              <a:buClr>
                <a:srgbClr val="0070C0"/>
              </a:buClr>
              <a:buSzPct val="98777"/>
              <a:buFont typeface="Rambla"/>
              <a:buAutoNum type="arabicPeriod"/>
            </a:pPr>
            <a:r>
              <a:rPr lang="en-US" sz="1778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Persists throughout life</a:t>
            </a:r>
          </a:p>
          <a:p>
            <a:pPr marL="342900" marR="0" lvl="0" indent="-342900" algn="l" rtl="0">
              <a:spcBef>
                <a:spcPts val="889"/>
              </a:spcBef>
              <a:spcAft>
                <a:spcPts val="0"/>
              </a:spcAft>
              <a:buClr>
                <a:srgbClr val="0070C0"/>
              </a:buClr>
              <a:buSzPct val="98777"/>
              <a:buFont typeface="Rambla"/>
              <a:buAutoNum type="arabicPeriod"/>
            </a:pPr>
            <a:r>
              <a:rPr lang="en-US" sz="1778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be mobilized rapidly and act quickly</a:t>
            </a:r>
          </a:p>
          <a:p>
            <a:pPr marL="342900" marR="0" lvl="0" indent="-342900" algn="l" rtl="0">
              <a:spcBef>
                <a:spcPts val="889"/>
              </a:spcBef>
              <a:buClr>
                <a:srgbClr val="0070C0"/>
              </a:buClr>
              <a:buSzPct val="98777"/>
              <a:buFont typeface="Rambla"/>
              <a:buAutoNum type="arabicPeriod"/>
            </a:pPr>
            <a:r>
              <a:rPr lang="en-US" sz="1778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Attacks all antigens fairly equally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539799" y="3022600"/>
            <a:ext cx="4096621" cy="3170809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70C0"/>
              </a:buClr>
              <a:buSzPct val="102750"/>
              <a:buFont typeface="Rambla"/>
              <a:buAutoNum type="arabicPeriod"/>
            </a:pPr>
            <a:r>
              <a:rPr lang="en-US" sz="16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Third line of defense.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70C0"/>
              </a:buClr>
              <a:buSzPct val="102750"/>
              <a:buFont typeface="Rambla"/>
              <a:buAutoNum type="arabicPeriod"/>
            </a:pPr>
            <a:r>
              <a:rPr lang="en-US" sz="16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Antigen specificity. It is activated by thousands of diverse antigens.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70C0"/>
              </a:buClr>
              <a:buSzPct val="102750"/>
              <a:buFont typeface="Rambla"/>
              <a:buAutoNum type="arabicPeriod"/>
            </a:pPr>
            <a:r>
              <a:rPr lang="en-US" sz="16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Responds with the proliferation of cells and the generation of antibodies.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70C0"/>
              </a:buClr>
              <a:buSzPct val="102750"/>
              <a:buFont typeface="Rambla"/>
              <a:buAutoNum type="arabicPeriod"/>
            </a:pPr>
            <a:r>
              <a:rPr lang="en-US" sz="16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Responds slowly, being fully activated about 4 days after the immunologic threat.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70C0"/>
              </a:buClr>
              <a:buSzPct val="102750"/>
              <a:buFont typeface="Rambla"/>
              <a:buAutoNum type="arabicPeriod"/>
            </a:pPr>
            <a:r>
              <a:rPr lang="en-US" sz="16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Exhibits immunologic memory, so that repeated exposure to the same infectious agent results in improved resistance against it.</a:t>
            </a:r>
          </a:p>
        </p:txBody>
      </p:sp>
      <p:grpSp>
        <p:nvGrpSpPr>
          <p:cNvPr id="231" name="Shape 231"/>
          <p:cNvGrpSpPr/>
          <p:nvPr/>
        </p:nvGrpSpPr>
        <p:grpSpPr>
          <a:xfrm>
            <a:off x="376020" y="1509116"/>
            <a:ext cx="8260400" cy="1356699"/>
            <a:chOff x="192" y="1288"/>
            <a:chExt cx="5904" cy="961"/>
          </a:xfrm>
        </p:grpSpPr>
        <p:grpSp>
          <p:nvGrpSpPr>
            <p:cNvPr id="232" name="Shape 232"/>
            <p:cNvGrpSpPr/>
            <p:nvPr/>
          </p:nvGrpSpPr>
          <p:grpSpPr>
            <a:xfrm>
              <a:off x="192" y="1680"/>
              <a:ext cx="5904" cy="569"/>
              <a:chOff x="192" y="1680"/>
              <a:chExt cx="5904" cy="569"/>
            </a:xfrm>
          </p:grpSpPr>
          <p:sp>
            <p:nvSpPr>
              <p:cNvPr id="233" name="Shape 233"/>
              <p:cNvSpPr txBox="1"/>
              <p:nvPr/>
            </p:nvSpPr>
            <p:spPr>
              <a:xfrm>
                <a:off x="192" y="1680"/>
                <a:ext cx="2832" cy="569"/>
              </a:xfrm>
              <a:prstGeom prst="rect">
                <a:avLst/>
              </a:prstGeom>
              <a:solidFill>
                <a:schemeClr val="lt1"/>
              </a:solidFill>
              <a:ln w="55000" cap="flat" cmpd="thickThin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SzPct val="25000"/>
                  <a:buNone/>
                </a:pPr>
                <a:r>
                  <a:rPr lang="en-US" sz="2311" b="1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Innate (non-specific; natural) immunity</a:t>
                </a: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>
                <a:off x="3168" y="1680"/>
                <a:ext cx="2928" cy="569"/>
              </a:xfrm>
              <a:prstGeom prst="rect">
                <a:avLst/>
              </a:prstGeom>
              <a:solidFill>
                <a:schemeClr val="lt1"/>
              </a:solidFill>
              <a:ln w="55000" cap="flat" cmpd="thickThin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buSzPct val="25000"/>
                  <a:buNone/>
                </a:pPr>
                <a:r>
                  <a:rPr lang="en-US" sz="2311" b="1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Adaptive (specific; acquired) immunity</a:t>
                </a:r>
              </a:p>
            </p:txBody>
          </p:sp>
        </p:grpSp>
        <p:sp>
          <p:nvSpPr>
            <p:cNvPr id="235" name="Shape 235"/>
            <p:cNvSpPr/>
            <p:nvPr/>
          </p:nvSpPr>
          <p:spPr>
            <a:xfrm rot="2281565">
              <a:off x="3264" y="1440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lt1"/>
            </a:solidFill>
            <a:ln w="5500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None/>
              </a:pPr>
              <a:endParaRPr sz="231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 rot="8854563">
              <a:off x="2016" y="1440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lt1"/>
            </a:solidFill>
            <a:ln w="5500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None/>
              </a:pPr>
              <a:endParaRPr sz="231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2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-180528" y="51525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89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89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Complement System is Part of the 1</a:t>
            </a:r>
            <a:r>
              <a:rPr lang="en-US" sz="2489" b="1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89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Line of Defense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212642" y="970205"/>
            <a:ext cx="5366400" cy="409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dirty="0">
                <a:latin typeface="Calibri"/>
                <a:ea typeface="Calibri"/>
                <a:cs typeface="Calibri"/>
                <a:sym typeface="Calibri"/>
              </a:rPr>
              <a:t>complement system:  </a:t>
            </a:r>
          </a:p>
          <a:p>
            <a:pPr marL="0" marR="0" lvl="0" indent="0" algn="l" rtl="1">
              <a:spcBef>
                <a:spcPts val="320"/>
              </a:spcBef>
              <a:spcAft>
                <a:spcPts val="0"/>
              </a:spcAft>
              <a:buSzPct val="25000"/>
              <a:buNone/>
            </a:pPr>
            <a:r>
              <a:rPr lang="en-US" sz="1600" b="1" i="1" dirty="0"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The first part of the immune system that meets invaders such as bacteria</a:t>
            </a:r>
          </a:p>
          <a:p>
            <a:pPr marL="0" marR="0" lvl="0" indent="0" algn="l" rtl="1">
              <a:spcBef>
                <a:spcPts val="32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2-it  </a:t>
            </a:r>
            <a:r>
              <a:rPr lang="en-US" sz="1600" b="1" u="sng" dirty="0">
                <a:latin typeface="Calibri"/>
                <a:ea typeface="Calibri"/>
                <a:cs typeface="Calibri"/>
                <a:sym typeface="Calibri"/>
              </a:rPr>
              <a:t>is a group of proteins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1">
              <a:spcBef>
                <a:spcPts val="32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3- These proteins flow freely in the blood and can quickly reach the site of an invasion where they can </a:t>
            </a:r>
            <a:r>
              <a:rPr lang="en-US" sz="1600" b="1" u="sng" dirty="0">
                <a:latin typeface="Calibri"/>
                <a:ea typeface="Calibri"/>
                <a:cs typeface="Calibri"/>
                <a:sym typeface="Calibri"/>
              </a:rPr>
              <a:t>react directly with </a:t>
            </a:r>
            <a:r>
              <a:rPr lang="en-US" sz="1600" b="1" i="1" u="sng" dirty="0">
                <a:latin typeface="Calibri"/>
                <a:ea typeface="Calibri"/>
                <a:cs typeface="Calibri"/>
                <a:sym typeface="Calibri"/>
              </a:rPr>
              <a:t>antigens </a:t>
            </a:r>
            <a:r>
              <a:rPr lang="en-US" sz="1600" b="1" i="1" dirty="0"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molecules that the body recognizes as foreign substances).</a:t>
            </a:r>
          </a:p>
          <a:p>
            <a:pPr marL="0" marR="0" lvl="0" indent="0" algn="l" rtl="1">
              <a:spcBef>
                <a:spcPts val="320"/>
              </a:spcBef>
              <a:spcAft>
                <a:spcPts val="0"/>
              </a:spcAft>
              <a:buNone/>
            </a:pP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1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functions of complement proteins (When activated ):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Rambla"/>
              <a:buAutoNum type="arabicPeriod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Trigger inflammation.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Rambla"/>
              <a:buAutoNum type="arabicPeriod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Attract eater cells such as macrophages to the area.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Rambla"/>
              <a:buAutoNum type="arabicPeriod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Coat intruders so that eater cells are more likely to devour (swallow and eat) them (a process called as </a:t>
            </a:r>
            <a:r>
              <a:rPr lang="en-US" sz="1600" b="1" dirty="0" err="1">
                <a:latin typeface="Calibri"/>
                <a:ea typeface="Calibri"/>
                <a:cs typeface="Calibri"/>
                <a:sym typeface="Calibri"/>
              </a:rPr>
              <a:t>opsonization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Rambla"/>
              <a:buAutoNum type="arabicPeriod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Kill intruders.</a:t>
            </a:r>
          </a:p>
          <a:p>
            <a:pPr marL="0" marR="0" lvl="0" indent="0" algn="l" rtl="1"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038034"/>
            <a:ext cx="3254676" cy="536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74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919854" y="4060444"/>
            <a:ext cx="4499610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2980">
              <a:lnSpc>
                <a:spcPct val="100000"/>
              </a:lnSpc>
            </a:pPr>
            <a:r>
              <a:rPr sz="2000" b="1" spc="5" dirty="0">
                <a:latin typeface="Tahoma"/>
                <a:cs typeface="Tahoma"/>
              </a:rPr>
              <a:t>Wh</a:t>
            </a:r>
            <a:r>
              <a:rPr sz="2000" b="1" spc="-5" dirty="0">
                <a:latin typeface="Tahoma"/>
                <a:cs typeface="Tahoma"/>
              </a:rPr>
              <a:t>i</a:t>
            </a:r>
            <a:r>
              <a:rPr sz="2000" b="1" spc="-20" dirty="0">
                <a:latin typeface="Tahoma"/>
                <a:cs typeface="Tahoma"/>
              </a:rPr>
              <a:t>t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Bl</a:t>
            </a:r>
            <a:r>
              <a:rPr sz="2000" b="1" spc="-5" dirty="0">
                <a:latin typeface="Tahoma"/>
                <a:cs typeface="Tahoma"/>
              </a:rPr>
              <a:t>oo</a:t>
            </a:r>
            <a:r>
              <a:rPr sz="2000" b="1" dirty="0">
                <a:latin typeface="Tahoma"/>
                <a:cs typeface="Tahoma"/>
              </a:rPr>
              <a:t>d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C</a:t>
            </a:r>
            <a:r>
              <a:rPr sz="2000" b="1" spc="-5" dirty="0">
                <a:latin typeface="Tahoma"/>
                <a:cs typeface="Tahoma"/>
              </a:rPr>
              <a:t>e</a:t>
            </a:r>
            <a:r>
              <a:rPr sz="2000" b="1" spc="-20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4000" b="1" spc="-10" dirty="0">
                <a:latin typeface="Tahoma"/>
                <a:cs typeface="Tahoma"/>
              </a:rPr>
              <a:t>EOSINOPHIL</a:t>
            </a:r>
            <a:r>
              <a:rPr sz="4000" b="1" spc="0" dirty="0">
                <a:latin typeface="Tahoma"/>
                <a:cs typeface="Tahoma"/>
              </a:rPr>
              <a:t>L</a:t>
            </a:r>
            <a:r>
              <a:rPr sz="4000" b="1" spc="-5" dirty="0">
                <a:latin typeface="Tahoma"/>
                <a:cs typeface="Tahoma"/>
              </a:rPr>
              <a:t>S</a:t>
            </a:r>
            <a:r>
              <a:rPr sz="4000" b="1" spc="60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&amp;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6009" y="5058536"/>
            <a:ext cx="3009265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z="4000" b="1" spc="-10" dirty="0">
                <a:latin typeface="Tahoma"/>
                <a:cs typeface="Tahoma"/>
              </a:rPr>
              <a:t>BAS</a:t>
            </a:r>
            <a:r>
              <a:rPr sz="4000" b="1" spc="-20" dirty="0">
                <a:latin typeface="Tahoma"/>
                <a:cs typeface="Tahoma"/>
              </a:rPr>
              <a:t>O</a:t>
            </a:r>
            <a:r>
              <a:rPr sz="4000" b="1" spc="-10" dirty="0">
                <a:latin typeface="Tahoma"/>
                <a:cs typeface="Tahoma"/>
              </a:rPr>
              <a:t>PHILS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257" y="75438"/>
            <a:ext cx="36156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Leuco</a:t>
            </a:r>
            <a:r>
              <a:rPr spc="10" dirty="0"/>
              <a:t>c</a:t>
            </a:r>
            <a:r>
              <a:rPr dirty="0"/>
              <a:t>y</a:t>
            </a:r>
            <a:r>
              <a:rPr spc="-15" dirty="0"/>
              <a:t>t</a:t>
            </a:r>
            <a:r>
              <a:rPr spc="-5" dirty="0"/>
              <a:t>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139" y="914400"/>
            <a:ext cx="520014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Increase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lang="en-US" sz="2800" b="1" spc="20" dirty="0" smtClean="0">
                <a:latin typeface="Tahoma"/>
                <a:cs typeface="Tahoma"/>
              </a:rPr>
              <a:t>number of </a:t>
            </a:r>
            <a:r>
              <a:rPr sz="2800" b="1" spc="-5" dirty="0" smtClean="0">
                <a:latin typeface="Tahoma"/>
                <a:cs typeface="Tahoma"/>
              </a:rPr>
              <a:t>WBC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544" y="1537697"/>
            <a:ext cx="8239456" cy="479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0310" algn="l" rtl="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Physiological</a:t>
            </a:r>
            <a:endParaRPr sz="2800" dirty="0">
              <a:latin typeface="Tahoma"/>
              <a:cs typeface="Tahoma"/>
            </a:endParaRPr>
          </a:p>
          <a:p>
            <a:pPr marL="1210310" algn="l" rtl="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150812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urn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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ahoma"/>
                <a:cs typeface="Tahoma"/>
              </a:rPr>
              <a:t>morni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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ahoma"/>
                <a:cs typeface="Tahoma"/>
              </a:rPr>
              <a:t>ev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ning</a:t>
            </a:r>
            <a:endParaRPr sz="2800" dirty="0">
              <a:latin typeface="Tahoma"/>
              <a:cs typeface="Tahoma"/>
            </a:endParaRPr>
          </a:p>
          <a:p>
            <a:pPr marL="1507490" indent="-297180" algn="l" rtl="0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1508125" algn="l"/>
              </a:tabLst>
            </a:pPr>
            <a:r>
              <a:rPr sz="2800" b="1" spc="-5" dirty="0">
                <a:latin typeface="Tahoma"/>
                <a:cs typeface="Tahoma"/>
              </a:rPr>
              <a:t>After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0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hysic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exerc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se</a:t>
            </a:r>
            <a:endParaRPr sz="2800" dirty="0">
              <a:latin typeface="Tahoma"/>
              <a:cs typeface="Tahoma"/>
            </a:endParaRPr>
          </a:p>
          <a:p>
            <a:pPr marL="1210310" marR="5080" algn="l" rtl="0">
              <a:lnSpc>
                <a:spcPts val="3140"/>
              </a:lnSpc>
              <a:spcBef>
                <a:spcPts val="409"/>
              </a:spcBef>
              <a:buFont typeface="Arial"/>
              <a:buChar char="–"/>
              <a:tabLst>
                <a:tab pos="1508125" algn="l"/>
              </a:tabLst>
            </a:pPr>
            <a:r>
              <a:rPr sz="2800" b="1" spc="-10" dirty="0">
                <a:latin typeface="Tahoma"/>
                <a:cs typeface="Tahoma"/>
              </a:rPr>
              <a:t>Stres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dirty="0">
                <a:latin typeface="Tahoma"/>
                <a:cs typeface="Tahoma"/>
              </a:rPr>
              <a:t> A</a:t>
            </a:r>
            <a:r>
              <a:rPr sz="2800" b="1" spc="-10" dirty="0">
                <a:latin typeface="Tahoma"/>
                <a:cs typeface="Tahoma"/>
              </a:rPr>
              <a:t>drena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injection</a:t>
            </a:r>
            <a:endParaRPr lang="en-GB" sz="2800" b="1" spc="-5" dirty="0" smtClean="0">
              <a:latin typeface="Tahoma"/>
              <a:cs typeface="Tahoma"/>
            </a:endParaRPr>
          </a:p>
          <a:p>
            <a:pPr marL="1210310" marR="5080" algn="l" rtl="0">
              <a:lnSpc>
                <a:spcPts val="3140"/>
              </a:lnSpc>
              <a:spcBef>
                <a:spcPts val="409"/>
              </a:spcBef>
              <a:tabLst>
                <a:tab pos="1508125" algn="l"/>
              </a:tabLst>
            </a:pPr>
            <a:r>
              <a:rPr sz="2800" b="1" spc="-5" dirty="0" smtClean="0">
                <a:latin typeface="Tahoma"/>
                <a:cs typeface="Tahoma"/>
              </a:rPr>
              <a:t> </a:t>
            </a:r>
            <a:endParaRPr lang="ar-SA" sz="2800" b="1" spc="-5" dirty="0" smtClean="0">
              <a:latin typeface="Tahoma"/>
              <a:cs typeface="Tahoma"/>
            </a:endParaRPr>
          </a:p>
          <a:p>
            <a:pPr marL="1210310" marR="5080" algn="l" rtl="0">
              <a:lnSpc>
                <a:spcPts val="3140"/>
              </a:lnSpc>
              <a:spcBef>
                <a:spcPts val="409"/>
              </a:spcBef>
              <a:tabLst>
                <a:tab pos="1508125" algn="l"/>
              </a:tabLst>
            </a:pPr>
            <a:r>
              <a:rPr lang="en-US" sz="2800" b="1" spc="-10" dirty="0" smtClean="0">
                <a:latin typeface="Tahoma"/>
                <a:cs typeface="Tahoma"/>
              </a:rPr>
              <a:t>Pathological:</a:t>
            </a:r>
            <a:endParaRPr sz="2800" dirty="0" smtClean="0">
              <a:latin typeface="Tahoma"/>
              <a:cs typeface="Tahoma"/>
            </a:endParaRPr>
          </a:p>
          <a:p>
            <a:pPr marL="298450" indent="-285750" algn="l" rtl="0">
              <a:lnSpc>
                <a:spcPts val="3120"/>
              </a:lnSpc>
              <a:spcBef>
                <a:spcPts val="705"/>
              </a:spcBef>
              <a:buFont typeface="Arial"/>
              <a:buChar char="–"/>
              <a:tabLst>
                <a:tab pos="299085" algn="l"/>
              </a:tabLst>
            </a:pPr>
            <a:r>
              <a:rPr sz="2800" b="1" spc="-5" dirty="0" smtClean="0">
                <a:latin typeface="Tahoma"/>
                <a:cs typeface="Tahoma"/>
              </a:rPr>
              <a:t>Bact</a:t>
            </a:r>
            <a:r>
              <a:rPr sz="2800" b="1" spc="-20" dirty="0" smtClean="0">
                <a:latin typeface="Tahoma"/>
                <a:cs typeface="Tahoma"/>
              </a:rPr>
              <a:t>e</a:t>
            </a:r>
            <a:r>
              <a:rPr sz="2800" b="1" spc="-5" dirty="0" smtClean="0">
                <a:latin typeface="Tahoma"/>
                <a:cs typeface="Tahoma"/>
              </a:rPr>
              <a:t>ri</a:t>
            </a:r>
            <a:r>
              <a:rPr sz="2800" b="1" spc="-25" dirty="0" smtClean="0">
                <a:latin typeface="Tahoma"/>
                <a:cs typeface="Tahoma"/>
              </a:rPr>
              <a:t>a</a:t>
            </a:r>
            <a:r>
              <a:rPr sz="2800" b="1" spc="-5" dirty="0" smtClean="0">
                <a:latin typeface="Tahoma"/>
                <a:cs typeface="Tahoma"/>
              </a:rPr>
              <a:t>l</a:t>
            </a:r>
            <a:r>
              <a:rPr sz="2800" b="1" spc="35" dirty="0" smtClean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-2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ect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4200" b="1" i="1" spc="0" baseline="-3968" dirty="0">
                <a:latin typeface="Tahoma"/>
                <a:cs typeface="Tahoma"/>
              </a:rPr>
              <a:t>(</a:t>
            </a:r>
            <a:r>
              <a:rPr sz="4200" b="1" spc="-7" baseline="-3968" dirty="0">
                <a:latin typeface="Tahoma"/>
                <a:cs typeface="Tahoma"/>
              </a:rPr>
              <a:t>tonsi</a:t>
            </a:r>
            <a:r>
              <a:rPr sz="4200" b="1" spc="-37" baseline="-3968" dirty="0">
                <a:latin typeface="Tahoma"/>
                <a:cs typeface="Tahoma"/>
              </a:rPr>
              <a:t>l</a:t>
            </a:r>
            <a:r>
              <a:rPr sz="4200" b="1" spc="-15" baseline="-3968" dirty="0">
                <a:latin typeface="Tahoma"/>
                <a:cs typeface="Tahoma"/>
              </a:rPr>
              <a:t>l</a:t>
            </a:r>
            <a:r>
              <a:rPr sz="4200" b="1" spc="-37" baseline="-3968" dirty="0">
                <a:latin typeface="Tahoma"/>
                <a:cs typeface="Tahoma"/>
              </a:rPr>
              <a:t>i</a:t>
            </a:r>
            <a:r>
              <a:rPr sz="4200" b="1" spc="-7" baseline="-3968" dirty="0">
                <a:latin typeface="Tahoma"/>
                <a:cs typeface="Tahoma"/>
              </a:rPr>
              <a:t>ti</a:t>
            </a:r>
            <a:r>
              <a:rPr sz="4200" b="1" spc="-30" baseline="-3968" dirty="0">
                <a:latin typeface="Tahoma"/>
                <a:cs typeface="Tahoma"/>
              </a:rPr>
              <a:t>s</a:t>
            </a:r>
            <a:r>
              <a:rPr sz="4200" b="1" i="1" spc="-7" baseline="-3968" dirty="0" smtClean="0">
                <a:latin typeface="Tahoma"/>
                <a:cs typeface="Tahoma"/>
              </a:rPr>
              <a:t>,</a:t>
            </a:r>
            <a:r>
              <a:rPr lang="ar-SA" sz="4200" b="1" i="1" spc="-7" baseline="-3968" dirty="0" smtClean="0">
                <a:latin typeface="Tahoma"/>
                <a:cs typeface="Tahoma"/>
              </a:rPr>
              <a:t> </a:t>
            </a:r>
            <a:endParaRPr sz="4200" baseline="-3968" dirty="0">
              <a:latin typeface="Tahoma"/>
              <a:cs typeface="Tahoma"/>
            </a:endParaRPr>
          </a:p>
          <a:p>
            <a:pPr marR="3841750" algn="l" rtl="0">
              <a:lnSpc>
                <a:spcPts val="3000"/>
              </a:lnSpc>
            </a:pP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pendicitis)</a:t>
            </a:r>
            <a:endParaRPr sz="2800" dirty="0">
              <a:latin typeface="Tahoma"/>
              <a:cs typeface="Tahoma"/>
            </a:endParaRPr>
          </a:p>
          <a:p>
            <a:pPr marL="298450" indent="-285750" algn="l" rtl="0">
              <a:lnSpc>
                <a:spcPts val="3240"/>
              </a:lnSpc>
              <a:buFont typeface="Arial"/>
              <a:buChar char="–"/>
              <a:tabLst>
                <a:tab pos="299085" algn="l"/>
              </a:tabLst>
            </a:pPr>
            <a:r>
              <a:rPr sz="2800" b="1" spc="-5" dirty="0">
                <a:latin typeface="Tahoma"/>
                <a:cs typeface="Tahoma"/>
              </a:rPr>
              <a:t>Worm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inf</a:t>
            </a:r>
            <a:r>
              <a:rPr sz="2800" b="1" spc="-20" dirty="0" smtClean="0">
                <a:latin typeface="Tahoma"/>
                <a:cs typeface="Tahoma"/>
              </a:rPr>
              <a:t>e</a:t>
            </a:r>
            <a:r>
              <a:rPr sz="2800" b="1" spc="-10" dirty="0" smtClean="0">
                <a:latin typeface="Tahoma"/>
                <a:cs typeface="Tahoma"/>
              </a:rPr>
              <a:t>ction</a:t>
            </a:r>
            <a:r>
              <a:rPr lang="en-US" sz="2800" b="1" spc="-10" dirty="0" smtClean="0">
                <a:latin typeface="Tahoma"/>
                <a:cs typeface="Tahoma"/>
              </a:rPr>
              <a:t>.</a:t>
            </a:r>
          </a:p>
          <a:p>
            <a:pPr marL="298450" indent="-285750" algn="l" rtl="0">
              <a:lnSpc>
                <a:spcPts val="3240"/>
              </a:lnSpc>
              <a:buFont typeface="Arial"/>
              <a:buChar char="–"/>
              <a:tabLst>
                <a:tab pos="299085" algn="l"/>
              </a:tabLst>
            </a:pPr>
            <a:r>
              <a:rPr lang="en-US" sz="2800" b="1" spc="-10" dirty="0" err="1" smtClean="0">
                <a:latin typeface="Tahoma"/>
                <a:cs typeface="Tahoma"/>
              </a:rPr>
              <a:t>Allergric</a:t>
            </a:r>
            <a:r>
              <a:rPr lang="en-US" sz="2800" b="1" spc="-10" dirty="0" smtClean="0">
                <a:latin typeface="Tahoma"/>
                <a:cs typeface="Tahoma"/>
              </a:rPr>
              <a:t> reactions.</a:t>
            </a:r>
          </a:p>
          <a:p>
            <a:pPr marL="298450" indent="-285750" algn="l" rtl="0">
              <a:lnSpc>
                <a:spcPts val="3240"/>
              </a:lnSpc>
              <a:buFont typeface="Arial"/>
              <a:buChar char="–"/>
              <a:tabLst>
                <a:tab pos="299085" algn="l"/>
              </a:tabLst>
            </a:pP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745" y="290448"/>
            <a:ext cx="4815205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50"/>
              </a:lnSpc>
            </a:pPr>
            <a:r>
              <a:rPr sz="6600" spc="-5" dirty="0"/>
              <a:t>Leucopenia</a:t>
            </a:r>
            <a:endParaRPr sz="6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6676" rIns="0" bIns="0" rtlCol="0">
            <a:spAutoFit/>
          </a:bodyPr>
          <a:lstStyle/>
          <a:p>
            <a:pPr marL="3989704">
              <a:lnSpc>
                <a:spcPct val="100000"/>
              </a:lnSpc>
            </a:pPr>
            <a:r>
              <a:rPr sz="3600" b="0" dirty="0">
                <a:latin typeface="Arial"/>
                <a:cs typeface="Arial"/>
              </a:rPr>
              <a:t>2-</a:t>
            </a:r>
            <a:r>
              <a:rPr sz="3600" b="0" spc="-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typhoid</a:t>
            </a:r>
            <a:r>
              <a:rPr sz="3600" b="0" spc="-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feve</a:t>
            </a:r>
            <a:r>
              <a:rPr sz="3600" b="0" spc="-204" dirty="0">
                <a:latin typeface="Arial"/>
                <a:cs typeface="Arial"/>
              </a:rPr>
              <a:t>r</a:t>
            </a:r>
            <a:r>
              <a:rPr sz="3600" b="0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 marL="4039870">
              <a:lnSpc>
                <a:spcPct val="100000"/>
              </a:lnSpc>
              <a:spcBef>
                <a:spcPts val="2160"/>
              </a:spcBef>
              <a:tabLst>
                <a:tab pos="5834380" algn="l"/>
                <a:tab pos="6774815" algn="l"/>
              </a:tabLst>
            </a:pPr>
            <a:r>
              <a:rPr sz="3600" b="0" dirty="0">
                <a:latin typeface="Arial"/>
                <a:cs typeface="Arial"/>
              </a:rPr>
              <a:t>4-</a:t>
            </a:r>
            <a:r>
              <a:rPr sz="3600" b="0" spc="-5" dirty="0">
                <a:latin typeface="Arial"/>
                <a:cs typeface="Arial"/>
              </a:rPr>
              <a:t> B</a:t>
            </a:r>
            <a:r>
              <a:rPr sz="2800" b="0" dirty="0">
                <a:latin typeface="Arial"/>
                <a:cs typeface="Arial"/>
              </a:rPr>
              <a:t>1</a:t>
            </a:r>
            <a:r>
              <a:rPr sz="2800" b="0" spc="-5" dirty="0">
                <a:latin typeface="Arial"/>
                <a:cs typeface="Arial"/>
              </a:rPr>
              <a:t>2</a:t>
            </a:r>
            <a:r>
              <a:rPr sz="2800" b="0" spc="23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&amp;	folic	ac</a:t>
            </a:r>
            <a:r>
              <a:rPr sz="3600" b="0" spc="10" dirty="0">
                <a:latin typeface="Arial"/>
                <a:cs typeface="Arial"/>
              </a:rPr>
              <a:t>i</a:t>
            </a:r>
            <a:r>
              <a:rPr sz="3600" b="0" spc="-5" dirty="0">
                <a:latin typeface="Arial"/>
                <a:cs typeface="Arial"/>
              </a:rPr>
              <a:t>d</a:t>
            </a:r>
            <a:r>
              <a:rPr sz="3600" b="0" dirty="0">
                <a:latin typeface="Wingdings"/>
                <a:cs typeface="Wingdings"/>
              </a:rPr>
              <a:t></a:t>
            </a:r>
            <a:endParaRPr sz="36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900" y="3173857"/>
            <a:ext cx="3052445" cy="222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1-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mal</a:t>
            </a:r>
            <a:r>
              <a:rPr sz="3600" spc="10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utrition.</a:t>
            </a:r>
          </a:p>
          <a:p>
            <a:pPr marL="12700" algn="l" rtl="0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Arial"/>
                <a:cs typeface="Arial"/>
              </a:rPr>
              <a:t>3-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dr</a:t>
            </a:r>
            <a:r>
              <a:rPr sz="3600" spc="5" dirty="0">
                <a:latin typeface="Arial"/>
                <a:cs typeface="Arial"/>
              </a:rPr>
              <a:t>u</a:t>
            </a:r>
            <a:r>
              <a:rPr sz="3600" dirty="0">
                <a:latin typeface="Arial"/>
                <a:cs typeface="Arial"/>
              </a:rPr>
              <a:t>gs.</a:t>
            </a:r>
          </a:p>
          <a:p>
            <a:pPr marL="12700" algn="l" rtl="0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Arial"/>
                <a:cs typeface="Arial"/>
              </a:rPr>
              <a:t>5-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ra</a:t>
            </a:r>
            <a:r>
              <a:rPr sz="3600" spc="5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iati</a:t>
            </a:r>
            <a:r>
              <a:rPr sz="3600" spc="10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064" y="1567898"/>
            <a:ext cx="750633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Deficiency of the white blood cells:</a:t>
            </a:r>
          </a:p>
          <a:p>
            <a:pPr algn="l" rtl="0"/>
            <a:endParaRPr lang="en-US" sz="2800" b="1" dirty="0"/>
          </a:p>
          <a:p>
            <a:pPr algn="l" rtl="0"/>
            <a:r>
              <a:rPr lang="en-US" sz="2800" b="1" dirty="0" smtClean="0"/>
              <a:t>Causes:</a:t>
            </a:r>
            <a:endParaRPr lang="ar-SA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304800"/>
            <a:ext cx="307530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Leukaemia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1066800"/>
            <a:ext cx="6579870" cy="444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01099"/>
              </a:lnSpc>
            </a:pPr>
            <a:r>
              <a:rPr sz="2800" b="1" spc="-10" dirty="0">
                <a:latin typeface="Tahoma"/>
                <a:cs typeface="Tahoma"/>
              </a:rPr>
              <a:t>Canc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</a:t>
            </a:r>
            <a:r>
              <a:rPr sz="2800" b="1" dirty="0">
                <a:latin typeface="Tahoma"/>
                <a:cs typeface="Tahoma"/>
              </a:rPr>
              <a:t>f 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-15" dirty="0">
                <a:latin typeface="Tahoma"/>
                <a:cs typeface="Tahoma"/>
              </a:rPr>
              <a:t>h</a:t>
            </a:r>
            <a:r>
              <a:rPr sz="2800" b="1" spc="-5" dirty="0">
                <a:latin typeface="Tahoma"/>
                <a:cs typeface="Tahoma"/>
              </a:rPr>
              <a:t>ite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ls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du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</a:t>
            </a:r>
            <a:r>
              <a:rPr sz="2800" b="1" spc="-10" dirty="0">
                <a:latin typeface="Tahoma"/>
                <a:cs typeface="Tahoma"/>
              </a:rPr>
              <a:t>chromosoma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b</a:t>
            </a:r>
            <a:r>
              <a:rPr sz="2800" b="1" spc="-10" dirty="0">
                <a:latin typeface="Tahoma"/>
                <a:cs typeface="Tahoma"/>
              </a:rPr>
              <a:t>norm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ty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caus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by </a:t>
            </a:r>
            <a:r>
              <a:rPr sz="2800" b="1" spc="-10" dirty="0">
                <a:latin typeface="Tahoma"/>
                <a:cs typeface="Tahoma"/>
              </a:rPr>
              <a:t>chem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ca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s,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radi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tion,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and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viruses.</a:t>
            </a:r>
            <a:endParaRPr sz="2800" dirty="0">
              <a:latin typeface="Tahoma"/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45"/>
              </a:spcBef>
            </a:pP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more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than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50</a:t>
            </a:r>
            <a:r>
              <a:rPr sz="2800" b="1" spc="-5" dirty="0">
                <a:latin typeface="Tahoma"/>
                <a:cs typeface="Tahoma"/>
              </a:rPr>
              <a:t>x</a:t>
            </a:r>
            <a:r>
              <a:rPr sz="2800" b="1" spc="-10" dirty="0">
                <a:latin typeface="Tahoma"/>
                <a:cs typeface="Tahoma"/>
              </a:rPr>
              <a:t>10</a:t>
            </a:r>
            <a:r>
              <a:rPr sz="2700" b="1" spc="-7" baseline="20061" dirty="0">
                <a:latin typeface="Tahoma"/>
                <a:cs typeface="Tahoma"/>
              </a:rPr>
              <a:t>3</a:t>
            </a:r>
            <a:endParaRPr sz="2700" baseline="20061" dirty="0">
              <a:latin typeface="Tahoma"/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325"/>
              </a:spcBef>
            </a:pPr>
            <a:r>
              <a:rPr sz="2800" b="1" spc="-10" dirty="0">
                <a:latin typeface="Tahoma"/>
                <a:cs typeface="Tahoma"/>
              </a:rPr>
              <a:t>Type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uk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emia</a:t>
            </a:r>
            <a:endParaRPr sz="2800" dirty="0">
              <a:latin typeface="Tahoma"/>
              <a:cs typeface="Tahoma"/>
            </a:endParaRPr>
          </a:p>
          <a:p>
            <a:pPr marL="12700" marR="420370" algn="l" rtl="0">
              <a:lnSpc>
                <a:spcPct val="101099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Tahoma"/>
                <a:cs typeface="Tahoma"/>
              </a:rPr>
              <a:t>Mye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obl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st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uk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emia</a:t>
            </a:r>
            <a:r>
              <a:rPr sz="2800" b="1" spc="6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ahoma"/>
                <a:cs typeface="Tahoma"/>
              </a:rPr>
              <a:t>my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loid </a:t>
            </a:r>
            <a:r>
              <a:rPr sz="2800" b="1" spc="-10" dirty="0">
                <a:latin typeface="Tahoma"/>
                <a:cs typeface="Tahoma"/>
              </a:rPr>
              <a:t>cel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 dirty="0">
              <a:latin typeface="Tahoma"/>
              <a:cs typeface="Tahoma"/>
            </a:endParaRPr>
          </a:p>
          <a:p>
            <a:pPr marL="111760" algn="l" rtl="0">
              <a:lnSpc>
                <a:spcPts val="3265"/>
              </a:lnSpc>
              <a:spcBef>
                <a:spcPts val="74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mphob</a:t>
            </a:r>
            <a:r>
              <a:rPr sz="2800" b="1" spc="-2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s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u</a:t>
            </a:r>
            <a:r>
              <a:rPr sz="2800" b="1" spc="-15" dirty="0">
                <a:latin typeface="Tahoma"/>
                <a:cs typeface="Tahoma"/>
              </a:rPr>
              <a:t>k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mia</a:t>
            </a:r>
            <a:r>
              <a:rPr sz="2800" b="1" spc="6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</a:t>
            </a:r>
            <a:endParaRPr sz="2800" dirty="0">
              <a:latin typeface="Symbol"/>
              <a:cs typeface="Symbol"/>
            </a:endParaRPr>
          </a:p>
          <a:p>
            <a:pPr marL="12700" marR="2559050" algn="l" rtl="0">
              <a:lnSpc>
                <a:spcPts val="3229"/>
              </a:lnSpc>
              <a:spcBef>
                <a:spcPts val="120"/>
              </a:spcBef>
            </a:pPr>
            <a:r>
              <a:rPr sz="2800" b="1" spc="-5" dirty="0">
                <a:latin typeface="Tahoma"/>
                <a:cs typeface="Tahoma"/>
              </a:rPr>
              <a:t>ly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pho</a:t>
            </a:r>
            <a:r>
              <a:rPr sz="2800" b="1" dirty="0">
                <a:latin typeface="Tahoma"/>
                <a:cs typeface="Tahoma"/>
              </a:rPr>
              <a:t>c</a:t>
            </a:r>
            <a:r>
              <a:rPr sz="2800" b="1" spc="-5" dirty="0">
                <a:latin typeface="Tahoma"/>
                <a:cs typeface="Tahoma"/>
              </a:rPr>
              <a:t>ytic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cel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s Acute</a:t>
            </a:r>
            <a:r>
              <a:rPr sz="2800" b="1" spc="-10" dirty="0">
                <a:latin typeface="Tahoma"/>
                <a:cs typeface="Tahoma"/>
              </a:rPr>
              <a:t> o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chroni</a:t>
            </a:r>
            <a:r>
              <a:rPr sz="2800" b="1" spc="-5" dirty="0">
                <a:latin typeface="Tahoma"/>
                <a:cs typeface="Tahoma"/>
              </a:rPr>
              <a:t>c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nset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6672" y="5390516"/>
            <a:ext cx="6689090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ahoma"/>
                <a:cs typeface="Tahoma"/>
              </a:rPr>
              <a:t>Accompan</a:t>
            </a:r>
            <a:r>
              <a:rPr sz="2800" b="1" spc="-3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ed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th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a,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ding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345" y="1011682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545" y="2307463"/>
            <a:ext cx="149860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346" y="4975097"/>
            <a:ext cx="14986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33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2258695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127758"/>
            <a:ext cx="6769734" cy="93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65"/>
              </a:lnSpc>
            </a:pPr>
            <a:r>
              <a:rPr sz="3200" b="1" dirty="0">
                <a:latin typeface="Tahoma"/>
                <a:cs typeface="Tahoma"/>
              </a:rPr>
              <a:t>At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end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this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lecture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stu</a:t>
            </a:r>
            <a:r>
              <a:rPr sz="3200" b="1" spc="-15" dirty="0">
                <a:latin typeface="Tahoma"/>
                <a:cs typeface="Tahoma"/>
              </a:rPr>
              <a:t>d</a:t>
            </a:r>
            <a:r>
              <a:rPr sz="3200" b="1" dirty="0">
                <a:latin typeface="Tahoma"/>
                <a:cs typeface="Tahoma"/>
              </a:rPr>
              <a:t>ent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665"/>
              </a:lnSpc>
            </a:pPr>
            <a:r>
              <a:rPr sz="3200" b="1" dirty="0">
                <a:latin typeface="Tahoma"/>
                <a:cs typeface="Tahoma"/>
              </a:rPr>
              <a:t>should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be able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320" y="3144520"/>
            <a:ext cx="7434580" cy="307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320" marR="1236980" indent="-515620">
              <a:lnSpc>
                <a:spcPts val="2800"/>
              </a:lnSpc>
              <a:buFont typeface="Tahoma"/>
              <a:buAutoNum type="arabicPeriod"/>
              <a:tabLst>
                <a:tab pos="528955" algn="l"/>
              </a:tabLst>
            </a:pPr>
            <a:r>
              <a:rPr sz="2600" b="1" spc="-5" dirty="0">
                <a:latin typeface="Tahoma"/>
                <a:cs typeface="Tahoma"/>
              </a:rPr>
              <a:t>Descr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</a:t>
            </a:r>
            <a:r>
              <a:rPr sz="2600" b="1" spc="5" dirty="0">
                <a:latin typeface="Tahoma"/>
                <a:cs typeface="Tahoma"/>
              </a:rPr>
              <a:t>E</a:t>
            </a:r>
            <a:r>
              <a:rPr sz="2600" b="1" dirty="0">
                <a:latin typeface="Tahoma"/>
                <a:cs typeface="Tahoma"/>
              </a:rPr>
              <a:t>sinophils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 </a:t>
            </a:r>
            <a:r>
              <a:rPr sz="2600" b="1" spc="-5" dirty="0">
                <a:latin typeface="Tahoma"/>
                <a:cs typeface="Tahoma"/>
              </a:rPr>
              <a:t>funct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ons</a:t>
            </a:r>
            <a:endParaRPr sz="2600">
              <a:latin typeface="Tahoma"/>
              <a:cs typeface="Tahoma"/>
            </a:endParaRPr>
          </a:p>
          <a:p>
            <a:pPr marL="528320" indent="-515620">
              <a:lnSpc>
                <a:spcPts val="2960"/>
              </a:lnSpc>
              <a:spcBef>
                <a:spcPts val="340"/>
              </a:spcBef>
              <a:buFont typeface="Tahoma"/>
              <a:buAutoNum type="arabicPeriod"/>
              <a:tabLst>
                <a:tab pos="528955" algn="l"/>
              </a:tabLst>
            </a:pPr>
            <a:r>
              <a:rPr sz="2600" b="1" spc="-5" dirty="0">
                <a:latin typeface="Tahoma"/>
                <a:cs typeface="Tahoma"/>
              </a:rPr>
              <a:t>Descr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Ba</a:t>
            </a:r>
            <a:r>
              <a:rPr sz="2600" b="1" spc="5" dirty="0">
                <a:latin typeface="Tahoma"/>
                <a:cs typeface="Tahoma"/>
              </a:rPr>
              <a:t>s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dirty="0">
                <a:latin typeface="Tahoma"/>
                <a:cs typeface="Tahoma"/>
              </a:rPr>
              <a:t>hi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s </a:t>
            </a:r>
            <a:r>
              <a:rPr sz="2600" b="1" spc="-5" dirty="0">
                <a:latin typeface="Tahoma"/>
                <a:cs typeface="Tahoma"/>
              </a:rPr>
              <a:t>formatio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endParaRPr sz="2600">
              <a:latin typeface="Tahoma"/>
              <a:cs typeface="Tahoma"/>
            </a:endParaRPr>
          </a:p>
          <a:p>
            <a:pPr marL="528320">
              <a:lnSpc>
                <a:spcPts val="2960"/>
              </a:lnSpc>
            </a:pPr>
            <a:r>
              <a:rPr sz="2600" b="1" spc="-5" dirty="0">
                <a:latin typeface="Tahoma"/>
                <a:cs typeface="Tahoma"/>
              </a:rPr>
              <a:t>func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ions</a:t>
            </a:r>
            <a:endParaRPr sz="2600">
              <a:latin typeface="Tahoma"/>
              <a:cs typeface="Tahoma"/>
            </a:endParaRPr>
          </a:p>
          <a:p>
            <a:pPr marL="528320" marR="711200">
              <a:lnSpc>
                <a:spcPts val="2800"/>
              </a:lnSpc>
              <a:spcBef>
                <a:spcPts val="645"/>
              </a:spcBef>
            </a:pPr>
            <a:r>
              <a:rPr sz="2600" b="1" spc="-5" dirty="0">
                <a:latin typeface="Tahoma"/>
                <a:cs typeface="Tahoma"/>
              </a:rPr>
              <a:t>Descr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</a:t>
            </a:r>
            <a:r>
              <a:rPr sz="2600" b="1" spc="-5" dirty="0">
                <a:latin typeface="Tahoma"/>
                <a:cs typeface="Tahoma"/>
              </a:rPr>
              <a:t>M</a:t>
            </a:r>
            <a:r>
              <a:rPr sz="2600" b="1" dirty="0">
                <a:latin typeface="Tahoma"/>
                <a:cs typeface="Tahoma"/>
              </a:rPr>
              <a:t>o</a:t>
            </a:r>
            <a:r>
              <a:rPr sz="2600" b="1" spc="-5" dirty="0">
                <a:latin typeface="Tahoma"/>
                <a:cs typeface="Tahoma"/>
              </a:rPr>
              <a:t>nocyte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macropha</a:t>
            </a:r>
            <a:r>
              <a:rPr sz="2600" b="1" spc="-5" dirty="0">
                <a:latin typeface="Tahoma"/>
                <a:cs typeface="Tahoma"/>
              </a:rPr>
              <a:t>g</a:t>
            </a:r>
            <a:r>
              <a:rPr sz="2600" b="1" dirty="0">
                <a:latin typeface="Tahoma"/>
                <a:cs typeface="Tahoma"/>
              </a:rPr>
              <a:t>e </a:t>
            </a:r>
            <a:r>
              <a:rPr sz="2600" b="1" spc="-5" dirty="0">
                <a:latin typeface="Tahoma"/>
                <a:cs typeface="Tahoma"/>
              </a:rPr>
              <a:t>formatio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funct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ons.</a:t>
            </a:r>
            <a:endParaRPr sz="2600">
              <a:latin typeface="Tahoma"/>
              <a:cs typeface="Tahoma"/>
            </a:endParaRPr>
          </a:p>
          <a:p>
            <a:pPr marL="528320">
              <a:lnSpc>
                <a:spcPts val="2965"/>
              </a:lnSpc>
            </a:pPr>
            <a:r>
              <a:rPr sz="2600" b="1" spc="-5" dirty="0">
                <a:latin typeface="Tahoma"/>
                <a:cs typeface="Tahoma"/>
              </a:rPr>
              <a:t>Des</a:t>
            </a:r>
            <a:r>
              <a:rPr sz="2600" b="1" spc="-10" dirty="0">
                <a:latin typeface="Tahoma"/>
                <a:cs typeface="Tahoma"/>
              </a:rPr>
              <a:t>c</a:t>
            </a:r>
            <a:r>
              <a:rPr sz="2600" b="1" dirty="0">
                <a:latin typeface="Tahoma"/>
                <a:cs typeface="Tahoma"/>
              </a:rPr>
              <a:t>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</a:t>
            </a:r>
            <a:r>
              <a:rPr sz="2600" b="1" spc="-5" dirty="0">
                <a:latin typeface="Tahoma"/>
                <a:cs typeface="Tahoma"/>
              </a:rPr>
              <a:t>Reti</a:t>
            </a:r>
            <a:r>
              <a:rPr sz="2600" b="1" spc="-15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uloendothe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10" dirty="0">
                <a:latin typeface="Tahoma"/>
                <a:cs typeface="Tahoma"/>
              </a:rPr>
              <a:t>a</a:t>
            </a:r>
            <a:r>
              <a:rPr sz="2600" b="1" dirty="0">
                <a:latin typeface="Tahoma"/>
                <a:cs typeface="Tahoma"/>
              </a:rPr>
              <a:t>l </a:t>
            </a:r>
            <a:r>
              <a:rPr sz="2600" b="1" spc="-10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omponan</a:t>
            </a:r>
            <a:r>
              <a:rPr sz="2600" b="1" spc="-15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s</a:t>
            </a:r>
            <a:endParaRPr sz="2600">
              <a:latin typeface="Tahoma"/>
              <a:cs typeface="Tahoma"/>
            </a:endParaRPr>
          </a:p>
          <a:p>
            <a:pPr marL="528320">
              <a:lnSpc>
                <a:spcPct val="100000"/>
              </a:lnSpc>
              <a:spcBef>
                <a:spcPts val="25"/>
              </a:spcBef>
            </a:pP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" dirty="0">
                <a:latin typeface="Tahoma"/>
                <a:cs typeface="Tahoma"/>
              </a:rPr>
              <a:t> functions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320" y="4685029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3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320" y="5477459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4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34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2258695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2409" rIns="0" bIns="0" rtlCol="0">
            <a:spAutoFit/>
          </a:bodyPr>
          <a:lstStyle/>
          <a:p>
            <a:pPr marL="243840">
              <a:lnSpc>
                <a:spcPts val="3155"/>
              </a:lnSpc>
            </a:pPr>
            <a:r>
              <a:rPr dirty="0"/>
              <a:t>At </a:t>
            </a:r>
            <a:r>
              <a:rPr spc="-15"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end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 t</a:t>
            </a:r>
            <a:r>
              <a:rPr spc="-10" dirty="0"/>
              <a:t>h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lecture</a:t>
            </a:r>
            <a:r>
              <a:rPr spc="-15" dirty="0"/>
              <a:t> </a:t>
            </a:r>
            <a:r>
              <a:rPr dirty="0"/>
              <a:t>st</a:t>
            </a:r>
            <a:r>
              <a:rPr spc="-15" dirty="0"/>
              <a:t>u</a:t>
            </a:r>
            <a:r>
              <a:rPr spc="-5" dirty="0"/>
              <a:t>den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</a:p>
          <a:p>
            <a:pPr marL="243840">
              <a:lnSpc>
                <a:spcPts val="3095"/>
              </a:lnSpc>
            </a:pPr>
            <a:r>
              <a:rPr sz="2650" spc="5" dirty="0"/>
              <a:t>able to:</a:t>
            </a:r>
            <a:endParaRPr sz="2650"/>
          </a:p>
          <a:p>
            <a:pPr marL="758190" indent="-515620">
              <a:lnSpc>
                <a:spcPts val="3155"/>
              </a:lnSpc>
              <a:spcBef>
                <a:spcPts val="869"/>
              </a:spcBef>
              <a:buFont typeface="Tahoma"/>
              <a:buAutoNum type="arabicPeriod" startAt="5"/>
              <a:tabLst>
                <a:tab pos="759460" algn="l"/>
              </a:tabLst>
            </a:pPr>
            <a:r>
              <a:rPr spc="-10" dirty="0"/>
              <a:t>Desc</a:t>
            </a:r>
            <a:r>
              <a:rPr spc="0" dirty="0"/>
              <a:t>r</a:t>
            </a:r>
            <a:r>
              <a:rPr spc="-5" dirty="0"/>
              <a:t>ibe</a:t>
            </a:r>
            <a:r>
              <a:rPr spc="-25" dirty="0"/>
              <a:t> </a:t>
            </a:r>
            <a:r>
              <a:rPr spc="-5" dirty="0"/>
              <a:t>ly</a:t>
            </a:r>
            <a:r>
              <a:rPr dirty="0"/>
              <a:t>m</a:t>
            </a:r>
            <a:r>
              <a:rPr spc="-5" dirty="0"/>
              <a:t>pho</a:t>
            </a:r>
            <a:r>
              <a:rPr spc="10" dirty="0"/>
              <a:t>c</a:t>
            </a:r>
            <a:r>
              <a:rPr spc="-5" dirty="0"/>
              <a:t>y</a:t>
            </a:r>
            <a:r>
              <a:rPr spc="-20" dirty="0"/>
              <a:t>t</a:t>
            </a:r>
            <a:r>
              <a:rPr spc="-5" dirty="0"/>
              <a:t>es</a:t>
            </a:r>
            <a:r>
              <a:rPr spc="-45" dirty="0"/>
              <a:t> </a:t>
            </a:r>
            <a:r>
              <a:rPr spc="-10" dirty="0"/>
              <a:t>for</a:t>
            </a:r>
            <a:r>
              <a:rPr spc="0" dirty="0"/>
              <a:t>m</a:t>
            </a:r>
            <a:r>
              <a:rPr spc="-5" dirty="0"/>
              <a:t>ation</a:t>
            </a:r>
            <a:r>
              <a:rPr spc="-20" dirty="0"/>
              <a:t> </a:t>
            </a:r>
            <a:r>
              <a:rPr dirty="0"/>
              <a:t>and</a:t>
            </a:r>
          </a:p>
          <a:p>
            <a:pPr marL="758190">
              <a:lnSpc>
                <a:spcPts val="3095"/>
              </a:lnSpc>
            </a:pPr>
            <a:r>
              <a:rPr sz="2650" spc="5" dirty="0"/>
              <a:t>matura</a:t>
            </a:r>
            <a:r>
              <a:rPr sz="2650" spc="-10" dirty="0"/>
              <a:t>t</a:t>
            </a:r>
            <a:r>
              <a:rPr sz="2650" spc="5" dirty="0"/>
              <a:t>ion.</a:t>
            </a:r>
            <a:endParaRPr sz="2650"/>
          </a:p>
          <a:p>
            <a:pPr marL="758190" indent="-515620">
              <a:lnSpc>
                <a:spcPts val="3200"/>
              </a:lnSpc>
              <a:spcBef>
                <a:spcPts val="885"/>
              </a:spcBef>
              <a:buFont typeface="Tahoma"/>
              <a:buAutoNum type="arabicPeriod" startAt="6"/>
              <a:tabLst>
                <a:tab pos="759460" algn="l"/>
              </a:tabLst>
            </a:pPr>
            <a:r>
              <a:rPr sz="4050" spc="-7" baseline="1028" dirty="0"/>
              <a:t>Describ</a:t>
            </a:r>
            <a:r>
              <a:rPr sz="4050" baseline="1028" dirty="0"/>
              <a:t>e</a:t>
            </a:r>
            <a:r>
              <a:rPr sz="4050" spc="-15" baseline="1028" dirty="0"/>
              <a:t> </a:t>
            </a:r>
            <a:r>
              <a:rPr sz="4050" spc="-22" baseline="1028" dirty="0"/>
              <a:t>t</a:t>
            </a:r>
            <a:r>
              <a:rPr sz="4050" spc="-7" baseline="1028" dirty="0"/>
              <a:t>h</a:t>
            </a:r>
            <a:r>
              <a:rPr sz="4050" baseline="1028" dirty="0"/>
              <a:t>e</a:t>
            </a:r>
            <a:r>
              <a:rPr sz="4050" spc="-15" baseline="1028" dirty="0"/>
              <a:t> </a:t>
            </a:r>
            <a:r>
              <a:rPr sz="4050" spc="-7" baseline="1028" dirty="0"/>
              <a:t>function</a:t>
            </a:r>
            <a:r>
              <a:rPr sz="4050" baseline="1028" dirty="0"/>
              <a:t>s</a:t>
            </a:r>
            <a:r>
              <a:rPr sz="4050" spc="-15" baseline="1028" dirty="0"/>
              <a:t> </a:t>
            </a:r>
            <a:r>
              <a:rPr sz="4050" spc="-7" baseline="1028" dirty="0"/>
              <a:t>o</a:t>
            </a:r>
            <a:r>
              <a:rPr sz="4050" baseline="1028" dirty="0"/>
              <a:t>f t</a:t>
            </a:r>
            <a:r>
              <a:rPr sz="4050" spc="-15" baseline="1028" dirty="0"/>
              <a:t>h</a:t>
            </a:r>
            <a:r>
              <a:rPr sz="4050" baseline="1028" dirty="0"/>
              <a:t>e</a:t>
            </a:r>
            <a:r>
              <a:rPr sz="4050" spc="-15" baseline="1028" dirty="0"/>
              <a:t> </a:t>
            </a:r>
            <a:r>
              <a:rPr sz="4050" spc="-7" baseline="1028" dirty="0"/>
              <a:t>diffe</a:t>
            </a:r>
            <a:r>
              <a:rPr sz="4050" spc="15" baseline="1028" dirty="0"/>
              <a:t>r</a:t>
            </a:r>
            <a:r>
              <a:rPr sz="4050" baseline="1028" dirty="0"/>
              <a:t>ent</a:t>
            </a:r>
            <a:endParaRPr sz="4050" baseline="1028"/>
          </a:p>
          <a:p>
            <a:pPr marL="758190">
              <a:lnSpc>
                <a:spcPts val="3200"/>
              </a:lnSpc>
            </a:pPr>
            <a:r>
              <a:rPr spc="-5" dirty="0"/>
              <a:t>types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5" dirty="0"/>
              <a:t> l</a:t>
            </a:r>
            <a:r>
              <a:rPr dirty="0"/>
              <a:t>ym</a:t>
            </a:r>
            <a:r>
              <a:rPr spc="5" dirty="0"/>
              <a:t>p</a:t>
            </a:r>
            <a:r>
              <a:rPr spc="-10" dirty="0"/>
              <a:t>hocytes.</a:t>
            </a:r>
          </a:p>
          <a:p>
            <a:pPr marL="758190" indent="-515620">
              <a:lnSpc>
                <a:spcPct val="100000"/>
              </a:lnSpc>
              <a:spcBef>
                <a:spcPts val="165"/>
              </a:spcBef>
              <a:buFont typeface="Tahoma"/>
              <a:buAutoNum type="arabicPeriod" startAt="7"/>
              <a:tabLst>
                <a:tab pos="759460" algn="l"/>
              </a:tabLst>
            </a:pPr>
            <a:r>
              <a:rPr sz="2700" spc="-5" dirty="0"/>
              <a:t>Reco</a:t>
            </a:r>
            <a:r>
              <a:rPr sz="2700" spc="5" dirty="0"/>
              <a:t>g</a:t>
            </a:r>
            <a:r>
              <a:rPr sz="2700" spc="-10" dirty="0"/>
              <a:t>nis</a:t>
            </a:r>
            <a:r>
              <a:rPr sz="2700" spc="-5" dirty="0"/>
              <a:t>e</a:t>
            </a:r>
            <a:r>
              <a:rPr sz="2700" spc="-30" dirty="0"/>
              <a:t> </a:t>
            </a:r>
            <a:r>
              <a:rPr sz="2700" dirty="0"/>
              <a:t>leu</a:t>
            </a:r>
            <a:r>
              <a:rPr sz="2700" spc="5" dirty="0"/>
              <a:t>c</a:t>
            </a:r>
            <a:r>
              <a:rPr sz="2700" spc="-5" dirty="0"/>
              <a:t>oc</a:t>
            </a:r>
            <a:r>
              <a:rPr sz="2700" spc="5" dirty="0"/>
              <a:t>y</a:t>
            </a:r>
            <a:r>
              <a:rPr sz="2700" spc="-5" dirty="0"/>
              <a:t>tosis</a:t>
            </a:r>
            <a:r>
              <a:rPr sz="2700" spc="-55" dirty="0"/>
              <a:t> </a:t>
            </a:r>
            <a:r>
              <a:rPr sz="2700" dirty="0"/>
              <a:t>and</a:t>
            </a:r>
            <a:r>
              <a:rPr sz="2700" spc="-25" dirty="0"/>
              <a:t> </a:t>
            </a:r>
            <a:r>
              <a:rPr sz="2700" dirty="0"/>
              <a:t>leu</a:t>
            </a:r>
            <a:r>
              <a:rPr sz="2700" spc="5" dirty="0"/>
              <a:t>c</a:t>
            </a:r>
            <a:r>
              <a:rPr sz="2700" spc="-5" dirty="0"/>
              <a:t>op</a:t>
            </a:r>
            <a:r>
              <a:rPr sz="2700" spc="5" dirty="0"/>
              <a:t>e</a:t>
            </a:r>
            <a:r>
              <a:rPr sz="2700" spc="-10" dirty="0"/>
              <a:t>ni</a:t>
            </a:r>
            <a:r>
              <a:rPr sz="2700" spc="-15" dirty="0"/>
              <a:t>a</a:t>
            </a:r>
            <a:r>
              <a:rPr sz="2700" spc="-5" dirty="0"/>
              <a:t>.</a:t>
            </a:r>
            <a:endParaRPr sz="2700"/>
          </a:p>
          <a:p>
            <a:pPr marL="758190" indent="-515620">
              <a:lnSpc>
                <a:spcPct val="100000"/>
              </a:lnSpc>
              <a:spcBef>
                <a:spcPts val="635"/>
              </a:spcBef>
              <a:buFont typeface="Tahoma"/>
              <a:buAutoNum type="arabicPeriod" startAt="7"/>
              <a:tabLst>
                <a:tab pos="759460" algn="l"/>
              </a:tabLst>
            </a:pPr>
            <a:r>
              <a:rPr sz="2700" spc="-5" dirty="0"/>
              <a:t>Recogniz</a:t>
            </a:r>
            <a:r>
              <a:rPr sz="2700" dirty="0"/>
              <a:t>e</a:t>
            </a:r>
            <a:r>
              <a:rPr sz="2700" spc="-20" dirty="0"/>
              <a:t> </a:t>
            </a:r>
            <a:r>
              <a:rPr sz="2700" spc="-15" dirty="0"/>
              <a:t>t</a:t>
            </a:r>
            <a:r>
              <a:rPr sz="2700" dirty="0"/>
              <a:t>ype</a:t>
            </a:r>
            <a:r>
              <a:rPr sz="2700" spc="-5" dirty="0"/>
              <a:t> o</a:t>
            </a:r>
            <a:r>
              <a:rPr sz="2700" dirty="0"/>
              <a:t>f</a:t>
            </a:r>
            <a:r>
              <a:rPr sz="2700" spc="-15" dirty="0"/>
              <a:t> </a:t>
            </a:r>
            <a:r>
              <a:rPr sz="2700" dirty="0"/>
              <a:t>leukae</a:t>
            </a:r>
            <a:r>
              <a:rPr sz="2700" spc="5" dirty="0"/>
              <a:t>m</a:t>
            </a:r>
            <a:r>
              <a:rPr sz="2700" spc="-15" dirty="0"/>
              <a:t>i</a:t>
            </a:r>
            <a:r>
              <a:rPr sz="2700" dirty="0"/>
              <a:t>a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0" marR="5080" indent="-2001520">
              <a:lnSpc>
                <a:spcPts val="4060"/>
              </a:lnSpc>
            </a:pPr>
            <a:r>
              <a:rPr sz="3600" spc="-10" dirty="0"/>
              <a:t>Formatio</a:t>
            </a:r>
            <a:r>
              <a:rPr sz="3600" spc="-5" dirty="0"/>
              <a:t>n </a:t>
            </a:r>
            <a:r>
              <a:rPr sz="3600" dirty="0"/>
              <a:t>and</a:t>
            </a:r>
            <a:r>
              <a:rPr sz="3600" spc="-25" dirty="0"/>
              <a:t> </a:t>
            </a:r>
            <a:r>
              <a:rPr sz="3600" spc="-10" dirty="0"/>
              <a:t>Matura</a:t>
            </a:r>
            <a:r>
              <a:rPr sz="3600" spc="5" dirty="0"/>
              <a:t>t</a:t>
            </a:r>
            <a:r>
              <a:rPr sz="3600" dirty="0"/>
              <a:t>ion</a:t>
            </a:r>
            <a:r>
              <a:rPr sz="3600" spc="-40" dirty="0"/>
              <a:t> </a:t>
            </a:r>
            <a:r>
              <a:rPr sz="3600" spc="-5" dirty="0"/>
              <a:t>of </a:t>
            </a:r>
            <a:r>
              <a:rPr sz="3600" spc="-5" dirty="0">
                <a:solidFill>
                  <a:srgbClr val="FF0000"/>
                </a:solidFill>
              </a:rPr>
              <a:t>Eosinophi</a:t>
            </a:r>
            <a:r>
              <a:rPr sz="3600" spc="15" dirty="0">
                <a:solidFill>
                  <a:srgbClr val="FF0000"/>
                </a:solidFill>
              </a:rPr>
              <a:t>l</a:t>
            </a:r>
            <a:r>
              <a:rPr sz="3600" spc="-5" dirty="0">
                <a:solidFill>
                  <a:srgbClr val="FF0000"/>
                </a:solidFill>
              </a:rPr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720" y="1590802"/>
            <a:ext cx="7461884" cy="255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6795" algn="l" rtl="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rmed in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e </a:t>
            </a:r>
            <a:r>
              <a:rPr sz="2400" b="1" spc="-5" dirty="0">
                <a:latin typeface="Tahoma"/>
                <a:cs typeface="Tahoma"/>
              </a:rPr>
              <a:t>Ma</a:t>
            </a:r>
            <a:r>
              <a:rPr sz="2400" b="1" spc="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row:</a:t>
            </a:r>
            <a:endParaRPr sz="2400" dirty="0">
              <a:latin typeface="Tahoma"/>
              <a:cs typeface="Tahoma"/>
            </a:endParaRPr>
          </a:p>
          <a:p>
            <a:pPr marL="623570" indent="-610870" algn="l" rtl="0">
              <a:lnSpc>
                <a:spcPct val="100000"/>
              </a:lnSpc>
              <a:spcBef>
                <a:spcPts val="1010"/>
              </a:spcBef>
              <a:buFont typeface="Tahoma"/>
              <a:buAutoNum type="arabicPeriod"/>
              <a:tabLst>
                <a:tab pos="624205" algn="l"/>
                <a:tab pos="7147559" algn="l"/>
              </a:tabLst>
            </a:pPr>
            <a:r>
              <a:rPr sz="2400" b="1" spc="-10" dirty="0">
                <a:latin typeface="Tahoma"/>
                <a:cs typeface="Tahoma"/>
              </a:rPr>
              <a:t>Ste</a:t>
            </a:r>
            <a:r>
              <a:rPr sz="2400" b="1" spc="-5" dirty="0">
                <a:latin typeface="Tahoma"/>
                <a:cs typeface="Tahoma"/>
              </a:rPr>
              <a:t>m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cel</a:t>
            </a:r>
            <a:r>
              <a:rPr sz="2400" b="1" spc="-5" dirty="0">
                <a:latin typeface="Tahoma"/>
                <a:cs typeface="Tahoma"/>
              </a:rPr>
              <a:t>ls </a:t>
            </a:r>
            <a:r>
              <a:rPr sz="3600" baseline="1157" dirty="0">
                <a:latin typeface="Symbol"/>
                <a:cs typeface="Symbol"/>
              </a:rPr>
              <a:t></a:t>
            </a:r>
            <a:r>
              <a:rPr sz="3600" spc="-7" baseline="1157" dirty="0">
                <a:latin typeface="Times New Roman"/>
                <a:cs typeface="Times New Roman"/>
              </a:rPr>
              <a:t> </a:t>
            </a:r>
            <a:r>
              <a:rPr sz="3600" b="1" spc="-15" baseline="1157" dirty="0">
                <a:latin typeface="Tahoma"/>
                <a:cs typeface="Tahoma"/>
              </a:rPr>
              <a:t>Myelo</a:t>
            </a:r>
            <a:r>
              <a:rPr sz="3600" b="1" spc="-22" baseline="1157" dirty="0">
                <a:latin typeface="Tahoma"/>
                <a:cs typeface="Tahoma"/>
              </a:rPr>
              <a:t>b</a:t>
            </a:r>
            <a:r>
              <a:rPr sz="3600" b="1" spc="-7" baseline="1157" dirty="0">
                <a:latin typeface="Tahoma"/>
                <a:cs typeface="Tahoma"/>
              </a:rPr>
              <a:t>las</a:t>
            </a:r>
            <a:r>
              <a:rPr sz="3600" b="1" spc="-15" baseline="1157" dirty="0">
                <a:latin typeface="Tahoma"/>
                <a:cs typeface="Tahoma"/>
              </a:rPr>
              <a:t>t</a:t>
            </a:r>
            <a:r>
              <a:rPr sz="3600" baseline="1157" dirty="0">
                <a:latin typeface="Symbol"/>
                <a:cs typeface="Symbol"/>
              </a:rPr>
              <a:t></a:t>
            </a:r>
            <a:r>
              <a:rPr sz="3600" spc="7" baseline="1157" dirty="0">
                <a:latin typeface="Times New Roman"/>
                <a:cs typeface="Times New Roman"/>
              </a:rPr>
              <a:t> </a:t>
            </a:r>
            <a:r>
              <a:rPr sz="3600" b="1" spc="-15" baseline="1157" dirty="0">
                <a:latin typeface="Tahoma"/>
                <a:cs typeface="Tahoma"/>
              </a:rPr>
              <a:t>Promyel</a:t>
            </a:r>
            <a:r>
              <a:rPr sz="3600" b="1" spc="-7" baseline="1157" dirty="0">
                <a:latin typeface="Tahoma"/>
                <a:cs typeface="Tahoma"/>
              </a:rPr>
              <a:t>o</a:t>
            </a:r>
            <a:r>
              <a:rPr sz="3600" b="1" spc="-22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ytes</a:t>
            </a:r>
            <a:r>
              <a:rPr sz="3600" b="1" baseline="1157" dirty="0">
                <a:latin typeface="Tahoma"/>
                <a:cs typeface="Tahoma"/>
              </a:rPr>
              <a:t>	</a:t>
            </a:r>
            <a:r>
              <a:rPr sz="2400" dirty="0">
                <a:latin typeface="Symbol"/>
                <a:cs typeface="Symbol"/>
              </a:rPr>
              <a:t></a:t>
            </a:r>
          </a:p>
          <a:p>
            <a:pPr marL="623570" indent="-610870" algn="l" rtl="0">
              <a:lnSpc>
                <a:spcPct val="100000"/>
              </a:lnSpc>
              <a:spcBef>
                <a:spcPts val="215"/>
              </a:spcBef>
              <a:buFont typeface="Tahoma"/>
              <a:buAutoNum type="arabicPeriod"/>
              <a:tabLst>
                <a:tab pos="624205" algn="l"/>
              </a:tabLst>
            </a:pPr>
            <a:r>
              <a:rPr sz="2400" b="1" spc="-5" dirty="0">
                <a:latin typeface="Tahoma"/>
                <a:cs typeface="Tahoma"/>
              </a:rPr>
              <a:t>Eos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myel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cy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</a:p>
          <a:p>
            <a:pPr marL="623570" indent="-610870" algn="l" rtl="0">
              <a:lnSpc>
                <a:spcPct val="100000"/>
              </a:lnSpc>
              <a:spcBef>
                <a:spcPts val="600"/>
              </a:spcBef>
              <a:buFont typeface="Tahoma"/>
              <a:buAutoNum type="arabicPeriod"/>
              <a:tabLst>
                <a:tab pos="624205" algn="l"/>
              </a:tabLst>
            </a:pPr>
            <a:r>
              <a:rPr sz="2400" b="1" spc="-5" dirty="0">
                <a:latin typeface="Tahoma"/>
                <a:cs typeface="Tahoma"/>
              </a:rPr>
              <a:t>Eos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metamyelo</a:t>
            </a:r>
            <a:r>
              <a:rPr sz="3600" b="1" spc="-30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ytes</a:t>
            </a:r>
            <a:r>
              <a:rPr sz="3600" b="1" spc="22" baseline="1157" dirty="0">
                <a:latin typeface="Tahoma"/>
                <a:cs typeface="Tahoma"/>
              </a:rPr>
              <a:t> </a:t>
            </a:r>
            <a:r>
              <a:rPr sz="3600" baseline="1157" dirty="0">
                <a:latin typeface="Symbol"/>
                <a:cs typeface="Symbol"/>
              </a:rPr>
              <a:t></a:t>
            </a:r>
          </a:p>
          <a:p>
            <a:pPr marL="623570" marR="973455" indent="-610870" algn="l" rtl="0">
              <a:lnSpc>
                <a:spcPct val="100000"/>
              </a:lnSpc>
              <a:spcBef>
                <a:spcPts val="930"/>
              </a:spcBef>
              <a:buFont typeface="Tahoma"/>
              <a:buAutoNum type="arabicPeriod"/>
              <a:tabLst>
                <a:tab pos="711835" algn="l"/>
              </a:tabLst>
            </a:pPr>
            <a:r>
              <a:rPr sz="2400" b="1" dirty="0">
                <a:latin typeface="Tahoma"/>
                <a:cs typeface="Tahoma"/>
              </a:rPr>
              <a:t>p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ymorphnu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ear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eosi</a:t>
            </a:r>
            <a:r>
              <a:rPr sz="2400" b="1" spc="-15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phi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i="1" spc="10" dirty="0">
                <a:latin typeface="Tahoma"/>
                <a:cs typeface="Tahoma"/>
              </a:rPr>
              <a:t>(</a:t>
            </a:r>
            <a:r>
              <a:rPr sz="2400" b="1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ature Eos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5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relea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dirty="0">
                <a:latin typeface="Tahoma"/>
                <a:cs typeface="Tahoma"/>
              </a:rPr>
              <a:t>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d</a:t>
            </a:r>
            <a:r>
              <a:rPr sz="2400" b="1" i="1" dirty="0">
                <a:latin typeface="Tahoma"/>
                <a:cs typeface="Tahoma"/>
              </a:rPr>
              <a:t>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4363848"/>
            <a:ext cx="2286000" cy="2093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784" rIns="0" bIns="0" rtlCol="0">
            <a:spAutoFit/>
          </a:bodyPr>
          <a:lstStyle/>
          <a:p>
            <a:pPr marL="989330">
              <a:lnSpc>
                <a:spcPct val="100000"/>
              </a:lnSpc>
            </a:pPr>
            <a:r>
              <a:rPr spc="-5" dirty="0"/>
              <a:t>Eosi</a:t>
            </a:r>
            <a:r>
              <a:rPr spc="10" dirty="0"/>
              <a:t>n</a:t>
            </a:r>
            <a:r>
              <a:rPr spc="-5" dirty="0"/>
              <a:t>ophi</a:t>
            </a:r>
            <a:r>
              <a:rPr dirty="0"/>
              <a:t>l</a:t>
            </a:r>
            <a:r>
              <a:rPr spc="-35" dirty="0"/>
              <a:t> </a:t>
            </a:r>
            <a:r>
              <a:rPr sz="6600" spc="-7" baseline="1262" dirty="0"/>
              <a:t>Function</a:t>
            </a:r>
            <a:endParaRPr sz="6600" baseline="1262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08709"/>
            <a:ext cx="132715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546" y="1554226"/>
            <a:ext cx="6196965" cy="1597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 algn="l" rtl="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-10" dirty="0">
                <a:latin typeface="Tahoma"/>
                <a:cs typeface="Tahoma"/>
              </a:rPr>
              <a:t>h</a:t>
            </a:r>
            <a:r>
              <a:rPr sz="2400" b="1" dirty="0">
                <a:latin typeface="Tahoma"/>
                <a:cs typeface="Tahoma"/>
              </a:rPr>
              <a:t>ago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sis</a:t>
            </a:r>
            <a:endParaRPr sz="2400" dirty="0">
              <a:latin typeface="Tahoma"/>
              <a:cs typeface="Tahoma"/>
            </a:endParaRPr>
          </a:p>
          <a:p>
            <a:pPr marL="375285" algn="l" rtl="0">
              <a:lnSpc>
                <a:spcPct val="100000"/>
              </a:lnSpc>
              <a:spcBef>
                <a:spcPts val="325"/>
              </a:spcBef>
            </a:pPr>
            <a:r>
              <a:rPr sz="2400" b="1" spc="-5" dirty="0">
                <a:latin typeface="Tahoma"/>
                <a:cs typeface="Tahoma"/>
              </a:rPr>
              <a:t>Hig</a:t>
            </a:r>
            <a:r>
              <a:rPr sz="2400" b="1" dirty="0">
                <a:latin typeface="Tahoma"/>
                <a:cs typeface="Tahoma"/>
              </a:rPr>
              <a:t>h e</a:t>
            </a:r>
            <a:r>
              <a:rPr sz="2400" b="1" spc="-10" dirty="0">
                <a:latin typeface="Tahoma"/>
                <a:cs typeface="Tahoma"/>
              </a:rPr>
              <a:t>os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unt:</a:t>
            </a:r>
            <a:endParaRPr sz="2400" dirty="0">
              <a:latin typeface="Tahoma"/>
              <a:cs typeface="Tahoma"/>
            </a:endParaRPr>
          </a:p>
          <a:p>
            <a:pPr marL="12700" marR="5080" algn="l" rtl="0">
              <a:lnSpc>
                <a:spcPts val="2770"/>
              </a:lnSpc>
              <a:spcBef>
                <a:spcPts val="775"/>
              </a:spcBef>
            </a:pPr>
            <a:r>
              <a:rPr sz="2400" b="1" spc="-10" dirty="0">
                <a:latin typeface="Tahoma"/>
                <a:cs typeface="Tahoma"/>
              </a:rPr>
              <a:t>Parasiti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 (ho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k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worm, ascaris,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lharz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a) Al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ergic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(asthma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rhin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dru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 re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ct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on)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414015"/>
            <a:ext cx="19558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3218941"/>
            <a:ext cx="1320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1234" y="3406901"/>
            <a:ext cx="7134225" cy="107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2820"/>
              </a:lnSpc>
              <a:tabLst>
                <a:tab pos="6550659" algn="l"/>
              </a:tabLst>
            </a:pP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6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atta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themselves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15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ras</a:t>
            </a:r>
            <a:r>
              <a:rPr sz="2400" b="1" spc="-10" dirty="0">
                <a:latin typeface="Tahoma"/>
                <a:cs typeface="Tahoma"/>
              </a:rPr>
              <a:t>it</a:t>
            </a:r>
            <a:r>
              <a:rPr sz="2400" b="1" spc="-5" dirty="0">
                <a:latin typeface="Tahoma"/>
                <a:cs typeface="Tahoma"/>
              </a:rPr>
              <a:t>es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3600" b="1" baseline="-10416" dirty="0">
                <a:latin typeface="Tahoma"/>
                <a:cs typeface="Tahoma"/>
              </a:rPr>
              <a:t>and</a:t>
            </a:r>
            <a:endParaRPr sz="3600" baseline="-10416" dirty="0">
              <a:latin typeface="Tahoma"/>
              <a:cs typeface="Tahoma"/>
            </a:endParaRPr>
          </a:p>
          <a:p>
            <a:pPr marL="91440" algn="l" rtl="0">
              <a:lnSpc>
                <a:spcPts val="2740"/>
              </a:lnSpc>
              <a:spcBef>
                <a:spcPts val="155"/>
              </a:spcBef>
            </a:pPr>
            <a:r>
              <a:rPr sz="2400" b="1" dirty="0">
                <a:latin typeface="Tahoma"/>
                <a:cs typeface="Tahoma"/>
              </a:rPr>
              <a:t>relea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e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su</a:t>
            </a:r>
            <a:r>
              <a:rPr sz="2400" b="1" spc="-15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ances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(hydr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yt</a:t>
            </a:r>
            <a:r>
              <a:rPr sz="2400" b="1" spc="-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anz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mes,</a:t>
            </a:r>
            <a:endParaRPr sz="2400" dirty="0">
              <a:latin typeface="Tahoma"/>
              <a:cs typeface="Tahoma"/>
            </a:endParaRPr>
          </a:p>
          <a:p>
            <a:pPr marL="91440" algn="l" rtl="0">
              <a:lnSpc>
                <a:spcPts val="2740"/>
              </a:lnSpc>
            </a:pPr>
            <a:r>
              <a:rPr sz="2400" b="1" dirty="0">
                <a:latin typeface="Tahoma"/>
                <a:cs typeface="Tahoma"/>
              </a:rPr>
              <a:t>sup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x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d</a:t>
            </a:r>
            <a:r>
              <a:rPr sz="2400" b="1" spc="-10" dirty="0">
                <a:latin typeface="Tahoma"/>
                <a:cs typeface="Tahoma"/>
              </a:rPr>
              <a:t>e</a:t>
            </a:r>
            <a:r>
              <a:rPr sz="2400" b="1" i="1" dirty="0">
                <a:latin typeface="Tahoma"/>
                <a:cs typeface="Tahoma"/>
              </a:rPr>
              <a:t>)</a:t>
            </a:r>
            <a:r>
              <a:rPr sz="2400" b="1" i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 smtClean="0">
                <a:latin typeface="Tahoma"/>
                <a:cs typeface="Tahoma"/>
              </a:rPr>
              <a:t>it</a:t>
            </a:r>
            <a:r>
              <a:rPr lang="en-US" sz="2400" b="1" spc="-10" dirty="0" smtClean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osinophil parasite inf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3"/>
          <a:stretch/>
        </p:blipFill>
        <p:spPr bwMode="auto">
          <a:xfrm>
            <a:off x="152400" y="381000"/>
            <a:ext cx="564377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osinophil parasite inf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73358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0" marR="5080" indent="-2204720">
              <a:lnSpc>
                <a:spcPts val="4060"/>
              </a:lnSpc>
            </a:pPr>
            <a:r>
              <a:rPr sz="3600" spc="-10" dirty="0"/>
              <a:t>Formatio</a:t>
            </a:r>
            <a:r>
              <a:rPr sz="3600" spc="-5" dirty="0"/>
              <a:t>n </a:t>
            </a:r>
            <a:r>
              <a:rPr sz="3600" dirty="0"/>
              <a:t>and</a:t>
            </a:r>
            <a:r>
              <a:rPr sz="3600" spc="-25" dirty="0"/>
              <a:t> </a:t>
            </a:r>
            <a:r>
              <a:rPr sz="3600" spc="-10" dirty="0"/>
              <a:t>Matura</a:t>
            </a:r>
            <a:r>
              <a:rPr sz="3600" spc="5" dirty="0"/>
              <a:t>t</a:t>
            </a:r>
            <a:r>
              <a:rPr sz="3600" dirty="0"/>
              <a:t>ion</a:t>
            </a:r>
            <a:r>
              <a:rPr sz="3600" spc="-40" dirty="0"/>
              <a:t> </a:t>
            </a:r>
            <a:r>
              <a:rPr sz="3600" spc="-5" dirty="0"/>
              <a:t>of </a:t>
            </a:r>
            <a:r>
              <a:rPr sz="3600" spc="-10" dirty="0">
                <a:solidFill>
                  <a:srgbClr val="006FC0"/>
                </a:solidFill>
              </a:rPr>
              <a:t>Basophi</a:t>
            </a:r>
            <a:r>
              <a:rPr sz="3600" dirty="0">
                <a:solidFill>
                  <a:srgbClr val="006FC0"/>
                </a:solidFill>
              </a:rPr>
              <a:t>l</a:t>
            </a:r>
            <a:r>
              <a:rPr sz="3600" spc="-5" dirty="0">
                <a:solidFill>
                  <a:srgbClr val="006FC0"/>
                </a:solidFill>
              </a:rPr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3627" y="3429000"/>
            <a:ext cx="317500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15" dirty="0">
                <a:latin typeface="Tahoma"/>
                <a:cs typeface="Tahoma"/>
              </a:rPr>
              <a:t>.</a:t>
            </a:r>
            <a:r>
              <a:rPr sz="2400" b="1" spc="-5" dirty="0">
                <a:latin typeface="Tahoma"/>
                <a:cs typeface="Tahoma"/>
              </a:rPr>
              <a:t>1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b="1" i="1" spc="15" dirty="0">
                <a:latin typeface="Tahoma"/>
                <a:cs typeface="Tahoma"/>
              </a:rPr>
              <a:t>.</a:t>
            </a:r>
            <a:r>
              <a:rPr sz="2400" b="1" spc="-5" dirty="0">
                <a:latin typeface="Tahoma"/>
                <a:cs typeface="Tahoma"/>
              </a:rPr>
              <a:t>2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b="1" i="1" spc="15" dirty="0">
                <a:latin typeface="Tahoma"/>
                <a:cs typeface="Tahoma"/>
              </a:rPr>
              <a:t>.</a:t>
            </a:r>
            <a:r>
              <a:rPr sz="2400" b="1" spc="-5" dirty="0">
                <a:latin typeface="Tahoma"/>
                <a:cs typeface="Tahoma"/>
              </a:rPr>
              <a:t>3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26744" y="3124200"/>
            <a:ext cx="8078216" cy="4116704"/>
          </a:xfrm>
          <a:prstGeom prst="rect">
            <a:avLst/>
          </a:prstGeom>
        </p:spPr>
        <p:txBody>
          <a:bodyPr vert="horz" wrap="square" lIns="0" tIns="223621" rIns="0" bIns="0" rtlCol="0">
            <a:spAutoFit/>
          </a:bodyPr>
          <a:lstStyle/>
          <a:p>
            <a:pPr marL="688975">
              <a:lnSpc>
                <a:spcPct val="100000"/>
              </a:lnSpc>
            </a:pP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dirty="0"/>
              <a:t>rmed in</a:t>
            </a:r>
            <a:r>
              <a:rPr sz="2400" spc="-5" dirty="0"/>
              <a:t> </a:t>
            </a:r>
            <a:r>
              <a:rPr sz="2400" dirty="0"/>
              <a:t>B</a:t>
            </a:r>
            <a:r>
              <a:rPr sz="2400" spc="-15" dirty="0"/>
              <a:t>o</a:t>
            </a:r>
            <a:r>
              <a:rPr sz="2400" spc="-5" dirty="0"/>
              <a:t>n</a:t>
            </a:r>
            <a:r>
              <a:rPr sz="2400" dirty="0"/>
              <a:t>e </a:t>
            </a:r>
            <a:r>
              <a:rPr sz="2400" spc="-5" dirty="0"/>
              <a:t>Ma</a:t>
            </a:r>
            <a:r>
              <a:rPr sz="2400" spc="5" dirty="0"/>
              <a:t>r</a:t>
            </a:r>
            <a:r>
              <a:rPr sz="2400" dirty="0"/>
              <a:t>row</a:t>
            </a:r>
          </a:p>
          <a:p>
            <a:pPr marL="625475">
              <a:lnSpc>
                <a:spcPct val="100000"/>
              </a:lnSpc>
              <a:spcBef>
                <a:spcPts val="950"/>
              </a:spcBef>
            </a:pPr>
            <a:r>
              <a:rPr sz="2400" spc="-10" dirty="0"/>
              <a:t>Ste</a:t>
            </a:r>
            <a:r>
              <a:rPr sz="2400" spc="-5" dirty="0"/>
              <a:t>m</a:t>
            </a:r>
            <a:r>
              <a:rPr sz="2400" spc="5" dirty="0"/>
              <a:t> </a:t>
            </a:r>
            <a:r>
              <a:rPr sz="2400" spc="-10" dirty="0"/>
              <a:t>cel</a:t>
            </a:r>
            <a:r>
              <a:rPr sz="2400" spc="-5" dirty="0"/>
              <a:t>ls</a:t>
            </a:r>
            <a:r>
              <a:rPr sz="2400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spc="-10" dirty="0"/>
              <a:t>Myelo</a:t>
            </a:r>
            <a:r>
              <a:rPr sz="2400" spc="-15" dirty="0"/>
              <a:t>b</a:t>
            </a:r>
            <a:r>
              <a:rPr sz="2400" spc="-5" dirty="0"/>
              <a:t>las</a:t>
            </a:r>
            <a:r>
              <a:rPr sz="2400" spc="-10" dirty="0"/>
              <a:t>t</a:t>
            </a:r>
            <a:r>
              <a:rPr sz="2400" b="0" dirty="0">
                <a:latin typeface="Symbol"/>
                <a:cs typeface="Symbol"/>
              </a:rPr>
              <a:t></a:t>
            </a:r>
            <a:r>
              <a:rPr sz="2400" b="0" spc="20" dirty="0">
                <a:latin typeface="Times New Roman"/>
                <a:cs typeface="Times New Roman"/>
              </a:rPr>
              <a:t> </a:t>
            </a:r>
            <a:r>
              <a:rPr sz="2400" spc="-10" dirty="0"/>
              <a:t>Promyel</a:t>
            </a:r>
            <a:r>
              <a:rPr sz="2400" spc="-5" dirty="0"/>
              <a:t>o</a:t>
            </a:r>
            <a:r>
              <a:rPr sz="2400" spc="-15" dirty="0"/>
              <a:t>c</a:t>
            </a:r>
            <a:r>
              <a:rPr sz="2400" spc="-5" dirty="0"/>
              <a:t>ytes</a:t>
            </a:r>
            <a:r>
              <a:rPr sz="2400" spc="2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5475">
              <a:lnSpc>
                <a:spcPct val="100000"/>
              </a:lnSpc>
              <a:spcBef>
                <a:spcPts val="275"/>
              </a:spcBef>
            </a:pPr>
            <a:r>
              <a:rPr sz="2400" dirty="0"/>
              <a:t>Basoph</a:t>
            </a:r>
            <a:r>
              <a:rPr sz="2400" spc="-10" dirty="0"/>
              <a:t>i</a:t>
            </a:r>
            <a:r>
              <a:rPr sz="2400" spc="-5" dirty="0"/>
              <a:t>l</a:t>
            </a:r>
            <a:r>
              <a:rPr sz="2400" spc="20" dirty="0"/>
              <a:t> </a:t>
            </a:r>
            <a:r>
              <a:rPr sz="2400" spc="-5" dirty="0"/>
              <a:t>myel</a:t>
            </a:r>
            <a:r>
              <a:rPr sz="2400" spc="-15" dirty="0"/>
              <a:t>o</a:t>
            </a:r>
            <a:r>
              <a:rPr sz="2400" spc="-10" dirty="0"/>
              <a:t>cy</a:t>
            </a:r>
            <a:r>
              <a:rPr sz="2400" spc="-15" dirty="0"/>
              <a:t>t</a:t>
            </a:r>
            <a:r>
              <a:rPr sz="2400" spc="-5" dirty="0"/>
              <a:t>es</a:t>
            </a:r>
            <a:r>
              <a:rPr sz="2400" spc="2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5475">
              <a:lnSpc>
                <a:spcPts val="2875"/>
              </a:lnSpc>
              <a:spcBef>
                <a:spcPts val="960"/>
              </a:spcBef>
            </a:pPr>
            <a:r>
              <a:rPr sz="2400" spc="-10" dirty="0"/>
              <a:t>P</a:t>
            </a:r>
            <a:r>
              <a:rPr sz="2400" spc="-20" dirty="0"/>
              <a:t>o</a:t>
            </a:r>
            <a:r>
              <a:rPr sz="2400" dirty="0"/>
              <a:t>l</a:t>
            </a:r>
            <a:r>
              <a:rPr sz="2400" spc="-10" dirty="0"/>
              <a:t>y</a:t>
            </a:r>
            <a:r>
              <a:rPr sz="2400" dirty="0"/>
              <a:t>m</a:t>
            </a:r>
            <a:r>
              <a:rPr sz="2400" spc="-20" dirty="0"/>
              <a:t>o</a:t>
            </a:r>
            <a:r>
              <a:rPr sz="2400" dirty="0"/>
              <a:t>rphnu</a:t>
            </a:r>
            <a:r>
              <a:rPr sz="2400" spc="-20" dirty="0"/>
              <a:t>c</a:t>
            </a:r>
            <a:r>
              <a:rPr sz="2400" dirty="0"/>
              <a:t>lear</a:t>
            </a:r>
            <a:r>
              <a:rPr sz="2400" spc="50" dirty="0"/>
              <a:t> </a:t>
            </a:r>
            <a:r>
              <a:rPr sz="2400" dirty="0"/>
              <a:t>Bas</a:t>
            </a:r>
            <a:r>
              <a:rPr sz="2400" spc="-10" dirty="0"/>
              <a:t>o</a:t>
            </a:r>
            <a:r>
              <a:rPr sz="2400" spc="-5" dirty="0"/>
              <a:t>p</a:t>
            </a:r>
            <a:r>
              <a:rPr sz="2400" dirty="0"/>
              <a:t>h</a:t>
            </a:r>
            <a:r>
              <a:rPr sz="2400" spc="-5" dirty="0"/>
              <a:t>i</a:t>
            </a:r>
            <a:r>
              <a:rPr sz="2400" dirty="0"/>
              <a:t>l</a:t>
            </a:r>
            <a:r>
              <a:rPr sz="2400" spc="-10" dirty="0"/>
              <a:t> </a:t>
            </a:r>
            <a:r>
              <a:rPr sz="2400" i="1" spc="10" dirty="0">
                <a:latin typeface="Tahoma"/>
                <a:cs typeface="Tahoma"/>
              </a:rPr>
              <a:t>(</a:t>
            </a:r>
            <a:r>
              <a:rPr sz="2400" dirty="0"/>
              <a:t>Mature</a:t>
            </a:r>
            <a:r>
              <a:rPr sz="2400" spc="-30" dirty="0"/>
              <a:t> </a:t>
            </a:r>
            <a:r>
              <a:rPr sz="2400" dirty="0"/>
              <a:t>Bas</a:t>
            </a:r>
            <a:r>
              <a:rPr sz="2400" spc="-10" dirty="0"/>
              <a:t>o</a:t>
            </a:r>
            <a:r>
              <a:rPr sz="2400" spc="-5" dirty="0"/>
              <a:t>p</a:t>
            </a:r>
            <a:r>
              <a:rPr sz="2400" dirty="0"/>
              <a:t>h</a:t>
            </a:r>
            <a:r>
              <a:rPr sz="2400" spc="-5" dirty="0"/>
              <a:t>ils</a:t>
            </a:r>
            <a:endParaRPr sz="2400" dirty="0">
              <a:latin typeface="Tahoma"/>
              <a:cs typeface="Tahoma"/>
            </a:endParaRPr>
          </a:p>
          <a:p>
            <a:pPr marL="625475">
              <a:lnSpc>
                <a:spcPts val="2880"/>
              </a:lnSpc>
            </a:pPr>
            <a:r>
              <a:rPr sz="2400" spc="-5" dirty="0"/>
              <a:t>relea</a:t>
            </a:r>
            <a:r>
              <a:rPr sz="2400" dirty="0"/>
              <a:t>s</a:t>
            </a:r>
            <a:r>
              <a:rPr sz="2400" spc="5" dirty="0"/>
              <a:t>e</a:t>
            </a:r>
            <a:r>
              <a:rPr sz="2400" dirty="0"/>
              <a:t>d</a:t>
            </a:r>
            <a:r>
              <a:rPr sz="2400" spc="-40" dirty="0"/>
              <a:t> </a:t>
            </a:r>
            <a:r>
              <a:rPr sz="2400" spc="-10" dirty="0"/>
              <a:t>t</a:t>
            </a:r>
            <a:r>
              <a:rPr sz="2400" spc="-5" dirty="0"/>
              <a:t>o</a:t>
            </a:r>
            <a:r>
              <a:rPr sz="2400" spc="5" dirty="0"/>
              <a:t> </a:t>
            </a:r>
            <a:r>
              <a:rPr sz="2400" spc="-10" dirty="0"/>
              <a:t>b</a:t>
            </a:r>
            <a:r>
              <a:rPr sz="2400" spc="-25" dirty="0"/>
              <a:t>l</a:t>
            </a:r>
            <a:r>
              <a:rPr sz="2400" spc="-10" dirty="0"/>
              <a:t>o</a:t>
            </a:r>
            <a:r>
              <a:rPr sz="2400" spc="-20" dirty="0"/>
              <a:t>o</a:t>
            </a:r>
            <a:r>
              <a:rPr sz="2400" spc="-15" dirty="0"/>
              <a:t>d</a:t>
            </a:r>
            <a:r>
              <a:rPr sz="2400" i="1" dirty="0">
                <a:latin typeface="Tahoma"/>
                <a:cs typeface="Tahoma"/>
              </a:rPr>
              <a:t>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asoph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3" y="1219200"/>
            <a:ext cx="772961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9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115">
              <a:lnSpc>
                <a:spcPct val="100000"/>
              </a:lnSpc>
            </a:pPr>
            <a:r>
              <a:rPr spc="-5" dirty="0"/>
              <a:t>Basophils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2891" y="1367180"/>
            <a:ext cx="8078216" cy="494814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17470" marR="2346325" algn="l">
              <a:lnSpc>
                <a:spcPts val="3910"/>
              </a:lnSpc>
              <a:spcBef>
                <a:spcPts val="145"/>
              </a:spcBef>
            </a:pPr>
            <a:r>
              <a:rPr sz="3200" dirty="0">
                <a:latin typeface="Calibri"/>
                <a:cs typeface="Calibri"/>
              </a:rPr>
              <a:t>Similar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 smtClean="0">
                <a:latin typeface="Calibri"/>
                <a:cs typeface="Calibri"/>
              </a:rPr>
              <a:t>ma</a:t>
            </a:r>
            <a:r>
              <a:rPr sz="3200" spc="-30" dirty="0" smtClean="0">
                <a:latin typeface="Calibri"/>
                <a:cs typeface="Calibri"/>
              </a:rPr>
              <a:t>s</a:t>
            </a:r>
            <a:r>
              <a:rPr sz="3200" dirty="0" smtClean="0">
                <a:latin typeface="Calibri"/>
                <a:cs typeface="Calibri"/>
              </a:rPr>
              <a:t>t</a:t>
            </a:r>
            <a:r>
              <a:rPr lang="en-US" sz="3200" dirty="0" smtClean="0">
                <a:latin typeface="Calibri"/>
                <a:cs typeface="Calibri"/>
              </a:rPr>
              <a:t>. </a:t>
            </a:r>
            <a:r>
              <a:rPr sz="3200" spc="-5" dirty="0" smtClean="0">
                <a:latin typeface="Calibri"/>
                <a:cs typeface="Calibri"/>
              </a:rPr>
              <a:t>cell</a:t>
            </a:r>
            <a:r>
              <a:rPr sz="3200" dirty="0" smtClean="0">
                <a:latin typeface="Calibri"/>
                <a:cs typeface="Calibri"/>
              </a:rPr>
              <a:t>s sec</a:t>
            </a:r>
            <a:r>
              <a:rPr sz="3200" spc="-35" dirty="0" smtClean="0">
                <a:latin typeface="Calibri"/>
                <a:cs typeface="Calibri"/>
              </a:rPr>
              <a:t>re</a:t>
            </a:r>
            <a:r>
              <a:rPr sz="3200" dirty="0" smtClean="0">
                <a:latin typeface="Calibri"/>
                <a:cs typeface="Calibri"/>
              </a:rPr>
              <a:t>t:</a:t>
            </a:r>
            <a:endParaRPr sz="3200" dirty="0">
              <a:latin typeface="Calibri"/>
              <a:cs typeface="Calibri"/>
            </a:endParaRPr>
          </a:p>
          <a:p>
            <a:pPr marL="317500" indent="-301625" algn="l">
              <a:lnSpc>
                <a:spcPts val="2455"/>
              </a:lnSpc>
              <a:buFont typeface="Arial"/>
              <a:buChar char="•"/>
              <a:tabLst>
                <a:tab pos="359410" algn="l"/>
              </a:tabLst>
            </a:pPr>
            <a:r>
              <a:rPr sz="3200" dirty="0">
                <a:latin typeface="Calibri"/>
                <a:cs typeface="Calibri"/>
              </a:rPr>
              <a:t>He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arin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tin</a:t>
            </a:r>
            <a:r>
              <a:rPr sz="3200" spc="4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,</a:t>
            </a:r>
          </a:p>
          <a:p>
            <a:pPr marL="358775" indent="-342900" algn="l">
              <a:lnSpc>
                <a:spcPts val="3820"/>
              </a:lnSpc>
              <a:spcBef>
                <a:spcPts val="740"/>
              </a:spcBef>
              <a:buFont typeface="Arial"/>
              <a:buChar char="•"/>
              <a:tabLst>
                <a:tab pos="359410" algn="l"/>
              </a:tabLst>
            </a:pPr>
            <a:r>
              <a:rPr sz="3200" dirty="0">
                <a:latin typeface="Calibri"/>
                <a:cs typeface="Calibri"/>
              </a:rPr>
              <a:t>Hi</a:t>
            </a:r>
            <a:r>
              <a:rPr sz="3200" spc="-3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amine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ad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kinin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 se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otinin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tri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 marL="358775" algn="l">
              <a:lnSpc>
                <a:spcPts val="3820"/>
              </a:lnSpc>
            </a:pP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flamm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espo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se</a:t>
            </a:r>
          </a:p>
          <a:p>
            <a:pPr marL="317500" marR="389255" indent="-304800" algn="l">
              <a:lnSpc>
                <a:spcPct val="100499"/>
              </a:lnSpc>
              <a:spcBef>
                <a:spcPts val="2014"/>
              </a:spcBef>
              <a:buFont typeface="Arial"/>
              <a:buChar char="•"/>
              <a:tabLst>
                <a:tab pos="3181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eleas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tho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spc="-3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ause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 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ular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eact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ons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eri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tic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alle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gi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mani</a:t>
            </a:r>
            <a:r>
              <a:rPr sz="3200" spc="-60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e</a:t>
            </a:r>
            <a:r>
              <a:rPr sz="3200" spc="-35" dirty="0" smtClean="0">
                <a:latin typeface="Calibri"/>
                <a:cs typeface="Calibri"/>
              </a:rPr>
              <a:t>st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ti</a:t>
            </a:r>
            <a:r>
              <a:rPr sz="3200" spc="10" dirty="0" smtClean="0">
                <a:latin typeface="Calibri"/>
                <a:cs typeface="Calibri"/>
              </a:rPr>
              <a:t>o</a:t>
            </a:r>
            <a:r>
              <a:rPr sz="3200" dirty="0" smtClean="0">
                <a:latin typeface="Calibri"/>
                <a:cs typeface="Calibri"/>
              </a:rPr>
              <a:t>n</a:t>
            </a:r>
            <a:r>
              <a:rPr lang="en-US" sz="3200" dirty="0" smtClean="0">
                <a:latin typeface="Calibri"/>
                <a:cs typeface="Calibri"/>
              </a:rPr>
              <a:t>.</a:t>
            </a:r>
          </a:p>
          <a:p>
            <a:pPr marL="12700" marR="389255" algn="l">
              <a:lnSpc>
                <a:spcPct val="100499"/>
              </a:lnSpc>
              <a:spcBef>
                <a:spcPts val="2014"/>
              </a:spcBef>
              <a:tabLst>
                <a:tab pos="318135" algn="l"/>
              </a:tabLst>
            </a:pPr>
            <a:r>
              <a:rPr lang="en-US" sz="2000" dirty="0" smtClean="0">
                <a:latin typeface="Calibri"/>
                <a:cs typeface="Calibri"/>
              </a:rPr>
              <a:t>Mast cell: </a:t>
            </a:r>
            <a:r>
              <a:rPr lang="en-US" sz="1600" b="0" dirty="0" smtClean="0"/>
              <a:t>cell </a:t>
            </a:r>
            <a:r>
              <a:rPr lang="en-US" sz="1600" b="0" dirty="0"/>
              <a:t>filled with basophil granules, found </a:t>
            </a:r>
            <a:r>
              <a:rPr lang="en-US" sz="1600" b="0" dirty="0" smtClean="0"/>
              <a:t>in </a:t>
            </a:r>
            <a:r>
              <a:rPr lang="en-US" sz="1600" b="0" dirty="0"/>
              <a:t>connective tissue </a:t>
            </a:r>
            <a:r>
              <a:rPr lang="en-US" sz="1600" b="0" dirty="0" smtClean="0"/>
              <a:t>&amp; releasing </a:t>
            </a:r>
            <a:r>
              <a:rPr lang="en-US" sz="1600" b="0" dirty="0"/>
              <a:t>histamine </a:t>
            </a:r>
            <a:r>
              <a:rPr lang="en-US" sz="1600" b="0" dirty="0" smtClean="0"/>
              <a:t>&amp; other </a:t>
            </a:r>
            <a:r>
              <a:rPr lang="en-US" sz="1600" b="0" dirty="0"/>
              <a:t>substances during inflammatory </a:t>
            </a:r>
            <a:r>
              <a:rPr lang="en-US" sz="1600" b="0" dirty="0" smtClean="0"/>
              <a:t>&amp; allergic </a:t>
            </a:r>
            <a:r>
              <a:rPr lang="en-US" sz="1600" b="0" dirty="0"/>
              <a:t>reactions.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970</Words>
  <Application>Microsoft Office PowerPoint</Application>
  <PresentationFormat>On-screen Show (4:3)</PresentationFormat>
  <Paragraphs>257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Noto Sans Symbols</vt:lpstr>
      <vt:lpstr>Rambla</vt:lpstr>
      <vt:lpstr>Symbol</vt:lpstr>
      <vt:lpstr>Tahoma</vt:lpstr>
      <vt:lpstr>Times New Roman</vt:lpstr>
      <vt:lpstr>Wingdings</vt:lpstr>
      <vt:lpstr>Office Theme</vt:lpstr>
      <vt:lpstr>BLOOD PHYSIOLOGY</vt:lpstr>
      <vt:lpstr>Lecture content</vt:lpstr>
      <vt:lpstr>PowerPoint Presentation</vt:lpstr>
      <vt:lpstr>Formation and Maturation of Eosinophils</vt:lpstr>
      <vt:lpstr>Eosinophil Function</vt:lpstr>
      <vt:lpstr>PowerPoint Presentation</vt:lpstr>
      <vt:lpstr>Formation and Maturation of Basophils</vt:lpstr>
      <vt:lpstr>PowerPoint Presentation</vt:lpstr>
      <vt:lpstr>Basophils</vt:lpstr>
      <vt:lpstr>PowerPoint Presentation</vt:lpstr>
      <vt:lpstr>Monocytes and Macrophages</vt:lpstr>
      <vt:lpstr>Function of Monocytes and Macrophages</vt:lpstr>
      <vt:lpstr>Direct anti Inflammatory</vt:lpstr>
      <vt:lpstr>PowerPoint Presentation</vt:lpstr>
      <vt:lpstr>Indirect anti-inflammatory</vt:lpstr>
      <vt:lpstr>Reticuloendothelial system</vt:lpstr>
      <vt:lpstr>Functions of Reticuloendothelial system</vt:lpstr>
      <vt:lpstr>PowerPoint Presentation</vt:lpstr>
      <vt:lpstr>Lymphocytes Formation &amp; Maturation</vt:lpstr>
      <vt:lpstr>PowerPoint Presentation</vt:lpstr>
      <vt:lpstr>T-Lymphocytes (Thymus dependent)</vt:lpstr>
      <vt:lpstr>PowerPoint Presentation</vt:lpstr>
      <vt:lpstr>B- Lymphocytes (thymus-independents)</vt:lpstr>
      <vt:lpstr>PowerPoint Presentation</vt:lpstr>
      <vt:lpstr>PowerPoint Presentation</vt:lpstr>
      <vt:lpstr>Immune System </vt:lpstr>
      <vt:lpstr>PowerPoint Presentation</vt:lpstr>
      <vt:lpstr>PowerPoint Presentation</vt:lpstr>
      <vt:lpstr>PowerPoint Presentation</vt:lpstr>
      <vt:lpstr>Leucocytosis</vt:lpstr>
      <vt:lpstr>Leucopenia</vt:lpstr>
      <vt:lpstr>Leukaemia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Nerv</dc:creator>
  <cp:lastModifiedBy>Nervana Bayoumi</cp:lastModifiedBy>
  <cp:revision>17</cp:revision>
  <dcterms:created xsi:type="dcterms:W3CDTF">2015-09-13T07:57:35Z</dcterms:created>
  <dcterms:modified xsi:type="dcterms:W3CDTF">2018-09-10T15:08:52Z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2015-09-13T00:00:00Z</vt:filetime>
  </property>
</Properties>
</file>