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20" r:id="rId3"/>
    <p:sldId id="262" r:id="rId4"/>
    <p:sldId id="263" r:id="rId5"/>
    <p:sldId id="317" r:id="rId6"/>
    <p:sldId id="318" r:id="rId7"/>
    <p:sldId id="269" r:id="rId8"/>
    <p:sldId id="322" r:id="rId9"/>
    <p:sldId id="323" r:id="rId10"/>
    <p:sldId id="324" r:id="rId11"/>
    <p:sldId id="325" r:id="rId12"/>
    <p:sldId id="266" r:id="rId13"/>
    <p:sldId id="281" r:id="rId14"/>
    <p:sldId id="282" r:id="rId15"/>
    <p:sldId id="293" r:id="rId16"/>
    <p:sldId id="285" r:id="rId17"/>
    <p:sldId id="327" r:id="rId18"/>
    <p:sldId id="303" r:id="rId19"/>
    <p:sldId id="330" r:id="rId20"/>
    <p:sldId id="315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4D6D-4BE3-42A3-8AEB-696A6A23EE1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0CF9-CD6B-4AE5-9D8A-6CF76ABD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91A3D-24C6-41FD-9423-960038DEEAE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5023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C2C6-9D1B-47A7-ACE3-57B83F144C37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C9D-621D-46EC-B441-37F8BFD7C8FA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1C16-3551-4AD8-9AC2-0DFF9599F602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5D92-2EB4-4086-8F10-BB27E8881C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1229-7754-429C-9BB7-9C0487AC51CF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AD15-2DDE-41D8-B811-46EE4151BE62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A97-E297-4F7D-B120-709755AA77A2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E115-B585-4973-AF39-45697CB3449A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C541-4798-4F3F-8083-CD34B6740B95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D78-AFE7-4A1E-9AA0-E324E21A2BBE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0CED-C549-4909-9AEC-AEAA127C4F67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9308-0EF6-46BC-9035-8DD2170A0347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2A3B-B5DE-4B54-8A0E-F6CE91B8BF9E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2673"/>
            <a:ext cx="9144000" cy="360868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INTRODUCTION </a:t>
            </a:r>
            <a:b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TO </a:t>
            </a:r>
            <a:b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EMBRYOLOGY</a:t>
            </a:r>
            <a:endParaRPr lang="en-US" sz="7200" b="1" dirty="0">
              <a:solidFill>
                <a:srgbClr val="2F42F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7144"/>
            <a:ext cx="9144000" cy="83065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rush Script MT" panose="03060802040406070304" pitchFamily="66" charset="0"/>
              </a:rPr>
              <a:t>Dr</a:t>
            </a:r>
            <a:r>
              <a:rPr lang="en-US" sz="4000" dirty="0">
                <a:latin typeface="Brush Script MT" panose="03060802040406070304" pitchFamily="66" charset="0"/>
              </a:rPr>
              <a:t>. Sanaa </a:t>
            </a:r>
            <a:r>
              <a:rPr lang="en-US" sz="4000" dirty="0" smtClean="0">
                <a:latin typeface="Brush Script MT" panose="03060802040406070304" pitchFamily="66" charset="0"/>
              </a:rPr>
              <a:t>Al </a:t>
            </a:r>
            <a:r>
              <a:rPr lang="en-US" sz="4000" dirty="0" err="1" smtClean="0">
                <a:latin typeface="Brush Script MT" panose="03060802040406070304" pitchFamily="66" charset="0"/>
              </a:rPr>
              <a:t>Sharawi</a:t>
            </a:r>
            <a:r>
              <a:rPr lang="en-US" sz="4000" dirty="0" smtClean="0">
                <a:latin typeface="Brush Script MT" panose="03060802040406070304" pitchFamily="66" charset="0"/>
              </a:rPr>
              <a:t>,     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Brush Script MT" panose="03060802040406070304" pitchFamily="66" charset="0"/>
              </a:rPr>
              <a:t>Dr</a:t>
            </a:r>
            <a:r>
              <a:rPr lang="en-US" sz="4000" dirty="0" smtClean="0">
                <a:latin typeface="Brush Script MT" panose="03060802040406070304" pitchFamily="66" charset="0"/>
              </a:rPr>
              <a:t>. </a:t>
            </a:r>
            <a:r>
              <a:rPr lang="en-US" sz="4000" dirty="0" err="1" smtClean="0">
                <a:latin typeface="Brush Script MT" panose="03060802040406070304" pitchFamily="66" charset="0"/>
              </a:rPr>
              <a:t>Essam</a:t>
            </a:r>
            <a:r>
              <a:rPr lang="en-US" sz="4000" dirty="0" smtClean="0">
                <a:latin typeface="Brush Script MT" panose="03060802040406070304" pitchFamily="66" charset="0"/>
              </a:rPr>
              <a:t> </a:t>
            </a:r>
            <a:r>
              <a:rPr lang="en-US" sz="4000" dirty="0" err="1" smtClean="0">
                <a:latin typeface="Brush Script MT" panose="03060802040406070304" pitchFamily="66" charset="0"/>
              </a:rPr>
              <a:t>Salama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Descriptive Terms: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Plans </a:t>
            </a:r>
            <a:r>
              <a:rPr lang="en-US" u="sng" dirty="0"/>
              <a:t>of sections</a:t>
            </a:r>
            <a:r>
              <a:rPr lang="en-US" b="1" u="sng" dirty="0"/>
              <a:t>:</a:t>
            </a:r>
            <a:endParaRPr lang="en-US" dirty="0"/>
          </a:p>
          <a:p>
            <a:r>
              <a:rPr lang="en-US" dirty="0"/>
              <a:t>Longitudinal; median or sagittal.</a:t>
            </a:r>
          </a:p>
          <a:p>
            <a:r>
              <a:rPr lang="en-US" dirty="0"/>
              <a:t>Coronal; frontal.</a:t>
            </a:r>
          </a:p>
          <a:p>
            <a:r>
              <a:rPr lang="en-US" dirty="0"/>
              <a:t>Transverse; horizontal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05" y="1690688"/>
            <a:ext cx="56908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785748"/>
            <a:ext cx="4762500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706" y="4972876"/>
            <a:ext cx="2914650" cy="157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5689" y="6175169"/>
            <a:ext cx="13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2706" y="4370119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Transverse; horizontal </a:t>
            </a:r>
          </a:p>
        </p:txBody>
      </p:sp>
    </p:spTree>
    <p:extLst>
      <p:ext uri="{BB962C8B-B14F-4D97-AF65-F5344CB8AC3E}">
        <p14:creationId xmlns:p14="http://schemas.microsoft.com/office/powerpoint/2010/main" val="777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   </a:t>
            </a:r>
            <a:r>
              <a:rPr lang="en-US" b="1" u="sng" dirty="0" smtClean="0"/>
              <a:t>Major </a:t>
            </a:r>
            <a:r>
              <a:rPr lang="en-US" b="1" u="sng" dirty="0"/>
              <a:t>events during embryonic </a:t>
            </a:r>
            <a:r>
              <a:rPr lang="en-US" b="1" u="sng" dirty="0" smtClean="0"/>
              <a:t>period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6287"/>
          </a:xfrm>
        </p:spPr>
        <p:txBody>
          <a:bodyPr>
            <a:normAutofit/>
          </a:bodyPr>
          <a:lstStyle/>
          <a:p>
            <a:r>
              <a:rPr lang="en-US" dirty="0" smtClean="0"/>
              <a:t>Gametogenesis :  occurs at 1st week. </a:t>
            </a:r>
          </a:p>
          <a:p>
            <a:r>
              <a:rPr lang="en-US" dirty="0" smtClean="0"/>
              <a:t>Fertilization :      </a:t>
            </a:r>
            <a:r>
              <a:rPr lang="en-US" dirty="0"/>
              <a:t>1st week </a:t>
            </a:r>
            <a:endParaRPr lang="en-US" dirty="0" smtClean="0"/>
          </a:p>
          <a:p>
            <a:r>
              <a:rPr lang="en-US" dirty="0" smtClean="0"/>
              <a:t>Implantation : begins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one week after fertilization </a:t>
            </a:r>
          </a:p>
          <a:p>
            <a:r>
              <a:rPr lang="en-US" dirty="0" smtClean="0"/>
              <a:t>Development of the Central Nervous System :  3rd week</a:t>
            </a:r>
          </a:p>
          <a:p>
            <a:r>
              <a:rPr lang="en-US" dirty="0" smtClean="0"/>
              <a:t>Embryonic Folding :     4th week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67" y="500062"/>
            <a:ext cx="4367543" cy="1325563"/>
          </a:xfrm>
        </p:spPr>
        <p:txBody>
          <a:bodyPr/>
          <a:lstStyle/>
          <a:p>
            <a:pPr algn="ctr"/>
            <a:r>
              <a:rPr lang="en-US" b="1" dirty="0"/>
              <a:t>G</a:t>
            </a:r>
            <a:r>
              <a:rPr lang="en-US" b="1" dirty="0" smtClean="0"/>
              <a:t>ametogenesis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788" y="1825625"/>
            <a:ext cx="4648200" cy="4342284"/>
          </a:xfrm>
        </p:spPr>
        <p:txBody>
          <a:bodyPr>
            <a:noAutofit/>
          </a:bodyPr>
          <a:lstStyle/>
          <a:p>
            <a:r>
              <a:rPr lang="en-US" sz="3200" dirty="0" smtClean="0"/>
              <a:t>It </a:t>
            </a:r>
            <a:r>
              <a:rPr lang="en-US" sz="3200" dirty="0"/>
              <a:t>is the production of mature gametes (sperm and ova) by gonads (testes in males and ovaries in females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is divided into: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1- </a:t>
            </a:r>
            <a:r>
              <a:rPr lang="en-US" sz="3200" dirty="0"/>
              <a:t>Spermatogenesis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2- </a:t>
            </a:r>
            <a:r>
              <a:rPr lang="en-US" sz="3200" dirty="0"/>
              <a:t>Oogenesis.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09" y="1135534"/>
            <a:ext cx="6193692" cy="5032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9436" cy="1325563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permatogenesis</a:t>
            </a:r>
            <a:r>
              <a:rPr lang="en-US" b="1" u="sng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553197" cy="40407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</a:t>
            </a:r>
            <a:r>
              <a:rPr lang="en-US" sz="3200" dirty="0"/>
              <a:t>is the process of formation of mature sperms, takes place in the </a:t>
            </a:r>
            <a:r>
              <a:rPr lang="en-US" sz="3200" dirty="0" smtClean="0"/>
              <a:t>seminiferous </a:t>
            </a:r>
            <a:r>
              <a:rPr lang="en-US" sz="3200" dirty="0"/>
              <a:t>tubules, occurs continuously from puberty till old ages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38" y="1496289"/>
            <a:ext cx="6561741" cy="43701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/>
              <a:t>Results of spermatogenesis; </a:t>
            </a:r>
            <a:endParaRPr lang="en-US" sz="3200" b="1" dirty="0"/>
          </a:p>
          <a:p>
            <a:r>
              <a:rPr lang="en-US" dirty="0"/>
              <a:t>1- </a:t>
            </a:r>
            <a:r>
              <a:rPr lang="en-US" dirty="0" smtClean="0"/>
              <a:t>Reduction </a:t>
            </a:r>
            <a:r>
              <a:rPr lang="en-US" dirty="0"/>
              <a:t>of chromosomal number from the diploid to the </a:t>
            </a:r>
            <a:r>
              <a:rPr lang="en-US" b="1" dirty="0"/>
              <a:t>haploid number. </a:t>
            </a:r>
          </a:p>
          <a:p>
            <a:r>
              <a:rPr lang="en-US" dirty="0"/>
              <a:t>2- </a:t>
            </a:r>
            <a:r>
              <a:rPr lang="en-US" dirty="0" smtClean="0"/>
              <a:t>Change </a:t>
            </a:r>
            <a:r>
              <a:rPr lang="en-US" dirty="0"/>
              <a:t>the germ cell to the motile sperm. </a:t>
            </a:r>
          </a:p>
          <a:p>
            <a:r>
              <a:rPr lang="en-US" dirty="0"/>
              <a:t>3- </a:t>
            </a:r>
            <a:r>
              <a:rPr lang="en-US" dirty="0" smtClean="0"/>
              <a:t>Increase </a:t>
            </a:r>
            <a:r>
              <a:rPr lang="en-US" dirty="0"/>
              <a:t>the number of the sperms.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47376" cy="1325563"/>
          </a:xfrm>
        </p:spPr>
        <p:txBody>
          <a:bodyPr/>
          <a:lstStyle/>
          <a:p>
            <a:r>
              <a:rPr lang="en-US" b="1" dirty="0"/>
              <a:t>O</a:t>
            </a:r>
            <a:r>
              <a:rPr lang="en-US" b="1" dirty="0" smtClean="0"/>
              <a:t>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6964" cy="4086288"/>
          </a:xfrm>
        </p:spPr>
        <p:txBody>
          <a:bodyPr>
            <a:noAutofit/>
          </a:bodyPr>
          <a:lstStyle/>
          <a:p>
            <a:r>
              <a:rPr lang="en-US" sz="3200" dirty="0" smtClean="0"/>
              <a:t>It </a:t>
            </a:r>
            <a:r>
              <a:rPr lang="en-US" sz="3200" dirty="0"/>
              <a:t>is the process of formation of mature ovum, occurs in the cortex of the ovary, starts during fetal life, continues after puberty, and fertilization, till menopause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It ends by haploid number of chromosomes.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54" y="1093160"/>
            <a:ext cx="6005989" cy="40854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307974"/>
            <a:ext cx="3256230" cy="79216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ertilization</a:t>
            </a:r>
            <a:endParaRPr lang="en-US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026400" y="1828800"/>
            <a:ext cx="3962400" cy="31113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Definition: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during which a male gamete (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unites with a female gamete (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oocyte)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single cell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ZYGOTE</a:t>
            </a:r>
            <a:r>
              <a:rPr 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None/>
              <a:defRPr/>
            </a:pPr>
            <a:endParaRPr lang="en-US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028" descr="38AF9D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7620000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8067" name="Rectangle 1027"/>
          <p:cNvSpPr>
            <a:spLocks noRot="1" noChangeArrowheads="1"/>
          </p:cNvSpPr>
          <p:nvPr/>
        </p:nvSpPr>
        <p:spPr bwMode="auto">
          <a:xfrm>
            <a:off x="6096000" y="4365626"/>
            <a:ext cx="571711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102" name="Picture 4" descr="C:\Documents and Settings\Prof. Saeed Makarem\Desktop\ovum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667000"/>
            <a:ext cx="7725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6705600" y="1981200"/>
            <a:ext cx="609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3" y="1199408"/>
            <a:ext cx="6303632" cy="53281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process of embedding of the blastocyct in the endometrium of the uterus,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It </a:t>
            </a:r>
            <a:r>
              <a:rPr lang="en-US" sz="2400" b="1" dirty="0">
                <a:solidFill>
                  <a:srgbClr val="FF0000"/>
                </a:solidFill>
              </a:rPr>
              <a:t>begins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one </a:t>
            </a:r>
            <a:r>
              <a:rPr lang="en-US" sz="2400" dirty="0"/>
              <a:t>week after </a:t>
            </a:r>
            <a:r>
              <a:rPr lang="en-US" sz="2400" dirty="0" smtClean="0"/>
              <a:t>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It is </a:t>
            </a:r>
            <a:r>
              <a:rPr lang="en-US" sz="2400" b="1" dirty="0">
                <a:solidFill>
                  <a:srgbClr val="FF0000"/>
                </a:solidFill>
              </a:rPr>
              <a:t>completed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by the </a:t>
            </a:r>
            <a:r>
              <a:rPr lang="en-US" sz="2400" b="1" dirty="0" smtClean="0">
                <a:solidFill>
                  <a:srgbClr val="000000"/>
                </a:solidFill>
              </a:rPr>
              <a:t>12th day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after fertilization.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/>
              <a:t>Normal </a:t>
            </a:r>
            <a:r>
              <a:rPr lang="en-US" sz="2400" u="sng" dirty="0"/>
              <a:t>site of implantation; </a:t>
            </a:r>
            <a:endParaRPr lang="en-US" sz="2400" dirty="0"/>
          </a:p>
          <a:p>
            <a:r>
              <a:rPr lang="en-US" sz="2400" dirty="0"/>
              <a:t>In the upper part of the posterior surface of the uterus near the funds,    </a:t>
            </a:r>
          </a:p>
          <a:p>
            <a:r>
              <a:rPr lang="en-US" sz="2400" u="sng" dirty="0"/>
              <a:t>Abnormal site of implantation (ectopic pregnancy); </a:t>
            </a:r>
            <a:endParaRPr lang="en-US" sz="2400" u="sng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Most </a:t>
            </a:r>
            <a:r>
              <a:rPr lang="en-US" sz="2400" b="1" dirty="0">
                <a:solidFill>
                  <a:srgbClr val="7030A0"/>
                </a:solidFill>
              </a:rPr>
              <a:t>of ectopic pregnancies </a:t>
            </a:r>
            <a:r>
              <a:rPr lang="en-US" sz="2400" b="1" u="sng" dirty="0"/>
              <a:t>occurs </a:t>
            </a:r>
            <a:r>
              <a:rPr lang="en-US" sz="2400" b="1" dirty="0"/>
              <a:t>in the </a:t>
            </a:r>
            <a:r>
              <a:rPr lang="en-US" sz="2400" b="1" dirty="0">
                <a:solidFill>
                  <a:srgbClr val="7030A0"/>
                </a:solidFill>
              </a:rPr>
              <a:t>uterine </a:t>
            </a:r>
            <a:r>
              <a:rPr lang="en-US" sz="2400" b="1" dirty="0" smtClean="0">
                <a:solidFill>
                  <a:srgbClr val="7030A0"/>
                </a:solidFill>
              </a:rPr>
              <a:t>tube.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0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35" y="2037030"/>
            <a:ext cx="5604012" cy="42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09600" y="274638"/>
            <a:ext cx="4460341" cy="7921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/>
              <a:t>I</a:t>
            </a:r>
            <a:r>
              <a:rPr lang="en-US" sz="4800" b="1" dirty="0" smtClean="0"/>
              <a:t>mplantation</a:t>
            </a:r>
            <a:endParaRPr kumimoji="0" lang="en-US" sz="4800" b="1" i="0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8130" y="1460665"/>
            <a:ext cx="4766403" cy="3396343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It is The differentiation of  the cells into </a:t>
            </a:r>
            <a:r>
              <a:rPr lang="en-GB" sz="2400" b="1" i="1" u="sng" dirty="0" smtClean="0">
                <a:cs typeface="Times New Roman" pitchFamily="18" charset="0"/>
              </a:rPr>
              <a:t>Two layers </a:t>
            </a:r>
            <a:r>
              <a:rPr lang="en-GB" sz="2400" b="1" i="1" dirty="0" smtClean="0"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cs typeface="Times New Roman" pitchFamily="18" charset="0"/>
              </a:rPr>
              <a:t>(A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GB" sz="2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Epiblast</a:t>
            </a:r>
            <a:endParaRPr lang="en-GB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High columnar cells </a:t>
            </a:r>
            <a:r>
              <a:rPr lang="en-GB" sz="2400" b="1" i="1" dirty="0" smtClean="0">
                <a:cs typeface="Times New Roman" pitchFamily="18" charset="0"/>
              </a:rPr>
              <a:t>adjacent to the amniotic cavity.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(B)  </a:t>
            </a:r>
            <a:r>
              <a:rPr lang="en-GB" sz="2400" b="1" i="1" u="sng" dirty="0" smtClean="0">
                <a:solidFill>
                  <a:srgbClr val="FF0000"/>
                </a:solidFill>
                <a:cs typeface="Times New Roman" pitchFamily="18" charset="0"/>
              </a:rPr>
              <a:t>Hypoblast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Small </a:t>
            </a:r>
            <a:r>
              <a:rPr lang="en-GB" sz="2400" b="1" i="1" dirty="0" err="1" smtClean="0">
                <a:solidFill>
                  <a:srgbClr val="FF66CC"/>
                </a:solidFill>
                <a:cs typeface="Times New Roman" pitchFamily="18" charset="0"/>
              </a:rPr>
              <a:t>cuboidal</a:t>
            </a: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 cells </a:t>
            </a:r>
            <a:r>
              <a:rPr lang="en-GB" sz="2400" b="1" i="1" dirty="0" smtClean="0">
                <a:cs typeface="Times New Roman" pitchFamily="18" charset="0"/>
              </a:rPr>
              <a:t>adjacent to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US" sz="2400" b="1" i="1" dirty="0" smtClean="0">
                <a:cs typeface="Times New Roman" pitchFamily="18" charset="0"/>
              </a:rPr>
              <a:t>Yolk sac.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880" y="296883"/>
            <a:ext cx="476200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sz="40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ilaminar</a:t>
            </a:r>
            <a:r>
              <a:rPr lang="en-US" sz="4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disc</a:t>
            </a:r>
            <a:endParaRPr lang="en-US" sz="4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2" name="Picture 5" descr="289EAA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1407" t="1515" r="24796" b="66273"/>
          <a:stretch>
            <a:fillRect/>
          </a:stretch>
        </p:blipFill>
        <p:spPr>
          <a:xfrm>
            <a:off x="5039785" y="1125538"/>
            <a:ext cx="6817783" cy="5472112"/>
          </a:xfrm>
        </p:spPr>
      </p:pic>
      <p:sp>
        <p:nvSpPr>
          <p:cNvPr id="5" name="Oval 4"/>
          <p:cNvSpPr/>
          <p:nvPr/>
        </p:nvSpPr>
        <p:spPr>
          <a:xfrm>
            <a:off x="5232401" y="3429000"/>
            <a:ext cx="768351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9785" y="4005263"/>
            <a:ext cx="96096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this lecture you should be able to :</a:t>
            </a:r>
          </a:p>
          <a:p>
            <a:r>
              <a:rPr lang="en-US" dirty="0"/>
              <a:t>Define Embryology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Define the developmental periods.</a:t>
            </a:r>
          </a:p>
          <a:p>
            <a:r>
              <a:rPr lang="en-US" dirty="0" smtClean="0"/>
              <a:t>Define the significance </a:t>
            </a:r>
            <a:r>
              <a:rPr lang="en-US" dirty="0"/>
              <a:t>of </a:t>
            </a:r>
            <a:r>
              <a:rPr lang="en-US" dirty="0" smtClean="0"/>
              <a:t>embryology.</a:t>
            </a:r>
          </a:p>
          <a:p>
            <a:r>
              <a:rPr lang="en-US" dirty="0" smtClean="0"/>
              <a:t>Define the	different embryological  terminology.</a:t>
            </a:r>
          </a:p>
          <a:p>
            <a:r>
              <a:rPr lang="en-US" dirty="0" smtClean="0"/>
              <a:t>Define the	nomenclature used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describe	body parts, positions, and</a:t>
            </a:r>
            <a:r>
              <a:rPr lang="en-US" dirty="0"/>
              <a:t> </a:t>
            </a:r>
            <a:r>
              <a:rPr lang="en-US" dirty="0" smtClean="0"/>
              <a:t>relationships.</a:t>
            </a:r>
          </a:p>
          <a:p>
            <a:r>
              <a:rPr lang="en-US" dirty="0" smtClean="0"/>
              <a:t>Describe in brief the important events in embryology.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737" y="451263"/>
            <a:ext cx="4032448" cy="698830"/>
          </a:xfrm>
          <a:noFill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err="1">
                <a:latin typeface="+mn-lt"/>
                <a:ea typeface="+mn-ea"/>
                <a:cs typeface="+mn-cs"/>
              </a:rPr>
              <a:t>T</a:t>
            </a:r>
            <a:r>
              <a:rPr lang="en-US" sz="4400" b="1" i="1" dirty="0" err="1">
                <a:latin typeface="+mn-lt"/>
                <a:ea typeface="+mn-ea"/>
                <a:cs typeface="+mn-cs"/>
              </a:rPr>
              <a:t>rilaminar</a:t>
            </a:r>
            <a:r>
              <a:rPr lang="en-US" sz="4400" b="1" i="1" dirty="0">
                <a:latin typeface="+mn-lt"/>
                <a:ea typeface="+mn-ea"/>
                <a:cs typeface="+mn-cs"/>
              </a:rPr>
              <a:t>  disc</a:t>
            </a:r>
            <a:endParaRPr lang="ar-SA" sz="44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142505" y="1524000"/>
            <a:ext cx="4631376" cy="38911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b="1" i="1" dirty="0" smtClean="0"/>
              <a:t>Now the embryonic disc is formed of 3 layers :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Ectoderm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</a:t>
            </a:r>
            <a:r>
              <a:rPr lang="en-GB" sz="2800" b="1" i="1" dirty="0" err="1" smtClean="0">
                <a:solidFill>
                  <a:srgbClr val="C00000"/>
                </a:solidFill>
              </a:rPr>
              <a:t>Intraembryonic</a:t>
            </a:r>
            <a:r>
              <a:rPr lang="en-GB" sz="2800" b="1" i="1" dirty="0" smtClean="0">
                <a:solidFill>
                  <a:srgbClr val="C00000"/>
                </a:solidFill>
              </a:rPr>
              <a:t> Mesoderm.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Endoderm.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2800" b="1" i="1" dirty="0" smtClean="0"/>
              <a:t>Cells in these layers will give rise to </a:t>
            </a:r>
            <a:r>
              <a:rPr lang="en-GB" sz="2800" b="1" i="1" u="sng" dirty="0" smtClean="0"/>
              <a:t>all tissues and organs </a:t>
            </a:r>
            <a:r>
              <a:rPr lang="en-GB" sz="2800" b="1" i="1" dirty="0" smtClean="0"/>
              <a:t>of the embryo.</a:t>
            </a: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ar-SA" sz="2800" dirty="0"/>
          </a:p>
        </p:txBody>
      </p:sp>
      <p:pic>
        <p:nvPicPr>
          <p:cNvPr id="13316" name="Picture 4" descr="74A17CBF"/>
          <p:cNvPicPr>
            <a:picLocks noChangeAspect="1" noChangeArrowheads="1"/>
          </p:cNvPicPr>
          <p:nvPr/>
        </p:nvPicPr>
        <p:blipFill>
          <a:blip r:embed="rId3"/>
          <a:srcRect l="48788" t="77110" r="6560" b="2316"/>
          <a:stretch>
            <a:fillRect/>
          </a:stretch>
        </p:blipFill>
        <p:spPr bwMode="auto">
          <a:xfrm>
            <a:off x="4821382" y="333375"/>
            <a:ext cx="7131436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15817" y="404814"/>
            <a:ext cx="2207683" cy="9366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845132" y="2420939"/>
            <a:ext cx="1731353" cy="11525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189517" y="4581526"/>
            <a:ext cx="1386968" cy="1008063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9840385" y="4221163"/>
            <a:ext cx="2017183" cy="1008062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3108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>
                <a:latin typeface="Brush Script MT" panose="03060802040406070304" pitchFamily="66" charset="0"/>
              </a:rPr>
              <a:t>Thank you </a:t>
            </a:r>
            <a:endParaRPr lang="en-US" sz="16600" dirty="0">
              <a:latin typeface="Brush Script MT" panose="030608020404060703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Definition </a:t>
            </a:r>
            <a:r>
              <a:rPr lang="en-US" b="1" dirty="0"/>
              <a:t>of Embryology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5762"/>
          </a:xfrm>
        </p:spPr>
        <p:txBody>
          <a:bodyPr>
            <a:noAutofit/>
          </a:bodyPr>
          <a:lstStyle/>
          <a:p>
            <a:r>
              <a:rPr lang="en-US" dirty="0" smtClean="0"/>
              <a:t>This term  generally </a:t>
            </a:r>
            <a:r>
              <a:rPr lang="en-US" dirty="0" smtClean="0"/>
              <a:t>refers </a:t>
            </a:r>
            <a:r>
              <a:rPr lang="en-US" dirty="0" smtClean="0"/>
              <a:t>to </a:t>
            </a:r>
            <a:r>
              <a:rPr lang="en-US" b="1" dirty="0" smtClean="0"/>
              <a:t>prenatal development </a:t>
            </a:r>
            <a:r>
              <a:rPr lang="en-US" dirty="0" smtClean="0"/>
              <a:t>of embryos and fetuses. </a:t>
            </a:r>
          </a:p>
          <a:p>
            <a:r>
              <a:rPr lang="en-US" dirty="0"/>
              <a:t>“Human </a:t>
            </a:r>
            <a:r>
              <a:rPr lang="en-US" dirty="0" smtClean="0"/>
              <a:t>embryology’’ </a:t>
            </a:r>
            <a:r>
              <a:rPr lang="en-US" dirty="0"/>
              <a:t>is the science concerned with the origin and  development of a human being </a:t>
            </a:r>
            <a:r>
              <a:rPr lang="en-US" u="sng" dirty="0"/>
              <a:t>from a zygote </a:t>
            </a:r>
            <a:r>
              <a:rPr lang="en-US" dirty="0"/>
              <a:t>to </a:t>
            </a:r>
            <a:r>
              <a:rPr lang="en-US" u="sng" dirty="0"/>
              <a:t>birth </a:t>
            </a:r>
            <a:r>
              <a:rPr lang="en-US" dirty="0"/>
              <a:t>of an infant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Development does not stop at birth. Important changes, in addition to growth</a:t>
            </a:r>
            <a:r>
              <a:rPr lang="en-US" dirty="0" smtClean="0"/>
              <a:t>, occur </a:t>
            </a:r>
            <a:r>
              <a:rPr lang="en-US" dirty="0" smtClean="0"/>
              <a:t>after birth </a:t>
            </a:r>
            <a:r>
              <a:rPr lang="en-US" b="1" dirty="0" smtClean="0"/>
              <a:t>(postnatal changes) </a:t>
            </a:r>
            <a:r>
              <a:rPr lang="en-US" dirty="0" smtClean="0"/>
              <a:t>e.g</a:t>
            </a:r>
            <a:r>
              <a:rPr lang="en-US" dirty="0" smtClean="0"/>
              <a:t>., development </a:t>
            </a:r>
            <a:r>
              <a:rPr lang="en-US" dirty="0" smtClean="0"/>
              <a:t>of teeth and female breasts.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59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</a:t>
            </a:r>
            <a:r>
              <a:rPr lang="en-US" sz="5400" b="1" dirty="0" smtClean="0"/>
              <a:t>ignificance of embryology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2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u="sng" dirty="0" smtClean="0"/>
              <a:t>Importance </a:t>
            </a:r>
            <a:r>
              <a:rPr lang="en-US" sz="3600" u="sng" dirty="0"/>
              <a:t>of </a:t>
            </a:r>
            <a:r>
              <a:rPr lang="en-US" sz="3600" u="sng" dirty="0" smtClean="0"/>
              <a:t>Embryology</a:t>
            </a:r>
            <a:r>
              <a:rPr lang="en-US" sz="3600" dirty="0" smtClean="0"/>
              <a:t> : </a:t>
            </a:r>
          </a:p>
          <a:p>
            <a:pPr marL="0" indent="0"/>
            <a:r>
              <a:rPr lang="en-US" sz="3600" dirty="0" smtClean="0"/>
              <a:t>The </a:t>
            </a:r>
            <a:r>
              <a:rPr lang="en-US" sz="3600" dirty="0"/>
              <a:t>study of prenatal stages of development, </a:t>
            </a:r>
            <a:r>
              <a:rPr lang="en-US" sz="3600" b="1" dirty="0"/>
              <a:t>especially</a:t>
            </a:r>
            <a:r>
              <a:rPr lang="en-US" sz="3600" dirty="0"/>
              <a:t> those occurring  during the </a:t>
            </a:r>
            <a:r>
              <a:rPr lang="en-US" sz="3600" b="1" dirty="0"/>
              <a:t>embryonic period </a:t>
            </a:r>
            <a:r>
              <a:rPr lang="en-US" sz="3600" dirty="0"/>
              <a:t>helps us understand the </a:t>
            </a:r>
            <a:r>
              <a:rPr lang="en-US" sz="3600" b="1" dirty="0"/>
              <a:t>normal </a:t>
            </a:r>
            <a:r>
              <a:rPr lang="en-US" sz="3600" b="1" dirty="0" smtClean="0"/>
              <a:t>body </a:t>
            </a:r>
            <a:r>
              <a:rPr lang="en-US" sz="3600" b="1" dirty="0"/>
              <a:t>structure </a:t>
            </a:r>
            <a:r>
              <a:rPr lang="en-US" sz="3600" dirty="0"/>
              <a:t>and the </a:t>
            </a:r>
            <a:r>
              <a:rPr lang="en-US" sz="3600" b="1" dirty="0"/>
              <a:t>cause of congenital anomalies</a:t>
            </a:r>
            <a:r>
              <a:rPr lang="en-US" sz="3600" b="1" dirty="0" smtClean="0"/>
              <a:t>.</a:t>
            </a:r>
          </a:p>
          <a:p>
            <a:pPr marL="0" indent="0"/>
            <a:r>
              <a:rPr lang="en-US" sz="3600" dirty="0" smtClean="0"/>
              <a:t>So</a:t>
            </a:r>
            <a:r>
              <a:rPr lang="en-US" sz="3600" dirty="0" smtClean="0"/>
              <a:t>, It </a:t>
            </a:r>
            <a:r>
              <a:rPr lang="en-US" sz="3600" dirty="0" smtClean="0"/>
              <a:t>concerned with various genetic and /or environmental factors that disturb normal development and produce birth defects. </a:t>
            </a:r>
          </a:p>
          <a:p>
            <a:pPr marL="0" indent="0"/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Developmental periods 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51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Developmental periods are divided into:</a:t>
            </a:r>
          </a:p>
          <a:p>
            <a:pPr marL="0" indent="0">
              <a:buNone/>
            </a:pPr>
            <a:r>
              <a:rPr lang="en-US" b="1" dirty="0" smtClean="0"/>
              <a:t>1- Prenatal development.</a:t>
            </a:r>
          </a:p>
          <a:p>
            <a:pPr marL="0" indent="0">
              <a:buNone/>
            </a:pPr>
            <a:r>
              <a:rPr lang="en-US" dirty="0"/>
              <a:t>The main developmental changes occurring before birth, </a:t>
            </a:r>
            <a:r>
              <a:rPr lang="en-US" dirty="0" smtClean="0"/>
              <a:t>including the embryonic and fetal </a:t>
            </a:r>
            <a:r>
              <a:rPr lang="en-US" dirty="0" smtClean="0"/>
              <a:t>periods.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embryonic period </a:t>
            </a:r>
            <a:r>
              <a:rPr lang="en-US" dirty="0" smtClean="0"/>
              <a:t>: starts from the fertilization to the end of 8</a:t>
            </a:r>
            <a:r>
              <a:rPr lang="en-US" baseline="30000" dirty="0" smtClean="0"/>
              <a:t>th</a:t>
            </a:r>
            <a:r>
              <a:rPr lang="en-US" dirty="0" smtClean="0"/>
              <a:t> week.</a:t>
            </a:r>
          </a:p>
          <a:p>
            <a:r>
              <a:rPr lang="en-US" dirty="0" smtClean="0"/>
              <a:t>The </a:t>
            </a:r>
            <a:r>
              <a:rPr lang="en-US" b="1" dirty="0"/>
              <a:t>fetal </a:t>
            </a:r>
            <a:r>
              <a:rPr lang="en-US" b="1" dirty="0" smtClean="0"/>
              <a:t>period </a:t>
            </a:r>
            <a:r>
              <a:rPr lang="en-US" dirty="0" smtClean="0"/>
              <a:t>: begins from the 9</a:t>
            </a:r>
            <a:r>
              <a:rPr lang="en-US" baseline="30000" dirty="0" smtClean="0"/>
              <a:t>th</a:t>
            </a:r>
            <a:r>
              <a:rPr lang="en-US" dirty="0" smtClean="0"/>
              <a:t> week </a:t>
            </a:r>
            <a:r>
              <a:rPr lang="en-US" dirty="0" smtClean="0"/>
              <a:t>until </a:t>
            </a:r>
            <a:r>
              <a:rPr lang="en-US" dirty="0" smtClean="0"/>
              <a:t>birth.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1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b="1" dirty="0" smtClean="0"/>
              <a:t>postnatal development.</a:t>
            </a:r>
          </a:p>
          <a:p>
            <a:pPr marL="0" indent="0">
              <a:buNone/>
            </a:pPr>
            <a:r>
              <a:rPr lang="en-US" dirty="0" smtClean="0"/>
              <a:t>The changes occurring after birth, like teeth and breast.</a:t>
            </a:r>
          </a:p>
          <a:p>
            <a:r>
              <a:rPr lang="en-US" dirty="0" smtClean="0"/>
              <a:t>Prenatal development is more rapid than postnatal development and results in more striking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u="sng" dirty="0" smtClean="0"/>
              <a:t>Critical </a:t>
            </a:r>
            <a:r>
              <a:rPr lang="en-US" b="1" u="sng" dirty="0"/>
              <a:t>Periods of Human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5741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b="1" dirty="0" smtClean="0"/>
              <a:t>stage of development </a:t>
            </a:r>
            <a:r>
              <a:rPr lang="en-US" b="1" dirty="0"/>
              <a:t>of an embryo </a:t>
            </a:r>
            <a:r>
              <a:rPr lang="en-US" dirty="0"/>
              <a:t>that is susceptible to an agent, such as a drug or virus, which can lead to congenital abnormalities. 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the embryo is</a:t>
            </a:r>
            <a:r>
              <a:rPr lang="en-US" b="1" dirty="0"/>
              <a:t> most easily disrupted </a:t>
            </a:r>
            <a:r>
              <a:rPr lang="en-US" dirty="0"/>
              <a:t>when the tissues and organs are forming </a:t>
            </a:r>
            <a:r>
              <a:rPr lang="en-US" b="1" dirty="0"/>
              <a:t>during the embryonic </a:t>
            </a:r>
            <a:r>
              <a:rPr lang="en-US" b="1" dirty="0" smtClean="0"/>
              <a:t>period.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Common </a:t>
            </a:r>
            <a:r>
              <a:rPr lang="en-US" b="1" u="sng" dirty="0" smtClean="0"/>
              <a:t>terms 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Oocyte</a:t>
            </a:r>
            <a:r>
              <a:rPr lang="en-US" dirty="0"/>
              <a:t>; the immature ovum, female germ cell.</a:t>
            </a:r>
          </a:p>
          <a:p>
            <a:r>
              <a:rPr lang="en-US" dirty="0"/>
              <a:t>Ovum; the mature female germ cell.</a:t>
            </a:r>
          </a:p>
          <a:p>
            <a:r>
              <a:rPr lang="en-US" dirty="0"/>
              <a:t>Sperm; the mature male germ cell.</a:t>
            </a:r>
          </a:p>
          <a:p>
            <a:r>
              <a:rPr lang="en-US" dirty="0"/>
              <a:t>Zygote; the fertilized ovum.</a:t>
            </a:r>
          </a:p>
          <a:p>
            <a:r>
              <a:rPr lang="en-US" dirty="0"/>
              <a:t>Cell division; one cell divides into two cells; there are two types of cell division:</a:t>
            </a:r>
          </a:p>
          <a:p>
            <a:r>
              <a:rPr lang="en-US" dirty="0"/>
              <a:t>A- Mitotic; the cell produces 2 cells each contains 44 autosomes and 2 sex chromosomes </a:t>
            </a:r>
          </a:p>
          <a:p>
            <a:r>
              <a:rPr lang="en-US" dirty="0"/>
              <a:t>B- Meiotic; (reduction) it occurs in the primitive germ cells in the testes or the ovaries, it produces 2 cells each contains 22 autosomes and one sex chromosomes.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Descriptive Terms: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Directions</a:t>
            </a:r>
            <a:r>
              <a:rPr lang="en-US" u="sng" dirty="0"/>
              <a:t>:</a:t>
            </a:r>
            <a:endParaRPr lang="en-US" dirty="0"/>
          </a:p>
          <a:p>
            <a:r>
              <a:rPr lang="en-US" dirty="0"/>
              <a:t>Cranial; the top of the embryo or the head.</a:t>
            </a:r>
          </a:p>
          <a:p>
            <a:r>
              <a:rPr lang="en-US" dirty="0"/>
              <a:t>Cephalic; superior or the head.</a:t>
            </a:r>
          </a:p>
          <a:p>
            <a:r>
              <a:rPr lang="en-US" dirty="0"/>
              <a:t>Caudal; inferior or the tail end.</a:t>
            </a:r>
          </a:p>
          <a:p>
            <a:r>
              <a:rPr lang="en-US" dirty="0"/>
              <a:t>Dorsal; back of the embryo.</a:t>
            </a:r>
          </a:p>
          <a:p>
            <a:r>
              <a:rPr lang="en-US" dirty="0"/>
              <a:t>Ventral; anterior or the belly side.</a:t>
            </a:r>
          </a:p>
          <a:p>
            <a:r>
              <a:rPr lang="en-US" dirty="0"/>
              <a:t>Medial; </a:t>
            </a:r>
            <a:r>
              <a:rPr lang="en-US" dirty="0" smtClean="0"/>
              <a:t>near to the midline.</a:t>
            </a:r>
            <a:endParaRPr lang="en-US" dirty="0"/>
          </a:p>
          <a:p>
            <a:r>
              <a:rPr lang="en-US" dirty="0"/>
              <a:t>Lateral; flank 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862</Words>
  <Application>Microsoft Office PowerPoint</Application>
  <PresentationFormat>Widescreen</PresentationFormat>
  <Paragraphs>113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Brush Script MT</vt:lpstr>
      <vt:lpstr>Calibri</vt:lpstr>
      <vt:lpstr>Calibri Light</vt:lpstr>
      <vt:lpstr>Times New Roman</vt:lpstr>
      <vt:lpstr>Wingdings 2</vt:lpstr>
      <vt:lpstr>Office Theme</vt:lpstr>
      <vt:lpstr>INTRODUCTION  TO  EMBRYOLOGY</vt:lpstr>
      <vt:lpstr>Objectives </vt:lpstr>
      <vt:lpstr>Definition of Embryology </vt:lpstr>
      <vt:lpstr>Significance of embryology</vt:lpstr>
      <vt:lpstr>Developmental periods :</vt:lpstr>
      <vt:lpstr>Con. </vt:lpstr>
      <vt:lpstr>     Critical Periods of Human Development</vt:lpstr>
      <vt:lpstr>Common terms :</vt:lpstr>
      <vt:lpstr>Descriptive Terms:</vt:lpstr>
      <vt:lpstr>Descriptive Terms:</vt:lpstr>
      <vt:lpstr>PowerPoint Presentation</vt:lpstr>
      <vt:lpstr>       Major events during embryonic period</vt:lpstr>
      <vt:lpstr>Gametogenesis </vt:lpstr>
      <vt:lpstr>Spermatogenesis </vt:lpstr>
      <vt:lpstr>PowerPoint Presentation</vt:lpstr>
      <vt:lpstr>Oogenesis </vt:lpstr>
      <vt:lpstr>Fertilization</vt:lpstr>
      <vt:lpstr>PowerPoint Presentation</vt:lpstr>
      <vt:lpstr>PowerPoint Presentation</vt:lpstr>
      <vt:lpstr>Trilaminar  disc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embryology</dc:title>
  <dc:creator>ESSAM</dc:creator>
  <cp:lastModifiedBy>WiN-10</cp:lastModifiedBy>
  <cp:revision>128</cp:revision>
  <dcterms:created xsi:type="dcterms:W3CDTF">2018-05-03T10:05:12Z</dcterms:created>
  <dcterms:modified xsi:type="dcterms:W3CDTF">2018-09-11T19:47:53Z</dcterms:modified>
</cp:coreProperties>
</file>