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39"/>
  </p:notesMasterIdLst>
  <p:sldIdLst>
    <p:sldId id="1039" r:id="rId2"/>
    <p:sldId id="1040" r:id="rId3"/>
    <p:sldId id="1041" r:id="rId4"/>
    <p:sldId id="1042" r:id="rId5"/>
    <p:sldId id="1043" r:id="rId6"/>
    <p:sldId id="1044" r:id="rId7"/>
    <p:sldId id="1045" r:id="rId8"/>
    <p:sldId id="1046" r:id="rId9"/>
    <p:sldId id="1047" r:id="rId10"/>
    <p:sldId id="1048" r:id="rId11"/>
    <p:sldId id="1049" r:id="rId12"/>
    <p:sldId id="1050" r:id="rId13"/>
    <p:sldId id="1051" r:id="rId14"/>
    <p:sldId id="1052" r:id="rId15"/>
    <p:sldId id="1053" r:id="rId16"/>
    <p:sldId id="1054" r:id="rId17"/>
    <p:sldId id="1055" r:id="rId18"/>
    <p:sldId id="1056" r:id="rId19"/>
    <p:sldId id="1057" r:id="rId20"/>
    <p:sldId id="1058" r:id="rId21"/>
    <p:sldId id="1059" r:id="rId22"/>
    <p:sldId id="1060" r:id="rId23"/>
    <p:sldId id="1061" r:id="rId24"/>
    <p:sldId id="1062" r:id="rId25"/>
    <p:sldId id="1063" r:id="rId26"/>
    <p:sldId id="1064" r:id="rId27"/>
    <p:sldId id="1065" r:id="rId28"/>
    <p:sldId id="1066" r:id="rId29"/>
    <p:sldId id="1067" r:id="rId30"/>
    <p:sldId id="1068" r:id="rId31"/>
    <p:sldId id="1069" r:id="rId32"/>
    <p:sldId id="1070" r:id="rId33"/>
    <p:sldId id="1071" r:id="rId34"/>
    <p:sldId id="1072" r:id="rId35"/>
    <p:sldId id="1073" r:id="rId36"/>
    <p:sldId id="1074" r:id="rId37"/>
    <p:sldId id="1075" r:id="rId38"/>
    <p:sldId id="1076" r:id="rId39"/>
    <p:sldId id="1077" r:id="rId40"/>
    <p:sldId id="1078" r:id="rId41"/>
    <p:sldId id="1079" r:id="rId42"/>
    <p:sldId id="1080" r:id="rId43"/>
    <p:sldId id="1081" r:id="rId44"/>
    <p:sldId id="1082" r:id="rId45"/>
    <p:sldId id="1083" r:id="rId46"/>
    <p:sldId id="1084" r:id="rId47"/>
    <p:sldId id="1085" r:id="rId48"/>
    <p:sldId id="1086" r:id="rId49"/>
    <p:sldId id="1087" r:id="rId50"/>
    <p:sldId id="1088" r:id="rId51"/>
    <p:sldId id="1089" r:id="rId52"/>
    <p:sldId id="1090" r:id="rId53"/>
    <p:sldId id="1091" r:id="rId54"/>
    <p:sldId id="1092" r:id="rId55"/>
    <p:sldId id="1093" r:id="rId56"/>
    <p:sldId id="1094" r:id="rId57"/>
    <p:sldId id="1149" r:id="rId58"/>
    <p:sldId id="1095" r:id="rId59"/>
    <p:sldId id="1096" r:id="rId60"/>
    <p:sldId id="1097" r:id="rId61"/>
    <p:sldId id="1098" r:id="rId62"/>
    <p:sldId id="1099" r:id="rId63"/>
    <p:sldId id="1100" r:id="rId64"/>
    <p:sldId id="1150" r:id="rId65"/>
    <p:sldId id="1101" r:id="rId66"/>
    <p:sldId id="1102" r:id="rId67"/>
    <p:sldId id="1103" r:id="rId68"/>
    <p:sldId id="1104" r:id="rId69"/>
    <p:sldId id="1105" r:id="rId70"/>
    <p:sldId id="1106" r:id="rId71"/>
    <p:sldId id="1107" r:id="rId72"/>
    <p:sldId id="1108" r:id="rId73"/>
    <p:sldId id="1109" r:id="rId74"/>
    <p:sldId id="1110" r:id="rId75"/>
    <p:sldId id="1111" r:id="rId76"/>
    <p:sldId id="1112" r:id="rId77"/>
    <p:sldId id="1151" r:id="rId78"/>
    <p:sldId id="1114" r:id="rId79"/>
    <p:sldId id="1152" r:id="rId80"/>
    <p:sldId id="1115" r:id="rId81"/>
    <p:sldId id="1116" r:id="rId82"/>
    <p:sldId id="1117" r:id="rId83"/>
    <p:sldId id="890" r:id="rId84"/>
    <p:sldId id="1034" r:id="rId85"/>
    <p:sldId id="891" r:id="rId86"/>
    <p:sldId id="892" r:id="rId87"/>
    <p:sldId id="893" r:id="rId88"/>
    <p:sldId id="894" r:id="rId89"/>
    <p:sldId id="895" r:id="rId90"/>
    <p:sldId id="896" r:id="rId91"/>
    <p:sldId id="897" r:id="rId92"/>
    <p:sldId id="898" r:id="rId93"/>
    <p:sldId id="899" r:id="rId94"/>
    <p:sldId id="900" r:id="rId95"/>
    <p:sldId id="901" r:id="rId96"/>
    <p:sldId id="902" r:id="rId97"/>
    <p:sldId id="903" r:id="rId98"/>
    <p:sldId id="904" r:id="rId99"/>
    <p:sldId id="905" r:id="rId100"/>
    <p:sldId id="906" r:id="rId101"/>
    <p:sldId id="907" r:id="rId102"/>
    <p:sldId id="908" r:id="rId103"/>
    <p:sldId id="909" r:id="rId104"/>
    <p:sldId id="910" r:id="rId105"/>
    <p:sldId id="911" r:id="rId106"/>
    <p:sldId id="912" r:id="rId107"/>
    <p:sldId id="913" r:id="rId108"/>
    <p:sldId id="914" r:id="rId109"/>
    <p:sldId id="915" r:id="rId110"/>
    <p:sldId id="916" r:id="rId111"/>
    <p:sldId id="917" r:id="rId112"/>
    <p:sldId id="918" r:id="rId113"/>
    <p:sldId id="919" r:id="rId114"/>
    <p:sldId id="920" r:id="rId115"/>
    <p:sldId id="921" r:id="rId116"/>
    <p:sldId id="922" r:id="rId117"/>
    <p:sldId id="923" r:id="rId118"/>
    <p:sldId id="924" r:id="rId119"/>
    <p:sldId id="925" r:id="rId120"/>
    <p:sldId id="926" r:id="rId121"/>
    <p:sldId id="927" r:id="rId122"/>
    <p:sldId id="928" r:id="rId123"/>
    <p:sldId id="1118" r:id="rId124"/>
    <p:sldId id="1119" r:id="rId125"/>
    <p:sldId id="1120" r:id="rId126"/>
    <p:sldId id="1121" r:id="rId127"/>
    <p:sldId id="1122" r:id="rId128"/>
    <p:sldId id="1123" r:id="rId129"/>
    <p:sldId id="1124" r:id="rId130"/>
    <p:sldId id="1125" r:id="rId131"/>
    <p:sldId id="1126" r:id="rId132"/>
    <p:sldId id="1127" r:id="rId133"/>
    <p:sldId id="1128" r:id="rId134"/>
    <p:sldId id="1129" r:id="rId135"/>
    <p:sldId id="1130" r:id="rId136"/>
    <p:sldId id="1131" r:id="rId137"/>
    <p:sldId id="1132" r:id="rId138"/>
    <p:sldId id="1133" r:id="rId139"/>
    <p:sldId id="1134" r:id="rId140"/>
    <p:sldId id="1135" r:id="rId141"/>
    <p:sldId id="1136" r:id="rId142"/>
    <p:sldId id="1153" r:id="rId143"/>
    <p:sldId id="1154" r:id="rId144"/>
    <p:sldId id="1137" r:id="rId145"/>
    <p:sldId id="1138" r:id="rId146"/>
    <p:sldId id="1139" r:id="rId147"/>
    <p:sldId id="1140" r:id="rId148"/>
    <p:sldId id="1155" r:id="rId149"/>
    <p:sldId id="1141" r:id="rId150"/>
    <p:sldId id="1142" r:id="rId151"/>
    <p:sldId id="1143" r:id="rId152"/>
    <p:sldId id="1144" r:id="rId153"/>
    <p:sldId id="1145" r:id="rId154"/>
    <p:sldId id="1146" r:id="rId155"/>
    <p:sldId id="1147" r:id="rId156"/>
    <p:sldId id="1148" r:id="rId157"/>
    <p:sldId id="950" r:id="rId158"/>
    <p:sldId id="1036" r:id="rId159"/>
    <p:sldId id="951" r:id="rId160"/>
    <p:sldId id="952" r:id="rId161"/>
    <p:sldId id="953" r:id="rId162"/>
    <p:sldId id="954" r:id="rId163"/>
    <p:sldId id="955" r:id="rId164"/>
    <p:sldId id="956" r:id="rId165"/>
    <p:sldId id="957" r:id="rId166"/>
    <p:sldId id="958" r:id="rId167"/>
    <p:sldId id="959" r:id="rId168"/>
    <p:sldId id="960" r:id="rId169"/>
    <p:sldId id="1030" r:id="rId170"/>
    <p:sldId id="1031" r:id="rId171"/>
    <p:sldId id="963" r:id="rId172"/>
    <p:sldId id="964" r:id="rId173"/>
    <p:sldId id="965" r:id="rId174"/>
    <p:sldId id="966" r:id="rId175"/>
    <p:sldId id="967" r:id="rId176"/>
    <p:sldId id="968" r:id="rId177"/>
    <p:sldId id="969" r:id="rId178"/>
    <p:sldId id="970" r:id="rId179"/>
    <p:sldId id="971" r:id="rId180"/>
    <p:sldId id="972" r:id="rId181"/>
    <p:sldId id="973" r:id="rId182"/>
    <p:sldId id="975" r:id="rId183"/>
    <p:sldId id="1037" r:id="rId184"/>
    <p:sldId id="976" r:id="rId185"/>
    <p:sldId id="977" r:id="rId186"/>
    <p:sldId id="978" r:id="rId187"/>
    <p:sldId id="979" r:id="rId188"/>
    <p:sldId id="980" r:id="rId189"/>
    <p:sldId id="981" r:id="rId190"/>
    <p:sldId id="982" r:id="rId191"/>
    <p:sldId id="983" r:id="rId192"/>
    <p:sldId id="984" r:id="rId193"/>
    <p:sldId id="985" r:id="rId194"/>
    <p:sldId id="986" r:id="rId195"/>
    <p:sldId id="987" r:id="rId196"/>
    <p:sldId id="988" r:id="rId197"/>
    <p:sldId id="989" r:id="rId198"/>
    <p:sldId id="990" r:id="rId199"/>
    <p:sldId id="991" r:id="rId200"/>
    <p:sldId id="992" r:id="rId201"/>
    <p:sldId id="993" r:id="rId202"/>
    <p:sldId id="994" r:id="rId203"/>
    <p:sldId id="995" r:id="rId204"/>
    <p:sldId id="996" r:id="rId205"/>
    <p:sldId id="997" r:id="rId206"/>
    <p:sldId id="998" r:id="rId207"/>
    <p:sldId id="999" r:id="rId208"/>
    <p:sldId id="1000" r:id="rId209"/>
    <p:sldId id="1001" r:id="rId210"/>
    <p:sldId id="1002" r:id="rId211"/>
    <p:sldId id="1003" r:id="rId212"/>
    <p:sldId id="1004" r:id="rId213"/>
    <p:sldId id="1005" r:id="rId214"/>
    <p:sldId id="1006" r:id="rId215"/>
    <p:sldId id="1007" r:id="rId216"/>
    <p:sldId id="1008" r:id="rId217"/>
    <p:sldId id="1038" r:id="rId218"/>
    <p:sldId id="1009" r:id="rId219"/>
    <p:sldId id="1010" r:id="rId220"/>
    <p:sldId id="1011" r:id="rId221"/>
    <p:sldId id="1012" r:id="rId222"/>
    <p:sldId id="1013" r:id="rId223"/>
    <p:sldId id="1014" r:id="rId224"/>
    <p:sldId id="1015" r:id="rId225"/>
    <p:sldId id="1016" r:id="rId226"/>
    <p:sldId id="1017" r:id="rId227"/>
    <p:sldId id="1018" r:id="rId228"/>
    <p:sldId id="1019" r:id="rId229"/>
    <p:sldId id="1020" r:id="rId230"/>
    <p:sldId id="1021" r:id="rId231"/>
    <p:sldId id="1022" r:id="rId232"/>
    <p:sldId id="1023" r:id="rId233"/>
    <p:sldId id="1024" r:id="rId234"/>
    <p:sldId id="1025" r:id="rId235"/>
    <p:sldId id="1026" r:id="rId236"/>
    <p:sldId id="1027" r:id="rId237"/>
    <p:sldId id="1028" r:id="rId238"/>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41EF"/>
    <a:srgbClr val="1801A3"/>
    <a:srgbClr val="00CCFF"/>
    <a:srgbClr val="FF99FF"/>
    <a:srgbClr val="66FF33"/>
    <a:srgbClr val="61279B"/>
    <a:srgbClr val="3CE498"/>
    <a:srgbClr val="0033CC"/>
    <a:srgbClr val="8F255A"/>
    <a:srgbClr val="4D1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7" autoAdjust="0"/>
    <p:restoredTop sz="92031" autoAdjust="0"/>
  </p:normalViewPr>
  <p:slideViewPr>
    <p:cSldViewPr>
      <p:cViewPr varScale="1">
        <p:scale>
          <a:sx n="70" d="100"/>
          <a:sy n="70" d="100"/>
        </p:scale>
        <p:origin x="1026" y="5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BCCC52-77A1-4264-AC2C-972304A3701A}" type="datetimeFigureOut">
              <a:rPr lang="en-US" smtClean="0"/>
              <a:pPr/>
              <a:t>17-Sep-18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val="3533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a:t>
            </a:fld>
            <a:endParaRPr lang="en-US"/>
          </a:p>
        </p:txBody>
      </p:sp>
    </p:spTree>
    <p:extLst>
      <p:ext uri="{BB962C8B-B14F-4D97-AF65-F5344CB8AC3E}">
        <p14:creationId xmlns:p14="http://schemas.microsoft.com/office/powerpoint/2010/main" val="975855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65</a:t>
            </a:fld>
            <a:endParaRPr lang="en-US"/>
          </a:p>
        </p:txBody>
      </p:sp>
    </p:spTree>
    <p:extLst>
      <p:ext uri="{BB962C8B-B14F-4D97-AF65-F5344CB8AC3E}">
        <p14:creationId xmlns:p14="http://schemas.microsoft.com/office/powerpoint/2010/main" val="270051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2622674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72</a:t>
            </a:fld>
            <a:endParaRPr lang="en-US"/>
          </a:p>
        </p:txBody>
      </p:sp>
    </p:spTree>
    <p:extLst>
      <p:ext uri="{BB962C8B-B14F-4D97-AF65-F5344CB8AC3E}">
        <p14:creationId xmlns:p14="http://schemas.microsoft.com/office/powerpoint/2010/main" val="220686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74</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6339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76</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81999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smtClean="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98</a:t>
            </a:fld>
            <a:endParaRPr lang="en-GB" smtClean="0"/>
          </a:p>
        </p:txBody>
      </p:sp>
    </p:spTree>
    <p:extLst>
      <p:ext uri="{BB962C8B-B14F-4D97-AF65-F5344CB8AC3E}">
        <p14:creationId xmlns:p14="http://schemas.microsoft.com/office/powerpoint/2010/main" val="63232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103</a:t>
            </a:fld>
            <a:endParaRPr lang="en-US"/>
          </a:p>
        </p:txBody>
      </p:sp>
    </p:spTree>
    <p:extLst>
      <p:ext uri="{BB962C8B-B14F-4D97-AF65-F5344CB8AC3E}">
        <p14:creationId xmlns:p14="http://schemas.microsoft.com/office/powerpoint/2010/main" val="3928733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113</a:t>
            </a:fld>
            <a:endParaRPr lang="en-US"/>
          </a:p>
        </p:txBody>
      </p:sp>
    </p:spTree>
    <p:extLst>
      <p:ext uri="{BB962C8B-B14F-4D97-AF65-F5344CB8AC3E}">
        <p14:creationId xmlns:p14="http://schemas.microsoft.com/office/powerpoint/2010/main" val="3668883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114</a:t>
            </a:fld>
            <a:endParaRPr lang="en-US"/>
          </a:p>
        </p:txBody>
      </p:sp>
    </p:spTree>
    <p:extLst>
      <p:ext uri="{BB962C8B-B14F-4D97-AF65-F5344CB8AC3E}">
        <p14:creationId xmlns:p14="http://schemas.microsoft.com/office/powerpoint/2010/main" val="1509869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120</a:t>
            </a:fld>
            <a:endParaRPr lang="en-US"/>
          </a:p>
        </p:txBody>
      </p:sp>
    </p:spTree>
    <p:extLst>
      <p:ext uri="{BB962C8B-B14F-4D97-AF65-F5344CB8AC3E}">
        <p14:creationId xmlns:p14="http://schemas.microsoft.com/office/powerpoint/2010/main" val="224380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a:t>
            </a:fld>
            <a:endParaRPr lang="en-US"/>
          </a:p>
        </p:txBody>
      </p:sp>
    </p:spTree>
    <p:extLst>
      <p:ext uri="{BB962C8B-B14F-4D97-AF65-F5344CB8AC3E}">
        <p14:creationId xmlns:p14="http://schemas.microsoft.com/office/powerpoint/2010/main" val="2980301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121</a:t>
            </a:fld>
            <a:endParaRPr lang="en-US"/>
          </a:p>
        </p:txBody>
      </p:sp>
    </p:spTree>
    <p:extLst>
      <p:ext uri="{BB962C8B-B14F-4D97-AF65-F5344CB8AC3E}">
        <p14:creationId xmlns:p14="http://schemas.microsoft.com/office/powerpoint/2010/main" val="147432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562262-9407-4B93-8E51-EF7394AD9130}" type="slidenum">
              <a:rPr lang="en-US" altLang="en-US" smtClean="0">
                <a:latin typeface="Calibri" panose="020F0502020204030204" pitchFamily="34" charset="0"/>
              </a:rPr>
              <a:pPr/>
              <a:t>125</a:t>
            </a:fld>
            <a:endParaRPr lang="en-US" altLang="en-US" smtClean="0">
              <a:latin typeface="Calibri" panose="020F0502020204030204"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551654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A4B283-4D84-4474-AB6D-958F54076579}" type="slidenum">
              <a:rPr lang="en-CA" altLang="en-US" smtClean="0"/>
              <a:pPr>
                <a:spcBef>
                  <a:spcPct val="0"/>
                </a:spcBef>
              </a:pPr>
              <a:t>128</a:t>
            </a:fld>
            <a:endParaRPr lang="en-CA" altLang="en-US" smtClean="0"/>
          </a:p>
        </p:txBody>
      </p:sp>
    </p:spTree>
    <p:extLst>
      <p:ext uri="{BB962C8B-B14F-4D97-AF65-F5344CB8AC3E}">
        <p14:creationId xmlns:p14="http://schemas.microsoft.com/office/powerpoint/2010/main" val="3221207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591939-7090-4915-AD4C-C93B48C18157}" type="slidenum">
              <a:rPr lang="en-US" altLang="en-US" smtClean="0"/>
              <a:pPr>
                <a:spcBef>
                  <a:spcPct val="0"/>
                </a:spcBef>
              </a:pPr>
              <a:t>129</a:t>
            </a:fld>
            <a:endParaRPr lang="en-US" altLang="en-US" smtClean="0"/>
          </a:p>
        </p:txBody>
      </p:sp>
    </p:spTree>
    <p:extLst>
      <p:ext uri="{BB962C8B-B14F-4D97-AF65-F5344CB8AC3E}">
        <p14:creationId xmlns:p14="http://schemas.microsoft.com/office/powerpoint/2010/main" val="2145568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123535-424F-49B6-9FD2-87DFB8D4147C}" type="slidenum">
              <a:rPr lang="en-US" altLang="en-US" smtClean="0"/>
              <a:pPr>
                <a:spcBef>
                  <a:spcPct val="0"/>
                </a:spcBef>
              </a:pPr>
              <a:t>130</a:t>
            </a:fld>
            <a:endParaRPr lang="en-US" altLang="en-US" smtClean="0"/>
          </a:p>
        </p:txBody>
      </p:sp>
    </p:spTree>
    <p:extLst>
      <p:ext uri="{BB962C8B-B14F-4D97-AF65-F5344CB8AC3E}">
        <p14:creationId xmlns:p14="http://schemas.microsoft.com/office/powerpoint/2010/main" val="1171956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134</a:t>
            </a:fld>
            <a:endParaRPr lang="en-US" smtClean="0"/>
          </a:p>
        </p:txBody>
      </p:sp>
    </p:spTree>
    <p:extLst>
      <p:ext uri="{BB962C8B-B14F-4D97-AF65-F5344CB8AC3E}">
        <p14:creationId xmlns:p14="http://schemas.microsoft.com/office/powerpoint/2010/main" val="462940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973729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139</a:t>
            </a:fld>
            <a:endParaRPr lang="en-US"/>
          </a:p>
        </p:txBody>
      </p:sp>
    </p:spTree>
    <p:extLst>
      <p:ext uri="{BB962C8B-B14F-4D97-AF65-F5344CB8AC3E}">
        <p14:creationId xmlns:p14="http://schemas.microsoft.com/office/powerpoint/2010/main" val="2935148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140</a:t>
            </a:fld>
            <a:endParaRPr lang="en-US"/>
          </a:p>
        </p:txBody>
      </p:sp>
    </p:spTree>
    <p:extLst>
      <p:ext uri="{BB962C8B-B14F-4D97-AF65-F5344CB8AC3E}">
        <p14:creationId xmlns:p14="http://schemas.microsoft.com/office/powerpoint/2010/main" val="318963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154</a:t>
            </a:fld>
            <a:endParaRPr lang="en-US"/>
          </a:p>
        </p:txBody>
      </p:sp>
    </p:spTree>
    <p:extLst>
      <p:ext uri="{BB962C8B-B14F-4D97-AF65-F5344CB8AC3E}">
        <p14:creationId xmlns:p14="http://schemas.microsoft.com/office/powerpoint/2010/main" val="280947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23</a:t>
            </a:fld>
            <a:endParaRPr lang="en-GB" smtClean="0">
              <a:latin typeface="Arial" pitchFamily="34" charset="0"/>
            </a:endParaRPr>
          </a:p>
        </p:txBody>
      </p:sp>
      <p:sp>
        <p:nvSpPr>
          <p:cNvPr id="119811"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79768" y="4715907"/>
            <a:ext cx="5436567" cy="4467701"/>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340134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155</a:t>
            </a:fld>
            <a:endParaRPr lang="en-US"/>
          </a:p>
        </p:txBody>
      </p:sp>
    </p:spTree>
    <p:extLst>
      <p:ext uri="{BB962C8B-B14F-4D97-AF65-F5344CB8AC3E}">
        <p14:creationId xmlns:p14="http://schemas.microsoft.com/office/powerpoint/2010/main" val="2670618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solidFill>
                  <a:prstClr val="black"/>
                </a:solidFill>
              </a:rPr>
              <a:pPr fontAlgn="base">
                <a:spcBef>
                  <a:spcPct val="0"/>
                </a:spcBef>
                <a:spcAft>
                  <a:spcPct val="0"/>
                </a:spcAft>
              </a:pPr>
              <a:t>160</a:t>
            </a:fld>
            <a:endParaRPr lang="en-US">
              <a:solidFill>
                <a:prstClr val="black"/>
              </a:solidFill>
            </a:endParaRPr>
          </a:p>
        </p:txBody>
      </p:sp>
    </p:spTree>
    <p:extLst>
      <p:ext uri="{BB962C8B-B14F-4D97-AF65-F5344CB8AC3E}">
        <p14:creationId xmlns:p14="http://schemas.microsoft.com/office/powerpoint/2010/main" val="868861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161</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extLst>
      <p:ext uri="{BB962C8B-B14F-4D97-AF65-F5344CB8AC3E}">
        <p14:creationId xmlns:p14="http://schemas.microsoft.com/office/powerpoint/2010/main" val="1493781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174</a:t>
            </a:fld>
            <a:endParaRPr lang="en-US"/>
          </a:p>
        </p:txBody>
      </p:sp>
    </p:spTree>
    <p:extLst>
      <p:ext uri="{BB962C8B-B14F-4D97-AF65-F5344CB8AC3E}">
        <p14:creationId xmlns:p14="http://schemas.microsoft.com/office/powerpoint/2010/main" val="2082942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189</a:t>
            </a:fld>
            <a:endParaRPr lang="en-US" dirty="0"/>
          </a:p>
        </p:txBody>
      </p:sp>
    </p:spTree>
    <p:extLst>
      <p:ext uri="{BB962C8B-B14F-4D97-AF65-F5344CB8AC3E}">
        <p14:creationId xmlns:p14="http://schemas.microsoft.com/office/powerpoint/2010/main" val="4094142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193</a:t>
            </a:fld>
            <a:endParaRPr lang="en-GB" smtClean="0"/>
          </a:p>
        </p:txBody>
      </p:sp>
      <p:sp>
        <p:nvSpPr>
          <p:cNvPr id="142339"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79768" y="4715907"/>
            <a:ext cx="5438140" cy="4467701"/>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extLst>
      <p:ext uri="{BB962C8B-B14F-4D97-AF65-F5344CB8AC3E}">
        <p14:creationId xmlns:p14="http://schemas.microsoft.com/office/powerpoint/2010/main" val="15952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194</a:t>
            </a:fld>
            <a:endParaRPr lang="en-US"/>
          </a:p>
        </p:txBody>
      </p:sp>
    </p:spTree>
    <p:extLst>
      <p:ext uri="{BB962C8B-B14F-4D97-AF65-F5344CB8AC3E}">
        <p14:creationId xmlns:p14="http://schemas.microsoft.com/office/powerpoint/2010/main" val="4244176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195</a:t>
            </a:fld>
            <a:endParaRPr lang="en-US"/>
          </a:p>
        </p:txBody>
      </p:sp>
    </p:spTree>
    <p:extLst>
      <p:ext uri="{BB962C8B-B14F-4D97-AF65-F5344CB8AC3E}">
        <p14:creationId xmlns:p14="http://schemas.microsoft.com/office/powerpoint/2010/main" val="1883847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197</a:t>
            </a:fld>
            <a:endParaRPr lang="en-US"/>
          </a:p>
        </p:txBody>
      </p:sp>
    </p:spTree>
    <p:extLst>
      <p:ext uri="{BB962C8B-B14F-4D97-AF65-F5344CB8AC3E}">
        <p14:creationId xmlns:p14="http://schemas.microsoft.com/office/powerpoint/2010/main" val="817033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198</a:t>
            </a:fld>
            <a:endParaRPr lang="en-US"/>
          </a:p>
        </p:txBody>
      </p:sp>
    </p:spTree>
    <p:extLst>
      <p:ext uri="{BB962C8B-B14F-4D97-AF65-F5344CB8AC3E}">
        <p14:creationId xmlns:p14="http://schemas.microsoft.com/office/powerpoint/2010/main" val="372138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26</a:t>
            </a:fld>
            <a:endParaRPr 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869974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202</a:t>
            </a:fld>
            <a:endParaRPr lang="en-US"/>
          </a:p>
        </p:txBody>
      </p:sp>
    </p:spTree>
    <p:extLst>
      <p:ext uri="{BB962C8B-B14F-4D97-AF65-F5344CB8AC3E}">
        <p14:creationId xmlns:p14="http://schemas.microsoft.com/office/powerpoint/2010/main" val="3727014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207</a:t>
            </a:fld>
            <a:endParaRPr lang="en-US"/>
          </a:p>
        </p:txBody>
      </p:sp>
    </p:spTree>
    <p:extLst>
      <p:ext uri="{BB962C8B-B14F-4D97-AF65-F5344CB8AC3E}">
        <p14:creationId xmlns:p14="http://schemas.microsoft.com/office/powerpoint/2010/main" val="549618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208</a:t>
            </a:fld>
            <a:endParaRPr lang="en-US"/>
          </a:p>
        </p:txBody>
      </p:sp>
    </p:spTree>
    <p:extLst>
      <p:ext uri="{BB962C8B-B14F-4D97-AF65-F5344CB8AC3E}">
        <p14:creationId xmlns:p14="http://schemas.microsoft.com/office/powerpoint/2010/main" val="2954242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211</a:t>
            </a:fld>
            <a:endParaRPr lang="en-US"/>
          </a:p>
        </p:txBody>
      </p:sp>
    </p:spTree>
    <p:extLst>
      <p:ext uri="{BB962C8B-B14F-4D97-AF65-F5344CB8AC3E}">
        <p14:creationId xmlns:p14="http://schemas.microsoft.com/office/powerpoint/2010/main" val="2607611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215</a:t>
            </a:fld>
            <a:endParaRPr lang="en-US"/>
          </a:p>
        </p:txBody>
      </p:sp>
    </p:spTree>
    <p:extLst>
      <p:ext uri="{BB962C8B-B14F-4D97-AF65-F5344CB8AC3E}">
        <p14:creationId xmlns:p14="http://schemas.microsoft.com/office/powerpoint/2010/main" val="2153462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3C2B1-BD8D-4667-A679-1A883F9AEE6F}" type="slidenum">
              <a:rPr lang="en-US"/>
              <a:pPr fontAlgn="base">
                <a:spcBef>
                  <a:spcPct val="0"/>
                </a:spcBef>
                <a:spcAft>
                  <a:spcPct val="0"/>
                </a:spcAft>
              </a:pPr>
              <a:t>224</a:t>
            </a:fld>
            <a:endParaRPr lang="en-US"/>
          </a:p>
        </p:txBody>
      </p:sp>
    </p:spTree>
    <p:extLst>
      <p:ext uri="{BB962C8B-B14F-4D97-AF65-F5344CB8AC3E}">
        <p14:creationId xmlns:p14="http://schemas.microsoft.com/office/powerpoint/2010/main" val="366474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49095-EAC9-45FD-9BB4-16CC6E8F55EB}" type="slidenum">
              <a:rPr lang="en-US" altLang="en-US" smtClean="0"/>
              <a:pPr/>
              <a:t>30</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The terms </a:t>
            </a:r>
            <a:r>
              <a:rPr lang="en-US" altLang="en-US" i="1" smtClean="0">
                <a:latin typeface="Arial" panose="020B0604020202020204" pitchFamily="34" charset="0"/>
              </a:rPr>
              <a:t>steatosis</a:t>
            </a:r>
            <a:r>
              <a:rPr lang="en-US" altLang="en-US" smtClean="0">
                <a:latin typeface="Arial" panose="020B0604020202020204" pitchFamily="34" charset="0"/>
              </a:rPr>
              <a:t> and </a:t>
            </a:r>
            <a:r>
              <a:rPr lang="en-US" altLang="en-US" i="1" smtClean="0">
                <a:latin typeface="Arial" panose="020B0604020202020204" pitchFamily="34" charset="0"/>
              </a:rPr>
              <a:t>fatty change</a:t>
            </a:r>
            <a:r>
              <a:rPr lang="en-US" altLang="en-US" smtClean="0">
                <a:latin typeface="Arial" panose="020B0604020202020204" pitchFamily="34" charset="0"/>
              </a:rPr>
              <a:t> is abnormal </a:t>
            </a:r>
          </a:p>
        </p:txBody>
      </p:sp>
    </p:spTree>
    <p:extLst>
      <p:ext uri="{BB962C8B-B14F-4D97-AF65-F5344CB8AC3E}">
        <p14:creationId xmlns:p14="http://schemas.microsoft.com/office/powerpoint/2010/main" val="160871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31</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4607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48</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extLst>
      <p:ext uri="{BB962C8B-B14F-4D97-AF65-F5344CB8AC3E}">
        <p14:creationId xmlns:p14="http://schemas.microsoft.com/office/powerpoint/2010/main" val="372445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60</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9566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64</a:t>
            </a:fld>
            <a:endParaRPr lang="en-US" smtClean="0"/>
          </a:p>
        </p:txBody>
      </p:sp>
    </p:spTree>
    <p:extLst>
      <p:ext uri="{BB962C8B-B14F-4D97-AF65-F5344CB8AC3E}">
        <p14:creationId xmlns:p14="http://schemas.microsoft.com/office/powerpoint/2010/main" val="184945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F41E1B2-87E4-486A-9C3F-684719F7BAE8}" type="datetimeFigureOut">
              <a:rPr lang="en-US" smtClean="0"/>
              <a:pPr/>
              <a:t>17-Sep-18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4004602364"/>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17-Sep-18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520145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F41E1B2-87E4-486A-9C3F-684719F7BAE8}" type="datetimeFigureOut">
              <a:rPr lang="en-US" smtClean="0"/>
              <a:pPr/>
              <a:t>17-Sep-18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197141836"/>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extLst>
      <p:ext uri="{BB962C8B-B14F-4D97-AF65-F5344CB8AC3E}">
        <p14:creationId xmlns:p14="http://schemas.microsoft.com/office/powerpoint/2010/main" val="3383787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17-Sep-18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76278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F41E1B2-87E4-486A-9C3F-684719F7BAE8}" type="datetimeFigureOut">
              <a:rPr lang="en-US" smtClean="0"/>
              <a:pPr/>
              <a:t>17-Sep-18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6999094"/>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F41E1B2-87E4-486A-9C3F-684719F7BAE8}" type="datetimeFigureOut">
              <a:rPr lang="en-US" smtClean="0"/>
              <a:pPr/>
              <a:t>17-Sep-18</a:t>
            </a:fld>
            <a:endParaRPr lang="en-US"/>
          </a:p>
        </p:txBody>
      </p:sp>
      <p:sp>
        <p:nvSpPr>
          <p:cNvPr id="10" name="Slide Number Placeholder 9"/>
          <p:cNvSpPr>
            <a:spLocks noGrp="1"/>
          </p:cNvSpPr>
          <p:nvPr>
            <p:ph type="sldNum" sz="quarter" idx="16"/>
          </p:nvPr>
        </p:nvSpPr>
        <p:spPr/>
        <p:txBody>
          <a:bodyPr rtlCol="0"/>
          <a:lstStyle/>
          <a:p>
            <a:fld id="{F5562620-3FB6-421B-B1D3-5F07E76959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307619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F41E1B2-87E4-486A-9C3F-684719F7BAE8}" type="datetimeFigureOut">
              <a:rPr lang="en-US" smtClean="0"/>
              <a:pPr/>
              <a:t>17-Sep-18</a:t>
            </a:fld>
            <a:endParaRPr lang="en-US"/>
          </a:p>
        </p:txBody>
      </p:sp>
      <p:sp>
        <p:nvSpPr>
          <p:cNvPr id="12" name="Slide Number Placeholder 11"/>
          <p:cNvSpPr>
            <a:spLocks noGrp="1"/>
          </p:cNvSpPr>
          <p:nvPr>
            <p:ph type="sldNum" sz="quarter" idx="16"/>
          </p:nvPr>
        </p:nvSpPr>
        <p:spPr/>
        <p:txBody>
          <a:bodyPr rtlCol="0"/>
          <a:lstStyle/>
          <a:p>
            <a:fld id="{F5562620-3FB6-421B-B1D3-5F07E76959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240874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F41E1B2-87E4-486A-9C3F-684719F7BAE8}" type="datetimeFigureOut">
              <a:rPr lang="en-US" smtClean="0"/>
              <a:pPr/>
              <a:t>17-Sep-18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9562569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17-Sep-18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0212966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F41E1B2-87E4-486A-9C3F-684719F7BAE8}" type="datetimeFigureOut">
              <a:rPr lang="en-US" smtClean="0"/>
              <a:pPr/>
              <a:t>17-Sep-18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41921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F41E1B2-87E4-486A-9C3F-684719F7BAE8}" type="datetimeFigureOut">
              <a:rPr lang="en-US" smtClean="0"/>
              <a:pPr/>
              <a:t>17-Sep-18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603907102"/>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F41E1B2-87E4-486A-9C3F-684719F7BAE8}" type="datetimeFigureOut">
              <a:rPr lang="en-US" smtClean="0"/>
              <a:pPr/>
              <a:t>17-Sep-18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5827700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upload.wikimedia.org/wikipedia/commons/1/1f/Acute_Appendicitis,_HE_1.jpg"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upload.wikimedia.org/wikipedia/commons/d/dc/Acute_Appendicitis,_HE_2.jpg" TargetMode="Externa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13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1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photo.com/image/390061/large/C0086045-Normal_Gallbladder_mucosal_folds-SPL.jpg"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radiographics.rsna.org/content/22/2/387/F3.large.jpg"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file:///D:\Updated%20Practicals%20PNU%202012-2013\Foundation%20-%20Path%20Practical%202012-2013\Image3','','APPENDIX2.JPG" TargetMode="External"/><Relationship Id="rId2" Type="http://schemas.openxmlformats.org/officeDocument/2006/relationships/hyperlink" Target="http://www.vetmed.vt.edu/education/Curriculum/VM8304/vet%20pathology/CASES/INFPATT/PAGE3-3.htm"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8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80.wmf"/><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85.jpeg"/><Relationship Id="rId4" Type="http://schemas.openxmlformats.org/officeDocument/2006/relationships/hyperlink" Target="http://www.google.com.sa/url?sa=i&amp;rct=j&amp;q=subcutaneous+lipoma&amp;source=images&amp;cd=&amp;cad=rja&amp;docid=JaunMrOasC2ALM&amp;tbnid=DoqVssMazFyVfM:&amp;ved=0CAUQjRw&amp;url=http://wacky5.com/lipoma-and-its-excision.html&amp;ei=2KwmUbCXM-Wb1AXGnoCwDA&amp;psig=AFQjCNG9N0B3XCOo7gvdjxas-qIwM__gxQ&amp;ust=136157518599536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19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hyperlink" Target="//upload.wikimedia.org/wikipedia/commons/2/2c/Spitz_nevus.jpg"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99.jpeg"/></Relationships>
</file>

<file path=ppt/slides/_rels/slide20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hyperlink" Target="http://www.bioscience.org/atlases/tumpath/cdrom.htm" TargetMode="External"/><Relationship Id="rId1" Type="http://schemas.openxmlformats.org/officeDocument/2006/relationships/slideLayout" Target="../slideLayouts/slideLayout6.xml"/><Relationship Id="rId4" Type="http://schemas.openxmlformats.org/officeDocument/2006/relationships/image" Target="../media/image201.jpeg"/></Relationships>
</file>

<file path=ppt/slides/_rels/slide20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hyperlink" Target="http://www.pedorthpath.com/enchondroma_histo_1.jpg" TargetMode="Externa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hyperlink" Target="http://missinglink.ucsf.edu/lm/DermatologyGlossary/infantile_hemangioma.html" TargetMode="External"/><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207.xml.rels><?xml version="1.0" encoding="UTF-8" standalone="yes"?>
<Relationships xmlns="http://schemas.openxmlformats.org/package/2006/relationships"><Relationship Id="rId3" Type="http://schemas.openxmlformats.org/officeDocument/2006/relationships/hyperlink" Target="//upload.wikimedia.org/wikipedia/commons/e/e5/Capillary_hemangioma_of_skin_(1).jpg"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05.jpeg"/></Relationships>
</file>

<file path=ppt/slides/_rels/slide20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hyperlink" Target="http://www.google.com.sa/url?sa=i&amp;rct=j&amp;q=hemangioma%20skin&amp;source=images&amp;cd=&amp;cad=rja&amp;docid=T6pFzEZL8FG9fM&amp;tbnid=HgyysqMSycvHZM:&amp;ved=0CAUQjRw&amp;url=http://www.webpathology.com/image.asp?case=472&amp;n=7&amp;ei=bZ0nUYS9PJS6hAevvIHQCA&amp;psig=AFQjCNHaRQdiKp49GQQORfI4HK1D99g0Yg&amp;ust=1361636455588554"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4" Type="http://schemas.openxmlformats.org/officeDocument/2006/relationships/image" Target="../media/image21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http://www.google.com.sa/url?sa=i&amp;rct=j&amp;q=nerves%20of%20the%20spinal%20cord&amp;source=images&amp;cd=&amp;cad=rja&amp;docid=WamN66dtmvfo2M&amp;tbnid=S6sGf8XwWUfQYM:&amp;ved=0CAUQjRw&amp;url=http://encyclopedia.lubopitko-bg.com/The_Spinal_Nerves.html&amp;ei=_DYUUeehJa3s0gXxkoDACQ&amp;psig=AFQjCNHJIqW_edCFexKv7CbfmNFDS0lOUA&amp;ust=136036562359145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sa/url?sa=i&amp;rct=j&amp;q=Fat+Necrosis+in+the+Mesentery&amp;source=images&amp;cd=&amp;cad=rja&amp;docid=k7GKDZbYZnzoGM&amp;tbnid=Qg8OPfE363VXcM:&amp;ved=0CAUQjRw&amp;url=http://alf3.urz.unibas.ch/pathopic/e/getpic-txt.cfm?id=8529&amp;ei=o0UdUdL9G8y1hAfh3IGQCQ&amp;psig=AFQjCNFiod-x2n-d_mkL34MqPPYmHKvuOg&amp;ust=1360959017457001"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79468" y="2179640"/>
            <a:ext cx="5602944" cy="194421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FOUNDATION</a:t>
            </a:r>
            <a:b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br>
            <a: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BLOCK</a:t>
            </a:r>
            <a:endParaRPr lang="en-US" sz="5400" dirty="0">
              <a:solidFill>
                <a:schemeClr val="accent2">
                  <a:lumMod val="50000"/>
                </a:schemeClr>
              </a:solidFill>
            </a:endParaRPr>
          </a:p>
        </p:txBody>
      </p:sp>
      <p:sp>
        <p:nvSpPr>
          <p:cNvPr id="4" name="Rounded Rectangle 3"/>
          <p:cNvSpPr/>
          <p:nvPr/>
        </p:nvSpPr>
        <p:spPr>
          <a:xfrm>
            <a:off x="2180640" y="4581128"/>
            <a:ext cx="540060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effectLst>
                  <a:outerShdw blurRad="38100" dist="38100" dir="2700000" algn="tl">
                    <a:srgbClr val="000000">
                      <a:alpha val="43137"/>
                    </a:srgbClr>
                  </a:outerShdw>
                </a:effectLst>
              </a:rPr>
              <a:t>Pathology </a:t>
            </a:r>
            <a:r>
              <a:rPr lang="en-US" sz="3200" b="1" i="1" dirty="0" smtClean="0">
                <a:effectLst>
                  <a:outerShdw blurRad="38100" dist="38100" dir="2700000" algn="tl">
                    <a:srgbClr val="000000">
                      <a:alpha val="43137"/>
                    </a:srgbClr>
                  </a:outerShdw>
                </a:effectLst>
              </a:rPr>
              <a:t>Practical on </a:t>
            </a:r>
            <a:r>
              <a:rPr lang="en-US" sz="3200" b="1" i="1" dirty="0">
                <a:effectLst>
                  <a:outerShdw blurRad="38100" dist="38100" dir="2700000" algn="tl">
                    <a:srgbClr val="000000">
                      <a:alpha val="43137"/>
                    </a:srgbClr>
                  </a:outerShdw>
                </a:effectLst>
              </a:rPr>
              <a:t>Cell </a:t>
            </a:r>
            <a:r>
              <a:rPr lang="en-US" sz="3200" b="1" i="1" dirty="0" smtClean="0">
                <a:effectLst>
                  <a:outerShdw blurRad="38100" dist="38100" dir="2700000" algn="tl">
                    <a:srgbClr val="000000">
                      <a:alpha val="43137"/>
                    </a:srgbClr>
                  </a:outerShdw>
                </a:effectLst>
              </a:rPr>
              <a:t>injury</a:t>
            </a:r>
            <a:endParaRPr lang="en-US" sz="5400" b="1" i="1" dirty="0">
              <a:effectLst>
                <a:outerShdw blurRad="38100" dist="38100" dir="2700000" algn="tl">
                  <a:srgbClr val="000000">
                    <a:alpha val="43137"/>
                  </a:srgbClr>
                </a:outerShdw>
              </a:effectLst>
            </a:endParaRPr>
          </a:p>
        </p:txBody>
      </p:sp>
      <p:sp>
        <p:nvSpPr>
          <p:cNvPr id="9" name="TextBox 7"/>
          <p:cNvSpPr txBox="1"/>
          <p:nvPr/>
        </p:nvSpPr>
        <p:spPr>
          <a:xfrm>
            <a:off x="304800" y="6096000"/>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0" name="TextBox 8"/>
          <p:cNvSpPr txBox="1"/>
          <p:nvPr/>
        </p:nvSpPr>
        <p:spPr>
          <a:xfrm>
            <a:off x="2340227" y="6021288"/>
            <a:ext cx="1926973" cy="5770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a:t>
            </a:r>
            <a:r>
              <a:rPr lang="en-US" sz="1050" b="1" i="1" smtClean="0">
                <a:solidFill>
                  <a:schemeClr val="bg1"/>
                </a:solidFill>
              </a:rPr>
              <a:t>Abdullah Basabein</a:t>
            </a:r>
            <a:endParaRPr lang="en-US" sz="1050" b="1" i="1" dirty="0" smtClean="0">
              <a:solidFill>
                <a:schemeClr val="bg1"/>
              </a:solidFill>
            </a:endParaRPr>
          </a:p>
        </p:txBody>
      </p:sp>
    </p:spTree>
    <p:extLst>
      <p:ext uri="{BB962C8B-B14F-4D97-AF65-F5344CB8AC3E}">
        <p14:creationId xmlns:p14="http://schemas.microsoft.com/office/powerpoint/2010/main" val="4140489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620688"/>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Heart – inside view</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534935163"/>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1214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1071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 of the cut section</a:t>
            </a:r>
            <a:endParaRPr lang="en-US" sz="24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9373473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571472" y="928670"/>
            <a:ext cx="7786742" cy="4857784"/>
          </a:xfrm>
          <a:prstGeom prst="rect">
            <a:avLst/>
          </a:prstGeom>
          <a:noFill/>
          <a:ln w="28575">
            <a:solidFill>
              <a:schemeClr val="tx1"/>
            </a:solidFill>
          </a:ln>
        </p:spPr>
      </p:pic>
      <p:sp>
        <p:nvSpPr>
          <p:cNvPr id="3" name="TextBox 2"/>
          <p:cNvSpPr txBox="1"/>
          <p:nvPr/>
        </p:nvSpPr>
        <p:spPr>
          <a:xfrm>
            <a:off x="5929322" y="5264363"/>
            <a:ext cx="2214578" cy="307777"/>
          </a:xfrm>
          <a:prstGeom prst="rect">
            <a:avLst/>
          </a:prstGeom>
          <a:noFill/>
        </p:spPr>
        <p:txBody>
          <a:bodyPr wrap="square" rtlCol="0">
            <a:spAutoFit/>
          </a:bodyPr>
          <a:lstStyle/>
          <a:p>
            <a:r>
              <a:rPr lang="en-US" sz="1400" b="1" i="1" dirty="0" smtClean="0"/>
              <a:t>Smooth Muscle layer</a:t>
            </a:r>
            <a:endParaRPr lang="en-US" sz="1400" b="1" i="1" dirty="0"/>
          </a:p>
        </p:txBody>
      </p:sp>
      <p:sp>
        <p:nvSpPr>
          <p:cNvPr id="4" name="Rounded Rectangle 3"/>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a:t>
            </a:r>
            <a:endParaRPr lang="en-US" sz="2400" b="1" i="1" dirty="0"/>
          </a:p>
        </p:txBody>
      </p:sp>
      <p:sp>
        <p:nvSpPr>
          <p:cNvPr id="8" name="TextBox 7"/>
          <p:cNvSpPr txBox="1"/>
          <p:nvPr/>
        </p:nvSpPr>
        <p:spPr>
          <a:xfrm>
            <a:off x="6643702" y="3405846"/>
            <a:ext cx="1857388" cy="523220"/>
          </a:xfrm>
          <a:prstGeom prst="rect">
            <a:avLst/>
          </a:prstGeom>
          <a:noFill/>
        </p:spPr>
        <p:txBody>
          <a:bodyPr wrap="square" rtlCol="0">
            <a:spAutoFit/>
          </a:bodyPr>
          <a:lstStyle/>
          <a:p>
            <a:pPr algn="ctr"/>
            <a:r>
              <a:rPr lang="en-US" sz="1400" b="1" i="1" dirty="0" smtClean="0"/>
              <a:t>Fibrosis of Lamina propria</a:t>
            </a:r>
            <a:endParaRPr lang="en-US" sz="1400" b="1" i="1" dirty="0"/>
          </a:p>
        </p:txBody>
      </p:sp>
      <p:cxnSp>
        <p:nvCxnSpPr>
          <p:cNvPr id="15" name="Straight Arrow Connector 14"/>
          <p:cNvCxnSpPr/>
          <p:nvPr/>
        </p:nvCxnSpPr>
        <p:spPr>
          <a:xfrm rot="10800000">
            <a:off x="6643702" y="3571876"/>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6858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0496" y="3571876"/>
            <a:ext cx="2143140" cy="923330"/>
          </a:xfrm>
          <a:prstGeom prst="rect">
            <a:avLst/>
          </a:prstGeom>
          <a:noFill/>
        </p:spPr>
        <p:txBody>
          <a:bodyPr wrap="square" rtlCol="0">
            <a:spAutoFit/>
          </a:bodyPr>
          <a:lstStyle/>
          <a:p>
            <a:pPr algn="ctr"/>
            <a:r>
              <a:rPr lang="en-US" b="1" i="1" dirty="0" smtClean="0"/>
              <a:t>Scattered Neutrophils in the epithelium</a:t>
            </a:r>
            <a:endParaRPr lang="en-US" b="1" i="1" dirty="0"/>
          </a:p>
        </p:txBody>
      </p:sp>
      <p:cxnSp>
        <p:nvCxnSpPr>
          <p:cNvPr id="21" name="Straight Arrow Connector 20"/>
          <p:cNvCxnSpPr/>
          <p:nvPr/>
        </p:nvCxnSpPr>
        <p:spPr>
          <a:xfrm rot="16200000" flipV="1">
            <a:off x="4001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643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57422" y="5072074"/>
            <a:ext cx="1500198" cy="646331"/>
          </a:xfrm>
          <a:prstGeom prst="rect">
            <a:avLst/>
          </a:prstGeom>
          <a:noFill/>
        </p:spPr>
        <p:txBody>
          <a:bodyPr wrap="square" rtlCol="0">
            <a:spAutoFit/>
          </a:bodyPr>
          <a:lstStyle/>
          <a:p>
            <a:pPr algn="ctr"/>
            <a:r>
              <a:rPr lang="en-US" b="1" i="1" dirty="0" smtClean="0">
                <a:solidFill>
                  <a:schemeClr val="tx1">
                    <a:lumMod val="95000"/>
                    <a:lumOff val="5000"/>
                  </a:schemeClr>
                </a:solidFill>
              </a:rPr>
              <a:t>Lymph Follicle</a:t>
            </a:r>
            <a:endParaRPr lang="en-US" b="1" i="1" dirty="0">
              <a:solidFill>
                <a:schemeClr val="tx1">
                  <a:lumMod val="95000"/>
                  <a:lumOff val="5000"/>
                </a:schemeClr>
              </a:solidFill>
            </a:endParaRPr>
          </a:p>
        </p:txBody>
      </p:sp>
      <p:sp>
        <p:nvSpPr>
          <p:cNvPr id="27" name="TextBox 26"/>
          <p:cNvSpPr txBox="1"/>
          <p:nvPr/>
        </p:nvSpPr>
        <p:spPr>
          <a:xfrm>
            <a:off x="571472" y="3143248"/>
            <a:ext cx="1285884" cy="646331"/>
          </a:xfrm>
          <a:prstGeom prst="rect">
            <a:avLst/>
          </a:prstGeom>
          <a:noFill/>
        </p:spPr>
        <p:txBody>
          <a:bodyPr wrap="square" rtlCol="0">
            <a:spAutoFit/>
          </a:bodyPr>
          <a:lstStyle/>
          <a:p>
            <a:pPr algn="ctr"/>
            <a:r>
              <a:rPr lang="en-US" b="1" i="1" dirty="0" smtClean="0">
                <a:solidFill>
                  <a:schemeClr val="tx1">
                    <a:lumMod val="95000"/>
                    <a:lumOff val="5000"/>
                  </a:schemeClr>
                </a:solidFill>
              </a:rPr>
              <a:t>Luminal </a:t>
            </a:r>
          </a:p>
          <a:p>
            <a:pPr algn="ctr"/>
            <a:r>
              <a:rPr lang="en-US" b="1" i="1" dirty="0" smtClean="0">
                <a:solidFill>
                  <a:schemeClr val="tx1">
                    <a:lumMod val="95000"/>
                    <a:lumOff val="5000"/>
                  </a:schemeClr>
                </a:solidFill>
              </a:rPr>
              <a:t>Debris</a:t>
            </a:r>
            <a:endParaRPr lang="en-US" b="1" i="1" dirty="0">
              <a:solidFill>
                <a:schemeClr val="tx1">
                  <a:lumMod val="95000"/>
                  <a:lumOff val="5000"/>
                </a:schemeClr>
              </a:solidFill>
            </a:endParaRPr>
          </a:p>
        </p:txBody>
      </p:sp>
      <p:cxnSp>
        <p:nvCxnSpPr>
          <p:cNvPr id="29" name="Straight Arrow Connector 28"/>
          <p:cNvCxnSpPr/>
          <p:nvPr/>
        </p:nvCxnSpPr>
        <p:spPr>
          <a:xfrm flipV="1">
            <a:off x="7215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9" name="TextBox 1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10193136"/>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428596" y="928670"/>
            <a:ext cx="7286676" cy="4286280"/>
          </a:xfrm>
          <a:prstGeom prst="rect">
            <a:avLst/>
          </a:prstGeom>
          <a:noFill/>
          <a:ln w="28575">
            <a:solidFill>
              <a:schemeClr val="tx1"/>
            </a:solidFill>
          </a:ln>
        </p:spPr>
      </p:pic>
      <p:sp>
        <p:nvSpPr>
          <p:cNvPr id="3" name="Rounded Rectangle 2"/>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HPF</a:t>
            </a:r>
            <a:endParaRPr lang="en-US" sz="2400" b="1" i="1" dirty="0"/>
          </a:p>
        </p:txBody>
      </p:sp>
      <p:sp>
        <p:nvSpPr>
          <p:cNvPr id="4" name="TextBox 3"/>
          <p:cNvSpPr txBox="1"/>
          <p:nvPr/>
        </p:nvSpPr>
        <p:spPr>
          <a:xfrm>
            <a:off x="1000100" y="5429264"/>
            <a:ext cx="6143668" cy="400110"/>
          </a:xfrm>
          <a:prstGeom prst="rect">
            <a:avLst/>
          </a:prstGeom>
          <a:noFill/>
        </p:spPr>
        <p:txBody>
          <a:bodyPr wrap="square" rtlCol="0">
            <a:spAutoFit/>
          </a:bodyPr>
          <a:lstStyle/>
          <a:p>
            <a:pPr algn="ctr"/>
            <a:r>
              <a:rPr lang="en-US" sz="2000" b="1" i="1" dirty="0" smtClean="0"/>
              <a:t>Scattered Neutrophils in the crypt epithelium</a:t>
            </a:r>
            <a:endParaRPr lang="en-US" sz="2000" b="1" i="1" dirty="0"/>
          </a:p>
        </p:txBody>
      </p:sp>
      <p:cxnSp>
        <p:nvCxnSpPr>
          <p:cNvPr id="8" name="Straight Arrow Connector 7"/>
          <p:cNvCxnSpPr/>
          <p:nvPr/>
        </p:nvCxnSpPr>
        <p:spPr>
          <a:xfrm rot="5400000" flipH="1" flipV="1">
            <a:off x="3643310" y="3500434"/>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143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5214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6465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108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5537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4" name="TextBox 13"/>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1514464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714348" y="1000108"/>
            <a:ext cx="7620027" cy="4762517"/>
          </a:xfrm>
          <a:prstGeom prst="rect">
            <a:avLst/>
          </a:prstGeom>
          <a:noFill/>
          <a:ln w="28575">
            <a:solidFill>
              <a:srgbClr val="FF0000"/>
            </a:solidFill>
          </a:ln>
        </p:spPr>
      </p:pic>
      <p:sp>
        <p:nvSpPr>
          <p:cNvPr id="5" name="Rectangle 4"/>
          <p:cNvSpPr/>
          <p:nvPr/>
        </p:nvSpPr>
        <p:spPr>
          <a:xfrm>
            <a:off x="714348" y="5786454"/>
            <a:ext cx="7358114" cy="1015663"/>
          </a:xfrm>
          <a:prstGeom prst="rect">
            <a:avLst/>
          </a:prstGeom>
        </p:spPr>
        <p:txBody>
          <a:bodyPr wrap="square">
            <a:spAutoFit/>
          </a:bodyPr>
          <a:lstStyle/>
          <a:p>
            <a:pPr algn="ctr"/>
            <a:r>
              <a:rPr lang="en-US" sz="2000" b="1" i="1" dirty="0" smtClean="0"/>
              <a:t>This slide shows the muscle layer of the appendix which is permeated with numerous polymorphonuclear leukocytes</a:t>
            </a:r>
            <a:endParaRPr lang="en-US" sz="2000" b="1" i="1" dirty="0"/>
          </a:p>
        </p:txBody>
      </p:sp>
      <p:sp>
        <p:nvSpPr>
          <p:cNvPr id="7" name="Rounded Rectangle 6"/>
          <p:cNvSpPr/>
          <p:nvPr/>
        </p:nvSpPr>
        <p:spPr>
          <a:xfrm>
            <a:off x="1571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Histopathology</a:t>
            </a:r>
            <a:endParaRPr lang="en-US" sz="24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97157383"/>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214554"/>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3- Acute Cholecystitis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8497418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55576" y="1004942"/>
            <a:ext cx="7632847" cy="4756643"/>
          </a:xfrm>
          <a:prstGeom prst="rect">
            <a:avLst/>
          </a:prstGeom>
          <a:noFill/>
          <a:ln w="9525">
            <a:noFill/>
            <a:miter lim="800000"/>
            <a:headEnd/>
            <a:tailEnd/>
          </a:ln>
        </p:spPr>
      </p:pic>
      <p:sp>
        <p:nvSpPr>
          <p:cNvPr id="7" name="Rounded Rectangle 6"/>
          <p:cNvSpPr/>
          <p:nvPr/>
        </p:nvSpPr>
        <p:spPr>
          <a:xfrm>
            <a:off x="971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Gross</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611560" y="5805264"/>
            <a:ext cx="7560840" cy="646331"/>
          </a:xfrm>
          <a:prstGeom prst="rect">
            <a:avLst/>
          </a:prstGeom>
        </p:spPr>
        <p:txBody>
          <a:bodyPr wrap="square">
            <a:spAutoFit/>
          </a:bodyPr>
          <a:lstStyle/>
          <a:p>
            <a:pPr algn="ctr"/>
            <a:r>
              <a:rPr lang="en-US" b="1" i="1" dirty="0" err="1" smtClean="0"/>
              <a:t>Mucocele</a:t>
            </a:r>
            <a:r>
              <a:rPr lang="en-US" b="1" i="1" dirty="0" smtClean="0"/>
              <a:t>, stone obstructed the neck , distended , aspiration done and removed by lap </a:t>
            </a:r>
            <a:r>
              <a:rPr lang="en-US" b="1" i="1" dirty="0" err="1" smtClean="0"/>
              <a:t>chole</a:t>
            </a:r>
            <a:endParaRPr lang="en-US" b="1" i="1" dirty="0"/>
          </a:p>
        </p:txBody>
      </p: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06287570"/>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642910" y="928671"/>
            <a:ext cx="7786742" cy="4572031"/>
          </a:xfrm>
          <a:prstGeom prst="rect">
            <a:avLst/>
          </a:prstGeom>
          <a:noFill/>
          <a:ln w="28575">
            <a:solidFill>
              <a:schemeClr val="tx1"/>
            </a:solidFill>
            <a:miter lim="800000"/>
            <a:headEnd/>
            <a:tailEnd/>
          </a:ln>
        </p:spPr>
      </p:pic>
      <p:sp>
        <p:nvSpPr>
          <p:cNvPr id="4" name="Rectangle 3"/>
          <p:cNvSpPr/>
          <p:nvPr/>
        </p:nvSpPr>
        <p:spPr>
          <a:xfrm>
            <a:off x="428596" y="5534585"/>
            <a:ext cx="8072494" cy="1323439"/>
          </a:xfrm>
          <a:prstGeom prst="rect">
            <a:avLst/>
          </a:prstGeom>
        </p:spPr>
        <p:txBody>
          <a:bodyPr wrap="square">
            <a:spAutoFit/>
          </a:bodyPr>
          <a:lstStyle/>
          <a:p>
            <a:pPr algn="ctr"/>
            <a:r>
              <a:rPr lang="en-US" sz="2000" b="1" i="1" dirty="0" smtClean="0"/>
              <a:t>The neutrophils are seen infiltrating the mucosa and submucosa of the gallbladder in this patient with acute cholecystitis and right upper quadrant abdominal pain with tenderness on palpation</a:t>
            </a:r>
            <a:endParaRPr lang="en-US" sz="2000" b="1" i="1" dirty="0"/>
          </a:p>
        </p:txBody>
      </p:sp>
      <p:sp>
        <p:nvSpPr>
          <p:cNvPr id="5" name="Rounded Rectangle 4"/>
          <p:cNvSpPr/>
          <p:nvPr/>
        </p:nvSpPr>
        <p:spPr>
          <a:xfrm>
            <a:off x="1071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Histopathology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3078599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2456882"/>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4- Skin Pilonidal Sinus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77831322"/>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pic>
        <p:nvPicPr>
          <p:cNvPr id="169987" name="Picture 3"/>
          <p:cNvPicPr>
            <a:picLocks noChangeAspect="1" noChangeArrowheads="1"/>
          </p:cNvPicPr>
          <p:nvPr/>
        </p:nvPicPr>
        <p:blipFill>
          <a:blip r:embed="rId2" cstate="print"/>
          <a:srcRect/>
          <a:stretch>
            <a:fillRect/>
          </a:stretch>
        </p:blipFill>
        <p:spPr bwMode="auto">
          <a:xfrm>
            <a:off x="428596" y="1142984"/>
            <a:ext cx="3929090" cy="3357585"/>
          </a:xfrm>
          <a:prstGeom prst="rect">
            <a:avLst/>
          </a:prstGeom>
          <a:noFill/>
          <a:ln w="28575">
            <a:solidFill>
              <a:schemeClr val="tx1"/>
            </a:solidFill>
            <a:miter lim="800000"/>
            <a:headEnd/>
            <a:tailEnd/>
          </a:ln>
          <a:effectLst/>
        </p:spPr>
      </p:pic>
      <p:sp>
        <p:nvSpPr>
          <p:cNvPr id="8" name="Rectangle 7"/>
          <p:cNvSpPr/>
          <p:nvPr/>
        </p:nvSpPr>
        <p:spPr>
          <a:xfrm>
            <a:off x="214282" y="4786322"/>
            <a:ext cx="8143932" cy="1323439"/>
          </a:xfrm>
          <a:prstGeom prst="rect">
            <a:avLst/>
          </a:prstGeom>
        </p:spPr>
        <p:txBody>
          <a:bodyPr wrap="square">
            <a:spAutoFit/>
          </a:bodyPr>
          <a:lstStyle/>
          <a:p>
            <a:pPr algn="ctr"/>
            <a:r>
              <a:rPr lang="en-US" sz="2000" b="1" i="1" dirty="0" smtClean="0"/>
              <a:t>A pilonidal sinus is a sinus tract which commonly contains hairs. It occurs under the skin between the buttocks (the natal cleft) a short distance above the anus. Usually runs vertical between the buttocks and rarely occurring outside the coccygeal region.</a:t>
            </a:r>
            <a:endParaRPr lang="en-US" sz="2000" b="1" i="1" dirty="0"/>
          </a:p>
        </p:txBody>
      </p:sp>
      <p:pic>
        <p:nvPicPr>
          <p:cNvPr id="169989" name="Picture 5"/>
          <p:cNvPicPr>
            <a:picLocks noChangeAspect="1" noChangeArrowheads="1"/>
          </p:cNvPicPr>
          <p:nvPr/>
        </p:nvPicPr>
        <p:blipFill>
          <a:blip r:embed="rId3" cstate="print"/>
          <a:srcRect/>
          <a:stretch>
            <a:fillRect/>
          </a:stretch>
        </p:blipFill>
        <p:spPr bwMode="auto">
          <a:xfrm>
            <a:off x="4643438" y="1142984"/>
            <a:ext cx="3886201" cy="3357586"/>
          </a:xfrm>
          <a:prstGeom prst="rect">
            <a:avLst/>
          </a:prstGeom>
          <a:noFill/>
          <a:ln w="28575">
            <a:solidFill>
              <a:schemeClr val="tx1"/>
            </a:solidFill>
            <a:miter lim="800000"/>
            <a:headEnd/>
            <a:tailEnd/>
          </a:ln>
          <a:effectLst/>
        </p:spPr>
      </p:pic>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818039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357158" y="1089679"/>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4643438" y="1071546"/>
            <a:ext cx="3857652" cy="4030874"/>
          </a:xfrm>
          <a:prstGeom prst="rect">
            <a:avLst/>
          </a:prstGeom>
          <a:noFill/>
          <a:ln w="28575">
            <a:solidFill>
              <a:schemeClr val="tx1"/>
            </a:solidFill>
            <a:miter lim="800000"/>
            <a:headEnd/>
            <a:tailEnd/>
          </a:ln>
        </p:spPr>
      </p:pic>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1000100" y="5429264"/>
            <a:ext cx="6500858" cy="400110"/>
          </a:xfrm>
          <a:prstGeom prst="rect">
            <a:avLst/>
          </a:prstGeom>
          <a:noFill/>
        </p:spPr>
        <p:txBody>
          <a:bodyPr wrap="square" rtlCol="0">
            <a:spAutoFit/>
          </a:bodyPr>
          <a:lstStyle/>
          <a:p>
            <a:pPr algn="ctr"/>
            <a:r>
              <a:rPr lang="en-US" sz="2000" b="1" i="1" dirty="0" smtClean="0"/>
              <a:t>Surgically excised pilonidal sinus tracts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4556831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384376" cy="2585323"/>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b="1" dirty="0" smtClean="0"/>
              <a:t> </a:t>
            </a:r>
            <a:r>
              <a:rPr lang="en-US" dirty="0" smtClean="0"/>
              <a:t>The </a:t>
            </a:r>
            <a:r>
              <a:rPr lang="en-US" dirty="0"/>
              <a:t>heart consists of 3 </a:t>
            </a:r>
            <a:r>
              <a:rPr lang="en-US" dirty="0" smtClean="0"/>
              <a:t>layers</a:t>
            </a:r>
          </a:p>
          <a:p>
            <a:r>
              <a:rPr lang="en-US" dirty="0"/>
              <a:t> </a:t>
            </a:r>
            <a:r>
              <a:rPr lang="en-US" dirty="0" smtClean="0"/>
              <a:t>    - the </a:t>
            </a:r>
            <a:r>
              <a:rPr lang="en-US" b="1" dirty="0"/>
              <a:t>endocardium</a:t>
            </a:r>
            <a:r>
              <a:rPr lang="en-US" dirty="0"/>
              <a:t>, </a:t>
            </a:r>
            <a:endParaRPr lang="en-US" dirty="0" smtClean="0"/>
          </a:p>
          <a:p>
            <a:pPr marL="342900" indent="-342900"/>
            <a:r>
              <a:rPr lang="en-US" dirty="0" smtClean="0"/>
              <a:t>	- the </a:t>
            </a:r>
            <a:r>
              <a:rPr lang="en-US" b="1" dirty="0" smtClean="0"/>
              <a:t>myocardium</a:t>
            </a:r>
            <a:r>
              <a:rPr lang="en-US" dirty="0"/>
              <a:t>, and </a:t>
            </a:r>
            <a:endParaRPr lang="en-US" dirty="0" smtClean="0"/>
          </a:p>
          <a:p>
            <a:pPr marL="342900" indent="-342900"/>
            <a:r>
              <a:rPr lang="en-US" dirty="0" smtClean="0"/>
              <a:t>	- the </a:t>
            </a:r>
            <a:r>
              <a:rPr lang="en-US" b="1" dirty="0" smtClean="0"/>
              <a:t>epicardium</a:t>
            </a:r>
            <a:r>
              <a:rPr lang="en-US" dirty="0"/>
              <a:t>. </a:t>
            </a:r>
            <a:endParaRPr lang="en-US" dirty="0" smtClean="0"/>
          </a:p>
          <a:p>
            <a:pPr marL="342900" indent="-342900">
              <a:buFont typeface="Arial" pitchFamily="34" charset="0"/>
              <a:buChar char="•"/>
            </a:pPr>
            <a:endParaRPr lang="en-US" dirty="0" smtClean="0"/>
          </a:p>
          <a:p>
            <a:pPr marL="342900" indent="-342900">
              <a:buFont typeface="Arial" pitchFamily="34" charset="0"/>
              <a:buChar char="•"/>
            </a:pPr>
            <a:r>
              <a:rPr lang="en-US" dirty="0" smtClean="0"/>
              <a:t>The </a:t>
            </a:r>
            <a:r>
              <a:rPr lang="en-US" b="1" dirty="0"/>
              <a:t>epicardium</a:t>
            </a:r>
            <a:r>
              <a:rPr lang="en-US" dirty="0"/>
              <a:t> </a:t>
            </a:r>
            <a:r>
              <a:rPr lang="en-US" dirty="0" smtClean="0"/>
              <a:t>consists </a:t>
            </a:r>
            <a:r>
              <a:rPr lang="en-US" dirty="0"/>
              <a:t>of arteries, veins, nerves, </a:t>
            </a:r>
            <a:r>
              <a:rPr lang="en-US" dirty="0" smtClean="0"/>
              <a:t>connective </a:t>
            </a:r>
            <a:r>
              <a:rPr lang="en-US" dirty="0"/>
              <a:t>tissue, and variable amounts of fat</a:t>
            </a:r>
            <a:r>
              <a:rPr lang="en-US" dirty="0" smtClean="0"/>
              <a:t>.</a:t>
            </a:r>
            <a:endParaRPr lang="en-US" dirty="0"/>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405060"/>
            <a:ext cx="4714428" cy="3024336"/>
          </a:xfrm>
          <a:prstGeom prst="rect">
            <a:avLst/>
          </a:prstGeom>
          <a:noFill/>
          <a:ln w="19050">
            <a:solidFill>
              <a:schemeClr val="tx1"/>
            </a:solidFill>
          </a:ln>
        </p:spPr>
      </p:pic>
      <p:sp>
        <p:nvSpPr>
          <p:cNvPr id="5" name="Rectangle 4"/>
          <p:cNvSpPr/>
          <p:nvPr/>
        </p:nvSpPr>
        <p:spPr>
          <a:xfrm>
            <a:off x="323528" y="4050938"/>
            <a:ext cx="3312368" cy="1754326"/>
          </a:xfrm>
          <a:prstGeom prst="rect">
            <a:avLst/>
          </a:prstGeom>
        </p:spPr>
        <p:txBody>
          <a:bodyPr wrap="square">
            <a:spAutoFit/>
          </a:bodyPr>
          <a:lstStyle/>
          <a:p>
            <a:pPr marL="342900" indent="-342900">
              <a:buFontTx/>
              <a:buChar char="-"/>
            </a:pPr>
            <a:r>
              <a:rPr lang="en-US" dirty="0" smtClean="0"/>
              <a:t>The </a:t>
            </a:r>
            <a:r>
              <a:rPr lang="en-US" b="1" dirty="0" smtClean="0"/>
              <a:t>myocardium</a:t>
            </a:r>
            <a:r>
              <a:rPr lang="en-US" dirty="0" smtClean="0"/>
              <a:t> contains </a:t>
            </a:r>
            <a:r>
              <a:rPr lang="en-US" b="1" dirty="0" smtClean="0"/>
              <a:t>branching, striated muscle cells with centrally located nuclei</a:t>
            </a:r>
            <a:r>
              <a:rPr lang="en-US" dirty="0" smtClean="0"/>
              <a:t>. They are connected by </a:t>
            </a:r>
            <a:r>
              <a:rPr lang="en-US" b="1" dirty="0" smtClean="0"/>
              <a:t>intercalated disks</a:t>
            </a:r>
            <a:r>
              <a:rPr lang="en-US" dirty="0" smtClean="0"/>
              <a:t> (arrowheads).</a:t>
            </a:r>
            <a:endParaRPr lang="en-US" dirty="0"/>
          </a:p>
        </p:txBody>
      </p:sp>
      <p:sp>
        <p:nvSpPr>
          <p:cNvPr id="7" name="Rounded Rectangle 6"/>
          <p:cNvSpPr/>
          <p:nvPr/>
        </p:nvSpPr>
        <p:spPr>
          <a:xfrm>
            <a:off x="683568" y="404664"/>
            <a:ext cx="2952328" cy="36004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Histology of the Heart</a:t>
            </a:r>
            <a:endParaRPr lang="en-US" b="1"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11795052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714348" y="1000108"/>
            <a:ext cx="7620020" cy="4624396"/>
          </a:xfrm>
          <a:prstGeom prst="rect">
            <a:avLst/>
          </a:prstGeom>
          <a:noFill/>
          <a:ln w="28575">
            <a:solidFill>
              <a:schemeClr val="tx1"/>
            </a:solidFill>
          </a:ln>
        </p:spPr>
      </p:pic>
      <p:sp>
        <p:nvSpPr>
          <p:cNvPr id="4" name="Rectangle 3"/>
          <p:cNvSpPr/>
          <p:nvPr/>
        </p:nvSpPr>
        <p:spPr>
          <a:xfrm>
            <a:off x="714348" y="5786454"/>
            <a:ext cx="7500990" cy="1015663"/>
          </a:xfrm>
          <a:prstGeom prst="rect">
            <a:avLst/>
          </a:prstGeom>
        </p:spPr>
        <p:txBody>
          <a:bodyPr wrap="square">
            <a:spAutoFit/>
          </a:bodyPr>
          <a:lstStyle/>
          <a:p>
            <a:pPr algn="ctr"/>
            <a:r>
              <a:rPr lang="en-US" sz="2000" b="1" i="1" dirty="0" smtClean="0"/>
              <a:t>The lumen of the sinus and wall contain large number of hair shafts with foreign body giant cells, lymphocytes , macrophages &amp; neutrophils </a:t>
            </a:r>
            <a:endParaRPr lang="en-US" sz="2000" dirty="0"/>
          </a:p>
        </p:txBody>
      </p:sp>
      <p:sp>
        <p:nvSpPr>
          <p:cNvPr id="6" name="Rounded Rectangle 5"/>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Pilonidal Sinus – Histopathology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68629204"/>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538" y="2928934"/>
            <a:ext cx="7929618" cy="1000132"/>
          </a:xfrm>
          <a:noFill/>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II - Chronic Inflammation</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455107"/>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2714620"/>
            <a:ext cx="7406640" cy="1472184"/>
          </a:xfrm>
        </p:spPr>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rPr>
              <a:t>1- Chronic cholecystitis </a:t>
            </a:r>
            <a:br>
              <a:rPr lang="en-US" sz="4800" b="1" i="1" dirty="0" smtClean="0">
                <a:solidFill>
                  <a:srgbClr val="FFC000"/>
                </a:solidFill>
                <a:effectLst>
                  <a:outerShdw blurRad="38100" dist="38100" dir="2700000" algn="tl">
                    <a:srgbClr val="000000">
                      <a:alpha val="43137"/>
                    </a:srgbClr>
                  </a:outerShdw>
                </a:effectLst>
              </a:rPr>
            </a:br>
            <a:r>
              <a:rPr lang="en-US" sz="4800" b="1" i="1" dirty="0" smtClean="0">
                <a:solidFill>
                  <a:srgbClr val="FFC000"/>
                </a:solidFill>
                <a:effectLst>
                  <a:outerShdw blurRad="38100" dist="38100" dir="2700000" algn="tl">
                    <a:srgbClr val="000000">
                      <a:alpha val="43137"/>
                    </a:srgbClr>
                  </a:outerShdw>
                </a:effectLst>
              </a:rPr>
              <a:t>with stones</a:t>
            </a:r>
            <a:endParaRPr lang="en-US" sz="48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08180230"/>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785786" y="1071546"/>
            <a:ext cx="7440694" cy="4357718"/>
          </a:xfrm>
          <a:prstGeom prst="rect">
            <a:avLst/>
          </a:prstGeom>
          <a:noFill/>
          <a:ln w="28575">
            <a:solidFill>
              <a:schemeClr val="tx1"/>
            </a:solidFill>
          </a:ln>
        </p:spPr>
      </p:pic>
      <p:sp>
        <p:nvSpPr>
          <p:cNvPr id="4" name="Rectangle 3"/>
          <p:cNvSpPr/>
          <p:nvPr/>
        </p:nvSpPr>
        <p:spPr>
          <a:xfrm>
            <a:off x="785786" y="5463147"/>
            <a:ext cx="7358114" cy="1015663"/>
          </a:xfrm>
          <a:prstGeom prst="rect">
            <a:avLst/>
          </a:prstGeom>
        </p:spPr>
        <p:txBody>
          <a:bodyPr wrap="square">
            <a:spAutoFit/>
          </a:bodyPr>
          <a:lstStyle/>
          <a:p>
            <a:pPr algn="ctr"/>
            <a:r>
              <a:rPr lang="en-US" sz="2000" b="1" i="1" dirty="0" smtClean="0"/>
              <a:t>Gross appearance of gallbladder after sectioning longitudinally. </a:t>
            </a:r>
          </a:p>
          <a:p>
            <a:pPr algn="ctr"/>
            <a:r>
              <a:rPr lang="en-US" sz="2000" b="1" i="1" dirty="0" smtClean="0"/>
              <a:t>Notice thickness of gall bladder wall, abundant polyhedric stones and small papillary tumor in the cystic duct. </a:t>
            </a:r>
            <a:endParaRPr lang="en-US" sz="2000" b="1" i="1" dirty="0"/>
          </a:p>
        </p:txBody>
      </p:sp>
      <p:sp>
        <p:nvSpPr>
          <p:cNvPr id="5" name="Rounded Rectangle 4"/>
          <p:cNvSpPr/>
          <p:nvPr/>
        </p:nvSpPr>
        <p:spPr>
          <a:xfrm>
            <a:off x="1428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with Gall Stones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2247739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357158" y="785808"/>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357158" y="5638800"/>
            <a:ext cx="7643842" cy="923330"/>
          </a:xfrm>
          <a:prstGeom prst="rect">
            <a:avLst/>
          </a:prstGeom>
        </p:spPr>
        <p:txBody>
          <a:bodyPr wrap="square">
            <a:spAutoFit/>
          </a:bodyPr>
          <a:lstStyle/>
          <a:p>
            <a:pPr marL="533400" indent="-533400" algn="ctr"/>
            <a:r>
              <a:rPr lang="en-US" b="1" i="1" dirty="0" smtClean="0"/>
              <a:t>Irregular mucosal folds and foci of ulceration in mucosa. Wall is penetrated by mucosal glands which are present in muscle coat ( Rokitansky- Aschoff sinuses). All layers show chronic inflammatory cells infiltration and fibrosis. </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1836292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500034" y="785794"/>
            <a:ext cx="7929618" cy="4071966"/>
          </a:xfrm>
          <a:prstGeom prst="rect">
            <a:avLst/>
          </a:prstGeom>
          <a:noFill/>
          <a:ln w="28575">
            <a:solidFill>
              <a:schemeClr val="tx1"/>
            </a:solidFill>
          </a:ln>
        </p:spPr>
      </p:pic>
      <p:sp>
        <p:nvSpPr>
          <p:cNvPr id="4" name="Rectangle 3"/>
          <p:cNvSpPr/>
          <p:nvPr/>
        </p:nvSpPr>
        <p:spPr>
          <a:xfrm>
            <a:off x="571472" y="4857760"/>
            <a:ext cx="7786742" cy="1477328"/>
          </a:xfrm>
          <a:prstGeom prst="rect">
            <a:avLst/>
          </a:prstGeom>
        </p:spPr>
        <p:txBody>
          <a:bodyPr wrap="square">
            <a:spAutoFit/>
          </a:bodyPr>
          <a:lstStyle/>
          <a:p>
            <a:pPr algn="ctr"/>
            <a:r>
              <a:rPr lang="en-US" b="1" i="1" dirty="0" smtClean="0"/>
              <a:t>The mucosa is atrophic, with a single layer of flattened epithelium. There is proteinaceous fluid adherent to the mucosal surface, with some bile stained orange-brown crystals toward the upper left in the lumen. The lamina propria shows fibrosis and contains a mononuclear cell infiltrate (small dark blue nuclei). </a:t>
            </a:r>
          </a:p>
          <a:p>
            <a:pPr algn="ctr"/>
            <a:r>
              <a:rPr lang="en-US" b="1" i="1" dirty="0" smtClean="0"/>
              <a:t>The muscle is hypertrophied compared to normal gallbladder. </a:t>
            </a:r>
            <a:endParaRPr lang="en-US" b="1" i="1" dirty="0"/>
          </a:p>
        </p:txBody>
      </p:sp>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92984999"/>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457968" cy="1233494"/>
          </a:xfrm>
        </p:spPr>
        <p:txBody>
          <a:bodyPr>
            <a:normAutofit/>
          </a:bodyPr>
          <a:lstStyle/>
          <a:p>
            <a:r>
              <a:rPr lang="en-US" sz="5400" b="1" i="1" dirty="0" smtClean="0">
                <a:solidFill>
                  <a:srgbClr val="FFC000"/>
                </a:solidFill>
                <a:effectLst>
                  <a:outerShdw blurRad="38100" dist="38100" dir="2700000" algn="tl">
                    <a:srgbClr val="000000">
                      <a:alpha val="43137"/>
                    </a:srgbClr>
                  </a:outerShdw>
                </a:effectLst>
              </a:rPr>
              <a:t>2- Brain abscess</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0709963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755576" y="726128"/>
            <a:ext cx="7608912" cy="4719096"/>
          </a:xfrm>
          <a:prstGeom prst="rect">
            <a:avLst/>
          </a:prstGeom>
          <a:noFill/>
        </p:spPr>
      </p:pic>
      <p:sp>
        <p:nvSpPr>
          <p:cNvPr id="4" name="Rectangle 3"/>
          <p:cNvSpPr/>
          <p:nvPr/>
        </p:nvSpPr>
        <p:spPr>
          <a:xfrm>
            <a:off x="914400" y="5408056"/>
            <a:ext cx="7315200" cy="1200329"/>
          </a:xfrm>
          <a:prstGeom prst="rect">
            <a:avLst/>
          </a:prstGeom>
        </p:spPr>
        <p:txBody>
          <a:bodyPr wrap="square">
            <a:spAutoFit/>
          </a:bodyPr>
          <a:lstStyle/>
          <a:p>
            <a:pPr algn="ctr"/>
            <a:r>
              <a:rPr lang="en-US" b="1" i="1" dirty="0" smtClean="0"/>
              <a:t>CT of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Rounded Rectangle 4"/>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CT</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3222342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MRI</a:t>
            </a:r>
            <a:endParaRPr lang="en-US" sz="2400" b="1" i="1" dirty="0">
              <a:effectLst>
                <a:outerShdw blurRad="38100" dist="38100" dir="2700000" algn="tl">
                  <a:srgbClr val="000000">
                    <a:alpha val="43137"/>
                  </a:srgbClr>
                </a:outerShdw>
              </a:effectLst>
            </a:endParaRP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611560" y="790422"/>
            <a:ext cx="7680920" cy="4726810"/>
          </a:xfrm>
          <a:prstGeom prst="rect">
            <a:avLst/>
          </a:prstGeom>
          <a:noFill/>
          <a:ln w="28575">
            <a:solidFill>
              <a:schemeClr val="tx1"/>
            </a:solidFill>
          </a:ln>
        </p:spPr>
      </p:pic>
      <p:sp>
        <p:nvSpPr>
          <p:cNvPr id="4" name="Rectangle 3"/>
          <p:cNvSpPr/>
          <p:nvPr/>
        </p:nvSpPr>
        <p:spPr>
          <a:xfrm>
            <a:off x="467544" y="5561945"/>
            <a:ext cx="7920880" cy="1015663"/>
          </a:xfrm>
          <a:prstGeom prst="rect">
            <a:avLst/>
          </a:prstGeom>
        </p:spPr>
        <p:txBody>
          <a:bodyPr wrap="square">
            <a:spAutoFit/>
          </a:bodyPr>
          <a:lstStyle/>
          <a:p>
            <a:pPr algn="ctr"/>
            <a:r>
              <a:rPr lang="en-US" sz="2000" b="1" i="1" dirty="0" smtClean="0"/>
              <a:t>This trichrome stain demonstrates the light blue connective tissue in the wall of an organizing cerebral abscess. Normal brain is at the right and the center of the abscess at the left.</a:t>
            </a:r>
            <a:endParaRPr lang="en-US" sz="20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5787364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357430"/>
            <a:ext cx="7406640" cy="1472184"/>
          </a:xfrm>
        </p:spPr>
        <p:txBody>
          <a:bodyPr>
            <a:normAutofit/>
          </a:bodyPr>
          <a:lstStyle/>
          <a:p>
            <a:pPr algn="ctr"/>
            <a:r>
              <a:rPr lang="en-US" sz="5400" b="1" i="1" dirty="0" smtClean="0">
                <a:solidFill>
                  <a:srgbClr val="FFC000"/>
                </a:solidFill>
                <a:effectLst>
                  <a:outerShdw blurRad="38100" dist="38100" dir="2700000" algn="tl">
                    <a:srgbClr val="000000">
                      <a:alpha val="43137"/>
                    </a:srgbClr>
                  </a:outerShdw>
                </a:effectLst>
              </a:rPr>
              <a:t>3 - Granulation tissue</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2160998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labeled liver - anterior"/>
          <p:cNvPicPr>
            <a:picLocks noChangeArrowheads="1"/>
          </p:cNvPicPr>
          <p:nvPr/>
        </p:nvPicPr>
        <p:blipFill>
          <a:blip r:embed="rId2" cstate="print"/>
          <a:srcRect/>
          <a:stretch>
            <a:fillRect/>
          </a:stretch>
        </p:blipFill>
        <p:spPr bwMode="auto">
          <a:xfrm>
            <a:off x="285720" y="928670"/>
            <a:ext cx="7858180" cy="5286412"/>
          </a:xfrm>
          <a:prstGeom prst="rect">
            <a:avLst/>
          </a:prstGeom>
          <a:noFill/>
        </p:spPr>
      </p:pic>
      <p:sp>
        <p:nvSpPr>
          <p:cNvPr id="5" name="Rounded Rectangle 4"/>
          <p:cNvSpPr/>
          <p:nvPr/>
        </p:nvSpPr>
        <p:spPr>
          <a:xfrm>
            <a:off x="1857356" y="214290"/>
            <a:ext cx="5072098" cy="57150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Normal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11080093"/>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srcRect/>
          <a:stretch>
            <a:fillRect/>
          </a:stretch>
        </p:blipFill>
        <p:spPr bwMode="auto">
          <a:xfrm>
            <a:off x="467544" y="764704"/>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LPF</a:t>
            </a:r>
            <a:endParaRPr lang="en-US" sz="2400" b="1" i="1" dirty="0"/>
          </a:p>
        </p:txBody>
      </p:sp>
      <p:sp>
        <p:nvSpPr>
          <p:cNvPr id="6" name="Rectangle 5"/>
          <p:cNvSpPr/>
          <p:nvPr/>
        </p:nvSpPr>
        <p:spPr>
          <a:xfrm>
            <a:off x="609600" y="5517232"/>
            <a:ext cx="7715272" cy="1015663"/>
          </a:xfrm>
          <a:prstGeom prst="rect">
            <a:avLst/>
          </a:prstGeom>
        </p:spPr>
        <p:txBody>
          <a:bodyPr wrap="square">
            <a:spAutoFit/>
          </a:bodyPr>
          <a:lstStyle/>
          <a:p>
            <a:pPr marL="534988" indent="-534988" algn="ctr"/>
            <a:r>
              <a:rPr lang="en-US" sz="2000" b="1" i="1" dirty="0" smtClean="0"/>
              <a:t>Section of fragments of edematous, loose connective tissue shows  many small newly formed capillaries lined by plump endothelial cells. Proliferation of fibroblasts is seen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1865400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srcRect/>
          <a:stretch>
            <a:fillRect/>
          </a:stretch>
        </p:blipFill>
        <p:spPr bwMode="auto">
          <a:xfrm>
            <a:off x="467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6496" y="5517232"/>
            <a:ext cx="7889304" cy="1015663"/>
          </a:xfrm>
          <a:prstGeom prst="rect">
            <a:avLst/>
          </a:prstGeom>
        </p:spPr>
        <p:txBody>
          <a:bodyPr wrap="square">
            <a:spAutoFit/>
          </a:bodyPr>
          <a:lstStyle/>
          <a:p>
            <a:pPr marL="534988" indent="-534988" algn="ctr"/>
            <a:r>
              <a:rPr lang="en-US" sz="2000" b="1" i="1" dirty="0" smtClean="0"/>
              <a:t>Inflammatory cells including macrophages, lymphocytes, plasma cells and neutrophils in the oedematous stroma.</a:t>
            </a:r>
          </a:p>
          <a:p>
            <a:pPr marL="534988" indent="-534988" algn="ctr"/>
            <a:r>
              <a:rPr lang="en-US" sz="2000" b="1" i="1" dirty="0" smtClean="0"/>
              <a:t>Pink homogenous collagen fibers may be identified.</a:t>
            </a:r>
            <a:endParaRPr lang="en-US" sz="2000" b="1" i="1" dirty="0"/>
          </a:p>
        </p:txBody>
      </p:sp>
      <p:sp>
        <p:nvSpPr>
          <p:cNvPr id="6" name="Rounded Rectangle 5"/>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27369419"/>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6912432"/>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32352" y="4066794"/>
            <a:ext cx="5111148" cy="1296144"/>
          </a:xfrm>
          <a:noFill/>
        </p:spPr>
        <p:txBody>
          <a:bodyPr>
            <a:noAutofit/>
          </a:bodyPr>
          <a:lstStyle/>
          <a:p>
            <a:pPr algn="ct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Disorders</a:t>
            </a:r>
          </a:p>
        </p:txBody>
      </p:sp>
      <p:sp>
        <p:nvSpPr>
          <p:cNvPr id="6" name="TextBox 5"/>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7" name="TextBox 6"/>
          <p:cNvSpPr txBox="1"/>
          <p:nvPr/>
        </p:nvSpPr>
        <p:spPr>
          <a:xfrm>
            <a:off x="1143000" y="5793020"/>
            <a:ext cx="11787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
        <p:nvSpPr>
          <p:cNvPr id="8" name="TextBox 7"/>
          <p:cNvSpPr txBox="1"/>
          <p:nvPr/>
        </p:nvSpPr>
        <p:spPr>
          <a:xfrm>
            <a:off x="1828800" y="304800"/>
            <a:ext cx="5245754" cy="1015663"/>
          </a:xfrm>
          <a:prstGeom prst="rect">
            <a:avLst/>
          </a:prstGeom>
          <a:noFill/>
        </p:spPr>
        <p:txBody>
          <a:bodyPr wrap="square" rtlCol="0">
            <a:spAutoFit/>
          </a:bodyPr>
          <a:lstStyle/>
          <a:p>
            <a:pPr algn="ctr"/>
            <a:r>
              <a:rPr lang="en-US" sz="6000" b="1" i="1" dirty="0" smtClean="0">
                <a:effectLst>
                  <a:outerShdw blurRad="38100" dist="38100" dir="2700000" algn="tl">
                    <a:srgbClr val="000000">
                      <a:alpha val="43137"/>
                    </a:srgbClr>
                  </a:outerShdw>
                </a:effectLst>
              </a:rPr>
              <a:t>PRACTICAL - 3</a:t>
            </a:r>
            <a:endParaRPr lang="en-US" sz="6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320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216" y="2432050"/>
            <a:ext cx="7164502" cy="2008236"/>
          </a:xfrm>
        </p:spPr>
        <p:txBody>
          <a:bodyPr/>
          <a:lstStyle/>
          <a:p>
            <a:pPr algn="ctr"/>
            <a:r>
              <a:rPr lang="en-US" altLang="en-US" b="1" dirty="0">
                <a:solidFill>
                  <a:schemeClr val="tx1"/>
                </a:solidFill>
              </a:rPr>
              <a:t>Background </a:t>
            </a:r>
            <a:r>
              <a:rPr lang="en-US" altLang="en-US" b="1" dirty="0" smtClean="0">
                <a:solidFill>
                  <a:schemeClr val="tx1"/>
                </a:solidFill>
              </a:rPr>
              <a:t>information</a:t>
            </a:r>
            <a:endParaRPr lang="en-US" b="1" dirty="0"/>
          </a:p>
        </p:txBody>
      </p:sp>
    </p:spTree>
    <p:extLst>
      <p:ext uri="{BB962C8B-B14F-4D97-AF65-F5344CB8AC3E}">
        <p14:creationId xmlns:p14="http://schemas.microsoft.com/office/powerpoint/2010/main" val="1555303560"/>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1040606"/>
            <a:ext cx="5551885" cy="857250"/>
          </a:xfrm>
        </p:spPr>
        <p:txBody>
          <a:bodyPr>
            <a:normAutofit fontScale="90000"/>
          </a:bodyPr>
          <a:lstStyle/>
          <a:p>
            <a:pPr algn="ctr" eaLnBrk="1" hangingPunct="1"/>
            <a:r>
              <a:rPr lang="en-US" altLang="en-US" b="1" dirty="0" smtClean="0">
                <a:solidFill>
                  <a:schemeClr val="tx1"/>
                </a:solidFill>
              </a:rPr>
              <a:t>Background information:</a:t>
            </a:r>
            <a:br>
              <a:rPr lang="en-US" altLang="en-US" b="1" dirty="0" smtClean="0">
                <a:solidFill>
                  <a:schemeClr val="tx1"/>
                </a:solidFill>
              </a:rPr>
            </a:br>
            <a:r>
              <a:rPr altLang="en-US" b="1" dirty="0" smtClean="0">
                <a:solidFill>
                  <a:schemeClr val="tx1"/>
                </a:solidFill>
              </a:rPr>
              <a:t>Thrombosis</a:t>
            </a:r>
          </a:p>
        </p:txBody>
      </p:sp>
      <p:sp>
        <p:nvSpPr>
          <p:cNvPr id="19459" name="Rectangle 3"/>
          <p:cNvSpPr>
            <a:spLocks noGrp="1" noChangeArrowheads="1"/>
          </p:cNvSpPr>
          <p:nvPr>
            <p:ph sz="half" idx="4294967295"/>
          </p:nvPr>
        </p:nvSpPr>
        <p:spPr>
          <a:xfrm>
            <a:off x="1" y="1945481"/>
            <a:ext cx="5280422" cy="3938588"/>
          </a:xfrm>
          <a:extLst>
            <a:ext uri="{91240B29-F687-4F45-9708-019B960494DF}">
              <a14:hiddenLine xmlns:a14="http://schemas.microsoft.com/office/drawing/2010/main" w="9525">
                <a:solidFill>
                  <a:srgbClr val="000000"/>
                </a:solidFill>
                <a:prstDash val="sysDash"/>
                <a:miter lim="800000"/>
                <a:headEnd/>
                <a:tailEnd/>
              </a14:hiddenLine>
            </a:ext>
          </a:extLst>
        </p:spPr>
        <p:txBody>
          <a:bodyPr>
            <a:normAutofit fontScale="92500" lnSpcReduction="10000"/>
          </a:bodyPr>
          <a:lstStyle/>
          <a:p>
            <a:pPr eaLnBrk="1" hangingPunct="1"/>
            <a:r>
              <a:rPr lang="en-US" altLang="en-US" sz="1575" dirty="0"/>
              <a:t>Thrombosis is a process by which a thrombus is formed.</a:t>
            </a:r>
          </a:p>
          <a:p>
            <a:pPr eaLnBrk="1" hangingPunct="1"/>
            <a:r>
              <a:rPr lang="en-US" altLang="en-US" sz="1575" dirty="0"/>
              <a:t>A thrombus is a solid mass of blood constituents which develops in artery, vein or capillary.</a:t>
            </a:r>
          </a:p>
          <a:p>
            <a:pPr eaLnBrk="1" hangingPunct="1"/>
            <a:r>
              <a:rPr lang="en-US" altLang="en-US" sz="1575" dirty="0"/>
              <a:t>It is intravascular coagulation of blood and it can cause significant interruption to blood flow.</a:t>
            </a:r>
          </a:p>
          <a:p>
            <a:pPr eaLnBrk="1" hangingPunct="1"/>
            <a:r>
              <a:rPr lang="en-US" sz="1575" dirty="0"/>
              <a:t>Thrombi may develop anywhere in the cardiovascular system, the cardiac chambers, valve surface, arteries, veins, or capillaries. They vary in size and shape, depending on the site of origin.</a:t>
            </a:r>
          </a:p>
          <a:p>
            <a:r>
              <a:rPr lang="en-US" sz="1575" dirty="0"/>
              <a:t>Thrombi in the vein are called </a:t>
            </a:r>
            <a:r>
              <a:rPr lang="en-US" sz="1575" b="1" dirty="0"/>
              <a:t>venous thrombi. </a:t>
            </a:r>
            <a:r>
              <a:rPr lang="en-US" sz="1575" dirty="0"/>
              <a:t>Thrombi in the artery are called </a:t>
            </a:r>
            <a:r>
              <a:rPr lang="en-US" sz="1575" b="1" dirty="0"/>
              <a:t>arterial thrombi. </a:t>
            </a:r>
            <a:r>
              <a:rPr lang="en-US" altLang="en-US" sz="1575" dirty="0"/>
              <a:t>When arterial thrombi arise in heart chambers or in aorta they are termed </a:t>
            </a:r>
            <a:r>
              <a:rPr lang="en-US" altLang="en-US" sz="1575" b="1" dirty="0"/>
              <a:t>mural thrombi</a:t>
            </a:r>
            <a:r>
              <a:rPr lang="en-US" altLang="en-US" sz="1575" dirty="0"/>
              <a:t>. </a:t>
            </a:r>
          </a:p>
          <a:p>
            <a:pPr eaLnBrk="1" hangingPunct="1"/>
            <a:r>
              <a:rPr lang="en-US" sz="1575" dirty="0"/>
              <a:t>Thrombi can grow. The propagating/growing tail  of the  thrombi  is weak and is prone to fragmentation, creating an </a:t>
            </a:r>
            <a:r>
              <a:rPr lang="en-US" sz="1575" b="1" dirty="0"/>
              <a:t>embolus</a:t>
            </a:r>
            <a:endParaRPr lang="en-US" altLang="en-US" sz="1575" b="1" dirty="0"/>
          </a:p>
          <a:p>
            <a:pPr eaLnBrk="1" hangingPunct="1"/>
            <a:endParaRPr lang="en-US" altLang="en-US" sz="1500" dirty="0"/>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040606"/>
            <a:ext cx="2645568" cy="142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5822442" y="5703094"/>
            <a:ext cx="3429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600" dirty="0">
                <a:solidFill>
                  <a:schemeClr val="bg1"/>
                </a:solidFill>
              </a:rPr>
              <a:t>research.vet.upenn.edu600 × 323Search by image</a:t>
            </a:r>
          </a:p>
          <a:p>
            <a:r>
              <a:rPr lang="en-US" altLang="en-US" sz="600" dirty="0">
                <a:solidFill>
                  <a:schemeClr val="bg1"/>
                </a:solidFill>
              </a:rPr>
              <a:t>(aortic thrombus)</a:t>
            </a:r>
          </a:p>
        </p:txBody>
      </p:sp>
      <p:pic>
        <p:nvPicPr>
          <p:cNvPr id="3" name="Picture 2"/>
          <p:cNvPicPr>
            <a:picLocks noChangeAspect="1"/>
          </p:cNvPicPr>
          <p:nvPr/>
        </p:nvPicPr>
        <p:blipFill>
          <a:blip r:embed="rId4"/>
          <a:stretch>
            <a:fillRect/>
          </a:stretch>
        </p:blipFill>
        <p:spPr>
          <a:xfrm>
            <a:off x="6858000" y="2614528"/>
            <a:ext cx="1959241" cy="1469430"/>
          </a:xfrm>
          <a:prstGeom prst="rect">
            <a:avLst/>
          </a:prstGeom>
        </p:spPr>
      </p:pic>
      <p:sp>
        <p:nvSpPr>
          <p:cNvPr id="8" name="TextBox 11"/>
          <p:cNvSpPr txBox="1">
            <a:spLocks noChangeArrowheads="1"/>
          </p:cNvSpPr>
          <p:nvPr/>
        </p:nvSpPr>
        <p:spPr bwMode="auto">
          <a:xfrm>
            <a:off x="6858000" y="3999489"/>
            <a:ext cx="202491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Mural thrombus</a:t>
            </a:r>
            <a:r>
              <a:rPr lang="en-US" altLang="en-US" sz="1350" dirty="0"/>
              <a:t>. </a:t>
            </a:r>
          </a:p>
          <a:p>
            <a:endParaRPr lang="en-US" altLang="en-US" sz="1350" dirty="0"/>
          </a:p>
        </p:txBody>
      </p:sp>
      <p:pic>
        <p:nvPicPr>
          <p:cNvPr id="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1961" y="4632920"/>
            <a:ext cx="2749962" cy="134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745858"/>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726" y="1657448"/>
            <a:ext cx="5018309" cy="293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83081" y="979624"/>
            <a:ext cx="4347972" cy="507831"/>
          </a:xfrm>
          <a:prstGeom prst="rect">
            <a:avLst/>
          </a:prstGeom>
        </p:spPr>
        <p:txBody>
          <a:bodyPr wrap="square">
            <a:spAutoFit/>
          </a:bodyPr>
          <a:lstStyle/>
          <a:p>
            <a:r>
              <a:rPr lang="en-US" altLang="en-US" sz="2700" b="1" dirty="0"/>
              <a:t>Background information:</a:t>
            </a:r>
            <a:endParaRPr lang="en-US" sz="2700" b="1" dirty="0"/>
          </a:p>
        </p:txBody>
      </p:sp>
      <p:pic>
        <p:nvPicPr>
          <p:cNvPr id="3" name="Picture 2"/>
          <p:cNvPicPr>
            <a:picLocks noChangeAspect="1"/>
          </p:cNvPicPr>
          <p:nvPr/>
        </p:nvPicPr>
        <p:blipFill>
          <a:blip r:embed="rId3"/>
          <a:stretch>
            <a:fillRect/>
          </a:stretch>
        </p:blipFill>
        <p:spPr>
          <a:xfrm>
            <a:off x="5742790" y="3840480"/>
            <a:ext cx="3316778" cy="2160270"/>
          </a:xfrm>
          <a:prstGeom prst="rect">
            <a:avLst/>
          </a:prstGeom>
        </p:spPr>
      </p:pic>
    </p:spTree>
    <p:extLst>
      <p:ext uri="{BB962C8B-B14F-4D97-AF65-F5344CB8AC3E}">
        <p14:creationId xmlns:p14="http://schemas.microsoft.com/office/powerpoint/2010/main" val="3941154319"/>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1062038"/>
            <a:ext cx="4101704" cy="857250"/>
          </a:xfrm>
        </p:spPr>
        <p:txBody>
          <a:bodyPr/>
          <a:lstStyle/>
          <a:p>
            <a:r>
              <a:rPr lang="en-US" altLang="en-US" sz="2100" b="1" dirty="0">
                <a:solidFill>
                  <a:schemeClr val="tx1"/>
                </a:solidFill>
              </a:rPr>
              <a:t>Background information: </a:t>
            </a:r>
            <a:br>
              <a:rPr lang="en-US" altLang="en-US" sz="2100" b="1" dirty="0">
                <a:solidFill>
                  <a:schemeClr val="tx1"/>
                </a:solidFill>
              </a:rPr>
            </a:br>
            <a:r>
              <a:rPr altLang="en-US" sz="2100" b="1" dirty="0">
                <a:solidFill>
                  <a:schemeClr val="tx1"/>
                </a:solidFill>
              </a:rPr>
              <a:t>Morphology of thrombus </a:t>
            </a:r>
          </a:p>
        </p:txBody>
      </p:sp>
      <p:sp>
        <p:nvSpPr>
          <p:cNvPr id="41987" name="Rectangle 3"/>
          <p:cNvSpPr>
            <a:spLocks noGrp="1" noChangeArrowheads="1"/>
          </p:cNvSpPr>
          <p:nvPr>
            <p:ph sz="half" idx="4294967295"/>
          </p:nvPr>
        </p:nvSpPr>
        <p:spPr>
          <a:xfrm>
            <a:off x="1" y="2083594"/>
            <a:ext cx="2784872" cy="3639741"/>
          </a:xfrm>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r>
              <a:rPr lang="en-US" altLang="en-US" sz="1500" dirty="0"/>
              <a:t>A thrombus is made up of fibrin, platelets &amp; red blood cells and some inflammatory cells. </a:t>
            </a:r>
          </a:p>
          <a:p>
            <a:pPr eaLnBrk="1" hangingPunct="1"/>
            <a:r>
              <a:rPr lang="en-US" altLang="en-US" sz="1500" dirty="0"/>
              <a:t>When formed in the heart or aorta, thrombi may have  laminations produced by alternating of pale and dark layers, called </a:t>
            </a:r>
            <a:r>
              <a:rPr lang="en-US" altLang="en-US" sz="1500" b="1" dirty="0"/>
              <a:t>lines of Zahn</a:t>
            </a:r>
            <a:r>
              <a:rPr lang="en-US" altLang="en-US" sz="1500" dirty="0"/>
              <a:t>; the pale layers contain platelets mixed with fibrin. The darker layers contain red blood cells. </a:t>
            </a:r>
          </a:p>
        </p:txBody>
      </p:sp>
      <p:pic>
        <p:nvPicPr>
          <p:cNvPr id="4199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8526" y="2331720"/>
            <a:ext cx="1721490" cy="213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5180992" y="1490663"/>
            <a:ext cx="3963008" cy="3926020"/>
          </a:xfrm>
          <a:prstGeom prst="rect">
            <a:avLst/>
          </a:prstGeom>
        </p:spPr>
      </p:pic>
    </p:spTree>
    <p:extLst>
      <p:ext uri="{BB962C8B-B14F-4D97-AF65-F5344CB8AC3E}">
        <p14:creationId xmlns:p14="http://schemas.microsoft.com/office/powerpoint/2010/main" val="288024252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0" y="1145381"/>
            <a:ext cx="5760244" cy="1028700"/>
          </a:xfrm>
        </p:spPr>
        <p:txBody>
          <a:bodyPr>
            <a:normAutofit fontScale="90000"/>
          </a:bodyPr>
          <a:lstStyle/>
          <a:p>
            <a:r>
              <a:rPr lang="en-US" altLang="en-US" b="1" dirty="0">
                <a:solidFill>
                  <a:schemeClr val="tx1"/>
                </a:solidFill>
              </a:rPr>
              <a:t>Background information: </a:t>
            </a:r>
            <a:r>
              <a:rPr lang="en-US" altLang="en-US" b="1" dirty="0" smtClean="0">
                <a:solidFill>
                  <a:schemeClr val="tx1"/>
                </a:solidFill>
              </a:rPr>
              <a:t/>
            </a:r>
            <a:br>
              <a:rPr lang="en-US" altLang="en-US" b="1" dirty="0" smtClean="0">
                <a:solidFill>
                  <a:schemeClr val="tx1"/>
                </a:solidFill>
              </a:rPr>
            </a:br>
            <a:r>
              <a:rPr lang="en-CA" altLang="en-US" b="1" dirty="0" smtClean="0">
                <a:solidFill>
                  <a:schemeClr val="tx1"/>
                </a:solidFill>
              </a:rPr>
              <a:t>Lines of Zahn</a:t>
            </a:r>
          </a:p>
        </p:txBody>
      </p:sp>
      <p:pic>
        <p:nvPicPr>
          <p:cNvPr id="43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666" y="2497933"/>
            <a:ext cx="2857501" cy="262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4320" y="2196163"/>
            <a:ext cx="4008452" cy="292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54320" y="4877451"/>
            <a:ext cx="3118247" cy="2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203635"/>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sz="half" idx="4294967295"/>
          </p:nvPr>
        </p:nvSpPr>
        <p:spPr>
          <a:xfrm>
            <a:off x="0" y="1812132"/>
            <a:ext cx="6293644" cy="3921919"/>
          </a:xfrm>
        </p:spPr>
        <p:txBody>
          <a:bodyPr rtlCol="0">
            <a:normAutofit fontScale="77500" lnSpcReduction="20000"/>
          </a:bodyPr>
          <a:lstStyle/>
          <a:p>
            <a:pPr marL="274320" indent="-192024">
              <a:buClr>
                <a:schemeClr val="accent3"/>
              </a:buClr>
              <a:buFont typeface="Georgia"/>
              <a:buChar char="•"/>
              <a:defRPr/>
            </a:pPr>
            <a:r>
              <a:rPr lang="en-US" i="1" dirty="0" smtClean="0"/>
              <a:t>An embolus is a detached intravascular solid, liquid, or gaseous mass that is carried by the blood to a site distant from its point of origin.</a:t>
            </a:r>
            <a:r>
              <a:rPr lang="en-US" dirty="0" smtClean="0"/>
              <a:t> </a:t>
            </a:r>
          </a:p>
          <a:p>
            <a:pPr marL="274320" indent="-192024">
              <a:buClr>
                <a:schemeClr val="accent3"/>
              </a:buClr>
              <a:buFont typeface="Georgia"/>
              <a:buChar char="•"/>
              <a:defRPr/>
            </a:pPr>
            <a:r>
              <a:rPr lang="en-US" dirty="0" smtClean="0"/>
              <a:t>Almost all emboli represent some part of a dislodged thrombus, hence the commonly used term </a:t>
            </a:r>
            <a:r>
              <a:rPr lang="en-US" i="1" dirty="0" err="1" smtClean="0"/>
              <a:t>thromboembolism</a:t>
            </a:r>
            <a:r>
              <a:rPr lang="en-US" i="1" dirty="0" smtClean="0"/>
              <a:t>.</a:t>
            </a:r>
            <a:r>
              <a:rPr lang="en-US" dirty="0" smtClean="0"/>
              <a:t> </a:t>
            </a:r>
          </a:p>
          <a:p>
            <a:pPr marL="274320" indent="-192024">
              <a:buClr>
                <a:schemeClr val="accent3"/>
              </a:buClr>
              <a:buFont typeface="Georgia"/>
              <a:buChar char="•"/>
              <a:defRPr/>
            </a:pPr>
            <a:r>
              <a:rPr lang="en-US" dirty="0" smtClean="0"/>
              <a:t>The emboli ultimately lodged in vessels too small to permit further passage, resulting in partial or complete vascular occlusion leading to ischemic necrosis of distal tissue (</a:t>
            </a:r>
            <a:r>
              <a:rPr lang="en-US" i="1" dirty="0" smtClean="0"/>
              <a:t>infarction).</a:t>
            </a:r>
            <a:r>
              <a:rPr lang="en-US" dirty="0" smtClean="0"/>
              <a:t> Depending on the site of origin, emboli may lodge in the pulmonary or systemic circulations resulting in a</a:t>
            </a:r>
            <a:r>
              <a:rPr lang="en-US" dirty="0"/>
              <a:t> </a:t>
            </a:r>
            <a:r>
              <a:rPr lang="en-US" b="1" dirty="0" smtClean="0"/>
              <a:t>pulmonary embolus </a:t>
            </a:r>
            <a:r>
              <a:rPr lang="en-US" dirty="0"/>
              <a:t>or </a:t>
            </a:r>
            <a:r>
              <a:rPr lang="en-US" b="1" dirty="0" smtClean="0"/>
              <a:t>systemic embolus</a:t>
            </a:r>
            <a:r>
              <a:rPr lang="en-US" dirty="0" smtClean="0"/>
              <a:t>. </a:t>
            </a:r>
          </a:p>
          <a:p>
            <a:pPr marL="274320" indent="-192024">
              <a:buClr>
                <a:schemeClr val="accent3"/>
              </a:buClr>
              <a:buFont typeface="Georgia"/>
              <a:buChar char="•"/>
              <a:defRPr/>
            </a:pPr>
            <a:endParaRPr lang="en-US" dirty="0" smtClean="0"/>
          </a:p>
        </p:txBody>
      </p:sp>
      <p:sp>
        <p:nvSpPr>
          <p:cNvPr id="9219" name="Rectangle 2"/>
          <p:cNvSpPr>
            <a:spLocks noGrp="1" noChangeArrowheads="1"/>
          </p:cNvSpPr>
          <p:nvPr>
            <p:ph type="title" idx="4294967295"/>
          </p:nvPr>
        </p:nvSpPr>
        <p:spPr>
          <a:xfrm>
            <a:off x="0" y="1059657"/>
            <a:ext cx="6571060" cy="531019"/>
          </a:xfrm>
        </p:spPr>
        <p:txBody>
          <a:bodyPr>
            <a:normAutofit fontScale="90000"/>
          </a:bodyPr>
          <a:lstStyle/>
          <a:p>
            <a:pPr algn="ctr"/>
            <a:r>
              <a:rPr lang="en-US" altLang="en-US" b="1" dirty="0">
                <a:solidFill>
                  <a:schemeClr val="tx1"/>
                </a:solidFill>
              </a:rPr>
              <a:t>Background information: </a:t>
            </a:r>
            <a:r>
              <a:rPr lang="en-US" altLang="en-US" b="1" dirty="0" smtClean="0">
                <a:solidFill>
                  <a:schemeClr val="tx1"/>
                </a:solidFill>
              </a:rPr>
              <a:t/>
            </a:r>
            <a:br>
              <a:rPr lang="en-US" altLang="en-US" b="1" dirty="0" smtClean="0">
                <a:solidFill>
                  <a:schemeClr val="tx1"/>
                </a:solidFill>
              </a:rPr>
            </a:br>
            <a:r>
              <a:rPr lang="en-US" altLang="en-US" b="1" dirty="0" smtClean="0">
                <a:solidFill>
                  <a:schemeClr val="tx1"/>
                </a:solidFill>
              </a:rPr>
              <a:t>EMBOLISM</a:t>
            </a:r>
          </a:p>
        </p:txBody>
      </p:sp>
      <p:pic>
        <p:nvPicPr>
          <p:cNvPr id="92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3644" y="4876800"/>
            <a:ext cx="2749962" cy="134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p:cNvPicPr>
            <a:picLocks noChangeAspect="1"/>
          </p:cNvPicPr>
          <p:nvPr/>
        </p:nvPicPr>
        <p:blipFill rotWithShape="1">
          <a:blip r:embed="rId4">
            <a:extLst>
              <a:ext uri="{28A0092B-C50C-407E-A947-70E740481C1C}">
                <a14:useLocalDpi xmlns:a14="http://schemas.microsoft.com/office/drawing/2010/main" val="0"/>
              </a:ext>
            </a:extLst>
          </a:blip>
          <a:srcRect l="2784" t="4867" r="3520" b="4626"/>
          <a:stretch/>
        </p:blipFill>
        <p:spPr bwMode="auto">
          <a:xfrm>
            <a:off x="6153488" y="70061"/>
            <a:ext cx="2716072" cy="174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3"/>
          <p:cNvSpPr>
            <a:spLocks noChangeArrowheads="1"/>
          </p:cNvSpPr>
          <p:nvPr/>
        </p:nvSpPr>
        <p:spPr bwMode="auto">
          <a:xfrm>
            <a:off x="7077457" y="2951559"/>
            <a:ext cx="19544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50" dirty="0"/>
              <a:t>www.steadyhealth.com</a:t>
            </a:r>
          </a:p>
        </p:txBody>
      </p:sp>
      <p:pic>
        <p:nvPicPr>
          <p:cNvPr id="2" name="Picture 1"/>
          <p:cNvPicPr>
            <a:picLocks noChangeAspect="1"/>
          </p:cNvPicPr>
          <p:nvPr/>
        </p:nvPicPr>
        <p:blipFill>
          <a:blip r:embed="rId5"/>
          <a:stretch>
            <a:fillRect/>
          </a:stretch>
        </p:blipFill>
        <p:spPr>
          <a:xfrm>
            <a:off x="7108611" y="1741603"/>
            <a:ext cx="1892138" cy="2433638"/>
          </a:xfrm>
          <a:prstGeom prst="rect">
            <a:avLst/>
          </a:prstGeom>
        </p:spPr>
      </p:pic>
    </p:spTree>
    <p:extLst>
      <p:ext uri="{BB962C8B-B14F-4D97-AF65-F5344CB8AC3E}">
        <p14:creationId xmlns:p14="http://schemas.microsoft.com/office/powerpoint/2010/main" val="210090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http://library.med.utah.edu/WebPath/jpeg4/LIVER083.jpg"/>
          <p:cNvPicPr>
            <a:picLocks noChangeAspect="1" noChangeArrowheads="1"/>
          </p:cNvPicPr>
          <p:nvPr/>
        </p:nvPicPr>
        <p:blipFill>
          <a:blip r:embed="rId2" cstate="print"/>
          <a:srcRect/>
          <a:stretch>
            <a:fillRect/>
          </a:stretch>
        </p:blipFill>
        <p:spPr bwMode="auto">
          <a:xfrm>
            <a:off x="428596" y="714356"/>
            <a:ext cx="8215370" cy="4500594"/>
          </a:xfrm>
          <a:prstGeom prst="rect">
            <a:avLst/>
          </a:prstGeom>
          <a:noFill/>
        </p:spPr>
      </p:pic>
      <p:sp>
        <p:nvSpPr>
          <p:cNvPr id="5" name="Rectangle 4"/>
          <p:cNvSpPr/>
          <p:nvPr/>
        </p:nvSpPr>
        <p:spPr>
          <a:xfrm>
            <a:off x="214282" y="5214950"/>
            <a:ext cx="8429684" cy="1477328"/>
          </a:xfrm>
          <a:prstGeom prst="rect">
            <a:avLst/>
          </a:prstGeom>
        </p:spPr>
        <p:txBody>
          <a:bodyPr wrap="square">
            <a:spAutoFit/>
          </a:bodyPr>
          <a:lstStyle/>
          <a:p>
            <a:pPr algn="ctr"/>
            <a:r>
              <a:rPr lang="en-US" b="1" i="1" dirty="0" smtClean="0"/>
              <a:t>The cut surface of a normal liver has a brown color. Near the hilum here, note the portal vein carrying blood to the liver, which branches at </a:t>
            </a:r>
            <a:r>
              <a:rPr lang="en-US" b="1" i="1" dirty="0" smtClean="0"/>
              <a:t>center left, </a:t>
            </a:r>
            <a:r>
              <a:rPr lang="en-US" b="1" i="1" dirty="0" smtClean="0"/>
              <a:t>with accompanying hepatic artery and bile ducts. </a:t>
            </a:r>
          </a:p>
          <a:p>
            <a:pPr algn="ctr"/>
            <a:r>
              <a:rPr lang="en-US" b="1" i="1" dirty="0" smtClean="0"/>
              <a:t>At the </a:t>
            </a:r>
            <a:r>
              <a:rPr lang="en-US" b="1" i="1" dirty="0"/>
              <a:t>lower </a:t>
            </a:r>
            <a:r>
              <a:rPr lang="en-US" b="1" i="1" dirty="0"/>
              <a:t>right </a:t>
            </a:r>
            <a:r>
              <a:rPr lang="en-US" b="1" i="1" dirty="0" smtClean="0"/>
              <a:t>is a branch of hepatic vein draining blood from </a:t>
            </a:r>
          </a:p>
          <a:p>
            <a:pPr algn="ctr"/>
            <a:r>
              <a:rPr lang="en-US" b="1" i="1" dirty="0" smtClean="0"/>
              <a:t>the liver to the inferior vena cava</a:t>
            </a:r>
            <a:endParaRPr lang="en-US" b="1" i="1" dirty="0"/>
          </a:p>
        </p:txBody>
      </p:sp>
      <p:sp>
        <p:nvSpPr>
          <p:cNvPr id="7" name="Rounded Rectangle 6"/>
          <p:cNvSpPr/>
          <p:nvPr/>
        </p:nvSpPr>
        <p:spPr>
          <a:xfrm>
            <a:off x="1571604" y="142852"/>
            <a:ext cx="5643602"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Cut surface of a Normal Liver </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75911814"/>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4294967295"/>
          </p:nvPr>
        </p:nvSpPr>
        <p:spPr>
          <a:xfrm>
            <a:off x="0" y="1771650"/>
            <a:ext cx="4319588" cy="4229100"/>
          </a:xfrm>
        </p:spPr>
        <p:txBody>
          <a:bodyPr rtlCol="0">
            <a:normAutofit fontScale="92500" lnSpcReduction="20000"/>
          </a:bodyPr>
          <a:lstStyle/>
          <a:p>
            <a:pPr marL="274320" indent="-192024">
              <a:buClr>
                <a:schemeClr val="accent3"/>
              </a:buClr>
              <a:buFont typeface="Georgia"/>
              <a:buChar char="•"/>
              <a:defRPr/>
            </a:pPr>
            <a:endParaRPr lang="en-US" dirty="0" smtClean="0"/>
          </a:p>
          <a:p>
            <a:pPr marL="274320" indent="-192024">
              <a:buClr>
                <a:schemeClr val="accent3"/>
              </a:buClr>
              <a:buFont typeface="Georgia"/>
              <a:buChar char="•"/>
              <a:defRPr/>
            </a:pPr>
            <a:r>
              <a:rPr lang="en-US" sz="1800" dirty="0"/>
              <a:t>Here the embolus get lodged in the pulmonary vasculature.</a:t>
            </a:r>
          </a:p>
          <a:p>
            <a:pPr marL="274320" indent="-192024">
              <a:buClr>
                <a:schemeClr val="accent3"/>
              </a:buClr>
              <a:buFont typeface="Georgia"/>
              <a:buChar char="•"/>
              <a:defRPr/>
            </a:pPr>
            <a:r>
              <a:rPr lang="en-US" sz="1800" dirty="0"/>
              <a:t>Depending on size of embolus, it may get stuck and block the main pulmonary artery or block the bifurcation of the pulmonary trunk </a:t>
            </a:r>
            <a:r>
              <a:rPr lang="en-US" sz="1800" i="1" dirty="0"/>
              <a:t>(saddle embolus)</a:t>
            </a:r>
            <a:r>
              <a:rPr lang="en-US" sz="1800" dirty="0"/>
              <a:t> or pass out into the smaller, branching arterioles of the pulmonary circulation.</a:t>
            </a:r>
          </a:p>
          <a:p>
            <a:pPr marL="274320" indent="-192024">
              <a:buClr>
                <a:schemeClr val="accent3"/>
              </a:buClr>
              <a:buFont typeface="Georgia"/>
              <a:buChar char="•"/>
              <a:defRPr/>
            </a:pPr>
            <a:r>
              <a:rPr lang="en-US" sz="1800" dirty="0"/>
              <a:t>Most pulmonary emboli (60% to 80%) are clinically silent because they are small. Sudden death or cardiovascular problems occurs when 60% or more of the pulmonary circulation is obstructed with emboli. </a:t>
            </a:r>
          </a:p>
          <a:p>
            <a:pPr marL="274320" indent="-192024">
              <a:buClr>
                <a:schemeClr val="accent3"/>
              </a:buClr>
              <a:buFont typeface="Georgia"/>
              <a:buChar char="•"/>
              <a:defRPr/>
            </a:pPr>
            <a:r>
              <a:rPr lang="en-US" sz="1800" dirty="0"/>
              <a:t>Embolic obstruction of small end-arteriolar pulmonary branches may result in infarction. </a:t>
            </a:r>
          </a:p>
          <a:p>
            <a:pPr marL="274320" indent="-192024">
              <a:buClr>
                <a:schemeClr val="accent3"/>
              </a:buClr>
              <a:buFont typeface="Georgia"/>
              <a:buChar char="•"/>
              <a:defRPr/>
            </a:pPr>
            <a:endParaRPr lang="en-US" i="1" dirty="0" smtClean="0"/>
          </a:p>
        </p:txBody>
      </p:sp>
      <p:sp>
        <p:nvSpPr>
          <p:cNvPr id="40962" name="Rectangle 2"/>
          <p:cNvSpPr>
            <a:spLocks noGrp="1" noChangeArrowheads="1"/>
          </p:cNvSpPr>
          <p:nvPr>
            <p:ph type="title" idx="4294967295"/>
          </p:nvPr>
        </p:nvSpPr>
        <p:spPr>
          <a:xfrm>
            <a:off x="0" y="931069"/>
            <a:ext cx="5362575" cy="800100"/>
          </a:xfrm>
        </p:spPr>
        <p:txBody>
          <a:bodyPr rtlCol="0">
            <a:normAutofit/>
          </a:bodyPr>
          <a:lstStyle/>
          <a:p>
            <a:pPr algn="ctr">
              <a:defRPr/>
            </a:pPr>
            <a:r>
              <a:rPr lang="en-US" altLang="en-US" sz="1800" b="1" dirty="0">
                <a:solidFill>
                  <a:schemeClr val="tx1"/>
                </a:solidFill>
              </a:rPr>
              <a:t>Background information:</a:t>
            </a:r>
            <a:br>
              <a:rPr lang="en-US" altLang="en-US" sz="1800" b="1" dirty="0">
                <a:solidFill>
                  <a:schemeClr val="tx1"/>
                </a:solidFill>
              </a:rPr>
            </a:br>
            <a:r>
              <a:rPr lang="en-US" altLang="en-US" sz="1800" b="1" dirty="0">
                <a:solidFill>
                  <a:schemeClr val="tx1"/>
                </a:solidFill>
              </a:rPr>
              <a:t>PULMONARY THROMBOEMBOLISM </a:t>
            </a:r>
          </a:p>
        </p:txBody>
      </p:sp>
      <p:sp>
        <p:nvSpPr>
          <p:cNvPr id="12292" name="Text Box 5"/>
          <p:cNvSpPr txBox="1">
            <a:spLocks noChangeArrowheads="1"/>
          </p:cNvSpPr>
          <p:nvPr/>
        </p:nvSpPr>
        <p:spPr bwMode="auto">
          <a:xfrm>
            <a:off x="7486650" y="2686051"/>
            <a:ext cx="514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000">
                <a:solidFill>
                  <a:srgbClr val="CC0000"/>
                </a:solidFill>
              </a:rPr>
              <a:t>L</a:t>
            </a:r>
          </a:p>
        </p:txBody>
      </p:sp>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6500" y="986600"/>
            <a:ext cx="214312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805769" y="2425230"/>
            <a:ext cx="2262147" cy="3472651"/>
          </a:xfrm>
          <a:prstGeom prst="rect">
            <a:avLst/>
          </a:prstGeom>
        </p:spPr>
      </p:pic>
    </p:spTree>
    <p:extLst>
      <p:ext uri="{BB962C8B-B14F-4D97-AF65-F5344CB8AC3E}">
        <p14:creationId xmlns:p14="http://schemas.microsoft.com/office/powerpoint/2010/main" val="389724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32352" y="2708910"/>
            <a:ext cx="5111148" cy="1296144"/>
          </a:xfrm>
          <a:noFill/>
        </p:spPr>
        <p:txBody>
          <a:bodyPr>
            <a:noAutofit/>
          </a:bodyPr>
          <a:lstStyle/>
          <a:p>
            <a:pPr algn="ct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a:t>
            </a:r>
            <a:r>
              <a:rPr lang="en-US" b="1" i="1" dirty="0" smtClean="0">
                <a:solidFill>
                  <a:srgbClr val="66FF33"/>
                </a:solidFill>
                <a:effectLst>
                  <a:outerShdw blurRad="38100" dist="38100" dir="2700000" algn="tl">
                    <a:srgbClr val="000000">
                      <a:alpha val="43137"/>
                    </a:srgbClr>
                  </a:outerShdw>
                </a:effectLst>
              </a:rPr>
              <a:t>Disorders Practical</a:t>
            </a:r>
            <a:endParaRPr lang="en-US" b="1" i="1" dirty="0">
              <a:solidFill>
                <a:srgbClr val="66FF33"/>
              </a:solidFill>
              <a:effectLst>
                <a:outerShdw blurRad="38100" dist="38100" dir="2700000" algn="tl">
                  <a:srgbClr val="000000">
                    <a:alpha val="43137"/>
                  </a:srgbClr>
                </a:outerShdw>
              </a:effectLst>
            </a:endParaRPr>
          </a:p>
        </p:txBody>
      </p:sp>
      <p:sp>
        <p:nvSpPr>
          <p:cNvPr id="6" name="TextBox 5"/>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7" name="TextBox 6"/>
          <p:cNvSpPr txBox="1"/>
          <p:nvPr/>
        </p:nvSpPr>
        <p:spPr>
          <a:xfrm>
            <a:off x="1143000" y="5793020"/>
            <a:ext cx="11787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9270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884" y="2492757"/>
            <a:ext cx="6571060" cy="530223"/>
          </a:xfrm>
        </p:spPr>
        <p:txBody>
          <a:bodyPr>
            <a:normAutofit fontScale="90000"/>
          </a:bodyPr>
          <a:lstStyle/>
          <a:p>
            <a:r>
              <a:rPr lang="en-US" b="1" u="sng" dirty="0" smtClean="0">
                <a:solidFill>
                  <a:srgbClr val="1801A3"/>
                </a:solidFill>
                <a:effectLst>
                  <a:outerShdw blurRad="38100" dist="38100" dir="2700000" algn="tl">
                    <a:srgbClr val="000000">
                      <a:alpha val="43137"/>
                    </a:srgbClr>
                  </a:outerShdw>
                </a:effectLst>
              </a:rPr>
              <a:t>Contents of this practical:</a:t>
            </a:r>
            <a:endParaRPr lang="en-US" b="1" u="sng" dirty="0">
              <a:solidFill>
                <a:srgbClr val="1801A3"/>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44752" y="3463290"/>
            <a:ext cx="6115050" cy="2537460"/>
          </a:xfrm>
        </p:spPr>
        <p:txBody>
          <a:bodyPr>
            <a:normAutofit/>
          </a:bodyPr>
          <a:lstStyle/>
          <a:p>
            <a:pPr marL="385763" indent="-385763">
              <a:buFont typeface="+mj-lt"/>
              <a:buAutoNum type="arabicPeriod"/>
            </a:pPr>
            <a:r>
              <a:rPr lang="en-US" sz="2400" dirty="0"/>
              <a:t>Organizing thrombus.</a:t>
            </a:r>
          </a:p>
          <a:p>
            <a:pPr marL="385763" indent="-385763">
              <a:buFont typeface="+mj-lt"/>
              <a:buAutoNum type="arabicPeriod"/>
            </a:pPr>
            <a:r>
              <a:rPr lang="en-US" sz="2400" dirty="0"/>
              <a:t>Pulmonary embolus with infarction.</a:t>
            </a:r>
          </a:p>
          <a:p>
            <a:pPr marL="385763" indent="-385763">
              <a:buFont typeface="+mj-lt"/>
              <a:buAutoNum type="arabicPeriod"/>
            </a:pPr>
            <a:r>
              <a:rPr lang="en-US" sz="2400" dirty="0"/>
              <a:t>Myocardial infarction.</a:t>
            </a:r>
          </a:p>
          <a:p>
            <a:pPr marL="385763" indent="-385763">
              <a:buFont typeface="+mj-lt"/>
              <a:buAutoNum type="arabicPeriod"/>
            </a:pPr>
            <a:r>
              <a:rPr lang="en-US" sz="2400" dirty="0"/>
              <a:t>Infarction of small intestine.</a:t>
            </a:r>
          </a:p>
          <a:p>
            <a:pPr marL="0" indent="0">
              <a:buNone/>
            </a:pPr>
            <a:endParaRPr lang="en-US" dirty="0"/>
          </a:p>
        </p:txBody>
      </p:sp>
    </p:spTree>
    <p:extLst>
      <p:ext uri="{BB962C8B-B14F-4D97-AF65-F5344CB8AC3E}">
        <p14:creationId xmlns:p14="http://schemas.microsoft.com/office/powerpoint/2010/main" val="335436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2518166"/>
            <a:ext cx="6643710" cy="1242138"/>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1- Organizing Thrombus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6" name="TextBox 5"/>
          <p:cNvSpPr txBox="1"/>
          <p:nvPr/>
        </p:nvSpPr>
        <p:spPr>
          <a:xfrm>
            <a:off x="1143000" y="5793020"/>
            <a:ext cx="11787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41597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3688" y="5373216"/>
            <a:ext cx="5508612" cy="323165"/>
          </a:xfrm>
          <a:prstGeom prst="rect">
            <a:avLst/>
          </a:prstGeom>
        </p:spPr>
        <p:txBody>
          <a:bodyPr wrap="square">
            <a:spAutoFit/>
          </a:bodyPr>
          <a:lstStyle/>
          <a:p>
            <a:pPr algn="ctr"/>
            <a:r>
              <a:rPr lang="en-US" sz="1500" b="1" i="1" dirty="0"/>
              <a:t>Organizing thrombus in a case of pulmonary embolism</a:t>
            </a:r>
            <a:endParaRPr lang="en-US" sz="1500" i="1" dirty="0"/>
          </a:p>
        </p:txBody>
      </p:sp>
      <p:sp>
        <p:nvSpPr>
          <p:cNvPr id="5" name="Rounded Rectangle 4"/>
          <p:cNvSpPr/>
          <p:nvPr/>
        </p:nvSpPr>
        <p:spPr>
          <a:xfrm>
            <a:off x="2843808" y="998730"/>
            <a:ext cx="3186354"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Organizing Thrombus </a:t>
            </a:r>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1349779" y="1485393"/>
            <a:ext cx="6192551" cy="3778994"/>
          </a:xfrm>
          <a:prstGeom prst="rect">
            <a:avLst/>
          </a:prstGeom>
          <a:noFill/>
          <a:ln w="28575">
            <a:solidFill>
              <a:schemeClr val="tx1"/>
            </a:solidFill>
          </a:ln>
        </p:spPr>
      </p:pic>
      <p:sp>
        <p:nvSpPr>
          <p:cNvPr id="8" name="TextBox 7"/>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9" name="TextBox 8"/>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223279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9652" y="4671138"/>
            <a:ext cx="5886654" cy="923330"/>
          </a:xfrm>
          <a:prstGeom prst="rect">
            <a:avLst/>
          </a:prstGeom>
        </p:spPr>
        <p:txBody>
          <a:bodyPr wrap="square">
            <a:spAutoFit/>
          </a:bodyPr>
          <a:lstStyle/>
          <a:p>
            <a:pPr algn="ctr"/>
            <a:r>
              <a:rPr lang="en-US" sz="1350" b="1" i="1" dirty="0"/>
              <a:t>This is the microscopic appearance of a pulmonary thromboembolus in a large pulmonary artery. There are interdigitating areas of pale pink and red that form the "lines of Zahn" characteristic for a thrombus. These lines represent layers of red cells, platelets, and fibrin which are laid down in the vessel as the thrombus forms.</a:t>
            </a:r>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1493658" y="1538791"/>
            <a:ext cx="6048672" cy="3120665"/>
          </a:xfrm>
          <a:prstGeom prst="rect">
            <a:avLst/>
          </a:prstGeom>
          <a:noFill/>
          <a:ln w="28575">
            <a:solidFill>
              <a:schemeClr val="tx1"/>
            </a:solidFill>
          </a:ln>
        </p:spPr>
      </p:pic>
      <p:sp>
        <p:nvSpPr>
          <p:cNvPr id="4" name="Rounded Rectangle 3"/>
          <p:cNvSpPr/>
          <p:nvPr/>
        </p:nvSpPr>
        <p:spPr>
          <a:xfrm>
            <a:off x="1925706" y="998730"/>
            <a:ext cx="5400600"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Organizing Thrombus with Lines of Zahn</a:t>
            </a:r>
          </a:p>
        </p:txBody>
      </p:sp>
      <p:sp>
        <p:nvSpPr>
          <p:cNvPr id="7" name="TextBox 6"/>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8" name="TextBox 7"/>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74429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626006" y="1700809"/>
            <a:ext cx="3078342" cy="3240359"/>
          </a:xfrm>
          <a:prstGeom prst="rect">
            <a:avLst/>
          </a:prstGeom>
          <a:noFill/>
          <a:ln w="28575">
            <a:solidFill>
              <a:schemeClr val="tx1"/>
            </a:solidFill>
            <a:miter lim="800000"/>
            <a:headEnd/>
            <a:tailEnd/>
          </a:ln>
        </p:spPr>
      </p:pic>
      <p:sp>
        <p:nvSpPr>
          <p:cNvPr id="6" name="Rectangle 5"/>
          <p:cNvSpPr/>
          <p:nvPr/>
        </p:nvSpPr>
        <p:spPr>
          <a:xfrm>
            <a:off x="1277634" y="4941168"/>
            <a:ext cx="6372708" cy="946413"/>
          </a:xfrm>
          <a:prstGeom prst="rect">
            <a:avLst/>
          </a:prstGeom>
        </p:spPr>
        <p:txBody>
          <a:bodyPr wrap="square">
            <a:spAutoFit/>
          </a:bodyPr>
          <a:lstStyle/>
          <a:p>
            <a:pPr algn="ctr"/>
            <a:r>
              <a:rPr lang="en-US" sz="1500" b="1" i="1" dirty="0">
                <a:solidFill>
                  <a:srgbClr val="FF0000"/>
                </a:solidFill>
              </a:rPr>
              <a:t>Lines of Zahn</a:t>
            </a:r>
            <a:r>
              <a:rPr lang="en-US" sz="1350" b="1" i="1" dirty="0"/>
              <a:t>, gross and microscopic, is evidence to prove a clot is </a:t>
            </a:r>
          </a:p>
          <a:p>
            <a:pPr algn="ctr"/>
            <a:r>
              <a:rPr lang="en-US" sz="1350" b="1" i="1" dirty="0"/>
              <a:t>Pre-mortem which is different from the clots appearing like</a:t>
            </a:r>
          </a:p>
          <a:p>
            <a:pPr algn="ctr"/>
            <a:r>
              <a:rPr lang="en-US" sz="1350" b="1" i="1" dirty="0"/>
              <a:t> current jelly or chicken fat  which are said to be Post-mortem.</a:t>
            </a:r>
          </a:p>
          <a:p>
            <a:pPr algn="ctr"/>
            <a:r>
              <a:rPr lang="en-US" sz="1350" b="1" i="1" dirty="0"/>
              <a:t> These lines represent layers of red cells, platelets, and fibrin  </a:t>
            </a:r>
          </a:p>
        </p:txBody>
      </p:sp>
      <p:sp>
        <p:nvSpPr>
          <p:cNvPr id="9" name="Rounded Rectangle 8"/>
          <p:cNvSpPr/>
          <p:nvPr/>
        </p:nvSpPr>
        <p:spPr>
          <a:xfrm>
            <a:off x="2789802" y="1106742"/>
            <a:ext cx="3240360"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effectLst>
                  <a:outerShdw blurRad="38100" dist="38100" dir="2700000" algn="tl">
                    <a:srgbClr val="000000">
                      <a:alpha val="43137"/>
                    </a:srgbClr>
                  </a:outerShdw>
                </a:effectLst>
              </a:rPr>
              <a:t>Lines of Zahn</a:t>
            </a: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277634" y="1700808"/>
            <a:ext cx="3240360" cy="3240360"/>
          </a:xfrm>
          <a:prstGeom prst="rect">
            <a:avLst/>
          </a:prstGeom>
          <a:noFill/>
          <a:ln w="28575">
            <a:solidFill>
              <a:schemeClr val="tx1"/>
            </a:solidFill>
          </a:ln>
        </p:spPr>
      </p:pic>
      <p:sp>
        <p:nvSpPr>
          <p:cNvPr id="10" name="TextBox 9"/>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1" name="TextBox 10"/>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5234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1547664" y="1484784"/>
            <a:ext cx="5940660" cy="3186354"/>
          </a:xfrm>
          <a:prstGeom prst="rect">
            <a:avLst/>
          </a:prstGeom>
          <a:noFill/>
          <a:ln w="28575">
            <a:solidFill>
              <a:schemeClr val="tx1"/>
            </a:solidFill>
          </a:ln>
        </p:spPr>
      </p:pic>
      <p:sp>
        <p:nvSpPr>
          <p:cNvPr id="4" name="Rounded Rectangle 3"/>
          <p:cNvSpPr/>
          <p:nvPr/>
        </p:nvSpPr>
        <p:spPr>
          <a:xfrm>
            <a:off x="2033718" y="998730"/>
            <a:ext cx="5076564"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Thromboembolus in Pulmonary Artery</a:t>
            </a:r>
          </a:p>
        </p:txBody>
      </p:sp>
      <p:sp>
        <p:nvSpPr>
          <p:cNvPr id="5" name="Rectangle 4"/>
          <p:cNvSpPr/>
          <p:nvPr/>
        </p:nvSpPr>
        <p:spPr>
          <a:xfrm>
            <a:off x="1385646" y="4725145"/>
            <a:ext cx="6156684" cy="923330"/>
          </a:xfrm>
          <a:prstGeom prst="rect">
            <a:avLst/>
          </a:prstGeom>
        </p:spPr>
        <p:txBody>
          <a:bodyPr wrap="square">
            <a:spAutoFit/>
          </a:bodyPr>
          <a:lstStyle/>
          <a:p>
            <a:pPr algn="ctr"/>
            <a:r>
              <a:rPr lang="en-US" sz="1350" b="1" i="1" dirty="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p>
        </p:txBody>
      </p:sp>
      <p:cxnSp>
        <p:nvCxnSpPr>
          <p:cNvPr id="7" name="Straight Arrow Connector 6"/>
          <p:cNvCxnSpPr/>
          <p:nvPr/>
        </p:nvCxnSpPr>
        <p:spPr>
          <a:xfrm flipV="1">
            <a:off x="4031940" y="3266982"/>
            <a:ext cx="108012" cy="54006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0" name="TextBox 9"/>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321014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3810" y="2571744"/>
            <a:ext cx="5432840" cy="1420772"/>
          </a:xfrm>
        </p:spPr>
        <p:txBody>
          <a:bodyPr>
            <a:normAutofit fontScale="90000"/>
          </a:bodyPr>
          <a:lstStyle/>
          <a:p>
            <a:pPr algn="ctr"/>
            <a:r>
              <a:rPr lang="en-US" b="1" i="1" dirty="0" smtClean="0">
                <a:solidFill>
                  <a:srgbClr val="FFC000"/>
                </a:solidFill>
                <a:effectLst>
                  <a:outerShdw blurRad="38100" dist="38100" dir="2700000" algn="tl">
                    <a:srgbClr val="000000">
                      <a:alpha val="43137"/>
                    </a:srgbClr>
                  </a:outerShdw>
                </a:effectLst>
              </a:rPr>
              <a:t>2- Pulmonary Embolus with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6" name="TextBox 5"/>
          <p:cNvSpPr txBox="1"/>
          <p:nvPr/>
        </p:nvSpPr>
        <p:spPr>
          <a:xfrm>
            <a:off x="1143000" y="5793020"/>
            <a:ext cx="11787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29529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4680012" y="1430778"/>
            <a:ext cx="2916324" cy="3672408"/>
          </a:xfrm>
          <a:prstGeom prst="rect">
            <a:avLst/>
          </a:prstGeom>
          <a:noFill/>
          <a:ln w="28575">
            <a:solidFill>
              <a:schemeClr val="tx1"/>
            </a:solidFill>
            <a:miter lim="800000"/>
            <a:headEnd/>
            <a:tailEnd/>
          </a:ln>
        </p:spPr>
      </p:pic>
      <p:sp>
        <p:nvSpPr>
          <p:cNvPr id="4" name="Rectangle 3"/>
          <p:cNvSpPr/>
          <p:nvPr/>
        </p:nvSpPr>
        <p:spPr>
          <a:xfrm>
            <a:off x="1083564" y="5101446"/>
            <a:ext cx="7077456" cy="507831"/>
          </a:xfrm>
          <a:prstGeom prst="rect">
            <a:avLst/>
          </a:prstGeom>
        </p:spPr>
        <p:txBody>
          <a:bodyPr wrap="square">
            <a:spAutoFit/>
          </a:bodyPr>
          <a:lstStyle/>
          <a:p>
            <a:pPr algn="ctr"/>
            <a:r>
              <a:rPr lang="en-US" sz="1350" b="1" i="1" dirty="0"/>
              <a:t>This specimen shows an area of dead lung tissue ("infarction") due to blockage of one of the major arteries to the lung by an embolus ("blood clot") commonly originating from the deep veins of the leg.</a:t>
            </a:r>
          </a:p>
        </p:txBody>
      </p:sp>
      <p:sp>
        <p:nvSpPr>
          <p:cNvPr id="5" name="Rounded Rectangle 4"/>
          <p:cNvSpPr/>
          <p:nvPr/>
        </p:nvSpPr>
        <p:spPr>
          <a:xfrm>
            <a:off x="2357754" y="944724"/>
            <a:ext cx="4482498"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Pulmonary Embolus with Infarction</a:t>
            </a:r>
          </a:p>
        </p:txBody>
      </p:sp>
      <p:sp>
        <p:nvSpPr>
          <p:cNvPr id="6" name="Right Arrow 5"/>
          <p:cNvSpPr/>
          <p:nvPr/>
        </p:nvSpPr>
        <p:spPr>
          <a:xfrm rot="18064200">
            <a:off x="5388693" y="2447628"/>
            <a:ext cx="432048" cy="133406"/>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1439652" y="1437732"/>
            <a:ext cx="3078342" cy="3664637"/>
          </a:xfrm>
          <a:prstGeom prst="rect">
            <a:avLst/>
          </a:prstGeom>
          <a:noFill/>
          <a:ln w="28575">
            <a:solidFill>
              <a:schemeClr val="tx1"/>
            </a:solidFill>
          </a:ln>
        </p:spPr>
      </p:pic>
      <p:sp>
        <p:nvSpPr>
          <p:cNvPr id="8" name="Right Arrow 7"/>
          <p:cNvSpPr/>
          <p:nvPr/>
        </p:nvSpPr>
        <p:spPr>
          <a:xfrm rot="18064200">
            <a:off x="3053230" y="3257719"/>
            <a:ext cx="432048" cy="133406"/>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2" name="TextBox 11"/>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08273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14546" y="142852"/>
            <a:ext cx="471490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Normal Liver</a:t>
            </a:r>
            <a:endParaRPr lang="en-US" sz="2400" b="1" i="1" dirty="0">
              <a:effectLst>
                <a:outerShdw blurRad="38100" dist="38100" dir="2700000" algn="tl">
                  <a:srgbClr val="000000">
                    <a:alpha val="43137"/>
                  </a:srgbClr>
                </a:outerShdw>
              </a:effectLst>
            </a:endParaRPr>
          </a:p>
        </p:txBody>
      </p:sp>
      <p:pic>
        <p:nvPicPr>
          <p:cNvPr id="47112" name="Picture 8" descr="liver histology"/>
          <p:cNvPicPr>
            <a:picLocks noChangeAspect="1" noChangeArrowheads="1"/>
          </p:cNvPicPr>
          <p:nvPr/>
        </p:nvPicPr>
        <p:blipFill>
          <a:blip r:embed="rId2" cstate="print"/>
          <a:srcRect/>
          <a:stretch>
            <a:fillRect/>
          </a:stretch>
        </p:blipFill>
        <p:spPr bwMode="auto">
          <a:xfrm>
            <a:off x="214282" y="777959"/>
            <a:ext cx="4381510" cy="5579999"/>
          </a:xfrm>
          <a:prstGeom prst="rect">
            <a:avLst/>
          </a:prstGeom>
          <a:noFill/>
          <a:ln w="28575">
            <a:solidFill>
              <a:schemeClr val="tx1"/>
            </a:solidFill>
          </a:ln>
        </p:spPr>
      </p:pic>
      <p:pic>
        <p:nvPicPr>
          <p:cNvPr id="47114" name="Picture 10" descr="liver histology"/>
          <p:cNvPicPr>
            <a:picLocks noChangeAspect="1" noChangeArrowheads="1"/>
          </p:cNvPicPr>
          <p:nvPr/>
        </p:nvPicPr>
        <p:blipFill>
          <a:blip r:embed="rId3" cstate="print"/>
          <a:srcRect/>
          <a:stretch>
            <a:fillRect/>
          </a:stretch>
        </p:blipFill>
        <p:spPr bwMode="auto">
          <a:xfrm>
            <a:off x="4762069" y="785794"/>
            <a:ext cx="3914387" cy="5572164"/>
          </a:xfrm>
          <a:prstGeom prst="rect">
            <a:avLst/>
          </a:prstGeom>
          <a:noFill/>
          <a:ln w="28575">
            <a:solidFill>
              <a:schemeClr val="tx1"/>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65678138"/>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472" y="5205175"/>
            <a:ext cx="8593074" cy="507831"/>
          </a:xfrm>
          <a:prstGeom prst="rect">
            <a:avLst/>
          </a:prstGeom>
        </p:spPr>
        <p:txBody>
          <a:bodyPr wrap="square">
            <a:spAutoFit/>
          </a:bodyPr>
          <a:lstStyle/>
          <a:p>
            <a:pPr algn="ctr"/>
            <a:r>
              <a:rPr lang="en-US" sz="1350" b="1" i="1" dirty="0">
                <a:solidFill>
                  <a:prstClr val="black"/>
                </a:solidFill>
              </a:rPr>
              <a:t>A large pulmonary thromboembolus is seen in the pulmonary artery of the left lung. Such thromboemboli typically originate in  the leg veins 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826" y="1430778"/>
            <a:ext cx="3294366" cy="36724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357754" y="944724"/>
            <a:ext cx="4482498"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Pulmonary Embolus with Infarction</a:t>
            </a:r>
          </a:p>
        </p:txBody>
      </p:sp>
      <p:sp>
        <p:nvSpPr>
          <p:cNvPr id="9" name="TextBox 8"/>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0" name="TextBox 9"/>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5476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46653" y="2732479"/>
            <a:ext cx="5732900" cy="910835"/>
          </a:xfrm>
        </p:spPr>
        <p:txBody>
          <a:bodyPr>
            <a:normAutofit fontScale="90000"/>
          </a:bodyPr>
          <a:lstStyle/>
          <a:p>
            <a:pPr algn="ctr"/>
            <a:r>
              <a:rPr lang="en-US" b="1" i="1" dirty="0" smtClean="0">
                <a:solidFill>
                  <a:srgbClr val="FFC000"/>
                </a:solidFill>
                <a:effectLst>
                  <a:outerShdw blurRad="38100" dist="38100" dir="2700000" algn="tl">
                    <a:srgbClr val="000000">
                      <a:alpha val="43137"/>
                    </a:srgbClr>
                  </a:outerShdw>
                </a:effectLst>
              </a:rPr>
              <a:t>3- Myocardial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6" name="TextBox 5"/>
          <p:cNvSpPr txBox="1"/>
          <p:nvPr/>
        </p:nvSpPr>
        <p:spPr>
          <a:xfrm>
            <a:off x="1143000" y="5793020"/>
            <a:ext cx="11787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65228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1979712" y="764704"/>
            <a:ext cx="5164056" cy="4680520"/>
          </a:xfrm>
          <a:prstGeom prst="rect">
            <a:avLst/>
          </a:prstGeom>
          <a:noFill/>
        </p:spPr>
      </p:pic>
      <p:sp>
        <p:nvSpPr>
          <p:cNvPr id="3" name="Rectangle 2"/>
          <p:cNvSpPr/>
          <p:nvPr/>
        </p:nvSpPr>
        <p:spPr>
          <a:xfrm>
            <a:off x="1571604" y="5500702"/>
            <a:ext cx="6143668"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2071670" y="116632"/>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90768944"/>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1043608" y="836712"/>
            <a:ext cx="6984776" cy="4786346"/>
          </a:xfrm>
          <a:prstGeom prst="rect">
            <a:avLst/>
          </a:prstGeom>
          <a:noFill/>
          <a:ln w="28575">
            <a:solidFill>
              <a:schemeClr val="tx1"/>
            </a:solidFill>
          </a:ln>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14348" y="5643578"/>
            <a:ext cx="7286676"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202070" y="3735034"/>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917913" y="3409136"/>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92950988"/>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834" y="5228782"/>
            <a:ext cx="9026166" cy="715581"/>
          </a:xfrm>
          <a:prstGeom prst="rect">
            <a:avLst/>
          </a:prstGeom>
        </p:spPr>
        <p:txBody>
          <a:bodyPr wrap="square">
            <a:spAutoFit/>
          </a:bodyPr>
          <a:lstStyle/>
          <a:p>
            <a:r>
              <a:rPr lang="en-US" sz="1350" dirty="0"/>
              <a:t>Acute MI: area of fresh myocardial infarction (arrows) in the left ventricle. Initially the area of fresh infarct appears red. The area of infarct becomes well defined by 2 to 3 days with a central area of yellow discoloration surrounded by a thin rim of hemorrhage. There is also some left ventricular hypertrophy.</a:t>
            </a:r>
          </a:p>
        </p:txBody>
      </p:sp>
      <p:pic>
        <p:nvPicPr>
          <p:cNvPr id="4" name="Picture 3"/>
          <p:cNvPicPr>
            <a:picLocks noChangeAspect="1"/>
          </p:cNvPicPr>
          <p:nvPr/>
        </p:nvPicPr>
        <p:blipFill rotWithShape="1">
          <a:blip r:embed="rId2"/>
          <a:srcRect l="6373" r="7529"/>
          <a:stretch/>
        </p:blipFill>
        <p:spPr>
          <a:xfrm>
            <a:off x="190986" y="1330190"/>
            <a:ext cx="4871301" cy="3771900"/>
          </a:xfrm>
          <a:prstGeom prst="rect">
            <a:avLst/>
          </a:prstGeom>
        </p:spPr>
      </p:pic>
      <p:sp>
        <p:nvSpPr>
          <p:cNvPr id="5" name="Right Arrow 4"/>
          <p:cNvSpPr/>
          <p:nvPr/>
        </p:nvSpPr>
        <p:spPr>
          <a:xfrm>
            <a:off x="848412" y="2049941"/>
            <a:ext cx="613615" cy="2262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6" name="Picture 5"/>
          <p:cNvPicPr>
            <a:picLocks noChangeAspect="1"/>
          </p:cNvPicPr>
          <p:nvPr/>
        </p:nvPicPr>
        <p:blipFill>
          <a:blip r:embed="rId3"/>
          <a:stretch>
            <a:fillRect/>
          </a:stretch>
        </p:blipFill>
        <p:spPr>
          <a:xfrm>
            <a:off x="900695" y="2896956"/>
            <a:ext cx="630991" cy="269771"/>
          </a:xfrm>
          <a:prstGeom prst="rect">
            <a:avLst/>
          </a:prstGeom>
        </p:spPr>
      </p:pic>
      <p:pic>
        <p:nvPicPr>
          <p:cNvPr id="8" name="Picture 7"/>
          <p:cNvPicPr>
            <a:picLocks noChangeAspect="1"/>
          </p:cNvPicPr>
          <p:nvPr/>
        </p:nvPicPr>
        <p:blipFill>
          <a:blip r:embed="rId4"/>
          <a:stretch>
            <a:fillRect/>
          </a:stretch>
        </p:blipFill>
        <p:spPr>
          <a:xfrm>
            <a:off x="5408931" y="1361870"/>
            <a:ext cx="3337850" cy="3740220"/>
          </a:xfrm>
          <a:prstGeom prst="rect">
            <a:avLst/>
          </a:prstGeom>
        </p:spPr>
      </p:pic>
      <p:pic>
        <p:nvPicPr>
          <p:cNvPr id="9" name="Picture 8"/>
          <p:cNvPicPr>
            <a:picLocks noChangeAspect="1"/>
          </p:cNvPicPr>
          <p:nvPr/>
        </p:nvPicPr>
        <p:blipFill>
          <a:blip r:embed="rId5"/>
          <a:stretch>
            <a:fillRect/>
          </a:stretch>
        </p:blipFill>
        <p:spPr>
          <a:xfrm>
            <a:off x="2626637" y="857250"/>
            <a:ext cx="3708214" cy="516681"/>
          </a:xfrm>
          <a:prstGeom prst="rect">
            <a:avLst/>
          </a:prstGeom>
        </p:spPr>
      </p:pic>
    </p:spTree>
    <p:extLst>
      <p:ext uri="{BB962C8B-B14F-4D97-AF65-F5344CB8AC3E}">
        <p14:creationId xmlns:p14="http://schemas.microsoft.com/office/powerpoint/2010/main" val="398479158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3896" y="1374948"/>
            <a:ext cx="5891594" cy="3997867"/>
          </a:xfrm>
          <a:prstGeom prst="rect">
            <a:avLst/>
          </a:prstGeom>
        </p:spPr>
      </p:pic>
      <p:sp>
        <p:nvSpPr>
          <p:cNvPr id="3" name="Rectangle 2"/>
          <p:cNvSpPr/>
          <p:nvPr/>
        </p:nvSpPr>
        <p:spPr>
          <a:xfrm>
            <a:off x="642652" y="5372815"/>
            <a:ext cx="7514082" cy="507831"/>
          </a:xfrm>
          <a:prstGeom prst="rect">
            <a:avLst/>
          </a:prstGeom>
        </p:spPr>
        <p:txBody>
          <a:bodyPr wrap="square">
            <a:spAutoFit/>
          </a:bodyPr>
          <a:lstStyle/>
          <a:p>
            <a:r>
              <a:rPr lang="en-US" sz="1350" dirty="0"/>
              <a:t>Acute myocardial infarct. At 3 days, there is a zone of yellow necrosis surrounded by darker hyperemic borders. The arrow points to an infarct in the wall of the left ventricle.</a:t>
            </a:r>
          </a:p>
        </p:txBody>
      </p:sp>
      <p:pic>
        <p:nvPicPr>
          <p:cNvPr id="4" name="Picture 3"/>
          <p:cNvPicPr>
            <a:picLocks noChangeAspect="1"/>
          </p:cNvPicPr>
          <p:nvPr/>
        </p:nvPicPr>
        <p:blipFill>
          <a:blip r:embed="rId3"/>
          <a:stretch>
            <a:fillRect/>
          </a:stretch>
        </p:blipFill>
        <p:spPr>
          <a:xfrm>
            <a:off x="2491579" y="892556"/>
            <a:ext cx="3708214" cy="516681"/>
          </a:xfrm>
          <a:prstGeom prst="rect">
            <a:avLst/>
          </a:prstGeom>
        </p:spPr>
      </p:pic>
    </p:spTree>
    <p:extLst>
      <p:ext uri="{BB962C8B-B14F-4D97-AF65-F5344CB8AC3E}">
        <p14:creationId xmlns:p14="http://schemas.microsoft.com/office/powerpoint/2010/main" val="198909410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2696752" y="1071546"/>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i="1" dirty="0">
                <a:solidFill>
                  <a:schemeClr val="bg1"/>
                </a:solidFill>
                <a:effectLst>
                  <a:outerShdw blurRad="38100" dist="38100" dir="2700000" algn="tl">
                    <a:srgbClr val="000000">
                      <a:alpha val="43137"/>
                    </a:srgbClr>
                  </a:outerShdw>
                </a:effectLst>
              </a:rPr>
              <a:t>Myocardial Infarction</a:t>
            </a:r>
            <a:endParaRPr lang="ar-SA"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555498" y="5091526"/>
            <a:ext cx="8085582" cy="784830"/>
          </a:xfrm>
          <a:prstGeom prst="rect">
            <a:avLst/>
          </a:prstGeom>
        </p:spPr>
        <p:txBody>
          <a:bodyPr wrap="square">
            <a:spAutoFit/>
          </a:bodyPr>
          <a:lstStyle/>
          <a:p>
            <a:pPr algn="ctr"/>
            <a:r>
              <a:rPr lang="en-US" sz="1500" b="1" i="1" dirty="0"/>
              <a:t>Healed myocardial infarct: cross section of the left and right ventricles shows a pale and irregular area of fibrosis (arrow) in the left ventricular wall. There is also increased thickness of the left ventricular wall (left ventricular hypertrophy).</a:t>
            </a:r>
          </a:p>
        </p:txBody>
      </p:sp>
      <p:sp>
        <p:nvSpPr>
          <p:cNvPr id="11" name="TextBox 10"/>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2" name="TextBox 11"/>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2"/>
          <a:stretch>
            <a:fillRect/>
          </a:stretch>
        </p:blipFill>
        <p:spPr>
          <a:xfrm>
            <a:off x="-90882" y="1440261"/>
            <a:ext cx="5479256" cy="3657600"/>
          </a:xfrm>
          <a:prstGeom prst="rect">
            <a:avLst/>
          </a:prstGeom>
        </p:spPr>
      </p:pic>
      <p:pic>
        <p:nvPicPr>
          <p:cNvPr id="9" name="Picture 8"/>
          <p:cNvPicPr>
            <a:picLocks noChangeAspect="1"/>
          </p:cNvPicPr>
          <p:nvPr/>
        </p:nvPicPr>
        <p:blipFill rotWithShape="1">
          <a:blip r:embed="rId3"/>
          <a:srcRect t="518" r="10517"/>
          <a:stretch/>
        </p:blipFill>
        <p:spPr>
          <a:xfrm>
            <a:off x="4988910" y="1700784"/>
            <a:ext cx="4155091" cy="2991945"/>
          </a:xfrm>
          <a:prstGeom prst="rect">
            <a:avLst/>
          </a:prstGeom>
        </p:spPr>
      </p:pic>
      <p:sp>
        <p:nvSpPr>
          <p:cNvPr id="10" name="Right Arrow 9"/>
          <p:cNvSpPr/>
          <p:nvPr/>
        </p:nvSpPr>
        <p:spPr>
          <a:xfrm>
            <a:off x="6233922" y="2283714"/>
            <a:ext cx="452628" cy="1371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26104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7"/>
          <p:cNvGraphicFramePr>
            <a:graphicFrameLocks/>
          </p:cNvGraphicFramePr>
          <p:nvPr>
            <p:extLst/>
          </p:nvPr>
        </p:nvGraphicFramePr>
        <p:xfrm>
          <a:off x="192024" y="2043684"/>
          <a:ext cx="5911596" cy="3577107"/>
        </p:xfrm>
        <a:graphic>
          <a:graphicData uri="http://schemas.openxmlformats.org/drawingml/2006/table">
            <a:tbl>
              <a:tblPr/>
              <a:tblGrid>
                <a:gridCol w="1069848">
                  <a:extLst>
                    <a:ext uri="{9D8B030D-6E8A-4147-A177-3AD203B41FA5}">
                      <a16:colId xmlns:a16="http://schemas.microsoft.com/office/drawing/2014/main" val="20000"/>
                    </a:ext>
                  </a:extLst>
                </a:gridCol>
                <a:gridCol w="2420874">
                  <a:extLst>
                    <a:ext uri="{9D8B030D-6E8A-4147-A177-3AD203B41FA5}">
                      <a16:colId xmlns:a16="http://schemas.microsoft.com/office/drawing/2014/main" val="20001"/>
                    </a:ext>
                  </a:extLst>
                </a:gridCol>
                <a:gridCol w="2420874">
                  <a:extLst>
                    <a:ext uri="{9D8B030D-6E8A-4147-A177-3AD203B41FA5}">
                      <a16:colId xmlns:a16="http://schemas.microsoft.com/office/drawing/2014/main" val="20002"/>
                    </a:ext>
                  </a:extLst>
                </a:gridCol>
              </a:tblGrid>
              <a:tr h="513381">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800" b="1" i="0" u="none" strike="noStrike" cap="none" normalizeH="0" baseline="0" dirty="0" smtClean="0">
                          <a:ln>
                            <a:noFill/>
                          </a:ln>
                          <a:solidFill>
                            <a:srgbClr val="000000"/>
                          </a:solidFill>
                          <a:effectLst/>
                          <a:latin typeface="Calibri" pitchFamily="34" charset="0"/>
                        </a:rPr>
                        <a:t>Time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800" b="1" i="0" u="none" strike="noStrike" cap="none" normalizeH="0" baseline="0" dirty="0" smtClean="0">
                          <a:ln>
                            <a:noFill/>
                          </a:ln>
                          <a:solidFill>
                            <a:srgbClr val="000000"/>
                          </a:solidFill>
                          <a:effectLst/>
                          <a:latin typeface="Calibri" pitchFamily="34" charset="0"/>
                        </a:rPr>
                        <a:t>Gross changes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800" b="1" i="0" u="none" strike="noStrike" cap="none" normalizeH="0" baseline="0" dirty="0" smtClean="0">
                          <a:ln>
                            <a:noFill/>
                          </a:ln>
                          <a:solidFill>
                            <a:srgbClr val="000000"/>
                          </a:solidFill>
                          <a:effectLst/>
                          <a:latin typeface="Calibri" pitchFamily="34" charset="0"/>
                        </a:rPr>
                        <a:t>Microscopic changes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333698">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0-4 hours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None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None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52578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4-12 hours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Mild Mottling (hemorrhagic look)</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Coagulation necrosis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039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12-24 hours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Dark Mottling</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More coagulation necrosis; </a:t>
                      </a:r>
                      <a:r>
                        <a:rPr kumimoji="0" lang="en-US" sz="1500" b="0" i="0" u="none" strike="noStrike" cap="none" normalizeH="0" baseline="0" dirty="0" err="1" smtClean="0">
                          <a:ln>
                            <a:noFill/>
                          </a:ln>
                          <a:solidFill>
                            <a:srgbClr val="000000"/>
                          </a:solidFill>
                          <a:effectLst/>
                          <a:latin typeface="Calibri" pitchFamily="34" charset="0"/>
                        </a:rPr>
                        <a:t>neutrophils</a:t>
                      </a:r>
                      <a:r>
                        <a:rPr kumimoji="0" lang="en-US" sz="1500" b="0" i="0" u="none" strike="noStrike" cap="none" normalizeH="0" baseline="0" dirty="0" smtClean="0">
                          <a:ln>
                            <a:noFill/>
                          </a:ln>
                          <a:solidFill>
                            <a:srgbClr val="000000"/>
                          </a:solidFill>
                          <a:effectLst/>
                          <a:latin typeface="Calibri" pitchFamily="34" charset="0"/>
                        </a:rPr>
                        <a:t> come in</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75438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1-7 days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Yellow infarct center with surrounding red borders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err="1" smtClean="0">
                          <a:ln>
                            <a:noFill/>
                          </a:ln>
                          <a:solidFill>
                            <a:srgbClr val="000000"/>
                          </a:solidFill>
                          <a:effectLst/>
                          <a:latin typeface="Calibri" pitchFamily="34" charset="0"/>
                        </a:rPr>
                        <a:t>Neutrophils</a:t>
                      </a:r>
                      <a:r>
                        <a:rPr kumimoji="0" lang="en-US" sz="1500" b="0" i="0" u="none" strike="noStrike" cap="none" normalizeH="0" baseline="0" dirty="0" smtClean="0">
                          <a:ln>
                            <a:noFill/>
                          </a:ln>
                          <a:solidFill>
                            <a:srgbClr val="000000"/>
                          </a:solidFill>
                          <a:effectLst/>
                          <a:latin typeface="Calibri" pitchFamily="34" charset="0"/>
                        </a:rPr>
                        <a:t> die, macrophages come to eat dead cells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578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1-2 weeks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Yellow infarct center with red gray borders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Granulation tissue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333698">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2-8 weeks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Scar</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Collagen and fibrosis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ectangle 3"/>
          <p:cNvSpPr/>
          <p:nvPr/>
        </p:nvSpPr>
        <p:spPr>
          <a:xfrm>
            <a:off x="493148" y="1578153"/>
            <a:ext cx="3900428" cy="415498"/>
          </a:xfrm>
          <a:prstGeom prst="rect">
            <a:avLst/>
          </a:prstGeom>
        </p:spPr>
        <p:txBody>
          <a:bodyPr wrap="none">
            <a:spAutoFit/>
          </a:bodyPr>
          <a:lstStyle/>
          <a:p>
            <a:pPr marL="257175" indent="-257175" algn="ctr">
              <a:spcBef>
                <a:spcPct val="50000"/>
              </a:spcBef>
            </a:pPr>
            <a:r>
              <a:rPr lang="en-US" sz="2100" b="1" dirty="0">
                <a:solidFill>
                  <a:srgbClr val="000000"/>
                </a:solidFill>
              </a:rPr>
              <a:t>Changes in myocardial Infarction</a:t>
            </a:r>
          </a:p>
        </p:txBody>
      </p:sp>
      <p:sp>
        <p:nvSpPr>
          <p:cNvPr id="5" name="Rectangle 4"/>
          <p:cNvSpPr/>
          <p:nvPr/>
        </p:nvSpPr>
        <p:spPr>
          <a:xfrm>
            <a:off x="1872234" y="916415"/>
            <a:ext cx="5465826" cy="507831"/>
          </a:xfrm>
          <a:prstGeom prst="rect">
            <a:avLst/>
          </a:prstGeom>
        </p:spPr>
        <p:txBody>
          <a:bodyPr wrap="square">
            <a:spAutoFit/>
          </a:bodyPr>
          <a:lstStyle/>
          <a:p>
            <a:pPr algn="ctr"/>
            <a:r>
              <a:rPr lang="en-US" altLang="en-US" sz="2700" b="1" dirty="0"/>
              <a:t>Background information </a:t>
            </a:r>
            <a:endParaRPr lang="en-US" sz="2700" dirty="0"/>
          </a:p>
        </p:txBody>
      </p:sp>
      <p:pic>
        <p:nvPicPr>
          <p:cNvPr id="6" name="Picture 5"/>
          <p:cNvPicPr>
            <a:picLocks noChangeAspect="1"/>
          </p:cNvPicPr>
          <p:nvPr/>
        </p:nvPicPr>
        <p:blipFill>
          <a:blip r:embed="rId2"/>
          <a:stretch>
            <a:fillRect/>
          </a:stretch>
        </p:blipFill>
        <p:spPr>
          <a:xfrm>
            <a:off x="6253343" y="1578154"/>
            <a:ext cx="2780929" cy="4247663"/>
          </a:xfrm>
          <a:prstGeom prst="rect">
            <a:avLst/>
          </a:prstGeom>
        </p:spPr>
      </p:pic>
    </p:spTree>
    <p:extLst>
      <p:ext uri="{BB962C8B-B14F-4D97-AF65-F5344CB8AC3E}">
        <p14:creationId xmlns:p14="http://schemas.microsoft.com/office/powerpoint/2010/main" val="273873796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205MI2wkhp2_small"/>
          <p:cNvPicPr>
            <a:picLocks noChangeAspect="1" noChangeArrowheads="1"/>
          </p:cNvPicPr>
          <p:nvPr/>
        </p:nvPicPr>
        <p:blipFill>
          <a:blip r:embed="rId2" cstate="print"/>
          <a:srcRect/>
          <a:stretch>
            <a:fillRect/>
          </a:stretch>
        </p:blipFill>
        <p:spPr bwMode="auto">
          <a:xfrm>
            <a:off x="642910" y="836712"/>
            <a:ext cx="7643866" cy="4949742"/>
          </a:xfrm>
          <a:prstGeom prst="rect">
            <a:avLst/>
          </a:prstGeom>
          <a:noFill/>
          <a:ln w="28575">
            <a:solidFill>
              <a:schemeClr val="tx1"/>
            </a:solidFill>
          </a:ln>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835696" y="5981218"/>
            <a:ext cx="5904656" cy="400110"/>
          </a:xfrm>
          <a:prstGeom prst="rect">
            <a:avLst/>
          </a:prstGeom>
          <a:noFill/>
        </p:spPr>
        <p:txBody>
          <a:bodyPr wrap="square" rtlCol="0">
            <a:spAutoFit/>
          </a:bodyPr>
          <a:lstStyle/>
          <a:p>
            <a:r>
              <a:rPr lang="en-US" sz="2000" b="1" i="1" dirty="0" smtClean="0"/>
              <a:t>Transmural myocardial infarct at 2 weeks</a:t>
            </a:r>
            <a:endParaRPr lang="en-US" sz="2000" b="1" i="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07548995"/>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3864"/>
            <a:ext cx="5369814" cy="4043799"/>
          </a:xfrm>
          <a:prstGeom prst="rect">
            <a:avLst/>
          </a:prstGeom>
        </p:spPr>
      </p:pic>
      <p:sp>
        <p:nvSpPr>
          <p:cNvPr id="3" name="Rectangle 2"/>
          <p:cNvSpPr/>
          <p:nvPr/>
        </p:nvSpPr>
        <p:spPr>
          <a:xfrm>
            <a:off x="452628" y="5237664"/>
            <a:ext cx="8380476" cy="715581"/>
          </a:xfrm>
          <a:prstGeom prst="rect">
            <a:avLst/>
          </a:prstGeom>
        </p:spPr>
        <p:txBody>
          <a:bodyPr wrap="square">
            <a:spAutoFit/>
          </a:bodyPr>
          <a:lstStyle/>
          <a:p>
            <a:r>
              <a:rPr lang="en-US" sz="1350" b="1" i="1" dirty="0"/>
              <a:t>Acute myocardial infarct (after 24 hours) there is a neutrophilic infiltrate at the border of the infarct. Viable myocardium is at the left, and neutrophils are seen infiltrating the necrotic muscle. Note: the nuclei are not clearly visible in most of the necrotic cells. </a:t>
            </a:r>
          </a:p>
        </p:txBody>
      </p:sp>
      <p:sp>
        <p:nvSpPr>
          <p:cNvPr id="4" name="مستطيل مستدير الزوايا 3"/>
          <p:cNvSpPr/>
          <p:nvPr/>
        </p:nvSpPr>
        <p:spPr>
          <a:xfrm>
            <a:off x="2269771" y="857250"/>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i="1" dirty="0">
                <a:solidFill>
                  <a:schemeClr val="bg1"/>
                </a:solidFill>
                <a:effectLst>
                  <a:outerShdw blurRad="38100" dist="38100" dir="2700000" algn="tl">
                    <a:srgbClr val="000000">
                      <a:alpha val="43137"/>
                    </a:srgbClr>
                  </a:outerShdw>
                </a:effectLst>
              </a:rPr>
              <a:t>Myocardial Infarction</a:t>
            </a:r>
            <a:endParaRPr lang="ar-SA" b="1" i="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5369814" y="2155763"/>
            <a:ext cx="3774186" cy="2497253"/>
          </a:xfrm>
          <a:prstGeom prst="rect">
            <a:avLst/>
          </a:prstGeom>
        </p:spPr>
      </p:pic>
    </p:spTree>
    <p:extLst>
      <p:ext uri="{BB962C8B-B14F-4D97-AF65-F5344CB8AC3E}">
        <p14:creationId xmlns:p14="http://schemas.microsoft.com/office/powerpoint/2010/main" val="10642819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42844" y="1214422"/>
            <a:ext cx="4214842" cy="4143404"/>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1285860"/>
            <a:ext cx="4214842" cy="4143404"/>
          </a:xfrm>
          <a:prstGeom prst="rect">
            <a:avLst/>
          </a:prstGeom>
          <a:noFill/>
        </p:spPr>
      </p:pic>
      <p:sp>
        <p:nvSpPr>
          <p:cNvPr id="7" name="Rounded Rectangle 6"/>
          <p:cNvSpPr/>
          <p:nvPr/>
        </p:nvSpPr>
        <p:spPr>
          <a:xfrm>
            <a:off x="1142976" y="214290"/>
            <a:ext cx="6572296"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Gall Bladder &amp; Extrahepatic Bile Duct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35957622"/>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69226"/>
            <a:ext cx="5001768" cy="3751326"/>
          </a:xfrm>
          <a:prstGeom prst="rect">
            <a:avLst/>
          </a:prstGeom>
        </p:spPr>
      </p:pic>
      <p:sp>
        <p:nvSpPr>
          <p:cNvPr id="4" name="Rectangle 3"/>
          <p:cNvSpPr/>
          <p:nvPr/>
        </p:nvSpPr>
        <p:spPr>
          <a:xfrm>
            <a:off x="157734" y="5007332"/>
            <a:ext cx="8986266" cy="715581"/>
          </a:xfrm>
          <a:prstGeom prst="rect">
            <a:avLst/>
          </a:prstGeom>
        </p:spPr>
        <p:txBody>
          <a:bodyPr wrap="square">
            <a:spAutoFit/>
          </a:bodyPr>
          <a:lstStyle/>
          <a:p>
            <a:r>
              <a:rPr lang="en-US" sz="1350" b="1" i="1" dirty="0"/>
              <a:t>ACUTE MYOCARDIAL INFARCTION: a 3-day old acute infarct </a:t>
            </a:r>
            <a:r>
              <a:rPr lang="en-GB" sz="1350" b="1" i="1" dirty="0"/>
              <a:t>showing necrosis of myocardial cells (cardiomyocytes) infiltrated by </a:t>
            </a:r>
            <a:r>
              <a:rPr lang="en-US" sz="1350" b="1" i="1" dirty="0"/>
              <a:t>a heavy neutrophilic infiltrate (arrow). The neutrophils release enzymes that help dissolve dead cell bodies which will be phagocytized by macrophages.</a:t>
            </a:r>
            <a:r>
              <a:rPr lang="en-GB" sz="1350" b="1" i="1" dirty="0"/>
              <a:t> </a:t>
            </a:r>
            <a:r>
              <a:rPr lang="en-US" sz="1350" b="1" i="1" dirty="0"/>
              <a:t>With time the neutrophils begin to die and replaced by an influx of macrophages. </a:t>
            </a:r>
          </a:p>
        </p:txBody>
      </p:sp>
      <p:sp>
        <p:nvSpPr>
          <p:cNvPr id="6" name="مستطيل مستدير الزوايا 3"/>
          <p:cNvSpPr/>
          <p:nvPr/>
        </p:nvSpPr>
        <p:spPr>
          <a:xfrm>
            <a:off x="2318920" y="894176"/>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i="1" dirty="0">
                <a:solidFill>
                  <a:schemeClr val="bg1"/>
                </a:solidFill>
                <a:effectLst>
                  <a:outerShdw blurRad="38100" dist="38100" dir="2700000" algn="tl">
                    <a:srgbClr val="000000">
                      <a:alpha val="43137"/>
                    </a:srgbClr>
                  </a:outerShdw>
                </a:effectLst>
              </a:rPr>
              <a:t>Myocardial Infarction</a:t>
            </a:r>
            <a:endParaRPr lang="ar-SA" b="1" i="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5001768" y="2132838"/>
            <a:ext cx="4178737" cy="2430860"/>
          </a:xfrm>
          <a:prstGeom prst="rect">
            <a:avLst/>
          </a:prstGeom>
        </p:spPr>
      </p:pic>
    </p:spTree>
    <p:extLst>
      <p:ext uri="{BB962C8B-B14F-4D97-AF65-F5344CB8AC3E}">
        <p14:creationId xmlns:p14="http://schemas.microsoft.com/office/powerpoint/2010/main" val="372041766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1038225" y="5125641"/>
            <a:ext cx="8105775" cy="789384"/>
          </a:xfrm>
        </p:spPr>
        <p:txBody>
          <a:bodyPr>
            <a:normAutofit fontScale="62500" lnSpcReduction="20000"/>
          </a:bodyPr>
          <a:lstStyle/>
          <a:p>
            <a:pPr marL="0" indent="0">
              <a:buNone/>
            </a:pPr>
            <a:r>
              <a:rPr lang="en-US" b="1" i="1" dirty="0" smtClean="0">
                <a:solidFill>
                  <a:schemeClr val="tx1"/>
                </a:solidFill>
              </a:rPr>
              <a:t>Recent MI with early healing changes (3 weeks post MI) </a:t>
            </a:r>
            <a:r>
              <a:rPr lang="en-US" b="1" i="1" dirty="0" smtClean="0">
                <a:solidFill>
                  <a:schemeClr val="tx1"/>
                </a:solidFill>
                <a:sym typeface="Wingdings" panose="05000000000000000000" pitchFamily="2" charset="2"/>
              </a:rPr>
              <a:t> shows g</a:t>
            </a:r>
            <a:r>
              <a:rPr lang="en-US" b="1" i="1" dirty="0" smtClean="0">
                <a:solidFill>
                  <a:schemeClr val="tx1"/>
                </a:solidFill>
              </a:rPr>
              <a:t>ranulation tissue (growth of capillaries and fibroblasts) and the collagen is being laid down to form a scar. The non-infarcted myocardium is present on the left and upper part of the picture.</a:t>
            </a:r>
            <a:endParaRPr lang="en-US" b="1" i="1" dirty="0">
              <a:solidFill>
                <a:schemeClr val="tx1"/>
              </a:solidFill>
            </a:endParaRPr>
          </a:p>
        </p:txBody>
      </p:sp>
      <p:pic>
        <p:nvPicPr>
          <p:cNvPr id="2" name="Picture 1"/>
          <p:cNvPicPr>
            <a:picLocks noChangeAspect="1"/>
          </p:cNvPicPr>
          <p:nvPr/>
        </p:nvPicPr>
        <p:blipFill>
          <a:blip r:embed="rId2"/>
          <a:stretch>
            <a:fillRect/>
          </a:stretch>
        </p:blipFill>
        <p:spPr>
          <a:xfrm>
            <a:off x="1508760" y="1202809"/>
            <a:ext cx="5164074" cy="3891647"/>
          </a:xfrm>
          <a:prstGeom prst="rect">
            <a:avLst/>
          </a:prstGeom>
        </p:spPr>
      </p:pic>
      <p:sp>
        <p:nvSpPr>
          <p:cNvPr id="5" name="مستطيل مستدير الزوايا 3"/>
          <p:cNvSpPr/>
          <p:nvPr/>
        </p:nvSpPr>
        <p:spPr>
          <a:xfrm>
            <a:off x="2338351" y="857250"/>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i="1" dirty="0">
                <a:solidFill>
                  <a:schemeClr val="bg1"/>
                </a:solidFill>
                <a:effectLst>
                  <a:outerShdw blurRad="38100" dist="38100" dir="2700000" algn="tl">
                    <a:srgbClr val="000000">
                      <a:alpha val="43137"/>
                    </a:srgbClr>
                  </a:outerShdw>
                </a:effectLst>
              </a:rPr>
              <a:t>Myocardial Infarction</a:t>
            </a:r>
            <a:endParaRPr lang="ar-SA"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0631109"/>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014699"/>
            <a:ext cx="9025128" cy="715581"/>
          </a:xfrm>
          <a:prstGeom prst="rect">
            <a:avLst/>
          </a:prstGeom>
        </p:spPr>
        <p:txBody>
          <a:bodyPr wrap="square">
            <a:spAutoFit/>
          </a:bodyPr>
          <a:lstStyle/>
          <a:p>
            <a:r>
              <a:rPr lang="en-US" sz="1350" b="1" i="1" dirty="0"/>
              <a:t>Healed myocardial infarct: in it there is</a:t>
            </a:r>
            <a:r>
              <a:rPr lang="en-US" sz="1350" b="1" i="1" dirty="0">
                <a:ea typeface="Times New Roman (Arabic)"/>
                <a:cs typeface="Times New Roman (Arabic)"/>
              </a:rPr>
              <a:t> replacement of the necrotic cells by a dense collagenous scar. </a:t>
            </a:r>
            <a:r>
              <a:rPr lang="en-US" sz="1350" b="1" i="1" dirty="0"/>
              <a:t>The myocardium shows fibrosis with </a:t>
            </a:r>
            <a:r>
              <a:rPr lang="en-US" sz="1350" b="1" i="1" dirty="0" err="1"/>
              <a:t>collagenization</a:t>
            </a:r>
            <a:r>
              <a:rPr lang="en-US" sz="1350" b="1" i="1" dirty="0"/>
              <a:t> (scar) following healing of a myocardial infarction. </a:t>
            </a:r>
            <a:r>
              <a:rPr lang="en-US" sz="1350" b="1" i="1" dirty="0">
                <a:ea typeface="Times New Roman (Arabic)"/>
                <a:cs typeface="Times New Roman (Arabic)"/>
              </a:rPr>
              <a:t>Residual </a:t>
            </a:r>
            <a:r>
              <a:rPr lang="en-US" sz="1350" b="1" i="1" dirty="0"/>
              <a:t>viable red myocardial fibers are present. This stage is reached about 2 months post MI.</a:t>
            </a:r>
          </a:p>
        </p:txBody>
      </p:sp>
      <p:pic>
        <p:nvPicPr>
          <p:cNvPr id="5" name="Picture 4"/>
          <p:cNvPicPr>
            <a:picLocks noChangeAspect="1"/>
          </p:cNvPicPr>
          <p:nvPr/>
        </p:nvPicPr>
        <p:blipFill>
          <a:blip r:embed="rId2"/>
          <a:stretch>
            <a:fillRect/>
          </a:stretch>
        </p:blipFill>
        <p:spPr>
          <a:xfrm>
            <a:off x="1592022" y="1450503"/>
            <a:ext cx="5841083" cy="3564196"/>
          </a:xfrm>
          <a:prstGeom prst="rect">
            <a:avLst/>
          </a:prstGeom>
        </p:spPr>
      </p:pic>
      <p:pic>
        <p:nvPicPr>
          <p:cNvPr id="6" name="Picture 5"/>
          <p:cNvPicPr>
            <a:picLocks noChangeAspect="1"/>
          </p:cNvPicPr>
          <p:nvPr/>
        </p:nvPicPr>
        <p:blipFill>
          <a:blip r:embed="rId3"/>
          <a:stretch>
            <a:fillRect/>
          </a:stretch>
        </p:blipFill>
        <p:spPr>
          <a:xfrm>
            <a:off x="2658457" y="1034746"/>
            <a:ext cx="3708214" cy="512108"/>
          </a:xfrm>
          <a:prstGeom prst="rect">
            <a:avLst/>
          </a:prstGeom>
        </p:spPr>
      </p:pic>
      <p:sp>
        <p:nvSpPr>
          <p:cNvPr id="7" name="TextBox 2"/>
          <p:cNvSpPr txBox="1">
            <a:spLocks noChangeArrowheads="1"/>
          </p:cNvSpPr>
          <p:nvPr/>
        </p:nvSpPr>
        <p:spPr bwMode="auto">
          <a:xfrm>
            <a:off x="3890171" y="5562600"/>
            <a:ext cx="4953000" cy="1015663"/>
          </a:xfrm>
          <a:prstGeom prst="rect">
            <a:avLst/>
          </a:prstGeom>
          <a:noFill/>
          <a:ln w="9525">
            <a:noFill/>
            <a:miter lim="800000"/>
            <a:headEnd/>
            <a:tailEnd/>
          </a:ln>
        </p:spPr>
        <p:txBody>
          <a:bodyPr wrap="square">
            <a:spAutoFit/>
          </a:bodyPr>
          <a:lstStyle/>
          <a:p>
            <a:pPr marL="534988" indent="-534988" algn="ctr"/>
            <a:r>
              <a:rPr lang="en-US" sz="1200" b="1" i="1" dirty="0" smtClean="0">
                <a:latin typeface="+mj-lt"/>
              </a:rPr>
              <a:t>1- Patchy </a:t>
            </a:r>
            <a:r>
              <a:rPr lang="en-US" sz="1200" b="1" i="1" dirty="0">
                <a:latin typeface="+mj-lt"/>
              </a:rPr>
              <a:t>coagulative necrosis of myocardial </a:t>
            </a:r>
            <a:r>
              <a:rPr lang="en-US" sz="1200" b="1" i="1" dirty="0" smtClean="0">
                <a:latin typeface="+mj-lt"/>
              </a:rPr>
              <a:t>fibers. </a:t>
            </a:r>
            <a:r>
              <a:rPr lang="en-US" sz="1200" b="1" i="1" dirty="0">
                <a:latin typeface="+mj-lt"/>
              </a:rPr>
              <a:t>The dead muscle </a:t>
            </a:r>
            <a:r>
              <a:rPr lang="en-US" sz="1200" b="1" i="1" dirty="0" smtClean="0">
                <a:latin typeface="+mj-lt"/>
              </a:rPr>
              <a:t>fibers </a:t>
            </a:r>
          </a:p>
          <a:p>
            <a:pPr marL="534988" indent="-534988" algn="ctr"/>
            <a:r>
              <a:rPr lang="en-US" sz="1200" b="1" i="1" dirty="0" smtClean="0">
                <a:latin typeface="+mj-lt"/>
              </a:rPr>
              <a:t>are </a:t>
            </a:r>
            <a:r>
              <a:rPr lang="en-US" sz="1200" b="1" i="1" dirty="0">
                <a:latin typeface="+mj-lt"/>
              </a:rPr>
              <a:t>structureless and </a:t>
            </a:r>
            <a:r>
              <a:rPr lang="en-US" sz="1200" b="1" i="1" dirty="0" smtClean="0">
                <a:latin typeface="+mj-lt"/>
              </a:rPr>
              <a:t>hyaline with loss of nuclei &amp; striations.</a:t>
            </a:r>
            <a:endParaRPr lang="en-US" sz="1200" b="1" i="1" dirty="0">
              <a:latin typeface="+mj-lt"/>
            </a:endParaRPr>
          </a:p>
          <a:p>
            <a:pPr marL="534988" indent="-534988" algn="ctr"/>
            <a:r>
              <a:rPr lang="en-US" sz="1200" b="1" i="1" dirty="0" smtClean="0">
                <a:latin typeface="+mj-lt"/>
              </a:rPr>
              <a:t>2-  Chronic ischemic fibrous scar replacing dead myocardial fibers . </a:t>
            </a:r>
          </a:p>
          <a:p>
            <a:pPr marL="534988" indent="-534988" algn="ctr"/>
            <a:r>
              <a:rPr lang="en-US" sz="1200" b="1" i="1" dirty="0" smtClean="0">
                <a:latin typeface="+mj-lt"/>
              </a:rPr>
              <a:t>3-  The remaining myocardial fibers show enlarged nuclei due to </a:t>
            </a:r>
          </a:p>
          <a:p>
            <a:pPr marL="534988" indent="-534988" algn="ctr"/>
            <a:r>
              <a:rPr lang="en-US" sz="1200" b="1" i="1" dirty="0" smtClean="0">
                <a:latin typeface="+mj-lt"/>
              </a:rPr>
              <a:t>      ventricular hypertrophy .</a:t>
            </a:r>
            <a:endParaRPr lang="en-US" sz="1200" b="1" i="1" dirty="0">
              <a:latin typeface="+mj-lt"/>
            </a:endParaRPr>
          </a:p>
        </p:txBody>
      </p:sp>
      <p:sp>
        <p:nvSpPr>
          <p:cNvPr id="8" name="مستطيل مستدير الزوايا 8"/>
          <p:cNvSpPr/>
          <p:nvPr/>
        </p:nvSpPr>
        <p:spPr>
          <a:xfrm>
            <a:off x="3604419" y="2696816"/>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ar-SA" b="1" dirty="0"/>
          </a:p>
        </p:txBody>
      </p:sp>
      <p:sp>
        <p:nvSpPr>
          <p:cNvPr id="9" name="مستطيل مستدير الزوايا 9"/>
          <p:cNvSpPr/>
          <p:nvPr/>
        </p:nvSpPr>
        <p:spPr>
          <a:xfrm>
            <a:off x="4953000" y="3677163"/>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ar-SA" b="1" dirty="0"/>
          </a:p>
        </p:txBody>
      </p:sp>
      <p:sp>
        <p:nvSpPr>
          <p:cNvPr id="10" name="مستطيل مستدير الزوايا 7"/>
          <p:cNvSpPr/>
          <p:nvPr/>
        </p:nvSpPr>
        <p:spPr>
          <a:xfrm>
            <a:off x="4512563" y="2094755"/>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ar-SA" b="1" dirty="0"/>
          </a:p>
        </p:txBody>
      </p:sp>
    </p:spTree>
    <p:extLst>
      <p:ext uri="{BB962C8B-B14F-4D97-AF65-F5344CB8AC3E}">
        <p14:creationId xmlns:p14="http://schemas.microsoft.com/office/powerpoint/2010/main" val="156214142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07389" y="2814043"/>
            <a:ext cx="5379261" cy="115074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4- Infarction of the Small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6" name="TextBox 5"/>
          <p:cNvSpPr txBox="1"/>
          <p:nvPr/>
        </p:nvSpPr>
        <p:spPr>
          <a:xfrm>
            <a:off x="1143000" y="5793020"/>
            <a:ext cx="11787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235669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1763688" y="1544791"/>
            <a:ext cx="5562618" cy="3342371"/>
          </a:xfrm>
          <a:prstGeom prst="rect">
            <a:avLst/>
          </a:prstGeom>
          <a:noFill/>
          <a:ln w="28575">
            <a:solidFill>
              <a:schemeClr val="tx1"/>
            </a:solidFill>
          </a:ln>
        </p:spPr>
      </p:pic>
      <p:sp>
        <p:nvSpPr>
          <p:cNvPr id="4" name="Rectangle 3"/>
          <p:cNvSpPr/>
          <p:nvPr/>
        </p:nvSpPr>
        <p:spPr>
          <a:xfrm>
            <a:off x="857250" y="4913293"/>
            <a:ext cx="7605522" cy="715581"/>
          </a:xfrm>
          <a:prstGeom prst="rect">
            <a:avLst/>
          </a:prstGeom>
        </p:spPr>
        <p:txBody>
          <a:bodyPr wrap="square">
            <a:spAutoFit/>
          </a:bodyPr>
          <a:lstStyle/>
          <a:p>
            <a:pPr algn="ctr"/>
            <a:r>
              <a:rPr lang="en-US" sz="1350" b="1" i="1" dirty="0"/>
              <a:t>The dark red infarcted small intestine contrasts with the light pink viable bowel. (note: the forceps extend through an internal hernia in which a loop of bowel and mesentery has been caught. This is one complication of adhesions from previous surgery. The trapped bowel has lost its blood supply</a:t>
            </a:r>
          </a:p>
        </p:txBody>
      </p:sp>
      <p:sp>
        <p:nvSpPr>
          <p:cNvPr id="5" name="Rounded Rectangle 4"/>
          <p:cNvSpPr/>
          <p:nvPr/>
        </p:nvSpPr>
        <p:spPr>
          <a:xfrm>
            <a:off x="2411760" y="1052736"/>
            <a:ext cx="4374486" cy="37804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9" name="TextBox 8"/>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634697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1763688" y="1484785"/>
            <a:ext cx="5624382" cy="3687589"/>
          </a:xfrm>
          <a:prstGeom prst="rect">
            <a:avLst/>
          </a:prstGeom>
          <a:noFill/>
          <a:ln w="28575">
            <a:solidFill>
              <a:schemeClr val="tx1"/>
            </a:solidFill>
          </a:ln>
        </p:spPr>
      </p:pic>
      <p:sp>
        <p:nvSpPr>
          <p:cNvPr id="4" name="Rectangle 3"/>
          <p:cNvSpPr/>
          <p:nvPr/>
        </p:nvSpPr>
        <p:spPr>
          <a:xfrm>
            <a:off x="2057400" y="5257800"/>
            <a:ext cx="4972050" cy="553998"/>
          </a:xfrm>
          <a:prstGeom prst="rect">
            <a:avLst/>
          </a:prstGeom>
        </p:spPr>
        <p:txBody>
          <a:bodyPr wrap="square">
            <a:spAutoFit/>
          </a:bodyPr>
          <a:lstStyle/>
          <a:p>
            <a:pPr algn="ctr"/>
            <a:r>
              <a:rPr lang="en-US" sz="1500" b="1" i="1" dirty="0"/>
              <a:t>Diffuse violacious red appearance is characteristic of transmural hemorrhagic intestinal infarction</a:t>
            </a:r>
          </a:p>
        </p:txBody>
      </p:sp>
      <p:sp>
        <p:nvSpPr>
          <p:cNvPr id="5" name="Rounded Rectangle 4"/>
          <p:cNvSpPr/>
          <p:nvPr/>
        </p:nvSpPr>
        <p:spPr>
          <a:xfrm>
            <a:off x="2411760" y="998730"/>
            <a:ext cx="4374486" cy="37804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9" name="TextBox 8"/>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92933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9702" y="5067036"/>
            <a:ext cx="5832648" cy="715581"/>
          </a:xfrm>
          <a:prstGeom prst="rect">
            <a:avLst/>
          </a:prstGeom>
        </p:spPr>
        <p:txBody>
          <a:bodyPr wrap="square">
            <a:spAutoFit/>
          </a:bodyPr>
          <a:lstStyle/>
          <a:p>
            <a:pPr algn="ctr"/>
            <a:r>
              <a:rPr lang="en-US" sz="1350" b="1" i="1" dirty="0"/>
              <a:t>Intestinal infarction typically begins in the villi, which are end vasculature without anastomoses. There is complete loss of the mucosal epithelium.  Broad areas of hemorrhage with moderate inflammatory infiltrate is present</a:t>
            </a:r>
          </a:p>
        </p:txBody>
      </p:sp>
      <p:sp>
        <p:nvSpPr>
          <p:cNvPr id="5" name="Rounded Rectangle 4"/>
          <p:cNvSpPr/>
          <p:nvPr/>
        </p:nvSpPr>
        <p:spPr>
          <a:xfrm>
            <a:off x="1709682" y="998730"/>
            <a:ext cx="5670630" cy="37804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Infarction of the Small Intestine  </a:t>
            </a: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1493658" y="1484785"/>
            <a:ext cx="5973663" cy="3564396"/>
          </a:xfrm>
          <a:prstGeom prst="rect">
            <a:avLst/>
          </a:prstGeom>
          <a:noFill/>
          <a:ln w="28575">
            <a:solidFill>
              <a:schemeClr val="tx1"/>
            </a:solidFill>
          </a:ln>
        </p:spPr>
      </p:pic>
      <p:sp>
        <p:nvSpPr>
          <p:cNvPr id="8" name="TextBox 7"/>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9" name="TextBox 8"/>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038797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428868"/>
            <a:ext cx="7000900" cy="2149980"/>
          </a:xfrm>
          <a:noFill/>
        </p:spPr>
        <p:txBody>
          <a:bodyPr>
            <a:noAutofit/>
          </a:bodyPr>
          <a:lstStyle/>
          <a:p>
            <a:pPr algn="ctr"/>
            <a:r>
              <a:rPr lang="en-US" sz="6000" b="1" i="1" dirty="0" smtClean="0">
                <a:solidFill>
                  <a:srgbClr val="3CE498"/>
                </a:solidFill>
                <a:effectLst>
                  <a:outerShdw blurRad="38100" dist="38100" dir="2700000" algn="tl">
                    <a:srgbClr val="000000">
                      <a:alpha val="43137"/>
                    </a:srgbClr>
                  </a:outerShdw>
                </a:effectLst>
              </a:rPr>
              <a:t>Granulomatous  Diseases</a:t>
            </a:r>
            <a:endParaRPr lang="en-US" sz="6000" b="1" i="1" dirty="0">
              <a:solidFill>
                <a:srgbClr val="3CE498"/>
              </a:solidFill>
              <a:effectLst>
                <a:outerShdw blurRad="38100" dist="38100" dir="2700000" algn="tl">
                  <a:srgbClr val="000000">
                    <a:alpha val="43137"/>
                  </a:srgbClr>
                </a:outerShdw>
              </a:effectLst>
            </a:endParaRPr>
          </a:p>
        </p:txBody>
      </p:sp>
      <p:sp>
        <p:nvSpPr>
          <p:cNvPr id="4" name="TextBox 3"/>
          <p:cNvSpPr txBox="1"/>
          <p:nvPr/>
        </p:nvSpPr>
        <p:spPr>
          <a:xfrm>
            <a:off x="1828800" y="304800"/>
            <a:ext cx="5245754" cy="1015663"/>
          </a:xfrm>
          <a:prstGeom prst="rect">
            <a:avLst/>
          </a:prstGeom>
          <a:noFill/>
        </p:spPr>
        <p:txBody>
          <a:bodyPr wrap="square" rtlCol="0">
            <a:spAutoFit/>
          </a:bodyPr>
          <a:lstStyle/>
          <a:p>
            <a:pPr algn="ctr"/>
            <a:r>
              <a:rPr lang="en-US" sz="6000" b="1" i="1" dirty="0" smtClean="0">
                <a:effectLst>
                  <a:outerShdw blurRad="38100" dist="38100" dir="2700000" algn="tl">
                    <a:srgbClr val="000000">
                      <a:alpha val="43137"/>
                    </a:srgbClr>
                  </a:outerShdw>
                </a:effectLst>
              </a:rPr>
              <a:t>PRACTICAL - 4</a:t>
            </a:r>
            <a:endParaRPr lang="en-US" sz="6000" b="1" i="1" dirty="0">
              <a:effectLst>
                <a:outerShdw blurRad="38100" dist="38100" dir="2700000" algn="tl">
                  <a:srgbClr val="000000">
                    <a:alpha val="43137"/>
                  </a:srgbClr>
                </a:outerShdw>
              </a:effectLst>
            </a:endParaRPr>
          </a:p>
        </p:txBody>
      </p:sp>
      <p:sp>
        <p:nvSpPr>
          <p:cNvPr id="6" name="TextBox 5"/>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24623158"/>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u="sng" dirty="0" smtClean="0">
                <a:solidFill>
                  <a:srgbClr val="1801A3"/>
                </a:solidFill>
                <a:effectLst>
                  <a:outerShdw blurRad="38100" dist="38100" dir="2700000" algn="tl">
                    <a:srgbClr val="000000">
                      <a:alpha val="43137"/>
                    </a:srgbClr>
                  </a:outerShdw>
                </a:effectLst>
              </a:rPr>
              <a:t>Contents:</a:t>
            </a:r>
            <a:endParaRPr lang="en-US" sz="4000" b="1" u="sng" dirty="0">
              <a:solidFill>
                <a:srgbClr val="1801A3"/>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r>
              <a:rPr lang="en-US" dirty="0"/>
              <a:t>Tuberculosis of the lung.</a:t>
            </a:r>
          </a:p>
          <a:p>
            <a:pPr lvl="0"/>
            <a:r>
              <a:rPr lang="en-US" dirty="0" err="1" smtClean="0"/>
              <a:t>Tuberculous</a:t>
            </a:r>
            <a:r>
              <a:rPr lang="en-US" dirty="0" smtClean="0"/>
              <a:t> </a:t>
            </a:r>
            <a:r>
              <a:rPr lang="en-US" dirty="0"/>
              <a:t>lymphadenitis.</a:t>
            </a:r>
          </a:p>
          <a:p>
            <a:pPr lvl="0"/>
            <a:r>
              <a:rPr lang="en-US" dirty="0" smtClean="0"/>
              <a:t>Tuberculosis </a:t>
            </a:r>
            <a:r>
              <a:rPr lang="en-US" dirty="0"/>
              <a:t>of the kidney.</a:t>
            </a:r>
          </a:p>
          <a:p>
            <a:pPr lvl="0"/>
            <a:r>
              <a:rPr lang="en-US" dirty="0" err="1"/>
              <a:t>Bilharziasis</a:t>
            </a:r>
            <a:r>
              <a:rPr lang="en-US" dirty="0"/>
              <a:t> of the colon.</a:t>
            </a:r>
          </a:p>
          <a:p>
            <a:pPr lvl="0"/>
            <a:r>
              <a:rPr lang="en-US" dirty="0"/>
              <a:t>Cutaneous </a:t>
            </a:r>
            <a:r>
              <a:rPr lang="en-US" dirty="0" err="1"/>
              <a:t>leishmaniasis</a:t>
            </a:r>
            <a:r>
              <a:rPr lang="en-US" dirty="0"/>
              <a:t>.</a:t>
            </a:r>
          </a:p>
          <a:p>
            <a:endParaRPr lang="en-US" dirty="0"/>
          </a:p>
        </p:txBody>
      </p:sp>
    </p:spTree>
    <p:extLst>
      <p:ext uri="{BB962C8B-B14F-4D97-AF65-F5344CB8AC3E}">
        <p14:creationId xmlns:p14="http://schemas.microsoft.com/office/powerpoint/2010/main" val="2437309161"/>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285992"/>
            <a:ext cx="8072462" cy="1500198"/>
          </a:xfrm>
        </p:spPr>
        <p:txBody>
          <a:bodyPr>
            <a:normAutofit/>
          </a:bodyPr>
          <a:lstStyle/>
          <a:p>
            <a:r>
              <a:rPr lang="en-US" b="1" i="1" dirty="0" smtClean="0">
                <a:solidFill>
                  <a:srgbClr val="FF99FF"/>
                </a:solidFill>
                <a:effectLst>
                  <a:outerShdw blurRad="38100" dist="38100" dir="2700000" algn="tl">
                    <a:srgbClr val="000000">
                      <a:alpha val="43137"/>
                    </a:srgbClr>
                  </a:outerShdw>
                </a:effectLst>
              </a:rPr>
              <a:t>1- Tuberculosis of the lung</a:t>
            </a:r>
            <a:endParaRPr lang="en-US" b="1" i="1" dirty="0">
              <a:solidFill>
                <a:srgbClr val="FF99FF"/>
              </a:solidFill>
              <a:effectLst>
                <a:outerShdw blurRad="38100" dist="38100" dir="2700000" algn="tl">
                  <a:srgbClr val="000000">
                    <a:alpha val="43137"/>
                  </a:srgbClr>
                </a:outerShdw>
              </a:effectLst>
            </a:endParaRPr>
          </a:p>
        </p:txBody>
      </p:sp>
      <p:sp>
        <p:nvSpPr>
          <p:cNvPr id="4" name="TextBox 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0804487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8554" y="5380696"/>
            <a:ext cx="8358246" cy="1477328"/>
          </a:xfrm>
          <a:prstGeom prst="rect">
            <a:avLst/>
          </a:prstGeom>
        </p:spPr>
        <p:txBody>
          <a:bodyPr wrap="square">
            <a:spAutoFit/>
          </a:bodyPr>
          <a:lstStyle/>
          <a:p>
            <a:pPr algn="ctr"/>
            <a:r>
              <a:rPr lang="en-US" b="1" i="1" dirty="0" smtClean="0"/>
              <a:t>The gallbladder is a distensible sac and, when not distended, its mucosa is thrown into many folds. The lumen of the gallbladder is lined with a high columnar epithelium. The connective tissue wall contains abundant elastic fibers and layers of smooth muscle which predominantly run obliquely</a:t>
            </a:r>
            <a:endParaRPr lang="en-US" b="1" i="1" dirty="0"/>
          </a:p>
        </p:txBody>
      </p:sp>
      <p:sp>
        <p:nvSpPr>
          <p:cNvPr id="11" name="Rounded Rectangle 10"/>
          <p:cNvSpPr/>
          <p:nvPr/>
        </p:nvSpPr>
        <p:spPr>
          <a:xfrm>
            <a:off x="2143108" y="214290"/>
            <a:ext cx="485778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Gall Bladder</a:t>
            </a:r>
            <a:endParaRPr lang="en-US" sz="2400" b="1" i="1" dirty="0">
              <a:effectLst>
                <a:outerShdw blurRad="38100" dist="38100" dir="2700000" algn="tl">
                  <a:srgbClr val="000000">
                    <a:alpha val="43137"/>
                  </a:srgbClr>
                </a:outerShdw>
              </a:effectLst>
            </a:endParaRPr>
          </a:p>
        </p:txBody>
      </p:sp>
      <p:pic>
        <p:nvPicPr>
          <p:cNvPr id="304139" name="Picture 11" descr="Section of the normal human gallbladder mucosa villi covered by simple columnar epithelium. H&amp;E stain, LM X26."/>
          <p:cNvPicPr>
            <a:picLocks noChangeAspect="1" noChangeArrowheads="1"/>
          </p:cNvPicPr>
          <p:nvPr/>
        </p:nvPicPr>
        <p:blipFill>
          <a:blip r:embed="rId2" cstate="print"/>
          <a:srcRect/>
          <a:stretch>
            <a:fillRect/>
          </a:stretch>
        </p:blipFill>
        <p:spPr bwMode="auto">
          <a:xfrm>
            <a:off x="457200" y="857232"/>
            <a:ext cx="4043362" cy="4510092"/>
          </a:xfrm>
          <a:prstGeom prst="rect">
            <a:avLst/>
          </a:prstGeom>
          <a:noFill/>
          <a:ln w="28575">
            <a:solidFill>
              <a:srgbClr val="7030A0"/>
            </a:solidFill>
          </a:ln>
        </p:spPr>
      </p:pic>
      <p:pic>
        <p:nvPicPr>
          <p:cNvPr id="304141" name="Picture 13" descr="Normal Gallbladder mucosal folds">
            <a:hlinkClick r:id="rId3"/>
          </p:cNvPr>
          <p:cNvPicPr>
            <a:picLocks noChangeAspect="1" noChangeArrowheads="1"/>
          </p:cNvPicPr>
          <p:nvPr/>
        </p:nvPicPr>
        <p:blipFill>
          <a:blip r:embed="rId4" cstate="print"/>
          <a:srcRect/>
          <a:stretch>
            <a:fillRect/>
          </a:stretch>
        </p:blipFill>
        <p:spPr bwMode="auto">
          <a:xfrm>
            <a:off x="4643438" y="857232"/>
            <a:ext cx="4071966" cy="4500594"/>
          </a:xfrm>
          <a:prstGeom prst="rect">
            <a:avLst/>
          </a:prstGeom>
          <a:noFill/>
          <a:ln w="28575">
            <a:solidFill>
              <a:schemeClr val="tx1"/>
            </a:solidFill>
          </a:ln>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58217620"/>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2051720" y="692696"/>
            <a:ext cx="4752528" cy="5256584"/>
          </a:xfrm>
          <a:prstGeom prst="rect">
            <a:avLst/>
          </a:prstGeom>
          <a:noFill/>
          <a:ln w="9525">
            <a:noFill/>
            <a:miter lim="800000"/>
            <a:headEnd/>
            <a:tailEnd/>
          </a:ln>
        </p:spPr>
      </p:pic>
      <p:sp>
        <p:nvSpPr>
          <p:cNvPr id="3" name="Rectangle 2"/>
          <p:cNvSpPr/>
          <p:nvPr/>
        </p:nvSpPr>
        <p:spPr>
          <a:xfrm>
            <a:off x="251520" y="6003091"/>
            <a:ext cx="8208912" cy="882293"/>
          </a:xfrm>
          <a:prstGeom prst="rect">
            <a:avLst/>
          </a:prstGeom>
        </p:spPr>
        <p:txBody>
          <a:bodyPr wrap="square">
            <a:spAutoFit/>
          </a:bodyPr>
          <a:lstStyle/>
          <a:p>
            <a:pPr algn="ctr">
              <a:lnSpc>
                <a:spcPts val="2000"/>
              </a:lnSpc>
            </a:pPr>
            <a:r>
              <a:rPr lang="en-US" b="1" i="1" dirty="0" smtClean="0"/>
              <a:t>The granulomas have </a:t>
            </a:r>
            <a:r>
              <a:rPr lang="en-US" b="1" i="1" dirty="0"/>
              <a:t>areas </a:t>
            </a:r>
            <a:r>
              <a:rPr lang="en-US" b="1" i="1" dirty="0" smtClean="0"/>
              <a:t>of caseous </a:t>
            </a:r>
            <a:r>
              <a:rPr lang="en-US" b="1" i="1" dirty="0"/>
              <a:t>necrosis. </a:t>
            </a:r>
            <a:r>
              <a:rPr lang="en-US" b="1" i="1" dirty="0" smtClean="0"/>
              <a:t> This </a:t>
            </a:r>
            <a:r>
              <a:rPr lang="en-US" b="1" i="1" dirty="0"/>
              <a:t>pattern of </a:t>
            </a:r>
            <a:r>
              <a:rPr lang="en-US" b="1" i="1" dirty="0" smtClean="0"/>
              <a:t>multiple caseating granulomas primarily in </a:t>
            </a:r>
            <a:r>
              <a:rPr lang="en-US" b="1" i="1" dirty="0"/>
              <a:t>the </a:t>
            </a:r>
            <a:r>
              <a:rPr lang="en-US" b="1" i="1" dirty="0" smtClean="0"/>
              <a:t>upper lobes </a:t>
            </a:r>
            <a:r>
              <a:rPr lang="en-US" b="1" i="1" dirty="0"/>
              <a:t>is </a:t>
            </a:r>
            <a:r>
              <a:rPr lang="en-US" b="1" i="1" dirty="0" smtClean="0"/>
              <a:t>most </a:t>
            </a:r>
            <a:r>
              <a:rPr lang="en-US" b="1" i="1" dirty="0"/>
              <a:t>characteristic </a:t>
            </a:r>
            <a:r>
              <a:rPr lang="en-US" b="1" i="1" dirty="0" smtClean="0"/>
              <a:t>of secondary T.B. </a:t>
            </a:r>
          </a:p>
        </p:txBody>
      </p:sp>
      <p:sp>
        <p:nvSpPr>
          <p:cNvPr id="4" name="Rounded Rectangle 3"/>
          <p:cNvSpPr/>
          <p:nvPr/>
        </p:nvSpPr>
        <p:spPr>
          <a:xfrm>
            <a:off x="971600" y="116632"/>
            <a:ext cx="6840760" cy="509475"/>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Caseous Necrosis – Gross</a:t>
            </a:r>
            <a:endParaRPr lang="en-US" sz="2400"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88868954"/>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2051720" y="692696"/>
            <a:ext cx="5112568" cy="511256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5" name="Rounded Rectangle 4"/>
          <p:cNvSpPr/>
          <p:nvPr/>
        </p:nvSpPr>
        <p:spPr>
          <a:xfrm>
            <a:off x="603250" y="116632"/>
            <a:ext cx="7929190"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Caseous Necrosis – Gross</a:t>
            </a:r>
            <a:endParaRPr lang="en-US" sz="2400" i="1" dirty="0">
              <a:effectLst>
                <a:outerShdw blurRad="38100" dist="38100" dir="2700000" algn="tl">
                  <a:srgbClr val="000000">
                    <a:alpha val="43137"/>
                  </a:srgbClr>
                </a:outerShdw>
              </a:effectLst>
            </a:endParaRPr>
          </a:p>
        </p:txBody>
      </p:sp>
      <p:sp>
        <p:nvSpPr>
          <p:cNvPr id="8" name="مستطيل 4"/>
          <p:cNvSpPr/>
          <p:nvPr/>
        </p:nvSpPr>
        <p:spPr>
          <a:xfrm>
            <a:off x="361336" y="5949280"/>
            <a:ext cx="8496944" cy="900246"/>
          </a:xfrm>
          <a:prstGeom prst="rect">
            <a:avLst/>
          </a:prstGeom>
        </p:spPr>
        <p:txBody>
          <a:bodyPr wrap="square">
            <a:spAutoFit/>
          </a:bodyPr>
          <a:lstStyle/>
          <a:p>
            <a:pPr algn="ctr" rtl="1">
              <a:lnSpc>
                <a:spcPts val="2100"/>
              </a:lnSpc>
            </a:pPr>
            <a:r>
              <a:rPr lang="en-GB" b="1" i="1" dirty="0">
                <a:solidFill>
                  <a:prstClr val="black"/>
                </a:solidFill>
              </a:rPr>
              <a:t>Initial (primary) infection with </a:t>
            </a:r>
            <a:r>
              <a:rPr lang="en-GB" b="1" i="1" dirty="0" smtClean="0">
                <a:solidFill>
                  <a:prstClr val="black"/>
                </a:solidFill>
              </a:rPr>
              <a:t>T.B. producing </a:t>
            </a:r>
            <a:r>
              <a:rPr lang="en-GB" b="1" i="1" dirty="0">
                <a:solidFill>
                  <a:prstClr val="black"/>
                </a:solidFill>
              </a:rPr>
              <a:t>a sub-pleural lesion called </a:t>
            </a:r>
            <a:endParaRPr lang="en-GB" b="1" i="1" dirty="0" smtClean="0">
              <a:solidFill>
                <a:prstClr val="black"/>
              </a:solidFill>
            </a:endParaRPr>
          </a:p>
          <a:p>
            <a:pPr algn="ctr" rtl="1">
              <a:lnSpc>
                <a:spcPts val="2100"/>
              </a:lnSpc>
            </a:pPr>
            <a:r>
              <a:rPr lang="en-GB" b="1" i="1" dirty="0" smtClean="0">
                <a:solidFill>
                  <a:prstClr val="black"/>
                </a:solidFill>
              </a:rPr>
              <a:t>a Ghon’s </a:t>
            </a:r>
            <a:r>
              <a:rPr lang="en-GB" b="1" i="1" dirty="0">
                <a:solidFill>
                  <a:prstClr val="black"/>
                </a:solidFill>
              </a:rPr>
              <a:t>focus. </a:t>
            </a:r>
            <a:r>
              <a:rPr lang="en-GB" b="1" i="1" dirty="0" smtClean="0">
                <a:solidFill>
                  <a:prstClr val="black"/>
                </a:solidFill>
              </a:rPr>
              <a:t>The </a:t>
            </a:r>
            <a:r>
              <a:rPr lang="en-GB" b="1" i="1" dirty="0">
                <a:solidFill>
                  <a:prstClr val="black"/>
                </a:solidFill>
              </a:rPr>
              <a:t>early </a:t>
            </a:r>
            <a:r>
              <a:rPr lang="en-GB" b="1" i="1" dirty="0" smtClean="0">
                <a:solidFill>
                  <a:prstClr val="black"/>
                </a:solidFill>
              </a:rPr>
              <a:t>Ghon’s </a:t>
            </a:r>
            <a:r>
              <a:rPr lang="en-GB" b="1" i="1" dirty="0">
                <a:solidFill>
                  <a:prstClr val="black"/>
                </a:solidFill>
              </a:rPr>
              <a:t>focus together with the lymph node lesion constitute the </a:t>
            </a:r>
            <a:r>
              <a:rPr lang="en-GB" b="1" i="1" dirty="0" smtClean="0">
                <a:solidFill>
                  <a:prstClr val="black"/>
                </a:solidFill>
              </a:rPr>
              <a:t>Ghon’s </a:t>
            </a:r>
            <a:r>
              <a:rPr lang="en-GB" b="1" i="1" dirty="0">
                <a:solidFill>
                  <a:prstClr val="black"/>
                </a:solidFill>
              </a:rPr>
              <a:t>complex</a:t>
            </a:r>
            <a:r>
              <a:rPr lang="en-GB" b="1" i="1" dirty="0" smtClean="0">
                <a:solidFill>
                  <a:prstClr val="black"/>
                </a:solidFill>
              </a:rPr>
              <a:t>..</a:t>
            </a:r>
            <a:endParaRPr lang="ar-SA" b="1" i="1" dirty="0">
              <a:solidFill>
                <a:prstClr val="black"/>
              </a:solidFill>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59951147"/>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136904" cy="4896545"/>
          </a:xfrm>
          <a:noFill/>
          <a:ln w="28575">
            <a:solidFill>
              <a:schemeClr val="tx1"/>
            </a:solidFill>
          </a:ln>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740352"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95536" y="5733256"/>
            <a:ext cx="8064896" cy="116955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Ghon’s Complex – Gross</a:t>
            </a:r>
            <a:endParaRPr lang="en-US" sz="2400" i="1" dirty="0">
              <a:effectLst>
                <a:outerShdw blurRad="38100" dist="38100" dir="2700000" algn="tl">
                  <a:srgbClr val="000000">
                    <a:alpha val="43137"/>
                  </a:srgbClr>
                </a:outerShdw>
              </a:effectLst>
            </a:endParaRPr>
          </a:p>
        </p:txBody>
      </p:sp>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18720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5632311"/>
          </a:xfrm>
          <a:prstGeom prst="rect">
            <a:avLst/>
          </a:prstGeom>
        </p:spPr>
        <p:txBody>
          <a:bodyPr wrap="square">
            <a:spAutoFit/>
          </a:bodyPr>
          <a:lstStyle/>
          <a:p>
            <a:pPr marL="182880" indent="-182880">
              <a:buFont typeface="Arial" pitchFamily="34" charset="0"/>
              <a:buChar char="•"/>
            </a:pPr>
            <a:r>
              <a:rPr lang="en-GB" b="1" i="1" dirty="0">
                <a:solidFill>
                  <a:prstClr val="black"/>
                </a:solidFill>
              </a:rPr>
              <a:t>Miliary </a:t>
            </a:r>
            <a:r>
              <a:rPr lang="en-GB" b="1" i="1" dirty="0" smtClean="0">
                <a:solidFill>
                  <a:prstClr val="black"/>
                </a:solidFill>
              </a:rPr>
              <a:t>TB </a:t>
            </a:r>
            <a:r>
              <a:rPr lang="en-GB" b="1" i="1" dirty="0">
                <a:solidFill>
                  <a:prstClr val="black"/>
                </a:solidFill>
              </a:rPr>
              <a:t>can occur when </a:t>
            </a:r>
            <a:r>
              <a:rPr lang="en-GB" b="1" i="1" dirty="0" smtClean="0">
                <a:solidFill>
                  <a:prstClr val="black"/>
                </a:solidFill>
              </a:rPr>
              <a:t>TB </a:t>
            </a:r>
            <a:r>
              <a:rPr lang="en-GB" b="1" i="1" dirty="0">
                <a:solidFill>
                  <a:prstClr val="black"/>
                </a:solidFill>
              </a:rPr>
              <a:t>lung lesions erode pulmonary veins or when </a:t>
            </a:r>
            <a:r>
              <a:rPr lang="en-GB" b="1" i="1" dirty="0" err="1" smtClean="0">
                <a:solidFill>
                  <a:prstClr val="black"/>
                </a:solidFill>
              </a:rPr>
              <a:t>extrapulmonary</a:t>
            </a:r>
            <a:r>
              <a:rPr lang="en-GB" b="1" i="1" dirty="0" smtClean="0">
                <a:solidFill>
                  <a:prstClr val="black"/>
                </a:solidFill>
              </a:rPr>
              <a:t> TB </a:t>
            </a:r>
            <a:r>
              <a:rPr lang="en-GB" b="1" i="1" dirty="0">
                <a:solidFill>
                  <a:prstClr val="black"/>
                </a:solidFill>
              </a:rPr>
              <a:t>lesions erode systemic veins</a:t>
            </a:r>
            <a:r>
              <a:rPr lang="en-GB" b="1" i="1" dirty="0" smtClean="0">
                <a:solidFill>
                  <a:prstClr val="black"/>
                </a:solidFill>
              </a:rPr>
              <a:t>. </a:t>
            </a:r>
          </a:p>
          <a:p>
            <a:pPr marL="182880" indent="-182880">
              <a:buFont typeface="Arial" pitchFamily="34" charset="0"/>
              <a:buChar char="•"/>
            </a:pPr>
            <a:endParaRPr lang="en-GB" b="1" i="1" dirty="0" smtClean="0">
              <a:solidFill>
                <a:prstClr val="black"/>
              </a:solidFill>
            </a:endParaRPr>
          </a:p>
          <a:p>
            <a:pPr marL="182880" indent="-182880">
              <a:buFont typeface="Arial" pitchFamily="34" charset="0"/>
              <a:buChar char="•"/>
            </a:pPr>
            <a:r>
              <a:rPr lang="en-GB" b="1" i="1" dirty="0" smtClean="0">
                <a:solidFill>
                  <a:prstClr val="black"/>
                </a:solidFill>
              </a:rPr>
              <a:t>This </a:t>
            </a:r>
            <a:r>
              <a:rPr lang="en-GB" b="1" i="1" dirty="0">
                <a:solidFill>
                  <a:prstClr val="black"/>
                </a:solidFill>
              </a:rPr>
              <a:t>results in </a:t>
            </a:r>
            <a:r>
              <a:rPr lang="en-GB" b="1" i="1" dirty="0" err="1">
                <a:solidFill>
                  <a:prstClr val="black"/>
                </a:solidFill>
              </a:rPr>
              <a:t>hematogenous</a:t>
            </a:r>
            <a:r>
              <a:rPr lang="en-GB" b="1" i="1" dirty="0">
                <a:solidFill>
                  <a:prstClr val="black"/>
                </a:solidFill>
              </a:rPr>
              <a:t> dissemination of tubercle bacilli producing myriads of 1-2 mm. lesions throughout the body in susceptible hosts. </a:t>
            </a:r>
            <a:endParaRPr lang="en-GB" b="1" i="1" dirty="0" smtClean="0">
              <a:solidFill>
                <a:prstClr val="black"/>
              </a:solidFill>
            </a:endParaRPr>
          </a:p>
          <a:p>
            <a:pPr marL="182880" indent="-182880">
              <a:buFont typeface="Arial" pitchFamily="34" charset="0"/>
              <a:buChar char="•"/>
            </a:pPr>
            <a:endParaRPr lang="en-GB" b="1" i="1" dirty="0" smtClean="0">
              <a:solidFill>
                <a:prstClr val="black"/>
              </a:solidFill>
            </a:endParaRPr>
          </a:p>
          <a:p>
            <a:pPr marL="182880" indent="-182880">
              <a:buFont typeface="Arial" pitchFamily="34" charset="0"/>
              <a:buChar char="•"/>
            </a:pPr>
            <a:r>
              <a:rPr lang="en-GB" b="1" i="1" dirty="0" err="1" smtClean="0">
                <a:solidFill>
                  <a:prstClr val="black"/>
                </a:solidFill>
              </a:rPr>
              <a:t>Miliary</a:t>
            </a:r>
            <a:r>
              <a:rPr lang="en-GB" b="1" i="1" dirty="0" smtClean="0">
                <a:solidFill>
                  <a:prstClr val="black"/>
                </a:solidFill>
              </a:rPr>
              <a:t> </a:t>
            </a:r>
            <a:r>
              <a:rPr lang="en-GB" b="1" i="1" dirty="0">
                <a:solidFill>
                  <a:prstClr val="black"/>
                </a:solidFill>
              </a:rPr>
              <a:t>spread limited to the </a:t>
            </a:r>
            <a:r>
              <a:rPr lang="en-GB" i="1" dirty="0">
                <a:solidFill>
                  <a:prstClr val="black"/>
                </a:solidFill>
              </a:rPr>
              <a:t>l</a:t>
            </a:r>
            <a:r>
              <a:rPr lang="en-GB" b="1" i="1" dirty="0">
                <a:solidFill>
                  <a:prstClr val="black"/>
                </a:solidFill>
              </a:rPr>
              <a:t>ungs can occur following erosion of pulmonary arteries by </a:t>
            </a:r>
            <a:r>
              <a:rPr lang="en-GB" b="1" i="1" dirty="0" smtClean="0">
                <a:solidFill>
                  <a:prstClr val="black"/>
                </a:solidFill>
              </a:rPr>
              <a:t>TB </a:t>
            </a:r>
            <a:r>
              <a:rPr lang="en-GB" b="1" i="1" dirty="0">
                <a:solidFill>
                  <a:prstClr val="black"/>
                </a:solidFill>
              </a:rPr>
              <a:t>lung lesions.</a:t>
            </a:r>
            <a:endParaRPr lang="ar-SA" b="1" i="1" dirty="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Miliary TB of the Lungs</a:t>
            </a:r>
            <a:endParaRPr lang="en-US" sz="24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5" name="TextBox 14"/>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42844305"/>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064896" cy="4248472"/>
          </a:xfrm>
          <a:noFill/>
          <a:ln w="28575">
            <a:solidFill>
              <a:schemeClr val="tx1"/>
            </a:solidFill>
          </a:ln>
        </p:spPr>
      </p:pic>
      <p:sp>
        <p:nvSpPr>
          <p:cNvPr id="153604" name="AutoShape 4"/>
          <p:cNvSpPr>
            <a:spLocks noChangeArrowheads="1"/>
          </p:cNvSpPr>
          <p:nvPr/>
        </p:nvSpPr>
        <p:spPr bwMode="auto">
          <a:xfrm>
            <a:off x="3742184" y="2564904"/>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539552" y="5085184"/>
            <a:ext cx="7992888" cy="1477328"/>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479629"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Tuberculous Granulomas</a:t>
            </a: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842273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990600" y="5877272"/>
            <a:ext cx="6724672" cy="768337"/>
          </a:xfrm>
        </p:spPr>
        <p:txBody>
          <a:bodyPr>
            <a:normAutofit/>
          </a:bodyPr>
          <a:lstStyle/>
          <a:p>
            <a:pPr marL="0" indent="0" algn="ctr" rtl="0">
              <a:buNone/>
            </a:pPr>
            <a:r>
              <a:rPr lang="en-GB" sz="1800" b="1" i="1" dirty="0"/>
              <a:t>The pyknotic nuclei of epithelioid cells in the center of the granuloma (apoptotic bodies) are a precursor of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80728"/>
            <a:ext cx="8136903" cy="4680520"/>
          </a:xfrm>
          <a:prstGeom prst="rect">
            <a:avLst/>
          </a:prstGeom>
          <a:noFill/>
          <a:ln w="28575">
            <a:solidFill>
              <a:schemeClr val="tx1"/>
            </a:solidFill>
          </a:ln>
        </p:spPr>
      </p:pic>
      <p:sp>
        <p:nvSpPr>
          <p:cNvPr id="8" name="Rounded Rectangle 7"/>
          <p:cNvSpPr/>
          <p:nvPr/>
        </p:nvSpPr>
        <p:spPr>
          <a:xfrm>
            <a:off x="827584" y="116632"/>
            <a:ext cx="7344816" cy="720080"/>
          </a:xfrm>
          <a:prstGeom prst="roundRect">
            <a:avLst/>
          </a:prstGeom>
          <a:solidFill>
            <a:srgbClr val="B74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sz="2400" b="1" i="1" dirty="0" smtClean="0">
              <a:solidFill>
                <a:schemeClr val="bg1"/>
              </a:solidFill>
              <a:effectLst>
                <a:outerShdw blurRad="38100" dist="38100" dir="2700000" algn="tl">
                  <a:srgbClr val="000000">
                    <a:alpha val="43137"/>
                  </a:srgbClr>
                </a:outerShdw>
              </a:effectLst>
            </a:endParaRPr>
          </a:p>
          <a:p>
            <a:pPr algn="ctr" rtl="1"/>
            <a:r>
              <a:rPr lang="en-GB" sz="2400" b="1" i="1" dirty="0" smtClean="0">
                <a:solidFill>
                  <a:schemeClr val="bg1"/>
                </a:solidFill>
                <a:effectLst>
                  <a:outerShdw blurRad="38100" dist="38100" dir="2700000" algn="tl">
                    <a:srgbClr val="000000">
                      <a:alpha val="43137"/>
                    </a:srgbClr>
                  </a:outerShdw>
                </a:effectLst>
              </a:rPr>
              <a:t>Pulmonary TB  - Granuloma with central </a:t>
            </a:r>
          </a:p>
          <a:p>
            <a:pPr algn="ctr" rtl="1"/>
            <a:r>
              <a:rPr lang="en-GB" sz="2400" b="1" i="1" dirty="0" smtClean="0">
                <a:solidFill>
                  <a:schemeClr val="bg1"/>
                </a:solidFill>
                <a:effectLst>
                  <a:outerShdw blurRad="38100" dist="38100" dir="2700000" algn="tl">
                    <a:srgbClr val="000000">
                      <a:alpha val="43137"/>
                    </a:srgbClr>
                  </a:outerShdw>
                </a:effectLst>
              </a:rPr>
              <a:t>early necrosis</a:t>
            </a:r>
            <a:endParaRPr lang="ar-SA" sz="2400" b="1" i="1" dirty="0" smtClean="0">
              <a:solidFill>
                <a:schemeClr val="bg1"/>
              </a:solidFill>
              <a:effectLst>
                <a:outerShdw blurRad="38100" dist="38100" dir="2700000" algn="tl">
                  <a:srgbClr val="000000">
                    <a:alpha val="43137"/>
                  </a:srgbClr>
                </a:outerShdw>
              </a:effectLst>
            </a:endParaRPr>
          </a:p>
          <a:p>
            <a:pPr algn="ctr"/>
            <a:endParaRPr lang="en-US" sz="2400" dirty="0"/>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3691852"/>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5536" y="5336048"/>
            <a:ext cx="8496944" cy="1477328"/>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19871"/>
            <a:ext cx="8352928" cy="448133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Tuberculous Granulomas</a:t>
            </a:r>
          </a:p>
        </p:txBody>
      </p:sp>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09418759"/>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43000" y="5888830"/>
            <a:ext cx="6779840"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98033"/>
            <a:ext cx="8280920"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3528"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Acid Fast bacilli of Mycobacterium TB in the Lung </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44005682"/>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2209800"/>
            <a:ext cx="4248472" cy="1714706"/>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2- Tuberculous Lymphadenitis</a:t>
            </a:r>
            <a:endParaRPr lang="en-US" b="1" i="1" dirty="0">
              <a:solidFill>
                <a:srgbClr val="FF99FF"/>
              </a:solidFill>
              <a:effectLst>
                <a:outerShdw blurRad="38100" dist="38100" dir="2700000" algn="tl">
                  <a:srgbClr val="000000">
                    <a:alpha val="43137"/>
                  </a:srgbClr>
                </a:outerShdw>
              </a:effectLst>
            </a:endParaRPr>
          </a:p>
        </p:txBody>
      </p:sp>
      <p:sp>
        <p:nvSpPr>
          <p:cNvPr id="4" name="TextBox 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87699057"/>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Tubercular adinitis with si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425" y="1194583"/>
            <a:ext cx="5853887" cy="439465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4" name="TextBox 3"/>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5" name="Rounded Rectangle 4"/>
          <p:cNvSpPr/>
          <p:nvPr/>
        </p:nvSpPr>
        <p:spPr>
          <a:xfrm>
            <a:off x="1394998" y="404664"/>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 - Gross</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709119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radiographics.rsna.org/content/22/2/387/F3.medium.gif">
            <a:hlinkClick r:id="rId2"/>
          </p:cNvPr>
          <p:cNvPicPr>
            <a:picLocks noChangeAspect="1" noChangeArrowheads="1"/>
          </p:cNvPicPr>
          <p:nvPr/>
        </p:nvPicPr>
        <p:blipFill>
          <a:blip r:embed="rId3" cstate="print"/>
          <a:srcRect/>
          <a:stretch>
            <a:fillRect/>
          </a:stretch>
        </p:blipFill>
        <p:spPr bwMode="auto">
          <a:xfrm>
            <a:off x="500034" y="928670"/>
            <a:ext cx="8001056" cy="4500594"/>
          </a:xfrm>
          <a:prstGeom prst="rect">
            <a:avLst/>
          </a:prstGeom>
          <a:noFill/>
          <a:ln w="28575">
            <a:solidFill>
              <a:schemeClr val="tx1"/>
            </a:solidFill>
          </a:ln>
        </p:spPr>
      </p:pic>
      <p:sp>
        <p:nvSpPr>
          <p:cNvPr id="3" name="Rectangle 2"/>
          <p:cNvSpPr/>
          <p:nvPr/>
        </p:nvSpPr>
        <p:spPr>
          <a:xfrm>
            <a:off x="428596" y="5463147"/>
            <a:ext cx="7786742" cy="1015663"/>
          </a:xfrm>
          <a:prstGeom prst="rect">
            <a:avLst/>
          </a:prstGeom>
        </p:spPr>
        <p:txBody>
          <a:bodyPr wrap="square">
            <a:spAutoFit/>
          </a:bodyPr>
          <a:lstStyle/>
          <a:p>
            <a:pPr algn="ctr"/>
            <a:r>
              <a:rPr lang="en-US" sz="2000" b="1" i="1" dirty="0" smtClean="0"/>
              <a:t>Normal histologic characteristics of the extra-hepatic bile duct. Photomicrograph (H&amp;E stain) shows the epithelium as a single layer of columnar cells (arrow) with an underlying dense connective tissue wall. </a:t>
            </a:r>
            <a:endParaRPr lang="en-US" sz="2000" b="1" i="1" dirty="0"/>
          </a:p>
        </p:txBody>
      </p:sp>
      <p:sp>
        <p:nvSpPr>
          <p:cNvPr id="4" name="Rounded Rectangle 3"/>
          <p:cNvSpPr/>
          <p:nvPr/>
        </p:nvSpPr>
        <p:spPr>
          <a:xfrm>
            <a:off x="1214414" y="214290"/>
            <a:ext cx="628654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Extra Hepatic Bile Duct</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60421161"/>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 – Cut Section</a:t>
            </a:r>
            <a:endParaRPr lang="en-US" sz="2400" b="1" i="1" dirty="0">
              <a:effectLst>
                <a:outerShdw blurRad="38100" dist="38100" dir="2700000" algn="tl">
                  <a:srgbClr val="000000">
                    <a:alpha val="43137"/>
                  </a:srgbClr>
                </a:outerShdw>
              </a:effectLst>
            </a:endParaRPr>
          </a:p>
        </p:txBody>
      </p:sp>
      <p:pic>
        <p:nvPicPr>
          <p:cNvPr id="98305" name="Picture 1"/>
          <p:cNvPicPr>
            <a:picLocks noChangeAspect="1" noChangeArrowheads="1"/>
          </p:cNvPicPr>
          <p:nvPr/>
        </p:nvPicPr>
        <p:blipFill>
          <a:blip r:embed="rId2" cstate="print"/>
          <a:srcRect/>
          <a:stretch>
            <a:fillRect/>
          </a:stretch>
        </p:blipFill>
        <p:spPr bwMode="auto">
          <a:xfrm>
            <a:off x="704850" y="980728"/>
            <a:ext cx="7734300" cy="4734272"/>
          </a:xfrm>
          <a:prstGeom prst="rect">
            <a:avLst/>
          </a:prstGeom>
          <a:noFill/>
          <a:ln w="28575">
            <a:solidFill>
              <a:schemeClr val="tx1"/>
            </a:solidFill>
            <a:miter lim="800000"/>
            <a:headEnd/>
            <a:tailEnd/>
          </a:ln>
        </p:spPr>
      </p:pic>
      <p:sp>
        <p:nvSpPr>
          <p:cNvPr id="5" name="Rectangle 4"/>
          <p:cNvSpPr/>
          <p:nvPr/>
        </p:nvSpPr>
        <p:spPr>
          <a:xfrm>
            <a:off x="755576" y="5879013"/>
            <a:ext cx="7704856" cy="646331"/>
          </a:xfrm>
          <a:prstGeom prst="rect">
            <a:avLst/>
          </a:prstGeom>
        </p:spPr>
        <p:txBody>
          <a:bodyPr wrap="square">
            <a:spAutoFit/>
          </a:bodyPr>
          <a:lstStyle/>
          <a:p>
            <a:pPr algn="ctr"/>
            <a:r>
              <a:rPr lang="en-US" b="1" i="1" dirty="0" smtClean="0"/>
              <a:t>Section of a lymph node with connective tissue capsule and lymphoid tissue</a:t>
            </a:r>
            <a:endParaRPr lang="en-US" b="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09850315"/>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611560" y="836712"/>
            <a:ext cx="7664400" cy="4896544"/>
          </a:xfrm>
          <a:prstGeom prst="rect">
            <a:avLst/>
          </a:prstGeom>
          <a:noFill/>
          <a:ln w="28575">
            <a:solidFill>
              <a:schemeClr val="tx1"/>
            </a:solidFill>
          </a:ln>
        </p:spPr>
      </p:pic>
      <p:sp>
        <p:nvSpPr>
          <p:cNvPr id="3" name="Rectangle 2"/>
          <p:cNvSpPr/>
          <p:nvPr/>
        </p:nvSpPr>
        <p:spPr>
          <a:xfrm>
            <a:off x="539552" y="5818038"/>
            <a:ext cx="7560840" cy="923330"/>
          </a:xfrm>
          <a:prstGeom prst="rect">
            <a:avLst/>
          </a:prstGeom>
        </p:spPr>
        <p:txBody>
          <a:bodyPr wrap="square">
            <a:spAutoFit/>
          </a:bodyPr>
          <a:lstStyle/>
          <a:p>
            <a:pPr marL="534988" indent="-534988" algn="ctr"/>
            <a:r>
              <a:rPr lang="en-US" b="1" i="1" dirty="0" smtClean="0"/>
              <a:t>Many round and oval tubercles/ granulomas with or without central caseation that appears structureless, homogenous and pink in colour.</a:t>
            </a:r>
            <a:endParaRPr lang="en-US" b="1" i="1" dirty="0"/>
          </a:p>
        </p:txBody>
      </p:sp>
      <p:sp>
        <p:nvSpPr>
          <p:cNvPr id="4" name="Rounded Rectangle 3"/>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42925051"/>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907704" y="5445224"/>
            <a:ext cx="5400600" cy="1200329"/>
          </a:xfrm>
          <a:prstGeom prst="rect">
            <a:avLst/>
          </a:prstGeom>
        </p:spPr>
        <p:txBody>
          <a:bodyPr wrap="square">
            <a:spAutoFit/>
          </a:bodyPr>
          <a:lstStyle/>
          <a:p>
            <a:pPr algn="ctr"/>
            <a:r>
              <a:rPr lang="en-US" b="1" i="1" dirty="0" smtClean="0"/>
              <a:t>The granulomas consists of epithelioid cells, few langhan’s giant cells (large cell with multiple peripheral nuclei) and  peripheral rim of lymphocytes</a:t>
            </a:r>
            <a:endParaRPr lang="en-US" b="1" i="1" dirty="0"/>
          </a:p>
        </p:txBody>
      </p:sp>
      <p:sp>
        <p:nvSpPr>
          <p:cNvPr id="4" name="Rounded Rectangle 3"/>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pic>
        <p:nvPicPr>
          <p:cNvPr id="9" name="Picture 8" descr="Description: C:\Users\Roxie\Documents\My Scans\20001.tif"/>
          <p:cNvPicPr/>
          <p:nvPr/>
        </p:nvPicPr>
        <p:blipFill>
          <a:blip r:embed="rId2" cstate="print"/>
          <a:srcRect l="1137" t="4498" r="41158" b="5536"/>
          <a:stretch>
            <a:fillRect/>
          </a:stretch>
        </p:blipFill>
        <p:spPr bwMode="auto">
          <a:xfrm>
            <a:off x="1907704" y="908720"/>
            <a:ext cx="5184576" cy="4392487"/>
          </a:xfrm>
          <a:prstGeom prst="rect">
            <a:avLst/>
          </a:prstGeom>
          <a:noFill/>
        </p:spPr>
      </p:pic>
    </p:spTree>
    <p:extLst>
      <p:ext uri="{BB962C8B-B14F-4D97-AF65-F5344CB8AC3E}">
        <p14:creationId xmlns:p14="http://schemas.microsoft.com/office/powerpoint/2010/main" val="2781143744"/>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7356" y="2357430"/>
            <a:ext cx="6172200" cy="1600944"/>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3- Bilharzial Granulomas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46051147"/>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116632"/>
            <a:ext cx="4536504"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Colonic Bilharziasis - HPF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467544" y="5934670"/>
            <a:ext cx="7920880" cy="923330"/>
          </a:xfrm>
          <a:prstGeom prst="rect">
            <a:avLst/>
          </a:prstGeom>
        </p:spPr>
        <p:txBody>
          <a:bodyPr wrap="square">
            <a:spAutoFit/>
          </a:bodyPr>
          <a:lstStyle/>
          <a:p>
            <a:pPr algn="ctr"/>
            <a:r>
              <a:rPr lang="en-US" b="1" i="1" dirty="0" smtClean="0"/>
              <a:t>Colon biopsy of bilharziasis. Fibrosing foreign body granuloma against the miracidium-containing ovum of S. mansoni is observed in the submucosal layer (H&amp;E). </a:t>
            </a:r>
            <a:endParaRPr lang="en-US" b="1" i="1" dirty="0"/>
          </a:p>
        </p:txBody>
      </p:sp>
      <p:pic>
        <p:nvPicPr>
          <p:cNvPr id="90115" name="Picture 3" descr="http://www.pathologyoutlines.com/images/paraschisto1.jpg"/>
          <p:cNvPicPr>
            <a:picLocks noChangeAspect="1" noChangeArrowheads="1"/>
          </p:cNvPicPr>
          <p:nvPr/>
        </p:nvPicPr>
        <p:blipFill>
          <a:blip r:embed="rId3" cstate="print"/>
          <a:srcRect/>
          <a:stretch>
            <a:fillRect/>
          </a:stretch>
        </p:blipFill>
        <p:spPr bwMode="auto">
          <a:xfrm>
            <a:off x="539552" y="764704"/>
            <a:ext cx="7920880" cy="5000424"/>
          </a:xfrm>
          <a:prstGeom prst="rect">
            <a:avLst/>
          </a:prstGeom>
          <a:noFill/>
          <a:ln w="28575">
            <a:solidFill>
              <a:schemeClr val="tx1"/>
            </a:solidFill>
          </a:ln>
        </p:spPr>
      </p:pic>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84803724"/>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5091" name="Picture 3"/>
          <p:cNvPicPr>
            <a:picLocks noChangeAspect="1" noChangeArrowheads="1"/>
          </p:cNvPicPr>
          <p:nvPr/>
        </p:nvPicPr>
        <p:blipFill>
          <a:blip r:embed="rId2" cstate="print"/>
          <a:srcRect/>
          <a:stretch>
            <a:fillRect/>
          </a:stretch>
        </p:blipFill>
        <p:spPr bwMode="auto">
          <a:xfrm>
            <a:off x="467544" y="908720"/>
            <a:ext cx="8057331" cy="4753893"/>
          </a:xfrm>
          <a:prstGeom prst="rect">
            <a:avLst/>
          </a:prstGeom>
          <a:noFill/>
          <a:ln w="28575">
            <a:solidFill>
              <a:schemeClr val="tx1"/>
            </a:solidFill>
            <a:miter lim="800000"/>
            <a:headEnd/>
            <a:tailEnd/>
          </a:ln>
        </p:spPr>
      </p:pic>
      <p:sp>
        <p:nvSpPr>
          <p:cNvPr id="5" name="Rectangle 4"/>
          <p:cNvSpPr/>
          <p:nvPr/>
        </p:nvSpPr>
        <p:spPr>
          <a:xfrm>
            <a:off x="539552" y="5805264"/>
            <a:ext cx="7776864" cy="707886"/>
          </a:xfrm>
          <a:prstGeom prst="rect">
            <a:avLst/>
          </a:prstGeom>
        </p:spPr>
        <p:txBody>
          <a:bodyPr wrap="square">
            <a:spAutoFit/>
          </a:bodyPr>
          <a:lstStyle/>
          <a:p>
            <a:pPr algn="ctr"/>
            <a:r>
              <a:rPr lang="en-US" sz="2000" b="1" i="1" dirty="0" smtClean="0"/>
              <a:t>Schistosoma  haematobium. Urinary Bladder biopsy showing bilharziasis eggs</a:t>
            </a:r>
            <a:endParaRPr lang="en-US" sz="2000" b="1" i="1" dirty="0"/>
          </a:p>
        </p:txBody>
      </p:sp>
      <p:sp>
        <p:nvSpPr>
          <p:cNvPr id="6" name="Rounded Rectangle 5"/>
          <p:cNvSpPr/>
          <p:nvPr/>
        </p:nvSpPr>
        <p:spPr>
          <a:xfrm>
            <a:off x="1187624" y="188640"/>
            <a:ext cx="6624736"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Bilharziasis of the Urinary Bladder</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20176179"/>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6114" name="Picture 2" descr="http://upload.wikimedia.org/wikipedia/commons/thumb/0/06/Schistosoma_japonicum_%283%29_histopathology.JPG/220px-Schistosoma_japonicum_%283%29_histopathology.JPG"/>
          <p:cNvPicPr>
            <a:picLocks noChangeAspect="1" noChangeArrowheads="1"/>
          </p:cNvPicPr>
          <p:nvPr/>
        </p:nvPicPr>
        <p:blipFill>
          <a:blip r:embed="rId2" cstate="print"/>
          <a:srcRect/>
          <a:stretch>
            <a:fillRect/>
          </a:stretch>
        </p:blipFill>
        <p:spPr bwMode="auto">
          <a:xfrm>
            <a:off x="683568" y="836712"/>
            <a:ext cx="7560840" cy="4896544"/>
          </a:xfrm>
          <a:prstGeom prst="rect">
            <a:avLst/>
          </a:prstGeom>
          <a:noFill/>
          <a:ln w="28575">
            <a:solidFill>
              <a:schemeClr val="tx1"/>
            </a:solidFill>
          </a:ln>
        </p:spPr>
      </p:pic>
      <p:sp>
        <p:nvSpPr>
          <p:cNvPr id="4" name="Rectangle 3"/>
          <p:cNvSpPr/>
          <p:nvPr/>
        </p:nvSpPr>
        <p:spPr>
          <a:xfrm>
            <a:off x="1835696" y="5949280"/>
            <a:ext cx="5598007" cy="400110"/>
          </a:xfrm>
          <a:prstGeom prst="rect">
            <a:avLst/>
          </a:prstGeom>
        </p:spPr>
        <p:txBody>
          <a:bodyPr wrap="none">
            <a:spAutoFit/>
          </a:bodyPr>
          <a:lstStyle/>
          <a:p>
            <a:r>
              <a:rPr lang="en-US" sz="2000" b="1" i="1" dirty="0" smtClean="0"/>
              <a:t>S. japonicum eggs in hepatic portal tract</a:t>
            </a:r>
            <a:endParaRPr lang="en-US" sz="2000" b="1" i="1" dirty="0"/>
          </a:p>
        </p:txBody>
      </p:sp>
      <p:sp>
        <p:nvSpPr>
          <p:cNvPr id="5" name="Rounded Rectangle 4"/>
          <p:cNvSpPr/>
          <p:nvPr/>
        </p:nvSpPr>
        <p:spPr>
          <a:xfrm>
            <a:off x="1187624" y="188640"/>
            <a:ext cx="6624736"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 japonicum in the Hepatic portal tract</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720478"/>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23092" y="2348880"/>
            <a:ext cx="6092180" cy="1600944"/>
          </a:xfrm>
        </p:spPr>
        <p:txBody>
          <a:bodyPr>
            <a:normAutofit/>
          </a:bodyPr>
          <a:lstStyle/>
          <a:p>
            <a:pPr algn="ctr"/>
            <a:r>
              <a:rPr lang="en-US" b="1" i="1" dirty="0" smtClean="0">
                <a:solidFill>
                  <a:srgbClr val="FF99FF"/>
                </a:solidFill>
                <a:effectLst>
                  <a:outerShdw blurRad="38100" dist="38100" dir="2700000" algn="tl">
                    <a:srgbClr val="000000">
                      <a:alpha val="43137"/>
                    </a:srgbClr>
                  </a:outerShdw>
                </a:effectLst>
              </a:rPr>
              <a:t>4- Cutaneous Leishmaniasis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0004545"/>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539552" y="1052736"/>
            <a:ext cx="3888432" cy="4680520"/>
          </a:xfrm>
          <a:prstGeom prst="rect">
            <a:avLst/>
          </a:prstGeom>
          <a:noFill/>
          <a:ln w="28575">
            <a:solidFill>
              <a:schemeClr val="tx1"/>
            </a:solidFill>
          </a:ln>
        </p:spPr>
      </p:pic>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pic>
        <p:nvPicPr>
          <p:cNvPr id="82947" name="Picture 3" descr="photos of Leishmaniasis"/>
          <p:cNvPicPr>
            <a:picLocks noChangeAspect="1" noChangeArrowheads="1"/>
          </p:cNvPicPr>
          <p:nvPr/>
        </p:nvPicPr>
        <p:blipFill>
          <a:blip r:embed="rId3" cstate="print"/>
          <a:srcRect/>
          <a:stretch>
            <a:fillRect/>
          </a:stretch>
        </p:blipFill>
        <p:spPr bwMode="auto">
          <a:xfrm>
            <a:off x="4644008" y="1052736"/>
            <a:ext cx="3744416" cy="4680520"/>
          </a:xfrm>
          <a:prstGeom prst="rect">
            <a:avLst/>
          </a:prstGeom>
          <a:noFill/>
          <a:ln w="28575">
            <a:solidFill>
              <a:schemeClr val="tx1"/>
            </a:solidFill>
          </a:ln>
        </p:spPr>
      </p:pic>
      <p:sp>
        <p:nvSpPr>
          <p:cNvPr id="7" name="Rectangle 6"/>
          <p:cNvSpPr/>
          <p:nvPr/>
        </p:nvSpPr>
        <p:spPr>
          <a:xfrm>
            <a:off x="467544" y="5733256"/>
            <a:ext cx="7848872" cy="923330"/>
          </a:xfrm>
          <a:prstGeom prst="rect">
            <a:avLst/>
          </a:prstGeom>
        </p:spPr>
        <p:txBody>
          <a:bodyPr wrap="square">
            <a:spAutoFit/>
          </a:bodyPr>
          <a:lstStyle/>
          <a:p>
            <a:pPr algn="ctr"/>
            <a:r>
              <a:rPr lang="en-US" b="1" i="1" dirty="0" smtClean="0"/>
              <a:t>Leishmaniasis is caused by parasitic infection, mainly by parasites of the Leishmania genus which are carried by a blood-sucking insect known as the sandfly.</a:t>
            </a:r>
            <a:endParaRPr lang="en-US" b="1" i="1" dirty="0"/>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5558163"/>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755576" y="980729"/>
            <a:ext cx="7488832" cy="4752528"/>
          </a:xfrm>
          <a:prstGeom prst="rect">
            <a:avLst/>
          </a:prstGeom>
          <a:noFill/>
          <a:ln w="28575">
            <a:solidFill>
              <a:schemeClr val="tx1"/>
            </a:solidFill>
          </a:ln>
        </p:spPr>
      </p:pic>
      <p:sp>
        <p:nvSpPr>
          <p:cNvPr id="3" name="Rectangle 2"/>
          <p:cNvSpPr/>
          <p:nvPr/>
        </p:nvSpPr>
        <p:spPr>
          <a:xfrm>
            <a:off x="-36512" y="5805264"/>
            <a:ext cx="8712968" cy="707886"/>
          </a:xfrm>
          <a:prstGeom prst="rect">
            <a:avLst/>
          </a:prstGeom>
        </p:spPr>
        <p:txBody>
          <a:bodyPr wrap="square">
            <a:spAutoFit/>
          </a:bodyPr>
          <a:lstStyle/>
          <a:p>
            <a:pPr algn="ctr"/>
            <a:r>
              <a:rPr lang="en-US" sz="2000" b="1" i="1" dirty="0" smtClean="0"/>
              <a:t>Histological view shows marked cellular infiltration and parasites</a:t>
            </a:r>
          </a:p>
          <a:p>
            <a:pPr algn="ctr"/>
            <a:r>
              <a:rPr lang="en-US" sz="2000" b="1" i="1" dirty="0" smtClean="0"/>
              <a:t> (Leishman bodies) within macrophages </a:t>
            </a:r>
            <a:endParaRPr lang="en-US" sz="2000" b="1" i="1" dirty="0"/>
          </a:p>
        </p:txBody>
      </p:sp>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59126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
          <p:cNvSpPr>
            <a:spLocks noChangeArrowheads="1"/>
          </p:cNvSpPr>
          <p:nvPr/>
        </p:nvSpPr>
        <p:spPr bwMode="auto">
          <a:xfrm>
            <a:off x="0" y="5229067"/>
            <a:ext cx="81439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cs typeface="Arial" pitchFamily="34" charset="0"/>
                <a:hlinkClick r:id="rId2"/>
                <a:hlinkMouseOver r:id="rId3"/>
              </a:rPr>
              <a:t>  </a:t>
            </a:r>
            <a:endParaRPr kumimoji="0" lang="en-US" sz="2000" b="1" i="1"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cs typeface="Arial" pitchFamily="34" charset="0"/>
              </a:rPr>
              <a:t>The appendix (arrow) is a coiled 8-12 cm tube attached to the caecum, usually located in the right lower abdominal quadrant. </a:t>
            </a:r>
          </a:p>
        </p:txBody>
      </p:sp>
      <p:pic>
        <p:nvPicPr>
          <p:cNvPr id="310274" name="Picture 2" descr="http://www.vetmed.vt.edu/education/Curriculum/VM8304/vet%20pathology/CASES/INFPATT/APPENDIX2.JPG">
            <a:hlinkClick r:id="rId2"/>
          </p:cNvPr>
          <p:cNvPicPr>
            <a:picLocks noChangeAspect="1" noChangeArrowheads="1"/>
          </p:cNvPicPr>
          <p:nvPr/>
        </p:nvPicPr>
        <p:blipFill>
          <a:blip r:embed="rId4" cstate="print"/>
          <a:srcRect/>
          <a:stretch>
            <a:fillRect/>
          </a:stretch>
        </p:blipFill>
        <p:spPr bwMode="auto">
          <a:xfrm>
            <a:off x="357157" y="928670"/>
            <a:ext cx="5191037" cy="4500594"/>
          </a:xfrm>
          <a:prstGeom prst="rect">
            <a:avLst/>
          </a:prstGeom>
          <a:noFill/>
          <a:ln w="28575">
            <a:solidFill>
              <a:schemeClr val="tx1"/>
            </a:solidFill>
          </a:ln>
        </p:spPr>
      </p:pic>
      <p:pic>
        <p:nvPicPr>
          <p:cNvPr id="310276" name="Picture 4" descr="http://www.uwo.ca/pathol/cases/inflammation/normal.jpg"/>
          <p:cNvPicPr>
            <a:picLocks noChangeAspect="1" noChangeArrowheads="1"/>
          </p:cNvPicPr>
          <p:nvPr/>
        </p:nvPicPr>
        <p:blipFill>
          <a:blip r:embed="rId5" cstate="print"/>
          <a:srcRect/>
          <a:stretch>
            <a:fillRect/>
          </a:stretch>
        </p:blipFill>
        <p:spPr bwMode="auto">
          <a:xfrm rot="16200000">
            <a:off x="4896844" y="1746835"/>
            <a:ext cx="4500595" cy="2864263"/>
          </a:xfrm>
          <a:prstGeom prst="rect">
            <a:avLst/>
          </a:prstGeom>
          <a:noFill/>
          <a:ln w="28575">
            <a:solidFill>
              <a:schemeClr val="tx1"/>
            </a:solidFill>
          </a:ln>
        </p:spPr>
      </p:pic>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Appendix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19048518"/>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sp>
        <p:nvSpPr>
          <p:cNvPr id="5" name="Rectangle 4"/>
          <p:cNvSpPr/>
          <p:nvPr/>
        </p:nvSpPr>
        <p:spPr>
          <a:xfrm>
            <a:off x="395536" y="5541039"/>
            <a:ext cx="7992888" cy="1200329"/>
          </a:xfrm>
          <a:prstGeom prst="rect">
            <a:avLst/>
          </a:prstGeom>
        </p:spPr>
        <p:txBody>
          <a:bodyPr wrap="square">
            <a:spAutoFit/>
          </a:bodyPr>
          <a:lstStyle/>
          <a:p>
            <a:pPr algn="ctr"/>
            <a:r>
              <a:rPr lang="en-US" b="1" i="1" dirty="0" smtClean="0"/>
              <a:t>The blood film shows macrophages containing Leishmania amastigotes, each with a prominent kinetoplast (seen as a darkened spot next to the larger nucleus) and no flagella (in contrast with the promastigote form).</a:t>
            </a:r>
            <a:endParaRPr lang="en-US" b="1" i="1" dirty="0"/>
          </a:p>
        </p:txBody>
      </p:sp>
      <p:pic>
        <p:nvPicPr>
          <p:cNvPr id="79874" name="Picture 2" descr="picture of the month"/>
          <p:cNvPicPr>
            <a:picLocks noChangeAspect="1" noChangeArrowheads="1"/>
          </p:cNvPicPr>
          <p:nvPr/>
        </p:nvPicPr>
        <p:blipFill>
          <a:blip r:embed="rId2" cstate="print"/>
          <a:srcRect/>
          <a:stretch>
            <a:fillRect/>
          </a:stretch>
        </p:blipFill>
        <p:spPr bwMode="auto">
          <a:xfrm>
            <a:off x="611560" y="1124744"/>
            <a:ext cx="7704856" cy="4352553"/>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55010679"/>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2222931"/>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6800" y="1676400"/>
            <a:ext cx="6457968" cy="3155242"/>
          </a:xfrm>
          <a:noFill/>
        </p:spPr>
        <p:txBody>
          <a:bodyPr>
            <a:noAutofit/>
          </a:bodyPr>
          <a:lstStyle/>
          <a:p>
            <a:pPr algn="ctr"/>
            <a:r>
              <a:rPr lang="en-US" sz="6600" b="1" i="1" dirty="0" smtClean="0">
                <a:solidFill>
                  <a:srgbClr val="EB41EF"/>
                </a:solidFill>
                <a:effectLst>
                  <a:outerShdw blurRad="38100" dist="38100" dir="2700000" algn="tl">
                    <a:srgbClr val="000000">
                      <a:alpha val="43137"/>
                    </a:srgbClr>
                  </a:outerShdw>
                </a:effectLst>
              </a:rPr>
              <a:t>NEOPLASIA</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1801A3"/>
                </a:solidFill>
                <a:effectLst>
                  <a:outerShdw blurRad="38100" dist="38100" dir="2700000" algn="tl">
                    <a:srgbClr val="000000">
                      <a:alpha val="43137"/>
                    </a:srgbClr>
                  </a:outerShdw>
                </a:effectLst>
              </a:rPr>
              <a:t>---------</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00CCFF"/>
                </a:solidFill>
                <a:effectLst>
                  <a:outerShdw blurRad="38100" dist="38100" dir="2700000" algn="tl">
                    <a:srgbClr val="000000">
                      <a:alpha val="43137"/>
                    </a:srgbClr>
                  </a:outerShdw>
                </a:effectLst>
              </a:rPr>
              <a:t>(Benign Tumors)</a:t>
            </a:r>
            <a:endParaRPr lang="en-US" sz="5400" b="1" i="1" dirty="0">
              <a:solidFill>
                <a:srgbClr val="00CCFF"/>
              </a:solidFill>
              <a:effectLst>
                <a:outerShdw blurRad="38100" dist="38100" dir="2700000" algn="tl">
                  <a:srgbClr val="000000">
                    <a:alpha val="43137"/>
                  </a:srgbClr>
                </a:outerShdw>
              </a:effectLst>
            </a:endParaRPr>
          </a:p>
        </p:txBody>
      </p:sp>
      <p:sp>
        <p:nvSpPr>
          <p:cNvPr id="5" name="Rectangle 4"/>
          <p:cNvSpPr/>
          <p:nvPr/>
        </p:nvSpPr>
        <p:spPr>
          <a:xfrm>
            <a:off x="1607998" y="304800"/>
            <a:ext cx="5667396" cy="1015663"/>
          </a:xfrm>
          <a:prstGeom prst="rect">
            <a:avLst/>
          </a:prstGeom>
        </p:spPr>
        <p:txBody>
          <a:bodyPr wrap="square">
            <a:spAutoFit/>
          </a:bodyPr>
          <a:lstStyle/>
          <a:p>
            <a:pPr algn="ctr"/>
            <a:r>
              <a:rPr lang="en-US" sz="6000" b="1" i="1" cap="small" dirty="0" smtClean="0">
                <a:effectLst>
                  <a:outerShdw blurRad="38100" dist="38100" dir="2700000" algn="tl">
                    <a:srgbClr val="000000">
                      <a:alpha val="43137"/>
                    </a:srgbClr>
                  </a:outerShdw>
                </a:effectLst>
                <a:ea typeface="+mj-ea"/>
                <a:cs typeface="+mj-cs"/>
              </a:rPr>
              <a:t>PRACTICAL - 5</a:t>
            </a:r>
            <a:endParaRPr lang="en-US" sz="6000" dirty="0"/>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19972206"/>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2740152" cy="990600"/>
          </a:xfrm>
        </p:spPr>
        <p:txBody>
          <a:bodyPr/>
          <a:lstStyle/>
          <a:p>
            <a:r>
              <a:rPr lang="en-US" b="1" dirty="0" smtClean="0">
                <a:solidFill>
                  <a:srgbClr val="1801A3"/>
                </a:solidFill>
                <a:effectLst>
                  <a:outerShdw blurRad="38100" dist="38100" dir="2700000" algn="tl">
                    <a:srgbClr val="000000">
                      <a:alpha val="43137"/>
                    </a:srgbClr>
                  </a:outerShdw>
                </a:effectLst>
              </a:rPr>
              <a:t>Contents:</a:t>
            </a:r>
            <a:endParaRPr lang="en-US" b="1" dirty="0">
              <a:solidFill>
                <a:srgbClr val="1801A3"/>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normAutofit/>
          </a:bodyPr>
          <a:lstStyle/>
          <a:p>
            <a:pPr lvl="0"/>
            <a:r>
              <a:rPr lang="en-US" dirty="0" smtClean="0"/>
              <a:t>Adenomatous </a:t>
            </a:r>
            <a:r>
              <a:rPr lang="en-US" dirty="0"/>
              <a:t>polyp of rectum/colon.</a:t>
            </a:r>
          </a:p>
          <a:p>
            <a:pPr lvl="0"/>
            <a:r>
              <a:rPr lang="en-US" dirty="0" smtClean="0"/>
              <a:t>Lipoma.</a:t>
            </a:r>
          </a:p>
          <a:p>
            <a:r>
              <a:rPr lang="en-US" dirty="0"/>
              <a:t>Intradermal nevus.</a:t>
            </a:r>
          </a:p>
          <a:p>
            <a:r>
              <a:rPr lang="en-US" dirty="0"/>
              <a:t>Multiple uterine leiomyomata.</a:t>
            </a:r>
          </a:p>
          <a:p>
            <a:pPr lvl="0"/>
            <a:r>
              <a:rPr lang="en-US" dirty="0"/>
              <a:t>Chondroma.</a:t>
            </a:r>
          </a:p>
          <a:p>
            <a:pPr lvl="0"/>
            <a:r>
              <a:rPr lang="en-US" dirty="0" smtClean="0"/>
              <a:t>Hemangioma.</a:t>
            </a:r>
          </a:p>
          <a:p>
            <a:pPr lvl="0"/>
            <a:r>
              <a:rPr lang="en-US" dirty="0" smtClean="0"/>
              <a:t>Teratoma </a:t>
            </a:r>
            <a:r>
              <a:rPr lang="en-US" dirty="0"/>
              <a:t>(Dermoid cyst of the ovary</a:t>
            </a:r>
            <a:r>
              <a:rPr lang="en-US" dirty="0" smtClean="0"/>
              <a:t>).</a:t>
            </a:r>
            <a:endParaRPr lang="en-US" dirty="0"/>
          </a:p>
        </p:txBody>
      </p:sp>
    </p:spTree>
    <p:extLst>
      <p:ext uri="{BB962C8B-B14F-4D97-AF65-F5344CB8AC3E}">
        <p14:creationId xmlns:p14="http://schemas.microsoft.com/office/powerpoint/2010/main" val="658048302"/>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28728" y="2780928"/>
            <a:ext cx="7100910" cy="157676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1- </a:t>
            </a:r>
            <a:r>
              <a:rPr lang="en-US" b="1" i="1" dirty="0" err="1" smtClean="0">
                <a:solidFill>
                  <a:srgbClr val="00CCFF"/>
                </a:solidFill>
                <a:effectLst>
                  <a:outerShdw blurRad="38100" dist="38100" dir="2700000" algn="tl">
                    <a:srgbClr val="000000">
                      <a:alpha val="43137"/>
                    </a:srgbClr>
                  </a:outerShdw>
                </a:effectLst>
              </a:rPr>
              <a:t>Adenomatous</a:t>
            </a:r>
            <a:r>
              <a:rPr lang="en-US" b="1" i="1" dirty="0" smtClean="0">
                <a:solidFill>
                  <a:srgbClr val="00CCFF"/>
                </a:solidFill>
                <a:effectLst>
                  <a:outerShdw blurRad="38100" dist="38100" dir="2700000" algn="tl">
                    <a:srgbClr val="000000">
                      <a:alpha val="43137"/>
                    </a:srgbClr>
                  </a:outerShdw>
                </a:effectLst>
              </a:rPr>
              <a:t> Polyp of Rectum / Colon</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83590316"/>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611560" y="980728"/>
            <a:ext cx="7704856" cy="4392488"/>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9552" y="5373216"/>
            <a:ext cx="7776864" cy="1477328"/>
          </a:xfrm>
          <a:prstGeom prst="rect">
            <a:avLst/>
          </a:prstGeom>
        </p:spPr>
        <p:txBody>
          <a:bodyPr wrap="square">
            <a:spAutoFit/>
          </a:bodyPr>
          <a:lstStyle/>
          <a:p>
            <a:pPr algn="ctr"/>
            <a:r>
              <a:rPr lang="en-US"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32162853"/>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477328"/>
          </a:xfrm>
          <a:prstGeom prst="rect">
            <a:avLst/>
          </a:prstGeom>
        </p:spPr>
        <p:txBody>
          <a:bodyPr wrap="square">
            <a:spAutoFit/>
          </a:bodyPr>
          <a:lstStyle/>
          <a:p>
            <a:pPr algn="ctr"/>
            <a:r>
              <a:rPr lang="en-US"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b="1" i="1" dirty="0"/>
          </a:p>
        </p:txBody>
      </p:sp>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24708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539552" y="980728"/>
            <a:ext cx="7992888" cy="4608512"/>
          </a:xfrm>
          <a:prstGeom prst="rect">
            <a:avLst/>
          </a:prstGeom>
          <a:noFill/>
          <a:ln w="28575">
            <a:solidFill>
              <a:schemeClr val="tx1"/>
            </a:solidFill>
          </a:ln>
        </p:spPr>
      </p:pic>
      <p:sp>
        <p:nvSpPr>
          <p:cNvPr id="3" name="Rectangle 2"/>
          <p:cNvSpPr/>
          <p:nvPr/>
        </p:nvSpPr>
        <p:spPr>
          <a:xfrm>
            <a:off x="467544" y="5613047"/>
            <a:ext cx="7848872" cy="923330"/>
          </a:xfrm>
          <a:prstGeom prst="rect">
            <a:avLst/>
          </a:prstGeom>
        </p:spPr>
        <p:txBody>
          <a:bodyPr wrap="square">
            <a:spAutoFit/>
          </a:bodyPr>
          <a:lstStyle/>
          <a:p>
            <a:pPr algn="ctr"/>
            <a:r>
              <a:rPr lang="en-US" b="1" i="1" dirty="0" smtClean="0"/>
              <a:t>A microscopic comparison of normal colonic mucosa on the left and that of an adenomatous polyp (tubular adenoma) on the right is seen here. The neoplastic glands are more irregular with darker (hyperchromatic) and more crowded nuclei</a:t>
            </a:r>
            <a:endParaRPr lang="en-US" b="1" i="1" dirty="0"/>
          </a:p>
        </p:txBody>
      </p:sp>
      <p:sp>
        <p:nvSpPr>
          <p:cNvPr id="4" name="Rounded Rectangle 3"/>
          <p:cNvSpPr/>
          <p:nvPr/>
        </p:nvSpPr>
        <p:spPr>
          <a:xfrm>
            <a:off x="1676400" y="260648"/>
            <a:ext cx="5991944"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535996" y="980728"/>
            <a:ext cx="108012" cy="46085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08982214"/>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28794" y="2571744"/>
            <a:ext cx="6172200" cy="1240904"/>
          </a:xfrm>
        </p:spPr>
        <p:txBody>
          <a:bodyPr>
            <a:normAutofit/>
          </a:bodyPr>
          <a:lstStyle/>
          <a:p>
            <a:pPr algn="ctr"/>
            <a:r>
              <a:rPr lang="en-US" sz="4800" b="1" i="1" dirty="0" smtClean="0">
                <a:solidFill>
                  <a:srgbClr val="00CCFF"/>
                </a:solidFill>
                <a:effectLst>
                  <a:outerShdw blurRad="38100" dist="38100" dir="2700000" algn="tl">
                    <a:srgbClr val="000000">
                      <a:alpha val="43137"/>
                    </a:srgbClr>
                  </a:outerShdw>
                </a:effectLst>
              </a:rPr>
              <a:t>2- Lipoma</a:t>
            </a:r>
            <a:endParaRPr lang="en-US" sz="4800"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32776752"/>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4644008" y="1268760"/>
            <a:ext cx="3888432" cy="4248471"/>
          </a:xfrm>
          <a:prstGeom prst="rect">
            <a:avLst/>
          </a:prstGeom>
          <a:noFill/>
          <a:ln w="28575">
            <a:solidFill>
              <a:schemeClr val="tx1"/>
            </a:solidFill>
            <a:miter lim="800000"/>
            <a:headEnd/>
            <a:tailEnd/>
          </a:ln>
        </p:spPr>
      </p:pic>
      <p:sp>
        <p:nvSpPr>
          <p:cNvPr id="71684" name="Rectangle 3"/>
          <p:cNvSpPr>
            <a:spLocks noChangeArrowheads="1"/>
          </p:cNvSpPr>
          <p:nvPr/>
        </p:nvSpPr>
        <p:spPr bwMode="auto">
          <a:xfrm>
            <a:off x="914400" y="5589240"/>
            <a:ext cx="6800872" cy="923330"/>
          </a:xfrm>
          <a:prstGeom prst="rect">
            <a:avLst/>
          </a:prstGeom>
          <a:noFill/>
          <a:ln w="9525">
            <a:noFill/>
            <a:miter lim="800000"/>
            <a:headEnd/>
            <a:tailEnd/>
          </a:ln>
        </p:spPr>
        <p:txBody>
          <a:bodyPr wrap="square">
            <a:spAutoFit/>
          </a:bodyPr>
          <a:lstStyle/>
          <a:p>
            <a:pPr algn="ctr"/>
            <a:r>
              <a:rPr lang="en-US" b="1" i="1" dirty="0"/>
              <a:t>Benign, slow growing, subcutaneous skin growth. In this case, the lipoma is rather </a:t>
            </a:r>
            <a:r>
              <a:rPr lang="en-US" b="1" i="1" dirty="0" smtClean="0"/>
              <a:t>large and </a:t>
            </a:r>
            <a:r>
              <a:rPr lang="en-US" b="1" i="1" dirty="0"/>
              <a:t>located in the neck region. On palpation, these are soft, </a:t>
            </a:r>
            <a:r>
              <a:rPr lang="en-US" b="1" i="1" dirty="0" smtClean="0"/>
              <a:t>non tender</a:t>
            </a:r>
            <a:r>
              <a:rPr lang="en-US" b="1" i="1" dirty="0"/>
              <a:t>, and </a:t>
            </a:r>
            <a:r>
              <a:rPr lang="en-US" b="1" i="1" dirty="0" smtClean="0"/>
              <a:t>mobile if it is small size. </a:t>
            </a:r>
            <a:endParaRPr lang="en-US" b="1" i="1" dirty="0"/>
          </a:p>
        </p:txBody>
      </p:sp>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of the Neck</a:t>
            </a:r>
            <a:endParaRPr lang="en-US" sz="2400" b="1" i="1" dirty="0"/>
          </a:p>
        </p:txBody>
      </p:sp>
      <p:pic>
        <p:nvPicPr>
          <p:cNvPr id="72707" name="Picture 3" descr="http://t1.gstatic.com/images?q=tbn:ANd9GcQpGwIloTaFcfsk6gYvxC4f9eVxt1v7FKqF12VJ_CpNoi3Q7RCm">
            <a:hlinkClick r:id="rId4"/>
          </p:cNvPr>
          <p:cNvPicPr>
            <a:picLocks noChangeAspect="1" noChangeArrowheads="1"/>
          </p:cNvPicPr>
          <p:nvPr/>
        </p:nvPicPr>
        <p:blipFill>
          <a:blip r:embed="rId5" cstate="print"/>
          <a:srcRect/>
          <a:stretch>
            <a:fillRect/>
          </a:stretch>
        </p:blipFill>
        <p:spPr bwMode="auto">
          <a:xfrm>
            <a:off x="323528" y="1268760"/>
            <a:ext cx="4092699" cy="4247381"/>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7975077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ChangeArrowheads="1"/>
          </p:cNvSpPr>
          <p:nvPr/>
        </p:nvSpPr>
        <p:spPr bwMode="auto">
          <a:xfrm>
            <a:off x="357158" y="5500702"/>
            <a:ext cx="778674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chemeClr val="tx1"/>
                </a:solidFill>
                <a:effectLst/>
                <a:cs typeface="Arial" pitchFamily="34" charset="0"/>
              </a:rPr>
              <a:t>The mucosa of the appendix, like that of the colon, is characterized by straight crypts with no villi  It is also characterized by an abundance of lymphoid tissue, including numerous well-organized lymph nodules</a:t>
            </a:r>
          </a:p>
        </p:txBody>
      </p:sp>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appendix</a:t>
            </a:r>
            <a:endParaRPr lang="en-US" sz="2400" b="1" i="1" dirty="0">
              <a:effectLst>
                <a:outerShdw blurRad="38100" dist="38100" dir="2700000" algn="tl">
                  <a:srgbClr val="000000">
                    <a:alpha val="43137"/>
                  </a:srgbClr>
                </a:outerShdw>
              </a:effectLst>
            </a:endParaRPr>
          </a:p>
        </p:txBody>
      </p:sp>
      <p:pic>
        <p:nvPicPr>
          <p:cNvPr id="309254" name="Picture 6" descr="http://www.siumed.edu/~dking2/erg/images/GI187b.jpg"/>
          <p:cNvPicPr>
            <a:picLocks noChangeAspect="1" noChangeArrowheads="1"/>
          </p:cNvPicPr>
          <p:nvPr/>
        </p:nvPicPr>
        <p:blipFill>
          <a:blip r:embed="rId2" cstate="print"/>
          <a:srcRect/>
          <a:stretch>
            <a:fillRect/>
          </a:stretch>
        </p:blipFill>
        <p:spPr bwMode="auto">
          <a:xfrm>
            <a:off x="214283" y="947840"/>
            <a:ext cx="4786345" cy="4338548"/>
          </a:xfrm>
          <a:prstGeom prst="rect">
            <a:avLst/>
          </a:prstGeom>
          <a:noFill/>
          <a:ln w="19050">
            <a:solidFill>
              <a:schemeClr val="tx1"/>
            </a:solidFill>
          </a:ln>
        </p:spPr>
      </p:pic>
      <p:pic>
        <p:nvPicPr>
          <p:cNvPr id="309262" name="Picture 14" descr="http://slidebox.uwo.ca/histology/Original%20scans/Lymphatic%20Tissue%20and%20Organs%20-%20Part%201/webgen/thumbnails/45%20-%20Appendix.jpg"/>
          <p:cNvPicPr>
            <a:picLocks noChangeAspect="1" noChangeArrowheads="1"/>
          </p:cNvPicPr>
          <p:nvPr/>
        </p:nvPicPr>
        <p:blipFill>
          <a:blip r:embed="rId3" cstate="print"/>
          <a:srcRect/>
          <a:stretch>
            <a:fillRect/>
          </a:stretch>
        </p:blipFill>
        <p:spPr bwMode="auto">
          <a:xfrm>
            <a:off x="5143504" y="1142984"/>
            <a:ext cx="3551688" cy="3929090"/>
          </a:xfrm>
          <a:prstGeom prst="rect">
            <a:avLst/>
          </a:prstGeom>
          <a:noFill/>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3369178"/>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39552" y="5613047"/>
            <a:ext cx="7632848" cy="1200329"/>
          </a:xfrm>
          <a:prstGeom prst="rect">
            <a:avLst/>
          </a:prstGeom>
        </p:spPr>
        <p:txBody>
          <a:bodyPr wrap="square">
            <a:spAutoFit/>
          </a:bodyPr>
          <a:lstStyle/>
          <a:p>
            <a:pPr algn="ctr"/>
            <a:r>
              <a:rPr lang="en-US" b="1" i="1" dirty="0" smtClean="0"/>
              <a:t>Lipoma is a benign tumor composed of mature adipose tissue. Most of them are superficially located in the upper part of the body, although they can arise anywhere. Grossly, they appear bright yellow and lobulated</a:t>
            </a:r>
            <a:endParaRPr lang="en-US" b="1" i="1" dirty="0"/>
          </a:p>
        </p:txBody>
      </p:sp>
      <p:pic>
        <p:nvPicPr>
          <p:cNvPr id="314371" name="Picture 3"/>
          <p:cNvPicPr>
            <a:picLocks noChangeAspect="1" noChangeArrowheads="1"/>
          </p:cNvPicPr>
          <p:nvPr/>
        </p:nvPicPr>
        <p:blipFill>
          <a:blip r:embed="rId2" cstate="print"/>
          <a:srcRect/>
          <a:stretch>
            <a:fillRect/>
          </a:stretch>
        </p:blipFill>
        <p:spPr bwMode="auto">
          <a:xfrm>
            <a:off x="611560" y="1052736"/>
            <a:ext cx="7740649" cy="4536505"/>
          </a:xfrm>
          <a:prstGeom prst="rect">
            <a:avLst/>
          </a:prstGeom>
          <a:noFill/>
          <a:ln w="28575">
            <a:solidFill>
              <a:schemeClr val="tx1"/>
            </a:solidFill>
            <a:miter lim="800000"/>
            <a:headEnd/>
            <a:tailEnd/>
          </a:ln>
        </p:spPr>
      </p:pic>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 Cut section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0935097"/>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dirty="0">
                <a:solidFill>
                  <a:schemeClr val="bg1"/>
                </a:solidFill>
              </a:rPr>
              <a:t>Lipoma</a:t>
            </a:r>
          </a:p>
        </p:txBody>
      </p:sp>
      <p:sp>
        <p:nvSpPr>
          <p:cNvPr id="6" name="Rounded Rectangle 5"/>
          <p:cNvSpPr/>
          <p:nvPr/>
        </p:nvSpPr>
        <p:spPr>
          <a:xfrm>
            <a:off x="2339752" y="188640"/>
            <a:ext cx="4464496" cy="57606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Lipoma with fat necrosis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323528" y="5589240"/>
            <a:ext cx="7848872" cy="923330"/>
          </a:xfrm>
          <a:prstGeom prst="rect">
            <a:avLst/>
          </a:prstGeom>
        </p:spPr>
        <p:txBody>
          <a:bodyPr wrap="square">
            <a:spAutoFit/>
          </a:bodyPr>
          <a:lstStyle/>
          <a:p>
            <a:pPr algn="ctr"/>
            <a:r>
              <a:rPr lang="en-US" b="1" i="1" dirty="0" smtClean="0"/>
              <a:t>This picture shows an area of fat necrosis within a lipoma. The masses are comprised primarily of mature adipocytes. Histiocytes present within these areas should not be mistaken for lipoblasts</a:t>
            </a:r>
            <a:endParaRPr lang="en-US" b="1" i="1" dirty="0"/>
          </a:p>
        </p:txBody>
      </p:sp>
      <p:pic>
        <p:nvPicPr>
          <p:cNvPr id="66564" name="Picture 4"/>
          <p:cNvPicPr>
            <a:picLocks noChangeAspect="1" noChangeArrowheads="1"/>
          </p:cNvPicPr>
          <p:nvPr/>
        </p:nvPicPr>
        <p:blipFill>
          <a:blip r:embed="rId2" cstate="print"/>
          <a:srcRect/>
          <a:stretch>
            <a:fillRect/>
          </a:stretch>
        </p:blipFill>
        <p:spPr bwMode="auto">
          <a:xfrm>
            <a:off x="683568" y="908720"/>
            <a:ext cx="7704856" cy="466630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87117001"/>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500306"/>
            <a:ext cx="7500990" cy="136815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3- </a:t>
            </a:r>
            <a:r>
              <a:rPr lang="en-US" b="1" i="1" dirty="0" err="1" smtClean="0">
                <a:solidFill>
                  <a:srgbClr val="00CCFF"/>
                </a:solidFill>
                <a:effectLst>
                  <a:outerShdw blurRad="38100" dist="38100" dir="2700000" algn="tl">
                    <a:srgbClr val="000000">
                      <a:alpha val="43137"/>
                    </a:srgbClr>
                  </a:outerShdw>
                </a:effectLst>
              </a:rPr>
              <a:t>Intradermal</a:t>
            </a:r>
            <a:r>
              <a:rPr lang="en-US" b="1" i="1" dirty="0" smtClean="0">
                <a:solidFill>
                  <a:srgbClr val="00CCFF"/>
                </a:solidFill>
                <a:effectLst>
                  <a:outerShdw blurRad="38100" dist="38100" dir="2700000" algn="tl">
                    <a:srgbClr val="000000">
                      <a:alpha val="43137"/>
                    </a:srgbClr>
                  </a:outerShdw>
                </a:effectLst>
              </a:rPr>
              <a:t> Nevus</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09797464"/>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539552" y="980728"/>
            <a:ext cx="3916798" cy="2160240"/>
          </a:xfrm>
          <a:prstGeom prst="rect">
            <a:avLst/>
          </a:prstGeom>
          <a:noFill/>
          <a:ln w="28575">
            <a:solidFill>
              <a:schemeClr val="tx1"/>
            </a:solidFill>
            <a:round/>
            <a:headEnd/>
            <a:tailEnd/>
          </a:ln>
        </p:spPr>
      </p:pic>
      <p:sp>
        <p:nvSpPr>
          <p:cNvPr id="3" name="Rounded Rectangle 2"/>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817458"/>
            <a:ext cx="7560840" cy="707886"/>
          </a:xfrm>
          <a:prstGeom prst="rect">
            <a:avLst/>
          </a:prstGeom>
        </p:spPr>
        <p:txBody>
          <a:bodyPr wrap="square">
            <a:spAutoFit/>
          </a:bodyPr>
          <a:lstStyle/>
          <a:p>
            <a:pPr algn="ctr"/>
            <a:r>
              <a:rPr lang="en-US" sz="2000" b="1" i="1" dirty="0" smtClean="0"/>
              <a:t>The lesion is small, symmetrical, and uniformly has different colors </a:t>
            </a:r>
          </a:p>
          <a:p>
            <a:pPr algn="ctr"/>
            <a:r>
              <a:rPr lang="en-US" sz="2000" b="1" i="1" dirty="0" smtClean="0"/>
              <a:t>(Pink – Tan – Brown etc)</a:t>
            </a:r>
            <a:endParaRPr lang="en-US" sz="2000" b="1" i="1" dirty="0"/>
          </a:p>
        </p:txBody>
      </p:sp>
      <p:pic>
        <p:nvPicPr>
          <p:cNvPr id="67586" name="Picture 2" descr="File:Spitz nevus.jpg">
            <a:hlinkClick r:id="rId4"/>
          </p:cNvPr>
          <p:cNvPicPr>
            <a:picLocks noChangeAspect="1" noChangeArrowheads="1"/>
          </p:cNvPicPr>
          <p:nvPr/>
        </p:nvPicPr>
        <p:blipFill>
          <a:blip r:embed="rId5" cstate="print"/>
          <a:srcRect/>
          <a:stretch>
            <a:fillRect/>
          </a:stretch>
        </p:blipFill>
        <p:spPr bwMode="auto">
          <a:xfrm>
            <a:off x="4716016" y="3284984"/>
            <a:ext cx="3622904" cy="2429669"/>
          </a:xfrm>
          <a:prstGeom prst="rect">
            <a:avLst/>
          </a:prstGeom>
          <a:noFill/>
          <a:ln w="28575">
            <a:solidFill>
              <a:schemeClr val="tx1"/>
            </a:solidFill>
          </a:ln>
        </p:spPr>
      </p:pic>
      <p:pic>
        <p:nvPicPr>
          <p:cNvPr id="67587" name="Picture 3"/>
          <p:cNvPicPr>
            <a:picLocks noChangeAspect="1" noChangeArrowheads="1"/>
          </p:cNvPicPr>
          <p:nvPr/>
        </p:nvPicPr>
        <p:blipFill>
          <a:blip r:embed="rId6" cstate="print"/>
          <a:srcRect/>
          <a:stretch>
            <a:fillRect/>
          </a:stretch>
        </p:blipFill>
        <p:spPr bwMode="auto">
          <a:xfrm>
            <a:off x="539552" y="3284984"/>
            <a:ext cx="3888432" cy="2448272"/>
          </a:xfrm>
          <a:prstGeom prst="rect">
            <a:avLst/>
          </a:prstGeom>
          <a:noFill/>
          <a:ln w="28575">
            <a:solidFill>
              <a:schemeClr val="tx1"/>
            </a:solidFill>
            <a:miter lim="800000"/>
            <a:headEnd/>
            <a:tailEnd/>
          </a:ln>
        </p:spPr>
      </p:pic>
      <p:pic>
        <p:nvPicPr>
          <p:cNvPr id="67588" name="Picture 4"/>
          <p:cNvPicPr>
            <a:picLocks noChangeAspect="1" noChangeArrowheads="1"/>
          </p:cNvPicPr>
          <p:nvPr/>
        </p:nvPicPr>
        <p:blipFill>
          <a:blip r:embed="rId7" cstate="print"/>
          <a:srcRect/>
          <a:stretch>
            <a:fillRect/>
          </a:stretch>
        </p:blipFill>
        <p:spPr bwMode="auto">
          <a:xfrm>
            <a:off x="4716016" y="947769"/>
            <a:ext cx="3642717" cy="222827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853290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395536" y="908720"/>
            <a:ext cx="8208912" cy="475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23528" y="5805264"/>
            <a:ext cx="7776864"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Nests and clusters of small round or spindle shaped nevus cells with few </a:t>
            </a:r>
            <a:r>
              <a:rPr lang="en-US" sz="2000" b="1" i="1" dirty="0" err="1" smtClean="0"/>
              <a:t>melanophages</a:t>
            </a:r>
            <a:r>
              <a:rPr lang="en-US" sz="2000" b="1" i="1" dirty="0" smtClean="0"/>
              <a:t> in the upper dermis.</a:t>
            </a:r>
            <a:endParaRPr lang="en-US" sz="2000" b="1" i="1" dirty="0"/>
          </a:p>
        </p:txBody>
      </p:sp>
      <p:sp>
        <p:nvSpPr>
          <p:cNvPr id="5" name="Rounded Rectangle 4"/>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LPF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58432087"/>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467544" y="980728"/>
            <a:ext cx="806489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11560" y="5733256"/>
            <a:ext cx="7560840"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cells contain varying amount of brown melanin pigment. No junctional activity</a:t>
            </a:r>
            <a:endParaRPr lang="en-US" sz="2000" b="1" i="1" dirty="0"/>
          </a:p>
        </p:txBody>
      </p:sp>
      <p:sp>
        <p:nvSpPr>
          <p:cNvPr id="6" name="Rounded Rectangle 5"/>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60684731"/>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23728" y="1772816"/>
            <a:ext cx="5072098" cy="2357454"/>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4- Uterine Leiomyomata </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44225666"/>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5733256"/>
            <a:ext cx="8136904" cy="1015663"/>
          </a:xfrm>
          <a:prstGeom prst="rect">
            <a:avLst/>
          </a:prstGeom>
        </p:spPr>
        <p:txBody>
          <a:bodyPr wrap="square">
            <a:spAutoFit/>
          </a:bodyPr>
          <a:lstStyle/>
          <a:p>
            <a:pPr marL="534988" indent="-534988" algn="ctr"/>
            <a:r>
              <a:rPr lang="en-US" sz="2000" b="1" i="1" dirty="0" smtClean="0"/>
              <a:t>Smooth muscle tumors of the uterus are often multiple. </a:t>
            </a:r>
          </a:p>
          <a:p>
            <a:pPr marL="534988" indent="-534988" algn="ctr"/>
            <a:r>
              <a:rPr lang="en-US" sz="2000" b="1" i="1" dirty="0" smtClean="0"/>
              <a:t>Seen here are submucosal, intramural, and subserosal leiomyomata </a:t>
            </a:r>
          </a:p>
          <a:p>
            <a:pPr marL="534988" indent="-534988" algn="ctr"/>
            <a:r>
              <a:rPr lang="en-US" sz="2000" b="1" i="1" dirty="0" smtClean="0"/>
              <a:t>of the uterus.</a:t>
            </a:r>
            <a:endParaRPr lang="en-US" sz="2000" b="1" i="1" dirty="0"/>
          </a:p>
        </p:txBody>
      </p:sp>
      <p:sp>
        <p:nvSpPr>
          <p:cNvPr id="4" name="Rounded Rectangle 3"/>
          <p:cNvSpPr/>
          <p:nvPr/>
        </p:nvSpPr>
        <p:spPr>
          <a:xfrm>
            <a:off x="1259632" y="188640"/>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467544" y="820424"/>
            <a:ext cx="7992888" cy="4887730"/>
          </a:xfrm>
          <a:prstGeom prst="rect">
            <a:avLst/>
          </a:prstGeom>
          <a:noFill/>
          <a:ln w="28575">
            <a:solidFill>
              <a:schemeClr val="tx1"/>
            </a:solidFill>
          </a:ln>
        </p:spPr>
      </p:pic>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86234741"/>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539552" y="692696"/>
            <a:ext cx="7920880" cy="5112568"/>
          </a:xfrm>
          <a:prstGeom prst="rect">
            <a:avLst/>
          </a:prstGeom>
          <a:noFill/>
          <a:ln w="28575">
            <a:solidFill>
              <a:schemeClr val="tx1"/>
            </a:solidFill>
            <a:miter lim="800000"/>
            <a:headEnd/>
            <a:tailEnd/>
          </a:ln>
        </p:spPr>
      </p:pic>
      <p:sp>
        <p:nvSpPr>
          <p:cNvPr id="3" name="Rounded Rectangle 2"/>
          <p:cNvSpPr/>
          <p:nvPr/>
        </p:nvSpPr>
        <p:spPr>
          <a:xfrm>
            <a:off x="1259632" y="116632"/>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961474"/>
            <a:ext cx="842493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03151158"/>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LPF Microscopy</a:t>
            </a:r>
            <a:endParaRPr lang="en-US" sz="2400" b="1" i="1" dirty="0"/>
          </a:p>
        </p:txBody>
      </p:sp>
      <p:sp>
        <p:nvSpPr>
          <p:cNvPr id="5" name="Rectangle 4"/>
          <p:cNvSpPr/>
          <p:nvPr/>
        </p:nvSpPr>
        <p:spPr>
          <a:xfrm>
            <a:off x="539552" y="5489937"/>
            <a:ext cx="7776864" cy="1015663"/>
          </a:xfrm>
          <a:prstGeom prst="rect">
            <a:avLst/>
          </a:prstGeom>
        </p:spPr>
        <p:txBody>
          <a:bodyPr wrap="square">
            <a:spAutoFit/>
          </a:bodyPr>
          <a:lstStyle/>
          <a:p>
            <a:pPr algn="ctr"/>
            <a:r>
              <a:rPr lang="en-US" sz="2000" b="1" i="1" dirty="0" smtClean="0"/>
              <a:t>Normal myometrium is at the left, and the neoplasm is well-differentiated so that the leiomyoma at the right hardly appears different. Bundles of smooth muscle are interlacing in the tumor mass</a:t>
            </a:r>
            <a:endParaRPr lang="en-US" sz="2000" b="1" i="1" dirty="0"/>
          </a:p>
        </p:txBody>
      </p:sp>
      <p:pic>
        <p:nvPicPr>
          <p:cNvPr id="53250" name="Picture 2" descr="http://library.med.utah.edu/WebPath/jpeg4/FEM030.jpg"/>
          <p:cNvPicPr>
            <a:picLocks noChangeAspect="1" noChangeArrowheads="1"/>
          </p:cNvPicPr>
          <p:nvPr/>
        </p:nvPicPr>
        <p:blipFill>
          <a:blip r:embed="rId2" cstate="print"/>
          <a:srcRect/>
          <a:stretch>
            <a:fillRect/>
          </a:stretch>
        </p:blipFill>
        <p:spPr bwMode="auto">
          <a:xfrm>
            <a:off x="539552" y="836712"/>
            <a:ext cx="7932663" cy="4581080"/>
          </a:xfrm>
          <a:prstGeom prst="rect">
            <a:avLst/>
          </a:prstGeom>
          <a:noFill/>
          <a:ln w="28575">
            <a:solidFill>
              <a:schemeClr val="tx1"/>
            </a:solidFill>
          </a:ln>
        </p:spPr>
      </p:pic>
      <p:cxnSp>
        <p:nvCxnSpPr>
          <p:cNvPr id="8" name="Straight Connector 7"/>
          <p:cNvCxnSpPr/>
          <p:nvPr/>
        </p:nvCxnSpPr>
        <p:spPr>
          <a:xfrm>
            <a:off x="3491880" y="836712"/>
            <a:ext cx="72008" cy="4536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246208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Objectives</a:t>
            </a:r>
            <a:r>
              <a:rPr lang="en-US" b="1" u="sng" dirty="0" smtClean="0"/>
              <a:t>:</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77500" lnSpcReduction="20000"/>
          </a:bodyPr>
          <a:lstStyle/>
          <a:p>
            <a:pPr marL="0" indent="0">
              <a:buNone/>
            </a:pPr>
            <a:r>
              <a:rPr lang="en-US" b="1" dirty="0"/>
              <a:t> </a:t>
            </a:r>
            <a:endParaRPr lang="en-US" dirty="0"/>
          </a:p>
          <a:p>
            <a:pPr marL="0" indent="0">
              <a:buNone/>
            </a:pPr>
            <a:r>
              <a:rPr lang="en-US" b="1" dirty="0" smtClean="0"/>
              <a:t>By </a:t>
            </a:r>
            <a:r>
              <a:rPr lang="en-US" b="1" dirty="0"/>
              <a:t>the end of these practical sessions, every student will be able to:</a:t>
            </a:r>
          </a:p>
          <a:p>
            <a:pPr marL="0" indent="0">
              <a:buNone/>
            </a:pPr>
            <a:r>
              <a:rPr lang="en-US" dirty="0"/>
              <a:t> </a:t>
            </a:r>
          </a:p>
          <a:p>
            <a:pPr lvl="0"/>
            <a:r>
              <a:rPr lang="en-US" dirty="0">
                <a:solidFill>
                  <a:srgbClr val="C00000"/>
                </a:solidFill>
              </a:rPr>
              <a:t>Describe the pathological changes (both macro and micro) which can occur and are seen in the diseases and lesions studied in the foundation  block</a:t>
            </a:r>
            <a:r>
              <a:rPr lang="en-US" dirty="0" smtClean="0">
                <a:solidFill>
                  <a:srgbClr val="C00000"/>
                </a:solidFill>
              </a:rPr>
              <a:t>.</a:t>
            </a:r>
          </a:p>
          <a:p>
            <a:pPr lvl="0"/>
            <a:endParaRPr lang="en-US" dirty="0"/>
          </a:p>
          <a:p>
            <a:pPr lvl="0"/>
            <a:r>
              <a:rPr lang="en-US" dirty="0">
                <a:solidFill>
                  <a:srgbClr val="1801A3"/>
                </a:solidFill>
              </a:rPr>
              <a:t>Identify the clinical manifestations of each pathological lesion</a:t>
            </a:r>
            <a:r>
              <a:rPr lang="en-US" dirty="0" smtClean="0">
                <a:solidFill>
                  <a:srgbClr val="1801A3"/>
                </a:solidFill>
              </a:rPr>
              <a:t>.</a:t>
            </a:r>
          </a:p>
          <a:p>
            <a:pPr lvl="0"/>
            <a:endParaRPr lang="en-US" dirty="0"/>
          </a:p>
          <a:p>
            <a:pPr lvl="0"/>
            <a:r>
              <a:rPr lang="en-US" dirty="0">
                <a:solidFill>
                  <a:srgbClr val="C00000"/>
                </a:solidFill>
              </a:rPr>
              <a:t>Correlate the morphological features with the clinical manifestations seen in the lesions and diseases studied</a:t>
            </a:r>
            <a:r>
              <a:rPr lang="en-US" dirty="0" smtClean="0">
                <a:solidFill>
                  <a:srgbClr val="C00000"/>
                </a:solidFill>
              </a:rPr>
              <a:t>.</a:t>
            </a:r>
          </a:p>
          <a:p>
            <a:pPr lvl="0"/>
            <a:endParaRPr lang="en-US" dirty="0"/>
          </a:p>
          <a:p>
            <a:pPr lvl="0"/>
            <a:r>
              <a:rPr lang="en-US" dirty="0">
                <a:solidFill>
                  <a:srgbClr val="1801A3"/>
                </a:solidFill>
              </a:rPr>
              <a:t>Differentiate between the normal structure and the pathological changes of the given tissue.</a:t>
            </a:r>
          </a:p>
        </p:txBody>
      </p:sp>
    </p:spTree>
    <p:extLst>
      <p:ext uri="{BB962C8B-B14F-4D97-AF65-F5344CB8AC3E}">
        <p14:creationId xmlns:p14="http://schemas.microsoft.com/office/powerpoint/2010/main" val="363270796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cstate="print"/>
          <a:srcRect/>
          <a:stretch>
            <a:fillRect/>
          </a:stretch>
        </p:blipFill>
        <p:spPr bwMode="auto">
          <a:xfrm>
            <a:off x="714348" y="871160"/>
            <a:ext cx="7572428"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smtClean="0"/>
              <a:t>In cross section, this normal adult kidney demonstrates the lighter outer cortex and the darker medulla, with the renal pyramids into which the collecting ducts coalesce and drain into the calyces and central pelvis.</a:t>
            </a:r>
            <a:endParaRPr lang="en-US" sz="2000" b="1" i="1" dirty="0"/>
          </a:p>
        </p:txBody>
      </p:sp>
      <p:sp>
        <p:nvSpPr>
          <p:cNvPr id="5" name="Rounded Rectangle 4"/>
          <p:cNvSpPr/>
          <p:nvPr/>
        </p:nvSpPr>
        <p:spPr>
          <a:xfrm>
            <a:off x="2438400" y="228600"/>
            <a:ext cx="4038600" cy="533400"/>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Kidney - Gross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09606351"/>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714348" y="836712"/>
            <a:ext cx="7818092" cy="4896544"/>
          </a:xfrm>
          <a:prstGeom prst="rect">
            <a:avLst/>
          </a:prstGeom>
          <a:noFill/>
          <a:ln w="28575">
            <a:solidFill>
              <a:schemeClr val="tx1"/>
            </a:solidFill>
            <a:miter lim="800000"/>
            <a:headEnd/>
            <a:tailEnd/>
          </a:ln>
        </p:spPr>
      </p:pic>
      <p:sp>
        <p:nvSpPr>
          <p:cNvPr id="3" name="Rounded Rectangle 2"/>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HPF Microscopy</a:t>
            </a:r>
            <a:endParaRPr lang="en-US" sz="2400" b="1" i="1" dirty="0"/>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smtClean="0"/>
              <a:t>The muscle cells are spindle shaped with elongated</a:t>
            </a:r>
          </a:p>
          <a:p>
            <a:pPr algn="ctr"/>
            <a:r>
              <a:rPr lang="en-US" sz="2000" b="1" i="1" dirty="0" smtClean="0"/>
              <a:t> nuclei and eosinophilic cytoplasm</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94826747"/>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83768" y="3284984"/>
            <a:ext cx="5254352" cy="86409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5- Chondroma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55591573"/>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395167" y="828675"/>
            <a:ext cx="3705225" cy="5120605"/>
          </a:xfrm>
          <a:prstGeom prst="rect">
            <a:avLst/>
          </a:prstGeom>
          <a:noFill/>
          <a:ln w="28575">
            <a:solidFill>
              <a:schemeClr val="tx1"/>
            </a:solidFill>
            <a:miter lim="800000"/>
            <a:headEnd/>
            <a:tailEnd/>
          </a:ln>
        </p:spPr>
      </p:pic>
      <p:sp>
        <p:nvSpPr>
          <p:cNvPr id="5" name="Rounded Rectangle 4"/>
          <p:cNvSpPr/>
          <p:nvPr/>
        </p:nvSpPr>
        <p:spPr>
          <a:xfrm>
            <a:off x="1979712" y="144016"/>
            <a:ext cx="5040560" cy="548680"/>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accent1"/>
              </a:buClr>
              <a:buSzPct val="70000"/>
              <a:buFont typeface="Wingdings 2" pitchFamily="18" charset="2"/>
              <a:buNone/>
            </a:pPr>
            <a:r>
              <a:rPr lang="en-US" sz="2400" b="1" i="1" dirty="0" smtClean="0">
                <a:solidFill>
                  <a:schemeClr val="bg1"/>
                </a:solidFill>
              </a:rPr>
              <a:t>Enchondroma of the fibula</a:t>
            </a:r>
            <a:endParaRPr lang="en-US" sz="2400" b="1" i="1" dirty="0">
              <a:solidFill>
                <a:schemeClr val="bg1"/>
              </a:solidFill>
            </a:endParaRPr>
          </a:p>
        </p:txBody>
      </p:sp>
      <p:sp>
        <p:nvSpPr>
          <p:cNvPr id="6" name="Rectangle 5"/>
          <p:cNvSpPr/>
          <p:nvPr/>
        </p:nvSpPr>
        <p:spPr>
          <a:xfrm>
            <a:off x="683568" y="6033482"/>
            <a:ext cx="7488832" cy="707886"/>
          </a:xfrm>
          <a:prstGeom prst="rect">
            <a:avLst/>
          </a:prstGeom>
        </p:spPr>
        <p:txBody>
          <a:bodyPr wrap="square">
            <a:spAutoFit/>
          </a:bodyPr>
          <a:lstStyle/>
          <a:p>
            <a:pPr algn="ctr">
              <a:spcBef>
                <a:spcPct val="0"/>
              </a:spcBef>
              <a:defRPr/>
            </a:pPr>
            <a:r>
              <a:rPr lang="en-US" sz="2000" b="1" i="1" dirty="0" smtClean="0"/>
              <a:t>The picture shows intramedullary bone expansion, chondromyxoid material, thin bone cortex.</a:t>
            </a:r>
          </a:p>
        </p:txBody>
      </p:sp>
      <p:pic>
        <p:nvPicPr>
          <p:cNvPr id="1028" name="Picture 4" descr="http://www.rebone.com/images/case/bone/202.jpg"/>
          <p:cNvPicPr>
            <a:picLocks noChangeAspect="1" noChangeArrowheads="1"/>
          </p:cNvPicPr>
          <p:nvPr/>
        </p:nvPicPr>
        <p:blipFill>
          <a:blip r:embed="rId4" cstate="print"/>
          <a:srcRect/>
          <a:stretch>
            <a:fillRect/>
          </a:stretch>
        </p:blipFill>
        <p:spPr bwMode="auto">
          <a:xfrm>
            <a:off x="467544" y="842738"/>
            <a:ext cx="3744416" cy="5106542"/>
          </a:xfrm>
          <a:prstGeom prst="rect">
            <a:avLst/>
          </a:prstGeom>
          <a:noFill/>
          <a:ln w="28575">
            <a:solidFill>
              <a:schemeClr val="tx1"/>
            </a:solidFill>
          </a:ln>
        </p:spPr>
      </p:pic>
      <p:sp>
        <p:nvSpPr>
          <p:cNvPr id="8" name="Right Arrow 7"/>
          <p:cNvSpPr/>
          <p:nvPr/>
        </p:nvSpPr>
        <p:spPr>
          <a:xfrm rot="7529504">
            <a:off x="2761133" y="3528705"/>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17934614"/>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www.bioscience.org/atlases/tumpath/musbone/bone/1/micro1.jpg">
            <a:hlinkClick r:id="rId2"/>
          </p:cNvPr>
          <p:cNvPicPr>
            <a:picLocks noChangeAspect="1" noChangeArrowheads="1"/>
          </p:cNvPicPr>
          <p:nvPr/>
        </p:nvPicPr>
        <p:blipFill>
          <a:blip r:embed="rId3" cstate="print"/>
          <a:srcRect/>
          <a:stretch>
            <a:fillRect/>
          </a:stretch>
        </p:blipFill>
        <p:spPr bwMode="auto">
          <a:xfrm>
            <a:off x="251520" y="1340768"/>
            <a:ext cx="4104456" cy="3528392"/>
          </a:xfrm>
          <a:prstGeom prst="rect">
            <a:avLst/>
          </a:prstGeom>
          <a:noFill/>
          <a:ln w="28575">
            <a:solidFill>
              <a:schemeClr val="tx1"/>
            </a:solidFill>
          </a:ln>
        </p:spPr>
      </p:pic>
      <p:pic>
        <p:nvPicPr>
          <p:cNvPr id="2052" name="Picture 4" descr="http://www.bioscience.org/atlases/tumpath/musbone/bone/1/micro2.jpg"/>
          <p:cNvPicPr>
            <a:picLocks noChangeAspect="1" noChangeArrowheads="1"/>
          </p:cNvPicPr>
          <p:nvPr/>
        </p:nvPicPr>
        <p:blipFill>
          <a:blip r:embed="rId4" cstate="print"/>
          <a:srcRect/>
          <a:stretch>
            <a:fillRect/>
          </a:stretch>
        </p:blipFill>
        <p:spPr bwMode="auto">
          <a:xfrm>
            <a:off x="4499992" y="1340768"/>
            <a:ext cx="4131940" cy="3528392"/>
          </a:xfrm>
          <a:prstGeom prst="rect">
            <a:avLst/>
          </a:prstGeom>
          <a:noFill/>
          <a:ln w="28575">
            <a:solidFill>
              <a:schemeClr val="tx1"/>
            </a:solidFill>
          </a:ln>
        </p:spPr>
      </p:pic>
      <p:sp>
        <p:nvSpPr>
          <p:cNvPr id="5" name="Rectangle 4"/>
          <p:cNvSpPr/>
          <p:nvPr/>
        </p:nvSpPr>
        <p:spPr>
          <a:xfrm>
            <a:off x="539552" y="4966136"/>
            <a:ext cx="7776864" cy="1323439"/>
          </a:xfrm>
          <a:prstGeom prst="rect">
            <a:avLst/>
          </a:prstGeom>
        </p:spPr>
        <p:txBody>
          <a:bodyPr wrap="square">
            <a:spAutoFit/>
          </a:bodyPr>
          <a:lstStyle/>
          <a:p>
            <a:pPr marL="534988" indent="-534988" algn="ctr"/>
            <a:r>
              <a:rPr lang="en-US" sz="2000" b="1" i="1" dirty="0" smtClean="0"/>
              <a:t>Lobules consist of mature cartilage cells irregularly distributed through pale blue homogenous matrix and are contained within the lacunar spaces singly, in pairs or in tetrads.</a:t>
            </a:r>
          </a:p>
          <a:p>
            <a:pPr marL="534988" indent="-534988" algn="ctr"/>
            <a:r>
              <a:rPr lang="en-US" sz="2000" b="1" i="1" dirty="0" smtClean="0"/>
              <a:t>Few bony trabeculae are included in the </a:t>
            </a:r>
            <a:r>
              <a:rPr lang="en-US" sz="2000" b="1" i="1" dirty="0" err="1" smtClean="0"/>
              <a:t>tumour</a:t>
            </a:r>
            <a:r>
              <a:rPr lang="en-US" sz="2000" b="1" i="1" dirty="0" smtClean="0"/>
              <a:t>.</a:t>
            </a:r>
            <a:endParaRPr lang="en-US" sz="2000" b="1" i="1" dirty="0"/>
          </a:p>
        </p:txBody>
      </p:sp>
      <p:sp>
        <p:nvSpPr>
          <p:cNvPr id="6" name="Rounded Rectangle 5"/>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Fibula - Microscopic</a:t>
            </a:r>
            <a:endParaRPr lang="en-US" sz="2400" b="1" i="1" dirty="0"/>
          </a:p>
        </p:txBody>
      </p:sp>
      <p:sp>
        <p:nvSpPr>
          <p:cNvPr id="7" name="TextBox 6"/>
          <p:cNvSpPr txBox="1"/>
          <p:nvPr/>
        </p:nvSpPr>
        <p:spPr>
          <a:xfrm>
            <a:off x="1691680" y="836712"/>
            <a:ext cx="1440160" cy="461665"/>
          </a:xfrm>
          <a:prstGeom prst="rect">
            <a:avLst/>
          </a:prstGeom>
          <a:noFill/>
        </p:spPr>
        <p:txBody>
          <a:bodyPr wrap="square" rtlCol="0">
            <a:spAutoFit/>
          </a:bodyPr>
          <a:lstStyle/>
          <a:p>
            <a:pPr algn="ctr"/>
            <a:r>
              <a:rPr lang="en-US" sz="2400" b="1" i="1" dirty="0" smtClean="0">
                <a:effectLst>
                  <a:outerShdw blurRad="38100" dist="38100" dir="2700000" algn="tl">
                    <a:srgbClr val="000000">
                      <a:alpha val="43137"/>
                    </a:srgbClr>
                  </a:outerShdw>
                </a:effectLst>
              </a:rPr>
              <a:t>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5940152" y="836712"/>
            <a:ext cx="1440160" cy="461665"/>
          </a:xfrm>
          <a:prstGeom prst="rect">
            <a:avLst/>
          </a:prstGeom>
          <a:noFill/>
        </p:spPr>
        <p:txBody>
          <a:bodyPr wrap="square" rtlCol="0">
            <a:spAutoFit/>
          </a:bodyPr>
          <a:lstStyle/>
          <a:p>
            <a:pPr algn="ctr"/>
            <a:r>
              <a:rPr lang="en-US" sz="2400" b="1" i="1" dirty="0" smtClean="0">
                <a:effectLst>
                  <a:outerShdw blurRad="38100" dist="38100" dir="2700000" algn="tl">
                    <a:srgbClr val="000000">
                      <a:alpha val="43137"/>
                    </a:srgbClr>
                  </a:outerShdw>
                </a:effectLst>
              </a:rPr>
              <a:t>HPF</a:t>
            </a:r>
            <a:endParaRPr lang="en-US" sz="2400" b="1" i="1" dirty="0">
              <a:effectLst>
                <a:outerShdw blurRad="38100" dist="38100" dir="2700000" algn="tl">
                  <a:srgbClr val="000000">
                    <a:alpha val="43137"/>
                  </a:srgbClr>
                </a:outerShdw>
              </a:effectLst>
            </a:endParaRPr>
          </a:p>
        </p:txBody>
      </p:sp>
      <p:sp>
        <p:nvSpPr>
          <p:cNvPr id="11"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55488643"/>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2321" name="Rectangle 1"/>
          <p:cNvSpPr>
            <a:spLocks noChangeArrowheads="1"/>
          </p:cNvSpPr>
          <p:nvPr/>
        </p:nvSpPr>
        <p:spPr bwMode="auto">
          <a:xfrm>
            <a:off x="916360" y="5331617"/>
            <a:ext cx="731324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Cartilage  shows hypo to moderate cellularity and contains</a:t>
            </a:r>
            <a:br>
              <a:rPr kumimoji="0" lang="en-US" sz="1800" b="1" i="1" u="none" strike="noStrike" cap="none" normalizeH="0" baseline="0" dirty="0" smtClean="0">
                <a:ln>
                  <a:noFill/>
                </a:ln>
                <a:solidFill>
                  <a:srgbClr val="000000"/>
                </a:solidFill>
                <a:effectLst/>
                <a:cs typeface="Arial" pitchFamily="34" charset="0"/>
              </a:rPr>
            </a:br>
            <a:r>
              <a:rPr kumimoji="0" lang="en-US" sz="1800" b="1" i="1" u="none" strike="noStrike" cap="none" normalizeH="0" baseline="0" dirty="0" smtClean="0">
                <a:ln>
                  <a:noFill/>
                </a:ln>
                <a:solidFill>
                  <a:srgbClr val="000000"/>
                </a:solidFill>
                <a:effectLst/>
                <a:cs typeface="Arial" pitchFamily="34" charset="0"/>
              </a:rPr>
              <a:t>  chondrocytes of variable sizes. Condrocyte nuclei tend to be small, round and hyperchromatic. Scattered binucleated cells may be found.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Irregular purple granules within the matrix represent calcifications.</a:t>
            </a:r>
            <a:r>
              <a:rPr kumimoji="0" lang="en-US" sz="1800" b="0" i="0" u="none" strike="noStrike" cap="none" normalizeH="0" baseline="0" dirty="0" smtClean="0">
                <a:ln>
                  <a:noFill/>
                </a:ln>
                <a:solidFill>
                  <a:srgbClr val="000000"/>
                </a:solidFill>
                <a:effectLst/>
                <a:latin typeface=" sans-serif"/>
                <a:cs typeface="Arial" pitchFamily="34" charset="0"/>
              </a:rPr>
              <a:t> </a:t>
            </a:r>
          </a:p>
        </p:txBody>
      </p:sp>
      <p:pic>
        <p:nvPicPr>
          <p:cNvPr id="312326" name="Picture 6" descr="http://www.pedorthpath.com/enchondroma_histo_1.jpg">
            <a:hlinkClick r:id="rId2"/>
          </p:cNvPr>
          <p:cNvPicPr>
            <a:picLocks noChangeAspect="1" noChangeArrowheads="1"/>
          </p:cNvPicPr>
          <p:nvPr/>
        </p:nvPicPr>
        <p:blipFill>
          <a:blip r:embed="rId3" cstate="print"/>
          <a:srcRect/>
          <a:stretch>
            <a:fillRect/>
          </a:stretch>
        </p:blipFill>
        <p:spPr bwMode="auto">
          <a:xfrm>
            <a:off x="611560" y="836712"/>
            <a:ext cx="7848872" cy="4451177"/>
          </a:xfrm>
          <a:prstGeom prst="rect">
            <a:avLst/>
          </a:prstGeom>
          <a:noFill/>
          <a:ln w="28575">
            <a:solidFill>
              <a:schemeClr val="tx1"/>
            </a:solidFill>
          </a:ln>
        </p:spPr>
      </p:pic>
      <p:sp>
        <p:nvSpPr>
          <p:cNvPr id="8" name="Rounded Rectangle 7"/>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Fibula -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27515081"/>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71670" y="2928934"/>
            <a:ext cx="6172200" cy="1148708"/>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6 - Hemangioma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90453854"/>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4610378" y="1196752"/>
            <a:ext cx="4176464" cy="3672408"/>
          </a:xfrm>
          <a:prstGeom prst="rect">
            <a:avLst/>
          </a:prstGeom>
          <a:noFill/>
          <a:ln w="28575">
            <a:solidFill>
              <a:schemeClr val="tx1"/>
            </a:solidFill>
          </a:ln>
        </p:spPr>
      </p:pic>
      <p:sp>
        <p:nvSpPr>
          <p:cNvPr id="3" name="Rectangle 2"/>
          <p:cNvSpPr/>
          <p:nvPr/>
        </p:nvSpPr>
        <p:spPr>
          <a:xfrm>
            <a:off x="395536" y="5301208"/>
            <a:ext cx="7920880" cy="1015663"/>
          </a:xfrm>
          <a:prstGeom prst="rect">
            <a:avLst/>
          </a:prstGeom>
        </p:spPr>
        <p:txBody>
          <a:bodyPr wrap="square">
            <a:spAutoFit/>
          </a:bodyPr>
          <a:lstStyle/>
          <a:p>
            <a:pPr marL="450850" indent="-450850" algn="ctr"/>
            <a:r>
              <a:rPr lang="en-US" sz="2000" b="1" i="1" dirty="0" smtClean="0"/>
              <a:t>A tumour mass in the dermis which consists of large number of vascular spaces of varying shapes and sizes separated by connective tissue stroma.</a:t>
            </a:r>
            <a:endParaRPr lang="en-US" sz="2000" b="1" i="1" dirty="0"/>
          </a:p>
        </p:txBody>
      </p:sp>
      <p:sp>
        <p:nvSpPr>
          <p:cNvPr id="4" name="Rounded Rectangle 3"/>
          <p:cNvSpPr/>
          <p:nvPr/>
        </p:nvSpPr>
        <p:spPr>
          <a:xfrm>
            <a:off x="1907704" y="260648"/>
            <a:ext cx="5184576"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Hemangioma of the Skin</a:t>
            </a:r>
            <a:endParaRPr lang="en-US" sz="2400" b="1" i="1" dirty="0"/>
          </a:p>
        </p:txBody>
      </p:sp>
      <p:pic>
        <p:nvPicPr>
          <p:cNvPr id="44034" name="Picture 2" descr="Infantile Hemangioma (Photo Courtesy University of California Regents)">
            <a:hlinkClick r:id="rId3" tooltip="Opens external link in new window"/>
          </p:cNvPr>
          <p:cNvPicPr>
            <a:picLocks noChangeAspect="1" noChangeArrowheads="1"/>
          </p:cNvPicPr>
          <p:nvPr/>
        </p:nvPicPr>
        <p:blipFill>
          <a:blip r:embed="rId4" cstate="print"/>
          <a:srcRect/>
          <a:stretch>
            <a:fillRect/>
          </a:stretch>
        </p:blipFill>
        <p:spPr bwMode="auto">
          <a:xfrm>
            <a:off x="337903" y="1196752"/>
            <a:ext cx="4128459" cy="3727301"/>
          </a:xfrm>
          <a:prstGeom prst="rect">
            <a:avLst/>
          </a:prstGeom>
          <a:noFill/>
          <a:ln w="28575">
            <a:solidFill>
              <a:schemeClr val="tx1"/>
            </a:solidFill>
          </a:ln>
        </p:spPr>
      </p:pic>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82004837"/>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6" name="Rectangle 5"/>
          <p:cNvSpPr/>
          <p:nvPr/>
        </p:nvSpPr>
        <p:spPr>
          <a:xfrm>
            <a:off x="539552" y="5817458"/>
            <a:ext cx="7560840" cy="707886"/>
          </a:xfrm>
          <a:prstGeom prst="rect">
            <a:avLst/>
          </a:prstGeom>
        </p:spPr>
        <p:txBody>
          <a:bodyPr wrap="square">
            <a:spAutoFit/>
          </a:bodyPr>
          <a:lstStyle/>
          <a:p>
            <a:pPr algn="ctr"/>
            <a:r>
              <a:rPr lang="en-US" sz="2000" b="1" i="1" dirty="0" smtClean="0"/>
              <a:t>Histopathology of cutaneous capillary </a:t>
            </a:r>
            <a:r>
              <a:rPr lang="en-US" sz="2000" b="1" i="1" dirty="0" err="1" smtClean="0"/>
              <a:t>hemangioma</a:t>
            </a:r>
            <a:r>
              <a:rPr lang="en-US" sz="2000" b="1" i="1" dirty="0" smtClean="0"/>
              <a:t>. Skin biopsy. H/E  stain</a:t>
            </a:r>
            <a:endParaRPr lang="en-US" sz="2000" b="1" i="1" dirty="0"/>
          </a:p>
        </p:txBody>
      </p:sp>
      <p:pic>
        <p:nvPicPr>
          <p:cNvPr id="43010" name="Picture 2" descr="File:Capillary hemangioma of skin (1).jpg">
            <a:hlinkClick r:id="rId3"/>
          </p:cNvPr>
          <p:cNvPicPr>
            <a:picLocks noChangeAspect="1" noChangeArrowheads="1"/>
          </p:cNvPicPr>
          <p:nvPr/>
        </p:nvPicPr>
        <p:blipFill>
          <a:blip r:embed="rId4" cstate="print"/>
          <a:srcRect/>
          <a:stretch>
            <a:fillRect/>
          </a:stretch>
        </p:blipFill>
        <p:spPr bwMode="auto">
          <a:xfrm>
            <a:off x="642910" y="836712"/>
            <a:ext cx="7817522" cy="4896544"/>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561543634"/>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857224" y="836712"/>
            <a:ext cx="7603208"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21904" y="5733256"/>
            <a:ext cx="8064896" cy="1015663"/>
          </a:xfrm>
          <a:prstGeom prst="rect">
            <a:avLst/>
          </a:prstGeom>
        </p:spPr>
        <p:txBody>
          <a:bodyPr wrap="square">
            <a:spAutoFit/>
          </a:bodyPr>
          <a:lstStyle/>
          <a:p>
            <a:pPr algn="ctr"/>
            <a:r>
              <a:rPr lang="en-US" sz="2000" b="1" i="1" dirty="0" smtClean="0"/>
              <a:t>Vascular spaces are lined by the flattened endothelial cells and some contain blood. Delicate connective tissue stroma separated the capillary vascular spaces</a:t>
            </a:r>
            <a:endParaRPr lang="en-US" sz="2000" b="1" i="1" dirty="0"/>
          </a:p>
        </p:txBody>
      </p:sp>
      <p:sp>
        <p:nvSpPr>
          <p:cNvPr id="6" name="Rounded Rectangle 5"/>
          <p:cNvSpPr/>
          <p:nvPr/>
        </p:nvSpPr>
        <p:spPr>
          <a:xfrm>
            <a:off x="1159694" y="188640"/>
            <a:ext cx="6912768"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a:t>
            </a:r>
            <a:r>
              <a:rPr lang="en-US" sz="2400" b="1" i="1" dirty="0" err="1" smtClean="0"/>
              <a:t>hemangioma</a:t>
            </a:r>
            <a:r>
              <a:rPr lang="en-US" sz="2400" b="1" i="1" dirty="0" smtClean="0"/>
              <a:t> of the skin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74035397"/>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www.webpathology.com/slides/slides/Hemangioma_Cavernous3.jpg">
            <a:hlinkClick r:id="rId2"/>
          </p:cNvPr>
          <p:cNvPicPr>
            <a:picLocks noChangeAspect="1" noChangeArrowheads="1"/>
          </p:cNvPicPr>
          <p:nvPr/>
        </p:nvPicPr>
        <p:blipFill>
          <a:blip r:embed="rId3" cstate="print"/>
          <a:srcRect/>
          <a:stretch>
            <a:fillRect/>
          </a:stretch>
        </p:blipFill>
        <p:spPr bwMode="auto">
          <a:xfrm>
            <a:off x="652218" y="836713"/>
            <a:ext cx="7848872" cy="4752528"/>
          </a:xfrm>
          <a:prstGeom prst="rect">
            <a:avLst/>
          </a:prstGeom>
          <a:noFill/>
          <a:ln w="28575">
            <a:solidFill>
              <a:schemeClr val="tx1"/>
            </a:solidFill>
          </a:ln>
        </p:spPr>
      </p:pic>
      <p:sp>
        <p:nvSpPr>
          <p:cNvPr id="4" name="Rounded Rectangle 3"/>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Cavernous Hemangioma of Skin – HPF</a:t>
            </a:r>
            <a:endParaRPr lang="en-US" sz="2400" b="1" i="1" dirty="0"/>
          </a:p>
        </p:txBody>
      </p:sp>
      <p:sp>
        <p:nvSpPr>
          <p:cNvPr id="5" name="Rectangle 4"/>
          <p:cNvSpPr/>
          <p:nvPr/>
        </p:nvSpPr>
        <p:spPr>
          <a:xfrm>
            <a:off x="509342" y="5589240"/>
            <a:ext cx="7848872" cy="1200329"/>
          </a:xfrm>
          <a:prstGeom prst="rect">
            <a:avLst/>
          </a:prstGeom>
        </p:spPr>
        <p:txBody>
          <a:bodyPr wrap="square">
            <a:spAutoFit/>
          </a:bodyPr>
          <a:lstStyle/>
          <a:p>
            <a:pPr algn="ctr"/>
            <a:r>
              <a:rPr lang="en-US" b="1" i="1" dirty="0" smtClean="0"/>
              <a:t>Large cavernous </a:t>
            </a:r>
            <a:r>
              <a:rPr lang="en-US" b="1" i="1" dirty="0" err="1" smtClean="0"/>
              <a:t>hemangioma</a:t>
            </a:r>
            <a:r>
              <a:rPr lang="en-US" b="1" i="1" dirty="0" smtClean="0"/>
              <a:t>, usually on an extremity, complicated by thrombocytopenic purpura. Blue rubber bleb nevus syndrome: cavernous hemangiomas of the skin and gastrointestinal tract.</a:t>
            </a:r>
            <a:endParaRPr lang="en-US"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8113671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prstClr val="white"/>
                </a:solidFill>
                <a:effectLst>
                  <a:outerShdw blurRad="38100" dist="38100" dir="2700000" algn="tl">
                    <a:srgbClr val="000000">
                      <a:alpha val="43137"/>
                    </a:srgbClr>
                  </a:outerShdw>
                </a:effectLst>
              </a:rPr>
              <a:t>Anatomy of the Kidney</a:t>
            </a:r>
            <a:endParaRPr lang="en-US" sz="2400" b="1" i="1" dirty="0">
              <a:solidFill>
                <a:prstClr val="white"/>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16388610"/>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1714488"/>
            <a:ext cx="7572428" cy="243459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7- Teratoma (</a:t>
            </a:r>
            <a:r>
              <a:rPr lang="en-US" b="1" i="1" dirty="0" err="1" smtClean="0">
                <a:solidFill>
                  <a:srgbClr val="00CCFF"/>
                </a:solidFill>
                <a:effectLst>
                  <a:outerShdw blurRad="38100" dist="38100" dir="2700000" algn="tl">
                    <a:srgbClr val="000000">
                      <a:alpha val="43137"/>
                    </a:srgbClr>
                  </a:outerShdw>
                </a:effectLst>
              </a:rPr>
              <a:t>dermoid</a:t>
            </a:r>
            <a:r>
              <a:rPr lang="en-US" b="1" i="1" dirty="0" smtClean="0">
                <a:solidFill>
                  <a:srgbClr val="00CCFF"/>
                </a:solidFill>
                <a:effectLst>
                  <a:outerShdw blurRad="38100" dist="38100" dir="2700000" algn="tl">
                    <a:srgbClr val="000000">
                      <a:alpha val="43137"/>
                    </a:srgbClr>
                  </a:outerShdw>
                </a:effectLst>
              </a:rPr>
              <a:t> cyst) </a:t>
            </a:r>
            <a:br>
              <a:rPr lang="en-US" b="1" i="1" dirty="0" smtClean="0">
                <a:solidFill>
                  <a:srgbClr val="00CCFF"/>
                </a:solidFill>
                <a:effectLst>
                  <a:outerShdw blurRad="38100" dist="38100" dir="2700000" algn="tl">
                    <a:srgbClr val="000000">
                      <a:alpha val="43137"/>
                    </a:srgbClr>
                  </a:outerShdw>
                </a:effectLst>
              </a:rPr>
            </a:br>
            <a:r>
              <a:rPr lang="en-US" b="1" i="1" dirty="0" smtClean="0">
                <a:solidFill>
                  <a:srgbClr val="00CCFF"/>
                </a:solidFill>
                <a:effectLst>
                  <a:outerShdw blurRad="38100" dist="38100" dir="2700000" algn="tl">
                    <a:srgbClr val="000000">
                      <a:alpha val="43137"/>
                    </a:srgbClr>
                  </a:outerShdw>
                </a:effectLst>
              </a:rPr>
              <a:t>of the ovary</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832851779"/>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2" descr="H:\Cotran\Images\CH24\F024046.jpg"/>
          <p:cNvPicPr>
            <a:picLocks noChangeAspect="1" noChangeArrowheads="1"/>
          </p:cNvPicPr>
          <p:nvPr/>
        </p:nvPicPr>
        <p:blipFill>
          <a:blip r:embed="rId3" cstate="print"/>
          <a:srcRect/>
          <a:stretch>
            <a:fillRect/>
          </a:stretch>
        </p:blipFill>
        <p:spPr bwMode="auto">
          <a:xfrm>
            <a:off x="755576" y="836712"/>
            <a:ext cx="7467600" cy="4872037"/>
          </a:xfrm>
          <a:prstGeom prst="rect">
            <a:avLst/>
          </a:prstGeom>
          <a:noFill/>
          <a:ln w="28575">
            <a:solidFill>
              <a:schemeClr val="tx1"/>
            </a:solidFill>
          </a:ln>
        </p:spPr>
      </p:pic>
      <p:sp>
        <p:nvSpPr>
          <p:cNvPr id="7" name="Rounded Rectangle 6"/>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Rectangle 7"/>
          <p:cNvSpPr/>
          <p:nvPr/>
        </p:nvSpPr>
        <p:spPr>
          <a:xfrm>
            <a:off x="755576" y="5961474"/>
            <a:ext cx="7488832" cy="707886"/>
          </a:xfrm>
          <a:prstGeom prst="rect">
            <a:avLst/>
          </a:prstGeom>
        </p:spPr>
        <p:txBody>
          <a:bodyPr wrap="square">
            <a:spAutoFit/>
          </a:bodyPr>
          <a:lstStyle/>
          <a:p>
            <a:pPr algn="ctr"/>
            <a:r>
              <a:rPr lang="en-US" sz="2000" b="1" i="1" dirty="0" smtClean="0"/>
              <a:t>Opened mature cystic teratoma ( </a:t>
            </a:r>
            <a:r>
              <a:rPr lang="en-US" sz="2000" b="1" i="1" dirty="0" err="1" smtClean="0"/>
              <a:t>dermoid</a:t>
            </a:r>
            <a:r>
              <a:rPr lang="en-US" sz="2000" b="1" i="1" dirty="0" smtClean="0"/>
              <a:t> cyst ) shows hair (bottom ) and a mixture of tissues .</a:t>
            </a:r>
            <a:endParaRPr lang="en-US" sz="20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50450073"/>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613047"/>
            <a:ext cx="7776864" cy="1200329"/>
          </a:xfrm>
          <a:prstGeom prst="rect">
            <a:avLst/>
          </a:prstGeom>
        </p:spPr>
        <p:txBody>
          <a:bodyPr wrap="square">
            <a:spAutoFit/>
          </a:bodyPr>
          <a:lstStyle/>
          <a:p>
            <a:pPr algn="ctr"/>
            <a:r>
              <a:rPr lang="en-US" b="1" i="1" dirty="0" smtClean="0"/>
              <a:t>This 4.0 cm </a:t>
            </a:r>
            <a:r>
              <a:rPr lang="en-US" b="1" i="1" dirty="0" err="1" smtClean="0"/>
              <a:t>dermoid</a:t>
            </a:r>
            <a:r>
              <a:rPr lang="en-US" b="1" i="1" dirty="0" smtClean="0"/>
              <a:t> cyst is filled with greasy material (keratin and sebaceous secretions) and shows tufts of hair. The rounded solid area at the bottom is called Rokitansky's protruberance.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899592" y="797024"/>
            <a:ext cx="7200800" cy="4792216"/>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8842445"/>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541039"/>
            <a:ext cx="7920880" cy="923330"/>
          </a:xfrm>
          <a:prstGeom prst="rect">
            <a:avLst/>
          </a:prstGeom>
        </p:spPr>
        <p:txBody>
          <a:bodyPr wrap="square">
            <a:spAutoFit/>
          </a:bodyPr>
          <a:lstStyle/>
          <a:p>
            <a:pPr algn="ctr"/>
            <a:r>
              <a:rPr lang="en-US" b="1" i="1" dirty="0" smtClean="0"/>
              <a:t>Ovarian teratoma showing </a:t>
            </a:r>
            <a:r>
              <a:rPr lang="en-US" b="1" i="1" u="sng" dirty="0" smtClean="0"/>
              <a:t>neuroepithelial tubules and rosettes </a:t>
            </a:r>
            <a:r>
              <a:rPr lang="en-US" b="1" i="1" dirty="0" smtClean="0"/>
              <a:t>(</a:t>
            </a:r>
            <a:r>
              <a:rPr lang="en-US" b="1" i="1" dirty="0" smtClean="0">
                <a:solidFill>
                  <a:srgbClr val="FF0000"/>
                </a:solidFill>
              </a:rPr>
              <a:t>immature</a:t>
            </a:r>
            <a:r>
              <a:rPr lang="en-US" b="1" i="1" dirty="0" smtClean="0"/>
              <a:t> component) adjacent to a hair follicle (mature component). They consist of epidermis, hair follicles, sweat and sebaceous glands and neuroectodermal derivatives</a:t>
            </a:r>
            <a:endParaRPr lang="en-US" b="1" i="1" dirty="0"/>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539552" y="764704"/>
            <a:ext cx="7848872" cy="4752528"/>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a:t>
            </a:r>
            <a:r>
              <a:rPr lang="en-US" sz="2400" b="1" i="1" dirty="0" smtClean="0">
                <a:solidFill>
                  <a:srgbClr val="FF0000"/>
                </a:solidFill>
              </a:rPr>
              <a:t>Immature</a:t>
            </a:r>
            <a:r>
              <a:rPr lang="en-US" sz="2400" b="1" i="1" dirty="0" smtClean="0"/>
              <a:t>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99915706"/>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683568" y="836712"/>
            <a:ext cx="7631410" cy="4854699"/>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03765427"/>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467544" y="764704"/>
            <a:ext cx="799288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01824" y="5340952"/>
            <a:ext cx="7668344" cy="1200329"/>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smooth  muscle and brain tissue containing neurons and glial cells</a:t>
            </a:r>
            <a:endParaRPr lang="en-US" b="1" i="1" dirty="0"/>
          </a:p>
        </p:txBody>
      </p:sp>
      <p:sp>
        <p:nvSpPr>
          <p:cNvPr id="6" name="Rounded Rectangle 5"/>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53809694"/>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2133600"/>
            <a:ext cx="6606480" cy="2928958"/>
          </a:xfrm>
        </p:spPr>
        <p:txBody>
          <a:bodyPr>
            <a:noAutofit/>
          </a:bodyPr>
          <a:lstStyle/>
          <a:p>
            <a:pPr algn="ctr"/>
            <a:r>
              <a:rPr lang="en-US" sz="6600" b="1" i="1" dirty="0" smtClean="0">
                <a:solidFill>
                  <a:srgbClr val="FF0000"/>
                </a:solidFill>
                <a:effectLst>
                  <a:outerShdw blurRad="38100" dist="38100" dir="2700000" algn="tl">
                    <a:srgbClr val="000000">
                      <a:alpha val="43137"/>
                    </a:srgbClr>
                  </a:outerShdw>
                </a:effectLst>
              </a:rPr>
              <a:t>NEOPLASIA</a:t>
            </a:r>
            <a:r>
              <a:rPr lang="en-US" sz="6600" b="1" i="1" dirty="0" smtClean="0">
                <a:solidFill>
                  <a:srgbClr val="1801A3"/>
                </a:solidFill>
                <a:effectLst>
                  <a:outerShdw blurRad="38100" dist="38100" dir="2700000" algn="tl">
                    <a:srgbClr val="000000">
                      <a:alpha val="43137"/>
                    </a:srgbClr>
                  </a:outerShdw>
                </a:effectLst>
              </a:rPr>
              <a:t/>
            </a:r>
            <a:br>
              <a:rPr lang="en-US" sz="6600" b="1" i="1" dirty="0" smtClean="0">
                <a:solidFill>
                  <a:srgbClr val="1801A3"/>
                </a:solidFill>
                <a:effectLst>
                  <a:outerShdw blurRad="38100" dist="38100" dir="2700000" algn="tl">
                    <a:srgbClr val="000000">
                      <a:alpha val="43137"/>
                    </a:srgbClr>
                  </a:outerShdw>
                </a:effectLst>
              </a:rPr>
            </a:br>
            <a:r>
              <a:rPr lang="en-US" sz="6600" b="1" i="1" dirty="0" smtClean="0">
                <a:solidFill>
                  <a:srgbClr val="1801A3"/>
                </a:solidFill>
                <a:effectLst>
                  <a:outerShdw blurRad="38100" dist="38100" dir="2700000" algn="tl">
                    <a:srgbClr val="000000">
                      <a:alpha val="43137"/>
                    </a:srgbClr>
                  </a:outerShdw>
                </a:effectLst>
              </a:rPr>
              <a:t>-------</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FFC000"/>
                </a:solidFill>
                <a:effectLst>
                  <a:outerShdw blurRad="38100" dist="38100" dir="2700000" algn="tl">
                    <a:srgbClr val="000000">
                      <a:alpha val="43137"/>
                    </a:srgbClr>
                  </a:outerShdw>
                </a:effectLst>
              </a:rPr>
              <a:t>(Malignant Tumors)</a:t>
            </a:r>
            <a:endParaRPr lang="en-US" sz="5400"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1436340" y="358703"/>
            <a:ext cx="6172200" cy="1015663"/>
          </a:xfrm>
          <a:prstGeom prst="rect">
            <a:avLst/>
          </a:prstGeom>
          <a:noFill/>
        </p:spPr>
        <p:txBody>
          <a:bodyPr wrap="square" rtlCol="0">
            <a:spAutoFit/>
          </a:bodyPr>
          <a:lstStyle/>
          <a:p>
            <a:pPr algn="ctr"/>
            <a:r>
              <a:rPr lang="en-US" sz="6000" b="1" i="1" dirty="0" smtClean="0">
                <a:effectLst>
                  <a:outerShdw blurRad="38100" dist="38100" dir="2700000" algn="tl">
                    <a:srgbClr val="000000">
                      <a:alpha val="43137"/>
                    </a:srgbClr>
                  </a:outerShdw>
                </a:effectLst>
              </a:rPr>
              <a:t>PRACTICAL - 6</a:t>
            </a:r>
            <a:endParaRPr lang="en-US" sz="6000" b="1" i="1" dirty="0">
              <a:effectLst>
                <a:outerShdw blurRad="38100" dist="38100" dir="2700000" algn="tl">
                  <a:srgbClr val="000000">
                    <a:alpha val="43137"/>
                  </a:srgbClr>
                </a:outerShdw>
              </a:effectLst>
            </a:endParaRPr>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11153263"/>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2206752" cy="990600"/>
          </a:xfrm>
        </p:spPr>
        <p:txBody>
          <a:bodyPr/>
          <a:lstStyle/>
          <a:p>
            <a:r>
              <a:rPr lang="en-US" dirty="0" smtClean="0">
                <a:solidFill>
                  <a:srgbClr val="1801A3"/>
                </a:solidFill>
              </a:rPr>
              <a:t>Contents:</a:t>
            </a:r>
            <a:endParaRPr lang="en-US" dirty="0">
              <a:solidFill>
                <a:srgbClr val="1801A3"/>
              </a:solidFill>
            </a:endParaRPr>
          </a:p>
        </p:txBody>
      </p:sp>
      <p:sp>
        <p:nvSpPr>
          <p:cNvPr id="3" name="Content Placeholder 2"/>
          <p:cNvSpPr>
            <a:spLocks noGrp="1"/>
          </p:cNvSpPr>
          <p:nvPr>
            <p:ph sz="quarter" idx="1"/>
          </p:nvPr>
        </p:nvSpPr>
        <p:spPr>
          <a:xfrm>
            <a:off x="612648" y="1905000"/>
            <a:ext cx="8153400" cy="4191000"/>
          </a:xfrm>
        </p:spPr>
        <p:txBody>
          <a:bodyPr>
            <a:normAutofit/>
          </a:bodyPr>
          <a:lstStyle/>
          <a:p>
            <a:r>
              <a:rPr lang="en-US" dirty="0"/>
              <a:t>Squamous cell carcinoma of the skin.</a:t>
            </a:r>
          </a:p>
          <a:p>
            <a:pPr lvl="0"/>
            <a:r>
              <a:rPr lang="en-US" dirty="0"/>
              <a:t>Adenocarcinoma of the large </a:t>
            </a:r>
            <a:r>
              <a:rPr lang="en-US" dirty="0" smtClean="0"/>
              <a:t>intestine</a:t>
            </a:r>
          </a:p>
          <a:p>
            <a:r>
              <a:rPr lang="en-US" dirty="0"/>
              <a:t>Leiomyosarcoma.</a:t>
            </a:r>
          </a:p>
          <a:p>
            <a:endParaRPr lang="en-US" dirty="0"/>
          </a:p>
        </p:txBody>
      </p:sp>
    </p:spTree>
    <p:extLst>
      <p:ext uri="{BB962C8B-B14F-4D97-AF65-F5344CB8AC3E}">
        <p14:creationId xmlns:p14="http://schemas.microsoft.com/office/powerpoint/2010/main" val="3511504907"/>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71538" y="1928802"/>
            <a:ext cx="7429552" cy="302288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1- Squamous cell carcinoma of</a:t>
            </a:r>
            <a:br>
              <a:rPr lang="en-US" b="1" i="1" dirty="0" smtClean="0">
                <a:solidFill>
                  <a:srgbClr val="FFC000"/>
                </a:solidFill>
                <a:effectLst>
                  <a:outerShdw blurRad="38100" dist="38100" dir="2700000" algn="tl">
                    <a:srgbClr val="000000">
                      <a:alpha val="43137"/>
                    </a:srgbClr>
                  </a:outerShdw>
                </a:effectLst>
              </a:rPr>
            </a:br>
            <a:r>
              <a:rPr lang="en-US" b="1" i="1" dirty="0" smtClean="0">
                <a:solidFill>
                  <a:srgbClr val="FFC000"/>
                </a:solidFill>
                <a:effectLst>
                  <a:outerShdw blurRad="38100" dist="38100" dir="2700000" algn="tl">
                    <a:srgbClr val="000000">
                      <a:alpha val="43137"/>
                    </a:srgbClr>
                  </a:outerShdw>
                </a:effectLst>
              </a:rPr>
              <a:t> the skin</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15884097"/>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2" cstate="print"/>
          <a:srcRect/>
          <a:stretch>
            <a:fillRect/>
          </a:stretch>
        </p:blipFill>
        <p:spPr bwMode="auto">
          <a:xfrm>
            <a:off x="179512" y="836713"/>
            <a:ext cx="3024336" cy="3312368"/>
          </a:xfrm>
          <a:prstGeom prst="rect">
            <a:avLst/>
          </a:prstGeom>
          <a:noFill/>
          <a:ln w="28575">
            <a:solidFill>
              <a:schemeClr val="tx1"/>
            </a:solidFill>
            <a:miter lim="800000"/>
            <a:headEnd/>
            <a:tailEnd/>
          </a:ln>
        </p:spPr>
      </p:pic>
      <p:pic>
        <p:nvPicPr>
          <p:cNvPr id="98308" name="Picture 6" descr="http://www.mskcc.org/mskcc/shared/graphics/Scc.jpg"/>
          <p:cNvPicPr>
            <a:picLocks noChangeAspect="1" noChangeArrowheads="1"/>
          </p:cNvPicPr>
          <p:nvPr/>
        </p:nvPicPr>
        <p:blipFill>
          <a:blip r:embed="rId3" cstate="print"/>
          <a:srcRect/>
          <a:stretch>
            <a:fillRect/>
          </a:stretch>
        </p:blipFill>
        <p:spPr bwMode="auto">
          <a:xfrm>
            <a:off x="3347864" y="836713"/>
            <a:ext cx="2664295" cy="3312368"/>
          </a:xfrm>
          <a:prstGeom prst="rect">
            <a:avLst/>
          </a:prstGeom>
          <a:noFill/>
          <a:ln w="28575">
            <a:solidFill>
              <a:schemeClr val="tx1"/>
            </a:solidFill>
            <a:miter lim="800000"/>
            <a:headEnd/>
            <a:tailEnd/>
          </a:ln>
        </p:spPr>
      </p:pic>
      <p:sp>
        <p:nvSpPr>
          <p:cNvPr id="5" name="Rounded Rectangle 4"/>
          <p:cNvSpPr/>
          <p:nvPr/>
        </p:nvSpPr>
        <p:spPr>
          <a:xfrm>
            <a:off x="899592"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Gross</a:t>
            </a:r>
            <a:endParaRPr lang="en-US" sz="2400" b="1" i="1" dirty="0">
              <a:effectLst>
                <a:outerShdw blurRad="38100" dist="38100" dir="2700000" algn="tl">
                  <a:srgbClr val="000000">
                    <a:alpha val="43137"/>
                  </a:srgbClr>
                </a:outerShdw>
              </a:effectLst>
            </a:endParaRPr>
          </a:p>
        </p:txBody>
      </p:sp>
      <p:pic>
        <p:nvPicPr>
          <p:cNvPr id="23554" name="Picture 2" descr="http://www.ceri-hughes.com/content/images/lipscc.jpg"/>
          <p:cNvPicPr>
            <a:picLocks noChangeAspect="1" noChangeArrowheads="1"/>
          </p:cNvPicPr>
          <p:nvPr/>
        </p:nvPicPr>
        <p:blipFill>
          <a:blip r:embed="rId4" cstate="print"/>
          <a:srcRect/>
          <a:stretch>
            <a:fillRect/>
          </a:stretch>
        </p:blipFill>
        <p:spPr bwMode="auto">
          <a:xfrm>
            <a:off x="6156176" y="836712"/>
            <a:ext cx="2450223" cy="3312369"/>
          </a:xfrm>
          <a:prstGeom prst="rect">
            <a:avLst/>
          </a:prstGeom>
          <a:noFill/>
          <a:ln w="28575">
            <a:solidFill>
              <a:schemeClr val="tx1"/>
            </a:solidFill>
          </a:ln>
        </p:spPr>
      </p:pic>
      <p:sp>
        <p:nvSpPr>
          <p:cNvPr id="7" name="Rectangle 6"/>
          <p:cNvSpPr/>
          <p:nvPr/>
        </p:nvSpPr>
        <p:spPr>
          <a:xfrm>
            <a:off x="142844" y="4221088"/>
            <a:ext cx="8640960" cy="1754326"/>
          </a:xfrm>
          <a:prstGeom prst="rect">
            <a:avLst/>
          </a:prstGeom>
        </p:spPr>
        <p:txBody>
          <a:bodyPr wrap="square">
            <a:spAutoFit/>
          </a:bodyPr>
          <a:lstStyle/>
          <a:p>
            <a:pPr algn="ctr"/>
            <a:r>
              <a:rPr lang="en-US" b="1" i="1" dirty="0" smtClean="0"/>
              <a:t>Squamous cell carcinoma (SCC) is the second most common cancer of the skin A sore that does not heal or any change in an existing mole, wart, or skin lesion can point to SCC.  There may be an ulcer or reddish skin plaque that grows very slowly, may bleed occasionally (especially if located on the lip), may have an ulcerated center with raised, hard edges, may have a pearly quality with tiny blood vessels, is commonly present on sun-exposed areas (back of hands, lip, </a:t>
            </a:r>
            <a:r>
              <a:rPr lang="en-US" b="1" i="1" dirty="0"/>
              <a:t>ears</a:t>
            </a:r>
            <a:r>
              <a:rPr lang="ar-SA" b="1" i="1" dirty="0"/>
              <a:t> </a:t>
            </a:r>
            <a:r>
              <a:rPr lang="en-US" b="1" i="1" dirty="0"/>
              <a:t>and  the </a:t>
            </a:r>
            <a:r>
              <a:rPr lang="en-US" b="1" i="1" dirty="0" smtClean="0"/>
              <a:t>scalp) usually a small ulcer which will not heal and bleeds sporadically.</a:t>
            </a:r>
            <a:endParaRPr lang="en-US"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1754578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562600"/>
            <a:ext cx="8001000" cy="1323439"/>
          </a:xfrm>
          <a:prstGeom prst="rect">
            <a:avLst/>
          </a:prstGeom>
        </p:spPr>
        <p:txBody>
          <a:bodyPr wrap="square">
            <a:spAutoFit/>
          </a:bodyPr>
          <a:lstStyle/>
          <a:p>
            <a:pPr algn="ctr"/>
            <a:r>
              <a:rPr lang="en-US" sz="2000" b="1" i="1" dirty="0"/>
              <a:t>Normal glomerulus </a:t>
            </a:r>
            <a:r>
              <a:rPr lang="en-US" sz="2000" b="1" i="1" dirty="0" smtClean="0"/>
              <a:t>by light microscopy. The glomerular capillary loops are thin and delicate. Endothelial and mesangial cells are normal in number. The surrounding tubules are normal</a:t>
            </a:r>
            <a:endParaRPr lang="en-US" sz="2000" b="1" i="1" dirty="0"/>
          </a:p>
        </p:txBody>
      </p:sp>
      <p:sp>
        <p:nvSpPr>
          <p:cNvPr id="4" name="Rounded Rectangle 3"/>
          <p:cNvSpPr/>
          <p:nvPr/>
        </p:nvSpPr>
        <p:spPr>
          <a:xfrm>
            <a:off x="1547664" y="188640"/>
            <a:ext cx="5976664" cy="50405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457200" y="838200"/>
            <a:ext cx="7924800" cy="4724400"/>
          </a:xfrm>
          <a:prstGeom prst="rect">
            <a:avLst/>
          </a:prstGeom>
          <a:noFill/>
          <a:ln w="38100">
            <a:solidFill>
              <a:srgbClr val="6D0D62"/>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88066668"/>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051" descr="scc"/>
          <p:cNvSpPr>
            <a:spLocks noGrp="1" noChangeAspect="1" noChangeArrowheads="1"/>
          </p:cNvSpPr>
          <p:nvPr isPhoto="1"/>
        </p:nvSpPr>
        <p:spPr bwMode="auto">
          <a:xfrm>
            <a:off x="467544" y="836712"/>
            <a:ext cx="8064896" cy="4824536"/>
          </a:xfrm>
          <a:prstGeom prst="rect">
            <a:avLst/>
          </a:prstGeom>
          <a:blipFill dpi="0" rotWithShape="1">
            <a:blip r:embed="rId2" cstate="print"/>
            <a:srcRect/>
            <a:stretch>
              <a:fillRect r="-14199"/>
            </a:stretch>
          </a:blipFill>
          <a:ln w="28575">
            <a:solidFill>
              <a:schemeClr val="tx1"/>
            </a:solidFill>
            <a:miter lim="800000"/>
            <a:headEnd/>
            <a:tailEnd/>
          </a:ln>
          <a:effectLst/>
        </p:spPr>
        <p:txBody>
          <a:bodyPr/>
          <a:lstStyle/>
          <a:p>
            <a:endParaRPr lang="en-US">
              <a:solidFill>
                <a:schemeClr val="bg2"/>
              </a:solidFill>
            </a:endParaRPr>
          </a:p>
        </p:txBody>
      </p:sp>
      <p:sp>
        <p:nvSpPr>
          <p:cNvPr id="4" name="Rounded Rectangle 3"/>
          <p:cNvSpPr/>
          <p:nvPr/>
        </p:nvSpPr>
        <p:spPr>
          <a:xfrm>
            <a:off x="827584"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Histopathology</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643578"/>
            <a:ext cx="7992888" cy="923330"/>
          </a:xfrm>
          <a:prstGeom prst="rect">
            <a:avLst/>
          </a:prstGeom>
        </p:spPr>
        <p:txBody>
          <a:bodyPr wrap="square">
            <a:spAutoFit/>
          </a:bodyPr>
          <a:lstStyle/>
          <a:p>
            <a:pPr algn="ctr"/>
            <a:r>
              <a:rPr lang="en-US" b="1" i="1" dirty="0" smtClean="0"/>
              <a:t>The normal squamous epithelium at the left merges into the squamous </a:t>
            </a:r>
          </a:p>
          <a:p>
            <a:pPr algn="ctr"/>
            <a:r>
              <a:rPr lang="en-US" b="1" i="1" dirty="0" smtClean="0"/>
              <a:t>cell carcinoma at the right, which is infiltrating downward. The neoplastic squamous cells are still similar to the normal squamous cells, but are less orderly</a:t>
            </a:r>
            <a:endParaRPr lang="en-US" b="1" i="1" dirty="0"/>
          </a:p>
        </p:txBody>
      </p:sp>
      <p:cxnSp>
        <p:nvCxnSpPr>
          <p:cNvPr id="7" name="Straight Connector 6"/>
          <p:cNvCxnSpPr/>
          <p:nvPr/>
        </p:nvCxnSpPr>
        <p:spPr>
          <a:xfrm flipH="1">
            <a:off x="2411760" y="1052736"/>
            <a:ext cx="2520280" cy="4536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48064" y="980728"/>
            <a:ext cx="2304256" cy="369332"/>
          </a:xfrm>
          <a:prstGeom prst="rect">
            <a:avLst/>
          </a:prstGeom>
          <a:noFill/>
        </p:spPr>
        <p:txBody>
          <a:bodyPr wrap="square" rtlCol="0">
            <a:spAutoFit/>
          </a:bodyPr>
          <a:lstStyle/>
          <a:p>
            <a:r>
              <a:rPr lang="en-US" dirty="0" smtClean="0"/>
              <a:t>Sq Cell Carcinoma</a:t>
            </a:r>
            <a:endParaRPr lang="en-US" dirty="0"/>
          </a:p>
        </p:txBody>
      </p:sp>
      <p:sp>
        <p:nvSpPr>
          <p:cNvPr id="11"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63786883"/>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8466" name="Picture 2" descr="http://library.med.utah.edu/WebPath/jpeg1/NEO095.jpg"/>
          <p:cNvPicPr>
            <a:picLocks noChangeAspect="1" noChangeArrowheads="1"/>
          </p:cNvPicPr>
          <p:nvPr/>
        </p:nvPicPr>
        <p:blipFill>
          <a:blip r:embed="rId2" cstate="print"/>
          <a:srcRect/>
          <a:stretch>
            <a:fillRect/>
          </a:stretch>
        </p:blipFill>
        <p:spPr bwMode="auto">
          <a:xfrm>
            <a:off x="683568" y="836712"/>
            <a:ext cx="7776864" cy="4896544"/>
          </a:xfrm>
          <a:prstGeom prst="rect">
            <a:avLst/>
          </a:prstGeom>
          <a:noFill/>
          <a:ln w="28575">
            <a:solidFill>
              <a:schemeClr val="tx1"/>
            </a:solidFill>
          </a:ln>
        </p:spPr>
      </p:pic>
      <p:sp>
        <p:nvSpPr>
          <p:cNvPr id="3" name="Rectangle 2"/>
          <p:cNvSpPr/>
          <p:nvPr/>
        </p:nvSpPr>
        <p:spPr>
          <a:xfrm>
            <a:off x="899592" y="5818038"/>
            <a:ext cx="7272808" cy="646331"/>
          </a:xfrm>
          <a:prstGeom prst="rect">
            <a:avLst/>
          </a:prstGeom>
        </p:spPr>
        <p:txBody>
          <a:bodyPr wrap="square">
            <a:spAutoFit/>
          </a:bodyPr>
          <a:lstStyle/>
          <a:p>
            <a:pPr algn="ctr"/>
            <a:r>
              <a:rPr lang="en-US" b="1" i="1" dirty="0" smtClean="0"/>
              <a:t>Here is a moderately differentiated squamous cell carcinoma in which some, but not all, of the neoplastic cells in nests have pink cytoplasmic keratin</a:t>
            </a:r>
            <a:endParaRPr lang="en-US" b="1" i="1" dirty="0"/>
          </a:p>
        </p:txBody>
      </p:sp>
      <p:sp>
        <p:nvSpPr>
          <p:cNvPr id="4" name="Rounded Rectangle 3"/>
          <p:cNvSpPr/>
          <p:nvPr/>
        </p:nvSpPr>
        <p:spPr>
          <a:xfrm>
            <a:off x="899592"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95367029"/>
      </p:ext>
    </p:ext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512" y="5408056"/>
            <a:ext cx="8280920" cy="1477328"/>
          </a:xfrm>
          <a:prstGeom prst="rect">
            <a:avLst/>
          </a:prstGeom>
        </p:spPr>
        <p:txBody>
          <a:bodyPr wrap="square">
            <a:spAutoFit/>
          </a:bodyPr>
          <a:lstStyle/>
          <a:p>
            <a:pPr algn="ctr"/>
            <a:r>
              <a:rPr lang="en-US" b="1" i="1" dirty="0" smtClean="0"/>
              <a:t>At high magnification, this squamous cell carcinoma demonstrates enough differentiation to tell that the cells are of squamous origin. The cells are pink</a:t>
            </a:r>
          </a:p>
          <a:p>
            <a:pPr algn="ctr"/>
            <a:r>
              <a:rPr lang="en-US" b="1" i="1" dirty="0" smtClean="0"/>
              <a:t> and polygonal in shape with intercellular bridges.    </a:t>
            </a:r>
          </a:p>
          <a:p>
            <a:pPr algn="ctr"/>
            <a:r>
              <a:rPr lang="en-US" b="1" i="1" dirty="0" smtClean="0"/>
              <a:t>The neoplastic cells show pleomorphism, with hyperchromatic nuclei. </a:t>
            </a:r>
          </a:p>
          <a:p>
            <a:pPr algn="ctr"/>
            <a:r>
              <a:rPr lang="en-US" b="1" i="1" dirty="0" smtClean="0"/>
              <a:t>A mitotic figure is present  near the center</a:t>
            </a:r>
            <a:endParaRPr lang="en-US" b="1" i="1" dirty="0"/>
          </a:p>
        </p:txBody>
      </p:sp>
      <p:pic>
        <p:nvPicPr>
          <p:cNvPr id="21506" name="Picture 2" descr="http://library.med.utah.edu/WebPath/jpeg1/NEO096.jpg"/>
          <p:cNvPicPr>
            <a:picLocks noChangeAspect="1" noChangeArrowheads="1"/>
          </p:cNvPicPr>
          <p:nvPr/>
        </p:nvPicPr>
        <p:blipFill>
          <a:blip r:embed="rId2" cstate="print"/>
          <a:srcRect/>
          <a:stretch>
            <a:fillRect/>
          </a:stretch>
        </p:blipFill>
        <p:spPr bwMode="auto">
          <a:xfrm>
            <a:off x="642910" y="836712"/>
            <a:ext cx="7961538" cy="4592935"/>
          </a:xfrm>
          <a:prstGeom prst="rect">
            <a:avLst/>
          </a:prstGeom>
          <a:noFill/>
          <a:ln w="28575">
            <a:solidFill>
              <a:schemeClr val="tx1"/>
            </a:solidFill>
          </a:ln>
        </p:spPr>
      </p:pic>
      <p:sp>
        <p:nvSpPr>
          <p:cNvPr id="5" name="Rounded Rectangle 4"/>
          <p:cNvSpPr/>
          <p:nvPr/>
        </p:nvSpPr>
        <p:spPr>
          <a:xfrm>
            <a:off x="1619672"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37447448"/>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1/NEO100.jpg"/>
          <p:cNvPicPr>
            <a:picLocks noChangeAspect="1" noChangeArrowheads="1"/>
          </p:cNvPicPr>
          <p:nvPr/>
        </p:nvPicPr>
        <p:blipFill>
          <a:blip r:embed="rId2" cstate="print"/>
          <a:srcRect/>
          <a:stretch>
            <a:fillRect/>
          </a:stretch>
        </p:blipFill>
        <p:spPr bwMode="auto">
          <a:xfrm>
            <a:off x="755576" y="836712"/>
            <a:ext cx="7488832" cy="4522070"/>
          </a:xfrm>
          <a:prstGeom prst="rect">
            <a:avLst/>
          </a:prstGeom>
          <a:noFill/>
          <a:ln w="28575">
            <a:solidFill>
              <a:schemeClr val="tx1"/>
            </a:solidFill>
          </a:ln>
        </p:spPr>
      </p:pic>
      <p:sp>
        <p:nvSpPr>
          <p:cNvPr id="3" name="Rectangle 2"/>
          <p:cNvSpPr/>
          <p:nvPr/>
        </p:nvSpPr>
        <p:spPr>
          <a:xfrm>
            <a:off x="755576" y="5373216"/>
            <a:ext cx="7488832" cy="1477328"/>
          </a:xfrm>
          <a:prstGeom prst="rect">
            <a:avLst/>
          </a:prstGeom>
        </p:spPr>
        <p:txBody>
          <a:bodyPr wrap="square">
            <a:spAutoFit/>
          </a:bodyPr>
          <a:lstStyle/>
          <a:p>
            <a:pPr algn="ctr"/>
            <a:r>
              <a:rPr lang="en-US" b="1" i="1" dirty="0" smtClean="0"/>
              <a:t>A mitotic figure is seen here in the center, surrounded by cells of a poorly differentiated squamous cell carcinoma, with pleomorphic cells that have minimal pink keratinization in their cytoplasm. In general, mitoses are more likely to be seen in malignant neoplasms</a:t>
            </a:r>
            <a:endParaRPr lang="en-US" b="1" i="1" dirty="0"/>
          </a:p>
        </p:txBody>
      </p:sp>
      <p:sp>
        <p:nvSpPr>
          <p:cNvPr id="4" name="Rounded Rectangle 3"/>
          <p:cNvSpPr/>
          <p:nvPr/>
        </p:nvSpPr>
        <p:spPr>
          <a:xfrm>
            <a:off x="1619672"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6482991"/>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10000"/>
          </a:blip>
          <a:srcRect/>
          <a:stretch>
            <a:fillRect/>
          </a:stretch>
        </p:blipFill>
        <p:spPr>
          <a:xfrm>
            <a:off x="395536" y="764704"/>
            <a:ext cx="8208912"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95536" y="5131058"/>
            <a:ext cx="8280920" cy="1477328"/>
          </a:xfrm>
          <a:prstGeom prst="rect">
            <a:avLst/>
          </a:prstGeom>
        </p:spPr>
        <p:txBody>
          <a:bodyPr wrap="square">
            <a:spAutoFit/>
          </a:bodyPr>
          <a:lstStyle/>
          <a:p>
            <a:pPr algn="ctr"/>
            <a:r>
              <a:rPr lang="en-US" b="1" i="1" dirty="0" smtClean="0"/>
              <a:t>The dermis is infiltrated by masses of well differentiated neoplastic squamous cells separated by fibrous tissue stroma with chronic inflammatory cells.  Tumour cells show pleomorphism, hyperchromatism and many mitotic figures .                                     </a:t>
            </a:r>
          </a:p>
          <a:p>
            <a:pPr algn="ctr"/>
            <a:r>
              <a:rPr lang="en-US" b="1" i="1" dirty="0" smtClean="0"/>
              <a:t>Pinkish laminated keratin pearls (epithelial cell nests) are present</a:t>
            </a:r>
          </a:p>
          <a:p>
            <a:pPr algn="ctr"/>
            <a:r>
              <a:rPr lang="en-US" b="1" i="1" dirty="0" smtClean="0"/>
              <a:t> in the center of some cell masses </a:t>
            </a:r>
            <a:endParaRPr lang="en-US" b="1" i="1" dirty="0"/>
          </a:p>
        </p:txBody>
      </p:sp>
      <p:sp>
        <p:nvSpPr>
          <p:cNvPr id="6" name="Rounded Rectangle 5"/>
          <p:cNvSpPr/>
          <p:nvPr/>
        </p:nvSpPr>
        <p:spPr>
          <a:xfrm>
            <a:off x="1619672" y="116632"/>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52435528"/>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2571744"/>
            <a:ext cx="7406640" cy="1472184"/>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2- Adenocarcinoma of the large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10973901"/>
      </p:ext>
    </p:ext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539552" y="836712"/>
            <a:ext cx="7920880" cy="4896544"/>
          </a:xfrm>
          <a:prstGeom prst="rect">
            <a:avLst/>
          </a:prstGeom>
          <a:noFill/>
          <a:ln w="28575">
            <a:solidFill>
              <a:schemeClr val="tx1"/>
            </a:solidFill>
          </a:ln>
        </p:spPr>
      </p:pic>
      <p:sp>
        <p:nvSpPr>
          <p:cNvPr id="5" name="Rectangle 4"/>
          <p:cNvSpPr/>
          <p:nvPr/>
        </p:nvSpPr>
        <p:spPr>
          <a:xfrm>
            <a:off x="611560" y="5818038"/>
            <a:ext cx="7632848" cy="646331"/>
          </a:xfrm>
          <a:prstGeom prst="rect">
            <a:avLst/>
          </a:prstGeom>
        </p:spPr>
        <p:txBody>
          <a:bodyPr wrap="square">
            <a:spAutoFit/>
          </a:bodyPr>
          <a:lstStyle/>
          <a:p>
            <a:pPr algn="ctr"/>
            <a:r>
              <a:rPr lang="en-US" b="1" i="1" dirty="0" smtClean="0"/>
              <a:t>This cancer is more exophytic in its growth pattern. Thus, one of the complications of a carcinoma is obstruction (usually partial).</a:t>
            </a:r>
            <a:endParaRPr lang="en-US" b="1" i="1" dirty="0"/>
          </a:p>
        </p:txBody>
      </p:sp>
      <p:sp>
        <p:nvSpPr>
          <p:cNvPr id="6" name="Rounded Rectangle 5"/>
          <p:cNvSpPr/>
          <p:nvPr/>
        </p:nvSpPr>
        <p:spPr>
          <a:xfrm>
            <a:off x="1835696"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613555"/>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11560" y="5613047"/>
            <a:ext cx="7776864" cy="923330"/>
          </a:xfrm>
          <a:prstGeom prst="rect">
            <a:avLst/>
          </a:prstGeom>
        </p:spPr>
        <p:txBody>
          <a:bodyPr wrap="square">
            <a:spAutoFit/>
          </a:bodyPr>
          <a:lstStyle/>
          <a:p>
            <a:pPr algn="ctr"/>
            <a:r>
              <a:rPr lang="en-US"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611560" y="836712"/>
            <a:ext cx="7824936" cy="4645893"/>
          </a:xfrm>
          <a:prstGeom prst="rect">
            <a:avLst/>
          </a:prstGeom>
          <a:noFill/>
          <a:ln w="28575">
            <a:solidFill>
              <a:schemeClr val="tx1"/>
            </a:solidFill>
          </a:ln>
        </p:spPr>
      </p:pic>
      <p:sp>
        <p:nvSpPr>
          <p:cNvPr id="5" name="Rounded Rectangle 4"/>
          <p:cNvSpPr/>
          <p:nvPr/>
        </p:nvSpPr>
        <p:spPr>
          <a:xfrm>
            <a:off x="1907704"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52589953"/>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571472" y="836712"/>
            <a:ext cx="8104984" cy="4824536"/>
          </a:xfrm>
          <a:prstGeom prst="rect">
            <a:avLst/>
          </a:prstGeom>
          <a:noFill/>
          <a:ln w="28575">
            <a:solidFill>
              <a:schemeClr val="tx1"/>
            </a:solidFill>
            <a:miter lim="800000"/>
            <a:headEnd/>
            <a:tailEnd/>
          </a:ln>
        </p:spPr>
      </p:pic>
      <p:sp>
        <p:nvSpPr>
          <p:cNvPr id="3" name="Rounded Rectangle 2"/>
          <p:cNvSpPr/>
          <p:nvPr/>
        </p:nvSpPr>
        <p:spPr>
          <a:xfrm>
            <a:off x="1907704"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4" name="Rectangle 3"/>
          <p:cNvSpPr/>
          <p:nvPr/>
        </p:nvSpPr>
        <p:spPr>
          <a:xfrm>
            <a:off x="251520" y="5733256"/>
            <a:ext cx="8352928" cy="1015663"/>
          </a:xfrm>
          <a:prstGeom prst="rect">
            <a:avLst/>
          </a:prstGeom>
        </p:spPr>
        <p:txBody>
          <a:bodyPr wrap="square">
            <a:spAutoFit/>
          </a:bodyPr>
          <a:lstStyle/>
          <a:p>
            <a:pPr algn="ctr"/>
            <a:r>
              <a:rPr lang="en-US" sz="2000" b="1" i="1" dirty="0" smtClean="0"/>
              <a:t>A moderately differentiated colonic adenocarcinoma . </a:t>
            </a:r>
          </a:p>
          <a:p>
            <a:pPr algn="ctr"/>
            <a:r>
              <a:rPr lang="en-US" sz="2000" b="1" i="1" dirty="0" smtClean="0"/>
              <a:t>Tumour consists of crowded irregular malignant acini separated by </a:t>
            </a:r>
          </a:p>
          <a:p>
            <a:pPr algn="ctr"/>
            <a:r>
              <a:rPr lang="en-US" sz="2000" b="1" i="1" dirty="0" smtClean="0"/>
              <a:t>thin fibrovascular stroma.</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89648522"/>
      </p:ext>
    </p:ext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611560" y="836712"/>
            <a:ext cx="784887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t>
            </a:r>
          </a:p>
          <a:p>
            <a:pPr algn="ctr"/>
            <a:r>
              <a:rPr lang="en-US" sz="2000" b="1" i="1" dirty="0" smtClean="0"/>
              <a:t>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02612833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57422" y="214290"/>
            <a:ext cx="4572032" cy="50006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SKIN</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42976" y="5357826"/>
            <a:ext cx="6572296" cy="1508105"/>
          </a:xfrm>
          <a:prstGeom prst="rect">
            <a:avLst/>
          </a:prstGeom>
        </p:spPr>
        <p:txBody>
          <a:bodyPr wrap="square">
            <a:spAutoFit/>
          </a:bodyPr>
          <a:lstStyle/>
          <a:p>
            <a:pPr algn="ctr"/>
            <a:r>
              <a:rPr lang="en-US" sz="2000" b="1" i="1" dirty="0" smtClean="0"/>
              <a:t>Normal Skin. Epidermis has 4 layers : </a:t>
            </a:r>
            <a:r>
              <a:rPr lang="en-US" b="1" i="1" dirty="0" smtClean="0"/>
              <a:t/>
            </a:r>
            <a:br>
              <a:rPr lang="en-US" b="1" i="1" dirty="0" smtClean="0"/>
            </a:br>
            <a:r>
              <a:rPr lang="en-US" b="1" i="1" dirty="0" smtClean="0"/>
              <a:t>1. Stratum basale</a:t>
            </a:r>
            <a:br>
              <a:rPr lang="en-US" b="1" i="1" dirty="0" smtClean="0"/>
            </a:br>
            <a:r>
              <a:rPr lang="en-US" b="1" i="1" dirty="0" smtClean="0"/>
              <a:t>2. Stratum spinosum (cells gain more cytoplasm)</a:t>
            </a:r>
            <a:br>
              <a:rPr lang="en-US" b="1" i="1" dirty="0" smtClean="0"/>
            </a:br>
            <a:r>
              <a:rPr lang="en-US" b="1" i="1" dirty="0" smtClean="0"/>
              <a:t>3. Stratum granulosum</a:t>
            </a:r>
            <a:br>
              <a:rPr lang="en-US" b="1" i="1" dirty="0" smtClean="0"/>
            </a:br>
            <a:r>
              <a:rPr lang="en-US" b="1" i="1" dirty="0" smtClean="0"/>
              <a:t>4. Stratum corneum (anucleate layer)</a:t>
            </a:r>
            <a:endParaRPr lang="en-US" b="1" i="1" dirty="0"/>
          </a:p>
        </p:txBody>
      </p:sp>
      <p:pic>
        <p:nvPicPr>
          <p:cNvPr id="7169" name="Picture 1"/>
          <p:cNvPicPr>
            <a:picLocks noChangeAspect="1" noChangeArrowheads="1"/>
          </p:cNvPicPr>
          <p:nvPr/>
        </p:nvPicPr>
        <p:blipFill>
          <a:blip r:embed="rId3" cstate="print"/>
          <a:srcRect/>
          <a:stretch>
            <a:fillRect/>
          </a:stretch>
        </p:blipFill>
        <p:spPr bwMode="auto">
          <a:xfrm>
            <a:off x="214282" y="785794"/>
            <a:ext cx="8420100" cy="4572032"/>
          </a:xfrm>
          <a:prstGeom prst="rect">
            <a:avLst/>
          </a:prstGeom>
          <a:noFill/>
          <a:ln w="12700">
            <a:solidFill>
              <a:schemeClr val="tx1"/>
            </a:solidFill>
            <a:miter lim="800000"/>
            <a:headEnd/>
            <a:tailEnd/>
          </a:ln>
          <a:effectLst/>
        </p:spPr>
      </p:pic>
      <p:sp>
        <p:nvSpPr>
          <p:cNvPr id="12" name="Right Arrow 11"/>
          <p:cNvSpPr/>
          <p:nvPr/>
        </p:nvSpPr>
        <p:spPr>
          <a:xfrm>
            <a:off x="285720" y="364331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
        <p:nvSpPr>
          <p:cNvPr id="13" name="Right Arrow 12"/>
          <p:cNvSpPr/>
          <p:nvPr/>
        </p:nvSpPr>
        <p:spPr>
          <a:xfrm>
            <a:off x="285720" y="235743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14" name="Right Arrow 13"/>
          <p:cNvSpPr/>
          <p:nvPr/>
        </p:nvSpPr>
        <p:spPr>
          <a:xfrm>
            <a:off x="285720" y="150017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15" name="Right Arrow 14"/>
          <p:cNvSpPr/>
          <p:nvPr/>
        </p:nvSpPr>
        <p:spPr>
          <a:xfrm>
            <a:off x="285720" y="92867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6" name="TextBox 15"/>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94310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67544" y="764704"/>
            <a:ext cx="8028384" cy="4896543"/>
          </a:xfrm>
          <a:prstGeom prst="rect">
            <a:avLst/>
          </a:prstGeom>
          <a:noFill/>
          <a:ln w="28575">
            <a:solidFill>
              <a:schemeClr val="tx1"/>
            </a:solidFill>
            <a:miter lim="800000"/>
            <a:headEnd/>
            <a:tailEnd/>
          </a:ln>
        </p:spPr>
      </p:pic>
      <p:sp>
        <p:nvSpPr>
          <p:cNvPr id="3" name="Rectangle 2"/>
          <p:cNvSpPr/>
          <p:nvPr/>
        </p:nvSpPr>
        <p:spPr>
          <a:xfrm>
            <a:off x="467544" y="5733256"/>
            <a:ext cx="7848872" cy="923330"/>
          </a:xfrm>
          <a:prstGeom prst="rect">
            <a:avLst/>
          </a:prstGeom>
        </p:spPr>
        <p:txBody>
          <a:bodyPr wrap="square">
            <a:spAutoFit/>
          </a:bodyPr>
          <a:lstStyle/>
          <a:p>
            <a:pPr marL="531813" indent="-531813" algn="ctr" fontAlgn="auto">
              <a:spcBef>
                <a:spcPts val="0"/>
              </a:spcBef>
              <a:spcAft>
                <a:spcPts val="0"/>
              </a:spcAft>
              <a:defRPr/>
            </a:pPr>
            <a:r>
              <a:rPr lang="en-US" b="1" i="1" dirty="0" smtClean="0"/>
              <a:t>The acini are lined by one or several layers of neoplastic cells with papillary projection showing pleomorphism, hyperchromatism and few mitoses.</a:t>
            </a:r>
            <a:endParaRPr lang="en-US"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LPF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02212319"/>
      </p:ext>
    </p:extLst>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611560" y="882718"/>
            <a:ext cx="7848872" cy="4850538"/>
          </a:xfrm>
          <a:prstGeom prst="rect">
            <a:avLst/>
          </a:prstGeom>
          <a:noFill/>
          <a:ln w="28575">
            <a:solidFill>
              <a:schemeClr val="tx1"/>
            </a:solidFill>
          </a:ln>
        </p:spPr>
      </p:pic>
      <p:sp>
        <p:nvSpPr>
          <p:cNvPr id="3" name="Rectangle 2"/>
          <p:cNvSpPr/>
          <p:nvPr/>
        </p:nvSpPr>
        <p:spPr>
          <a:xfrm>
            <a:off x="611560" y="5890046"/>
            <a:ext cx="7632848" cy="923330"/>
          </a:xfrm>
          <a:prstGeom prst="rect">
            <a:avLst/>
          </a:prstGeom>
        </p:spPr>
        <p:txBody>
          <a:bodyPr wrap="square">
            <a:spAutoFit/>
          </a:bodyPr>
          <a:lstStyle/>
          <a:p>
            <a:pPr algn="ctr"/>
            <a:r>
              <a:rPr lang="en-US" b="1" i="1" dirty="0" smtClean="0"/>
              <a:t>At high magnification, the neoplastic glands of adenocarcinoma have crowded nuclei with hyperchromatism and pleomorphism. No normal goblet cells are seen</a:t>
            </a:r>
            <a:endParaRPr lang="en-US"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38785856"/>
      </p:ext>
    </p:extLst>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4414" y="3143248"/>
            <a:ext cx="7572428" cy="936104"/>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3- Leiomyosarcoma</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02728996"/>
      </p:ext>
    </p:extLst>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2" cstate="print"/>
          <a:srcRect/>
          <a:stretch>
            <a:fillRect/>
          </a:stretch>
        </p:blipFill>
        <p:spPr bwMode="auto">
          <a:xfrm>
            <a:off x="756171" y="880402"/>
            <a:ext cx="7488237" cy="4826000"/>
          </a:xfrm>
          <a:prstGeom prst="rect">
            <a:avLst/>
          </a:prstGeom>
          <a:noFill/>
          <a:ln w="28575">
            <a:solidFill>
              <a:schemeClr val="tx1"/>
            </a:solidFill>
          </a:ln>
        </p:spPr>
      </p:pic>
      <p:sp>
        <p:nvSpPr>
          <p:cNvPr id="5" name="Rectangle 4"/>
          <p:cNvSpPr/>
          <p:nvPr/>
        </p:nvSpPr>
        <p:spPr>
          <a:xfrm>
            <a:off x="107504" y="5877272"/>
            <a:ext cx="8136904" cy="707886"/>
          </a:xfrm>
          <a:prstGeom prst="rect">
            <a:avLst/>
          </a:prstGeom>
        </p:spPr>
        <p:txBody>
          <a:bodyPr wrap="square">
            <a:spAutoFit/>
          </a:bodyPr>
          <a:lstStyle/>
          <a:p>
            <a:pPr algn="ctr"/>
            <a:r>
              <a:rPr lang="en-US" sz="2000" b="1" i="1" dirty="0" smtClean="0"/>
              <a:t> Cut surface of this leiomyosarcoma showing ill defined pale and soft large fleshy mass with hemorrhage and necrosis. </a:t>
            </a:r>
            <a:endParaRPr lang="en-US" sz="2000" b="1" i="1" dirty="0"/>
          </a:p>
        </p:txBody>
      </p:sp>
      <p:sp>
        <p:nvSpPr>
          <p:cNvPr id="4" name="Rounded Rectangle 3"/>
          <p:cNvSpPr/>
          <p:nvPr/>
        </p:nvSpPr>
        <p:spPr>
          <a:xfrm>
            <a:off x="2915816" y="260648"/>
            <a:ext cx="331236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34119194"/>
      </p:ext>
    </p:extLst>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1538" name="Picture 2" descr="http://library.med.utah.edu/WebPath/jpeg4/GI246.jpg"/>
          <p:cNvPicPr>
            <a:picLocks noChangeAspect="1" noChangeArrowheads="1"/>
          </p:cNvPicPr>
          <p:nvPr/>
        </p:nvPicPr>
        <p:blipFill>
          <a:blip r:embed="rId2" cstate="print"/>
          <a:srcRect/>
          <a:stretch>
            <a:fillRect/>
          </a:stretch>
        </p:blipFill>
        <p:spPr bwMode="auto">
          <a:xfrm>
            <a:off x="827584" y="836713"/>
            <a:ext cx="7488832" cy="4680520"/>
          </a:xfrm>
          <a:prstGeom prst="rect">
            <a:avLst/>
          </a:prstGeom>
          <a:noFill/>
        </p:spPr>
      </p:pic>
      <p:sp>
        <p:nvSpPr>
          <p:cNvPr id="3" name="Rectangle 2"/>
          <p:cNvSpPr/>
          <p:nvPr/>
        </p:nvSpPr>
        <p:spPr>
          <a:xfrm>
            <a:off x="683568" y="5613047"/>
            <a:ext cx="7344816" cy="1200329"/>
          </a:xfrm>
          <a:prstGeom prst="rect">
            <a:avLst/>
          </a:prstGeom>
        </p:spPr>
        <p:txBody>
          <a:bodyPr wrap="square">
            <a:spAutoFit/>
          </a:bodyPr>
          <a:lstStyle/>
          <a:p>
            <a:pPr algn="ctr"/>
            <a:r>
              <a:rPr lang="en-US" b="1" i="1" dirty="0" smtClean="0"/>
              <a:t>This is a leiomyosarcoma of the small bowel. As with sarcomas in general, this one is big and bad. Sarcomas are uncommon at this site, but must be distinguished from other types of neoplasms.</a:t>
            </a:r>
            <a:endParaRPr lang="en-US" b="1" i="1" dirty="0"/>
          </a:p>
        </p:txBody>
      </p:sp>
      <p:sp>
        <p:nvSpPr>
          <p:cNvPr id="4" name="Rounded Rectangle 3"/>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of Small Intestine</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01961554"/>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39552" y="5818038"/>
            <a:ext cx="7920880" cy="923330"/>
          </a:xfrm>
          <a:prstGeom prst="rect">
            <a:avLst/>
          </a:prstGeom>
        </p:spPr>
        <p:txBody>
          <a:bodyPr wrap="square">
            <a:spAutoFit/>
          </a:bodyPr>
          <a:lstStyle/>
          <a:p>
            <a:pPr algn="ctr"/>
            <a:r>
              <a:rPr lang="en-US" b="1" i="1" dirty="0" smtClean="0"/>
              <a:t>Marked atypia and cellularity with multiple mitoses present.                                                                Classic features of leiomyosarcoma including cigar shaped nuclei and arrangement of cells in fascicles are seen. </a:t>
            </a:r>
            <a:endParaRPr lang="en-US" b="1" i="1" dirty="0"/>
          </a:p>
        </p:txBody>
      </p:sp>
      <p:pic>
        <p:nvPicPr>
          <p:cNvPr id="7170" name="Picture 2" descr="http://www.webpathology.com/slides/slides/SoftTissue_Leiomyosarcoma7.jpg"/>
          <p:cNvPicPr>
            <a:picLocks noChangeAspect="1" noChangeArrowheads="1"/>
          </p:cNvPicPr>
          <p:nvPr/>
        </p:nvPicPr>
        <p:blipFill>
          <a:blip r:embed="rId2" cstate="print"/>
          <a:srcRect/>
          <a:stretch>
            <a:fillRect/>
          </a:stretch>
        </p:blipFill>
        <p:spPr bwMode="auto">
          <a:xfrm>
            <a:off x="683568" y="908720"/>
            <a:ext cx="7632848" cy="4792216"/>
          </a:xfrm>
          <a:prstGeom prst="rect">
            <a:avLst/>
          </a:prstGeom>
          <a:noFill/>
          <a:ln w="28575">
            <a:solidFill>
              <a:schemeClr val="tx1"/>
            </a:solidFill>
          </a:ln>
        </p:spPr>
      </p:pic>
      <p:sp>
        <p:nvSpPr>
          <p:cNvPr id="6" name="Rounded Rectangle 5"/>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 HPF Microscopy </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49053499"/>
      </p:ext>
    </p:extLst>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3586" name="Picture 2" descr="http://library.med.utah.edu/WebPath/jpeg4/FEM034.jpg"/>
          <p:cNvPicPr>
            <a:picLocks noChangeAspect="1" noChangeArrowheads="1"/>
          </p:cNvPicPr>
          <p:nvPr/>
        </p:nvPicPr>
        <p:blipFill>
          <a:blip r:embed="rId2" cstate="print"/>
          <a:srcRect/>
          <a:stretch>
            <a:fillRect/>
          </a:stretch>
        </p:blipFill>
        <p:spPr bwMode="auto">
          <a:xfrm>
            <a:off x="827584" y="908720"/>
            <a:ext cx="7464896" cy="4727426"/>
          </a:xfrm>
          <a:prstGeom prst="rect">
            <a:avLst/>
          </a:prstGeom>
          <a:noFill/>
          <a:ln w="28575">
            <a:solidFill>
              <a:schemeClr val="tx1"/>
            </a:solidFill>
          </a:ln>
        </p:spPr>
      </p:pic>
      <p:sp>
        <p:nvSpPr>
          <p:cNvPr id="3" name="Rounded Rectangle 2"/>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of the Uterus - HPF</a:t>
            </a:r>
            <a:endParaRPr lang="en-US" sz="2400" b="1" i="1" dirty="0"/>
          </a:p>
        </p:txBody>
      </p:sp>
      <p:sp>
        <p:nvSpPr>
          <p:cNvPr id="4" name="Rectangle 3"/>
          <p:cNvSpPr/>
          <p:nvPr/>
        </p:nvSpPr>
        <p:spPr>
          <a:xfrm>
            <a:off x="755576" y="5746030"/>
            <a:ext cx="7488832" cy="923330"/>
          </a:xfrm>
          <a:prstGeom prst="rect">
            <a:avLst/>
          </a:prstGeom>
        </p:spPr>
        <p:txBody>
          <a:bodyPr wrap="square">
            <a:spAutoFit/>
          </a:bodyPr>
          <a:lstStyle/>
          <a:p>
            <a:pPr algn="ctr"/>
            <a:r>
              <a:rPr lang="en-US" b="1" i="1" dirty="0" smtClean="0"/>
              <a:t>Sarcomas, including leiomyosarcomas, often have very large bizarre giant cells along with the spindle cells. A couple of mitotic figures appear at </a:t>
            </a:r>
          </a:p>
          <a:p>
            <a:pPr algn="ctr"/>
            <a:r>
              <a:rPr lang="en-US" b="1" i="1" dirty="0" smtClean="0"/>
              <a:t>the right and lower right</a:t>
            </a:r>
            <a:endParaRPr lang="en-US"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59914581"/>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2924944"/>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END</a:t>
            </a:r>
            <a:endParaRPr lang="en-US" sz="6600"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64201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a:stretch>
            <a:fillRect/>
          </a:stretch>
        </p:blipFill>
        <p:spPr bwMode="auto">
          <a:xfrm>
            <a:off x="214281" y="571479"/>
            <a:ext cx="8480565" cy="6028845"/>
          </a:xfrm>
          <a:prstGeom prst="rect">
            <a:avLst/>
          </a:prstGeom>
          <a:noFill/>
          <a:ln w="9525">
            <a:noFill/>
            <a:miter lim="800000"/>
            <a:headEnd/>
            <a:tailEnd/>
          </a:ln>
          <a:effectLst/>
        </p:spPr>
      </p:pic>
      <p:sp>
        <p:nvSpPr>
          <p:cNvPr id="3" name="Rounded Rectangle 2"/>
          <p:cNvSpPr/>
          <p:nvPr/>
        </p:nvSpPr>
        <p:spPr>
          <a:xfrm>
            <a:off x="2285984" y="142852"/>
            <a:ext cx="4143404"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Brain</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50561520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descr="http://www.cnsatlas.com/medicalatlas/images/373/800_LBCCt7E94M4hI.jpg"/>
          <p:cNvPicPr>
            <a:picLocks noChangeAspect="1" noChangeArrowheads="1"/>
          </p:cNvPicPr>
          <p:nvPr/>
        </p:nvPicPr>
        <p:blipFill>
          <a:blip r:embed="rId2" cstate="print"/>
          <a:srcRect/>
          <a:stretch>
            <a:fillRect/>
          </a:stretch>
        </p:blipFill>
        <p:spPr bwMode="auto">
          <a:xfrm>
            <a:off x="214282" y="714356"/>
            <a:ext cx="4286280" cy="4786346"/>
          </a:xfrm>
          <a:prstGeom prst="rect">
            <a:avLst/>
          </a:prstGeom>
          <a:noFill/>
          <a:ln w="12700">
            <a:solidFill>
              <a:schemeClr val="tx1"/>
            </a:solidFill>
          </a:ln>
        </p:spPr>
      </p:pic>
      <p:sp>
        <p:nvSpPr>
          <p:cNvPr id="3" name="Rectangle 2"/>
          <p:cNvSpPr/>
          <p:nvPr/>
        </p:nvSpPr>
        <p:spPr>
          <a:xfrm>
            <a:off x="72008" y="5572140"/>
            <a:ext cx="4572000" cy="1200329"/>
          </a:xfrm>
          <a:prstGeom prst="rect">
            <a:avLst/>
          </a:prstGeom>
        </p:spPr>
        <p:txBody>
          <a:bodyPr wrap="square">
            <a:spAutoFit/>
          </a:bodyPr>
          <a:lstStyle/>
          <a:p>
            <a:pPr algn="ctr"/>
            <a:r>
              <a:rPr lang="en-US" b="1" i="1" dirty="0" smtClean="0">
                <a:solidFill>
                  <a:srgbClr val="FF0000"/>
                </a:solidFill>
              </a:rPr>
              <a:t>Normal white matter</a:t>
            </a:r>
            <a:r>
              <a:rPr lang="en-US" b="1" i="1" dirty="0" smtClean="0"/>
              <a:t>: 85% of the cells are </a:t>
            </a:r>
            <a:r>
              <a:rPr lang="en-US" b="1" i="1" dirty="0" err="1" smtClean="0"/>
              <a:t>oligodendrocytes</a:t>
            </a:r>
            <a:r>
              <a:rPr lang="en-US" b="1" i="1" dirty="0" smtClean="0"/>
              <a:t>. Note some tendency for the </a:t>
            </a:r>
            <a:r>
              <a:rPr lang="en-US" b="1" i="1" dirty="0" err="1" smtClean="0"/>
              <a:t>oligodendrocytes</a:t>
            </a:r>
            <a:r>
              <a:rPr lang="en-US" b="1" i="1" dirty="0" smtClean="0"/>
              <a:t> to line up in rows</a:t>
            </a:r>
            <a:endParaRPr lang="en-US" i="1" dirty="0"/>
          </a:p>
        </p:txBody>
      </p:sp>
      <p:sp>
        <p:nvSpPr>
          <p:cNvPr id="4" name="Rounded Rectangle 3"/>
          <p:cNvSpPr/>
          <p:nvPr/>
        </p:nvSpPr>
        <p:spPr>
          <a:xfrm>
            <a:off x="2285984" y="142852"/>
            <a:ext cx="4143404"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Brain</a:t>
            </a:r>
            <a:endParaRPr lang="en-US" sz="2400" b="1" i="1" dirty="0">
              <a:effectLst>
                <a:outerShdw blurRad="38100" dist="38100" dir="2700000" algn="tl">
                  <a:srgbClr val="000000">
                    <a:alpha val="43137"/>
                  </a:srgbClr>
                </a:outerShdw>
              </a:effectLst>
            </a:endParaRPr>
          </a:p>
        </p:txBody>
      </p:sp>
      <p:pic>
        <p:nvPicPr>
          <p:cNvPr id="315397" name="Picture 5" descr="http://www.cnsatlas.com/medicalatlas/images/373/800_t8hPQbfEK3NO2.jpg"/>
          <p:cNvPicPr>
            <a:picLocks noChangeAspect="1" noChangeArrowheads="1"/>
          </p:cNvPicPr>
          <p:nvPr/>
        </p:nvPicPr>
        <p:blipFill>
          <a:blip r:embed="rId3" cstate="print"/>
          <a:srcRect/>
          <a:stretch>
            <a:fillRect/>
          </a:stretch>
        </p:blipFill>
        <p:spPr bwMode="auto">
          <a:xfrm>
            <a:off x="4643438" y="714357"/>
            <a:ext cx="4040194" cy="4786345"/>
          </a:xfrm>
          <a:prstGeom prst="rect">
            <a:avLst/>
          </a:prstGeom>
          <a:noFill/>
          <a:ln w="12700">
            <a:solidFill>
              <a:schemeClr val="tx1"/>
            </a:solidFill>
          </a:ln>
        </p:spPr>
      </p:pic>
      <p:sp>
        <p:nvSpPr>
          <p:cNvPr id="6" name="Rectangle 5"/>
          <p:cNvSpPr/>
          <p:nvPr/>
        </p:nvSpPr>
        <p:spPr>
          <a:xfrm>
            <a:off x="4572000" y="5572140"/>
            <a:ext cx="4143404" cy="1200329"/>
          </a:xfrm>
          <a:prstGeom prst="rect">
            <a:avLst/>
          </a:prstGeom>
          <a:solidFill>
            <a:schemeClr val="bg1"/>
          </a:solidFill>
        </p:spPr>
        <p:txBody>
          <a:bodyPr wrap="square">
            <a:spAutoFit/>
          </a:bodyPr>
          <a:lstStyle/>
          <a:p>
            <a:pPr algn="ctr"/>
            <a:r>
              <a:rPr lang="en-US" b="1" i="1" dirty="0" smtClean="0">
                <a:solidFill>
                  <a:srgbClr val="FF0000"/>
                </a:solidFill>
              </a:rPr>
              <a:t>Cerebral cortex</a:t>
            </a:r>
            <a:r>
              <a:rPr lang="en-US" b="1" i="1" dirty="0" smtClean="0"/>
              <a:t>: some degree of </a:t>
            </a:r>
            <a:r>
              <a:rPr lang="en-US" b="1" i="1" dirty="0" err="1" smtClean="0"/>
              <a:t>satelitosis</a:t>
            </a:r>
            <a:r>
              <a:rPr lang="en-US" b="1" i="1" dirty="0" smtClean="0"/>
              <a:t> (i.e., </a:t>
            </a:r>
            <a:r>
              <a:rPr lang="en-US" b="1" i="1" dirty="0" err="1" smtClean="0"/>
              <a:t>oligodendrocytes</a:t>
            </a:r>
            <a:r>
              <a:rPr lang="en-US" b="1" i="1" dirty="0" smtClean="0"/>
              <a:t> surrounding neurons) is a normal finding</a:t>
            </a:r>
            <a:endParaRPr lang="en-US"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1856721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tonybrookmedicalcenter.org/sbumcfiles/images/238-002.jpg"/>
          <p:cNvPicPr>
            <a:picLocks noChangeAspect="1" noChangeArrowheads="1"/>
          </p:cNvPicPr>
          <p:nvPr/>
        </p:nvPicPr>
        <p:blipFill>
          <a:blip r:embed="rId3" cstate="print"/>
          <a:srcRect/>
          <a:stretch>
            <a:fillRect/>
          </a:stretch>
        </p:blipFill>
        <p:spPr bwMode="auto">
          <a:xfrm>
            <a:off x="4286248" y="785794"/>
            <a:ext cx="4365624" cy="4357718"/>
          </a:xfrm>
          <a:prstGeom prst="rect">
            <a:avLst/>
          </a:prstGeom>
          <a:noFill/>
          <a:ln w="19050">
            <a:solidFill>
              <a:schemeClr val="tx1"/>
            </a:solidFill>
          </a:ln>
        </p:spPr>
      </p:pic>
      <p:sp>
        <p:nvSpPr>
          <p:cNvPr id="6" name="Rectangle 5"/>
          <p:cNvSpPr/>
          <p:nvPr/>
        </p:nvSpPr>
        <p:spPr>
          <a:xfrm>
            <a:off x="4111656" y="5103698"/>
            <a:ext cx="4651344" cy="1200329"/>
          </a:xfrm>
          <a:prstGeom prst="rect">
            <a:avLst/>
          </a:prstGeom>
        </p:spPr>
        <p:txBody>
          <a:bodyPr wrap="square">
            <a:spAutoFit/>
          </a:bodyPr>
          <a:lstStyle/>
          <a:p>
            <a:pPr algn="ctr"/>
            <a:r>
              <a:rPr lang="en-US" b="1" i="1" dirty="0" smtClean="0">
                <a:solidFill>
                  <a:srgbClr val="FF0000"/>
                </a:solidFill>
              </a:rPr>
              <a:t>Spinal  motor neuron</a:t>
            </a:r>
            <a:r>
              <a:rPr lang="en-US" b="1" i="1" dirty="0" smtClean="0"/>
              <a:t>, with its prominent nucleolus in the nucleus and the basophilic </a:t>
            </a:r>
            <a:r>
              <a:rPr lang="en-US" b="1" i="1" dirty="0" err="1" smtClean="0"/>
              <a:t>tigroid</a:t>
            </a:r>
            <a:r>
              <a:rPr lang="en-US" b="1" i="1" dirty="0" smtClean="0"/>
              <a:t> appearance of its cytoplasm,  which is due to the presence of abundant ribosomes</a:t>
            </a:r>
            <a:endParaRPr lang="en-US" b="1" i="1" dirty="0"/>
          </a:p>
        </p:txBody>
      </p:sp>
      <p:pic>
        <p:nvPicPr>
          <p:cNvPr id="5124" name="Picture 4" descr="http://encyclopedia.lubopitko-bg.com/images/Spinal%20cord%20and%20spinal%20nerves.jpg">
            <a:hlinkClick r:id="rId4"/>
          </p:cNvPr>
          <p:cNvPicPr>
            <a:picLocks noChangeAspect="1" noChangeArrowheads="1"/>
          </p:cNvPicPr>
          <p:nvPr/>
        </p:nvPicPr>
        <p:blipFill>
          <a:blip r:embed="rId5" cstate="print"/>
          <a:srcRect/>
          <a:stretch>
            <a:fillRect/>
          </a:stretch>
        </p:blipFill>
        <p:spPr bwMode="auto">
          <a:xfrm>
            <a:off x="285720" y="785794"/>
            <a:ext cx="3857652" cy="4357718"/>
          </a:xfrm>
          <a:prstGeom prst="rect">
            <a:avLst/>
          </a:prstGeom>
          <a:noFill/>
          <a:ln w="12700">
            <a:solidFill>
              <a:schemeClr val="tx1"/>
            </a:solidFill>
          </a:ln>
        </p:spPr>
      </p:pic>
      <p:sp>
        <p:nvSpPr>
          <p:cNvPr id="8" name="Rounded Rectangle 7"/>
          <p:cNvSpPr/>
          <p:nvPr/>
        </p:nvSpPr>
        <p:spPr>
          <a:xfrm>
            <a:off x="857224" y="214290"/>
            <a:ext cx="7215238"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Spinal Cord Nerve Branches and Histology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3661863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95638"/>
            <a:ext cx="5643586" cy="1162056"/>
          </a:xfrm>
        </p:spPr>
        <p:txBody>
          <a:bodyPr>
            <a:normAutofit/>
          </a:bodyPr>
          <a:lstStyle/>
          <a:p>
            <a:pPr algn="ctr"/>
            <a:r>
              <a:rPr lang="en-US" sz="6000" b="1" i="1" dirty="0" smtClean="0">
                <a:solidFill>
                  <a:srgbClr val="00CCFF"/>
                </a:solidFill>
                <a:effectLst>
                  <a:outerShdw blurRad="38100" dist="38100" dir="2700000" algn="tl">
                    <a:srgbClr val="000000">
                      <a:alpha val="43137"/>
                    </a:srgbClr>
                  </a:outerShdw>
                </a:effectLst>
              </a:rPr>
              <a:t>CELL INJURY</a:t>
            </a:r>
            <a:endParaRPr lang="en-US" sz="6000" b="1" i="1" dirty="0">
              <a:solidFill>
                <a:srgbClr val="00CC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0" y="5003322"/>
            <a:ext cx="5643586" cy="711694"/>
          </a:xfrm>
        </p:spPr>
        <p:txBody>
          <a:bodyPr>
            <a:normAutofit/>
          </a:bodyPr>
          <a:lstStyle/>
          <a:p>
            <a:pPr algn="ctr"/>
            <a:r>
              <a:rPr lang="en-US" sz="4000" i="1" dirty="0" smtClean="0">
                <a:solidFill>
                  <a:srgbClr val="FFFF00"/>
                </a:solidFill>
                <a:effectLst>
                  <a:outerShdw blurRad="38100" dist="38100" dir="2700000" algn="tl">
                    <a:srgbClr val="000000">
                      <a:alpha val="43137"/>
                    </a:srgbClr>
                  </a:outerShdw>
                </a:effectLst>
              </a:rPr>
              <a:t>Gross and Histopathology</a:t>
            </a:r>
            <a:endParaRPr lang="en-US" sz="4000" i="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501633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pPr marL="0" lvl="0" indent="0">
              <a:buNone/>
            </a:pPr>
            <a:r>
              <a:rPr lang="en-US" sz="3400" b="1" u="sng" dirty="0">
                <a:solidFill>
                  <a:srgbClr val="1801A3"/>
                </a:solidFill>
              </a:rPr>
              <a:t>Cell injury</a:t>
            </a:r>
            <a:endParaRPr lang="en-US" sz="3400" u="sng" dirty="0">
              <a:solidFill>
                <a:srgbClr val="1801A3"/>
              </a:solidFill>
            </a:endParaRPr>
          </a:p>
          <a:p>
            <a:pPr lvl="0"/>
            <a:r>
              <a:rPr lang="en-US" dirty="0">
                <a:solidFill>
                  <a:srgbClr val="1801A3"/>
                </a:solidFill>
              </a:rPr>
              <a:t>Pictures of:</a:t>
            </a:r>
          </a:p>
          <a:p>
            <a:pPr marL="880110" lvl="1" indent="-514350">
              <a:buFont typeface="+mj-lt"/>
              <a:buAutoNum type="arabicPeriod"/>
            </a:pPr>
            <a:r>
              <a:rPr lang="en-US" dirty="0"/>
              <a:t>Fatty change of the liver.</a:t>
            </a:r>
          </a:p>
          <a:p>
            <a:pPr marL="880110" lvl="1" indent="-514350">
              <a:buFont typeface="+mj-lt"/>
              <a:buAutoNum type="arabicPeriod"/>
            </a:pPr>
            <a:r>
              <a:rPr lang="en-US" dirty="0" err="1"/>
              <a:t>Coagulative</a:t>
            </a:r>
            <a:r>
              <a:rPr lang="en-US" dirty="0"/>
              <a:t> necrosis in an infracted kidney, spleen and myocardium.</a:t>
            </a:r>
          </a:p>
          <a:p>
            <a:pPr marL="880110" lvl="1" indent="-514350">
              <a:buFont typeface="+mj-lt"/>
              <a:buAutoNum type="arabicPeriod"/>
            </a:pPr>
            <a:r>
              <a:rPr lang="en-US" dirty="0" err="1"/>
              <a:t>Liquefactive</a:t>
            </a:r>
            <a:r>
              <a:rPr lang="en-US" dirty="0"/>
              <a:t> necrosis</a:t>
            </a:r>
          </a:p>
          <a:p>
            <a:pPr marL="880110" lvl="1" indent="-514350">
              <a:buFont typeface="+mj-lt"/>
              <a:buAutoNum type="arabicPeriod"/>
            </a:pPr>
            <a:r>
              <a:rPr lang="en-US" dirty="0" err="1"/>
              <a:t>Caseous</a:t>
            </a:r>
            <a:r>
              <a:rPr lang="en-US" dirty="0"/>
              <a:t> necrosis</a:t>
            </a:r>
          </a:p>
          <a:p>
            <a:pPr marL="880110" lvl="1" indent="-514350">
              <a:buFont typeface="+mj-lt"/>
              <a:buAutoNum type="arabicPeriod"/>
            </a:pPr>
            <a:r>
              <a:rPr lang="en-US" dirty="0" err="1"/>
              <a:t>Fibrinoid</a:t>
            </a:r>
            <a:r>
              <a:rPr lang="en-US" dirty="0"/>
              <a:t> necrosis</a:t>
            </a:r>
          </a:p>
          <a:p>
            <a:pPr marL="880110" lvl="1" indent="-514350">
              <a:buFont typeface="+mj-lt"/>
              <a:buAutoNum type="arabicPeriod"/>
            </a:pPr>
            <a:r>
              <a:rPr lang="en-US" dirty="0"/>
              <a:t>Fat necrosis</a:t>
            </a:r>
          </a:p>
          <a:p>
            <a:pPr marL="880110" lvl="1" indent="-514350">
              <a:buFont typeface="+mj-lt"/>
              <a:buAutoNum type="arabicPeriod"/>
            </a:pPr>
            <a:r>
              <a:rPr lang="en-US" dirty="0"/>
              <a:t>Dystrophic calcification in the aorta, stomach and skin.</a:t>
            </a:r>
          </a:p>
          <a:p>
            <a:pPr marL="880110" lvl="1" indent="-514350">
              <a:buFont typeface="+mj-lt"/>
              <a:buAutoNum type="arabicPeriod"/>
            </a:pPr>
            <a:r>
              <a:rPr lang="en-US" dirty="0"/>
              <a:t>Atrophy of brain and testis</a:t>
            </a:r>
          </a:p>
          <a:p>
            <a:pPr marL="880110" lvl="1" indent="-514350">
              <a:buFont typeface="+mj-lt"/>
              <a:buAutoNum type="arabicPeriod"/>
            </a:pPr>
            <a:r>
              <a:rPr lang="en-US" dirty="0"/>
              <a:t>Left ventricular hypertrophy</a:t>
            </a:r>
          </a:p>
          <a:p>
            <a:pPr marL="880110" lvl="1" indent="-514350">
              <a:buFont typeface="+mj-lt"/>
              <a:buAutoNum type="arabicPeriod"/>
            </a:pPr>
            <a:r>
              <a:rPr lang="en-US" dirty="0"/>
              <a:t>Hyperplasia of the prostate.</a:t>
            </a:r>
          </a:p>
          <a:p>
            <a:pPr marL="880110" lvl="1" indent="-514350">
              <a:buFont typeface="+mj-lt"/>
              <a:buAutoNum type="arabicPeriod"/>
            </a:pPr>
            <a:r>
              <a:rPr lang="en-US" dirty="0"/>
              <a:t>Squamous metaplasia.</a:t>
            </a:r>
          </a:p>
          <a:p>
            <a:endParaRPr lang="en-US" dirty="0"/>
          </a:p>
        </p:txBody>
      </p:sp>
    </p:spTree>
    <p:extLst>
      <p:ext uri="{BB962C8B-B14F-4D97-AF65-F5344CB8AC3E}">
        <p14:creationId xmlns:p14="http://schemas.microsoft.com/office/powerpoint/2010/main" val="10507507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768132"/>
            <a:ext cx="5429288" cy="1589562"/>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1- FATTY LIVER</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(STEATOSIS)</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1819401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3728" y="2420888"/>
            <a:ext cx="4896544" cy="1512168"/>
          </a:xfrm>
          <a:solidFill>
            <a:schemeClr val="accent4">
              <a:lumMod val="40000"/>
              <a:lumOff val="60000"/>
            </a:schemeClr>
          </a:solidFill>
        </p:spPr>
        <p:txBody>
          <a:bodyPr>
            <a:noAutofit/>
          </a:bodyPr>
          <a:lstStyle/>
          <a:p>
            <a:pPr algn="ctr"/>
            <a:r>
              <a:rPr lang="en-US" sz="4400" b="1" i="1" dirty="0" smtClean="0">
                <a:solidFill>
                  <a:srgbClr val="FF0000"/>
                </a:solidFill>
                <a:effectLst>
                  <a:outerShdw blurRad="38100" dist="38100" dir="2700000" algn="tl">
                    <a:srgbClr val="000000">
                      <a:alpha val="43137"/>
                    </a:srgbClr>
                  </a:outerShdw>
                </a:effectLst>
              </a:rPr>
              <a:t>CELL INJURY  </a:t>
            </a:r>
            <a:endParaRPr lang="en-US" sz="4400" b="1" i="1" dirty="0">
              <a:solidFill>
                <a:srgbClr val="FF0000"/>
              </a:solidFill>
              <a:effectLst>
                <a:outerShdw blurRad="38100" dist="38100" dir="2700000" algn="tl">
                  <a:srgbClr val="000000">
                    <a:alpha val="43137"/>
                  </a:srgbClr>
                </a:outerShdw>
              </a:effectLst>
            </a:endParaRPr>
          </a:p>
        </p:txBody>
      </p:sp>
      <p:sp>
        <p:nvSpPr>
          <p:cNvPr id="4" name="Rounded Rectangle 3"/>
          <p:cNvSpPr/>
          <p:nvPr/>
        </p:nvSpPr>
        <p:spPr>
          <a:xfrm>
            <a:off x="2590800" y="1143000"/>
            <a:ext cx="3886200" cy="792088"/>
          </a:xfrm>
          <a:prstGeom prst="roundRect">
            <a:avLst/>
          </a:prstGeom>
          <a:no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i="1" dirty="0" smtClean="0">
                <a:solidFill>
                  <a:schemeClr val="tx1"/>
                </a:solidFill>
                <a:effectLst>
                  <a:outerShdw blurRad="38100" dist="38100" dir="2700000" algn="tl">
                    <a:srgbClr val="000000">
                      <a:alpha val="43137"/>
                    </a:srgbClr>
                  </a:outerShdw>
                </a:effectLst>
              </a:rPr>
              <a:t>PRACTICAL </a:t>
            </a:r>
            <a:r>
              <a:rPr lang="en-US" sz="4800" b="1" i="1" dirty="0">
                <a:solidFill>
                  <a:schemeClr val="tx1"/>
                </a:solidFill>
                <a:effectLst>
                  <a:outerShdw blurRad="38100" dist="38100" dir="2700000" algn="tl">
                    <a:srgbClr val="000000">
                      <a:alpha val="43137"/>
                    </a:srgbClr>
                  </a:outerShdw>
                </a:effectLst>
              </a:rPr>
              <a:t>1</a:t>
            </a:r>
          </a:p>
        </p:txBody>
      </p:sp>
      <p:sp>
        <p:nvSpPr>
          <p:cNvPr id="5" name="TextBox 4"/>
          <p:cNvSpPr txBox="1"/>
          <p:nvPr/>
        </p:nvSpPr>
        <p:spPr>
          <a:xfrm>
            <a:off x="7620000" y="6295273"/>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152400" y="6404609"/>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07384589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0" y="838200"/>
            <a:ext cx="4038600" cy="536575"/>
          </a:xfrm>
        </p:spPr>
        <p:txBody>
          <a:bodyPr rtlCol="0">
            <a:normAutofit fontScale="90000"/>
          </a:bodyPr>
          <a:lstStyle/>
          <a:p>
            <a:pPr fontAlgn="auto">
              <a:spcAft>
                <a:spcPts val="0"/>
              </a:spcAft>
              <a:defRPr/>
            </a:pPr>
            <a:r>
              <a:rPr lang="en-US" b="1" dirty="0">
                <a:solidFill>
                  <a:schemeClr val="tx2">
                    <a:satMod val="130000"/>
                  </a:schemeClr>
                </a:solidFill>
              </a:rPr>
              <a:t>Steatosis (Fatty Change</a:t>
            </a:r>
            <a:r>
              <a:rPr lang="en-US" b="1" dirty="0" smtClean="0">
                <a:solidFill>
                  <a:schemeClr val="tx2">
                    <a:satMod val="130000"/>
                  </a:schemeClr>
                </a:solidFill>
              </a:rPr>
              <a:t>)</a:t>
            </a:r>
          </a:p>
        </p:txBody>
      </p:sp>
      <p:sp>
        <p:nvSpPr>
          <p:cNvPr id="22531" name="Rectangle 3"/>
          <p:cNvSpPr>
            <a:spLocks noGrp="1" noChangeArrowheads="1"/>
          </p:cNvSpPr>
          <p:nvPr>
            <p:ph sz="quarter" idx="4294967295"/>
          </p:nvPr>
        </p:nvSpPr>
        <p:spPr>
          <a:xfrm>
            <a:off x="0" y="952500"/>
            <a:ext cx="5000625" cy="4648200"/>
          </a:xfrm>
        </p:spPr>
        <p:txBody>
          <a:bodyPr rtlCol="0">
            <a:normAutofit/>
          </a:bodyPr>
          <a:lstStyle/>
          <a:p>
            <a:pPr marL="0" indent="0" fontAlgn="auto">
              <a:lnSpc>
                <a:spcPct val="90000"/>
              </a:lnSpc>
              <a:spcAft>
                <a:spcPts val="0"/>
              </a:spcAft>
              <a:buFont typeface="Wingdings" panose="05000000000000000000" pitchFamily="2" charset="2"/>
              <a:buNone/>
              <a:defRPr/>
            </a:pPr>
            <a:endParaRPr lang="en-US" sz="1400" b="1" dirty="0" smtClean="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smtClean="0">
              <a:solidFill>
                <a:schemeClr val="tx2">
                  <a:satMod val="130000"/>
                </a:schemeClr>
              </a:solidFill>
            </a:endParaRPr>
          </a:p>
          <a:p>
            <a:pPr marL="0" indent="0" fontAlgn="auto">
              <a:lnSpc>
                <a:spcPct val="90000"/>
              </a:lnSpc>
              <a:spcAft>
                <a:spcPts val="0"/>
              </a:spcAft>
              <a:buFont typeface="Wingdings" panose="05000000000000000000" pitchFamily="2" charset="2"/>
              <a:buNone/>
              <a:defRPr/>
            </a:pPr>
            <a:r>
              <a:rPr lang="en-US" sz="2000" b="1" dirty="0" smtClean="0">
                <a:solidFill>
                  <a:schemeClr val="tx2">
                    <a:satMod val="130000"/>
                  </a:schemeClr>
                </a:solidFill>
              </a:rPr>
              <a:t>Morphology </a:t>
            </a:r>
            <a:r>
              <a:rPr lang="en-US" sz="2000" b="1" dirty="0">
                <a:solidFill>
                  <a:schemeClr val="tx2">
                    <a:satMod val="130000"/>
                  </a:schemeClr>
                </a:solidFill>
              </a:rPr>
              <a:t>of </a:t>
            </a:r>
            <a:r>
              <a:rPr lang="en-US" sz="2000" b="1" dirty="0" err="1">
                <a:solidFill>
                  <a:schemeClr val="tx2">
                    <a:satMod val="130000"/>
                  </a:schemeClr>
                </a:solidFill>
              </a:rPr>
              <a:t>Steatosis</a:t>
            </a:r>
            <a:r>
              <a:rPr lang="en-US" sz="2000" b="1" dirty="0">
                <a:solidFill>
                  <a:schemeClr val="tx2">
                    <a:satMod val="130000"/>
                  </a:schemeClr>
                </a:solidFill>
              </a:rPr>
              <a:t> in liver:</a:t>
            </a:r>
            <a:r>
              <a:rPr lang="en-US" altLang="en-US" sz="2000" dirty="0"/>
              <a:t> </a:t>
            </a:r>
            <a:endParaRPr lang="en-US" altLang="en-US" sz="2000" dirty="0" smtClean="0"/>
          </a:p>
          <a:p>
            <a:pPr marL="82550" indent="-320040" fontAlgn="auto">
              <a:lnSpc>
                <a:spcPct val="90000"/>
              </a:lnSpc>
              <a:spcAft>
                <a:spcPts val="0"/>
              </a:spcAft>
              <a:buFont typeface="Wingdings"/>
              <a:buChar char=""/>
              <a:defRPr/>
            </a:pPr>
            <a:endParaRPr lang="en-US" altLang="en-US" sz="2000" dirty="0"/>
          </a:p>
          <a:p>
            <a:pPr marL="320040" indent="-320040" fontAlgn="auto">
              <a:lnSpc>
                <a:spcPct val="90000"/>
              </a:lnSpc>
              <a:spcAft>
                <a:spcPts val="0"/>
              </a:spcAft>
              <a:buFont typeface="Wingdings"/>
              <a:buChar char=""/>
              <a:defRPr/>
            </a:pPr>
            <a:r>
              <a:rPr lang="en-US" altLang="en-US" sz="2000" b="1" dirty="0"/>
              <a:t>Gross</a:t>
            </a:r>
            <a:r>
              <a:rPr lang="en-US" altLang="en-US" sz="2000" dirty="0"/>
              <a:t>: In mild cases liver looks normal. In severe cases liver is enlarged, yellow and greasy.</a:t>
            </a:r>
          </a:p>
          <a:p>
            <a:pPr marL="320040" indent="-320040" fontAlgn="auto">
              <a:lnSpc>
                <a:spcPct val="90000"/>
              </a:lnSpc>
              <a:spcAft>
                <a:spcPts val="0"/>
              </a:spcAft>
              <a:buFont typeface="Wingdings"/>
              <a:buChar char=""/>
              <a:defRPr/>
            </a:pPr>
            <a:r>
              <a:rPr lang="en-US" altLang="en-US" sz="2000" b="1" dirty="0"/>
              <a:t>Light microscopy:</a:t>
            </a:r>
            <a:r>
              <a:rPr lang="en-US" altLang="en-US" sz="2000" dirty="0"/>
              <a:t>  clear vacuoles in the cytoplasm displacing the nucleus to the periphery of the cell  Occasionally, cells rupture, and the fat globules merge, producing a so-called fatty cysts. The lipid stains orange-red with Sudan IV or Oil Red-O stains</a:t>
            </a:r>
            <a:endParaRPr lang="en-US" altLang="en-US" sz="2000" dirty="0" smtClean="0">
              <a:solidFill>
                <a:schemeClr val="tx1">
                  <a:lumMod val="85000"/>
                  <a:lumOff val="15000"/>
                </a:schemeClr>
              </a:solidFill>
            </a:endParaRPr>
          </a:p>
        </p:txBody>
      </p:sp>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6350"/>
            <a:ext cx="402431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3595688"/>
            <a:ext cx="409098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0319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4657563"/>
            <a:ext cx="3857652" cy="923330"/>
          </a:xfrm>
          <a:prstGeom prst="rect">
            <a:avLst/>
          </a:prstGeom>
        </p:spPr>
        <p:txBody>
          <a:bodyPr wrap="square">
            <a:spAutoFit/>
          </a:bodyPr>
          <a:lstStyle/>
          <a:p>
            <a:pPr algn="ctr"/>
            <a:r>
              <a:rPr lang="en-US" b="1" i="1" dirty="0" smtClean="0"/>
              <a:t> </a:t>
            </a:r>
            <a:r>
              <a:rPr lang="en-US" b="1" i="1" dirty="0" smtClean="0">
                <a:solidFill>
                  <a:srgbClr val="FF0000"/>
                </a:solidFill>
              </a:rPr>
              <a:t>Normal Liver </a:t>
            </a:r>
            <a:r>
              <a:rPr lang="en-US" b="1" i="1" dirty="0" smtClean="0"/>
              <a:t>: This is the external surface of a normal liver. The color is brown and the surface is smooth</a:t>
            </a:r>
            <a:endParaRPr lang="en-US" b="1" i="1" dirty="0"/>
          </a:p>
        </p:txBody>
      </p:sp>
      <p:pic>
        <p:nvPicPr>
          <p:cNvPr id="1029" name="Picture 5" descr="http://library.med.utah.edu/WebPath/jpeg4/LIVER004.jpg"/>
          <p:cNvPicPr>
            <a:picLocks noChangeAspect="1" noChangeArrowheads="1"/>
          </p:cNvPicPr>
          <p:nvPr/>
        </p:nvPicPr>
        <p:blipFill>
          <a:blip r:embed="rId3" cstate="print"/>
          <a:srcRect/>
          <a:stretch>
            <a:fillRect/>
          </a:stretch>
        </p:blipFill>
        <p:spPr bwMode="auto">
          <a:xfrm>
            <a:off x="4500562" y="1214422"/>
            <a:ext cx="4229096" cy="3357585"/>
          </a:xfrm>
          <a:prstGeom prst="rect">
            <a:avLst/>
          </a:prstGeom>
          <a:noFill/>
        </p:spPr>
      </p:pic>
      <p:sp>
        <p:nvSpPr>
          <p:cNvPr id="7" name="Rectangle 6"/>
          <p:cNvSpPr/>
          <p:nvPr/>
        </p:nvSpPr>
        <p:spPr>
          <a:xfrm>
            <a:off x="4500562" y="4643446"/>
            <a:ext cx="4286248" cy="923330"/>
          </a:xfrm>
          <a:prstGeom prst="rect">
            <a:avLst/>
          </a:prstGeom>
        </p:spPr>
        <p:txBody>
          <a:bodyPr wrap="square">
            <a:spAutoFit/>
          </a:bodyPr>
          <a:lstStyle/>
          <a:p>
            <a:pPr algn="ctr"/>
            <a:r>
              <a:rPr lang="en-US" b="1" i="1" dirty="0" err="1" smtClean="0">
                <a:solidFill>
                  <a:srgbClr val="FF0000"/>
                </a:solidFill>
              </a:rPr>
              <a:t>Steatosis</a:t>
            </a:r>
            <a:r>
              <a:rPr lang="en-US" b="1" i="1" dirty="0" smtClean="0">
                <a:solidFill>
                  <a:srgbClr val="FF0000"/>
                </a:solidFill>
              </a:rPr>
              <a:t> </a:t>
            </a:r>
            <a:r>
              <a:rPr lang="en-US" b="1" i="1" dirty="0" smtClean="0"/>
              <a:t>: This liver is slightly enlarged and has a pale yellow appearance, seen both on the capsule and cut surface</a:t>
            </a:r>
            <a:endParaRPr lang="en-US" b="1" i="1" dirty="0"/>
          </a:p>
        </p:txBody>
      </p:sp>
      <p:pic>
        <p:nvPicPr>
          <p:cNvPr id="1031" name="Picture 7" descr="http://library.med.utah.edu/WebPath/jpeg4/LIVER002.jpg"/>
          <p:cNvPicPr>
            <a:picLocks noChangeAspect="1" noChangeArrowheads="1"/>
          </p:cNvPicPr>
          <p:nvPr/>
        </p:nvPicPr>
        <p:blipFill>
          <a:blip r:embed="rId4" cstate="print"/>
          <a:srcRect/>
          <a:stretch>
            <a:fillRect/>
          </a:stretch>
        </p:blipFill>
        <p:spPr bwMode="auto">
          <a:xfrm>
            <a:off x="214282" y="1214422"/>
            <a:ext cx="4214842" cy="3357586"/>
          </a:xfrm>
          <a:prstGeom prst="rect">
            <a:avLst/>
          </a:prstGeom>
          <a:noFill/>
        </p:spPr>
      </p:pic>
      <p:sp>
        <p:nvSpPr>
          <p:cNvPr id="9" name="Rounded Rectangle 8"/>
          <p:cNvSpPr/>
          <p:nvPr/>
        </p:nvSpPr>
        <p:spPr>
          <a:xfrm>
            <a:off x="928662" y="285728"/>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Liver &amp; Cut Section of Fatty Liver </a:t>
            </a:r>
            <a:endParaRPr lang="en-US" sz="2400" b="1" i="1" dirty="0">
              <a:effectLst>
                <a:outerShdw blurRad="38100" dist="38100" dir="2700000" algn="tl">
                  <a:srgbClr val="000000">
                    <a:alpha val="43137"/>
                  </a:srgbClr>
                </a:outerShdw>
              </a:effectLst>
            </a:endParaRP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30538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library.med.utah.edu/WebPath/jpeg4/LIVER006.jpg"/>
          <p:cNvPicPr>
            <a:picLocks noChangeAspect="1" noChangeArrowheads="1"/>
          </p:cNvPicPr>
          <p:nvPr/>
        </p:nvPicPr>
        <p:blipFill>
          <a:blip r:embed="rId2" cstate="print"/>
          <a:srcRect/>
          <a:stretch>
            <a:fillRect/>
          </a:stretch>
        </p:blipFill>
        <p:spPr bwMode="auto">
          <a:xfrm>
            <a:off x="500034" y="857232"/>
            <a:ext cx="7929618" cy="4587992"/>
          </a:xfrm>
          <a:prstGeom prst="rect">
            <a:avLst/>
          </a:prstGeom>
          <a:noFill/>
          <a:ln w="28575">
            <a:solidFill>
              <a:schemeClr val="tx1"/>
            </a:solidFill>
          </a:ln>
        </p:spPr>
      </p:pic>
      <p:sp>
        <p:nvSpPr>
          <p:cNvPr id="3" name="Rectangle 2"/>
          <p:cNvSpPr/>
          <p:nvPr/>
        </p:nvSpPr>
        <p:spPr>
          <a:xfrm>
            <a:off x="357158" y="5445224"/>
            <a:ext cx="7858180" cy="1200329"/>
          </a:xfrm>
          <a:prstGeom prst="rect">
            <a:avLst/>
          </a:prstGeom>
        </p:spPr>
        <p:txBody>
          <a:bodyPr wrap="square">
            <a:spAutoFit/>
          </a:bodyPr>
          <a:lstStyle/>
          <a:p>
            <a:pPr algn="ctr"/>
            <a:r>
              <a:rPr lang="en-US" b="1" i="1" dirty="0" smtClean="0"/>
              <a:t>This is the histologic appearance of hepatic fatty change. The lipid accumulates in the hepatocytes as vacuoles. These vacuoles have a clear appearance with H&amp;E staining. The most common cause of fatty change in developed nations is alcoholism. </a:t>
            </a:r>
            <a:endParaRPr lang="en-US"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391514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LIVER007.jpg"/>
          <p:cNvPicPr>
            <a:picLocks noChangeAspect="1" noChangeArrowheads="1"/>
          </p:cNvPicPr>
          <p:nvPr/>
        </p:nvPicPr>
        <p:blipFill>
          <a:blip r:embed="rId2" cstate="print"/>
          <a:srcRect/>
          <a:stretch>
            <a:fillRect/>
          </a:stretch>
        </p:blipFill>
        <p:spPr bwMode="auto">
          <a:xfrm>
            <a:off x="500034" y="857232"/>
            <a:ext cx="8001056" cy="4643470"/>
          </a:xfrm>
          <a:prstGeom prst="rect">
            <a:avLst/>
          </a:prstGeom>
          <a:noFill/>
          <a:ln w="28575">
            <a:solidFill>
              <a:schemeClr val="tx1"/>
            </a:solidFill>
          </a:ln>
        </p:spPr>
      </p:pic>
      <p:sp>
        <p:nvSpPr>
          <p:cNvPr id="3" name="Rectangle 2"/>
          <p:cNvSpPr/>
          <p:nvPr/>
        </p:nvSpPr>
        <p:spPr>
          <a:xfrm>
            <a:off x="838200" y="5534585"/>
            <a:ext cx="7239000" cy="1261884"/>
          </a:xfrm>
          <a:prstGeom prst="rect">
            <a:avLst/>
          </a:prstGeom>
        </p:spPr>
        <p:txBody>
          <a:bodyPr wrap="square">
            <a:spAutoFit/>
          </a:bodyPr>
          <a:lstStyle/>
          <a:p>
            <a:pPr algn="ctr"/>
            <a:r>
              <a:rPr lang="en-US" sz="1900" b="1" i="1" dirty="0" smtClean="0"/>
              <a:t>Here are seen the lipid vacuoles within hepatocytes. </a:t>
            </a:r>
          </a:p>
          <a:p>
            <a:pPr algn="ctr"/>
            <a:r>
              <a:rPr lang="en-US" sz="1900" b="1" i="1" dirty="0" smtClean="0"/>
              <a:t>The lipid accumulates when lipoprotein transport is disrupted and/or when fatty acids accumulate. </a:t>
            </a:r>
          </a:p>
          <a:p>
            <a:pPr algn="ctr"/>
            <a:r>
              <a:rPr lang="en-US" sz="1900" b="1" i="1" dirty="0" smtClean="0"/>
              <a:t>Alcohol is the most common cause</a:t>
            </a:r>
            <a:endParaRPr lang="en-US" sz="1900"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486388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3143248"/>
            <a:ext cx="7572428" cy="1509888"/>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latin typeface="+mn-lt"/>
              </a:rPr>
              <a:t>2- COAGULATIVE NECROSIS </a:t>
            </a:r>
            <a:br>
              <a:rPr lang="en-US" sz="4400" b="1" i="1" dirty="0" smtClean="0">
                <a:solidFill>
                  <a:srgbClr val="00CCFF"/>
                </a:solidFill>
                <a:effectLst>
                  <a:outerShdw blurRad="38100" dist="38100" dir="2700000" algn="tl">
                    <a:srgbClr val="000000">
                      <a:alpha val="43137"/>
                    </a:srgbClr>
                  </a:outerShdw>
                </a:effectLst>
                <a:latin typeface="+mn-lt"/>
              </a:rPr>
            </a:br>
            <a:r>
              <a:rPr lang="en-US" sz="4400" b="1" i="1" dirty="0" smtClean="0">
                <a:solidFill>
                  <a:srgbClr val="00CCFF"/>
                </a:solidFill>
                <a:effectLst>
                  <a:outerShdw blurRad="38100" dist="38100" dir="2700000" algn="tl">
                    <a:srgbClr val="000000">
                      <a:alpha val="43137"/>
                    </a:srgbClr>
                  </a:outerShdw>
                </a:effectLst>
                <a:latin typeface="+mn-lt"/>
              </a:rPr>
              <a:t> </a:t>
            </a:r>
            <a:endParaRPr lang="en-US" sz="4400" b="1" i="1" dirty="0">
              <a:solidFill>
                <a:srgbClr val="00CCFF"/>
              </a:solidFill>
              <a:effectLst>
                <a:outerShdw blurRad="38100" dist="38100" dir="2700000" algn="tl">
                  <a:srgbClr val="000000">
                    <a:alpha val="43137"/>
                  </a:srgbClr>
                </a:outerShdw>
              </a:effectLst>
              <a:latin typeface="+mn-l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0618902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57290" y="142852"/>
            <a:ext cx="614366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a:t>
            </a:r>
            <a:endParaRPr lang="en-US" sz="2400" b="1" i="1" dirty="0"/>
          </a:p>
        </p:txBody>
      </p:sp>
      <p:sp>
        <p:nvSpPr>
          <p:cNvPr id="5" name="Rectangle 4"/>
          <p:cNvSpPr/>
          <p:nvPr/>
        </p:nvSpPr>
        <p:spPr>
          <a:xfrm>
            <a:off x="642910" y="5534585"/>
            <a:ext cx="7500990" cy="1323439"/>
          </a:xfrm>
          <a:prstGeom prst="rect">
            <a:avLst/>
          </a:prstGeom>
        </p:spPr>
        <p:txBody>
          <a:bodyPr wrap="square">
            <a:spAutoFit/>
          </a:bodyPr>
          <a:lstStyle/>
          <a:p>
            <a:pPr algn="ctr"/>
            <a:r>
              <a:rPr lang="en-US" sz="2000" b="1" i="1" dirty="0" smtClean="0"/>
              <a:t>A typical pattern with ischemia and infarction of the kidney. Here, there is a wedge-shaped pale area of coagulative necrosis (infarction) in the renal cortex of the kidney.</a:t>
            </a:r>
            <a:endParaRPr lang="en-US" sz="2000" b="1" i="1" dirty="0"/>
          </a:p>
        </p:txBody>
      </p:sp>
      <p:pic>
        <p:nvPicPr>
          <p:cNvPr id="19459" name="Picture 3"/>
          <p:cNvPicPr>
            <a:picLocks noChangeAspect="1" noChangeArrowheads="1"/>
          </p:cNvPicPr>
          <p:nvPr/>
        </p:nvPicPr>
        <p:blipFill>
          <a:blip r:embed="rId2" cstate="print"/>
          <a:srcRect/>
          <a:stretch>
            <a:fillRect/>
          </a:stretch>
        </p:blipFill>
        <p:spPr bwMode="auto">
          <a:xfrm>
            <a:off x="304800" y="787020"/>
            <a:ext cx="3429024" cy="4714908"/>
          </a:xfrm>
          <a:prstGeom prst="rect">
            <a:avLst/>
          </a:prstGeom>
          <a:noFill/>
          <a:ln w="9525">
            <a:noFill/>
            <a:miter lim="800000"/>
            <a:headEnd/>
            <a:tailEnd/>
          </a:ln>
          <a:effec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pic>
        <p:nvPicPr>
          <p:cNvPr id="2" name="Picture 1"/>
          <p:cNvPicPr>
            <a:picLocks noChangeAspect="1"/>
          </p:cNvPicPr>
          <p:nvPr/>
        </p:nvPicPr>
        <p:blipFill>
          <a:blip r:embed="rId3"/>
          <a:stretch>
            <a:fillRect/>
          </a:stretch>
        </p:blipFill>
        <p:spPr>
          <a:xfrm>
            <a:off x="4165311" y="914400"/>
            <a:ext cx="5011346" cy="3273836"/>
          </a:xfrm>
          <a:prstGeom prst="rect">
            <a:avLst/>
          </a:prstGeom>
        </p:spPr>
      </p:pic>
    </p:spTree>
    <p:extLst>
      <p:ext uri="{BB962C8B-B14F-4D97-AF65-F5344CB8AC3E}">
        <p14:creationId xmlns:p14="http://schemas.microsoft.com/office/powerpoint/2010/main" val="214350946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57912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Placeholder 5"/>
          <p:cNvSpPr>
            <a:spLocks noGrp="1"/>
          </p:cNvSpPr>
          <p:nvPr>
            <p:ph type="body" sz="half" idx="2"/>
          </p:nvPr>
        </p:nvSpPr>
        <p:spPr>
          <a:xfrm>
            <a:off x="6324600" y="685800"/>
            <a:ext cx="2590800" cy="5105400"/>
          </a:xfrm>
        </p:spPr>
        <p:txBody>
          <a:bodyPr/>
          <a:lstStyle/>
          <a:p>
            <a:pPr eaLnBrk="1" hangingPunct="1">
              <a:spcBef>
                <a:spcPct val="0"/>
              </a:spcBef>
            </a:pPr>
            <a:r>
              <a:rPr lang="en-US" altLang="en-US" sz="2400" b="1" smtClean="0">
                <a:latin typeface="Cambria" panose="02040503050406030204" pitchFamily="18" charset="0"/>
              </a:rPr>
              <a:t>Kidney: coagulative necrosis</a:t>
            </a:r>
          </a:p>
          <a:p>
            <a:pPr eaLnBrk="1" hangingPunct="1">
              <a:spcBef>
                <a:spcPct val="0"/>
              </a:spcBef>
            </a:pPr>
            <a:r>
              <a:rPr lang="en-US" altLang="en-US" sz="2400" smtClean="0">
                <a:latin typeface="Cambria" panose="02040503050406030204" pitchFamily="18" charset="0"/>
              </a:rPr>
              <a:t>Micro: Cell outlines are preserved (cells look ghostly), and everything looks red</a:t>
            </a:r>
          </a:p>
          <a:p>
            <a:pPr eaLnBrk="1" hangingPunct="1">
              <a:spcBef>
                <a:spcPct val="0"/>
              </a:spcBef>
            </a:pPr>
            <a:endParaRPr lang="en-US" altLang="en-US" smtClean="0"/>
          </a:p>
        </p:txBody>
      </p:sp>
    </p:spTree>
    <p:extLst>
      <p:ext uri="{BB962C8B-B14F-4D97-AF65-F5344CB8AC3E}">
        <p14:creationId xmlns:p14="http://schemas.microsoft.com/office/powerpoint/2010/main" val="80763790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714348" y="785794"/>
            <a:ext cx="7643866" cy="4643470"/>
          </a:xfrm>
          <a:prstGeom prst="rect">
            <a:avLst/>
          </a:prstGeom>
          <a:noFill/>
          <a:ln w="28575">
            <a:solidFill>
              <a:schemeClr val="tx1"/>
            </a:solidFill>
            <a:miter lim="800000"/>
            <a:headEnd/>
            <a:tailEnd/>
          </a:ln>
          <a:effectLst/>
        </p:spPr>
      </p:pic>
      <p:sp>
        <p:nvSpPr>
          <p:cNvPr id="3" name="Rectangle 2"/>
          <p:cNvSpPr/>
          <p:nvPr/>
        </p:nvSpPr>
        <p:spPr>
          <a:xfrm>
            <a:off x="642910" y="5429264"/>
            <a:ext cx="7715304" cy="1200329"/>
          </a:xfrm>
          <a:prstGeom prst="rect">
            <a:avLst/>
          </a:prstGeom>
        </p:spPr>
        <p:txBody>
          <a:bodyPr wrap="square">
            <a:spAutoFit/>
          </a:bodyPr>
          <a:lstStyle/>
          <a:p>
            <a:pPr algn="ctr"/>
            <a:r>
              <a:rPr lang="en-US" b="1" i="1" dirty="0" smtClean="0"/>
              <a:t>Coagulative necrosis (arrow) of glomeruli, tubules and interstitial tissue with loss of cell nuclei</a:t>
            </a:r>
            <a:r>
              <a:rPr lang="en-US" dirty="0" smtClean="0">
                <a:latin typeface="Franklin Gothic Demi" pitchFamily="34" charset="0"/>
              </a:rPr>
              <a:t>. </a:t>
            </a:r>
            <a:r>
              <a:rPr lang="en-US" b="1" i="1" dirty="0" smtClean="0"/>
              <a:t>The </a:t>
            </a:r>
            <a:r>
              <a:rPr lang="en-US" b="1" i="1" dirty="0" err="1" smtClean="0"/>
              <a:t>haemorrhagic</a:t>
            </a:r>
            <a:r>
              <a:rPr lang="en-US" b="1" i="1" dirty="0" smtClean="0"/>
              <a:t> </a:t>
            </a:r>
            <a:r>
              <a:rPr lang="en-US" b="1" i="1" dirty="0"/>
              <a:t>zone (star) </a:t>
            </a:r>
            <a:r>
              <a:rPr lang="en-US" b="1" i="1" dirty="0" smtClean="0"/>
              <a:t>at the periphery of the infarct (arrow) shows dilated and congested blood vessels and cellular infiltrate by neutrophils, red blood cells and lymphocytes (curved arrow)</a:t>
            </a:r>
            <a:endParaRPr lang="en-US" b="1" i="1" dirty="0"/>
          </a:p>
        </p:txBody>
      </p:sp>
      <p:sp>
        <p:nvSpPr>
          <p:cNvPr id="4" name="Rounded Rectangle 3"/>
          <p:cNvSpPr/>
          <p:nvPr/>
        </p:nvSpPr>
        <p:spPr>
          <a:xfrm>
            <a:off x="785786" y="142852"/>
            <a:ext cx="750099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 - LPF</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5-Point Star 1"/>
          <p:cNvSpPr/>
          <p:nvPr/>
        </p:nvSpPr>
        <p:spPr>
          <a:xfrm>
            <a:off x="3200400" y="3276600"/>
            <a:ext cx="228600" cy="30480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p:cNvSpPr/>
          <p:nvPr/>
        </p:nvSpPr>
        <p:spPr>
          <a:xfrm flipH="1">
            <a:off x="7786710" y="2971800"/>
            <a:ext cx="476957"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Curved Up Arrow 5"/>
          <p:cNvSpPr/>
          <p:nvPr/>
        </p:nvSpPr>
        <p:spPr>
          <a:xfrm>
            <a:off x="5181600" y="4648200"/>
            <a:ext cx="533400" cy="274320"/>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5101520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http://library.med.utah.edu/WebPath/jpeg5/HEME048.jpg"/>
          <p:cNvPicPr>
            <a:picLocks noChangeAspect="1" noChangeArrowheads="1"/>
          </p:cNvPicPr>
          <p:nvPr/>
        </p:nvPicPr>
        <p:blipFill>
          <a:blip r:embed="rId2" cstate="print"/>
          <a:srcRect/>
          <a:stretch>
            <a:fillRect/>
          </a:stretch>
        </p:blipFill>
        <p:spPr bwMode="auto">
          <a:xfrm>
            <a:off x="785786" y="857232"/>
            <a:ext cx="7300931" cy="4857763"/>
          </a:xfrm>
          <a:prstGeom prst="rect">
            <a:avLst/>
          </a:prstGeom>
          <a:noFill/>
          <a:ln w="28575">
            <a:solidFill>
              <a:schemeClr val="tx1"/>
            </a:solidFill>
          </a:ln>
        </p:spPr>
      </p:pic>
      <p:sp>
        <p:nvSpPr>
          <p:cNvPr id="3" name="Rounded Rectangle 2"/>
          <p:cNvSpPr/>
          <p:nvPr/>
        </p:nvSpPr>
        <p:spPr>
          <a:xfrm>
            <a:off x="1357290" y="142852"/>
            <a:ext cx="6143668"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Spleen</a:t>
            </a:r>
            <a:endParaRPr lang="en-US" sz="2400" b="1" i="1" dirty="0"/>
          </a:p>
        </p:txBody>
      </p:sp>
      <p:sp>
        <p:nvSpPr>
          <p:cNvPr id="4" name="Rectangle 3"/>
          <p:cNvSpPr/>
          <p:nvPr/>
        </p:nvSpPr>
        <p:spPr>
          <a:xfrm>
            <a:off x="714348" y="6007262"/>
            <a:ext cx="7500990" cy="707886"/>
          </a:xfrm>
          <a:prstGeom prst="rect">
            <a:avLst/>
          </a:prstGeom>
        </p:spPr>
        <p:txBody>
          <a:bodyPr wrap="square">
            <a:spAutoFit/>
          </a:bodyPr>
          <a:lstStyle/>
          <a:p>
            <a:pPr algn="ctr"/>
            <a:r>
              <a:rPr lang="en-US" sz="2000" b="1" i="1" dirty="0" smtClean="0"/>
              <a:t>Two large infarctions (areas of coagulative necrosis) are seen in this sectioned spleen</a:t>
            </a:r>
            <a:endParaRPr lang="en-US" sz="20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3915300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http://library.med.utah.edu/WebPath/jpeg1/INFL001.jpg"/>
          <p:cNvPicPr>
            <a:picLocks noChangeAspect="1" noChangeArrowheads="1"/>
          </p:cNvPicPr>
          <p:nvPr/>
        </p:nvPicPr>
        <p:blipFill>
          <a:blip r:embed="rId2" cstate="print"/>
          <a:srcRect/>
          <a:stretch>
            <a:fillRect/>
          </a:stretch>
        </p:blipFill>
        <p:spPr bwMode="auto">
          <a:xfrm>
            <a:off x="571472" y="857232"/>
            <a:ext cx="7858180" cy="4643470"/>
          </a:xfrm>
          <a:prstGeom prst="rect">
            <a:avLst/>
          </a:prstGeom>
          <a:noFill/>
          <a:ln w="28575">
            <a:solidFill>
              <a:schemeClr val="tx1"/>
            </a:solidFill>
          </a:ln>
        </p:spPr>
      </p:pic>
      <p:sp>
        <p:nvSpPr>
          <p:cNvPr id="3" name="Rectangle 2"/>
          <p:cNvSpPr/>
          <p:nvPr/>
        </p:nvSpPr>
        <p:spPr>
          <a:xfrm>
            <a:off x="642910" y="5572140"/>
            <a:ext cx="7572428" cy="1323439"/>
          </a:xfrm>
          <a:prstGeom prst="rect">
            <a:avLst/>
          </a:prstGeom>
        </p:spPr>
        <p:txBody>
          <a:bodyPr wrap="square">
            <a:spAutoFit/>
          </a:bodyPr>
          <a:lstStyle/>
          <a:p>
            <a:pPr algn="ctr"/>
            <a:r>
              <a:rPr lang="en-US" sz="2000" b="1" i="1" dirty="0" smtClean="0"/>
              <a:t>Many nuclei have become pyknotic (shrunken and dark) and have then undergone karyorrhexis (fragmentation) and karyolysis (dissolution). The cytoplasm and cell borders are not recognizable.</a:t>
            </a:r>
            <a:endParaRPr lang="en-US" sz="2000" b="1" i="1" dirty="0"/>
          </a:p>
        </p:txBody>
      </p:sp>
      <p:sp>
        <p:nvSpPr>
          <p:cNvPr id="5" name="Rounded Rectangle 4"/>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Infarcted Myocardium</a:t>
            </a:r>
            <a:endParaRPr lang="en-US" sz="2400" b="1" i="1" dirty="0"/>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0212353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2438400" cy="990600"/>
          </a:xfrm>
        </p:spPr>
        <p:txBody>
          <a:bodyPr/>
          <a:lstStyle/>
          <a:p>
            <a:r>
              <a:rPr lang="en-US" b="1" dirty="0" smtClean="0">
                <a:solidFill>
                  <a:srgbClr val="002060"/>
                </a:solidFill>
                <a:effectLst>
                  <a:outerShdw blurRad="38100" dist="38100" dir="2700000" algn="tl">
                    <a:srgbClr val="000000">
                      <a:alpha val="43137"/>
                    </a:srgbClr>
                  </a:outerShdw>
                </a:effectLst>
              </a:rPr>
              <a:t>Contents:</a:t>
            </a:r>
            <a:endParaRPr lang="en-US" b="1"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381000" y="1600200"/>
            <a:ext cx="8385048" cy="5181600"/>
          </a:xfrm>
        </p:spPr>
        <p:txBody>
          <a:bodyPr>
            <a:normAutofit fontScale="70000" lnSpcReduction="20000"/>
          </a:bodyPr>
          <a:lstStyle/>
          <a:p>
            <a:pPr marL="0" indent="0">
              <a:buNone/>
            </a:pPr>
            <a:r>
              <a:rPr lang="en-US" sz="3200" dirty="0">
                <a:solidFill>
                  <a:srgbClr val="C00000"/>
                </a:solidFill>
              </a:rPr>
              <a:t>Basic introduction to the anatomy and histology of the lung, liver, kidney and heart in order to enable the student to understand the related pathology.</a:t>
            </a:r>
          </a:p>
          <a:p>
            <a:pPr marL="0" lvl="0" indent="0">
              <a:buNone/>
            </a:pPr>
            <a:r>
              <a:rPr lang="en-US" sz="3400" b="1" u="sng" dirty="0" smtClean="0">
                <a:solidFill>
                  <a:srgbClr val="1801A3"/>
                </a:solidFill>
              </a:rPr>
              <a:t>Cell </a:t>
            </a:r>
            <a:r>
              <a:rPr lang="en-US" sz="3400" b="1" u="sng" dirty="0">
                <a:solidFill>
                  <a:srgbClr val="1801A3"/>
                </a:solidFill>
              </a:rPr>
              <a:t>injury</a:t>
            </a:r>
            <a:endParaRPr lang="en-US" sz="3400" u="sng" dirty="0">
              <a:solidFill>
                <a:srgbClr val="1801A3"/>
              </a:solidFill>
            </a:endParaRPr>
          </a:p>
          <a:p>
            <a:pPr lvl="0"/>
            <a:r>
              <a:rPr lang="en-US" dirty="0" smtClean="0">
                <a:solidFill>
                  <a:srgbClr val="1801A3"/>
                </a:solidFill>
              </a:rPr>
              <a:t>Pictures </a:t>
            </a:r>
            <a:r>
              <a:rPr lang="en-US" dirty="0">
                <a:solidFill>
                  <a:srgbClr val="1801A3"/>
                </a:solidFill>
              </a:rPr>
              <a:t>of:</a:t>
            </a:r>
          </a:p>
          <a:p>
            <a:pPr marL="880110" lvl="1" indent="-514350">
              <a:buFont typeface="+mj-lt"/>
              <a:buAutoNum type="arabicPeriod"/>
            </a:pPr>
            <a:r>
              <a:rPr lang="en-US" dirty="0" smtClean="0"/>
              <a:t>Fatty change </a:t>
            </a:r>
            <a:r>
              <a:rPr lang="en-US" dirty="0"/>
              <a:t>of the liver</a:t>
            </a:r>
            <a:r>
              <a:rPr lang="en-US" dirty="0" smtClean="0"/>
              <a:t>.</a:t>
            </a:r>
          </a:p>
          <a:p>
            <a:pPr marL="880110" lvl="1" indent="-514350">
              <a:buFont typeface="+mj-lt"/>
              <a:buAutoNum type="arabicPeriod"/>
            </a:pPr>
            <a:r>
              <a:rPr lang="en-US" dirty="0" err="1"/>
              <a:t>Coagulative</a:t>
            </a:r>
            <a:r>
              <a:rPr lang="en-US" dirty="0"/>
              <a:t> necrosis in an infracted </a:t>
            </a:r>
            <a:r>
              <a:rPr lang="en-US" dirty="0" smtClean="0"/>
              <a:t>kidney, spleen and myocardium.</a:t>
            </a:r>
          </a:p>
          <a:p>
            <a:pPr marL="880110" lvl="1" indent="-514350">
              <a:buFont typeface="+mj-lt"/>
              <a:buAutoNum type="arabicPeriod"/>
            </a:pPr>
            <a:r>
              <a:rPr lang="en-US" dirty="0" err="1" smtClean="0"/>
              <a:t>Liquefactive</a:t>
            </a:r>
            <a:r>
              <a:rPr lang="en-US" dirty="0" smtClean="0"/>
              <a:t> necrosis</a:t>
            </a:r>
          </a:p>
          <a:p>
            <a:pPr marL="880110" lvl="1" indent="-514350">
              <a:buFont typeface="+mj-lt"/>
              <a:buAutoNum type="arabicPeriod"/>
            </a:pPr>
            <a:r>
              <a:rPr lang="en-US" dirty="0" err="1" smtClean="0"/>
              <a:t>Caseous</a:t>
            </a:r>
            <a:r>
              <a:rPr lang="en-US" dirty="0" smtClean="0"/>
              <a:t> necrosis</a:t>
            </a:r>
          </a:p>
          <a:p>
            <a:pPr marL="880110" lvl="1" indent="-514350">
              <a:buFont typeface="+mj-lt"/>
              <a:buAutoNum type="arabicPeriod"/>
            </a:pPr>
            <a:r>
              <a:rPr lang="en-US" dirty="0" err="1" smtClean="0"/>
              <a:t>Fibrinoid</a:t>
            </a:r>
            <a:r>
              <a:rPr lang="en-US" dirty="0" smtClean="0"/>
              <a:t> necrosis</a:t>
            </a:r>
          </a:p>
          <a:p>
            <a:pPr marL="880110" lvl="1" indent="-514350">
              <a:buFont typeface="+mj-lt"/>
              <a:buAutoNum type="arabicPeriod"/>
            </a:pPr>
            <a:r>
              <a:rPr lang="en-US" dirty="0" smtClean="0"/>
              <a:t>Fat necrosis</a:t>
            </a:r>
            <a:endParaRPr lang="en-US" dirty="0"/>
          </a:p>
          <a:p>
            <a:pPr marL="880110" lvl="1" indent="-514350">
              <a:buFont typeface="+mj-lt"/>
              <a:buAutoNum type="arabicPeriod"/>
            </a:pPr>
            <a:r>
              <a:rPr lang="en-US" dirty="0"/>
              <a:t>Dystrophic calcification in the </a:t>
            </a:r>
            <a:r>
              <a:rPr lang="en-US" dirty="0" smtClean="0"/>
              <a:t>aorta, stomach and skin.</a:t>
            </a:r>
          </a:p>
          <a:p>
            <a:pPr marL="880110" lvl="1" indent="-514350">
              <a:buFont typeface="+mj-lt"/>
              <a:buAutoNum type="arabicPeriod"/>
            </a:pPr>
            <a:r>
              <a:rPr lang="en-US" dirty="0" smtClean="0"/>
              <a:t>Atrophy of brain and testis</a:t>
            </a:r>
          </a:p>
          <a:p>
            <a:pPr marL="880110" lvl="1" indent="-514350">
              <a:buFont typeface="+mj-lt"/>
              <a:buAutoNum type="arabicPeriod"/>
            </a:pPr>
            <a:r>
              <a:rPr lang="en-US" dirty="0" smtClean="0"/>
              <a:t>Left ventricular hypertrophy</a:t>
            </a:r>
            <a:endParaRPr lang="en-US" dirty="0"/>
          </a:p>
          <a:p>
            <a:pPr marL="880110" lvl="1" indent="-514350">
              <a:buFont typeface="+mj-lt"/>
              <a:buAutoNum type="arabicPeriod"/>
            </a:pPr>
            <a:r>
              <a:rPr lang="en-US" dirty="0" smtClean="0"/>
              <a:t>Hyperplasia </a:t>
            </a:r>
            <a:r>
              <a:rPr lang="en-US" dirty="0"/>
              <a:t>of the prostate.</a:t>
            </a:r>
          </a:p>
          <a:p>
            <a:pPr marL="880110" lvl="1" indent="-514350">
              <a:buFont typeface="+mj-lt"/>
              <a:buAutoNum type="arabicPeriod"/>
            </a:pPr>
            <a:r>
              <a:rPr lang="en-US" dirty="0" smtClean="0"/>
              <a:t>Squamous </a:t>
            </a:r>
            <a:r>
              <a:rPr lang="en-US" dirty="0"/>
              <a:t>metaplasia.</a:t>
            </a:r>
          </a:p>
          <a:p>
            <a:endParaRPr lang="en-US" dirty="0"/>
          </a:p>
        </p:txBody>
      </p:sp>
    </p:spTree>
    <p:extLst>
      <p:ext uri="{BB962C8B-B14F-4D97-AF65-F5344CB8AC3E}">
        <p14:creationId xmlns:p14="http://schemas.microsoft.com/office/powerpoint/2010/main" val="385492379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http://library.med.utah.edu/WebPath/jpeg5/CV022.jpg"/>
          <p:cNvPicPr>
            <a:picLocks noChangeAspect="1" noChangeArrowheads="1"/>
          </p:cNvPicPr>
          <p:nvPr/>
        </p:nvPicPr>
        <p:blipFill>
          <a:blip r:embed="rId2" cstate="print"/>
          <a:srcRect/>
          <a:stretch>
            <a:fillRect/>
          </a:stretch>
        </p:blipFill>
        <p:spPr bwMode="auto">
          <a:xfrm>
            <a:off x="642910" y="813434"/>
            <a:ext cx="7715304" cy="4982524"/>
          </a:xfrm>
          <a:prstGeom prst="rect">
            <a:avLst/>
          </a:prstGeom>
          <a:noFill/>
          <a:ln w="28575">
            <a:solidFill>
              <a:schemeClr val="tx1"/>
            </a:solidFill>
          </a:ln>
        </p:spPr>
      </p:pic>
      <p:sp>
        <p:nvSpPr>
          <p:cNvPr id="3" name="Rectangle 2"/>
          <p:cNvSpPr/>
          <p:nvPr/>
        </p:nvSpPr>
        <p:spPr>
          <a:xfrm>
            <a:off x="642910" y="5857892"/>
            <a:ext cx="7572428" cy="1015663"/>
          </a:xfrm>
          <a:prstGeom prst="rect">
            <a:avLst/>
          </a:prstGeom>
        </p:spPr>
        <p:txBody>
          <a:bodyPr wrap="square">
            <a:spAutoFit/>
          </a:bodyPr>
          <a:lstStyle/>
          <a:p>
            <a:pPr algn="ctr"/>
            <a:r>
              <a:rPr lang="en-US" sz="2000" b="1" i="1" dirty="0" smtClean="0"/>
              <a:t>The nuclei of the myocardial fibers are being lost. </a:t>
            </a:r>
            <a:br>
              <a:rPr lang="en-US" sz="2000" b="1" i="1" dirty="0" smtClean="0"/>
            </a:br>
            <a:r>
              <a:rPr lang="en-US" sz="2000" b="1" i="1" dirty="0" smtClean="0"/>
              <a:t>The cytoplasm is losing its structure, because no well-defined cross-striations are seen.</a:t>
            </a:r>
            <a:endParaRPr lang="en-US" sz="2000" b="1" i="1" dirty="0"/>
          </a:p>
        </p:txBody>
      </p:sp>
      <p:sp>
        <p:nvSpPr>
          <p:cNvPr id="4" name="Rounded Rectangle 3"/>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Infarcted Myocardium</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3044760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975" y="2133600"/>
            <a:ext cx="6572296" cy="1214446"/>
          </a:xfrm>
        </p:spPr>
        <p:txBody>
          <a:bodyPr>
            <a:noAutofit/>
          </a:bodyPr>
          <a:lstStyle/>
          <a:p>
            <a:pPr algn="ctr"/>
            <a:r>
              <a:rPr lang="en-US" sz="4400" i="1" dirty="0" smtClean="0">
                <a:solidFill>
                  <a:srgbClr val="00CCFF"/>
                </a:solidFill>
                <a:effectLst>
                  <a:outerShdw blurRad="38100" dist="38100" dir="2700000" algn="tl">
                    <a:srgbClr val="000000">
                      <a:alpha val="43137"/>
                    </a:srgbClr>
                  </a:outerShdw>
                </a:effectLst>
              </a:rPr>
              <a:t>3- </a:t>
            </a:r>
            <a:r>
              <a:rPr lang="en-US" sz="4400" b="1" i="1" dirty="0" smtClean="0">
                <a:solidFill>
                  <a:srgbClr val="00CCFF"/>
                </a:solidFill>
                <a:effectLst>
                  <a:outerShdw blurRad="38100" dist="38100" dir="2700000" algn="tl">
                    <a:srgbClr val="000000">
                      <a:alpha val="43137"/>
                    </a:srgbClr>
                  </a:outerShdw>
                </a:effectLst>
              </a:rPr>
              <a:t>Liquefactive</a:t>
            </a:r>
            <a:r>
              <a:rPr lang="en-US" sz="4400" i="1" dirty="0" smtClean="0">
                <a:solidFill>
                  <a:srgbClr val="00CCFF"/>
                </a:solidFill>
                <a:effectLst>
                  <a:outerShdw blurRad="38100" dist="38100" dir="2700000" algn="tl">
                    <a:srgbClr val="000000">
                      <a:alpha val="43137"/>
                    </a:srgbClr>
                  </a:outerShdw>
                </a:effectLst>
              </a:rPr>
              <a:t> </a:t>
            </a:r>
            <a:r>
              <a:rPr lang="en-US" sz="4400" b="1" i="1" dirty="0" smtClean="0">
                <a:solidFill>
                  <a:srgbClr val="00CCFF"/>
                </a:solidFill>
                <a:effectLst>
                  <a:outerShdw blurRad="38100" dist="38100" dir="2700000" algn="tl">
                    <a:srgbClr val="000000">
                      <a:alpha val="43137"/>
                    </a:srgbClr>
                  </a:outerShdw>
                </a:effectLst>
              </a:rPr>
              <a:t>Necrosis</a:t>
            </a:r>
            <a:r>
              <a:rPr lang="en-US" sz="4400" i="1" dirty="0" smtClean="0">
                <a:solidFill>
                  <a:srgbClr val="00CCFF"/>
                </a:solidFill>
                <a:effectLst>
                  <a:outerShdw blurRad="38100" dist="38100" dir="2700000" algn="tl">
                    <a:srgbClr val="000000">
                      <a:alpha val="43137"/>
                    </a:srgbClr>
                  </a:outerShdw>
                </a:effectLst>
              </a:rPr>
              <a:t>  </a:t>
            </a:r>
            <a:endParaRPr lang="en-US" sz="4400"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151151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7" name="Picture 3"/>
          <p:cNvPicPr>
            <a:picLocks noChangeAspect="1" noChangeArrowheads="1"/>
          </p:cNvPicPr>
          <p:nvPr/>
        </p:nvPicPr>
        <p:blipFill>
          <a:blip r:embed="rId2" cstate="print"/>
          <a:srcRect/>
          <a:stretch>
            <a:fillRect/>
          </a:stretch>
        </p:blipFill>
        <p:spPr bwMode="auto">
          <a:xfrm>
            <a:off x="642910" y="785794"/>
            <a:ext cx="7572428" cy="4875454"/>
          </a:xfrm>
          <a:prstGeom prst="rect">
            <a:avLst/>
          </a:prstGeom>
          <a:noFill/>
          <a:ln w="9525">
            <a:noFill/>
            <a:miter lim="800000"/>
            <a:headEnd/>
            <a:tailEnd/>
          </a:ln>
          <a:effectLst/>
        </p:spPr>
      </p:pic>
      <p:sp>
        <p:nvSpPr>
          <p:cNvPr id="4" name="Rectangle 3"/>
          <p:cNvSpPr/>
          <p:nvPr/>
        </p:nvSpPr>
        <p:spPr>
          <a:xfrm>
            <a:off x="611560" y="5661248"/>
            <a:ext cx="7572428" cy="1015663"/>
          </a:xfrm>
          <a:prstGeom prst="rect">
            <a:avLst/>
          </a:prstGeom>
        </p:spPr>
        <p:txBody>
          <a:bodyPr wrap="square">
            <a:spAutoFit/>
          </a:bodyPr>
          <a:lstStyle/>
          <a:p>
            <a:pPr algn="ctr"/>
            <a:r>
              <a:rPr lang="en-US" sz="2000" b="1" i="1" dirty="0" smtClean="0"/>
              <a:t>Grossly, the cerebral infarction at the upper right here demonstrates liquefactive necrosis. Eventually, the removal of the dead tissue leaves behind a cavity.</a:t>
            </a:r>
            <a:endParaRPr lang="en-US" sz="2000" b="1" i="1" dirty="0"/>
          </a:p>
        </p:txBody>
      </p:sp>
      <p:sp>
        <p:nvSpPr>
          <p:cNvPr id="5" name="Rounded Rectangle 4"/>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219156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500034" y="857232"/>
            <a:ext cx="7929618" cy="4857784"/>
          </a:xfrm>
          <a:prstGeom prst="rect">
            <a:avLst/>
          </a:prstGeom>
          <a:noFill/>
          <a:ln w="28575">
            <a:solidFill>
              <a:schemeClr val="tx1"/>
            </a:solidFill>
          </a:ln>
        </p:spPr>
      </p:pic>
      <p:sp>
        <p:nvSpPr>
          <p:cNvPr id="154628" name="Text Box 2052"/>
          <p:cNvSpPr txBox="1">
            <a:spLocks noChangeArrowheads="1"/>
          </p:cNvSpPr>
          <p:nvPr/>
        </p:nvSpPr>
        <p:spPr bwMode="auto">
          <a:xfrm>
            <a:off x="214282" y="5786454"/>
            <a:ext cx="7858180" cy="707886"/>
          </a:xfrm>
          <a:prstGeom prst="rect">
            <a:avLst/>
          </a:prstGeom>
          <a:noFill/>
          <a:ln w="9525">
            <a:noFill/>
            <a:miter lim="800000"/>
            <a:headEnd/>
            <a:tailEnd/>
          </a:ln>
          <a:effectLst/>
        </p:spPr>
        <p:txBody>
          <a:bodyPr wrap="square">
            <a:spAutoFit/>
          </a:bodyPr>
          <a:lstStyle/>
          <a:p>
            <a:pPr algn="ctr"/>
            <a:r>
              <a:rPr lang="en-US" sz="2000" b="1" i="1" dirty="0" smtClean="0"/>
              <a:t>Liquefactive </a:t>
            </a:r>
            <a:r>
              <a:rPr lang="en-US" sz="2000" b="1" i="1" dirty="0"/>
              <a:t>necrosis in brain leads to resolution with cystic spaces. </a:t>
            </a:r>
            <a:r>
              <a:rPr lang="en-US" sz="2000" b="1" i="1" dirty="0" smtClean="0"/>
              <a:t>The necrotic area is found in the upper right quadrant of the visual field.</a:t>
            </a:r>
            <a:endParaRPr lang="en-US" sz="2000" b="1" i="1" dirty="0"/>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6" name="Rounded Rectangle 5"/>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1114430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http://library.med.utah.edu/WebPath/jpeg5/CNS051.jpg"/>
          <p:cNvPicPr>
            <a:picLocks noChangeAspect="1" noChangeArrowheads="1"/>
          </p:cNvPicPr>
          <p:nvPr/>
        </p:nvPicPr>
        <p:blipFill>
          <a:blip r:embed="rId2" cstate="print"/>
          <a:srcRect/>
          <a:stretch>
            <a:fillRect/>
          </a:stretch>
        </p:blipFill>
        <p:spPr bwMode="auto">
          <a:xfrm>
            <a:off x="642910" y="857232"/>
            <a:ext cx="7715304" cy="4857784"/>
          </a:xfrm>
          <a:prstGeom prst="rect">
            <a:avLst/>
          </a:prstGeom>
          <a:noFill/>
          <a:ln w="28575">
            <a:solidFill>
              <a:schemeClr val="tx1"/>
            </a:solidFill>
          </a:ln>
        </p:spPr>
      </p:pic>
      <p:sp>
        <p:nvSpPr>
          <p:cNvPr id="3" name="Rectangle 2"/>
          <p:cNvSpPr/>
          <p:nvPr/>
        </p:nvSpPr>
        <p:spPr>
          <a:xfrm>
            <a:off x="815426" y="5770923"/>
            <a:ext cx="7500990" cy="1015663"/>
          </a:xfrm>
          <a:prstGeom prst="rect">
            <a:avLst/>
          </a:prstGeom>
        </p:spPr>
        <p:txBody>
          <a:bodyPr wrap="square">
            <a:spAutoFit/>
          </a:bodyPr>
          <a:lstStyle/>
          <a:p>
            <a:pPr algn="ctr"/>
            <a:r>
              <a:rPr lang="en-US" sz="2000" b="1" i="1" dirty="0" smtClean="0"/>
              <a:t>This cerebral infarction demonstrates the presence of many macrophages at the right which are cleaning up the lipid debris from the liquefactive necrosis.</a:t>
            </a:r>
            <a:endParaRPr lang="en-US" sz="2000" b="1" i="1" dirty="0"/>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3892774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5" name="Picture 3" descr="http://library.med.utah.edu/WebPath/jpeg5/CNS039.jpg"/>
          <p:cNvPicPr>
            <a:picLocks noChangeAspect="1" noChangeArrowheads="1"/>
          </p:cNvPicPr>
          <p:nvPr/>
        </p:nvPicPr>
        <p:blipFill>
          <a:blip r:embed="rId2" cstate="print"/>
          <a:srcRect/>
          <a:stretch>
            <a:fillRect/>
          </a:stretch>
        </p:blipFill>
        <p:spPr bwMode="auto">
          <a:xfrm>
            <a:off x="500034" y="785794"/>
            <a:ext cx="8001056" cy="4786346"/>
          </a:xfrm>
          <a:prstGeom prst="rect">
            <a:avLst/>
          </a:prstGeom>
          <a:noFill/>
          <a:ln w="28575">
            <a:solidFill>
              <a:schemeClr val="tx1"/>
            </a:solidFill>
          </a:ln>
        </p:spPr>
      </p:pic>
      <p:sp>
        <p:nvSpPr>
          <p:cNvPr id="3" name="Rectangle 2"/>
          <p:cNvSpPr/>
          <p:nvPr/>
        </p:nvSpPr>
        <p:spPr>
          <a:xfrm>
            <a:off x="642910" y="5572140"/>
            <a:ext cx="7715304" cy="1323439"/>
          </a:xfrm>
          <a:prstGeom prst="rect">
            <a:avLst/>
          </a:prstGeom>
        </p:spPr>
        <p:txBody>
          <a:bodyPr wrap="square">
            <a:spAutoFit/>
          </a:bodyPr>
          <a:lstStyle/>
          <a:p>
            <a:pPr algn="ctr"/>
            <a:r>
              <a:rPr lang="en-US" sz="2000" b="1" i="1" dirty="0" smtClean="0"/>
              <a:t>This is the microscopic appearance of a lacunar infarct. Note that it is a cystic space from the resolved liquefactive necrosis. There can be hemosiderin pigment from hemorrhage as well.</a:t>
            </a:r>
            <a:endParaRPr lang="en-US" sz="2000" b="1" i="1" dirty="0"/>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2815950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http://library.med.utah.edu/WebPath/jpeg4/LIVER057.jpg"/>
          <p:cNvPicPr>
            <a:picLocks noChangeAspect="1" noChangeArrowheads="1"/>
          </p:cNvPicPr>
          <p:nvPr/>
        </p:nvPicPr>
        <p:blipFill>
          <a:blip r:embed="rId2" cstate="print"/>
          <a:srcRect/>
          <a:stretch>
            <a:fillRect/>
          </a:stretch>
        </p:blipFill>
        <p:spPr bwMode="auto">
          <a:xfrm>
            <a:off x="714348" y="747524"/>
            <a:ext cx="7586683" cy="4967472"/>
          </a:xfrm>
          <a:prstGeom prst="rect">
            <a:avLst/>
          </a:prstGeom>
          <a:noFill/>
          <a:ln w="28575">
            <a:solidFill>
              <a:schemeClr val="tx1"/>
            </a:solidFill>
          </a:ln>
        </p:spPr>
      </p:pic>
      <p:sp>
        <p:nvSpPr>
          <p:cNvPr id="3" name="Rounded Rectangle 2"/>
          <p:cNvSpPr/>
          <p:nvPr/>
        </p:nvSpPr>
        <p:spPr>
          <a:xfrm>
            <a:off x="1214414" y="214290"/>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 Liver Abscess</a:t>
            </a:r>
            <a:endParaRPr lang="en-US" sz="2400" b="1" i="1" dirty="0"/>
          </a:p>
        </p:txBody>
      </p:sp>
      <p:sp>
        <p:nvSpPr>
          <p:cNvPr id="4" name="Rectangle 3"/>
          <p:cNvSpPr/>
          <p:nvPr/>
        </p:nvSpPr>
        <p:spPr>
          <a:xfrm>
            <a:off x="714348" y="5842361"/>
            <a:ext cx="7572428" cy="1015663"/>
          </a:xfrm>
          <a:prstGeom prst="rect">
            <a:avLst/>
          </a:prstGeom>
        </p:spPr>
        <p:txBody>
          <a:bodyPr wrap="square">
            <a:spAutoFit/>
          </a:bodyPr>
          <a:lstStyle/>
          <a:p>
            <a:pPr algn="ctr"/>
            <a:r>
              <a:rPr lang="en-US" sz="2000" b="1" i="1" dirty="0" smtClean="0"/>
              <a:t>The liver shows a small abscess here filled with many neutrophils.  This abscess is an example of localized liquefactive necrosis</a:t>
            </a:r>
            <a:endParaRPr lang="en-US" sz="20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0823957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14600"/>
            <a:ext cx="6172200" cy="1090618"/>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4- Caseous Necrosis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4708045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pic>
        <p:nvPicPr>
          <p:cNvPr id="296961" name="Picture 1"/>
          <p:cNvPicPr>
            <a:picLocks noChangeAspect="1" noChangeArrowheads="1"/>
          </p:cNvPicPr>
          <p:nvPr/>
        </p:nvPicPr>
        <p:blipFill>
          <a:blip r:embed="rId3" cstate="print"/>
          <a:srcRect/>
          <a:stretch>
            <a:fillRect/>
          </a:stretch>
        </p:blipFill>
        <p:spPr bwMode="auto">
          <a:xfrm>
            <a:off x="1928794" y="785794"/>
            <a:ext cx="5357850" cy="5091478"/>
          </a:xfrm>
          <a:prstGeom prst="rect">
            <a:avLst/>
          </a:prstGeom>
          <a:noFill/>
          <a:ln w="9525">
            <a:noFill/>
            <a:miter lim="800000"/>
            <a:headEnd/>
            <a:tailEnd/>
          </a:ln>
          <a:effectLst/>
        </p:spPr>
      </p:pic>
      <p:sp>
        <p:nvSpPr>
          <p:cNvPr id="6" name="Rounded Rectangle 5"/>
          <p:cNvSpPr/>
          <p:nvPr/>
        </p:nvSpPr>
        <p:spPr>
          <a:xfrm>
            <a:off x="1142976" y="214290"/>
            <a:ext cx="6929486"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Caseous Necrosis of the Lung “ TB. Lung”</a:t>
            </a:r>
            <a:endParaRPr lang="en-US" sz="2400" b="1" i="1" dirty="0"/>
          </a:p>
        </p:txBody>
      </p:sp>
      <p:sp>
        <p:nvSpPr>
          <p:cNvPr id="7" name="Rectangle 6"/>
          <p:cNvSpPr/>
          <p:nvPr/>
        </p:nvSpPr>
        <p:spPr>
          <a:xfrm>
            <a:off x="1043608" y="5949280"/>
            <a:ext cx="7143800" cy="707886"/>
          </a:xfrm>
          <a:prstGeom prst="rect">
            <a:avLst/>
          </a:prstGeom>
        </p:spPr>
        <p:txBody>
          <a:bodyPr wrap="square">
            <a:spAutoFit/>
          </a:bodyPr>
          <a:lstStyle/>
          <a:p>
            <a:pPr algn="ctr"/>
            <a:r>
              <a:rPr lang="en-US" sz="2000" b="1" i="1" dirty="0" smtClean="0"/>
              <a:t>Tuberculosis of the lung, with a large area of caseous necrosis containing yellow-white and cheesy debris</a:t>
            </a:r>
            <a:endParaRPr lang="en-US" sz="2000" b="1" i="1" dirty="0"/>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747301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14282" y="5786454"/>
            <a:ext cx="8001056" cy="1000108"/>
          </a:xfrm>
        </p:spPr>
        <p:txBody>
          <a:bodyPr>
            <a:noAutofit/>
          </a:bodyPr>
          <a:lstStyle/>
          <a:p>
            <a:pPr marL="0" indent="0" algn="ctr">
              <a:buNone/>
            </a:pPr>
            <a:r>
              <a:rPr lang="en-US" sz="2000" b="1" i="1" dirty="0" smtClean="0"/>
              <a:t>Multiple caseating granulomas with giant cells and caseous necrosis. Note preserved alveolar spaces at the margins of the field. </a:t>
            </a:r>
            <a:endParaRPr lang="ar-SA" sz="2000" b="1" i="1" dirty="0"/>
          </a:p>
        </p:txBody>
      </p:sp>
      <p:sp>
        <p:nvSpPr>
          <p:cNvPr id="9" name="Rounded Rectangle 8"/>
          <p:cNvSpPr/>
          <p:nvPr/>
        </p:nvSpPr>
        <p:spPr>
          <a:xfrm>
            <a:off x="642910" y="214290"/>
            <a:ext cx="7858180" cy="42862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GB" sz="2400" b="1" i="1" dirty="0" smtClean="0">
                <a:effectLst>
                  <a:outerShdw blurRad="38100" dist="38100" dir="2700000" algn="tl">
                    <a:srgbClr val="000000">
                      <a:alpha val="43137"/>
                    </a:srgbClr>
                  </a:outerShdw>
                </a:effectLst>
              </a:rPr>
              <a:t>T.B. Granuloma with Central </a:t>
            </a:r>
            <a:r>
              <a:rPr lang="en-GB" sz="2400" b="1" i="1" dirty="0" err="1" smtClean="0">
                <a:effectLst>
                  <a:outerShdw blurRad="38100" dist="38100" dir="2700000" algn="tl">
                    <a:srgbClr val="000000">
                      <a:alpha val="43137"/>
                    </a:srgbClr>
                  </a:outerShdw>
                </a:effectLst>
              </a:rPr>
              <a:t>Caseous</a:t>
            </a:r>
            <a:r>
              <a:rPr lang="en-GB" sz="2400" b="1" i="1" dirty="0" smtClean="0">
                <a:effectLst>
                  <a:outerShdw blurRad="38100" dist="38100" dir="2700000" algn="tl">
                    <a:srgbClr val="000000">
                      <a:alpha val="43137"/>
                    </a:srgbClr>
                  </a:outerShdw>
                </a:effectLst>
              </a:rPr>
              <a:t> Necrosis</a:t>
            </a:r>
            <a:endParaRPr lang="ar-SA" sz="2400" b="1" i="1" dirty="0">
              <a:effectLst>
                <a:outerShdw blurRad="38100" dist="38100" dir="2700000" algn="tl">
                  <a:srgbClr val="000000">
                    <a:alpha val="43137"/>
                  </a:srgbClr>
                </a:outerShdw>
              </a:effectLst>
            </a:endParaRPr>
          </a:p>
        </p:txBody>
      </p:sp>
      <p:pic>
        <p:nvPicPr>
          <p:cNvPr id="307202" name="Picture 2" descr="http://oac.med.jhmi.edu/pathconcepts/Images/Lung/162A/main.jpg"/>
          <p:cNvPicPr>
            <a:picLocks noChangeAspect="1" noChangeArrowheads="1"/>
          </p:cNvPicPr>
          <p:nvPr/>
        </p:nvPicPr>
        <p:blipFill>
          <a:blip r:embed="rId2" cstate="print"/>
          <a:srcRect/>
          <a:stretch>
            <a:fillRect/>
          </a:stretch>
        </p:blipFill>
        <p:spPr bwMode="auto">
          <a:xfrm>
            <a:off x="714348" y="785794"/>
            <a:ext cx="7643866" cy="492922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9745355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802" y="3200400"/>
            <a:ext cx="7429552" cy="1928826"/>
          </a:xfrm>
        </p:spPr>
        <p:txBody>
          <a:bodyPr>
            <a:noAutofit/>
          </a:bodyPr>
          <a:lstStyle/>
          <a:p>
            <a:pPr algn="ctr"/>
            <a:r>
              <a:rPr lang="en-US" sz="4000" b="1" i="1" dirty="0" smtClean="0">
                <a:solidFill>
                  <a:srgbClr val="FFFF00"/>
                </a:solidFill>
                <a:effectLst>
                  <a:outerShdw blurRad="38100" dist="38100" dir="2700000" algn="tl">
                    <a:srgbClr val="000000">
                      <a:alpha val="43137"/>
                    </a:srgbClr>
                  </a:outerShdw>
                </a:effectLst>
              </a:rPr>
              <a:t>Normal anatomy and histology of organs related to this chapter</a:t>
            </a:r>
            <a:endParaRPr lang="en-US" sz="4000" b="1" i="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620000" y="6404076"/>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33528" y="6438137"/>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2175509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667000"/>
            <a:ext cx="6643734" cy="1571636"/>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5 – Fibrinoid Necrosis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4397814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o.quizlet.com/dWOQMakcJgB3o7bSiUplZA_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957763"/>
            <a:ext cx="25908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http://upload.wikimedia.org/wikipedia/commons/f/fb/Fibrinoid_necrosis_in_an_art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55725"/>
            <a:ext cx="4648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a:spLocks noGrp="1"/>
          </p:cNvSpPr>
          <p:nvPr>
            <p:ph type="title"/>
          </p:nvPr>
        </p:nvSpPr>
        <p:spPr>
          <a:xfrm>
            <a:off x="990600" y="0"/>
            <a:ext cx="7497763" cy="1143000"/>
          </a:xfrm>
        </p:spPr>
        <p:txBody>
          <a:bodyPr rtlCol="0">
            <a:normAutofit/>
          </a:bodyPr>
          <a:lstStyle/>
          <a:p>
            <a:pPr defTabSz="685983" eaLnBrk="1" fontAlgn="auto" hangingPunct="1">
              <a:spcAft>
                <a:spcPts val="0"/>
              </a:spcAft>
              <a:defRPr/>
            </a:pPr>
            <a:r>
              <a:rPr lang="en-US" sz="2550" smtClean="0">
                <a:solidFill>
                  <a:schemeClr val="tx1">
                    <a:lumMod val="75000"/>
                  </a:schemeClr>
                </a:solidFill>
              </a:rPr>
              <a:t>Fibrinoid necrosis</a:t>
            </a:r>
          </a:p>
        </p:txBody>
      </p:sp>
      <p:pic>
        <p:nvPicPr>
          <p:cNvPr id="36869" name="Picture 2" descr="http://www.pathopedia-india.com/Necrosis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3062288"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80708"/>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o.quizlet.com/i/4N95O6evsSSTW9s0mDm6ZA_m.jpg"/>
          <p:cNvPicPr>
            <a:picLocks noChangeAspect="1" noChangeArrowheads="1"/>
          </p:cNvPicPr>
          <p:nvPr/>
        </p:nvPicPr>
        <p:blipFill>
          <a:blip r:embed="rId2" cstate="print"/>
          <a:srcRect/>
          <a:stretch>
            <a:fillRect/>
          </a:stretch>
        </p:blipFill>
        <p:spPr bwMode="auto">
          <a:xfrm>
            <a:off x="714348" y="928670"/>
            <a:ext cx="7572428" cy="4660570"/>
          </a:xfrm>
          <a:prstGeom prst="rect">
            <a:avLst/>
          </a:prstGeom>
          <a:noFill/>
          <a:ln w="28575">
            <a:solidFill>
              <a:schemeClr val="tx1"/>
            </a:solidFill>
          </a:ln>
        </p:spPr>
      </p:pic>
      <p:sp>
        <p:nvSpPr>
          <p:cNvPr id="4" name="Rectangle 3"/>
          <p:cNvSpPr/>
          <p:nvPr/>
        </p:nvSpPr>
        <p:spPr>
          <a:xfrm>
            <a:off x="1285852" y="5661248"/>
            <a:ext cx="6029348" cy="1015663"/>
          </a:xfrm>
          <a:prstGeom prst="rect">
            <a:avLst/>
          </a:prstGeom>
        </p:spPr>
        <p:txBody>
          <a:bodyPr wrap="square">
            <a:spAutoFit/>
          </a:bodyPr>
          <a:lstStyle/>
          <a:p>
            <a:pPr algn="ctr"/>
            <a:r>
              <a:rPr lang="en-US" sz="2000" b="1" i="1" dirty="0" smtClean="0"/>
              <a:t>Fibrinoid necrosis in an artery. The wall of the artery shows a circumferential bright pink area of necrosis with inflammation (neutrophils with dark nuclei).</a:t>
            </a:r>
            <a:endParaRPr lang="en-US" sz="2000" b="1" i="1" dirty="0"/>
          </a:p>
        </p:txBody>
      </p:sp>
      <p:sp>
        <p:nvSpPr>
          <p:cNvPr id="5" name="Rounded Rectangle 4"/>
          <p:cNvSpPr/>
          <p:nvPr/>
        </p:nvSpPr>
        <p:spPr>
          <a:xfrm>
            <a:off x="1285852" y="285728"/>
            <a:ext cx="650085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Fibrinoid Necrosis of an Artery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32694844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800"/>
            <a:ext cx="5357834" cy="1857388"/>
          </a:xfrm>
          <a:noFill/>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6 – Fat Necrosis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58284219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o.quizlet.com/i/gS94MLdg5c9MvNcj2Csv5w_m.jpg"/>
          <p:cNvPicPr>
            <a:picLocks noChangeAspect="1" noChangeArrowheads="1"/>
          </p:cNvPicPr>
          <p:nvPr/>
        </p:nvPicPr>
        <p:blipFill>
          <a:blip r:embed="rId2" cstate="print"/>
          <a:srcRect/>
          <a:stretch>
            <a:fillRect/>
          </a:stretch>
        </p:blipFill>
        <p:spPr bwMode="auto">
          <a:xfrm>
            <a:off x="857224" y="1000108"/>
            <a:ext cx="7358114" cy="4762534"/>
          </a:xfrm>
          <a:prstGeom prst="rect">
            <a:avLst/>
          </a:prstGeom>
          <a:noFill/>
          <a:ln w="28575">
            <a:solidFill>
              <a:schemeClr val="tx1"/>
            </a:solidFill>
          </a:ln>
        </p:spPr>
      </p:pic>
      <p:sp>
        <p:nvSpPr>
          <p:cNvPr id="4" name="Rectangle 3"/>
          <p:cNvSpPr/>
          <p:nvPr/>
        </p:nvSpPr>
        <p:spPr>
          <a:xfrm>
            <a:off x="990600" y="5770923"/>
            <a:ext cx="7072338" cy="1015663"/>
          </a:xfrm>
          <a:prstGeom prst="rect">
            <a:avLst/>
          </a:prstGeom>
        </p:spPr>
        <p:txBody>
          <a:bodyPr wrap="square">
            <a:spAutoFit/>
          </a:bodyPr>
          <a:lstStyle/>
          <a:p>
            <a:pPr algn="ctr"/>
            <a:r>
              <a:rPr lang="en-US" sz="2000" b="1" i="1" dirty="0" smtClean="0"/>
              <a:t>The areas of white chalky deposits represent foci of fat necrosis with calcium soap formation (saponification) at sites of lipid breakdown in the mesentery</a:t>
            </a:r>
            <a:endParaRPr lang="en-US" sz="2000" b="1" i="1" dirty="0"/>
          </a:p>
        </p:txBody>
      </p:sp>
      <p:sp>
        <p:nvSpPr>
          <p:cNvPr id="5" name="Rounded Rectangle 4"/>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in the Mesentery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6520884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5929330"/>
            <a:ext cx="8101898" cy="707886"/>
          </a:xfrm>
          <a:prstGeom prst="rect">
            <a:avLst/>
          </a:prstGeom>
        </p:spPr>
        <p:txBody>
          <a:bodyPr wrap="none">
            <a:spAutoFit/>
          </a:bodyPr>
          <a:lstStyle/>
          <a:p>
            <a:pPr algn="ctr"/>
            <a:r>
              <a:rPr lang="en-US" sz="2000" b="1" i="1" dirty="0" smtClean="0"/>
              <a:t>Fat necrosis of the mesentery in a case of acute pancreatitis </a:t>
            </a:r>
          </a:p>
          <a:p>
            <a:pPr algn="ctr"/>
            <a:r>
              <a:rPr lang="en-US" sz="2000" b="1" i="1" dirty="0" smtClean="0"/>
              <a:t>Numerous round white fat necroses</a:t>
            </a:r>
            <a:endParaRPr lang="en-US" sz="2000" b="1" i="1" dirty="0"/>
          </a:p>
        </p:txBody>
      </p:sp>
      <p:pic>
        <p:nvPicPr>
          <p:cNvPr id="311298" name="Picture 2" descr="http://alf3.urz.unibas.ch/pathopic/getpic-img.cfm?id=8529">
            <a:hlinkClick r:id="rId2"/>
          </p:cNvPr>
          <p:cNvPicPr>
            <a:picLocks noChangeAspect="1" noChangeArrowheads="1"/>
          </p:cNvPicPr>
          <p:nvPr/>
        </p:nvPicPr>
        <p:blipFill>
          <a:blip r:embed="rId3" cstate="print"/>
          <a:srcRect/>
          <a:stretch>
            <a:fillRect/>
          </a:stretch>
        </p:blipFill>
        <p:spPr bwMode="auto">
          <a:xfrm>
            <a:off x="642910" y="928670"/>
            <a:ext cx="7500990" cy="4862529"/>
          </a:xfrm>
          <a:prstGeom prst="rect">
            <a:avLst/>
          </a:prstGeom>
          <a:noFill/>
          <a:ln w="28575">
            <a:solidFill>
              <a:schemeClr val="tx1"/>
            </a:solidFill>
          </a:ln>
        </p:spPr>
      </p:pic>
      <p:sp>
        <p:nvSpPr>
          <p:cNvPr id="7" name="Rounded Rectangle 6"/>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in the Mesentery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98252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14"/>
          <p:cNvSpPr>
            <a:spLocks noGrp="1"/>
          </p:cNvSpPr>
          <p:nvPr>
            <p:ph sz="half" idx="1"/>
          </p:nvPr>
        </p:nvSpPr>
        <p:spPr>
          <a:xfrm>
            <a:off x="685800" y="1524000"/>
            <a:ext cx="3611562" cy="4572000"/>
          </a:xfrm>
        </p:spPr>
        <p:txBody>
          <a:bodyPr rtlCol="0">
            <a:normAutofit/>
          </a:bodyPr>
          <a:lstStyle/>
          <a:p>
            <a:pPr marL="185215" indent="-185215" defTabSz="685983" eaLnBrk="1" fontAlgn="auto" hangingPunct="1">
              <a:spcAft>
                <a:spcPts val="0"/>
              </a:spcAft>
              <a:defRPr/>
            </a:pPr>
            <a:r>
              <a:rPr lang="en-US" altLang="en-US" dirty="0" smtClean="0"/>
              <a:t>Normal adipocytes tissue</a:t>
            </a:r>
          </a:p>
        </p:txBody>
      </p:sp>
      <p:sp>
        <p:nvSpPr>
          <p:cNvPr id="33796" name="Content Placeholder 15"/>
          <p:cNvSpPr>
            <a:spLocks noGrp="1"/>
          </p:cNvSpPr>
          <p:nvPr>
            <p:ph sz="half" idx="2"/>
          </p:nvPr>
        </p:nvSpPr>
        <p:spPr>
          <a:xfrm>
            <a:off x="4922838" y="1600200"/>
            <a:ext cx="3611562" cy="4572000"/>
          </a:xfrm>
        </p:spPr>
        <p:txBody>
          <a:bodyPr rtlCol="0">
            <a:normAutofit/>
          </a:bodyPr>
          <a:lstStyle/>
          <a:p>
            <a:pPr marL="185215" indent="-185215" defTabSz="685983" eaLnBrk="1" fontAlgn="auto" hangingPunct="1">
              <a:spcAft>
                <a:spcPts val="0"/>
              </a:spcAft>
              <a:defRPr/>
            </a:pPr>
            <a:r>
              <a:rPr lang="en-US" altLang="en-US" smtClean="0"/>
              <a:t>Fat necrosis</a:t>
            </a:r>
          </a:p>
        </p:txBody>
      </p:sp>
      <p:pic>
        <p:nvPicPr>
          <p:cNvPr id="34821" name="Picture 6" descr="http://www.vetmed.vt.edu/education/Curriculum/VM8304/vet%20pathology/VET%20PATH%20LABS/LAB%201/MDL146%20FAT%20NECRO%20GHOSTS%20HIG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63"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http://i265.photobucket.com/albums/ii211/CollinAlexander/Adip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 Histopathology</a:t>
            </a:r>
            <a:endParaRPr lang="en-US" sz="2400" b="1" i="1" dirty="0"/>
          </a:p>
        </p:txBody>
      </p:sp>
      <p:sp>
        <p:nvSpPr>
          <p:cNvPr id="8" name="Rectangle 7"/>
          <p:cNvSpPr/>
          <p:nvPr/>
        </p:nvSpPr>
        <p:spPr>
          <a:xfrm>
            <a:off x="180948" y="6172200"/>
            <a:ext cx="8782104" cy="646331"/>
          </a:xfrm>
          <a:prstGeom prst="rect">
            <a:avLst/>
          </a:prstGeom>
        </p:spPr>
        <p:txBody>
          <a:bodyPr wrap="square">
            <a:spAutoFit/>
          </a:bodyPr>
          <a:lstStyle/>
          <a:p>
            <a:pPr algn="ctr"/>
            <a:r>
              <a:rPr lang="en-US" b="1" i="1" dirty="0" smtClean="0"/>
              <a:t>The necrotic fat cells have vague cellular outlines, have lost their peripheral nuclei, and their cytoplasm has become a pink amorphous mass of necrotic material</a:t>
            </a:r>
            <a:endParaRPr lang="en-US" dirty="0"/>
          </a:p>
        </p:txBody>
      </p:sp>
    </p:spTree>
    <p:extLst>
      <p:ext uri="{BB962C8B-B14F-4D97-AF65-F5344CB8AC3E}">
        <p14:creationId xmlns:p14="http://schemas.microsoft.com/office/powerpoint/2010/main" val="1765322040"/>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4" name="Picture 4" descr="https://mywebspace.wisc.edu/wwolberg/breast/fatnecr.gif"/>
          <p:cNvPicPr>
            <a:picLocks noChangeAspect="1" noChangeArrowheads="1"/>
          </p:cNvPicPr>
          <p:nvPr/>
        </p:nvPicPr>
        <p:blipFill>
          <a:blip r:embed="rId2" cstate="print"/>
          <a:srcRect/>
          <a:stretch>
            <a:fillRect/>
          </a:stretch>
        </p:blipFill>
        <p:spPr bwMode="auto">
          <a:xfrm>
            <a:off x="785786" y="928671"/>
            <a:ext cx="7358114" cy="4714907"/>
          </a:xfrm>
          <a:prstGeom prst="rect">
            <a:avLst/>
          </a:prstGeom>
          <a:noFill/>
          <a:ln w="28575">
            <a:solidFill>
              <a:schemeClr val="tx1"/>
            </a:solidFill>
          </a:ln>
        </p:spPr>
      </p:pic>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 Histopathology</a:t>
            </a:r>
            <a:endParaRPr lang="en-US" sz="2400" b="1" i="1" dirty="0"/>
          </a:p>
        </p:txBody>
      </p:sp>
      <p:sp>
        <p:nvSpPr>
          <p:cNvPr id="6" name="Rectangle 5"/>
          <p:cNvSpPr/>
          <p:nvPr/>
        </p:nvSpPr>
        <p:spPr>
          <a:xfrm>
            <a:off x="895296" y="5643578"/>
            <a:ext cx="7248604" cy="1015663"/>
          </a:xfrm>
          <a:prstGeom prst="rect">
            <a:avLst/>
          </a:prstGeom>
        </p:spPr>
        <p:txBody>
          <a:bodyPr wrap="square">
            <a:spAutoFit/>
          </a:bodyPr>
          <a:lstStyle/>
          <a:p>
            <a:pPr algn="ctr"/>
            <a:r>
              <a:rPr lang="en-US" sz="2000" b="1" i="1" dirty="0" smtClean="0"/>
              <a:t>The necrotic fat cells have vague cellular outlines, have lost their peripheral nuclei, and their cytoplasm has become a pink amorphous mass of necrotic material</a:t>
            </a:r>
            <a:endParaRPr lang="en-US" sz="2000"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5836410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descr="http://library.med.utah.edu/WebPath/jpeg4/GI104.jpg"/>
          <p:cNvPicPr>
            <a:picLocks noChangeAspect="1" noChangeArrowheads="1"/>
          </p:cNvPicPr>
          <p:nvPr/>
        </p:nvPicPr>
        <p:blipFill>
          <a:blip r:embed="rId2" cstate="print"/>
          <a:srcRect/>
          <a:stretch>
            <a:fillRect/>
          </a:stretch>
        </p:blipFill>
        <p:spPr bwMode="auto">
          <a:xfrm>
            <a:off x="571472" y="928669"/>
            <a:ext cx="7729559" cy="4500595"/>
          </a:xfrm>
          <a:prstGeom prst="rect">
            <a:avLst/>
          </a:prstGeom>
          <a:noFill/>
          <a:ln w="28575">
            <a:solidFill>
              <a:schemeClr val="tx1"/>
            </a:solidFill>
          </a:ln>
        </p:spPr>
      </p:pic>
      <p:sp>
        <p:nvSpPr>
          <p:cNvPr id="4" name="Rectangle 3"/>
          <p:cNvSpPr/>
          <p:nvPr/>
        </p:nvSpPr>
        <p:spPr>
          <a:xfrm>
            <a:off x="571472" y="5523853"/>
            <a:ext cx="7786742" cy="923330"/>
          </a:xfrm>
          <a:prstGeom prst="rect">
            <a:avLst/>
          </a:prstGeom>
        </p:spPr>
        <p:txBody>
          <a:bodyPr wrap="square">
            <a:spAutoFit/>
          </a:bodyPr>
          <a:lstStyle/>
          <a:p>
            <a:pPr algn="ctr"/>
            <a:r>
              <a:rPr lang="en-US" b="1" i="1" dirty="0" smtClean="0"/>
              <a:t>Picture of fat necrosis in the fat surrounding the pancreas is seen here. The fat cell (adipocytes) are necrotic. The necrotic fat cells have vague cellular outlines, have lost their peripheral nuclei, and their cytoplasm has become pink and amorphous </a:t>
            </a:r>
          </a:p>
        </p:txBody>
      </p:sp>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 Histopathology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9382170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071678"/>
            <a:ext cx="7143800" cy="3429024"/>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7 - Dystrophic calcification</a:t>
            </a:r>
            <a:br>
              <a:rPr lang="en-US" sz="4400" b="1" i="1" dirty="0" smtClean="0">
                <a:solidFill>
                  <a:srgbClr val="00CCFF"/>
                </a:solidFill>
                <a:effectLst>
                  <a:outerShdw blurRad="38100" dist="38100" dir="2700000" algn="tl">
                    <a:srgbClr val="000000">
                      <a:alpha val="43137"/>
                    </a:srgbClr>
                  </a:outerShdw>
                </a:effectLst>
              </a:rPr>
            </a:br>
            <a:r>
              <a:rPr lang="en-US" sz="2400" b="1" i="1" dirty="0" smtClean="0">
                <a:solidFill>
                  <a:srgbClr val="00CCFF"/>
                </a:solidFill>
                <a:effectLst>
                  <a:outerShdw blurRad="38100" dist="38100" dir="2700000" algn="tl">
                    <a:srgbClr val="000000">
                      <a:alpha val="43137"/>
                    </a:srgbClr>
                  </a:outerShdw>
                </a:effectLst>
              </a:rPr>
              <a:t> </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r>
              <a:rPr lang="en-US" sz="2800" b="1" i="1" dirty="0" smtClean="0">
                <a:solidFill>
                  <a:srgbClr val="00CCFF"/>
                </a:solidFill>
                <a:effectLst>
                  <a:outerShdw blurRad="38100" dist="38100" dir="2700000" algn="tl">
                    <a:srgbClr val="000000">
                      <a:alpha val="43137"/>
                    </a:srgbClr>
                  </a:outerShdw>
                </a:effectLst>
              </a:rPr>
              <a:t>(Aortic valve – Stomach - Skin)</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467600" y="6375719"/>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152400" y="6433772"/>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550133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331640" y="260648"/>
            <a:ext cx="6336704" cy="576064"/>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Respiratory System</a:t>
            </a:r>
            <a:endParaRPr lang="en-US" sz="2400" b="1" i="1" dirty="0">
              <a:effectLst>
                <a:outerShdw blurRad="38100" dist="38100" dir="2700000" algn="tl">
                  <a:srgbClr val="000000">
                    <a:alpha val="43137"/>
                  </a:srgbClr>
                </a:outerShdw>
              </a:effectLst>
            </a:endParaRPr>
          </a:p>
        </p:txBody>
      </p:sp>
      <p:pic>
        <p:nvPicPr>
          <p:cNvPr id="7"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5964842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50" name="Picture 6" descr="calcif-aorta"/>
          <p:cNvPicPr>
            <a:picLocks noGrp="1" noChangeAspect="1" noChangeArrowheads="1"/>
          </p:cNvPicPr>
          <p:nvPr>
            <p:ph sz="quarter" idx="1"/>
          </p:nvPr>
        </p:nvPicPr>
        <p:blipFill>
          <a:blip r:embed="rId3" cstate="print"/>
          <a:stretch>
            <a:fillRect/>
          </a:stretch>
        </p:blipFill>
        <p:spPr>
          <a:xfrm>
            <a:off x="144991" y="1445967"/>
            <a:ext cx="5623586" cy="3711567"/>
          </a:xfrm>
          <a:noFill/>
          <a:ln w="28575">
            <a:solidFill>
              <a:schemeClr val="tx1"/>
            </a:solidFill>
          </a:ln>
        </p:spPr>
      </p:pic>
      <p:sp>
        <p:nvSpPr>
          <p:cNvPr id="3" name="Content Placeholder 2"/>
          <p:cNvSpPr>
            <a:spLocks noGrp="1"/>
          </p:cNvSpPr>
          <p:nvPr>
            <p:ph sz="quarter" idx="2"/>
          </p:nvPr>
        </p:nvSpPr>
        <p:spPr>
          <a:xfrm>
            <a:off x="5768577" y="1445991"/>
            <a:ext cx="3408080" cy="3711543"/>
          </a:xfrm>
        </p:spPr>
        <p:txBody>
          <a:bodyPr>
            <a:normAutofit fontScale="92500" lnSpcReduction="10000"/>
          </a:bodyPr>
          <a:lstStyle/>
          <a:p>
            <a:r>
              <a:rPr lang="en-US" dirty="0" smtClean="0"/>
              <a:t>Normal calcium metabolism</a:t>
            </a:r>
          </a:p>
          <a:p>
            <a:r>
              <a:rPr lang="en-US" dirty="0" smtClean="0"/>
              <a:t>Deposition of Calcium in dying tissue.</a:t>
            </a:r>
          </a:p>
          <a:p>
            <a:r>
              <a:rPr lang="en-US" dirty="0" smtClean="0"/>
              <a:t>Seen in aging or damaged heart valves (e.g. </a:t>
            </a:r>
            <a:r>
              <a:rPr lang="en-US" dirty="0" err="1" smtClean="0"/>
              <a:t>athersosclerosis</a:t>
            </a:r>
            <a:r>
              <a:rPr lang="en-US" dirty="0" smtClean="0"/>
              <a:t>)</a:t>
            </a:r>
            <a:endParaRPr lang="en-US" dirty="0"/>
          </a:p>
        </p:txBody>
      </p:sp>
      <p:sp>
        <p:nvSpPr>
          <p:cNvPr id="4" name="Rounded Rectangle 3"/>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Aortic Valve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500034" y="5380696"/>
            <a:ext cx="7715304" cy="1477328"/>
          </a:xfrm>
          <a:prstGeom prst="rect">
            <a:avLst/>
          </a:prstGeom>
        </p:spPr>
        <p:txBody>
          <a:bodyPr wrap="square">
            <a:spAutoFit/>
          </a:bodyPr>
          <a:lstStyle/>
          <a:p>
            <a:pPr algn="ctr"/>
            <a:r>
              <a:rPr lang="en-US" b="1" i="1" dirty="0" smtClean="0"/>
              <a:t> View looking down onto the unopened aortic valve in a heart with calcific aortic stenosis. It is markedly narrowed (stenosis). The semilunar cusps are thickened and fibrotic, and behind each cusp are irregular masses of piled-up dystrophic calcification</a:t>
            </a:r>
            <a:endParaRPr lang="en-US"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01317269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http://library.med.utah.edu/WebPath/jpeg4/GI105.jpg"/>
          <p:cNvPicPr>
            <a:picLocks noChangeAspect="1" noChangeArrowheads="1"/>
          </p:cNvPicPr>
          <p:nvPr/>
        </p:nvPicPr>
        <p:blipFill>
          <a:blip r:embed="rId2" cstate="print"/>
          <a:srcRect/>
          <a:stretch>
            <a:fillRect/>
          </a:stretch>
        </p:blipFill>
        <p:spPr bwMode="auto">
          <a:xfrm>
            <a:off x="642910" y="928670"/>
            <a:ext cx="7715304" cy="4643470"/>
          </a:xfrm>
          <a:prstGeom prst="rect">
            <a:avLst/>
          </a:prstGeom>
          <a:noFill/>
          <a:ln w="28575">
            <a:solidFill>
              <a:schemeClr val="tx1"/>
            </a:solidFill>
          </a:ln>
        </p:spPr>
      </p:pic>
      <p:sp>
        <p:nvSpPr>
          <p:cNvPr id="3" name="Rounded Rectangle 2"/>
          <p:cNvSpPr/>
          <p:nvPr/>
        </p:nvSpPr>
        <p:spPr>
          <a:xfrm>
            <a:off x="1500166" y="214290"/>
            <a:ext cx="6143668"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Stomach</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990600" y="5657695"/>
            <a:ext cx="7224738" cy="923330"/>
          </a:xfrm>
          <a:prstGeom prst="rect">
            <a:avLst/>
          </a:prstGeom>
        </p:spPr>
        <p:txBody>
          <a:bodyPr wrap="square">
            <a:spAutoFit/>
          </a:bodyPr>
          <a:lstStyle/>
          <a:p>
            <a:pPr algn="ctr"/>
            <a:r>
              <a:rPr lang="en-US" b="1" i="1" dirty="0" smtClean="0"/>
              <a:t>This is a dystrophic calcification in the wall of the stomach. At the far left is an artery with calcification in its wall. There are also irregular bluish-purple deposits of calcium in the </a:t>
            </a:r>
            <a:r>
              <a:rPr lang="en-US" b="1" i="1" dirty="0" err="1" smtClean="0"/>
              <a:t>submucosa</a:t>
            </a:r>
            <a:r>
              <a:rPr lang="en-US" b="1" i="1" dirty="0" smtClean="0"/>
              <a:t>. On </a:t>
            </a:r>
            <a:r>
              <a:rPr lang="en-US" b="1" i="1" smtClean="0"/>
              <a:t>the right </a:t>
            </a:r>
            <a:r>
              <a:rPr lang="en-US" b="1" i="1" dirty="0" smtClean="0"/>
              <a:t>are normal glands of the stomach.</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9562525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cstate="print"/>
          <a:srcRect/>
          <a:stretch>
            <a:fillRect/>
          </a:stretch>
        </p:blipFill>
        <p:spPr bwMode="auto">
          <a:xfrm>
            <a:off x="857224" y="928671"/>
            <a:ext cx="7429552" cy="4572032"/>
          </a:xfrm>
          <a:prstGeom prst="rect">
            <a:avLst/>
          </a:prstGeom>
          <a:noFill/>
          <a:ln w="28575">
            <a:solidFill>
              <a:schemeClr val="tx1"/>
            </a:solidFill>
            <a:miter lim="800000"/>
            <a:headEnd/>
            <a:tailEnd/>
          </a:ln>
          <a:effectLst/>
        </p:spPr>
      </p:pic>
      <p:sp>
        <p:nvSpPr>
          <p:cNvPr id="5" name="Rounded Rectangle 4"/>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857224" y="5534585"/>
            <a:ext cx="7358114" cy="1323439"/>
          </a:xfrm>
          <a:prstGeom prst="rect">
            <a:avLst/>
          </a:prstGeom>
        </p:spPr>
        <p:txBody>
          <a:bodyPr wrap="square">
            <a:spAutoFit/>
          </a:bodyPr>
          <a:lstStyle/>
          <a:p>
            <a:pPr algn="ctr"/>
            <a:r>
              <a:rPr lang="en-US" sz="2000" b="1" i="1" dirty="0" smtClean="0"/>
              <a:t>Multiple erythematous hard papules in linear configuration on the extensor aspect of the arm. Within the lesion there were several 2-5 mm white calcifications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8911245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7499350" cy="1143000"/>
          </a:xfrm>
        </p:spPr>
        <p:txBody>
          <a:bodyPr rtlCol="0">
            <a:noAutofit/>
          </a:bodyPr>
          <a:lstStyle/>
          <a:p>
            <a:pPr fontAlgn="auto">
              <a:spcAft>
                <a:spcPts val="0"/>
              </a:spcAft>
              <a:defRPr/>
            </a:pPr>
            <a:r>
              <a:rPr lang="en-US" sz="3600" b="1" dirty="0" smtClean="0">
                <a:solidFill>
                  <a:schemeClr val="tx2">
                    <a:satMod val="130000"/>
                  </a:schemeClr>
                </a:solidFill>
                <a:latin typeface="+mn-lt"/>
              </a:rPr>
              <a:t>Pathologic Calcification </a:t>
            </a:r>
            <a:endParaRPr lang="en-US" sz="3600" b="1" dirty="0">
              <a:latin typeface="+mn-lt"/>
            </a:endParaRPr>
          </a:p>
        </p:txBody>
      </p:sp>
      <p:pic>
        <p:nvPicPr>
          <p:cNvPr id="44035" name="Picture 2" descr="http://farm4.static.flickr.com/3019/2821387805_99829bffa2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41413"/>
            <a:ext cx="49577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ttp://upload.wikimedia.org/wikipedia/commons/3/3a/Amyloidosis,_dystrophic_calcification,_H%2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757612"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5910177"/>
            <a:ext cx="7848600" cy="369332"/>
          </a:xfrm>
          <a:prstGeom prst="rect">
            <a:avLst/>
          </a:prstGeom>
        </p:spPr>
        <p:txBody>
          <a:bodyPr wrap="square">
            <a:spAutoFit/>
          </a:bodyPr>
          <a:lstStyle/>
          <a:p>
            <a:pPr algn="ctr"/>
            <a:r>
              <a:rPr lang="en-US" b="1" i="1" dirty="0"/>
              <a:t>Irregular </a:t>
            </a:r>
            <a:r>
              <a:rPr lang="en-US" b="1" i="1" dirty="0" smtClean="0"/>
              <a:t>blue/purplish/violet </a:t>
            </a:r>
            <a:r>
              <a:rPr lang="en-US" b="1" i="1" dirty="0"/>
              <a:t>granular nodule or deposits of calcium in the </a:t>
            </a:r>
            <a:r>
              <a:rPr lang="en-US" b="1" i="1" dirty="0" smtClean="0"/>
              <a:t>dermis </a:t>
            </a:r>
            <a:endParaRPr lang="en-US" b="1" i="1" dirty="0"/>
          </a:p>
        </p:txBody>
      </p:sp>
    </p:spTree>
    <p:extLst>
      <p:ext uri="{BB962C8B-B14F-4D97-AF65-F5344CB8AC3E}">
        <p14:creationId xmlns:p14="http://schemas.microsoft.com/office/powerpoint/2010/main" val="280807907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
          <p:cNvPicPr>
            <a:picLocks noChangeAspect="1" noChangeArrowheads="1"/>
          </p:cNvPicPr>
          <p:nvPr/>
        </p:nvPicPr>
        <p:blipFill>
          <a:blip r:embed="rId3" cstate="print"/>
          <a:srcRect/>
          <a:stretch>
            <a:fillRect/>
          </a:stretch>
        </p:blipFill>
        <p:spPr bwMode="auto">
          <a:xfrm>
            <a:off x="714348" y="857232"/>
            <a:ext cx="7572428" cy="4633931"/>
          </a:xfrm>
          <a:prstGeom prst="rect">
            <a:avLst/>
          </a:prstGeom>
          <a:noFill/>
          <a:ln w="28575">
            <a:solidFill>
              <a:schemeClr val="tx1"/>
            </a:solidFill>
            <a:miter lim="800000"/>
            <a:headEnd/>
            <a:tailEnd/>
          </a:ln>
          <a:effectLst/>
        </p:spPr>
      </p:pic>
      <p:sp>
        <p:nvSpPr>
          <p:cNvPr id="5" name="Rectangle 4"/>
          <p:cNvSpPr/>
          <p:nvPr/>
        </p:nvSpPr>
        <p:spPr>
          <a:xfrm>
            <a:off x="642910" y="5534585"/>
            <a:ext cx="7643866" cy="1323439"/>
          </a:xfrm>
          <a:prstGeom prst="rect">
            <a:avLst/>
          </a:prstGeom>
        </p:spPr>
        <p:txBody>
          <a:bodyPr wrap="square">
            <a:spAutoFit/>
          </a:bodyPr>
          <a:lstStyle/>
          <a:p>
            <a:pPr algn="ctr"/>
            <a:r>
              <a:rPr lang="en-US" sz="2000" b="1" i="1" dirty="0" smtClean="0"/>
              <a:t>Calcifying panniculitis with fibrosis of the subcutaneous connective tissue septae, adjacent inflammation containing plasmocytes and lymphocytes, and a deposit of calcification (arrow). </a:t>
            </a:r>
            <a:endParaRPr lang="en-US" sz="2000" b="1" i="1" dirty="0"/>
          </a:p>
        </p:txBody>
      </p:sp>
      <p:sp>
        <p:nvSpPr>
          <p:cNvPr id="7" name="Right Arrow 6"/>
          <p:cNvSpPr/>
          <p:nvPr/>
        </p:nvSpPr>
        <p:spPr>
          <a:xfrm>
            <a:off x="3857620" y="3286124"/>
            <a:ext cx="857256" cy="35719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9389632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8 c"/>
          <p:cNvPicPr>
            <a:picLocks noChangeAspect="1" noChangeArrowheads="1"/>
          </p:cNvPicPr>
          <p:nvPr/>
        </p:nvPicPr>
        <p:blipFill>
          <a:blip r:embed="rId3" cstate="print"/>
          <a:srcRect/>
          <a:stretch>
            <a:fillRect/>
          </a:stretch>
        </p:blipFill>
        <p:spPr bwMode="auto">
          <a:xfrm>
            <a:off x="642910" y="857232"/>
            <a:ext cx="7358090" cy="4564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642910" y="5576224"/>
            <a:ext cx="7500990" cy="1015663"/>
          </a:xfrm>
          <a:prstGeom prst="rect">
            <a:avLst/>
          </a:prstGeom>
        </p:spPr>
        <p:txBody>
          <a:bodyPr wrap="square">
            <a:spAutoFit/>
          </a:bodyPr>
          <a:lstStyle/>
          <a:p>
            <a:pPr algn="ctr"/>
            <a:r>
              <a:rPr lang="en-US" sz="2000" b="1" i="1" dirty="0" smtClean="0"/>
              <a:t>Irregular blue granular nodule or deposits of calcium in the dermis surrounded by fibrous, inflammatory cell like</a:t>
            </a:r>
            <a:r>
              <a:rPr lang="en-US" sz="2000" dirty="0" smtClean="0"/>
              <a:t> </a:t>
            </a:r>
            <a:r>
              <a:rPr lang="en-US" sz="2000" b="1" dirty="0" err="1"/>
              <a:t>histiocytes</a:t>
            </a:r>
            <a:r>
              <a:rPr lang="en-US" sz="2000" b="1" dirty="0"/>
              <a:t> </a:t>
            </a:r>
            <a:r>
              <a:rPr lang="en-US" sz="2000" b="1" dirty="0" smtClean="0"/>
              <a:t>and also </a:t>
            </a:r>
            <a:r>
              <a:rPr lang="en-US" sz="2000" b="1" dirty="0"/>
              <a:t>multinucleated giant </a:t>
            </a:r>
            <a:r>
              <a:rPr lang="en-US" sz="2000" b="1" dirty="0" smtClean="0"/>
              <a:t>cells</a:t>
            </a:r>
            <a:r>
              <a:rPr lang="en-US" sz="2000" b="1" i="1" dirty="0"/>
              <a:t> </a:t>
            </a:r>
            <a:r>
              <a:rPr lang="en-US" sz="2000" b="1" i="1" dirty="0" smtClean="0"/>
              <a:t>( called as foreign </a:t>
            </a:r>
            <a:r>
              <a:rPr lang="en-US" sz="2000" b="1" i="1" dirty="0"/>
              <a:t>body giant cell </a:t>
            </a:r>
            <a:r>
              <a:rPr lang="en-US" sz="2000" b="1" i="1" dirty="0" smtClean="0"/>
              <a:t>reaction)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18214105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71604" y="1928802"/>
            <a:ext cx="6886596" cy="2500330"/>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8- Atrophy of the Organs</a:t>
            </a:r>
            <a:br>
              <a:rPr lang="en-US" sz="4400" b="1" i="1" dirty="0" smtClean="0">
                <a:solidFill>
                  <a:srgbClr val="00CCFF"/>
                </a:solidFill>
                <a:effectLst>
                  <a:outerShdw blurRad="38100" dist="38100" dir="2700000" algn="tl">
                    <a:srgbClr val="000000">
                      <a:alpha val="43137"/>
                    </a:srgbClr>
                  </a:outerShdw>
                </a:effectLst>
              </a:rPr>
            </a:br>
            <a:r>
              <a:rPr lang="en-US" sz="2700" b="1" i="1" dirty="0" smtClean="0">
                <a:solidFill>
                  <a:srgbClr val="00CCFF"/>
                </a:solidFill>
                <a:effectLst>
                  <a:outerShdw blurRad="38100" dist="38100" dir="2700000" algn="tl">
                    <a:srgbClr val="000000">
                      <a:alpha val="43137"/>
                    </a:srgbClr>
                  </a:outerShdw>
                </a:effectLst>
              </a:rPr>
              <a:t/>
            </a:r>
            <a:br>
              <a:rPr lang="en-US" sz="2700" b="1" i="1" dirty="0" smtClean="0">
                <a:solidFill>
                  <a:srgbClr val="00CCFF"/>
                </a:solidFill>
                <a:effectLst>
                  <a:outerShdw blurRad="38100" dist="38100" dir="2700000" algn="tl">
                    <a:srgbClr val="000000">
                      <a:alpha val="43137"/>
                    </a:srgbClr>
                  </a:outerShdw>
                </a:effectLst>
              </a:rPr>
            </a:br>
            <a:r>
              <a:rPr lang="en-US" sz="3100" b="1" i="1" dirty="0" smtClean="0">
                <a:solidFill>
                  <a:srgbClr val="00CCFF"/>
                </a:solidFill>
                <a:effectLst>
                  <a:outerShdw blurRad="38100" dist="38100" dir="2700000" algn="tl">
                    <a:srgbClr val="000000">
                      <a:alpha val="43137"/>
                    </a:srgbClr>
                  </a:outerShdw>
                </a:effectLst>
              </a:rPr>
              <a:t>(Brain – Testis)</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3259651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19843"/>
            <a:ext cx="6934200" cy="5200650"/>
          </a:xfrm>
          <a:prstGeom prst="rect">
            <a:avLst/>
          </a:prstGeom>
        </p:spPr>
      </p:pic>
      <p:sp>
        <p:nvSpPr>
          <p:cNvPr id="4" name="Title 3"/>
          <p:cNvSpPr>
            <a:spLocks noGrp="1"/>
          </p:cNvSpPr>
          <p:nvPr>
            <p:ph type="title"/>
          </p:nvPr>
        </p:nvSpPr>
        <p:spPr>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Atrophy of the Brain</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533400" y="6096000"/>
            <a:ext cx="8458200" cy="646331"/>
          </a:xfrm>
          <a:prstGeom prst="rect">
            <a:avLst/>
          </a:prstGeom>
        </p:spPr>
        <p:txBody>
          <a:bodyPr wrap="square">
            <a:spAutoFit/>
          </a:bodyPr>
          <a:lstStyle/>
          <a:p>
            <a:r>
              <a:rPr lang="en-US" dirty="0"/>
              <a:t>A normal brain is shown on the left </a:t>
            </a:r>
            <a:r>
              <a:rPr lang="en-US" dirty="0" smtClean="0"/>
              <a:t>and </a:t>
            </a:r>
            <a:r>
              <a:rPr lang="en-US" dirty="0"/>
              <a:t>a brain with cortical atrophy caused by Alzheimer's disease is shown on the right </a:t>
            </a:r>
            <a:r>
              <a:rPr lang="en-US" dirty="0" smtClean="0"/>
              <a:t>with </a:t>
            </a:r>
            <a:r>
              <a:rPr lang="en-US" dirty="0"/>
              <a:t>thinning of the </a:t>
            </a:r>
            <a:r>
              <a:rPr lang="en-US" dirty="0" err="1" smtClean="0"/>
              <a:t>gyri</a:t>
            </a:r>
            <a:r>
              <a:rPr lang="en-US" dirty="0" smtClean="0"/>
              <a:t> and prominence of the sulci.</a:t>
            </a:r>
            <a:endParaRPr lang="en-US" dirty="0"/>
          </a:p>
        </p:txBody>
      </p:sp>
    </p:spTree>
    <p:extLst>
      <p:ext uri="{BB962C8B-B14F-4D97-AF65-F5344CB8AC3E}">
        <p14:creationId xmlns:p14="http://schemas.microsoft.com/office/powerpoint/2010/main" val="401710303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http://library.med.utah.edu/WebPath/jpeg5/CNS088.jpg"/>
          <p:cNvPicPr>
            <a:picLocks noChangeAspect="1" noChangeArrowheads="1"/>
          </p:cNvPicPr>
          <p:nvPr/>
        </p:nvPicPr>
        <p:blipFill>
          <a:blip r:embed="rId2" cstate="print"/>
          <a:srcRect/>
          <a:stretch>
            <a:fillRect/>
          </a:stretch>
        </p:blipFill>
        <p:spPr bwMode="auto">
          <a:xfrm>
            <a:off x="642910" y="857232"/>
            <a:ext cx="7643866" cy="4643470"/>
          </a:xfrm>
          <a:prstGeom prst="rect">
            <a:avLst/>
          </a:prstGeom>
          <a:noFill/>
          <a:ln w="28575">
            <a:solidFill>
              <a:schemeClr val="tx1"/>
            </a:solidFill>
          </a:ln>
        </p:spPr>
      </p:pic>
      <p:sp>
        <p:nvSpPr>
          <p:cNvPr id="3" name="Rectangle 2"/>
          <p:cNvSpPr/>
          <p:nvPr/>
        </p:nvSpPr>
        <p:spPr>
          <a:xfrm>
            <a:off x="714348" y="5534585"/>
            <a:ext cx="7358114" cy="1015663"/>
          </a:xfrm>
          <a:prstGeom prst="rect">
            <a:avLst/>
          </a:prstGeom>
        </p:spPr>
        <p:txBody>
          <a:bodyPr wrap="square">
            <a:spAutoFit/>
          </a:bodyPr>
          <a:lstStyle/>
          <a:p>
            <a:pPr algn="ctr"/>
            <a:r>
              <a:rPr lang="en-US" sz="2000" b="1" i="1" dirty="0" smtClean="0"/>
              <a:t>This is cerebral atrophy in a patient with Alzheimer disease. The gyri are narrowed and the intervening sulci are widened, particularly pronounced toward the frontal lobe region.</a:t>
            </a:r>
            <a:endParaRPr lang="en-US" sz="2000" b="1" i="1" dirty="0"/>
          </a:p>
        </p:txBody>
      </p:sp>
      <p:sp>
        <p:nvSpPr>
          <p:cNvPr id="4" name="Rounded Rectangle 3"/>
          <p:cNvSpPr/>
          <p:nvPr/>
        </p:nvSpPr>
        <p:spPr>
          <a:xfrm>
            <a:off x="2071670" y="214290"/>
            <a:ext cx="4857784" cy="50006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Atrophy of the Brain</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5999462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785794"/>
            <a:ext cx="7772400" cy="4929222"/>
          </a:xfrm>
          <a:prstGeom prst="rect">
            <a:avLst/>
          </a:prstGeom>
          <a:noFill/>
          <a:ln w="9525">
            <a:solidFill>
              <a:srgbClr val="FF6600"/>
            </a:solidFill>
            <a:miter lim="800000"/>
            <a:headEnd/>
            <a:tailEnd/>
          </a:ln>
        </p:spPr>
      </p:pic>
      <p:sp>
        <p:nvSpPr>
          <p:cNvPr id="36871" name="Text Box 7"/>
          <p:cNvSpPr txBox="1">
            <a:spLocks noChangeArrowheads="1"/>
          </p:cNvSpPr>
          <p:nvPr/>
        </p:nvSpPr>
        <p:spPr bwMode="auto">
          <a:xfrm>
            <a:off x="857224" y="1000108"/>
            <a:ext cx="1705916" cy="369332"/>
          </a:xfrm>
          <a:prstGeom prst="rect">
            <a:avLst/>
          </a:prstGeom>
          <a:noFill/>
          <a:ln w="9525">
            <a:noFill/>
            <a:miter lim="800000"/>
            <a:headEnd/>
            <a:tailEnd/>
          </a:ln>
          <a:effectLst/>
        </p:spPr>
        <p:txBody>
          <a:bodyPr wrap="none">
            <a:spAutoFit/>
          </a:bodyPr>
          <a:lstStyle/>
          <a:p>
            <a:r>
              <a:rPr lang="en-US" b="0" dirty="0" smtClean="0">
                <a:solidFill>
                  <a:schemeClr val="bg1"/>
                </a:solidFill>
              </a:rPr>
              <a:t>Normal Testis</a:t>
            </a:r>
            <a:endParaRPr lang="en-US" b="0" dirty="0">
              <a:solidFill>
                <a:schemeClr val="bg1"/>
              </a:solidFill>
            </a:endParaRPr>
          </a:p>
        </p:txBody>
      </p:sp>
      <p:sp>
        <p:nvSpPr>
          <p:cNvPr id="7" name="Rectangle 6"/>
          <p:cNvSpPr/>
          <p:nvPr/>
        </p:nvSpPr>
        <p:spPr>
          <a:xfrm>
            <a:off x="571472" y="5935824"/>
            <a:ext cx="7786742" cy="707886"/>
          </a:xfrm>
          <a:prstGeom prst="rect">
            <a:avLst/>
          </a:prstGeom>
        </p:spPr>
        <p:txBody>
          <a:bodyPr wrap="square">
            <a:spAutoFit/>
          </a:bodyPr>
          <a:lstStyle/>
          <a:p>
            <a:pPr algn="ctr"/>
            <a:r>
              <a:rPr lang="en-US" sz="2000" b="1" i="1" dirty="0" smtClean="0"/>
              <a:t>The testis at the right has undergone atrophy and is </a:t>
            </a:r>
          </a:p>
          <a:p>
            <a:pPr algn="ctr"/>
            <a:r>
              <a:rPr lang="en-US" sz="2000" b="1" i="1" dirty="0" smtClean="0"/>
              <a:t>much smaller than the normal testis at the left.</a:t>
            </a:r>
            <a:endParaRPr lang="en-US" sz="2000" b="1" i="1" dirty="0"/>
          </a:p>
        </p:txBody>
      </p:sp>
      <p:sp>
        <p:nvSpPr>
          <p:cNvPr id="8" name="Rounded Rectangle 7"/>
          <p:cNvSpPr/>
          <p:nvPr/>
        </p:nvSpPr>
        <p:spPr>
          <a:xfrm>
            <a:off x="2071670" y="214290"/>
            <a:ext cx="48577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Atrophy of the Testis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5000628" y="1643050"/>
            <a:ext cx="2143140" cy="369332"/>
          </a:xfrm>
          <a:prstGeom prst="rect">
            <a:avLst/>
          </a:prstGeom>
          <a:noFill/>
          <a:ln>
            <a:noFill/>
          </a:ln>
        </p:spPr>
        <p:txBody>
          <a:bodyPr wrap="square" rtlCol="0">
            <a:spAutoFit/>
          </a:bodyPr>
          <a:lstStyle/>
          <a:p>
            <a:r>
              <a:rPr lang="en-US" dirty="0" smtClean="0">
                <a:solidFill>
                  <a:schemeClr val="bg1"/>
                </a:solidFill>
              </a:rPr>
              <a:t>Atrophied Testis</a:t>
            </a:r>
            <a:endParaRPr lang="en-US" dirty="0">
              <a:solidFill>
                <a:schemeClr val="bg1"/>
              </a:solidFill>
            </a:endParaRPr>
          </a:p>
        </p:txBody>
      </p:sp>
      <p:sp>
        <p:nvSpPr>
          <p:cNvPr id="12" name="TextBox 11"/>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6603559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half" idx="1"/>
          </p:nvPr>
        </p:nvSpPr>
        <p:spPr>
          <a:xfrm>
            <a:off x="685800" y="5715016"/>
            <a:ext cx="7696200" cy="1045896"/>
          </a:xfrm>
        </p:spPr>
        <p:txBody>
          <a:bodyPr>
            <a:noAutofit/>
          </a:bodyPr>
          <a:lstStyle/>
          <a:p>
            <a:pPr algn="ctr">
              <a:buNone/>
            </a:pPr>
            <a:r>
              <a:rPr lang="en-US" sz="2000" b="1" i="1" dirty="0" smtClean="0"/>
              <a:t>Microscopic section of normal lung showing:</a:t>
            </a:r>
          </a:p>
          <a:p>
            <a:pPr algn="ctr">
              <a:buNone/>
            </a:pPr>
            <a:r>
              <a:rPr lang="en-US" sz="2000" b="1" i="1" dirty="0" smtClean="0"/>
              <a:t> terminal bronchiole (T) , respiratory bronchiole (R), alveolar duct (AD), alveolar sac (AS), and alveoli (A).</a:t>
            </a:r>
            <a:endParaRPr lang="en-US" sz="2000" b="1" i="1" dirty="0"/>
          </a:p>
        </p:txBody>
      </p:sp>
      <p:pic>
        <p:nvPicPr>
          <p:cNvPr id="6" name="Picture 2" descr="http://www.meddean.luc.edu/lumen/bbs/p/pulpathi/pulpath8.jpeg"/>
          <p:cNvPicPr>
            <a:picLocks noChangeAspect="1" noChangeArrowheads="1"/>
          </p:cNvPicPr>
          <p:nvPr/>
        </p:nvPicPr>
        <p:blipFill>
          <a:blip r:embed="rId2" cstate="print"/>
          <a:srcRect l="5607" r="5607"/>
          <a:stretch>
            <a:fillRect/>
          </a:stretch>
        </p:blipFill>
        <p:spPr bwMode="auto">
          <a:xfrm>
            <a:off x="395536" y="1142984"/>
            <a:ext cx="8319868" cy="4590272"/>
          </a:xfrm>
          <a:prstGeom prst="rect">
            <a:avLst/>
          </a:prstGeom>
          <a:noFill/>
          <a:ln w="28575">
            <a:solidFill>
              <a:schemeClr val="tx1"/>
            </a:solidFill>
          </a:ln>
        </p:spPr>
      </p:pic>
      <p:sp>
        <p:nvSpPr>
          <p:cNvPr id="8" name="Rounded Rectangle 7"/>
          <p:cNvSpPr/>
          <p:nvPr/>
        </p:nvSpPr>
        <p:spPr>
          <a:xfrm>
            <a:off x="357158" y="214290"/>
            <a:ext cx="8286808" cy="785818"/>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Histology of the Lung </a:t>
            </a:r>
          </a:p>
          <a:p>
            <a:pPr algn="ctr"/>
            <a:r>
              <a:rPr lang="en-US" sz="2400" b="1" i="1" dirty="0" smtClean="0">
                <a:effectLst>
                  <a:outerShdw blurRad="38100" dist="38100" dir="2700000" algn="tl">
                    <a:srgbClr val="000000">
                      <a:alpha val="43137"/>
                    </a:srgbClr>
                  </a:outerShdw>
                </a:effectLst>
              </a:rPr>
              <a:t>(Bronchiole, alveolar duct and alveoli)</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928662" y="2130974"/>
            <a:ext cx="428628" cy="461665"/>
          </a:xfrm>
          <a:prstGeom prst="rect">
            <a:avLst/>
          </a:prstGeom>
          <a:noFill/>
        </p:spPr>
        <p:txBody>
          <a:bodyPr wrap="square" rtlCol="0">
            <a:spAutoFit/>
          </a:bodyPr>
          <a:lstStyle/>
          <a:p>
            <a:r>
              <a:rPr lang="en-US" sz="2400" b="1" i="1" dirty="0" smtClean="0"/>
              <a:t>T</a:t>
            </a:r>
            <a:endParaRPr lang="en-US" sz="2400" b="1" i="1" dirty="0"/>
          </a:p>
        </p:txBody>
      </p:sp>
      <p:sp>
        <p:nvSpPr>
          <p:cNvPr id="11" name="TextBox 10"/>
          <p:cNvSpPr txBox="1"/>
          <p:nvPr/>
        </p:nvSpPr>
        <p:spPr>
          <a:xfrm>
            <a:off x="1588356" y="3851871"/>
            <a:ext cx="429926" cy="461665"/>
          </a:xfrm>
          <a:prstGeom prst="rect">
            <a:avLst/>
          </a:prstGeom>
          <a:noFill/>
        </p:spPr>
        <p:txBody>
          <a:bodyPr wrap="none" rtlCol="0">
            <a:spAutoFit/>
          </a:bodyPr>
          <a:lstStyle/>
          <a:p>
            <a:r>
              <a:rPr lang="en-US" sz="2400" b="1" i="1" dirty="0" smtClean="0"/>
              <a:t>R</a:t>
            </a:r>
            <a:endParaRPr lang="en-US" sz="2400" b="1" i="1" dirty="0"/>
          </a:p>
        </p:txBody>
      </p:sp>
      <p:sp>
        <p:nvSpPr>
          <p:cNvPr id="12" name="TextBox 11"/>
          <p:cNvSpPr txBox="1"/>
          <p:nvPr/>
        </p:nvSpPr>
        <p:spPr>
          <a:xfrm>
            <a:off x="2944038" y="2857496"/>
            <a:ext cx="429926" cy="461665"/>
          </a:xfrm>
          <a:prstGeom prst="rect">
            <a:avLst/>
          </a:prstGeom>
          <a:noFill/>
        </p:spPr>
        <p:txBody>
          <a:bodyPr wrap="none" rtlCol="0">
            <a:spAutoFit/>
          </a:bodyPr>
          <a:lstStyle/>
          <a:p>
            <a:r>
              <a:rPr lang="en-US" sz="2400" b="1" i="1" dirty="0" smtClean="0"/>
              <a:t>R</a:t>
            </a:r>
            <a:endParaRPr lang="en-US" sz="2400" b="1" i="1" dirty="0"/>
          </a:p>
        </p:txBody>
      </p:sp>
      <p:sp>
        <p:nvSpPr>
          <p:cNvPr id="13" name="TextBox 12"/>
          <p:cNvSpPr txBox="1"/>
          <p:nvPr/>
        </p:nvSpPr>
        <p:spPr>
          <a:xfrm flipH="1">
            <a:off x="5076056" y="3279932"/>
            <a:ext cx="777267" cy="461665"/>
          </a:xfrm>
          <a:prstGeom prst="rect">
            <a:avLst/>
          </a:prstGeom>
          <a:noFill/>
        </p:spPr>
        <p:txBody>
          <a:bodyPr wrap="square" rtlCol="0">
            <a:spAutoFit/>
          </a:bodyPr>
          <a:lstStyle/>
          <a:p>
            <a:pPr algn="ctr"/>
            <a:r>
              <a:rPr lang="en-US" sz="2400" b="1" i="1" dirty="0" smtClean="0"/>
              <a:t>AD </a:t>
            </a:r>
            <a:endParaRPr lang="en-US" sz="2400" b="1" i="1" dirty="0"/>
          </a:p>
        </p:txBody>
      </p:sp>
      <p:sp>
        <p:nvSpPr>
          <p:cNvPr id="14" name="TextBox 13"/>
          <p:cNvSpPr txBox="1"/>
          <p:nvPr/>
        </p:nvSpPr>
        <p:spPr>
          <a:xfrm>
            <a:off x="6532448" y="3621039"/>
            <a:ext cx="624702" cy="461665"/>
          </a:xfrm>
          <a:prstGeom prst="rect">
            <a:avLst/>
          </a:prstGeom>
          <a:noFill/>
        </p:spPr>
        <p:txBody>
          <a:bodyPr wrap="square" rtlCol="0">
            <a:spAutoFit/>
          </a:bodyPr>
          <a:lstStyle/>
          <a:p>
            <a:pPr algn="ctr"/>
            <a:r>
              <a:rPr lang="en-US" sz="2400" b="1" i="1" dirty="0" smtClean="0"/>
              <a:t>AS</a:t>
            </a:r>
            <a:endParaRPr lang="en-US" sz="2400" b="1" i="1" dirty="0"/>
          </a:p>
        </p:txBody>
      </p:sp>
      <p:sp>
        <p:nvSpPr>
          <p:cNvPr id="15" name="TextBox 14"/>
          <p:cNvSpPr txBox="1"/>
          <p:nvPr/>
        </p:nvSpPr>
        <p:spPr>
          <a:xfrm>
            <a:off x="7628114" y="4530218"/>
            <a:ext cx="357190" cy="461665"/>
          </a:xfrm>
          <a:prstGeom prst="rect">
            <a:avLst/>
          </a:prstGeom>
          <a:noFill/>
        </p:spPr>
        <p:txBody>
          <a:bodyPr wrap="square" rtlCol="0">
            <a:spAutoFit/>
          </a:bodyPr>
          <a:lstStyle/>
          <a:p>
            <a:r>
              <a:rPr lang="en-US" sz="2400" b="1" i="1" dirty="0" smtClean="0"/>
              <a:t>A</a:t>
            </a:r>
            <a:endParaRPr lang="en-US" sz="2400" b="1" i="1" dirty="0"/>
          </a:p>
        </p:txBody>
      </p:sp>
      <p:sp>
        <p:nvSpPr>
          <p:cNvPr id="17" name="TextBox 1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8" name="TextBox 1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8224641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447800"/>
            <a:ext cx="7406640" cy="2000264"/>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9 - Left Ventricular Hypertrophy</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08785421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643438" y="1571612"/>
            <a:ext cx="4000528" cy="392909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142844" y="1571612"/>
            <a:ext cx="4214842" cy="3929090"/>
          </a:xfrm>
          <a:prstGeom prst="rect">
            <a:avLst/>
          </a:prstGeom>
          <a:noFill/>
          <a:ln w="12700">
            <a:noFill/>
            <a:miter lim="800000"/>
            <a:headEnd/>
            <a:tailEnd/>
          </a:ln>
        </p:spPr>
      </p:pic>
      <p:sp>
        <p:nvSpPr>
          <p:cNvPr id="23556" name="Text Box 4"/>
          <p:cNvSpPr txBox="1">
            <a:spLocks noChangeArrowheads="1"/>
          </p:cNvSpPr>
          <p:nvPr/>
        </p:nvSpPr>
        <p:spPr bwMode="auto">
          <a:xfrm>
            <a:off x="214282" y="5500702"/>
            <a:ext cx="4071966" cy="1077218"/>
          </a:xfrm>
          <a:prstGeom prst="rect">
            <a:avLst/>
          </a:prstGeom>
          <a:noFill/>
          <a:ln w="12700">
            <a:noFill/>
            <a:miter lim="800000"/>
            <a:headEnd/>
            <a:tailEnd/>
          </a:ln>
        </p:spPr>
        <p:txBody>
          <a:bodyPr wrap="square">
            <a:spAutoFit/>
          </a:bodyPr>
          <a:lstStyle/>
          <a:p>
            <a:pPr algn="ctr">
              <a:spcBef>
                <a:spcPct val="30000"/>
              </a:spcBef>
            </a:pPr>
            <a:r>
              <a:rPr lang="en-US" sz="1600" b="1" i="1" dirty="0" smtClean="0">
                <a:solidFill>
                  <a:srgbClr val="0000FF"/>
                </a:solidFill>
              </a:rPr>
              <a:t>Left </a:t>
            </a:r>
            <a:r>
              <a:rPr lang="en-US" sz="1600" b="1" i="1" dirty="0">
                <a:solidFill>
                  <a:srgbClr val="0000FF"/>
                </a:solidFill>
              </a:rPr>
              <a:t>ventricular </a:t>
            </a:r>
            <a:r>
              <a:rPr lang="en-US" sz="1600" b="1" i="1" dirty="0" smtClean="0">
                <a:solidFill>
                  <a:srgbClr val="0000FF"/>
                </a:solidFill>
              </a:rPr>
              <a:t>hypertrophy: </a:t>
            </a:r>
            <a:r>
              <a:rPr lang="en-US" sz="1600" b="1" i="1" dirty="0" smtClean="0"/>
              <a:t>The number of myocardial fibers does not increase </a:t>
            </a:r>
            <a:r>
              <a:rPr lang="ar-SA" sz="1600" b="1" i="1" dirty="0" smtClean="0"/>
              <a:t>, </a:t>
            </a:r>
            <a:r>
              <a:rPr lang="en-US" sz="1600" b="1" i="1" dirty="0" smtClean="0"/>
              <a:t>but their size increased in response to an increased workload</a:t>
            </a:r>
            <a:endParaRPr lang="en-US" sz="1600" b="1" i="1" dirty="0">
              <a:solidFill>
                <a:srgbClr val="0000FF"/>
              </a:solidFill>
            </a:endParaRPr>
          </a:p>
        </p:txBody>
      </p:sp>
      <p:sp>
        <p:nvSpPr>
          <p:cNvPr id="23557" name="Text Box 5"/>
          <p:cNvSpPr txBox="1">
            <a:spLocks noChangeArrowheads="1"/>
          </p:cNvSpPr>
          <p:nvPr/>
        </p:nvSpPr>
        <p:spPr bwMode="auto">
          <a:xfrm>
            <a:off x="5429256" y="5572140"/>
            <a:ext cx="2643206" cy="400110"/>
          </a:xfrm>
          <a:prstGeom prst="rect">
            <a:avLst/>
          </a:prstGeom>
          <a:noFill/>
          <a:ln w="12700">
            <a:noFill/>
            <a:miter lim="800000"/>
            <a:headEnd/>
            <a:tailEnd/>
          </a:ln>
        </p:spPr>
        <p:txBody>
          <a:bodyPr wrap="square">
            <a:spAutoFit/>
          </a:bodyPr>
          <a:lstStyle/>
          <a:p>
            <a:pPr>
              <a:spcBef>
                <a:spcPct val="50000"/>
              </a:spcBef>
            </a:pPr>
            <a:r>
              <a:rPr lang="en-US" sz="2000" b="1" i="1" dirty="0" smtClean="0">
                <a:solidFill>
                  <a:srgbClr val="0000FF"/>
                </a:solidFill>
              </a:rPr>
              <a:t>Normal ventricles</a:t>
            </a:r>
            <a:endParaRPr lang="en-US" sz="2000" b="1" i="1" dirty="0">
              <a:solidFill>
                <a:srgbClr val="0000FF"/>
              </a:solidFill>
            </a:endParaRPr>
          </a:p>
        </p:txBody>
      </p:sp>
      <p:sp>
        <p:nvSpPr>
          <p:cNvPr id="8" name="مستطيل مستدير الزوايا 7"/>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Hypertrophied Left Ventricle</a:t>
            </a:r>
            <a:endParaRPr lang="ar-SA" sz="2400" b="1" i="1" dirty="0">
              <a:solidFill>
                <a:schemeClr val="bg1"/>
              </a:solidFill>
            </a:endParaRPr>
          </a:p>
        </p:txBody>
      </p:sp>
      <p:cxnSp>
        <p:nvCxnSpPr>
          <p:cNvPr id="12" name="رابط مستقيم 11"/>
          <p:cNvCxnSpPr/>
          <p:nvPr/>
        </p:nvCxnSpPr>
        <p:spPr>
          <a:xfrm rot="16200000" flipH="1">
            <a:off x="1893087" y="4179087"/>
            <a:ext cx="5286388"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9788743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228600" y="1176030"/>
            <a:ext cx="4143404" cy="3774356"/>
          </a:xfrm>
          <a:prstGeom prst="rect">
            <a:avLst/>
          </a:prstGeom>
          <a:noFill/>
          <a:ln w="28575">
            <a:solidFill>
              <a:schemeClr val="tx1"/>
            </a:solidFill>
          </a:ln>
        </p:spPr>
      </p:pic>
      <p:sp>
        <p:nvSpPr>
          <p:cNvPr id="3" name="Rectangle 2"/>
          <p:cNvSpPr/>
          <p:nvPr/>
        </p:nvSpPr>
        <p:spPr>
          <a:xfrm>
            <a:off x="428596" y="5155370"/>
            <a:ext cx="7715304" cy="1323439"/>
          </a:xfrm>
          <a:prstGeom prst="rect">
            <a:avLst/>
          </a:prstGeom>
        </p:spPr>
        <p:txBody>
          <a:bodyPr wrap="square">
            <a:spAutoFit/>
          </a:bodyPr>
          <a:lstStyle/>
          <a:p>
            <a:pPr algn="ctr"/>
            <a:r>
              <a:rPr lang="en-US" sz="2000" b="1" dirty="0" smtClean="0"/>
              <a:t>This cross section view (left) and longitudinal section view (right) of the heart. The heart is from a severe hypertensive patient.  The left ventricle is grossly thickened.  The myocardial fibers have undergone hypertrophy.</a:t>
            </a:r>
            <a:endParaRPr lang="en-US" sz="2000" b="1" dirty="0"/>
          </a:p>
        </p:txBody>
      </p:sp>
      <p:sp>
        <p:nvSpPr>
          <p:cNvPr id="6" name="مستطيل مستدير الزوايا 5"/>
          <p:cNvSpPr/>
          <p:nvPr/>
        </p:nvSpPr>
        <p:spPr>
          <a:xfrm>
            <a:off x="2071670" y="357166"/>
            <a:ext cx="500066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Left Ventricular Hypertrophy</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pic>
        <p:nvPicPr>
          <p:cNvPr id="15" name="Picture 14"/>
          <p:cNvPicPr>
            <a:picLocks noChangeAspect="1"/>
          </p:cNvPicPr>
          <p:nvPr/>
        </p:nvPicPr>
        <p:blipFill rotWithShape="1">
          <a:blip r:embed="rId4"/>
          <a:srcRect l="16632" r="13812"/>
          <a:stretch/>
        </p:blipFill>
        <p:spPr>
          <a:xfrm>
            <a:off x="4924436" y="1061028"/>
            <a:ext cx="3838564" cy="3941967"/>
          </a:xfrm>
          <a:prstGeom prst="rect">
            <a:avLst/>
          </a:prstGeom>
        </p:spPr>
      </p:pic>
    </p:spTree>
    <p:extLst>
      <p:ext uri="{BB962C8B-B14F-4D97-AF65-F5344CB8AC3E}">
        <p14:creationId xmlns:p14="http://schemas.microsoft.com/office/powerpoint/2010/main" val="24227886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0" y="2057400"/>
            <a:ext cx="7406640" cy="1472184"/>
          </a:xfrm>
          <a:noFill/>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10- Prostatic Hyperplasia</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2102713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noChangeArrowheads="1"/>
          </p:cNvPicPr>
          <p:nvPr/>
        </p:nvPicPr>
        <p:blipFill>
          <a:blip r:embed="rId3" cstate="print"/>
          <a:srcRect/>
          <a:stretch>
            <a:fillRect/>
          </a:stretch>
        </p:blipFill>
        <p:spPr bwMode="auto">
          <a:xfrm>
            <a:off x="4572000" y="1071546"/>
            <a:ext cx="4071966" cy="4572032"/>
          </a:xfrm>
          <a:prstGeom prst="rect">
            <a:avLst/>
          </a:prstGeom>
          <a:noFill/>
          <a:ln w="9525">
            <a:noFill/>
            <a:miter lim="800000"/>
            <a:headEnd/>
            <a:tailEnd/>
          </a:ln>
          <a:effectLst/>
        </p:spPr>
      </p:pic>
      <p:pic>
        <p:nvPicPr>
          <p:cNvPr id="4" name="Picture 4" descr="BLAD062"/>
          <p:cNvPicPr>
            <a:picLocks noChangeAspect="1" noChangeArrowheads="1"/>
          </p:cNvPicPr>
          <p:nvPr/>
        </p:nvPicPr>
        <p:blipFill>
          <a:blip r:embed="rId4" cstate="print"/>
          <a:srcRect/>
          <a:stretch>
            <a:fillRect/>
          </a:stretch>
        </p:blipFill>
        <p:spPr bwMode="auto">
          <a:xfrm>
            <a:off x="285720" y="1071546"/>
            <a:ext cx="4225925" cy="4572032"/>
          </a:xfrm>
          <a:prstGeom prst="rect">
            <a:avLst/>
          </a:prstGeom>
          <a:noFill/>
        </p:spPr>
      </p:pic>
      <p:sp>
        <p:nvSpPr>
          <p:cNvPr id="5" name="Rectangle 4"/>
          <p:cNvSpPr/>
          <p:nvPr/>
        </p:nvSpPr>
        <p:spPr>
          <a:xfrm>
            <a:off x="357158" y="5770923"/>
            <a:ext cx="8215370" cy="1015663"/>
          </a:xfrm>
          <a:prstGeom prst="rect">
            <a:avLst/>
          </a:prstGeom>
        </p:spPr>
        <p:txBody>
          <a:bodyPr wrap="square">
            <a:spAutoFit/>
          </a:bodyPr>
          <a:lstStyle/>
          <a:p>
            <a:pPr algn="ctr"/>
            <a:r>
              <a:rPr lang="en-US" sz="2000" b="1" i="1" dirty="0" smtClean="0"/>
              <a:t>The normal adult male prostate is about 3 to 4 cm in diameter. The number of prostatic glands, as well as the stroma, has increased in this enlarged prostate</a:t>
            </a:r>
            <a:endParaRPr lang="en-US" sz="2000" b="1" i="1" dirty="0"/>
          </a:p>
        </p:txBody>
      </p:sp>
      <p:sp>
        <p:nvSpPr>
          <p:cNvPr id="6" name="مستطيل مستدير الزوايا 5"/>
          <p:cNvSpPr/>
          <p:nvPr/>
        </p:nvSpPr>
        <p:spPr>
          <a:xfrm>
            <a:off x="1500166" y="357166"/>
            <a:ext cx="6072230" cy="571504"/>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 - Gross</a:t>
            </a:r>
            <a:endParaRPr lang="ar-SA" sz="2400" b="1" i="1" dirty="0">
              <a:solidFill>
                <a:schemeClr val="bg1"/>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05390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571472" y="928670"/>
            <a:ext cx="7715304" cy="4572032"/>
          </a:xfrm>
          <a:prstGeom prst="rect">
            <a:avLst/>
          </a:prstGeom>
          <a:noFill/>
          <a:ln w="28575">
            <a:solidFill>
              <a:schemeClr val="tx1"/>
            </a:solidFill>
            <a:miter lim="800000"/>
            <a:headEnd/>
            <a:tailEnd/>
          </a:ln>
        </p:spPr>
      </p:pic>
      <p:sp>
        <p:nvSpPr>
          <p:cNvPr id="3" name="Rectangle 2"/>
          <p:cNvSpPr/>
          <p:nvPr/>
        </p:nvSpPr>
        <p:spPr>
          <a:xfrm>
            <a:off x="214282" y="5534585"/>
            <a:ext cx="8143932" cy="1015663"/>
          </a:xfrm>
          <a:prstGeom prst="rect">
            <a:avLst/>
          </a:prstGeom>
        </p:spPr>
        <p:txBody>
          <a:bodyPr wrap="square">
            <a:spAutoFit/>
          </a:bodyPr>
          <a:lstStyle/>
          <a:p>
            <a:pPr marL="533400" indent="-533400" algn="ctr"/>
            <a:r>
              <a:rPr lang="en-US" sz="2000" b="1" i="1" dirty="0" smtClean="0"/>
              <a:t>Nodular hyperplasia of glandular and fibromuscular stromal tissue. Each  nodule shows large number of glands of variable sizes lined by tall columnar epithelium and some are cystically dilated.</a:t>
            </a:r>
            <a:endParaRPr lang="en-US" sz="2000" b="1" i="1" dirty="0"/>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9383270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571472" y="928670"/>
            <a:ext cx="7786742" cy="4429156"/>
          </a:xfrm>
          <a:prstGeom prst="rect">
            <a:avLst/>
          </a:prstGeom>
          <a:noFill/>
          <a:ln w="28575">
            <a:solidFill>
              <a:schemeClr val="tx1"/>
            </a:solidFill>
          </a:ln>
        </p:spPr>
      </p:pic>
      <p:sp>
        <p:nvSpPr>
          <p:cNvPr id="3" name="Rectangle 2"/>
          <p:cNvSpPr/>
          <p:nvPr/>
        </p:nvSpPr>
        <p:spPr>
          <a:xfrm>
            <a:off x="571472" y="5357826"/>
            <a:ext cx="7786742" cy="1200329"/>
          </a:xfrm>
          <a:prstGeom prst="rect">
            <a:avLst/>
          </a:prstGeom>
        </p:spPr>
        <p:txBody>
          <a:bodyPr wrap="square">
            <a:spAutoFit/>
          </a:bodyPr>
          <a:lstStyle/>
          <a:p>
            <a:pPr algn="ctr"/>
            <a:r>
              <a:rPr lang="en-US" b="1" i="1" dirty="0" smtClean="0"/>
              <a:t>Here is one of the nodules of hyperplastic prostate, with many glands along with some intervening stroma.</a:t>
            </a:r>
            <a:br>
              <a:rPr lang="en-US" b="1" i="1" dirty="0" smtClean="0"/>
            </a:br>
            <a:r>
              <a:rPr lang="en-US" b="1" i="1" dirty="0" smtClean="0"/>
              <a:t>The cells making up the glands are normal in appearance, but there are just too many of them. Eosinophilic hyaline corpora amylacea is present in some glands.</a:t>
            </a:r>
            <a:endParaRPr lang="en-US" b="1" i="1" dirty="0"/>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5670286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2057400"/>
            <a:ext cx="6786610" cy="1894362"/>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11- Squamous Metaplasia and Dysplasia </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3196264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914408" y="858104"/>
            <a:ext cx="7229492" cy="4499722"/>
          </a:xfrm>
          <a:prstGeom prst="rect">
            <a:avLst/>
          </a:prstGeom>
          <a:noFill/>
        </p:spPr>
      </p:pic>
      <p:sp>
        <p:nvSpPr>
          <p:cNvPr id="3" name="Rectangle 2"/>
          <p:cNvSpPr/>
          <p:nvPr/>
        </p:nvSpPr>
        <p:spPr>
          <a:xfrm>
            <a:off x="642910" y="5380696"/>
            <a:ext cx="7643866" cy="1477328"/>
          </a:xfrm>
          <a:prstGeom prst="rect">
            <a:avLst/>
          </a:prstGeom>
        </p:spPr>
        <p:txBody>
          <a:bodyPr wrap="square">
            <a:spAutoFit/>
          </a:bodyPr>
          <a:lstStyle/>
          <a:p>
            <a:pPr algn="ctr"/>
            <a:r>
              <a:rPr lang="en-US" b="1" i="1" dirty="0" smtClean="0"/>
              <a:t>Normal cervix with a smooth, glistening mucosal surface. There is a small rim of vaginal cuff from this hysterectomy specimen. The cervical </a:t>
            </a:r>
            <a:r>
              <a:rPr lang="en-US" b="1" i="1" dirty="0" err="1" smtClean="0"/>
              <a:t>os</a:t>
            </a:r>
            <a:r>
              <a:rPr lang="en-US" b="1" i="1" dirty="0" smtClean="0"/>
              <a:t> is small and round, typical for a nulliparous woman. The </a:t>
            </a:r>
            <a:r>
              <a:rPr lang="en-US" b="1" i="1" dirty="0" err="1" smtClean="0"/>
              <a:t>os</a:t>
            </a:r>
            <a:r>
              <a:rPr lang="en-US" b="1" i="1" dirty="0" smtClean="0"/>
              <a:t> will have a fish-mouth shape after one or more pregnancies</a:t>
            </a:r>
            <a:endParaRPr lang="en-US" b="1" i="1" dirty="0"/>
          </a:p>
        </p:txBody>
      </p:sp>
      <p:sp>
        <p:nvSpPr>
          <p:cNvPr id="4" name="Rounded Rectangle 3"/>
          <p:cNvSpPr/>
          <p:nvPr/>
        </p:nvSpPr>
        <p:spPr>
          <a:xfrm>
            <a:off x="2357422" y="214290"/>
            <a:ext cx="4214842"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Uterine Cervix</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8383125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714348" y="1143006"/>
            <a:ext cx="7515244" cy="4643448"/>
          </a:xfrm>
          <a:prstGeom prst="rect">
            <a:avLst/>
          </a:prstGeom>
          <a:noFill/>
          <a:ln w="28575">
            <a:solidFill>
              <a:schemeClr val="tx1"/>
            </a:solidFill>
          </a:ln>
        </p:spPr>
      </p:pic>
      <p:sp>
        <p:nvSpPr>
          <p:cNvPr id="3" name="Rectangle 2"/>
          <p:cNvSpPr/>
          <p:nvPr/>
        </p:nvSpPr>
        <p:spPr>
          <a:xfrm>
            <a:off x="571472" y="5770923"/>
            <a:ext cx="7715304" cy="707886"/>
          </a:xfrm>
          <a:prstGeom prst="rect">
            <a:avLst/>
          </a:prstGeom>
        </p:spPr>
        <p:txBody>
          <a:bodyPr wrap="square">
            <a:spAutoFit/>
          </a:bodyPr>
          <a:lstStyle/>
          <a:p>
            <a:pPr algn="ctr"/>
            <a:r>
              <a:rPr lang="en-US" sz="2000" b="1" i="1" dirty="0" smtClean="0"/>
              <a:t>The normal cervical squamous epithelium at the </a:t>
            </a:r>
            <a:r>
              <a:rPr lang="en-US" sz="2000" b="1" i="1" dirty="0"/>
              <a:t>left </a:t>
            </a:r>
            <a:r>
              <a:rPr lang="en-US" sz="2000" b="1" i="1" dirty="0" smtClean="0"/>
              <a:t>transforms to dysplastic changes on </a:t>
            </a:r>
            <a:r>
              <a:rPr lang="en-US" sz="2000" b="1" i="1" dirty="0" smtClean="0"/>
              <a:t>the right with  </a:t>
            </a:r>
            <a:r>
              <a:rPr lang="en-US" sz="2000" b="1" i="1" dirty="0" smtClean="0"/>
              <a:t>underlying chronic inflammation </a:t>
            </a:r>
            <a:endParaRPr lang="en-US" sz="2000" b="1" i="1" dirty="0"/>
          </a:p>
        </p:txBody>
      </p:sp>
      <p:sp>
        <p:nvSpPr>
          <p:cNvPr id="4" name="مستطيل مستدير الزوايا 5"/>
          <p:cNvSpPr/>
          <p:nvPr/>
        </p:nvSpPr>
        <p:spPr>
          <a:xfrm>
            <a:off x="1785918" y="214290"/>
            <a:ext cx="5500726" cy="78581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Dysplastic Cervical Squamous Epithelium</a:t>
            </a:r>
            <a:endParaRPr lang="ar-SA" sz="2400" b="1" i="1" dirty="0">
              <a:solidFill>
                <a:schemeClr val="bg1"/>
              </a:solidFill>
            </a:endParaRPr>
          </a:p>
        </p:txBody>
      </p:sp>
      <p:sp>
        <p:nvSpPr>
          <p:cNvPr id="5" name="TextBox 4"/>
          <p:cNvSpPr txBox="1"/>
          <p:nvPr/>
        </p:nvSpPr>
        <p:spPr>
          <a:xfrm>
            <a:off x="857224" y="1785926"/>
            <a:ext cx="1357322" cy="369332"/>
          </a:xfrm>
          <a:prstGeom prst="rect">
            <a:avLst/>
          </a:prstGeom>
          <a:noFill/>
        </p:spPr>
        <p:txBody>
          <a:bodyPr wrap="square" rtlCol="0">
            <a:spAutoFit/>
          </a:bodyPr>
          <a:lstStyle/>
          <a:p>
            <a:r>
              <a:rPr lang="en-US" b="1" dirty="0" smtClean="0">
                <a:solidFill>
                  <a:srgbClr val="FF0000"/>
                </a:solidFill>
              </a:rPr>
              <a:t>Normal</a:t>
            </a:r>
            <a:endParaRPr lang="en-US" b="1" dirty="0">
              <a:solidFill>
                <a:srgbClr val="FF0000"/>
              </a:solidFill>
            </a:endParaRPr>
          </a:p>
        </p:txBody>
      </p:sp>
      <p:sp>
        <p:nvSpPr>
          <p:cNvPr id="6" name="TextBox 5"/>
          <p:cNvSpPr txBox="1"/>
          <p:nvPr/>
        </p:nvSpPr>
        <p:spPr>
          <a:xfrm>
            <a:off x="6429388" y="1785926"/>
            <a:ext cx="1500198" cy="369332"/>
          </a:xfrm>
          <a:prstGeom prst="rect">
            <a:avLst/>
          </a:prstGeom>
          <a:noFill/>
        </p:spPr>
        <p:txBody>
          <a:bodyPr wrap="square" rtlCol="0">
            <a:spAutoFit/>
          </a:bodyPr>
          <a:lstStyle/>
          <a:p>
            <a:r>
              <a:rPr lang="en-US" b="1" dirty="0" smtClean="0">
                <a:solidFill>
                  <a:srgbClr val="FF0000"/>
                </a:solidFill>
              </a:rPr>
              <a:t>Dysplasia</a:t>
            </a:r>
            <a:endParaRPr lang="en-US" b="1" dirty="0">
              <a:solidFill>
                <a:srgbClr val="FF0000"/>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5767776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5536" y="4902408"/>
            <a:ext cx="8280920" cy="1669864"/>
          </a:xfrm>
        </p:spPr>
        <p:txBody>
          <a:bodyPr>
            <a:noAutofit/>
          </a:bodyPr>
          <a:lstStyle/>
          <a:p>
            <a:pPr algn="ctr"/>
            <a:r>
              <a:rPr lang="en-US" sz="2000" b="1" i="1" dirty="0">
                <a:solidFill>
                  <a:schemeClr val="tx1"/>
                </a:solidFill>
                <a:latin typeface="+mn-lt"/>
              </a:rPr>
              <a:t>This view shows a BRONCHIOLE </a:t>
            </a:r>
            <a:r>
              <a:rPr lang="en-US" sz="2000" b="1" i="1" dirty="0" smtClean="0">
                <a:solidFill>
                  <a:schemeClr val="tx1"/>
                </a:solidFill>
                <a:latin typeface="+mn-lt"/>
              </a:rPr>
              <a:t>(left) </a:t>
            </a:r>
            <a:r>
              <a:rPr lang="en-US" sz="2000" b="1" i="1" dirty="0" smtClean="0">
                <a:solidFill>
                  <a:schemeClr val="tx1"/>
                </a:solidFill>
                <a:latin typeface="+mn-lt"/>
              </a:rPr>
              <a:t>and Blood Vessel </a:t>
            </a:r>
            <a:r>
              <a:rPr lang="en-US" sz="2000" b="1" i="1" dirty="0" smtClean="0">
                <a:solidFill>
                  <a:schemeClr val="tx1"/>
                </a:solidFill>
                <a:latin typeface="+mn-lt"/>
              </a:rPr>
              <a:t>(right) </a:t>
            </a:r>
            <a:r>
              <a:rPr lang="en-US" sz="2000" b="1" i="1" dirty="0" smtClean="0">
                <a:solidFill>
                  <a:schemeClr val="tx1"/>
                </a:solidFill>
                <a:latin typeface="+mn-lt"/>
              </a:rPr>
              <a:t>in </a:t>
            </a:r>
            <a:r>
              <a:rPr lang="en-US" sz="2000" b="1" i="1" dirty="0">
                <a:solidFill>
                  <a:schemeClr val="tx1"/>
                </a:solidFill>
                <a:latin typeface="+mn-lt"/>
              </a:rPr>
              <a:t>cross-section as well as numerous </a:t>
            </a:r>
            <a:r>
              <a:rPr lang="en-US" sz="2000" b="1" i="1" dirty="0" smtClean="0">
                <a:solidFill>
                  <a:schemeClr val="tx1"/>
                </a:solidFill>
                <a:latin typeface="+mn-lt"/>
              </a:rPr>
              <a:t>ALVEOLI. The </a:t>
            </a:r>
            <a:r>
              <a:rPr lang="en-US" sz="2000" b="1" i="1" dirty="0">
                <a:solidFill>
                  <a:schemeClr val="tx1"/>
                </a:solidFill>
                <a:latin typeface="+mn-lt"/>
              </a:rPr>
              <a:t>bronchiole inner membrane is composed of pseudostratified columnar </a:t>
            </a:r>
            <a:r>
              <a:rPr lang="en-US" sz="2000" b="1" i="1" dirty="0" smtClean="0">
                <a:solidFill>
                  <a:schemeClr val="tx1"/>
                </a:solidFill>
                <a:latin typeface="+mn-lt"/>
              </a:rPr>
              <a:t>epithelium. </a:t>
            </a:r>
            <a:br>
              <a:rPr lang="en-US" sz="2000" b="1" i="1" dirty="0" smtClean="0">
                <a:solidFill>
                  <a:schemeClr val="tx1"/>
                </a:solidFill>
                <a:latin typeface="+mn-lt"/>
              </a:rPr>
            </a:br>
            <a:r>
              <a:rPr lang="en-US" sz="2000" b="1" i="1" dirty="0" smtClean="0">
                <a:solidFill>
                  <a:schemeClr val="tx1"/>
                </a:solidFill>
                <a:latin typeface="+mn-lt"/>
              </a:rPr>
              <a:t>Portions </a:t>
            </a:r>
            <a:r>
              <a:rPr lang="en-US" sz="2000" b="1" i="1" dirty="0">
                <a:solidFill>
                  <a:schemeClr val="tx1"/>
                </a:solidFill>
                <a:latin typeface="+mn-lt"/>
              </a:rPr>
              <a:t>of hyaline cartilage rings can also be seen outside of the bronchiole. </a:t>
            </a:r>
          </a:p>
        </p:txBody>
      </p:sp>
      <p:pic>
        <p:nvPicPr>
          <p:cNvPr id="6" name="Picture 4"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t="50" b="50"/>
          <a:stretch>
            <a:fillRect/>
          </a:stretch>
        </p:blipFill>
        <p:spPr bwMode="auto">
          <a:xfrm>
            <a:off x="285720" y="785794"/>
            <a:ext cx="8429684" cy="4071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85786" y="188640"/>
            <a:ext cx="7500990" cy="504056"/>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Histology of the Lungs - Bronchiole </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TextBox 1"/>
          <p:cNvSpPr txBox="1"/>
          <p:nvPr/>
        </p:nvSpPr>
        <p:spPr>
          <a:xfrm>
            <a:off x="1828800" y="1447800"/>
            <a:ext cx="228600" cy="369332"/>
          </a:xfrm>
          <a:prstGeom prst="rect">
            <a:avLst/>
          </a:prstGeom>
          <a:noFill/>
        </p:spPr>
        <p:txBody>
          <a:bodyPr wrap="square" rtlCol="0">
            <a:spAutoFit/>
          </a:bodyPr>
          <a:lstStyle/>
          <a:p>
            <a:r>
              <a:rPr lang="en-US" dirty="0" smtClean="0"/>
              <a:t>B</a:t>
            </a:r>
            <a:endParaRPr lang="en-US" dirty="0"/>
          </a:p>
        </p:txBody>
      </p:sp>
      <p:sp>
        <p:nvSpPr>
          <p:cNvPr id="7" name="TextBox 6"/>
          <p:cNvSpPr txBox="1"/>
          <p:nvPr/>
        </p:nvSpPr>
        <p:spPr>
          <a:xfrm>
            <a:off x="6477000" y="2514600"/>
            <a:ext cx="457200" cy="369332"/>
          </a:xfrm>
          <a:prstGeom prst="rect">
            <a:avLst/>
          </a:prstGeom>
          <a:noFill/>
        </p:spPr>
        <p:txBody>
          <a:bodyPr wrap="square" rtlCol="0">
            <a:spAutoFit/>
          </a:bodyPr>
          <a:lstStyle/>
          <a:p>
            <a:r>
              <a:rPr lang="en-US" dirty="0" smtClean="0"/>
              <a:t>BV</a:t>
            </a:r>
            <a:endParaRPr lang="en-US" dirty="0"/>
          </a:p>
        </p:txBody>
      </p:sp>
    </p:spTree>
    <p:extLst>
      <p:ext uri="{BB962C8B-B14F-4D97-AF65-F5344CB8AC3E}">
        <p14:creationId xmlns:p14="http://schemas.microsoft.com/office/powerpoint/2010/main" val="145246762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1439863" y="857250"/>
            <a:ext cx="7704137" cy="4857750"/>
          </a:xfrm>
          <a:prstGeom prst="rect">
            <a:avLst/>
          </a:prstGeom>
          <a:noFill/>
          <a:ln w="28575">
            <a:solidFill>
              <a:schemeClr val="tx1"/>
            </a:solidFill>
          </a:ln>
        </p:spPr>
      </p:pic>
      <p:sp>
        <p:nvSpPr>
          <p:cNvPr id="5" name="Rectangle 4"/>
          <p:cNvSpPr/>
          <p:nvPr/>
        </p:nvSpPr>
        <p:spPr>
          <a:xfrm>
            <a:off x="1524000" y="5770923"/>
            <a:ext cx="7560840" cy="707886"/>
          </a:xfrm>
          <a:prstGeom prst="rect">
            <a:avLst/>
          </a:prstGeom>
        </p:spPr>
        <p:txBody>
          <a:bodyPr wrap="square">
            <a:spAutoFit/>
          </a:bodyPr>
          <a:lstStyle/>
          <a:p>
            <a:pPr algn="ctr"/>
            <a:r>
              <a:rPr lang="en-US" sz="2000" b="1" i="1" dirty="0" smtClean="0"/>
              <a:t>A section of endocervix shows the normal columnar epithelium at both margins and a focus of squamous metaplasia in the center.</a:t>
            </a:r>
            <a:endParaRPr lang="en-US" sz="2000" b="1" i="1" dirty="0"/>
          </a:p>
        </p:txBody>
      </p:sp>
      <p:sp>
        <p:nvSpPr>
          <p:cNvPr id="4" name="مستطيل مستدير الزوايا 5"/>
          <p:cNvSpPr/>
          <p:nvPr/>
        </p:nvSpPr>
        <p:spPr>
          <a:xfrm>
            <a:off x="1571604" y="214290"/>
            <a:ext cx="6072230" cy="50006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Endocervical Squamous Metaplasia</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7927725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library.med.utah.edu/WebPath/jpeg1/NEO022.jpg"/>
          <p:cNvPicPr/>
          <p:nvPr/>
        </p:nvPicPr>
        <p:blipFill>
          <a:blip r:embed="rId2" cstate="print"/>
          <a:srcRect/>
          <a:stretch>
            <a:fillRect/>
          </a:stretch>
        </p:blipFill>
        <p:spPr bwMode="auto">
          <a:xfrm>
            <a:off x="857224" y="928670"/>
            <a:ext cx="7358114" cy="4357717"/>
          </a:xfrm>
          <a:prstGeom prst="rect">
            <a:avLst/>
          </a:prstGeom>
          <a:noFill/>
          <a:ln w="28575">
            <a:solidFill>
              <a:schemeClr val="tx1"/>
            </a:solidFill>
            <a:miter lim="800000"/>
            <a:headEnd/>
            <a:tailEnd/>
          </a:ln>
        </p:spPr>
      </p:pic>
      <p:sp>
        <p:nvSpPr>
          <p:cNvPr id="3"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Laryngeal Squamous Metaplasia</a:t>
            </a:r>
            <a:endParaRPr lang="ar-SA" sz="2400" b="1" i="1" dirty="0">
              <a:solidFill>
                <a:schemeClr val="bg1"/>
              </a:solidFill>
            </a:endParaRPr>
          </a:p>
        </p:txBody>
      </p:sp>
      <p:sp>
        <p:nvSpPr>
          <p:cNvPr id="4" name="Rectangle 3"/>
          <p:cNvSpPr/>
          <p:nvPr/>
        </p:nvSpPr>
        <p:spPr>
          <a:xfrm>
            <a:off x="714348" y="5357826"/>
            <a:ext cx="7572428" cy="1200329"/>
          </a:xfrm>
          <a:prstGeom prst="rect">
            <a:avLst/>
          </a:prstGeom>
        </p:spPr>
        <p:txBody>
          <a:bodyPr wrap="square">
            <a:spAutoFit/>
          </a:bodyPr>
          <a:lstStyle/>
          <a:p>
            <a:pPr algn="ctr"/>
            <a:r>
              <a:rPr lang="en-US" b="1" i="1" dirty="0" smtClean="0"/>
              <a:t>Metaplasia of laryngeal respiratory epithelium has occurred here in a smoker</a:t>
            </a:r>
            <a:r>
              <a:rPr lang="ar-SA" b="1" i="1" dirty="0" smtClean="0"/>
              <a:t>. </a:t>
            </a:r>
            <a:r>
              <a:rPr lang="en-US" b="1" i="1" dirty="0" smtClean="0"/>
              <a:t>The chronic irritation has led to an exchanging of one type of epithelium (the normal respiratory epithelium at the right) for another (the more resilient squamous epithelium at the left)</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4130971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923600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057400"/>
            <a:ext cx="6629400" cy="1202352"/>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smtClean="0">
                <a:solidFill>
                  <a:schemeClr val="accent1">
                    <a:lumMod val="20000"/>
                    <a:lumOff val="80000"/>
                  </a:schemeClr>
                </a:solidFill>
                <a:effectLst>
                  <a:outerShdw blurRad="38100" dist="38100" dir="2700000" algn="tl">
                    <a:srgbClr val="000000">
                      <a:alpha val="43137"/>
                    </a:srgbClr>
                  </a:outerShdw>
                </a:effectLst>
              </a:rPr>
              <a:t>Inflammation </a:t>
            </a:r>
            <a:endParaRPr lang="en-US" sz="5400" b="1" i="1" dirty="0">
              <a:solidFill>
                <a:schemeClr val="accent1">
                  <a:lumMod val="20000"/>
                  <a:lumOff val="80000"/>
                </a:schemeClr>
              </a:solidFill>
              <a:effectLst>
                <a:outerShdw blurRad="38100" dist="38100" dir="2700000" algn="tl">
                  <a:srgbClr val="000000">
                    <a:alpha val="43137"/>
                  </a:srgbClr>
                </a:outerShdw>
              </a:effectLst>
            </a:endParaRPr>
          </a:p>
        </p:txBody>
      </p:sp>
      <p:sp>
        <p:nvSpPr>
          <p:cNvPr id="3" name="TextBox 2"/>
          <p:cNvSpPr txBox="1"/>
          <p:nvPr/>
        </p:nvSpPr>
        <p:spPr>
          <a:xfrm>
            <a:off x="838200" y="57672"/>
            <a:ext cx="7696200" cy="1015663"/>
          </a:xfrm>
          <a:prstGeom prst="rect">
            <a:avLst/>
          </a:prstGeom>
          <a:noFill/>
          <a:ln>
            <a:noFill/>
          </a:ln>
        </p:spPr>
        <p:txBody>
          <a:bodyPr wrap="square" rtlCol="0">
            <a:spAutoFit/>
          </a:bodyPr>
          <a:lstStyle/>
          <a:p>
            <a:pPr algn="ctr"/>
            <a:r>
              <a:rPr lang="en-US" sz="6000" b="1" i="1" dirty="0" smtClean="0">
                <a:effectLst>
                  <a:outerShdw blurRad="38100" dist="38100" dir="2700000" algn="tl">
                    <a:srgbClr val="000000">
                      <a:alpha val="43137"/>
                    </a:srgbClr>
                  </a:outerShdw>
                </a:effectLst>
              </a:rPr>
              <a:t>PRACTICAL</a:t>
            </a:r>
            <a:r>
              <a:rPr lang="en-US" sz="6000" b="1" i="1" dirty="0" smtClean="0">
                <a:solidFill>
                  <a:srgbClr val="FFC000"/>
                </a:solidFill>
                <a:effectLst>
                  <a:outerShdw blurRad="38100" dist="38100" dir="2700000" algn="tl">
                    <a:srgbClr val="000000">
                      <a:alpha val="43137"/>
                    </a:srgbClr>
                  </a:outerShdw>
                </a:effectLst>
              </a:rPr>
              <a:t> </a:t>
            </a:r>
            <a:r>
              <a:rPr lang="en-US" sz="6000" b="1" i="1" dirty="0" smtClean="0">
                <a:effectLst>
                  <a:outerShdw blurRad="38100" dist="38100" dir="2700000" algn="tl">
                    <a:srgbClr val="000000">
                      <a:alpha val="43137"/>
                    </a:srgbClr>
                  </a:outerShdw>
                </a:effectLst>
              </a:rPr>
              <a:t>-</a:t>
            </a:r>
            <a:r>
              <a:rPr lang="en-US" sz="6000" b="1" i="1" dirty="0" smtClean="0">
                <a:solidFill>
                  <a:srgbClr val="FFC000"/>
                </a:solidFill>
                <a:effectLst>
                  <a:outerShdw blurRad="38100" dist="38100" dir="2700000" algn="tl">
                    <a:srgbClr val="000000">
                      <a:alpha val="43137"/>
                    </a:srgbClr>
                  </a:outerShdw>
                </a:effectLst>
              </a:rPr>
              <a:t>  </a:t>
            </a:r>
            <a:r>
              <a:rPr lang="en-US" sz="6000" b="1" i="1" dirty="0" smtClean="0">
                <a:effectLst>
                  <a:outerShdw blurRad="38100" dist="38100" dir="2700000" algn="tl">
                    <a:srgbClr val="000000">
                      <a:alpha val="43137"/>
                    </a:srgbClr>
                  </a:outerShdw>
                </a:effectLst>
              </a:rPr>
              <a:t>2</a:t>
            </a:r>
            <a:endParaRPr lang="en-US" sz="6000" b="1" i="1" dirty="0">
              <a:effectLst>
                <a:outerShdw blurRad="38100" dist="38100" dir="2700000" algn="tl">
                  <a:srgbClr val="000000">
                    <a:alpha val="43137"/>
                  </a:srgbClr>
                </a:outerShdw>
              </a:effectLst>
            </a:endParaRPr>
          </a:p>
        </p:txBody>
      </p:sp>
      <p:sp>
        <p:nvSpPr>
          <p:cNvPr id="5" name="Title 1"/>
          <p:cNvSpPr txBox="1">
            <a:spLocks/>
          </p:cNvSpPr>
          <p:nvPr/>
        </p:nvSpPr>
        <p:spPr>
          <a:xfrm>
            <a:off x="683568" y="4012598"/>
            <a:ext cx="7643866" cy="1000132"/>
          </a:xfrm>
          <a:prstGeom prst="rect">
            <a:avLst/>
          </a:prstGeom>
          <a:noFill/>
        </p:spPr>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I - Acute Inflammation</a:t>
            </a:r>
            <a:endParaRPr kumimoji="0" lang="en-US" sz="5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
        <p:nvSpPr>
          <p:cNvPr id="6" name="TextBox 5"/>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2103052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2130552" cy="990600"/>
          </a:xfrm>
        </p:spPr>
        <p:txBody>
          <a:bodyPr/>
          <a:lstStyle/>
          <a:p>
            <a:r>
              <a:rPr lang="en-US" b="1" dirty="0" smtClean="0">
                <a:solidFill>
                  <a:srgbClr val="002060"/>
                </a:solidFill>
                <a:effectLst>
                  <a:outerShdw blurRad="38100" dist="38100" dir="2700000" algn="tl">
                    <a:srgbClr val="000000">
                      <a:alpha val="43137"/>
                    </a:srgbClr>
                  </a:outerShdw>
                </a:effectLst>
              </a:rPr>
              <a:t>Content:</a:t>
            </a:r>
            <a:endParaRPr lang="en-US" b="1"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304800" y="1600200"/>
            <a:ext cx="8461248" cy="5029200"/>
          </a:xfrm>
        </p:spPr>
        <p:txBody>
          <a:bodyPr>
            <a:normAutofit lnSpcReduction="10000"/>
          </a:bodyPr>
          <a:lstStyle/>
          <a:p>
            <a:pPr marL="0" lvl="0" indent="0">
              <a:buNone/>
            </a:pPr>
            <a:r>
              <a:rPr lang="en-US" sz="4400" b="1" dirty="0"/>
              <a:t>Inflammation and Repair</a:t>
            </a:r>
            <a:endParaRPr lang="en-US" sz="4400" dirty="0"/>
          </a:p>
          <a:p>
            <a:pPr marL="0" indent="0">
              <a:buNone/>
            </a:pPr>
            <a:r>
              <a:rPr lang="en-US" dirty="0"/>
              <a:t> </a:t>
            </a:r>
            <a:r>
              <a:rPr lang="en-US" dirty="0" smtClean="0"/>
              <a:t>   </a:t>
            </a:r>
            <a:r>
              <a:rPr lang="en-US" b="1" u="sng" dirty="0" smtClean="0">
                <a:solidFill>
                  <a:srgbClr val="1801A3"/>
                </a:solidFill>
                <a:effectLst>
                  <a:outerShdw blurRad="38100" dist="38100" dir="2700000" algn="tl">
                    <a:srgbClr val="000000">
                      <a:alpha val="43137"/>
                    </a:srgbClr>
                  </a:outerShdw>
                </a:effectLst>
              </a:rPr>
              <a:t>Acute inflammation:</a:t>
            </a:r>
            <a:endParaRPr lang="en-US" b="1" u="sng" dirty="0">
              <a:solidFill>
                <a:srgbClr val="1801A3"/>
              </a:solidFill>
              <a:effectLst>
                <a:outerShdw blurRad="38100" dist="38100" dir="2700000" algn="tl">
                  <a:srgbClr val="000000">
                    <a:alpha val="43137"/>
                  </a:srgbClr>
                </a:outerShdw>
              </a:effectLst>
            </a:endParaRPr>
          </a:p>
          <a:p>
            <a:pPr lvl="1"/>
            <a:r>
              <a:rPr lang="en-US" dirty="0" smtClean="0"/>
              <a:t>Acute fibrinous </a:t>
            </a:r>
            <a:r>
              <a:rPr lang="en-US" dirty="0"/>
              <a:t>pericarditis.</a:t>
            </a:r>
          </a:p>
          <a:p>
            <a:pPr lvl="1"/>
            <a:r>
              <a:rPr lang="en-US" dirty="0"/>
              <a:t>Acute </a:t>
            </a:r>
            <a:r>
              <a:rPr lang="en-US" dirty="0" smtClean="0"/>
              <a:t>Appendicitis.</a:t>
            </a:r>
          </a:p>
          <a:p>
            <a:pPr lvl="1"/>
            <a:r>
              <a:rPr lang="en-US" dirty="0" smtClean="0"/>
              <a:t>Acute Cholecystitis.</a:t>
            </a:r>
            <a:endParaRPr lang="en-US" dirty="0"/>
          </a:p>
          <a:p>
            <a:pPr lvl="1"/>
            <a:r>
              <a:rPr lang="en-US" dirty="0"/>
              <a:t>Skin pilonidal </a:t>
            </a:r>
            <a:r>
              <a:rPr lang="en-US" dirty="0" smtClean="0"/>
              <a:t>sinus.</a:t>
            </a:r>
          </a:p>
          <a:p>
            <a:pPr marL="365760" lvl="1" indent="0">
              <a:buNone/>
            </a:pPr>
            <a:r>
              <a:rPr lang="en-US" b="1" u="sng" dirty="0" smtClean="0">
                <a:solidFill>
                  <a:srgbClr val="C00000"/>
                </a:solidFill>
                <a:effectLst>
                  <a:outerShdw blurRad="38100" dist="38100" dir="2700000" algn="tl">
                    <a:srgbClr val="000000">
                      <a:alpha val="43137"/>
                    </a:srgbClr>
                  </a:outerShdw>
                </a:effectLst>
              </a:rPr>
              <a:t>Chronic </a:t>
            </a:r>
            <a:r>
              <a:rPr lang="en-US" b="1" u="sng" dirty="0">
                <a:solidFill>
                  <a:srgbClr val="C00000"/>
                </a:solidFill>
                <a:effectLst>
                  <a:outerShdw blurRad="38100" dist="38100" dir="2700000" algn="tl">
                    <a:srgbClr val="000000">
                      <a:alpha val="43137"/>
                    </a:srgbClr>
                  </a:outerShdw>
                </a:effectLst>
              </a:rPr>
              <a:t>inflammation.</a:t>
            </a:r>
          </a:p>
          <a:p>
            <a:pPr lvl="1"/>
            <a:r>
              <a:rPr lang="en-US" dirty="0"/>
              <a:t>Chronic cholecystitis with stones.</a:t>
            </a:r>
          </a:p>
          <a:p>
            <a:pPr lvl="1"/>
            <a:r>
              <a:rPr lang="en-US" dirty="0"/>
              <a:t>Brain abscess.</a:t>
            </a:r>
          </a:p>
          <a:p>
            <a:pPr lvl="1"/>
            <a:r>
              <a:rPr lang="en-US" dirty="0" smtClean="0"/>
              <a:t>Granulation tissue.</a:t>
            </a:r>
            <a:endParaRPr lang="en-US" dirty="0"/>
          </a:p>
          <a:p>
            <a:endParaRPr lang="en-US" dirty="0"/>
          </a:p>
        </p:txBody>
      </p:sp>
    </p:spTree>
    <p:extLst>
      <p:ext uri="{BB962C8B-B14F-4D97-AF65-F5344CB8AC3E}">
        <p14:creationId xmlns:p14="http://schemas.microsoft.com/office/powerpoint/2010/main" val="330460775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642910" y="928670"/>
            <a:ext cx="7643866" cy="4156514"/>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Pathogenesis of Exudation </a:t>
            </a:r>
            <a:endParaRPr lang="en-US" sz="2400" b="1" i="1" dirty="0">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428596" y="5085184"/>
            <a:ext cx="800105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b="1" i="1" u="none" strike="noStrike" cap="none" normalizeH="0" baseline="0" dirty="0" smtClean="0">
                <a:ln>
                  <a:noFill/>
                </a:ln>
                <a:solidFill>
                  <a:srgbClr val="000000"/>
                </a:solidFill>
                <a:effectLst/>
                <a:ea typeface="Times New Roman" pitchFamily="18" charset="0"/>
                <a:cs typeface="Arial" pitchFamily="34" charset="0"/>
              </a:rPr>
              <a:t>The diagram shown here illustrates the process of exudation, aided by endothelial cell contraction and vasodilation, which typically is most pronounced in venules.</a:t>
            </a:r>
          </a:p>
          <a:p>
            <a:pPr lvl="0" algn="ctr" fontAlgn="base">
              <a:spcBef>
                <a:spcPct val="0"/>
              </a:spcBef>
              <a:spcAft>
                <a:spcPct val="0"/>
              </a:spcAft>
            </a:pPr>
            <a:r>
              <a:rPr lang="en-US" b="1" i="1" dirty="0" smtClean="0"/>
              <a:t>Collection of fluid in a space is a transudate. If this fluid is protein-rich or has many cells then it becomes an exudate.</a:t>
            </a:r>
            <a:r>
              <a:rPr kumimoji="0" lang="en-US" b="1" i="1" u="none" strike="noStrike" cap="none" normalizeH="0" baseline="0" dirty="0" smtClean="0">
                <a:ln>
                  <a:noFill/>
                </a:ln>
                <a:solidFill>
                  <a:srgbClr val="000000"/>
                </a:solidFill>
                <a:effectLst/>
                <a:ea typeface="Times New Roman" pitchFamily="18" charset="0"/>
                <a:cs typeface="Arial" pitchFamily="34" charset="0"/>
              </a:rPr>
              <a:t> </a:t>
            </a:r>
            <a:endParaRPr kumimoji="0" lang="en-US" b="1" i="1" u="none" strike="noStrike" cap="none" normalizeH="0" baseline="0" dirty="0" smtClean="0">
              <a:ln>
                <a:noFill/>
              </a:ln>
              <a:solidFill>
                <a:schemeClr val="tx1"/>
              </a:solidFill>
              <a:effectLst/>
              <a:cs typeface="Arial" pitchFamily="34" charset="0"/>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896872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714348" y="857232"/>
            <a:ext cx="7500990" cy="4732008"/>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in the Alveolar Space </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714348" y="5589240"/>
            <a:ext cx="7362852" cy="923330"/>
          </a:xfrm>
          <a:prstGeom prst="rect">
            <a:avLst/>
          </a:prstGeom>
        </p:spPr>
        <p:txBody>
          <a:bodyPr wrap="square">
            <a:spAutoFit/>
          </a:bodyPr>
          <a:lstStyle/>
          <a:p>
            <a:pPr algn="ctr"/>
            <a:r>
              <a:rPr lang="en-US" b="1" i="1" dirty="0" smtClean="0"/>
              <a:t>Here is vasodilation with exudation that has led to an outpouring of fluid with fibrin into the alveolar spaces along with PMN's indicative of an acute bronchopneumonia of the lung, </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8792725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571472" y="857232"/>
            <a:ext cx="7786742" cy="4786345"/>
          </a:xfrm>
          <a:prstGeom prst="rect">
            <a:avLst/>
          </a:prstGeom>
          <a:noFill/>
          <a:ln w="28575">
            <a:solidFill>
              <a:schemeClr val="tx1"/>
            </a:solidFill>
            <a:miter lim="800000"/>
            <a:headEnd/>
            <a:tailEnd/>
          </a:ln>
        </p:spPr>
      </p:pic>
      <p:sp>
        <p:nvSpPr>
          <p:cNvPr id="5" name="Rounded Rectangle 4"/>
          <p:cNvSpPr/>
          <p:nvPr/>
        </p:nvSpPr>
        <p:spPr>
          <a:xfrm>
            <a:off x="857224" y="214290"/>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of Fibrin in Acute Inflammation</a:t>
            </a:r>
            <a:endParaRPr lang="en-US" sz="2400" b="1" i="1" dirty="0">
              <a:effectLst>
                <a:outerShdw blurRad="38100" dist="38100" dir="2700000" algn="tl">
                  <a:srgbClr val="000000">
                    <a:alpha val="43137"/>
                  </a:srgbClr>
                </a:outerShdw>
              </a:effectLst>
            </a:endParaRPr>
          </a:p>
        </p:txBody>
      </p:sp>
      <p:sp>
        <p:nvSpPr>
          <p:cNvPr id="305153" name="Rectangle 1"/>
          <p:cNvSpPr>
            <a:spLocks noChangeArrowheads="1"/>
          </p:cNvSpPr>
          <p:nvPr/>
        </p:nvSpPr>
        <p:spPr bwMode="auto">
          <a:xfrm>
            <a:off x="571472" y="5643578"/>
            <a:ext cx="757855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0000"/>
                </a:solidFill>
                <a:effectLst/>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kumimoji="0" lang="en-US" b="1" i="1" u="none" strike="noStrike" cap="none" normalizeH="0" baseline="0" dirty="0" smtClean="0">
                <a:ln>
                  <a:noFill/>
                </a:ln>
                <a:solidFill>
                  <a:srgbClr val="FF0000"/>
                </a:solidFill>
                <a:effectLst/>
                <a:ea typeface="Times New Roman" pitchFamily="18" charset="0"/>
                <a:cs typeface="Arial" pitchFamily="34" charset="0"/>
              </a:rPr>
              <a:t>.</a:t>
            </a:r>
            <a:r>
              <a:rPr kumimoji="0" lang="en-US" b="1" i="1" u="none" strike="noStrike" cap="none" normalizeH="0" baseline="0" dirty="0" smtClean="0">
                <a:ln>
                  <a:noFill/>
                </a:ln>
                <a:solidFill>
                  <a:schemeClr val="tx1"/>
                </a:solidFill>
                <a:effectLst/>
                <a:cs typeface="Arial" pitchFamily="34" charset="0"/>
              </a:rPr>
              <a:t> </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9537368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571472" y="857232"/>
            <a:ext cx="7858180" cy="4515984"/>
          </a:xfrm>
          <a:prstGeom prst="rect">
            <a:avLst/>
          </a:prstGeom>
          <a:noFill/>
          <a:ln w="28575">
            <a:solidFill>
              <a:schemeClr val="tx1"/>
            </a:solidFill>
            <a:miter lim="800000"/>
            <a:headEnd/>
            <a:tailEnd/>
          </a:ln>
        </p:spPr>
      </p:pic>
      <p:sp>
        <p:nvSpPr>
          <p:cNvPr id="5" name="Rounded Rectangle 4"/>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LPF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571472" y="5373216"/>
            <a:ext cx="7581928" cy="923330"/>
          </a:xfrm>
          <a:prstGeom prst="rect">
            <a:avLst/>
          </a:prstGeom>
        </p:spPr>
        <p:txBody>
          <a:bodyPr wrap="square">
            <a:spAutoFit/>
          </a:bodyPr>
          <a:lstStyle/>
          <a:p>
            <a:pPr algn="ctr"/>
            <a:r>
              <a:rPr lang="en-US" b="1" i="1" dirty="0" smtClean="0"/>
              <a:t>The vasculitis shown here demonstrates the destruction that can accompany the acute inflammatory process and the interplay with the coagulation mechanism. The arterial wall is undergoing necrosis, and there is thrombus formation in the lumen</a:t>
            </a:r>
            <a:r>
              <a:rPr lang="ar-SA" b="1" i="1" dirty="0" smtClean="0"/>
              <a:t>.</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6047191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HPF</a:t>
            </a:r>
            <a:endParaRPr lang="en-US" sz="2400" b="1" i="1" dirty="0">
              <a:effectLst>
                <a:outerShdw blurRad="38100" dist="38100" dir="2700000" algn="tl">
                  <a:srgbClr val="000000">
                    <a:alpha val="43137"/>
                  </a:srgbClr>
                </a:outerShdw>
              </a:effectLst>
            </a:endParaRPr>
          </a:p>
        </p:txBody>
      </p:sp>
      <p:pic>
        <p:nvPicPr>
          <p:cNvPr id="5" name="Picture 4" descr="http://library.med.utah.edu/WebPath/jpeg3/SKIN119.jpg"/>
          <p:cNvPicPr/>
          <p:nvPr/>
        </p:nvPicPr>
        <p:blipFill>
          <a:blip r:embed="rId2" cstate="print"/>
          <a:srcRect/>
          <a:stretch>
            <a:fillRect/>
          </a:stretch>
        </p:blipFill>
        <p:spPr bwMode="auto">
          <a:xfrm>
            <a:off x="500034" y="857232"/>
            <a:ext cx="7929618" cy="4714908"/>
          </a:xfrm>
          <a:prstGeom prst="rect">
            <a:avLst/>
          </a:prstGeom>
          <a:noFill/>
          <a:ln w="28575">
            <a:solidFill>
              <a:schemeClr val="tx1"/>
            </a:solidFill>
            <a:miter lim="800000"/>
            <a:headEnd/>
            <a:tailEnd/>
          </a:ln>
        </p:spPr>
      </p:pic>
      <p:sp>
        <p:nvSpPr>
          <p:cNvPr id="6" name="Rectangle 5"/>
          <p:cNvSpPr/>
          <p:nvPr/>
        </p:nvSpPr>
        <p:spPr>
          <a:xfrm>
            <a:off x="428596" y="5586257"/>
            <a:ext cx="7929618" cy="1200329"/>
          </a:xfrm>
          <a:prstGeom prst="rect">
            <a:avLst/>
          </a:prstGeom>
        </p:spPr>
        <p:txBody>
          <a:bodyPr wrap="square">
            <a:spAutoFit/>
          </a:bodyPr>
          <a:lstStyle/>
          <a:p>
            <a:pPr algn="ctr"/>
            <a:r>
              <a:rPr lang="en-US" b="1" i="1" dirty="0" smtClean="0"/>
              <a:t>At higher magnification, vasculitis with arterial wall necrosis is seen. Note the fragmented remains of neutrophilic nuclei (karyorrhexis). Acute inflammation is a non-selective process that can lead to tissue destruction</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4412694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8032" y="5085184"/>
            <a:ext cx="8551168" cy="1477328"/>
          </a:xfrm>
          <a:prstGeom prst="rect">
            <a:avLst/>
          </a:prstGeom>
        </p:spPr>
        <p:txBody>
          <a:bodyPr wrap="square">
            <a:spAutoFit/>
          </a:bodyPr>
          <a:lstStyle/>
          <a:p>
            <a:pPr marL="342900" indent="-342900">
              <a:buFontTx/>
              <a:buChar char="-"/>
            </a:pPr>
            <a:r>
              <a:rPr lang="en-US" b="1" i="1" dirty="0" smtClean="0"/>
              <a:t>The heart serves as a mechanical pump to supply the entire body with blood, both providing nutrients and removing waste products.</a:t>
            </a:r>
          </a:p>
          <a:p>
            <a:pPr marL="342900" indent="-342900">
              <a:buFontTx/>
              <a:buChar char="-"/>
            </a:pPr>
            <a:r>
              <a:rPr lang="en-US" b="1" i="1" dirty="0" smtClean="0"/>
              <a:t>The great vessels exit the base of the heart.</a:t>
            </a:r>
          </a:p>
          <a:p>
            <a:pPr marL="342900" indent="-342900">
              <a:buFontTx/>
              <a:buChar char="-"/>
            </a:pPr>
            <a:r>
              <a:rPr lang="en-US" b="1" i="1" dirty="0" smtClean="0"/>
              <a:t>Blood flow: Body</a:t>
            </a:r>
            <a:r>
              <a:rPr lang="en-US" b="1" i="1" dirty="0" smtClean="0">
                <a:cs typeface="Arial" charset="0"/>
              </a:rPr>
              <a:t>→ venae cavae → right atrium → right ventricle  → lungs → left atrium → left ventricle→ Aorta → body</a:t>
            </a:r>
            <a:endParaRPr lang="en-US" b="1" i="1" dirty="0">
              <a:cs typeface="Arial" charset="0"/>
            </a:endParaRPr>
          </a:p>
        </p:txBody>
      </p:sp>
      <p:sp>
        <p:nvSpPr>
          <p:cNvPr id="8" name="Rounded Rectangle 7"/>
          <p:cNvSpPr/>
          <p:nvPr/>
        </p:nvSpPr>
        <p:spPr>
          <a:xfrm>
            <a:off x="2143108" y="428604"/>
            <a:ext cx="4857784"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Heart</a:t>
            </a:r>
            <a:endParaRPr lang="en-US" sz="2400" b="1" i="1" dirty="0">
              <a:effectLst>
                <a:outerShdw blurRad="38100" dist="38100" dir="2700000" algn="tl">
                  <a:srgbClr val="000000">
                    <a:alpha val="43137"/>
                  </a:srgbClr>
                </a:outerShdw>
              </a:effectLst>
            </a:endParaRP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6198540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857496"/>
            <a:ext cx="7643866" cy="1143008"/>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1- Fibrinous Pericarditis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92647268"/>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2143108" y="857232"/>
            <a:ext cx="4500594" cy="4732008"/>
          </a:xfrm>
          <a:prstGeom prst="rect">
            <a:avLst/>
          </a:prstGeom>
          <a:noFill/>
          <a:ln w="28575">
            <a:solidFill>
              <a:schemeClr val="tx1"/>
            </a:solidFill>
            <a:miter lim="800000"/>
            <a:headEnd/>
            <a:tailEnd/>
          </a:ln>
        </p:spPr>
      </p:pic>
      <p:sp>
        <p:nvSpPr>
          <p:cNvPr id="6" name="Rectangle 5"/>
          <p:cNvSpPr/>
          <p:nvPr/>
        </p:nvSpPr>
        <p:spPr>
          <a:xfrm>
            <a:off x="500034" y="5661248"/>
            <a:ext cx="7715304" cy="1015663"/>
          </a:xfrm>
          <a:prstGeom prst="rect">
            <a:avLst/>
          </a:prstGeom>
        </p:spPr>
        <p:txBody>
          <a:bodyPr wrap="square">
            <a:spAutoFit/>
          </a:bodyPr>
          <a:lstStyle/>
          <a:p>
            <a:pPr algn="ctr"/>
            <a:r>
              <a:rPr lang="en-US" sz="2000" b="1" i="1" dirty="0" smtClean="0"/>
              <a:t>Here, the pericardial cavity has been opened to reveal </a:t>
            </a:r>
          </a:p>
          <a:p>
            <a:pPr algn="ctr"/>
            <a:r>
              <a:rPr lang="en-US" sz="2000" b="1" i="1" dirty="0" smtClean="0"/>
              <a:t>a fibrinous pericarditis with strands of stringy pale fibrin between visceral and parietal pericardium</a:t>
            </a:r>
            <a:endParaRPr lang="en-US" sz="2000" b="1" i="1" dirty="0"/>
          </a:p>
        </p:txBody>
      </p:sp>
      <p:sp>
        <p:nvSpPr>
          <p:cNvPr id="7" name="Rounded Rectangle 6"/>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cxnSp>
        <p:nvCxnSpPr>
          <p:cNvPr id="9" name="Straight Arrow Connector 8"/>
          <p:cNvCxnSpPr/>
          <p:nvPr/>
        </p:nvCxnSpPr>
        <p:spPr>
          <a:xfrm rot="10800000">
            <a:off x="5572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2197179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2643174" y="857232"/>
            <a:ext cx="3929090" cy="4587992"/>
          </a:xfrm>
          <a:prstGeom prst="rect">
            <a:avLst/>
          </a:prstGeom>
          <a:noFill/>
          <a:ln w="28575">
            <a:solidFill>
              <a:schemeClr val="tx1"/>
            </a:solidFill>
          </a:ln>
        </p:spPr>
      </p:pic>
      <p:sp>
        <p:nvSpPr>
          <p:cNvPr id="7" name="Rectangle 6"/>
          <p:cNvSpPr/>
          <p:nvPr/>
        </p:nvSpPr>
        <p:spPr>
          <a:xfrm>
            <a:off x="357158" y="5445224"/>
            <a:ext cx="7929618" cy="1323439"/>
          </a:xfrm>
          <a:prstGeom prst="rect">
            <a:avLst/>
          </a:prstGeom>
        </p:spPr>
        <p:txBody>
          <a:bodyPr wrap="square">
            <a:spAutoFit/>
          </a:bodyPr>
          <a:lstStyle/>
          <a:p>
            <a:pPr algn="ctr"/>
            <a:r>
              <a:rPr lang="en-US" sz="2000" b="1" i="1" dirty="0" smtClean="0"/>
              <a:t>Serous fluid at the bottom of the pericardial cavity (arrow) is visible. The epicardial surface appears roughened, compared to its normal glistening appearance; due to the strands of pink-tan fibrin that have formed</a:t>
            </a:r>
            <a:endParaRPr lang="en-US" sz="2000" b="1" i="1" dirty="0"/>
          </a:p>
        </p:txBody>
      </p:sp>
      <p:cxnSp>
        <p:nvCxnSpPr>
          <p:cNvPr id="11" name="Straight Arrow Connector 10"/>
          <p:cNvCxnSpPr/>
          <p:nvPr/>
        </p:nvCxnSpPr>
        <p:spPr>
          <a:xfrm flipV="1">
            <a:off x="2786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8942226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14348" y="5357826"/>
            <a:ext cx="7500990" cy="1200329"/>
          </a:xfrm>
          <a:prstGeom prst="rect">
            <a:avLst/>
          </a:prstGeom>
        </p:spPr>
        <p:txBody>
          <a:bodyPr wrap="square">
            <a:spAutoFit/>
          </a:bodyPr>
          <a:lstStyle/>
          <a:p>
            <a:pPr algn="ctr"/>
            <a:r>
              <a:rPr lang="en-US" b="1" i="1" dirty="0" smtClean="0"/>
              <a:t>The fibrinous exudate is seen to consist of pink strands of fibrin gutting from the pericardial surface at the upper left</a:t>
            </a:r>
            <a:r>
              <a:rPr lang="ar-SA" b="1" i="1" dirty="0" smtClean="0"/>
              <a:t>. </a:t>
            </a:r>
            <a:r>
              <a:rPr lang="en-US" b="1" i="1" dirty="0" smtClean="0"/>
              <a:t>The exudate on the surface is shown enlarged in the inset.  Note a considerable number of erythrocytes trapped in the mesh of fibrin threads.  </a:t>
            </a:r>
            <a:endParaRPr lang="en-US" b="1" i="1" dirty="0"/>
          </a:p>
        </p:txBody>
      </p:sp>
      <p:sp>
        <p:nvSpPr>
          <p:cNvPr id="5" name="Rounded Rectangle 4"/>
          <p:cNvSpPr/>
          <p:nvPr/>
        </p:nvSpPr>
        <p:spPr>
          <a:xfrm>
            <a:off x="1557090" y="135806"/>
            <a:ext cx="556260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Microscopically</a:t>
            </a:r>
            <a:endParaRPr lang="en-US" sz="2400" b="1" i="1" dirty="0">
              <a:effectLst>
                <a:outerShdw blurRad="38100" dist="38100" dir="2700000" algn="tl">
                  <a:srgbClr val="000000">
                    <a:alpha val="43137"/>
                  </a:srgbClr>
                </a:outerShdw>
              </a:effectLst>
            </a:endParaRP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571472" y="785794"/>
            <a:ext cx="7858180" cy="457203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9703629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sz="quarter" idx="1"/>
          </p:nvPr>
        </p:nvPicPr>
        <p:blipFill>
          <a:blip r:embed="rId2" cstate="print"/>
          <a:stretch>
            <a:fillRect/>
          </a:stretch>
        </p:blipFill>
        <p:spPr bwMode="auto">
          <a:xfrm>
            <a:off x="500034" y="857232"/>
            <a:ext cx="7929618" cy="4857784"/>
          </a:xfrm>
          <a:prstGeom prst="rect">
            <a:avLst/>
          </a:prstGeom>
          <a:noFill/>
          <a:ln w="28575">
            <a:solidFill>
              <a:srgbClr val="7030A0"/>
            </a:solidFill>
          </a:ln>
        </p:spPr>
      </p:pic>
      <p:sp>
        <p:nvSpPr>
          <p:cNvPr id="5" name="Rectangle 4"/>
          <p:cNvSpPr/>
          <p:nvPr/>
        </p:nvSpPr>
        <p:spPr>
          <a:xfrm>
            <a:off x="571472" y="5786454"/>
            <a:ext cx="7786742" cy="1015663"/>
          </a:xfrm>
          <a:prstGeom prst="rect">
            <a:avLst/>
          </a:prstGeom>
        </p:spPr>
        <p:txBody>
          <a:bodyPr wrap="square">
            <a:spAutoFit/>
          </a:bodyPr>
          <a:lstStyle/>
          <a:p>
            <a:pPr algn="ctr"/>
            <a:r>
              <a:rPr lang="en-US" sz="2000" b="1" i="1" dirty="0" smtClean="0"/>
              <a:t>The pericardium is distorted by thick irregular layer </a:t>
            </a:r>
          </a:p>
          <a:p>
            <a:pPr algn="ctr"/>
            <a:r>
              <a:rPr lang="en-US" sz="2000" b="1" i="1" dirty="0" smtClean="0"/>
              <a:t>of pinkish fibrinous exudate with some red cells and inflammatory cells</a:t>
            </a:r>
            <a:endParaRPr lang="en-US" sz="2000"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LPF</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3719406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sz="quarter" idx="1"/>
          </p:nvPr>
        </p:nvPicPr>
        <p:blipFill>
          <a:blip r:embed="rId2" cstate="print"/>
          <a:stretch>
            <a:fillRect/>
          </a:stretch>
        </p:blipFill>
        <p:spPr bwMode="auto">
          <a:xfrm>
            <a:off x="571472" y="857232"/>
            <a:ext cx="7858180" cy="4786346"/>
          </a:xfrm>
          <a:prstGeom prst="rect">
            <a:avLst/>
          </a:prstGeom>
          <a:noFill/>
          <a:ln w="28575">
            <a:solidFill>
              <a:srgbClr val="7030A0"/>
            </a:solidFill>
          </a:ln>
        </p:spPr>
      </p:pic>
      <p:sp>
        <p:nvSpPr>
          <p:cNvPr id="4" name="Rectangle 3"/>
          <p:cNvSpPr/>
          <p:nvPr/>
        </p:nvSpPr>
        <p:spPr>
          <a:xfrm>
            <a:off x="642910" y="5715016"/>
            <a:ext cx="7429552" cy="1015663"/>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subpericardial layer is thickened by edema and shows dilated blood vessels, chronic inflammatory cells and areas of calcification.</a:t>
            </a:r>
            <a:endParaRPr lang="en-US" sz="2000" b="1"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8452422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786058"/>
            <a:ext cx="7000924" cy="1071570"/>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2- Acute Appendicitis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7938566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500034" y="1071546"/>
            <a:ext cx="7880626" cy="4643470"/>
          </a:xfrm>
          <a:prstGeom prst="rect">
            <a:avLst/>
          </a:prstGeom>
          <a:noFill/>
          <a:ln w="28575">
            <a:solidFill>
              <a:srgbClr val="00642D"/>
            </a:solidFill>
          </a:ln>
        </p:spPr>
      </p:pic>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Appendix - Gross</a:t>
            </a:r>
            <a:endParaRPr lang="en-US" sz="2400" b="1" i="1" dirty="0"/>
          </a:p>
        </p:txBody>
      </p:sp>
      <p:sp>
        <p:nvSpPr>
          <p:cNvPr id="6" name="Rectangle 5"/>
          <p:cNvSpPr/>
          <p:nvPr/>
        </p:nvSpPr>
        <p:spPr>
          <a:xfrm>
            <a:off x="357158" y="5786454"/>
            <a:ext cx="8072494" cy="707886"/>
          </a:xfrm>
          <a:prstGeom prst="rect">
            <a:avLst/>
          </a:prstGeom>
        </p:spPr>
        <p:txBody>
          <a:bodyPr wrap="square">
            <a:spAutoFit/>
          </a:bodyPr>
          <a:lstStyle/>
          <a:p>
            <a:pPr algn="ctr"/>
            <a:r>
              <a:rPr lang="en-US" sz="2000" b="1" i="1" dirty="0" smtClean="0"/>
              <a:t>This is the normal appearance of the appendix against </a:t>
            </a:r>
          </a:p>
          <a:p>
            <a:pPr algn="ctr"/>
            <a:r>
              <a:rPr lang="en-US" sz="2000" b="1" i="1" dirty="0" smtClean="0"/>
              <a:t>the background of the caecum.</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2226592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Gross</a:t>
            </a:r>
            <a:endParaRPr lang="en-US" sz="2400" b="1" i="1" dirty="0"/>
          </a:p>
        </p:txBody>
      </p:sp>
      <p:pic>
        <p:nvPicPr>
          <p:cNvPr id="182273" name="Picture 1"/>
          <p:cNvPicPr>
            <a:picLocks noChangeAspect="1" noChangeArrowheads="1"/>
          </p:cNvPicPr>
          <p:nvPr/>
        </p:nvPicPr>
        <p:blipFill>
          <a:blip r:embed="rId3" cstate="print"/>
          <a:srcRect/>
          <a:stretch>
            <a:fillRect/>
          </a:stretch>
        </p:blipFill>
        <p:spPr bwMode="auto">
          <a:xfrm>
            <a:off x="642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571472" y="5463147"/>
            <a:ext cx="7715304" cy="1323439"/>
          </a:xfrm>
          <a:prstGeom prst="rect">
            <a:avLst/>
          </a:prstGeom>
        </p:spPr>
        <p:txBody>
          <a:bodyPr wrap="square">
            <a:spAutoFit/>
          </a:bodyPr>
          <a:lstStyle/>
          <a:p>
            <a:pPr algn="ctr"/>
            <a:r>
              <a:rPr lang="en-US" sz="2000" b="1" i="1" dirty="0" smtClean="0"/>
              <a:t>Seen here is acute appendicitis with yellow to tan exudate and hyperemia, including the periappendiceal fat superiorly, rather than a smooth, glistening pale tan serosal surface</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56389855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770865" y="1000108"/>
            <a:ext cx="7503435" cy="3714776"/>
          </a:xfrm>
          <a:prstGeom prst="rect">
            <a:avLst/>
          </a:prstGeom>
          <a:noFill/>
          <a:ln w="9525">
            <a:solidFill>
              <a:srgbClr val="00642D"/>
            </a:solidFill>
            <a:miter lim="800000"/>
            <a:headEnd/>
            <a:tailEnd/>
          </a:ln>
        </p:spPr>
      </p:pic>
      <p:sp>
        <p:nvSpPr>
          <p:cNvPr id="4" name="Rounded Rectangle 3"/>
          <p:cNvSpPr/>
          <p:nvPr/>
        </p:nvSpPr>
        <p:spPr>
          <a:xfrm>
            <a:off x="714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Longitudinal section</a:t>
            </a:r>
            <a:endParaRPr lang="en-US" sz="2400" b="1" i="1" dirty="0"/>
          </a:p>
        </p:txBody>
      </p:sp>
      <p:sp>
        <p:nvSpPr>
          <p:cNvPr id="5" name="Rectangle 4"/>
          <p:cNvSpPr/>
          <p:nvPr/>
        </p:nvSpPr>
        <p:spPr>
          <a:xfrm>
            <a:off x="571472" y="4786322"/>
            <a:ext cx="7572428" cy="1938992"/>
          </a:xfrm>
          <a:prstGeom prst="rect">
            <a:avLst/>
          </a:prstGeom>
        </p:spPr>
        <p:txBody>
          <a:bodyPr wrap="square">
            <a:spAutoFit/>
          </a:bodyPr>
          <a:lstStyle/>
          <a:p>
            <a:pPr algn="ctr"/>
            <a:r>
              <a:rPr lang="en-US" sz="2000" b="1" i="1" dirty="0" smtClean="0"/>
              <a:t>A case of acute appendicitis : The organ is enlarged and sausage-like (botuliform). This longitudinal section shows the angry red inflamed mucosa with its irregular luminal surface. This appendix does not show late complications, like transmural necrosis, perforation, and abscess formation</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0115072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7144</TotalTime>
  <Words>8086</Words>
  <Application>Microsoft Office PowerPoint</Application>
  <PresentationFormat>On-screen Show (4:3)</PresentationFormat>
  <Paragraphs>1070</Paragraphs>
  <Slides>237</Slides>
  <Notes>45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237</vt:i4>
      </vt:variant>
    </vt:vector>
  </HeadingPairs>
  <TitlesOfParts>
    <vt:vector size="253" baseType="lpstr">
      <vt:lpstr> sans-serif</vt:lpstr>
      <vt:lpstr>Aharoni</vt:lpstr>
      <vt:lpstr>Arial</vt:lpstr>
      <vt:lpstr>Arial Unicode MS</vt:lpstr>
      <vt:lpstr>Calibri</vt:lpstr>
      <vt:lpstr>Cambria</vt:lpstr>
      <vt:lpstr>DejaVuSans</vt:lpstr>
      <vt:lpstr>Franklin Gothic Demi</vt:lpstr>
      <vt:lpstr>Georgia</vt:lpstr>
      <vt:lpstr>Goudy Old Style</vt:lpstr>
      <vt:lpstr>Times New Roman</vt:lpstr>
      <vt:lpstr>Times New Roman (Arabic)</vt:lpstr>
      <vt:lpstr>Tw Cen MT</vt:lpstr>
      <vt:lpstr>Wingdings</vt:lpstr>
      <vt:lpstr>Wingdings 2</vt:lpstr>
      <vt:lpstr>Median</vt:lpstr>
      <vt:lpstr>PowerPoint Presentation</vt:lpstr>
      <vt:lpstr>Objectives:</vt:lpstr>
      <vt:lpstr>PowerPoint Presentation</vt:lpstr>
      <vt:lpstr>Contents:</vt:lpstr>
      <vt:lpstr>Normal anatomy and histology of organs related to this chapter</vt:lpstr>
      <vt:lpstr>PowerPoint Presentation</vt:lpstr>
      <vt:lpstr>PowerPoint Presentation</vt:lpstr>
      <vt:lpstr>This view shows a BRONCHIOLE (left) and Blood Vessel (right) in cross-section as well as numerous ALVEOLI. The bronchiole inner membrane is composed of pseudostratified columnar epithelium.  Portions of hyaline cartilage rings can also be seen outside of the bronchiole.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INJURY</vt:lpstr>
      <vt:lpstr>PowerPoint Presentation</vt:lpstr>
      <vt:lpstr>1- FATTY LIVER (STEATOSIS)</vt:lpstr>
      <vt:lpstr>Steatosis (Fatty Change)</vt:lpstr>
      <vt:lpstr>PowerPoint Presentation</vt:lpstr>
      <vt:lpstr>PowerPoint Presentation</vt:lpstr>
      <vt:lpstr>PowerPoint Presentation</vt:lpstr>
      <vt:lpstr>2- COAGULATIVE NECROSIS   </vt:lpstr>
      <vt:lpstr>PowerPoint Presentation</vt:lpstr>
      <vt:lpstr>PowerPoint Presentation</vt:lpstr>
      <vt:lpstr>PowerPoint Presentation</vt:lpstr>
      <vt:lpstr>PowerPoint Presentation</vt:lpstr>
      <vt:lpstr>PowerPoint Presentation</vt:lpstr>
      <vt:lpstr>PowerPoint Presentation</vt:lpstr>
      <vt:lpstr>3- Liquefactive Necrosis  </vt:lpstr>
      <vt:lpstr>PowerPoint Presentation</vt:lpstr>
      <vt:lpstr>PowerPoint Presentation</vt:lpstr>
      <vt:lpstr>PowerPoint Presentation</vt:lpstr>
      <vt:lpstr>PowerPoint Presentation</vt:lpstr>
      <vt:lpstr>PowerPoint Presentation</vt:lpstr>
      <vt:lpstr>4- Caseous Necrosis  </vt:lpstr>
      <vt:lpstr>PowerPoint Presentation</vt:lpstr>
      <vt:lpstr>PowerPoint Presentation</vt:lpstr>
      <vt:lpstr>5 – Fibrinoid Necrosis   </vt:lpstr>
      <vt:lpstr>Fibrinoid necrosis</vt:lpstr>
      <vt:lpstr>PowerPoint Presentation</vt:lpstr>
      <vt:lpstr>6 – Fat Necrosis   </vt:lpstr>
      <vt:lpstr>PowerPoint Presentation</vt:lpstr>
      <vt:lpstr>PowerPoint Presentation</vt:lpstr>
      <vt:lpstr>PowerPoint Presentation</vt:lpstr>
      <vt:lpstr>PowerPoint Presentation</vt:lpstr>
      <vt:lpstr>PowerPoint Presentation</vt:lpstr>
      <vt:lpstr>7 - Dystrophic calcification    (Aortic valve – Stomach - Skin) </vt:lpstr>
      <vt:lpstr>PowerPoint Presentation</vt:lpstr>
      <vt:lpstr>PowerPoint Presentation</vt:lpstr>
      <vt:lpstr>PowerPoint Presentation</vt:lpstr>
      <vt:lpstr>Pathologic Calcification </vt:lpstr>
      <vt:lpstr>PowerPoint Presentation</vt:lpstr>
      <vt:lpstr>PowerPoint Presentation</vt:lpstr>
      <vt:lpstr>8- Atrophy of the Organs  (Brain – Testis)</vt:lpstr>
      <vt:lpstr>Atrophy of the Brain</vt:lpstr>
      <vt:lpstr>PowerPoint Presentation</vt:lpstr>
      <vt:lpstr>PowerPoint Presentation</vt:lpstr>
      <vt:lpstr>9 - Left Ventricular Hypertrophy</vt:lpstr>
      <vt:lpstr>PowerPoint Presentation</vt:lpstr>
      <vt:lpstr>PowerPoint Presentation</vt:lpstr>
      <vt:lpstr>10- Prostatic Hyperplasia</vt:lpstr>
      <vt:lpstr>PowerPoint Presentation</vt:lpstr>
      <vt:lpstr>PowerPoint Presentation</vt:lpstr>
      <vt:lpstr>PowerPoint Presentation</vt:lpstr>
      <vt:lpstr>11- Squamous Metaplasia and Dysplasia </vt:lpstr>
      <vt:lpstr>PowerPoint Presentation</vt:lpstr>
      <vt:lpstr>PowerPoint Presentation</vt:lpstr>
      <vt:lpstr>PowerPoint Presentation</vt:lpstr>
      <vt:lpstr>PowerPoint Presentation</vt:lpstr>
      <vt:lpstr>PowerPoint Presentation</vt:lpstr>
      <vt:lpstr>Inflammation </vt:lpstr>
      <vt:lpstr>Content:</vt:lpstr>
      <vt:lpstr>PowerPoint Presentation</vt:lpstr>
      <vt:lpstr>PowerPoint Presentation</vt:lpstr>
      <vt:lpstr>PowerPoint Presentation</vt:lpstr>
      <vt:lpstr>PowerPoint Presentation</vt:lpstr>
      <vt:lpstr>PowerPoint Presentation</vt:lpstr>
      <vt:lpstr>1- Fibrinous Pericarditis</vt:lpstr>
      <vt:lpstr>PowerPoint Presentation</vt:lpstr>
      <vt:lpstr>PowerPoint Presentation</vt:lpstr>
      <vt:lpstr>PowerPoint Presentation</vt:lpstr>
      <vt:lpstr>PowerPoint Presentation</vt:lpstr>
      <vt:lpstr>PowerPoint Presentation</vt:lpstr>
      <vt:lpstr>2- Acute Appendicitis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Acute Cholecystitis</vt:lpstr>
      <vt:lpstr>PowerPoint Presentation</vt:lpstr>
      <vt:lpstr>PowerPoint Presentation</vt:lpstr>
      <vt:lpstr>4- Skin Pilonidal Sinus</vt:lpstr>
      <vt:lpstr>PowerPoint Presentation</vt:lpstr>
      <vt:lpstr>PowerPoint Presentation</vt:lpstr>
      <vt:lpstr>PowerPoint Presentation</vt:lpstr>
      <vt:lpstr>II - Chronic Inflammation</vt:lpstr>
      <vt:lpstr>1- Chronic cholecystitis  with stones</vt:lpstr>
      <vt:lpstr>PowerPoint Presentation</vt:lpstr>
      <vt:lpstr>PowerPoint Presentation</vt:lpstr>
      <vt:lpstr>PowerPoint Presentation</vt:lpstr>
      <vt:lpstr>2- Brain abscess</vt:lpstr>
      <vt:lpstr>PowerPoint Presentation</vt:lpstr>
      <vt:lpstr>PowerPoint Presentation</vt:lpstr>
      <vt:lpstr>3 - Granulation tissue</vt:lpstr>
      <vt:lpstr>PowerPoint Presentation</vt:lpstr>
      <vt:lpstr>PowerPoint Presentation</vt:lpstr>
      <vt:lpstr>PowerPoint Presentation</vt:lpstr>
      <vt:lpstr>     THROMBO-EMBOLIC Disorders</vt:lpstr>
      <vt:lpstr>Background information</vt:lpstr>
      <vt:lpstr>Background information: Thrombosis</vt:lpstr>
      <vt:lpstr>PowerPoint Presentation</vt:lpstr>
      <vt:lpstr>Background information:  Morphology of thrombus </vt:lpstr>
      <vt:lpstr>Background information:  Lines of Zahn</vt:lpstr>
      <vt:lpstr>Background information:  EMBOLISM</vt:lpstr>
      <vt:lpstr>Background information: PULMONARY THROMBOEMBOLISM </vt:lpstr>
      <vt:lpstr>     THROMBO-EMBOLIC Disorders Practical</vt:lpstr>
      <vt:lpstr>Contents of this practical:</vt:lpstr>
      <vt:lpstr>1- Organizing Thrombus</vt:lpstr>
      <vt:lpstr>PowerPoint Presentation</vt:lpstr>
      <vt:lpstr>PowerPoint Presentation</vt:lpstr>
      <vt:lpstr>PowerPoint Presentation</vt:lpstr>
      <vt:lpstr>PowerPoint Presentation</vt:lpstr>
      <vt:lpstr>2- Pulmonary Embolus with Infarction</vt:lpstr>
      <vt:lpstr>PowerPoint Presentation</vt:lpstr>
      <vt:lpstr>PowerPoint Presentation</vt:lpstr>
      <vt:lpstr>3- Myocardial Infarction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Infarction of the Small Intestine</vt:lpstr>
      <vt:lpstr>PowerPoint Presentation</vt:lpstr>
      <vt:lpstr>PowerPoint Presentation</vt:lpstr>
      <vt:lpstr>PowerPoint Presentation</vt:lpstr>
      <vt:lpstr>Granulomatous  Diseases</vt:lpstr>
      <vt:lpstr>Contents:</vt:lpstr>
      <vt:lpstr>1- Tuberculosis of the lung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Tuberculous Lymphadenitis</vt:lpstr>
      <vt:lpstr>PowerPoint Presentation</vt:lpstr>
      <vt:lpstr>PowerPoint Presentation</vt:lpstr>
      <vt:lpstr>PowerPoint Presentation</vt:lpstr>
      <vt:lpstr>PowerPoint Presentation</vt:lpstr>
      <vt:lpstr>3- Bilharzial Granulomas</vt:lpstr>
      <vt:lpstr>PowerPoint Presentation</vt:lpstr>
      <vt:lpstr>PowerPoint Presentation</vt:lpstr>
      <vt:lpstr>PowerPoint Presentation</vt:lpstr>
      <vt:lpstr>4- Cutaneous Leishmaniasis</vt:lpstr>
      <vt:lpstr>PowerPoint Presentation</vt:lpstr>
      <vt:lpstr>PowerPoint Presentation</vt:lpstr>
      <vt:lpstr>PowerPoint Presentation</vt:lpstr>
      <vt:lpstr>PowerPoint Presentation</vt:lpstr>
      <vt:lpstr>NEOPLASIA --------- (Benign Tumors)</vt:lpstr>
      <vt:lpstr>Contents:</vt:lpstr>
      <vt:lpstr>1- Adenomatous Polyp of Rectum / Colon</vt:lpstr>
      <vt:lpstr>PowerPoint Presentation</vt:lpstr>
      <vt:lpstr>PowerPoint Presentation</vt:lpstr>
      <vt:lpstr>PowerPoint Presentation</vt:lpstr>
      <vt:lpstr>2- Lipoma</vt:lpstr>
      <vt:lpstr>PowerPoint Presentation</vt:lpstr>
      <vt:lpstr>PowerPoint Presentation</vt:lpstr>
      <vt:lpstr>PowerPoint Presentation</vt:lpstr>
      <vt:lpstr>3- Intradermal Nevus</vt:lpstr>
      <vt:lpstr>PowerPoint Presentation</vt:lpstr>
      <vt:lpstr>PowerPoint Presentation</vt:lpstr>
      <vt:lpstr>PowerPoint Presentation</vt:lpstr>
      <vt:lpstr>4- Uterine Leiomyomata </vt:lpstr>
      <vt:lpstr>PowerPoint Presentation</vt:lpstr>
      <vt:lpstr>PowerPoint Presentation</vt:lpstr>
      <vt:lpstr>PowerPoint Presentation</vt:lpstr>
      <vt:lpstr>PowerPoint Presentation</vt:lpstr>
      <vt:lpstr>5- Chondroma</vt:lpstr>
      <vt:lpstr>PowerPoint Presentation</vt:lpstr>
      <vt:lpstr>PowerPoint Presentation</vt:lpstr>
      <vt:lpstr>PowerPoint Presentation</vt:lpstr>
      <vt:lpstr>6 - Hemangioma</vt:lpstr>
      <vt:lpstr>PowerPoint Presentation</vt:lpstr>
      <vt:lpstr>PowerPoint Presentation</vt:lpstr>
      <vt:lpstr>PowerPoint Presentation</vt:lpstr>
      <vt:lpstr>PowerPoint Presentation</vt:lpstr>
      <vt:lpstr>7- Teratoma (dermoid cyst)  of the ovary</vt:lpstr>
      <vt:lpstr>PowerPoint Presentation</vt:lpstr>
      <vt:lpstr>PowerPoint Presentation</vt:lpstr>
      <vt:lpstr>PowerPoint Presentation</vt:lpstr>
      <vt:lpstr>PowerPoint Presentation</vt:lpstr>
      <vt:lpstr>PowerPoint Presentation</vt:lpstr>
      <vt:lpstr>NEOPLASIA ------- (Malignant Tumors)</vt:lpstr>
      <vt:lpstr>Contents:</vt:lpstr>
      <vt:lpstr>1- Squamous cell carcinoma of  the skin</vt:lpstr>
      <vt:lpstr>PowerPoint Presentation</vt:lpstr>
      <vt:lpstr>PowerPoint Presentation</vt:lpstr>
      <vt:lpstr>PowerPoint Presentation</vt:lpstr>
      <vt:lpstr>PowerPoint Presentation</vt:lpstr>
      <vt:lpstr>PowerPoint Presentation</vt:lpstr>
      <vt:lpstr>PowerPoint Presentation</vt:lpstr>
      <vt:lpstr>2- Adenocarcinoma of the large intestine</vt:lpstr>
      <vt:lpstr>PowerPoint Presentation</vt:lpstr>
      <vt:lpstr>PowerPoint Presentation</vt:lpstr>
      <vt:lpstr>PowerPoint Presentation</vt:lpstr>
      <vt:lpstr>PowerPoint Presentation</vt:lpstr>
      <vt:lpstr>PowerPoint Presentation</vt:lpstr>
      <vt:lpstr>PowerPoint Presentation</vt:lpstr>
      <vt:lpstr>3- Leiomyosarcoma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Dr. Sayed Esawy</dc:creator>
  <cp:lastModifiedBy>Abdullah Basabein</cp:lastModifiedBy>
  <cp:revision>504</cp:revision>
  <dcterms:created xsi:type="dcterms:W3CDTF">2010-05-18T06:02:25Z</dcterms:created>
  <dcterms:modified xsi:type="dcterms:W3CDTF">2018-09-17T18:49:52Z</dcterms:modified>
</cp:coreProperties>
</file>