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6" r:id="rId2"/>
    <p:sldId id="298" r:id="rId3"/>
    <p:sldId id="307" r:id="rId4"/>
    <p:sldId id="259" r:id="rId5"/>
    <p:sldId id="301" r:id="rId6"/>
    <p:sldId id="261" r:id="rId7"/>
    <p:sldId id="262" r:id="rId8"/>
    <p:sldId id="302" r:id="rId9"/>
    <p:sldId id="264" r:id="rId10"/>
    <p:sldId id="265" r:id="rId11"/>
    <p:sldId id="266" r:id="rId12"/>
    <p:sldId id="267" r:id="rId13"/>
    <p:sldId id="308" r:id="rId14"/>
    <p:sldId id="268" r:id="rId15"/>
    <p:sldId id="269" r:id="rId16"/>
    <p:sldId id="270" r:id="rId17"/>
    <p:sldId id="271" r:id="rId18"/>
    <p:sldId id="272" r:id="rId19"/>
    <p:sldId id="273" r:id="rId20"/>
    <p:sldId id="309" r:id="rId21"/>
    <p:sldId id="274" r:id="rId22"/>
    <p:sldId id="303" r:id="rId23"/>
    <p:sldId id="304" r:id="rId24"/>
    <p:sldId id="305" r:id="rId25"/>
    <p:sldId id="306" r:id="rId26"/>
    <p:sldId id="279" r:id="rId27"/>
    <p:sldId id="312" r:id="rId28"/>
    <p:sldId id="280" r:id="rId29"/>
    <p:sldId id="281" r:id="rId30"/>
    <p:sldId id="282" r:id="rId31"/>
    <p:sldId id="283" r:id="rId32"/>
    <p:sldId id="284" r:id="rId33"/>
    <p:sldId id="311" r:id="rId34"/>
    <p:sldId id="285" r:id="rId35"/>
    <p:sldId id="286" r:id="rId36"/>
    <p:sldId id="287" r:id="rId37"/>
    <p:sldId id="288" r:id="rId38"/>
    <p:sldId id="310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300" r:id="rId48"/>
    <p:sldId id="297" r:id="rId4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>
          <p15:clr>
            <a:srgbClr val="A4A3A4"/>
          </p15:clr>
        </p15:guide>
        <p15:guide id="2" orient="horz" pos="192">
          <p15:clr>
            <a:srgbClr val="A4A3A4"/>
          </p15:clr>
        </p15:guide>
        <p15:guide id="3" orient="horz" pos="96">
          <p15:clr>
            <a:srgbClr val="A4A3A4"/>
          </p15:clr>
        </p15:guide>
        <p15:guide id="4">
          <p15:clr>
            <a:srgbClr val="A4A3A4"/>
          </p15:clr>
        </p15:guide>
        <p15:guide id="5" pos="48">
          <p15:clr>
            <a:srgbClr val="A4A3A4"/>
          </p15:clr>
        </p15:guide>
        <p15:guide id="6" pos="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DF7"/>
    <a:srgbClr val="191919"/>
    <a:srgbClr val="800040"/>
    <a:srgbClr val="FF0080"/>
    <a:srgbClr val="5D7E9D"/>
    <a:srgbClr val="FFFDDD"/>
    <a:srgbClr val="CEC339"/>
    <a:srgbClr val="FF66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48" autoAdjust="0"/>
    <p:restoredTop sz="92980" autoAdjust="0"/>
  </p:normalViewPr>
  <p:slideViewPr>
    <p:cSldViewPr snapToObjects="1">
      <p:cViewPr varScale="1">
        <p:scale>
          <a:sx n="93" d="100"/>
          <a:sy n="93" d="100"/>
        </p:scale>
        <p:origin x="-90" y="-264"/>
      </p:cViewPr>
      <p:guideLst>
        <p:guide orient="horz"/>
        <p:guide orient="horz" pos="192"/>
        <p:guide orient="horz" pos="96"/>
        <p:guide/>
        <p:guide pos="48"/>
        <p:guide pos="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74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55B964F-E492-492F-9C30-EB42BBB8B1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9231834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447CA2B-2AFA-4C02-A580-8E7AC11941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4606133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6E1C64-D489-43AC-AE1E-B0D6EAB356DD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1089997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9009575-A0BB-41D0-AEAF-1BDDE0E04F6F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3858235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61AC4E-DDE1-4184-AFA1-0A02EA1F1FCF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5363468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65C0F7D-7F0A-4709-AA8B-727C6E90B281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7104651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61AC4E-DDE1-4184-AFA1-0A02EA1F1FCF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5363468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6E1C64-D489-43AC-AE1E-B0D6EAB356DD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10899978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7EFE99D-60DF-4218-94BC-57C0F3797033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38037306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9009575-A0BB-41D0-AEAF-1BDDE0E04F6F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38582356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61AC4E-DDE1-4184-AFA1-0A02EA1F1FCF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5363468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65C0F7D-7F0A-4709-AA8B-727C6E90B281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7104651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6E1C64-D489-43AC-AE1E-B0D6EAB356DD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1089997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6E1C64-D489-43AC-AE1E-B0D6EAB356DD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10899978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61AC4E-DDE1-4184-AFA1-0A02EA1F1FCF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5363468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7EFE99D-60DF-4218-94BC-57C0F3797033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38037306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009575-A0BB-41D0-AEAF-1BDDE0E04F6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0970596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61AC4E-DDE1-4184-AFA1-0A02EA1F1FC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4140936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5C0F7D-7F0A-4709-AA8B-727C6E90B28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12017297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6E1C64-D489-43AC-AE1E-B0D6EAB356D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24606055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7EFE99D-60DF-4218-94BC-57C0F3797033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38037306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6E1C64-D489-43AC-AE1E-B0D6EAB356DD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10899978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9009575-A0BB-41D0-AEAF-1BDDE0E04F6F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38582356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61AC4E-DDE1-4184-AFA1-0A02EA1F1FCF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536346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65C0F7D-7F0A-4709-AA8B-727C6E90B281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7104651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65C0F7D-7F0A-4709-AA8B-727C6E90B281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7104651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6E1C64-D489-43AC-AE1E-B0D6EAB356DD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10899978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7EFE99D-60DF-4218-94BC-57C0F3797033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38037306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6E1C64-D489-43AC-AE1E-B0D6EAB356DD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108999789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9009575-A0BB-41D0-AEAF-1BDDE0E04F6F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38582356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61AC4E-DDE1-4184-AFA1-0A02EA1F1FCF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53634684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65C0F7D-7F0A-4709-AA8B-727C6E90B281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71046513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6E1C64-D489-43AC-AE1E-B0D6EAB356DD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10899978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6E1C64-D489-43AC-AE1E-B0D6EAB356DD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108999789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7EFE99D-60DF-4218-94BC-57C0F3797033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3803730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7EFE99D-60DF-4218-94BC-57C0F3797033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380373069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9009575-A0BB-41D0-AEAF-1BDDE0E04F6F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385823569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61AC4E-DDE1-4184-AFA1-0A02EA1F1FCF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53634684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65C0F7D-7F0A-4709-AA8B-727C6E90B281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71046513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6E1C64-D489-43AC-AE1E-B0D6EAB356DD}" type="slidenum">
              <a:rPr lang="en-US" altLang="en-US"/>
              <a:pPr/>
              <a:t>43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108999789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7EFE99D-60DF-4218-94BC-57C0F3797033}" type="slidenum">
              <a:rPr lang="en-US" altLang="en-US"/>
              <a:pPr/>
              <a:t>44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380373069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9009575-A0BB-41D0-AEAF-1BDDE0E04F6F}" type="slidenum">
              <a:rPr lang="en-US" altLang="en-US"/>
              <a:pPr/>
              <a:t>45</a:t>
            </a:fld>
            <a:endParaRPr lang="en-US" alt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385823569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61AC4E-DDE1-4184-AFA1-0A02EA1F1FCF}" type="slidenum">
              <a:rPr lang="en-US" altLang="en-US"/>
              <a:pPr/>
              <a:t>46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53634684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7EFE99D-60DF-4218-94BC-57C0F3797033}" type="slidenum">
              <a:rPr lang="en-US" altLang="en-US"/>
              <a:pPr/>
              <a:t>47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380373069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65C0F7D-7F0A-4709-AA8B-727C6E90B281}" type="slidenum">
              <a:rPr lang="en-US" altLang="en-US"/>
              <a:pPr/>
              <a:t>48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710465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9009575-A0BB-41D0-AEAF-1BDDE0E04F6F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858235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61AC4E-DDE1-4184-AFA1-0A02EA1F1FCF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536346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65C0F7D-7F0A-4709-AA8B-727C6E90B281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710465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6E1C64-D489-43AC-AE1E-B0D6EAB356DD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10899978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7EFE99D-60DF-4218-94BC-57C0F3797033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3803730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8"/>
          <p:cNvSpPr txBox="1">
            <a:spLocks noChangeArrowheads="1"/>
          </p:cNvSpPr>
          <p:nvPr userDrawn="1"/>
        </p:nvSpPr>
        <p:spPr bwMode="auto">
          <a:xfrm rot="19237452">
            <a:off x="4622800" y="519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9697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5275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67478A2-FA94-4F03-B717-30DDCD87A3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586848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3C25B-E43C-4BEC-A3BE-1C4F3B4892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403733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4492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4492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235D3-7A32-4F1B-AAC5-B6F018A4D0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752312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066800"/>
            <a:ext cx="8229600" cy="37004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34EB8-5C1B-4830-9CAD-A02C2FF5D7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195752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668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513D1-9D20-433B-A882-D5BAC238F1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608568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54903-346A-4AB7-976D-B9666E1AE8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182311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FA813-607D-4C19-8682-EFBB02BBB8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074186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6032C-628E-40EC-B836-5F8C4AD4D8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096448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75788-4A84-4057-9FB4-D9F39D02A6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787438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A8DAC-66ED-4C85-B624-2173B82090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057357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D277E-FE31-4574-A1C1-9821261547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557444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FAEEF-CE2E-43CD-8DC3-68F1A7B54F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262519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44C61-F391-4A85-A505-B73D9A7CF0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443004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370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8DBF8FA9-5D67-4DEB-A690-678414B73A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11" Type="http://schemas.openxmlformats.org/officeDocument/2006/relationships/image" Target="../media/image24.jpeg"/><Relationship Id="rId5" Type="http://schemas.openxmlformats.org/officeDocument/2006/relationships/image" Target="../media/image3.png"/><Relationship Id="rId10" Type="http://schemas.openxmlformats.org/officeDocument/2006/relationships/hyperlink" Target="http://www.google.com.eg/url?sa=i&amp;rct=j&amp;q=&amp;esrc=s&amp;source=images&amp;cd=&amp;cad=rja&amp;uact=8&amp;ved=0ahUKEwis5eHMroTQAhWCDBoKHTLzAv0QjRwIBw&amp;url=http://www.eyecenter.com.ph/cornea-external-diseases.html&amp;bvm=bv.137132246,d.ZGg&amp;psig=AFQjCNHIC_84bdRRs7xhP_e0UVmEPsiIUQ&amp;ust=1477979959437791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.eg/url?sa=i&amp;rct=j&amp;q=&amp;esrc=s&amp;source=images&amp;cd=&amp;cad=rja&amp;uact=8&amp;ved=0ahUKEwjOwK6_7ffPAhUF1BoKHT6WAMcQjRwIBw&amp;url=https://www.pinterest.com/pin/428545720762969618/&amp;bvm=bv.136593572,d.ZGg&amp;psig=AFQjCNF9G6lScF1eVUQOhriUrESJL-ZzdQ&amp;ust=1477550155291504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28.png"/><Relationship Id="rId4" Type="http://schemas.openxmlformats.org/officeDocument/2006/relationships/image" Target="../media/image2.png"/><Relationship Id="rId9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eg/url?sa=i&amp;rct=j&amp;q=&amp;esrc=s&amp;source=images&amp;cd=&amp;cad=rja&amp;uact=8&amp;ved=0ahUKEwi9o_fTo4LQAhVTahoKHU21CUMQjRwIBw&amp;url=http://www.ftwortheyedoctor.com/glaucoma.html&amp;psig=AFQjCNGgd-npwXu5g87X2qmTGNZA6xgrRg&amp;ust=1477908299758560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11" Type="http://schemas.openxmlformats.org/officeDocument/2006/relationships/image" Target="../media/image36.png"/><Relationship Id="rId5" Type="http://schemas.openxmlformats.org/officeDocument/2006/relationships/image" Target="../media/image3.png"/><Relationship Id="rId10" Type="http://schemas.openxmlformats.org/officeDocument/2006/relationships/image" Target="../media/image35.png"/><Relationship Id="rId4" Type="http://schemas.openxmlformats.org/officeDocument/2006/relationships/image" Target="../media/image2.png"/><Relationship Id="rId9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.eg/url?sa=i&amp;rct=j&amp;q=&amp;esrc=s&amp;source=images&amp;cd=&amp;cad=rja&amp;uact=8&amp;ved=0ahUKEwiropbGoObPAhVE7hoKHbLuBCAQjRwIBw&amp;url=https://pgblazer.com/primary-action-nitric-oxide-git-physiology-mcq/&amp;psig=AFQjCNHMphn5I2p0gsBdA_uHzP4sszJLzA&amp;ust=1476945385831790" TargetMode="External"/><Relationship Id="rId13" Type="http://schemas.openxmlformats.org/officeDocument/2006/relationships/image" Target="../media/image42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hyperlink" Target="http://www.google.com.eg/url?sa=i&amp;rct=j&amp;q=&amp;esrc=s&amp;source=images&amp;cd=&amp;cad=rja&amp;uact=8&amp;ved=0ahUKEwiZnO2R7InQAhXEuhoKHSa8CP0QjRwIBw&amp;url=http://www.lukesurl.com/archives/comic/387-its-a-gas&amp;psig=AFQjCNHQeoY1iZcQ0zwGxSqbZUAz_9JNYQ&amp;ust=1478167957482466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41.jpeg"/><Relationship Id="rId5" Type="http://schemas.openxmlformats.org/officeDocument/2006/relationships/image" Target="../media/image3.png"/><Relationship Id="rId10" Type="http://schemas.openxmlformats.org/officeDocument/2006/relationships/hyperlink" Target="http://www.google.com.eg/url?sa=i&amp;rct=j&amp;q=&amp;esrc=s&amp;source=images&amp;cd=&amp;cad=rja&amp;uact=8&amp;ved=0ahUKEwjujL2m7obQAhVFVRQKHZCCCdoQjRwIBw&amp;url=http://www.reading.ac.uk/nitricoxide/intro/no/synthesis.htm&amp;bvm=bv.137132246,d.ZGg&amp;psig=AFQjCNFgsEtVV9_YaUaptbGA13G0UbozGw&amp;ust=1478065786543288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40.jpeg"/><Relationship Id="rId1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eg/url?sa=i&amp;rct=j&amp;q=&amp;esrc=s&amp;source=images&amp;cd=&amp;cad=rja&amp;uact=8&amp;ved=0ahUKEwjnmLqB0ubPAhUIrxoKHULXCXoQjRwIBw&amp;url=http://cvpharmacology.com/vasodilator/nitro&amp;psig=AFQjCNG8SU-Os77y_UDkVe5foDweXMBLmw&amp;ust=1476958653526690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48.png"/><Relationship Id="rId4" Type="http://schemas.openxmlformats.org/officeDocument/2006/relationships/image" Target="../media/image2.png"/><Relationship Id="rId9" Type="http://schemas.openxmlformats.org/officeDocument/2006/relationships/image" Target="../media/image47.gi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.eg/url?sa=i&amp;rct=j&amp;q=&amp;esrc=s&amp;source=images&amp;cd=&amp;cad=rja&amp;uact=8&amp;ved=2ahUKEwjGqOTq4OTdAhUCxhoKHdmPCpQQjRx6BAgBEAU&amp;url=https://www.pinterest.com/pin/150800287506261557/&amp;psig=AOvVaw0kZRQ8LOFA9IF0UAYmunHi&amp;ust=1538466518239080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49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51.jpeg"/><Relationship Id="rId4" Type="http://schemas.openxmlformats.org/officeDocument/2006/relationships/image" Target="../media/image2.png"/><Relationship Id="rId9" Type="http://schemas.openxmlformats.org/officeDocument/2006/relationships/hyperlink" Target="http://www.google.com.eg/url?sa=i&amp;rct=j&amp;q=&amp;esrc=s&amp;source=images&amp;cd=&amp;cad=rja&amp;uact=8&amp;ved=0ahUKEwj1466o-4bQAhXKCBoKHTRsBBgQjRwIBw&amp;url=http://www.chennaimedipoint.com/heart-failure.html&amp;psig=AFQjCNHbWvbswWeMyNRqaG62nqv08BQx3w&amp;ust=1478069001093828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.eg/url?sa=i&amp;rct=j&amp;q=&amp;esrc=s&amp;source=images&amp;cd=&amp;cad=rja&amp;uact=8&amp;ved=0ahUKEwjS8pfEwInQAhXKmBoKHRL1ARIQjRwIBw&amp;url=https://www.cartoonstock.com/directory/a/angiotensin-converting-enzyme_inhibitor.asp&amp;psig=AFQjCNGT5CJAFca-PEiCl82RgI4-oYPubg&amp;ust=1478156326557984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52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5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58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eg/url?sa=i&amp;rct=j&amp;q=&amp;esrc=s&amp;source=images&amp;cd=&amp;cad=rja&amp;uact=8&amp;ved=0ahUKEwiVn63a0vXPAhWEUBQKHea4C80QjRwIBw&amp;url=http://bigtone.zone/neurotransmitters/neurotransmitter-serotonin/&amp;psig=AFQjCNFzwb6zxmKXKP6mzTj2V3fQgUF5Mg&amp;ust=1477474269222746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0.gif"/><Relationship Id="rId4" Type="http://schemas.openxmlformats.org/officeDocument/2006/relationships/image" Target="../media/image2.png"/><Relationship Id="rId9" Type="http://schemas.openxmlformats.org/officeDocument/2006/relationships/hyperlink" Target="http://www.cityallergy.com/13-the-process-of-an-allergic-reaction/" TargetMode="Externa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1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3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65.jpeg"/><Relationship Id="rId4" Type="http://schemas.openxmlformats.org/officeDocument/2006/relationships/image" Target="../media/image2.png"/><Relationship Id="rId9" Type="http://schemas.openxmlformats.org/officeDocument/2006/relationships/image" Target="../media/image64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67.png"/><Relationship Id="rId4" Type="http://schemas.openxmlformats.org/officeDocument/2006/relationships/image" Target="../media/image2.png"/><Relationship Id="rId9" Type="http://schemas.openxmlformats.org/officeDocument/2006/relationships/image" Target="../media/image66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71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hyperlink" Target="https://en.wikipedia.org/wiki/File:Migraine_aura.jpg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11" Type="http://schemas.openxmlformats.org/officeDocument/2006/relationships/image" Target="../media/image70.png"/><Relationship Id="rId5" Type="http://schemas.openxmlformats.org/officeDocument/2006/relationships/image" Target="../media/image3.png"/><Relationship Id="rId10" Type="http://schemas.openxmlformats.org/officeDocument/2006/relationships/image" Target="../media/image69.png"/><Relationship Id="rId4" Type="http://schemas.openxmlformats.org/officeDocument/2006/relationships/image" Target="../media/image2.png"/><Relationship Id="rId9" Type="http://schemas.openxmlformats.org/officeDocument/2006/relationships/image" Target="../media/image68.png"/><Relationship Id="rId14" Type="http://schemas.openxmlformats.org/officeDocument/2006/relationships/image" Target="../media/image72.gi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74.jpeg"/><Relationship Id="rId4" Type="http://schemas.openxmlformats.org/officeDocument/2006/relationships/image" Target="../media/image2.png"/><Relationship Id="rId9" Type="http://schemas.openxmlformats.org/officeDocument/2006/relationships/hyperlink" Target="http://www.google.com.eg/url?sa=i&amp;rct=j&amp;q=&amp;esrc=s&amp;source=images&amp;cd=&amp;cad=rja&amp;uact=8&amp;ved=0ahUKEwjJ9e-y5IHQAhULuxQKHXo8DKgQjRwIBw&amp;url=http://www.apnetregistry.com/aboutus.aspx?BtnName=NeuroTumor&amp;bvm=bv.136811127,bs.1,d.bGs&amp;psig=AFQjCNHSOu8NeIES3WaSbLZ8TggK74miRg&amp;ust=1477891289365407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11" Type="http://schemas.openxmlformats.org/officeDocument/2006/relationships/image" Target="../media/image15.wmf"/><Relationship Id="rId5" Type="http://schemas.openxmlformats.org/officeDocument/2006/relationships/image" Target="../media/image3.png"/><Relationship Id="rId10" Type="http://schemas.openxmlformats.org/officeDocument/2006/relationships/image" Target="../media/image14.wmf"/><Relationship Id="rId4" Type="http://schemas.openxmlformats.org/officeDocument/2006/relationships/image" Target="../media/image2.png"/><Relationship Id="rId9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2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hyperlink" Target="http://www.google.com.eg/url?sa=i&amp;rct=j&amp;q=&amp;esrc=s&amp;source=images&amp;cd=&amp;cad=rja&amp;uact=8&amp;ved=0ahUKEwjoz9Dv84bQAhVLPBQKHRgvDO8QjRwIBw&amp;url=http://www.insomnia.net/insomnia-faqs/acute-insomnia/&amp;psig=AFQjCNHLSuTxu4cjZ2DjkqjAovgx3GGvpQ&amp;ust=1478067093898627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21.png"/><Relationship Id="rId5" Type="http://schemas.openxmlformats.org/officeDocument/2006/relationships/image" Target="../media/image3.png"/><Relationship Id="rId10" Type="http://schemas.openxmlformats.org/officeDocument/2006/relationships/image" Target="../media/image20.png"/><Relationship Id="rId4" Type="http://schemas.openxmlformats.org/officeDocument/2006/relationships/image" Target="../media/image2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2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01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00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99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93"/>
          <p:cNvSpPr txBox="1">
            <a:spLocks noChangeArrowheads="1"/>
          </p:cNvSpPr>
          <p:nvPr/>
        </p:nvSpPr>
        <p:spPr bwMode="auto">
          <a:xfrm>
            <a:off x="3124200" y="442913"/>
            <a:ext cx="5105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 b="1">
                <a:solidFill>
                  <a:srgbClr val="FF0080"/>
                </a:solidFill>
              </a:rPr>
              <a:t>WINTER</a:t>
            </a:r>
            <a:endParaRPr lang="en-US" altLang="en-US" sz="9600">
              <a:solidFill>
                <a:srgbClr val="FF0080"/>
              </a:solidFill>
            </a:endParaRPr>
          </a:p>
        </p:txBody>
      </p:sp>
      <p:sp>
        <p:nvSpPr>
          <p:cNvPr id="5127" name="Text Box 90"/>
          <p:cNvSpPr txBox="1">
            <a:spLocks noChangeArrowheads="1"/>
          </p:cNvSpPr>
          <p:nvPr/>
        </p:nvSpPr>
        <p:spPr bwMode="auto">
          <a:xfrm>
            <a:off x="3352800" y="1677988"/>
            <a:ext cx="213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chemeClr val="bg2"/>
                </a:solidFill>
              </a:rPr>
              <a:t>Template</a:t>
            </a:r>
            <a:endParaRPr lang="en-US" altLang="en-US"/>
          </a:p>
        </p:txBody>
      </p:sp>
      <p:pic>
        <p:nvPicPr>
          <p:cNvPr id="5128" name="Picture 9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04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Rectangle 105"/>
          <p:cNvSpPr>
            <a:spLocks noChangeArrowheads="1"/>
          </p:cNvSpPr>
          <p:nvPr/>
        </p:nvSpPr>
        <p:spPr bwMode="auto">
          <a:xfrm>
            <a:off x="5715000" y="166688"/>
            <a:ext cx="1447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GB" altLang="en-US"/>
          </a:p>
        </p:txBody>
      </p:sp>
      <p:sp>
        <p:nvSpPr>
          <p:cNvPr id="5131" name="Text Box 108"/>
          <p:cNvSpPr txBox="1">
            <a:spLocks noChangeArrowheads="1"/>
          </p:cNvSpPr>
          <p:nvPr/>
        </p:nvSpPr>
        <p:spPr bwMode="auto">
          <a:xfrm>
            <a:off x="66294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0</a:t>
            </a:r>
            <a:endParaRPr lang="en-US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40997" y="1377013"/>
            <a:ext cx="6698518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They have </a:t>
            </a:r>
            <a:r>
              <a:rPr lang="en-US" sz="2800" dirty="0" err="1" smtClean="0"/>
              <a:t>autocrine</a:t>
            </a:r>
            <a:r>
              <a:rPr lang="en-US" sz="2800" dirty="0" smtClean="0"/>
              <a:t> or </a:t>
            </a:r>
            <a:r>
              <a:rPr lang="en-US" sz="2800" dirty="0" err="1" smtClean="0"/>
              <a:t>paracrine</a:t>
            </a:r>
            <a:r>
              <a:rPr lang="en-US" sz="2800" dirty="0" smtClean="0"/>
              <a:t> effects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863588" y="1377013"/>
            <a:ext cx="3326668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Self remedy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59732" y="442913"/>
            <a:ext cx="3326668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Autacoids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3588" y="3151126"/>
            <a:ext cx="7092787" cy="1815882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Have different biological actions including modulation of the activity of smooth muscles, glands, nerves, platelets and other tissues.</a:t>
            </a:r>
            <a:endParaRPr lang="en-US" sz="2800" dirty="0">
              <a:latin typeface="Times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3588" y="1998663"/>
            <a:ext cx="7092787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Produced locally, act locally &amp; metabolized locally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863587" y="2132855"/>
            <a:ext cx="6675927" cy="4094161"/>
            <a:chOff x="1671210" y="1638623"/>
            <a:chExt cx="5904656" cy="4588394"/>
          </a:xfrm>
        </p:grpSpPr>
        <p:grpSp>
          <p:nvGrpSpPr>
            <p:cNvPr id="20" name="Group 7"/>
            <p:cNvGrpSpPr/>
            <p:nvPr/>
          </p:nvGrpSpPr>
          <p:grpSpPr>
            <a:xfrm>
              <a:off x="3183378" y="1998663"/>
              <a:ext cx="1584176" cy="1440160"/>
              <a:chOff x="1475656" y="2348880"/>
              <a:chExt cx="1584176" cy="1440160"/>
            </a:xfrm>
          </p:grpSpPr>
          <p:sp>
            <p:nvSpPr>
              <p:cNvPr id="21" name="Oval 20"/>
              <p:cNvSpPr/>
              <p:nvPr/>
            </p:nvSpPr>
            <p:spPr bwMode="auto">
              <a:xfrm>
                <a:off x="1475656" y="2348880"/>
                <a:ext cx="1584176" cy="144016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48" charset="-128"/>
                  <a:cs typeface="ＭＳ Ｐゴシック" pitchFamily="48" charset="-128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 bwMode="auto">
              <a:xfrm>
                <a:off x="2195736" y="2708920"/>
                <a:ext cx="432048" cy="432048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48" charset="-128"/>
                  <a:cs typeface="ＭＳ Ｐゴシック" pitchFamily="48" charset="-128"/>
                </a:endParaRPr>
              </a:p>
            </p:txBody>
          </p:sp>
        </p:grpSp>
        <p:grpSp>
          <p:nvGrpSpPr>
            <p:cNvPr id="23" name="Group 16"/>
            <p:cNvGrpSpPr/>
            <p:nvPr/>
          </p:nvGrpSpPr>
          <p:grpSpPr>
            <a:xfrm>
              <a:off x="5991690" y="1638623"/>
              <a:ext cx="1584176" cy="1596120"/>
              <a:chOff x="4355976" y="2420888"/>
              <a:chExt cx="1584176" cy="1596120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4355976" y="2420888"/>
                <a:ext cx="1584176" cy="1440160"/>
                <a:chOff x="1475656" y="2348880"/>
                <a:chExt cx="1584176" cy="1440160"/>
              </a:xfrm>
            </p:grpSpPr>
            <p:sp>
              <p:nvSpPr>
                <p:cNvPr id="28" name="Oval 9"/>
                <p:cNvSpPr/>
                <p:nvPr/>
              </p:nvSpPr>
              <p:spPr bwMode="auto">
                <a:xfrm>
                  <a:off x="1475656" y="2348880"/>
                  <a:ext cx="1584176" cy="1440160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2" charset="0"/>
                    <a:ea typeface="ＭＳ Ｐゴシック" pitchFamily="48" charset="-128"/>
                    <a:cs typeface="ＭＳ Ｐゴシック" pitchFamily="48" charset="-128"/>
                  </a:endParaRPr>
                </a:p>
              </p:txBody>
            </p:sp>
            <p:sp>
              <p:nvSpPr>
                <p:cNvPr id="29" name="Oval 28"/>
                <p:cNvSpPr/>
                <p:nvPr/>
              </p:nvSpPr>
              <p:spPr bwMode="auto">
                <a:xfrm>
                  <a:off x="2195736" y="2708920"/>
                  <a:ext cx="432048" cy="432048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2" charset="0"/>
                    <a:ea typeface="ＭＳ Ｐゴシック" pitchFamily="48" charset="-128"/>
                    <a:cs typeface="ＭＳ Ｐゴシック" pitchFamily="48" charset="-128"/>
                  </a:endParaRPr>
                </a:p>
              </p:txBody>
            </p:sp>
          </p:grpSp>
          <p:grpSp>
            <p:nvGrpSpPr>
              <p:cNvPr id="25" name="Group 15"/>
              <p:cNvGrpSpPr/>
              <p:nvPr/>
            </p:nvGrpSpPr>
            <p:grpSpPr>
              <a:xfrm rot="20552435">
                <a:off x="5147545" y="3440944"/>
                <a:ext cx="648072" cy="576064"/>
                <a:chOff x="3347864" y="4581128"/>
                <a:chExt cx="648072" cy="576064"/>
              </a:xfrm>
            </p:grpSpPr>
            <p:sp>
              <p:nvSpPr>
                <p:cNvPr id="26" name="Plaque 25"/>
                <p:cNvSpPr/>
                <p:nvPr/>
              </p:nvSpPr>
              <p:spPr bwMode="auto">
                <a:xfrm>
                  <a:off x="3347864" y="4581128"/>
                  <a:ext cx="288032" cy="576064"/>
                </a:xfrm>
                <a:prstGeom prst="plaque">
                  <a:avLst>
                    <a:gd name="adj" fmla="val 40918"/>
                  </a:avLst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2" charset="0"/>
                    <a:ea typeface="ＭＳ Ｐゴシック" pitchFamily="48" charset="-128"/>
                    <a:cs typeface="ＭＳ Ｐゴシック" pitchFamily="48" charset="-128"/>
                  </a:endParaRPr>
                </a:p>
              </p:txBody>
            </p:sp>
            <p:sp>
              <p:nvSpPr>
                <p:cNvPr id="27" name="Plaque 26"/>
                <p:cNvSpPr/>
                <p:nvPr/>
              </p:nvSpPr>
              <p:spPr bwMode="auto">
                <a:xfrm>
                  <a:off x="3707904" y="4581128"/>
                  <a:ext cx="288032" cy="576064"/>
                </a:xfrm>
                <a:prstGeom prst="plaque">
                  <a:avLst>
                    <a:gd name="adj" fmla="val 40918"/>
                  </a:avLst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2" charset="0"/>
                    <a:ea typeface="ＭＳ Ｐゴシック" pitchFamily="48" charset="-128"/>
                    <a:cs typeface="ＭＳ Ｐゴシック" pitchFamily="48" charset="-128"/>
                  </a:endParaRPr>
                </a:p>
              </p:txBody>
            </p:sp>
          </p:grpSp>
        </p:grpSp>
        <p:grpSp>
          <p:nvGrpSpPr>
            <p:cNvPr id="30" name="Group 17"/>
            <p:cNvGrpSpPr/>
            <p:nvPr/>
          </p:nvGrpSpPr>
          <p:grpSpPr>
            <a:xfrm>
              <a:off x="4551530" y="4230911"/>
              <a:ext cx="1584176" cy="1596120"/>
              <a:chOff x="4355976" y="2420888"/>
              <a:chExt cx="1584176" cy="1596120"/>
            </a:xfrm>
          </p:grpSpPr>
          <p:grpSp>
            <p:nvGrpSpPr>
              <p:cNvPr id="31" name="Group 18"/>
              <p:cNvGrpSpPr/>
              <p:nvPr/>
            </p:nvGrpSpPr>
            <p:grpSpPr>
              <a:xfrm>
                <a:off x="4355976" y="2420888"/>
                <a:ext cx="1584176" cy="1440160"/>
                <a:chOff x="1475656" y="2348880"/>
                <a:chExt cx="1584176" cy="1440160"/>
              </a:xfrm>
            </p:grpSpPr>
            <p:sp>
              <p:nvSpPr>
                <p:cNvPr id="35" name="Oval 34"/>
                <p:cNvSpPr/>
                <p:nvPr/>
              </p:nvSpPr>
              <p:spPr bwMode="auto">
                <a:xfrm>
                  <a:off x="1475656" y="2348880"/>
                  <a:ext cx="1584176" cy="1440160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2" charset="0"/>
                    <a:ea typeface="ＭＳ Ｐゴシック" pitchFamily="48" charset="-128"/>
                    <a:cs typeface="ＭＳ Ｐゴシック" pitchFamily="48" charset="-128"/>
                  </a:endParaRPr>
                </a:p>
              </p:txBody>
            </p:sp>
            <p:sp>
              <p:nvSpPr>
                <p:cNvPr id="36" name="Oval 35"/>
                <p:cNvSpPr/>
                <p:nvPr/>
              </p:nvSpPr>
              <p:spPr bwMode="auto">
                <a:xfrm>
                  <a:off x="2195736" y="2708920"/>
                  <a:ext cx="432048" cy="432048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2" charset="0"/>
                    <a:ea typeface="ＭＳ Ｐゴシック" pitchFamily="48" charset="-128"/>
                    <a:cs typeface="ＭＳ Ｐゴシック" pitchFamily="48" charset="-128"/>
                  </a:endParaRPr>
                </a:p>
              </p:txBody>
            </p:sp>
          </p:grpSp>
          <p:grpSp>
            <p:nvGrpSpPr>
              <p:cNvPr id="32" name="Group 19"/>
              <p:cNvGrpSpPr/>
              <p:nvPr/>
            </p:nvGrpSpPr>
            <p:grpSpPr>
              <a:xfrm rot="20552435">
                <a:off x="5147545" y="3440944"/>
                <a:ext cx="648072" cy="576064"/>
                <a:chOff x="3347864" y="4581128"/>
                <a:chExt cx="648072" cy="576064"/>
              </a:xfrm>
            </p:grpSpPr>
            <p:sp>
              <p:nvSpPr>
                <p:cNvPr id="33" name="Plaque 32"/>
                <p:cNvSpPr/>
                <p:nvPr/>
              </p:nvSpPr>
              <p:spPr bwMode="auto">
                <a:xfrm>
                  <a:off x="3347864" y="4581128"/>
                  <a:ext cx="288032" cy="576064"/>
                </a:xfrm>
                <a:prstGeom prst="plaque">
                  <a:avLst>
                    <a:gd name="adj" fmla="val 40918"/>
                  </a:avLst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2" charset="0"/>
                    <a:ea typeface="ＭＳ Ｐゴシック" pitchFamily="48" charset="-128"/>
                    <a:cs typeface="ＭＳ Ｐゴシック" pitchFamily="48" charset="-128"/>
                  </a:endParaRPr>
                </a:p>
              </p:txBody>
            </p:sp>
            <p:sp>
              <p:nvSpPr>
                <p:cNvPr id="34" name="Plaque 33"/>
                <p:cNvSpPr/>
                <p:nvPr/>
              </p:nvSpPr>
              <p:spPr bwMode="auto">
                <a:xfrm>
                  <a:off x="3707904" y="4581128"/>
                  <a:ext cx="288032" cy="576064"/>
                </a:xfrm>
                <a:prstGeom prst="plaque">
                  <a:avLst>
                    <a:gd name="adj" fmla="val 40918"/>
                  </a:avLst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2" charset="0"/>
                    <a:ea typeface="ＭＳ Ｐゴシック" pitchFamily="48" charset="-128"/>
                    <a:cs typeface="ＭＳ Ｐゴシック" pitchFamily="48" charset="-128"/>
                  </a:endParaRPr>
                </a:p>
              </p:txBody>
            </p:sp>
          </p:grpSp>
        </p:grpSp>
        <p:sp>
          <p:nvSpPr>
            <p:cNvPr id="37" name="Freeform 36"/>
            <p:cNvSpPr/>
            <p:nvPr/>
          </p:nvSpPr>
          <p:spPr>
            <a:xfrm>
              <a:off x="4086347" y="3184825"/>
              <a:ext cx="3137120" cy="831414"/>
            </a:xfrm>
            <a:custGeom>
              <a:avLst/>
              <a:gdLst>
                <a:gd name="connsiteX0" fmla="*/ 0 w 2794000"/>
                <a:gd name="connsiteY0" fmla="*/ 254000 h 517531"/>
                <a:gd name="connsiteX1" fmla="*/ 2794000 w 2794000"/>
                <a:gd name="connsiteY1" fmla="*/ 0 h 517531"/>
                <a:gd name="connsiteX0" fmla="*/ 0 w 2794000"/>
                <a:gd name="connsiteY0" fmla="*/ 254000 h 668987"/>
                <a:gd name="connsiteX1" fmla="*/ 393700 w 2794000"/>
                <a:gd name="connsiteY1" fmla="*/ 660936 h 668987"/>
                <a:gd name="connsiteX2" fmla="*/ 2794000 w 2794000"/>
                <a:gd name="connsiteY2" fmla="*/ 0 h 668987"/>
                <a:gd name="connsiteX0" fmla="*/ 0 w 2794000"/>
                <a:gd name="connsiteY0" fmla="*/ 254000 h 811288"/>
                <a:gd name="connsiteX1" fmla="*/ 393700 w 2794000"/>
                <a:gd name="connsiteY1" fmla="*/ 660936 h 811288"/>
                <a:gd name="connsiteX2" fmla="*/ 2794000 w 2794000"/>
                <a:gd name="connsiteY2" fmla="*/ 0 h 811288"/>
                <a:gd name="connsiteX0" fmla="*/ 0 w 3009900"/>
                <a:gd name="connsiteY0" fmla="*/ 239147 h 811288"/>
                <a:gd name="connsiteX1" fmla="*/ 609600 w 3009900"/>
                <a:gd name="connsiteY1" fmla="*/ 660936 h 811288"/>
                <a:gd name="connsiteX2" fmla="*/ 3009900 w 3009900"/>
                <a:gd name="connsiteY2" fmla="*/ 0 h 811288"/>
                <a:gd name="connsiteX0" fmla="*/ 0 w 3009900"/>
                <a:gd name="connsiteY0" fmla="*/ 239147 h 919616"/>
                <a:gd name="connsiteX1" fmla="*/ 1447800 w 3009900"/>
                <a:gd name="connsiteY1" fmla="*/ 794608 h 919616"/>
                <a:gd name="connsiteX2" fmla="*/ 3009900 w 3009900"/>
                <a:gd name="connsiteY2" fmla="*/ 0 h 919616"/>
                <a:gd name="connsiteX0" fmla="*/ 0 w 3009900"/>
                <a:gd name="connsiteY0" fmla="*/ 239147 h 919616"/>
                <a:gd name="connsiteX1" fmla="*/ 1447800 w 3009900"/>
                <a:gd name="connsiteY1" fmla="*/ 794608 h 919616"/>
                <a:gd name="connsiteX2" fmla="*/ 3009900 w 3009900"/>
                <a:gd name="connsiteY2" fmla="*/ 0 h 919616"/>
                <a:gd name="connsiteX0" fmla="*/ 0 w 3009900"/>
                <a:gd name="connsiteY0" fmla="*/ 239147 h 696033"/>
                <a:gd name="connsiteX1" fmla="*/ 1308100 w 3009900"/>
                <a:gd name="connsiteY1" fmla="*/ 504985 h 696033"/>
                <a:gd name="connsiteX2" fmla="*/ 3009900 w 3009900"/>
                <a:gd name="connsiteY2" fmla="*/ 0 h 696033"/>
                <a:gd name="connsiteX0" fmla="*/ 0 w 3009900"/>
                <a:gd name="connsiteY0" fmla="*/ 239147 h 504985"/>
                <a:gd name="connsiteX1" fmla="*/ 1308100 w 3009900"/>
                <a:gd name="connsiteY1" fmla="*/ 504985 h 504985"/>
                <a:gd name="connsiteX2" fmla="*/ 3009900 w 3009900"/>
                <a:gd name="connsiteY2" fmla="*/ 0 h 504985"/>
                <a:gd name="connsiteX0" fmla="*/ 0 w 3016961"/>
                <a:gd name="connsiteY0" fmla="*/ 239147 h 505087"/>
                <a:gd name="connsiteX1" fmla="*/ 1308100 w 3016961"/>
                <a:gd name="connsiteY1" fmla="*/ 504985 h 505087"/>
                <a:gd name="connsiteX2" fmla="*/ 2832100 w 3016961"/>
                <a:gd name="connsiteY2" fmla="*/ 267345 h 505087"/>
                <a:gd name="connsiteX3" fmla="*/ 3009900 w 3016961"/>
                <a:gd name="connsiteY3" fmla="*/ 0 h 505087"/>
                <a:gd name="connsiteX0" fmla="*/ 0 w 3200609"/>
                <a:gd name="connsiteY0" fmla="*/ 239147 h 523853"/>
                <a:gd name="connsiteX1" fmla="*/ 1308100 w 3200609"/>
                <a:gd name="connsiteY1" fmla="*/ 504985 h 523853"/>
                <a:gd name="connsiteX2" fmla="*/ 3098800 w 3200609"/>
                <a:gd name="connsiteY2" fmla="*/ 475280 h 523853"/>
                <a:gd name="connsiteX3" fmla="*/ 3009900 w 3200609"/>
                <a:gd name="connsiteY3" fmla="*/ 0 h 523853"/>
                <a:gd name="connsiteX0" fmla="*/ 0 w 3200609"/>
                <a:gd name="connsiteY0" fmla="*/ 239147 h 551773"/>
                <a:gd name="connsiteX1" fmla="*/ 889000 w 3200609"/>
                <a:gd name="connsiteY1" fmla="*/ 549543 h 551773"/>
                <a:gd name="connsiteX2" fmla="*/ 3098800 w 3200609"/>
                <a:gd name="connsiteY2" fmla="*/ 475280 h 551773"/>
                <a:gd name="connsiteX3" fmla="*/ 3009900 w 3200609"/>
                <a:gd name="connsiteY3" fmla="*/ 0 h 551773"/>
                <a:gd name="connsiteX0" fmla="*/ 0 w 3200609"/>
                <a:gd name="connsiteY0" fmla="*/ 239147 h 551773"/>
                <a:gd name="connsiteX1" fmla="*/ 889000 w 3200609"/>
                <a:gd name="connsiteY1" fmla="*/ 549543 h 551773"/>
                <a:gd name="connsiteX2" fmla="*/ 3098800 w 3200609"/>
                <a:gd name="connsiteY2" fmla="*/ 475280 h 551773"/>
                <a:gd name="connsiteX3" fmla="*/ 3009900 w 3200609"/>
                <a:gd name="connsiteY3" fmla="*/ 0 h 551773"/>
                <a:gd name="connsiteX0" fmla="*/ 0 w 3009900"/>
                <a:gd name="connsiteY0" fmla="*/ 239147 h 549794"/>
                <a:gd name="connsiteX1" fmla="*/ 889000 w 3009900"/>
                <a:gd name="connsiteY1" fmla="*/ 549543 h 549794"/>
                <a:gd name="connsiteX2" fmla="*/ 2578100 w 3009900"/>
                <a:gd name="connsiteY2" fmla="*/ 408444 h 549794"/>
                <a:gd name="connsiteX3" fmla="*/ 3009900 w 3009900"/>
                <a:gd name="connsiteY3" fmla="*/ 0 h 549794"/>
                <a:gd name="connsiteX0" fmla="*/ 0 w 3009900"/>
                <a:gd name="connsiteY0" fmla="*/ 239147 h 464148"/>
                <a:gd name="connsiteX1" fmla="*/ 876300 w 3009900"/>
                <a:gd name="connsiteY1" fmla="*/ 453002 h 464148"/>
                <a:gd name="connsiteX2" fmla="*/ 2578100 w 3009900"/>
                <a:gd name="connsiteY2" fmla="*/ 408444 h 464148"/>
                <a:gd name="connsiteX3" fmla="*/ 3009900 w 3009900"/>
                <a:gd name="connsiteY3" fmla="*/ 0 h 464148"/>
                <a:gd name="connsiteX0" fmla="*/ 0 w 3094039"/>
                <a:gd name="connsiteY0" fmla="*/ 239147 h 464148"/>
                <a:gd name="connsiteX1" fmla="*/ 876300 w 3094039"/>
                <a:gd name="connsiteY1" fmla="*/ 453002 h 464148"/>
                <a:gd name="connsiteX2" fmla="*/ 2578100 w 3094039"/>
                <a:gd name="connsiteY2" fmla="*/ 408444 h 464148"/>
                <a:gd name="connsiteX3" fmla="*/ 3009900 w 3094039"/>
                <a:gd name="connsiteY3" fmla="*/ 0 h 464148"/>
                <a:gd name="connsiteX0" fmla="*/ 0 w 3123150"/>
                <a:gd name="connsiteY0" fmla="*/ 239147 h 464148"/>
                <a:gd name="connsiteX1" fmla="*/ 876300 w 3123150"/>
                <a:gd name="connsiteY1" fmla="*/ 453002 h 464148"/>
                <a:gd name="connsiteX2" fmla="*/ 2578100 w 3123150"/>
                <a:gd name="connsiteY2" fmla="*/ 408444 h 464148"/>
                <a:gd name="connsiteX3" fmla="*/ 3009900 w 3123150"/>
                <a:gd name="connsiteY3" fmla="*/ 0 h 464148"/>
                <a:gd name="connsiteX0" fmla="*/ 0 w 3123150"/>
                <a:gd name="connsiteY0" fmla="*/ 239147 h 491474"/>
                <a:gd name="connsiteX1" fmla="*/ 876300 w 3123150"/>
                <a:gd name="connsiteY1" fmla="*/ 453002 h 491474"/>
                <a:gd name="connsiteX2" fmla="*/ 2578100 w 3123150"/>
                <a:gd name="connsiteY2" fmla="*/ 453002 h 491474"/>
                <a:gd name="connsiteX3" fmla="*/ 3009900 w 3123150"/>
                <a:gd name="connsiteY3" fmla="*/ 0 h 491474"/>
                <a:gd name="connsiteX0" fmla="*/ 0 w 3123150"/>
                <a:gd name="connsiteY0" fmla="*/ 239147 h 491474"/>
                <a:gd name="connsiteX1" fmla="*/ 876300 w 3123150"/>
                <a:gd name="connsiteY1" fmla="*/ 453002 h 491474"/>
                <a:gd name="connsiteX2" fmla="*/ 2578100 w 3123150"/>
                <a:gd name="connsiteY2" fmla="*/ 453002 h 491474"/>
                <a:gd name="connsiteX3" fmla="*/ 3009900 w 3123150"/>
                <a:gd name="connsiteY3" fmla="*/ 0 h 491474"/>
                <a:gd name="connsiteX0" fmla="*/ 0 w 3189939"/>
                <a:gd name="connsiteY0" fmla="*/ 98048 h 350375"/>
                <a:gd name="connsiteX1" fmla="*/ 876300 w 3189939"/>
                <a:gd name="connsiteY1" fmla="*/ 311903 h 350375"/>
                <a:gd name="connsiteX2" fmla="*/ 2578100 w 3189939"/>
                <a:gd name="connsiteY2" fmla="*/ 311903 h 350375"/>
                <a:gd name="connsiteX3" fmla="*/ 3136900 w 3189939"/>
                <a:gd name="connsiteY3" fmla="*/ 0 h 350375"/>
                <a:gd name="connsiteX0" fmla="*/ 0 w 3168314"/>
                <a:gd name="connsiteY0" fmla="*/ 164884 h 417211"/>
                <a:gd name="connsiteX1" fmla="*/ 876300 w 3168314"/>
                <a:gd name="connsiteY1" fmla="*/ 378739 h 417211"/>
                <a:gd name="connsiteX2" fmla="*/ 2578100 w 3168314"/>
                <a:gd name="connsiteY2" fmla="*/ 378739 h 417211"/>
                <a:gd name="connsiteX3" fmla="*/ 3098800 w 3168314"/>
                <a:gd name="connsiteY3" fmla="*/ 0 h 417211"/>
                <a:gd name="connsiteX0" fmla="*/ 0 w 3186207"/>
                <a:gd name="connsiteY0" fmla="*/ 164884 h 452503"/>
                <a:gd name="connsiteX1" fmla="*/ 876300 w 3186207"/>
                <a:gd name="connsiteY1" fmla="*/ 378739 h 452503"/>
                <a:gd name="connsiteX2" fmla="*/ 2616200 w 3186207"/>
                <a:gd name="connsiteY2" fmla="*/ 423296 h 452503"/>
                <a:gd name="connsiteX3" fmla="*/ 3098800 w 3186207"/>
                <a:gd name="connsiteY3" fmla="*/ 0 h 452503"/>
                <a:gd name="connsiteX0" fmla="*/ 0 w 3186207"/>
                <a:gd name="connsiteY0" fmla="*/ 164884 h 452503"/>
                <a:gd name="connsiteX1" fmla="*/ 876300 w 3186207"/>
                <a:gd name="connsiteY1" fmla="*/ 378739 h 452503"/>
                <a:gd name="connsiteX2" fmla="*/ 2616200 w 3186207"/>
                <a:gd name="connsiteY2" fmla="*/ 423296 h 452503"/>
                <a:gd name="connsiteX3" fmla="*/ 3098800 w 3186207"/>
                <a:gd name="connsiteY3" fmla="*/ 0 h 452503"/>
                <a:gd name="connsiteX0" fmla="*/ 0 w 3181548"/>
                <a:gd name="connsiteY0" fmla="*/ 164884 h 452503"/>
                <a:gd name="connsiteX1" fmla="*/ 876300 w 3181548"/>
                <a:gd name="connsiteY1" fmla="*/ 378739 h 452503"/>
                <a:gd name="connsiteX2" fmla="*/ 2616200 w 3181548"/>
                <a:gd name="connsiteY2" fmla="*/ 423296 h 452503"/>
                <a:gd name="connsiteX3" fmla="*/ 3098800 w 3181548"/>
                <a:gd name="connsiteY3" fmla="*/ 0 h 452503"/>
                <a:gd name="connsiteX0" fmla="*/ 0 w 3181548"/>
                <a:gd name="connsiteY0" fmla="*/ 164884 h 431544"/>
                <a:gd name="connsiteX1" fmla="*/ 876300 w 3181548"/>
                <a:gd name="connsiteY1" fmla="*/ 378739 h 431544"/>
                <a:gd name="connsiteX2" fmla="*/ 2616200 w 3181548"/>
                <a:gd name="connsiteY2" fmla="*/ 423296 h 431544"/>
                <a:gd name="connsiteX3" fmla="*/ 3098800 w 3181548"/>
                <a:gd name="connsiteY3" fmla="*/ 0 h 431544"/>
                <a:gd name="connsiteX0" fmla="*/ 0 w 3181548"/>
                <a:gd name="connsiteY0" fmla="*/ 164884 h 431544"/>
                <a:gd name="connsiteX1" fmla="*/ 876300 w 3181548"/>
                <a:gd name="connsiteY1" fmla="*/ 378739 h 431544"/>
                <a:gd name="connsiteX2" fmla="*/ 2616200 w 3181548"/>
                <a:gd name="connsiteY2" fmla="*/ 423296 h 431544"/>
                <a:gd name="connsiteX3" fmla="*/ 3098800 w 3181548"/>
                <a:gd name="connsiteY3" fmla="*/ 0 h 431544"/>
                <a:gd name="connsiteX0" fmla="*/ 0 w 3181548"/>
                <a:gd name="connsiteY0" fmla="*/ 164884 h 431544"/>
                <a:gd name="connsiteX1" fmla="*/ 876300 w 3181548"/>
                <a:gd name="connsiteY1" fmla="*/ 378739 h 431544"/>
                <a:gd name="connsiteX2" fmla="*/ 2616200 w 3181548"/>
                <a:gd name="connsiteY2" fmla="*/ 423296 h 431544"/>
                <a:gd name="connsiteX3" fmla="*/ 3098800 w 3181548"/>
                <a:gd name="connsiteY3" fmla="*/ 0 h 431544"/>
                <a:gd name="connsiteX0" fmla="*/ 0 w 3181548"/>
                <a:gd name="connsiteY0" fmla="*/ 164884 h 431544"/>
                <a:gd name="connsiteX1" fmla="*/ 876300 w 3181548"/>
                <a:gd name="connsiteY1" fmla="*/ 378739 h 431544"/>
                <a:gd name="connsiteX2" fmla="*/ 2616200 w 3181548"/>
                <a:gd name="connsiteY2" fmla="*/ 423296 h 431544"/>
                <a:gd name="connsiteX3" fmla="*/ 3098800 w 3181548"/>
                <a:gd name="connsiteY3" fmla="*/ 0 h 431544"/>
                <a:gd name="connsiteX0" fmla="*/ 0 w 3181548"/>
                <a:gd name="connsiteY0" fmla="*/ 164884 h 425548"/>
                <a:gd name="connsiteX1" fmla="*/ 2616200 w 3181548"/>
                <a:gd name="connsiteY1" fmla="*/ 423296 h 425548"/>
                <a:gd name="connsiteX2" fmla="*/ 3098800 w 3181548"/>
                <a:gd name="connsiteY2" fmla="*/ 0 h 425548"/>
                <a:gd name="connsiteX0" fmla="*/ 0 w 3098800"/>
                <a:gd name="connsiteY0" fmla="*/ 164884 h 432909"/>
                <a:gd name="connsiteX1" fmla="*/ 1765300 w 3098800"/>
                <a:gd name="connsiteY1" fmla="*/ 430722 h 432909"/>
                <a:gd name="connsiteX2" fmla="*/ 3098800 w 3098800"/>
                <a:gd name="connsiteY2" fmla="*/ 0 h 432909"/>
                <a:gd name="connsiteX0" fmla="*/ 0 w 3098800"/>
                <a:gd name="connsiteY0" fmla="*/ 164884 h 440275"/>
                <a:gd name="connsiteX1" fmla="*/ 1511300 w 3098800"/>
                <a:gd name="connsiteY1" fmla="*/ 438148 h 440275"/>
                <a:gd name="connsiteX2" fmla="*/ 3098800 w 3098800"/>
                <a:gd name="connsiteY2" fmla="*/ 0 h 440275"/>
                <a:gd name="connsiteX0" fmla="*/ 0 w 3098800"/>
                <a:gd name="connsiteY0" fmla="*/ 164884 h 440275"/>
                <a:gd name="connsiteX1" fmla="*/ 1511300 w 3098800"/>
                <a:gd name="connsiteY1" fmla="*/ 438148 h 440275"/>
                <a:gd name="connsiteX2" fmla="*/ 3098800 w 3098800"/>
                <a:gd name="connsiteY2" fmla="*/ 0 h 440275"/>
                <a:gd name="connsiteX0" fmla="*/ 0 w 3098800"/>
                <a:gd name="connsiteY0" fmla="*/ 164884 h 438644"/>
                <a:gd name="connsiteX1" fmla="*/ 1511300 w 3098800"/>
                <a:gd name="connsiteY1" fmla="*/ 438148 h 438644"/>
                <a:gd name="connsiteX2" fmla="*/ 3098800 w 3098800"/>
                <a:gd name="connsiteY2" fmla="*/ 0 h 438644"/>
                <a:gd name="connsiteX0" fmla="*/ 0 w 3098800"/>
                <a:gd name="connsiteY0" fmla="*/ 164884 h 439714"/>
                <a:gd name="connsiteX1" fmla="*/ 1511300 w 3098800"/>
                <a:gd name="connsiteY1" fmla="*/ 438148 h 439714"/>
                <a:gd name="connsiteX2" fmla="*/ 3098800 w 3098800"/>
                <a:gd name="connsiteY2" fmla="*/ 0 h 439714"/>
                <a:gd name="connsiteX0" fmla="*/ 0 w 3102467"/>
                <a:gd name="connsiteY0" fmla="*/ 164884 h 439714"/>
                <a:gd name="connsiteX1" fmla="*/ 1511300 w 3102467"/>
                <a:gd name="connsiteY1" fmla="*/ 438148 h 439714"/>
                <a:gd name="connsiteX2" fmla="*/ 3098800 w 3102467"/>
                <a:gd name="connsiteY2" fmla="*/ 0 h 439714"/>
                <a:gd name="connsiteX0" fmla="*/ 0 w 3113527"/>
                <a:gd name="connsiteY0" fmla="*/ 164884 h 439876"/>
                <a:gd name="connsiteX1" fmla="*/ 1511300 w 3113527"/>
                <a:gd name="connsiteY1" fmla="*/ 438148 h 439876"/>
                <a:gd name="connsiteX2" fmla="*/ 3098800 w 3113527"/>
                <a:gd name="connsiteY2" fmla="*/ 0 h 439876"/>
                <a:gd name="connsiteX0" fmla="*/ 0 w 3105468"/>
                <a:gd name="connsiteY0" fmla="*/ 164884 h 439876"/>
                <a:gd name="connsiteX1" fmla="*/ 1511300 w 3105468"/>
                <a:gd name="connsiteY1" fmla="*/ 438148 h 439876"/>
                <a:gd name="connsiteX2" fmla="*/ 3098800 w 3105468"/>
                <a:gd name="connsiteY2" fmla="*/ 0 h 439876"/>
                <a:gd name="connsiteX0" fmla="*/ 0 w 3098800"/>
                <a:gd name="connsiteY0" fmla="*/ 164884 h 439837"/>
                <a:gd name="connsiteX1" fmla="*/ 1511300 w 3098800"/>
                <a:gd name="connsiteY1" fmla="*/ 438148 h 439837"/>
                <a:gd name="connsiteX2" fmla="*/ 3098800 w 3098800"/>
                <a:gd name="connsiteY2" fmla="*/ 0 h 439837"/>
                <a:gd name="connsiteX0" fmla="*/ 0 w 3098800"/>
                <a:gd name="connsiteY0" fmla="*/ 164884 h 439945"/>
                <a:gd name="connsiteX1" fmla="*/ 1511300 w 3098800"/>
                <a:gd name="connsiteY1" fmla="*/ 438148 h 439945"/>
                <a:gd name="connsiteX2" fmla="*/ 3098800 w 3098800"/>
                <a:gd name="connsiteY2" fmla="*/ 0 h 439945"/>
                <a:gd name="connsiteX0" fmla="*/ 0 w 3137120"/>
                <a:gd name="connsiteY0" fmla="*/ 142476 h 439945"/>
                <a:gd name="connsiteX1" fmla="*/ 1549620 w 3137120"/>
                <a:gd name="connsiteY1" fmla="*/ 438148 h 439945"/>
                <a:gd name="connsiteX2" fmla="*/ 3137120 w 3137120"/>
                <a:gd name="connsiteY2" fmla="*/ 0 h 439945"/>
                <a:gd name="connsiteX0" fmla="*/ 0 w 3137120"/>
                <a:gd name="connsiteY0" fmla="*/ 142476 h 440416"/>
                <a:gd name="connsiteX1" fmla="*/ 1549620 w 3137120"/>
                <a:gd name="connsiteY1" fmla="*/ 438148 h 440416"/>
                <a:gd name="connsiteX2" fmla="*/ 3137120 w 3137120"/>
                <a:gd name="connsiteY2" fmla="*/ 0 h 440416"/>
                <a:gd name="connsiteX0" fmla="*/ 0 w 3137120"/>
                <a:gd name="connsiteY0" fmla="*/ 142476 h 487766"/>
                <a:gd name="connsiteX1" fmla="*/ 1538671 w 3137120"/>
                <a:gd name="connsiteY1" fmla="*/ 486164 h 487766"/>
                <a:gd name="connsiteX2" fmla="*/ 3137120 w 3137120"/>
                <a:gd name="connsiteY2" fmla="*/ 0 h 487766"/>
                <a:gd name="connsiteX0" fmla="*/ 0 w 3137120"/>
                <a:gd name="connsiteY0" fmla="*/ 142476 h 487418"/>
                <a:gd name="connsiteX1" fmla="*/ 1538671 w 3137120"/>
                <a:gd name="connsiteY1" fmla="*/ 486164 h 487418"/>
                <a:gd name="connsiteX2" fmla="*/ 3137120 w 3137120"/>
                <a:gd name="connsiteY2" fmla="*/ 0 h 487418"/>
                <a:gd name="connsiteX0" fmla="*/ 0 w 3137120"/>
                <a:gd name="connsiteY0" fmla="*/ 142476 h 486164"/>
                <a:gd name="connsiteX1" fmla="*/ 1538671 w 3137120"/>
                <a:gd name="connsiteY1" fmla="*/ 486164 h 486164"/>
                <a:gd name="connsiteX2" fmla="*/ 3137120 w 3137120"/>
                <a:gd name="connsiteY2" fmla="*/ 0 h 486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37120" h="486164">
                  <a:moveTo>
                    <a:pt x="0" y="142476"/>
                  </a:moveTo>
                  <a:cubicBezTo>
                    <a:pt x="99444" y="418332"/>
                    <a:pt x="438443" y="476384"/>
                    <a:pt x="1538671" y="486164"/>
                  </a:cubicBezTo>
                  <a:cubicBezTo>
                    <a:pt x="3008009" y="465636"/>
                    <a:pt x="3059532" y="97694"/>
                    <a:pt x="3137120" y="0"/>
                  </a:cubicBezTo>
                </a:path>
              </a:pathLst>
            </a:custGeom>
            <a:ln w="73025" cmpd="sng">
              <a:solidFill>
                <a:srgbClr val="FF0000"/>
              </a:solidFill>
              <a:tailEnd type="triangle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48" charset="-128"/>
                <a:cs typeface="ＭＳ Ｐゴシック" pitchFamily="48" charset="-128"/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>
              <a:off x="4727069" y="5406135"/>
              <a:ext cx="1029300" cy="820882"/>
            </a:xfrm>
            <a:custGeom>
              <a:avLst/>
              <a:gdLst>
                <a:gd name="connsiteX0" fmla="*/ 0 w 2794000"/>
                <a:gd name="connsiteY0" fmla="*/ 254000 h 517531"/>
                <a:gd name="connsiteX1" fmla="*/ 2794000 w 2794000"/>
                <a:gd name="connsiteY1" fmla="*/ 0 h 517531"/>
                <a:gd name="connsiteX0" fmla="*/ 0 w 2794000"/>
                <a:gd name="connsiteY0" fmla="*/ 254000 h 668987"/>
                <a:gd name="connsiteX1" fmla="*/ 393700 w 2794000"/>
                <a:gd name="connsiteY1" fmla="*/ 660936 h 668987"/>
                <a:gd name="connsiteX2" fmla="*/ 2794000 w 2794000"/>
                <a:gd name="connsiteY2" fmla="*/ 0 h 668987"/>
                <a:gd name="connsiteX0" fmla="*/ 0 w 2794000"/>
                <a:gd name="connsiteY0" fmla="*/ 254000 h 811288"/>
                <a:gd name="connsiteX1" fmla="*/ 393700 w 2794000"/>
                <a:gd name="connsiteY1" fmla="*/ 660936 h 811288"/>
                <a:gd name="connsiteX2" fmla="*/ 2794000 w 2794000"/>
                <a:gd name="connsiteY2" fmla="*/ 0 h 811288"/>
                <a:gd name="connsiteX0" fmla="*/ 0 w 3009900"/>
                <a:gd name="connsiteY0" fmla="*/ 239147 h 811288"/>
                <a:gd name="connsiteX1" fmla="*/ 609600 w 3009900"/>
                <a:gd name="connsiteY1" fmla="*/ 660936 h 811288"/>
                <a:gd name="connsiteX2" fmla="*/ 3009900 w 3009900"/>
                <a:gd name="connsiteY2" fmla="*/ 0 h 811288"/>
                <a:gd name="connsiteX0" fmla="*/ 0 w 3009900"/>
                <a:gd name="connsiteY0" fmla="*/ 239147 h 919616"/>
                <a:gd name="connsiteX1" fmla="*/ 1447800 w 3009900"/>
                <a:gd name="connsiteY1" fmla="*/ 794608 h 919616"/>
                <a:gd name="connsiteX2" fmla="*/ 3009900 w 3009900"/>
                <a:gd name="connsiteY2" fmla="*/ 0 h 919616"/>
                <a:gd name="connsiteX0" fmla="*/ 0 w 3009900"/>
                <a:gd name="connsiteY0" fmla="*/ 239147 h 919616"/>
                <a:gd name="connsiteX1" fmla="*/ 1447800 w 3009900"/>
                <a:gd name="connsiteY1" fmla="*/ 794608 h 919616"/>
                <a:gd name="connsiteX2" fmla="*/ 3009900 w 3009900"/>
                <a:gd name="connsiteY2" fmla="*/ 0 h 919616"/>
                <a:gd name="connsiteX0" fmla="*/ 0 w 3009900"/>
                <a:gd name="connsiteY0" fmla="*/ 239147 h 696033"/>
                <a:gd name="connsiteX1" fmla="*/ 1308100 w 3009900"/>
                <a:gd name="connsiteY1" fmla="*/ 504985 h 696033"/>
                <a:gd name="connsiteX2" fmla="*/ 3009900 w 3009900"/>
                <a:gd name="connsiteY2" fmla="*/ 0 h 696033"/>
                <a:gd name="connsiteX0" fmla="*/ 0 w 3009900"/>
                <a:gd name="connsiteY0" fmla="*/ 239147 h 504985"/>
                <a:gd name="connsiteX1" fmla="*/ 1308100 w 3009900"/>
                <a:gd name="connsiteY1" fmla="*/ 504985 h 504985"/>
                <a:gd name="connsiteX2" fmla="*/ 3009900 w 3009900"/>
                <a:gd name="connsiteY2" fmla="*/ 0 h 504985"/>
                <a:gd name="connsiteX0" fmla="*/ 0 w 3016961"/>
                <a:gd name="connsiteY0" fmla="*/ 239147 h 505087"/>
                <a:gd name="connsiteX1" fmla="*/ 1308100 w 3016961"/>
                <a:gd name="connsiteY1" fmla="*/ 504985 h 505087"/>
                <a:gd name="connsiteX2" fmla="*/ 2832100 w 3016961"/>
                <a:gd name="connsiteY2" fmla="*/ 267345 h 505087"/>
                <a:gd name="connsiteX3" fmla="*/ 3009900 w 3016961"/>
                <a:gd name="connsiteY3" fmla="*/ 0 h 505087"/>
                <a:gd name="connsiteX0" fmla="*/ 0 w 3200609"/>
                <a:gd name="connsiteY0" fmla="*/ 239147 h 523853"/>
                <a:gd name="connsiteX1" fmla="*/ 1308100 w 3200609"/>
                <a:gd name="connsiteY1" fmla="*/ 504985 h 523853"/>
                <a:gd name="connsiteX2" fmla="*/ 3098800 w 3200609"/>
                <a:gd name="connsiteY2" fmla="*/ 475280 h 523853"/>
                <a:gd name="connsiteX3" fmla="*/ 3009900 w 3200609"/>
                <a:gd name="connsiteY3" fmla="*/ 0 h 523853"/>
                <a:gd name="connsiteX0" fmla="*/ 0 w 3200609"/>
                <a:gd name="connsiteY0" fmla="*/ 239147 h 551773"/>
                <a:gd name="connsiteX1" fmla="*/ 889000 w 3200609"/>
                <a:gd name="connsiteY1" fmla="*/ 549543 h 551773"/>
                <a:gd name="connsiteX2" fmla="*/ 3098800 w 3200609"/>
                <a:gd name="connsiteY2" fmla="*/ 475280 h 551773"/>
                <a:gd name="connsiteX3" fmla="*/ 3009900 w 3200609"/>
                <a:gd name="connsiteY3" fmla="*/ 0 h 551773"/>
                <a:gd name="connsiteX0" fmla="*/ 0 w 3200609"/>
                <a:gd name="connsiteY0" fmla="*/ 239147 h 551773"/>
                <a:gd name="connsiteX1" fmla="*/ 889000 w 3200609"/>
                <a:gd name="connsiteY1" fmla="*/ 549543 h 551773"/>
                <a:gd name="connsiteX2" fmla="*/ 3098800 w 3200609"/>
                <a:gd name="connsiteY2" fmla="*/ 475280 h 551773"/>
                <a:gd name="connsiteX3" fmla="*/ 3009900 w 3200609"/>
                <a:gd name="connsiteY3" fmla="*/ 0 h 551773"/>
                <a:gd name="connsiteX0" fmla="*/ 0 w 3009900"/>
                <a:gd name="connsiteY0" fmla="*/ 239147 h 549794"/>
                <a:gd name="connsiteX1" fmla="*/ 889000 w 3009900"/>
                <a:gd name="connsiteY1" fmla="*/ 549543 h 549794"/>
                <a:gd name="connsiteX2" fmla="*/ 2578100 w 3009900"/>
                <a:gd name="connsiteY2" fmla="*/ 408444 h 549794"/>
                <a:gd name="connsiteX3" fmla="*/ 3009900 w 3009900"/>
                <a:gd name="connsiteY3" fmla="*/ 0 h 549794"/>
                <a:gd name="connsiteX0" fmla="*/ 0 w 3009900"/>
                <a:gd name="connsiteY0" fmla="*/ 239147 h 464148"/>
                <a:gd name="connsiteX1" fmla="*/ 876300 w 3009900"/>
                <a:gd name="connsiteY1" fmla="*/ 453002 h 464148"/>
                <a:gd name="connsiteX2" fmla="*/ 2578100 w 3009900"/>
                <a:gd name="connsiteY2" fmla="*/ 408444 h 464148"/>
                <a:gd name="connsiteX3" fmla="*/ 3009900 w 3009900"/>
                <a:gd name="connsiteY3" fmla="*/ 0 h 464148"/>
                <a:gd name="connsiteX0" fmla="*/ 0 w 3094039"/>
                <a:gd name="connsiteY0" fmla="*/ 239147 h 464148"/>
                <a:gd name="connsiteX1" fmla="*/ 876300 w 3094039"/>
                <a:gd name="connsiteY1" fmla="*/ 453002 h 464148"/>
                <a:gd name="connsiteX2" fmla="*/ 2578100 w 3094039"/>
                <a:gd name="connsiteY2" fmla="*/ 408444 h 464148"/>
                <a:gd name="connsiteX3" fmla="*/ 3009900 w 3094039"/>
                <a:gd name="connsiteY3" fmla="*/ 0 h 464148"/>
                <a:gd name="connsiteX0" fmla="*/ 0 w 3123150"/>
                <a:gd name="connsiteY0" fmla="*/ 239147 h 464148"/>
                <a:gd name="connsiteX1" fmla="*/ 876300 w 3123150"/>
                <a:gd name="connsiteY1" fmla="*/ 453002 h 464148"/>
                <a:gd name="connsiteX2" fmla="*/ 2578100 w 3123150"/>
                <a:gd name="connsiteY2" fmla="*/ 408444 h 464148"/>
                <a:gd name="connsiteX3" fmla="*/ 3009900 w 3123150"/>
                <a:gd name="connsiteY3" fmla="*/ 0 h 464148"/>
                <a:gd name="connsiteX0" fmla="*/ 0 w 3123150"/>
                <a:gd name="connsiteY0" fmla="*/ 239147 h 491474"/>
                <a:gd name="connsiteX1" fmla="*/ 876300 w 3123150"/>
                <a:gd name="connsiteY1" fmla="*/ 453002 h 491474"/>
                <a:gd name="connsiteX2" fmla="*/ 2578100 w 3123150"/>
                <a:gd name="connsiteY2" fmla="*/ 453002 h 491474"/>
                <a:gd name="connsiteX3" fmla="*/ 3009900 w 3123150"/>
                <a:gd name="connsiteY3" fmla="*/ 0 h 491474"/>
                <a:gd name="connsiteX0" fmla="*/ 0 w 3123150"/>
                <a:gd name="connsiteY0" fmla="*/ 239147 h 491474"/>
                <a:gd name="connsiteX1" fmla="*/ 876300 w 3123150"/>
                <a:gd name="connsiteY1" fmla="*/ 453002 h 491474"/>
                <a:gd name="connsiteX2" fmla="*/ 2578100 w 3123150"/>
                <a:gd name="connsiteY2" fmla="*/ 453002 h 491474"/>
                <a:gd name="connsiteX3" fmla="*/ 3009900 w 3123150"/>
                <a:gd name="connsiteY3" fmla="*/ 0 h 491474"/>
                <a:gd name="connsiteX0" fmla="*/ 0 w 3189939"/>
                <a:gd name="connsiteY0" fmla="*/ 98048 h 350375"/>
                <a:gd name="connsiteX1" fmla="*/ 876300 w 3189939"/>
                <a:gd name="connsiteY1" fmla="*/ 311903 h 350375"/>
                <a:gd name="connsiteX2" fmla="*/ 2578100 w 3189939"/>
                <a:gd name="connsiteY2" fmla="*/ 311903 h 350375"/>
                <a:gd name="connsiteX3" fmla="*/ 3136900 w 3189939"/>
                <a:gd name="connsiteY3" fmla="*/ 0 h 350375"/>
                <a:gd name="connsiteX0" fmla="*/ 0 w 3168314"/>
                <a:gd name="connsiteY0" fmla="*/ 164884 h 417211"/>
                <a:gd name="connsiteX1" fmla="*/ 876300 w 3168314"/>
                <a:gd name="connsiteY1" fmla="*/ 378739 h 417211"/>
                <a:gd name="connsiteX2" fmla="*/ 2578100 w 3168314"/>
                <a:gd name="connsiteY2" fmla="*/ 378739 h 417211"/>
                <a:gd name="connsiteX3" fmla="*/ 3098800 w 3168314"/>
                <a:gd name="connsiteY3" fmla="*/ 0 h 417211"/>
                <a:gd name="connsiteX0" fmla="*/ 0 w 3186207"/>
                <a:gd name="connsiteY0" fmla="*/ 164884 h 452503"/>
                <a:gd name="connsiteX1" fmla="*/ 876300 w 3186207"/>
                <a:gd name="connsiteY1" fmla="*/ 378739 h 452503"/>
                <a:gd name="connsiteX2" fmla="*/ 2616200 w 3186207"/>
                <a:gd name="connsiteY2" fmla="*/ 423296 h 452503"/>
                <a:gd name="connsiteX3" fmla="*/ 3098800 w 3186207"/>
                <a:gd name="connsiteY3" fmla="*/ 0 h 452503"/>
                <a:gd name="connsiteX0" fmla="*/ 0 w 3186207"/>
                <a:gd name="connsiteY0" fmla="*/ 164884 h 452503"/>
                <a:gd name="connsiteX1" fmla="*/ 876300 w 3186207"/>
                <a:gd name="connsiteY1" fmla="*/ 378739 h 452503"/>
                <a:gd name="connsiteX2" fmla="*/ 2616200 w 3186207"/>
                <a:gd name="connsiteY2" fmla="*/ 423296 h 452503"/>
                <a:gd name="connsiteX3" fmla="*/ 3098800 w 3186207"/>
                <a:gd name="connsiteY3" fmla="*/ 0 h 452503"/>
                <a:gd name="connsiteX0" fmla="*/ 0 w 3181548"/>
                <a:gd name="connsiteY0" fmla="*/ 164884 h 452503"/>
                <a:gd name="connsiteX1" fmla="*/ 876300 w 3181548"/>
                <a:gd name="connsiteY1" fmla="*/ 378739 h 452503"/>
                <a:gd name="connsiteX2" fmla="*/ 2616200 w 3181548"/>
                <a:gd name="connsiteY2" fmla="*/ 423296 h 452503"/>
                <a:gd name="connsiteX3" fmla="*/ 3098800 w 3181548"/>
                <a:gd name="connsiteY3" fmla="*/ 0 h 452503"/>
                <a:gd name="connsiteX0" fmla="*/ 0 w 3181548"/>
                <a:gd name="connsiteY0" fmla="*/ 164884 h 431544"/>
                <a:gd name="connsiteX1" fmla="*/ 876300 w 3181548"/>
                <a:gd name="connsiteY1" fmla="*/ 378739 h 431544"/>
                <a:gd name="connsiteX2" fmla="*/ 2616200 w 3181548"/>
                <a:gd name="connsiteY2" fmla="*/ 423296 h 431544"/>
                <a:gd name="connsiteX3" fmla="*/ 3098800 w 3181548"/>
                <a:gd name="connsiteY3" fmla="*/ 0 h 431544"/>
                <a:gd name="connsiteX0" fmla="*/ 0 w 3181548"/>
                <a:gd name="connsiteY0" fmla="*/ 164884 h 431544"/>
                <a:gd name="connsiteX1" fmla="*/ 876300 w 3181548"/>
                <a:gd name="connsiteY1" fmla="*/ 378739 h 431544"/>
                <a:gd name="connsiteX2" fmla="*/ 2616200 w 3181548"/>
                <a:gd name="connsiteY2" fmla="*/ 423296 h 431544"/>
                <a:gd name="connsiteX3" fmla="*/ 3098800 w 3181548"/>
                <a:gd name="connsiteY3" fmla="*/ 0 h 431544"/>
                <a:gd name="connsiteX0" fmla="*/ 0 w 3181548"/>
                <a:gd name="connsiteY0" fmla="*/ 164884 h 431544"/>
                <a:gd name="connsiteX1" fmla="*/ 876300 w 3181548"/>
                <a:gd name="connsiteY1" fmla="*/ 378739 h 431544"/>
                <a:gd name="connsiteX2" fmla="*/ 2616200 w 3181548"/>
                <a:gd name="connsiteY2" fmla="*/ 423296 h 431544"/>
                <a:gd name="connsiteX3" fmla="*/ 3098800 w 3181548"/>
                <a:gd name="connsiteY3" fmla="*/ 0 h 431544"/>
                <a:gd name="connsiteX0" fmla="*/ 0 w 3181548"/>
                <a:gd name="connsiteY0" fmla="*/ 164884 h 431544"/>
                <a:gd name="connsiteX1" fmla="*/ 876300 w 3181548"/>
                <a:gd name="connsiteY1" fmla="*/ 378739 h 431544"/>
                <a:gd name="connsiteX2" fmla="*/ 2616200 w 3181548"/>
                <a:gd name="connsiteY2" fmla="*/ 423296 h 431544"/>
                <a:gd name="connsiteX3" fmla="*/ 3098800 w 3181548"/>
                <a:gd name="connsiteY3" fmla="*/ 0 h 431544"/>
                <a:gd name="connsiteX0" fmla="*/ 0 w 3181548"/>
                <a:gd name="connsiteY0" fmla="*/ 164884 h 425548"/>
                <a:gd name="connsiteX1" fmla="*/ 2616200 w 3181548"/>
                <a:gd name="connsiteY1" fmla="*/ 423296 h 425548"/>
                <a:gd name="connsiteX2" fmla="*/ 3098800 w 3181548"/>
                <a:gd name="connsiteY2" fmla="*/ 0 h 425548"/>
                <a:gd name="connsiteX0" fmla="*/ 0 w 3098800"/>
                <a:gd name="connsiteY0" fmla="*/ 164884 h 432909"/>
                <a:gd name="connsiteX1" fmla="*/ 1765300 w 3098800"/>
                <a:gd name="connsiteY1" fmla="*/ 430722 h 432909"/>
                <a:gd name="connsiteX2" fmla="*/ 3098800 w 3098800"/>
                <a:gd name="connsiteY2" fmla="*/ 0 h 432909"/>
                <a:gd name="connsiteX0" fmla="*/ 0 w 3098800"/>
                <a:gd name="connsiteY0" fmla="*/ 164884 h 440275"/>
                <a:gd name="connsiteX1" fmla="*/ 1511300 w 3098800"/>
                <a:gd name="connsiteY1" fmla="*/ 438148 h 440275"/>
                <a:gd name="connsiteX2" fmla="*/ 3098800 w 3098800"/>
                <a:gd name="connsiteY2" fmla="*/ 0 h 440275"/>
                <a:gd name="connsiteX0" fmla="*/ 0 w 3098800"/>
                <a:gd name="connsiteY0" fmla="*/ 164884 h 440275"/>
                <a:gd name="connsiteX1" fmla="*/ 1511300 w 3098800"/>
                <a:gd name="connsiteY1" fmla="*/ 438148 h 440275"/>
                <a:gd name="connsiteX2" fmla="*/ 3098800 w 3098800"/>
                <a:gd name="connsiteY2" fmla="*/ 0 h 440275"/>
                <a:gd name="connsiteX0" fmla="*/ 0 w 3098800"/>
                <a:gd name="connsiteY0" fmla="*/ 164884 h 438644"/>
                <a:gd name="connsiteX1" fmla="*/ 1511300 w 3098800"/>
                <a:gd name="connsiteY1" fmla="*/ 438148 h 438644"/>
                <a:gd name="connsiteX2" fmla="*/ 3098800 w 3098800"/>
                <a:gd name="connsiteY2" fmla="*/ 0 h 438644"/>
                <a:gd name="connsiteX0" fmla="*/ 0 w 3098800"/>
                <a:gd name="connsiteY0" fmla="*/ 164884 h 439714"/>
                <a:gd name="connsiteX1" fmla="*/ 1511300 w 3098800"/>
                <a:gd name="connsiteY1" fmla="*/ 438148 h 439714"/>
                <a:gd name="connsiteX2" fmla="*/ 3098800 w 3098800"/>
                <a:gd name="connsiteY2" fmla="*/ 0 h 439714"/>
                <a:gd name="connsiteX0" fmla="*/ 0 w 3102467"/>
                <a:gd name="connsiteY0" fmla="*/ 164884 h 439714"/>
                <a:gd name="connsiteX1" fmla="*/ 1511300 w 3102467"/>
                <a:gd name="connsiteY1" fmla="*/ 438148 h 439714"/>
                <a:gd name="connsiteX2" fmla="*/ 3098800 w 3102467"/>
                <a:gd name="connsiteY2" fmla="*/ 0 h 439714"/>
                <a:gd name="connsiteX0" fmla="*/ 0 w 3051667"/>
                <a:gd name="connsiteY0" fmla="*/ 0 h 496457"/>
                <a:gd name="connsiteX1" fmla="*/ 1460500 w 3051667"/>
                <a:gd name="connsiteY1" fmla="*/ 496051 h 496457"/>
                <a:gd name="connsiteX2" fmla="*/ 3048000 w 3051667"/>
                <a:gd name="connsiteY2" fmla="*/ 57903 h 496457"/>
                <a:gd name="connsiteX0" fmla="*/ 15832 w 3067499"/>
                <a:gd name="connsiteY0" fmla="*/ 0 h 496723"/>
                <a:gd name="connsiteX1" fmla="*/ 1476332 w 3067499"/>
                <a:gd name="connsiteY1" fmla="*/ 496051 h 496723"/>
                <a:gd name="connsiteX2" fmla="*/ 3063832 w 3067499"/>
                <a:gd name="connsiteY2" fmla="*/ 57903 h 496723"/>
                <a:gd name="connsiteX0" fmla="*/ 15832 w 1825947"/>
                <a:gd name="connsiteY0" fmla="*/ 0 h 496723"/>
                <a:gd name="connsiteX1" fmla="*/ 1476332 w 1825947"/>
                <a:gd name="connsiteY1" fmla="*/ 496051 h 496723"/>
                <a:gd name="connsiteX2" fmla="*/ 1006432 w 1825947"/>
                <a:gd name="connsiteY2" fmla="*/ 206428 h 496723"/>
                <a:gd name="connsiteX0" fmla="*/ 194423 w 1366627"/>
                <a:gd name="connsiteY0" fmla="*/ 0 h 467148"/>
                <a:gd name="connsiteX1" fmla="*/ 765923 w 1366627"/>
                <a:gd name="connsiteY1" fmla="*/ 466346 h 467148"/>
                <a:gd name="connsiteX2" fmla="*/ 1185023 w 1366627"/>
                <a:gd name="connsiteY2" fmla="*/ 206428 h 467148"/>
                <a:gd name="connsiteX0" fmla="*/ 194423 w 1204886"/>
                <a:gd name="connsiteY0" fmla="*/ 0 h 467148"/>
                <a:gd name="connsiteX1" fmla="*/ 765923 w 1204886"/>
                <a:gd name="connsiteY1" fmla="*/ 466346 h 467148"/>
                <a:gd name="connsiteX2" fmla="*/ 1185023 w 1204886"/>
                <a:gd name="connsiteY2" fmla="*/ 206428 h 467148"/>
                <a:gd name="connsiteX0" fmla="*/ 39242 w 1049705"/>
                <a:gd name="connsiteY0" fmla="*/ 0 h 468187"/>
                <a:gd name="connsiteX1" fmla="*/ 610742 w 1049705"/>
                <a:gd name="connsiteY1" fmla="*/ 466346 h 468187"/>
                <a:gd name="connsiteX2" fmla="*/ 1029842 w 1049705"/>
                <a:gd name="connsiteY2" fmla="*/ 206428 h 468187"/>
                <a:gd name="connsiteX0" fmla="*/ 39242 w 1035495"/>
                <a:gd name="connsiteY0" fmla="*/ 0 h 468187"/>
                <a:gd name="connsiteX1" fmla="*/ 610742 w 1035495"/>
                <a:gd name="connsiteY1" fmla="*/ 466346 h 468187"/>
                <a:gd name="connsiteX2" fmla="*/ 1029842 w 1035495"/>
                <a:gd name="connsiteY2" fmla="*/ 206428 h 468187"/>
                <a:gd name="connsiteX0" fmla="*/ 39242 w 1049265"/>
                <a:gd name="connsiteY0" fmla="*/ 0 h 468187"/>
                <a:gd name="connsiteX1" fmla="*/ 610742 w 1049265"/>
                <a:gd name="connsiteY1" fmla="*/ 466346 h 468187"/>
                <a:gd name="connsiteX2" fmla="*/ 1029842 w 1049265"/>
                <a:gd name="connsiteY2" fmla="*/ 206428 h 468187"/>
                <a:gd name="connsiteX0" fmla="*/ 24372 w 1034395"/>
                <a:gd name="connsiteY0" fmla="*/ 0 h 467271"/>
                <a:gd name="connsiteX1" fmla="*/ 595872 w 1034395"/>
                <a:gd name="connsiteY1" fmla="*/ 466346 h 467271"/>
                <a:gd name="connsiteX2" fmla="*/ 1014972 w 1034395"/>
                <a:gd name="connsiteY2" fmla="*/ 206428 h 467271"/>
                <a:gd name="connsiteX0" fmla="*/ 24752 w 1029300"/>
                <a:gd name="connsiteY0" fmla="*/ 0 h 480005"/>
                <a:gd name="connsiteX1" fmla="*/ 590777 w 1029300"/>
                <a:gd name="connsiteY1" fmla="*/ 479150 h 480005"/>
                <a:gd name="connsiteX2" fmla="*/ 1009877 w 1029300"/>
                <a:gd name="connsiteY2" fmla="*/ 219232 h 480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9300" h="480005">
                  <a:moveTo>
                    <a:pt x="24752" y="0"/>
                  </a:moveTo>
                  <a:cubicBezTo>
                    <a:pt x="-77906" y="343459"/>
                    <a:pt x="144163" y="492802"/>
                    <a:pt x="590777" y="479150"/>
                  </a:cubicBezTo>
                  <a:cubicBezTo>
                    <a:pt x="1123594" y="479877"/>
                    <a:pt x="1030825" y="300920"/>
                    <a:pt x="1009877" y="219232"/>
                  </a:cubicBezTo>
                </a:path>
              </a:pathLst>
            </a:custGeom>
            <a:ln w="73025" cmpd="sng">
              <a:solidFill>
                <a:srgbClr val="FF0000"/>
              </a:solidFill>
              <a:tailEnd type="triangle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48" charset="-128"/>
                <a:cs typeface="ＭＳ Ｐゴシック" pitchFamily="48" charset="-128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671210" y="1926655"/>
              <a:ext cx="15018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Paracrine</a:t>
              </a:r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887234" y="4950991"/>
              <a:ext cx="14977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Autocrine</a:t>
              </a:r>
              <a:endParaRPr lang="en-US" dirty="0"/>
            </a:p>
          </p:txBody>
        </p:sp>
      </p:grpSp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2003" y="1173163"/>
            <a:ext cx="7524750" cy="5142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6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6387" y="3151127"/>
            <a:ext cx="734036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8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9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0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1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9668"/>
          <a:stretch>
            <a:fillRect/>
          </a:stretch>
        </p:blipFill>
        <p:spPr bwMode="auto">
          <a:xfrm>
            <a:off x="0" y="0"/>
            <a:ext cx="18669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2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0498"/>
          <a:stretch>
            <a:fillRect/>
          </a:stretch>
        </p:blipFill>
        <p:spPr bwMode="auto">
          <a:xfrm>
            <a:off x="0" y="0"/>
            <a:ext cx="17907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ext Box 72"/>
          <p:cNvSpPr txBox="1">
            <a:spLocks noChangeArrowheads="1"/>
          </p:cNvSpPr>
          <p:nvPr/>
        </p:nvSpPr>
        <p:spPr bwMode="auto">
          <a:xfrm>
            <a:off x="7380312" y="166688"/>
            <a:ext cx="1044116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08</a:t>
            </a:r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7504" y="440668"/>
            <a:ext cx="7092788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Histamine H</a:t>
            </a:r>
            <a:r>
              <a:rPr lang="en-US" sz="2000" dirty="0" smtClean="0">
                <a:latin typeface="Algerian" pitchFamily="82" charset="0"/>
              </a:rPr>
              <a:t>1</a:t>
            </a:r>
            <a:r>
              <a:rPr lang="en-US" sz="3200" dirty="0" smtClean="0">
                <a:latin typeface="Algerian" pitchFamily="82" charset="0"/>
              </a:rPr>
              <a:t> receptor blockers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1340768"/>
            <a:ext cx="36004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Second generation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55576" y="2816932"/>
            <a:ext cx="305838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Clinical uses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55576" y="3537012"/>
            <a:ext cx="305838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Allergic conditions such as:-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755576" y="4643554"/>
            <a:ext cx="305838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Narrow" pitchFamily="34" charset="0"/>
              </a:rPr>
              <a:t>Allergic rhinitis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755576" y="2067505"/>
            <a:ext cx="36004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Blip>
                <a:blip r:embed="rId8"/>
              </a:buBlip>
              <a:defRPr/>
            </a:pPr>
            <a:r>
              <a:rPr lang="en-US" sz="2800" b="1" dirty="0" smtClean="0">
                <a:solidFill>
                  <a:srgbClr val="7030A0"/>
                </a:solidFill>
                <a:latin typeface="Arial Narrow" pitchFamily="34" charset="0"/>
              </a:rPr>
              <a:t>Non-sedating effect</a:t>
            </a:r>
            <a:endParaRPr lang="en-US" sz="2800" b="1" dirty="0"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5576" y="5851450"/>
            <a:ext cx="305838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Urticaria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755576" y="5328230"/>
            <a:ext cx="305838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Conjunctivitis</a:t>
            </a:r>
            <a:endParaRPr lang="en-US" sz="2800" dirty="0"/>
          </a:p>
        </p:txBody>
      </p:sp>
      <p:pic>
        <p:nvPicPr>
          <p:cNvPr id="17" name="Picture 2" descr="Autacoids (i)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99992" y="1214755"/>
            <a:ext cx="4248472" cy="3276364"/>
          </a:xfrm>
          <a:prstGeom prst="rect">
            <a:avLst/>
          </a:prstGeom>
          <a:noFill/>
        </p:spPr>
      </p:pic>
      <p:pic>
        <p:nvPicPr>
          <p:cNvPr id="78850" name="Picture 2" descr="نتيجة بحث الصور عن ‪viral conjunctivitis‬‏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99992" y="4491119"/>
            <a:ext cx="3333750" cy="1883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9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60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10" y="-17140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1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0498"/>
          <a:stretch>
            <a:fillRect/>
          </a:stretch>
        </p:blipFill>
        <p:spPr bwMode="auto">
          <a:xfrm>
            <a:off x="0" y="0"/>
            <a:ext cx="17907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2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1328" r="6224"/>
          <a:stretch>
            <a:fillRect/>
          </a:stretch>
        </p:blipFill>
        <p:spPr bwMode="auto">
          <a:xfrm>
            <a:off x="0" y="0"/>
            <a:ext cx="1143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3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158" r="8714"/>
          <a:stretch>
            <a:fillRect/>
          </a:stretch>
        </p:blipFill>
        <p:spPr bwMode="auto">
          <a:xfrm>
            <a:off x="0" y="0"/>
            <a:ext cx="8382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66"/>
          <p:cNvSpPr txBox="1">
            <a:spLocks noChangeArrowheads="1"/>
          </p:cNvSpPr>
          <p:nvPr/>
        </p:nvSpPr>
        <p:spPr bwMode="auto">
          <a:xfrm>
            <a:off x="71628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09</a:t>
            </a:r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440668"/>
            <a:ext cx="5769260" cy="584775"/>
          </a:xfrm>
          <a:prstGeom prst="rect">
            <a:avLst/>
          </a:prstGeom>
          <a:solidFill>
            <a:srgbClr val="191919"/>
          </a:solidFill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460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2FDF7"/>
                </a:solidFill>
                <a:latin typeface="Algerian" pitchFamily="82" charset="0"/>
              </a:rPr>
              <a:t>H</a:t>
            </a:r>
            <a:r>
              <a:rPr lang="en-US" sz="2000" dirty="0" smtClean="0">
                <a:solidFill>
                  <a:srgbClr val="F2FDF7"/>
                </a:solidFill>
                <a:latin typeface="Algerian" pitchFamily="82" charset="0"/>
              </a:rPr>
              <a:t>2</a:t>
            </a:r>
            <a:r>
              <a:rPr lang="en-US" sz="3200" dirty="0" smtClean="0">
                <a:solidFill>
                  <a:srgbClr val="F2FDF7"/>
                </a:solidFill>
                <a:latin typeface="Algerian" pitchFamily="82" charset="0"/>
              </a:rPr>
              <a:t>- receptor blockers</a:t>
            </a:r>
            <a:endParaRPr lang="en-US" sz="3200" dirty="0">
              <a:solidFill>
                <a:srgbClr val="F2FDF7"/>
              </a:solidFill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5507650"/>
            <a:ext cx="2323492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Arial Narrow" pitchFamily="34" charset="0"/>
              </a:rPr>
              <a:t>Peptic ulcers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143000" y="4067490"/>
            <a:ext cx="4005064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 Narrow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Used for the treatment of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:-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143000" y="2888940"/>
            <a:ext cx="4323742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" pitchFamily="18" charset="0"/>
              </a:rPr>
              <a:t>Blockers of H</a:t>
            </a:r>
            <a:r>
              <a:rPr lang="en-US" sz="1600" dirty="0" smtClean="0">
                <a:latin typeface="Times" pitchFamily="18" charset="0"/>
              </a:rPr>
              <a:t>2</a:t>
            </a:r>
            <a:r>
              <a:rPr lang="en-US" sz="2800" dirty="0" smtClean="0">
                <a:latin typeface="Times" pitchFamily="18" charset="0"/>
              </a:rPr>
              <a:t> receptors inhibit  gastric acid secretion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1143000" y="1919443"/>
            <a:ext cx="6684404" cy="83099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" pitchFamily="18" charset="0"/>
              </a:rPr>
              <a:t>Histamine plays an important role in the formation and </a:t>
            </a:r>
            <a:r>
              <a:rPr lang="en-US" sz="2400" dirty="0" smtClean="0">
                <a:latin typeface="Times" pitchFamily="18" charset="0"/>
              </a:rPr>
              <a:t>secretion </a:t>
            </a:r>
            <a:r>
              <a:rPr lang="en-US" sz="2400" dirty="0" smtClean="0">
                <a:latin typeface="Times" pitchFamily="18" charset="0"/>
              </a:rPr>
              <a:t>of </a:t>
            </a:r>
            <a:r>
              <a:rPr lang="en-US" sz="2400" dirty="0" err="1" smtClean="0">
                <a:latin typeface="Times" pitchFamily="18" charset="0"/>
              </a:rPr>
              <a:t>HCl</a:t>
            </a:r>
            <a:r>
              <a:rPr lang="en-US" sz="2400" dirty="0" smtClean="0">
                <a:latin typeface="Times" pitchFamily="18" charset="0"/>
              </a:rPr>
              <a:t> </a:t>
            </a:r>
            <a:r>
              <a:rPr lang="en-US" sz="2400" dirty="0" smtClean="0">
                <a:latin typeface="Times" pitchFamily="18" charset="0"/>
              </a:rPr>
              <a:t>by </a:t>
            </a:r>
            <a:r>
              <a:rPr lang="en-US" sz="2400" dirty="0" smtClean="0">
                <a:latin typeface="Times" pitchFamily="18" charset="0"/>
              </a:rPr>
              <a:t>activation of </a:t>
            </a:r>
            <a:r>
              <a:rPr lang="en-US" sz="2400" dirty="0" smtClean="0">
                <a:latin typeface="Times" pitchFamily="18" charset="0"/>
              </a:rPr>
              <a:t>H</a:t>
            </a:r>
            <a:r>
              <a:rPr lang="en-US" dirty="0" smtClean="0">
                <a:latin typeface="Times" pitchFamily="18" charset="0"/>
              </a:rPr>
              <a:t>2</a:t>
            </a:r>
            <a:r>
              <a:rPr lang="en-US" sz="2400" dirty="0" smtClean="0">
                <a:latin typeface="Times" pitchFamily="18" charset="0"/>
              </a:rPr>
              <a:t> receptors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1143000" y="4833156"/>
            <a:ext cx="2323492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Arial Narrow" pitchFamily="34" charset="0"/>
              </a:rPr>
              <a:t>Gastritis</a:t>
            </a:r>
            <a:endParaRPr lang="en-US" sz="2800" dirty="0"/>
          </a:p>
        </p:txBody>
      </p:sp>
      <p:pic>
        <p:nvPicPr>
          <p:cNvPr id="76801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15865" y="4689140"/>
            <a:ext cx="2000250" cy="163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1143000" y="1173163"/>
            <a:ext cx="2472865" cy="46166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" pitchFamily="18" charset="0"/>
              </a:rPr>
              <a:t>Cimetidine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60132" y="2888940"/>
            <a:ext cx="3161158" cy="3141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6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4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5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158"/>
          <a:stretch>
            <a:fillRect/>
          </a:stretch>
        </p:blipFill>
        <p:spPr bwMode="auto">
          <a:xfrm>
            <a:off x="0" y="-28575"/>
            <a:ext cx="1638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6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158"/>
          <a:stretch>
            <a:fillRect/>
          </a:stretch>
        </p:blipFill>
        <p:spPr bwMode="auto">
          <a:xfrm>
            <a:off x="0" y="0"/>
            <a:ext cx="1638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7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988" r="6224"/>
          <a:stretch>
            <a:fillRect/>
          </a:stretch>
        </p:blipFill>
        <p:spPr bwMode="auto">
          <a:xfrm>
            <a:off x="0" y="0"/>
            <a:ext cx="9906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3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3818" r="8714"/>
          <a:stretch>
            <a:fillRect/>
          </a:stretch>
        </p:blipFill>
        <p:spPr bwMode="auto">
          <a:xfrm>
            <a:off x="0" y="0"/>
            <a:ext cx="6858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39"/>
          <p:cNvSpPr txBox="1">
            <a:spLocks noChangeArrowheads="1"/>
          </p:cNvSpPr>
          <p:nvPr/>
        </p:nvSpPr>
        <p:spPr bwMode="auto">
          <a:xfrm>
            <a:off x="7397750" y="166688"/>
            <a:ext cx="1066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10</a:t>
            </a:r>
            <a:endParaRPr lang="en-US" altLang="en-US" dirty="0"/>
          </a:p>
        </p:txBody>
      </p:sp>
      <p:sp>
        <p:nvSpPr>
          <p:cNvPr id="13320" name="Rectangle 40"/>
          <p:cNvSpPr>
            <a:spLocks noChangeArrowheads="1"/>
          </p:cNvSpPr>
          <p:nvPr/>
        </p:nvSpPr>
        <p:spPr bwMode="auto">
          <a:xfrm>
            <a:off x="7556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440668"/>
            <a:ext cx="5769260" cy="584775"/>
          </a:xfrm>
          <a:prstGeom prst="rect">
            <a:avLst/>
          </a:prstGeom>
          <a:solidFill>
            <a:srgbClr val="191919"/>
          </a:solidFill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460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2FDF7"/>
                </a:solidFill>
                <a:latin typeface="Algerian" pitchFamily="82" charset="0"/>
              </a:rPr>
              <a:t>H</a:t>
            </a:r>
            <a:r>
              <a:rPr lang="en-US" sz="2400" dirty="0" smtClean="0">
                <a:solidFill>
                  <a:srgbClr val="F2FDF7"/>
                </a:solidFill>
                <a:latin typeface="Algerian" pitchFamily="82" charset="0"/>
              </a:rPr>
              <a:t>3</a:t>
            </a:r>
            <a:r>
              <a:rPr lang="en-US" sz="3200" dirty="0" smtClean="0">
                <a:solidFill>
                  <a:srgbClr val="F2FDF7"/>
                </a:solidFill>
                <a:latin typeface="Algerian" pitchFamily="82" charset="0"/>
              </a:rPr>
              <a:t>- receptor blockers</a:t>
            </a:r>
            <a:endParaRPr lang="en-US" sz="3200" dirty="0">
              <a:solidFill>
                <a:srgbClr val="F2FDF7"/>
              </a:solidFill>
              <a:latin typeface="Algerian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0600" y="4329100"/>
            <a:ext cx="4951784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Arial Narrow" pitchFamily="34" charset="0"/>
              </a:rPr>
              <a:t>Vertigo and balance disturbances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990600" y="3429000"/>
            <a:ext cx="4951784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Used in treatment of:-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990600" y="2258869"/>
            <a:ext cx="4951784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 Narrow" pitchFamily="34" charset="0"/>
              </a:rPr>
              <a:t>It produces dilatation of blood vessels in inner ear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990600" y="1412776"/>
            <a:ext cx="3168588" cy="584775"/>
          </a:xfrm>
          <a:prstGeom prst="rect">
            <a:avLst/>
          </a:prstGeom>
          <a:solidFill>
            <a:srgbClr val="191919"/>
          </a:solidFill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460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2FDF7"/>
                </a:solidFill>
                <a:latin typeface="Algerian" pitchFamily="82" charset="0"/>
              </a:rPr>
              <a:t>betahistine</a:t>
            </a:r>
            <a:endParaRPr lang="en-US" sz="3200" dirty="0">
              <a:solidFill>
                <a:srgbClr val="F2FDF7"/>
              </a:solidFill>
              <a:latin typeface="Algerian" pitchFamily="82" charset="0"/>
            </a:endParaRPr>
          </a:p>
        </p:txBody>
      </p:sp>
      <p:pic>
        <p:nvPicPr>
          <p:cNvPr id="64514" name="Picture 2" descr="نتيجة بحث الصور عن ‪inner ear anatomy‬‏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16650" y="2258869"/>
            <a:ext cx="2495810" cy="2390775"/>
          </a:xfrm>
          <a:prstGeom prst="rect">
            <a:avLst/>
          </a:prstGeom>
          <a:noFill/>
        </p:spPr>
      </p:pic>
      <p:pic>
        <p:nvPicPr>
          <p:cNvPr id="74753" name="Picture 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12260" y="4649644"/>
            <a:ext cx="1676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4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9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1" descr="card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0498"/>
          <a:stretch>
            <a:fillRect/>
          </a:stretch>
        </p:blipFill>
        <p:spPr bwMode="auto">
          <a:xfrm>
            <a:off x="0" y="0"/>
            <a:ext cx="17907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2" descr="card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1328" r="6224"/>
          <a:stretch>
            <a:fillRect/>
          </a:stretch>
        </p:blipFill>
        <p:spPr bwMode="auto">
          <a:xfrm>
            <a:off x="0" y="0"/>
            <a:ext cx="1143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3" descr="card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158" r="8714"/>
          <a:stretch>
            <a:fillRect/>
          </a:stretch>
        </p:blipFill>
        <p:spPr bwMode="auto">
          <a:xfrm>
            <a:off x="0" y="0"/>
            <a:ext cx="8382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66"/>
          <p:cNvSpPr txBox="1">
            <a:spLocks noChangeArrowheads="1"/>
          </p:cNvSpPr>
          <p:nvPr/>
        </p:nvSpPr>
        <p:spPr bwMode="auto">
          <a:xfrm>
            <a:off x="71628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0</a:t>
            </a:r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440668"/>
            <a:ext cx="5769260" cy="584775"/>
          </a:xfrm>
          <a:prstGeom prst="rect">
            <a:avLst/>
          </a:prstGeom>
          <a:solidFill>
            <a:srgbClr val="191919"/>
          </a:solidFill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460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2FDF7"/>
                </a:solidFill>
                <a:latin typeface="Algerian" pitchFamily="82" charset="0"/>
              </a:rPr>
              <a:t>eicosanoids</a:t>
            </a:r>
            <a:endParaRPr lang="en-US" sz="3200" dirty="0">
              <a:solidFill>
                <a:srgbClr val="F2FDF7"/>
              </a:solidFill>
              <a:latin typeface="Algerian" pitchFamily="8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59732" y="1808821"/>
            <a:ext cx="4358643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2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01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00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99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93"/>
          <p:cNvSpPr txBox="1">
            <a:spLocks noChangeArrowheads="1"/>
          </p:cNvSpPr>
          <p:nvPr/>
        </p:nvSpPr>
        <p:spPr bwMode="auto">
          <a:xfrm>
            <a:off x="3124200" y="442913"/>
            <a:ext cx="5105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 b="1">
                <a:solidFill>
                  <a:srgbClr val="FF0080"/>
                </a:solidFill>
              </a:rPr>
              <a:t>WINTER</a:t>
            </a:r>
            <a:endParaRPr lang="en-US" altLang="en-US" sz="9600">
              <a:solidFill>
                <a:srgbClr val="FF0080"/>
              </a:solidFill>
            </a:endParaRPr>
          </a:p>
        </p:txBody>
      </p:sp>
      <p:sp>
        <p:nvSpPr>
          <p:cNvPr id="5127" name="Text Box 90"/>
          <p:cNvSpPr txBox="1">
            <a:spLocks noChangeArrowheads="1"/>
          </p:cNvSpPr>
          <p:nvPr/>
        </p:nvSpPr>
        <p:spPr bwMode="auto">
          <a:xfrm>
            <a:off x="3352800" y="1677988"/>
            <a:ext cx="213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chemeClr val="bg2"/>
                </a:solidFill>
              </a:rPr>
              <a:t>Template</a:t>
            </a:r>
            <a:endParaRPr lang="en-US" altLang="en-US"/>
          </a:p>
        </p:txBody>
      </p:sp>
      <p:pic>
        <p:nvPicPr>
          <p:cNvPr id="5128" name="Picture 9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Rectangle 105"/>
          <p:cNvSpPr>
            <a:spLocks noChangeArrowheads="1"/>
          </p:cNvSpPr>
          <p:nvPr/>
        </p:nvSpPr>
        <p:spPr bwMode="auto">
          <a:xfrm>
            <a:off x="5715000" y="166688"/>
            <a:ext cx="1447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GB" altLang="en-US"/>
          </a:p>
        </p:txBody>
      </p:sp>
      <p:sp>
        <p:nvSpPr>
          <p:cNvPr id="5131" name="Text Box 108"/>
          <p:cNvSpPr txBox="1">
            <a:spLocks noChangeArrowheads="1"/>
          </p:cNvSpPr>
          <p:nvPr/>
        </p:nvSpPr>
        <p:spPr bwMode="auto">
          <a:xfrm>
            <a:off x="66294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>
                <a:solidFill>
                  <a:srgbClr val="F2FDF7"/>
                </a:solidFill>
              </a:rPr>
              <a:t>1</a:t>
            </a:r>
            <a:r>
              <a:rPr lang="en-US" altLang="en-US" sz="6000" dirty="0" smtClean="0">
                <a:solidFill>
                  <a:srgbClr val="F2FDF7"/>
                </a:solidFill>
              </a:rPr>
              <a:t>1</a:t>
            </a:r>
            <a:endParaRPr lang="en-US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67744" y="440668"/>
            <a:ext cx="3447256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lgerian" pitchFamily="82" charset="0"/>
              </a:rPr>
              <a:t>eicosanoids</a:t>
            </a:r>
            <a:endParaRPr lang="en-US" sz="3200" dirty="0">
              <a:latin typeface="Algerian" pitchFamily="82" charset="0"/>
            </a:endParaRPr>
          </a:p>
        </p:txBody>
      </p:sp>
      <p:pic>
        <p:nvPicPr>
          <p:cNvPr id="72705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2168860"/>
            <a:ext cx="7308812" cy="4104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Down Arrow Callout 14"/>
          <p:cNvSpPr/>
          <p:nvPr/>
        </p:nvSpPr>
        <p:spPr>
          <a:xfrm>
            <a:off x="473968" y="1385600"/>
            <a:ext cx="1793776" cy="584775"/>
          </a:xfrm>
          <a:prstGeom prst="downArrowCallout">
            <a:avLst/>
          </a:prstGeom>
          <a:solidFill>
            <a:srgbClr val="FFFF00"/>
          </a:solidFill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Glucocorticoids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Down Arrow Callout 13"/>
          <p:cNvSpPr/>
          <p:nvPr/>
        </p:nvSpPr>
        <p:spPr>
          <a:xfrm>
            <a:off x="755576" y="1442176"/>
            <a:ext cx="1089248" cy="584775"/>
          </a:xfrm>
          <a:prstGeom prst="downArrowCallout">
            <a:avLst/>
          </a:prstGeom>
          <a:solidFill>
            <a:srgbClr val="FFFF00"/>
          </a:solidFill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Zileuton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Down Arrow Callout 15"/>
          <p:cNvSpPr/>
          <p:nvPr/>
        </p:nvSpPr>
        <p:spPr>
          <a:xfrm>
            <a:off x="755576" y="1413888"/>
            <a:ext cx="1089248" cy="584775"/>
          </a:xfrm>
          <a:prstGeom prst="downArrowCallout">
            <a:avLst/>
          </a:prstGeom>
          <a:solidFill>
            <a:srgbClr val="FFFF00"/>
          </a:solidFill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NSAIDS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3968" y="1385600"/>
            <a:ext cx="3447256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synthesis</a:t>
            </a:r>
            <a:endParaRPr lang="en-US" sz="3200" dirty="0">
              <a:latin typeface="Algerian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0.0257 C 0.01823 -0.02084 0.03507 -0.00509 0.05208 0.00486 C 0.05503 0.00671 0.05833 0.00787 0.06145 0.00903 C 0.06423 0.01018 0.06718 0.01041 0.06979 0.0118 C 0.07482 0.01458 0.07916 0.01921 0.08437 0.02153 C 0.08645 0.02245 0.08854 0.02315 0.09062 0.0243 C 0.09895 0.0287 0.10625 0.0375 0.11354 0.04375 C 0.12239 0.05139 0.13385 0.05532 0.14375 0.05903 C 0.14861 0.06342 0.15347 0.06921 0.15833 0.07291 C 0.15954 0.07384 0.16111 0.07361 0.1625 0.0743 C 0.16875 0.07754 0.17395 0.08356 0.1802 0.0868 C 0.1967 0.0956 0.21788 0.10185 0.23541 0.10486 C 0.2434 0.10787 0.25104 0.10926 0.25937 0.11041 C 0.26389 0.1125 0.2684 0.1125 0.27291 0.11458 C 0.27812 0.11967 0.29427 0.13426 0.3 0.13541 C 0.30416 0.13634 0.30954 0.13703 0.31354 0.13958 C 0.32066 0.14421 0.32725 0.15023 0.33437 0.15486 C 0.33576 0.15578 0.33628 0.15787 0.3375 0.15903 C 0.34184 0.16319 0.3467 0.16736 0.35104 0.17153 C 0.36111 0.18102 0.3677 0.18055 0.37708 0.1868 C 0.37986 0.18866 0.3802 0.19051 0.38333 0.19097 C 0.38611 0.1912 0.38889 0.19097 0.39166 0.19097 " pathEditMode="relative" rAng="0" ptsTypes="fffffffffffffffffffff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00" y="10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07 -0.02569 C 0.04548 -0.02338 0.05712 -0.01458 0.07066 -0.00903 C 0.07239 -0.00833 0.08663 -0.00625 0.08732 -0.00625 C 0.09184 -0.00416 0.09531 -0.00139 0.09982 0.0007 C 0.10208 0.01297 0.10469 0.02176 0.11232 0.02986 C 0.11857 0.0463 0.13611 0.05347 0.14774 0.06181 C 0.15937 0.07014 0.16996 0.08033 0.18107 0.08959 C 0.1835 0.09167 0.1868 0.0919 0.18941 0.09375 C 0.20364 0.10324 0.21875 0.11158 0.2342 0.11736 C 0.23802 0.1206 0.24184 0.12037 0.24566 0.12292 C 0.25139 0.12685 0.25712 0.12847 0.26337 0.13125 C 0.27048 0.13449 0.27725 0.14028 0.2842 0.14375 C 0.29514 0.14908 0.30642 0.15417 0.31753 0.15903 C 0.32222 0.16366 0.33194 0.16852 0.33524 0.17431 C 0.33923 0.18148 0.33663 0.1794 0.34253 0.18125 C 0.34531 0.18496 0.34878 0.1882 0.35191 0.19097 C 0.35885 0.19722 0.35121 0.18681 0.35816 0.19514 C 0.36076 0.19815 0.36232 0.20278 0.36545 0.20486 C 0.36753 0.20625 0.36979 0.20741 0.3717 0.20903 C 0.37639 0.2132 0.37656 0.22014 0.38212 0.22292 C 0.38437 0.22755 0.38923 0.23588 0.39253 0.23959 C 0.39444 0.24167 0.39878 0.24514 0.39878 0.24537 C 0.39948 0.24653 0.4 0.24815 0.40087 0.24931 C 0.40278 0.25139 0.40712 0.25486 0.40712 0.2551 C 0.4085 0.26065 0.41146 0.26111 0.41441 0.26597 C 0.42135 0.27732 0.42743 0.29051 0.43628 0.29931 C 0.43802 0.3088 0.44253 0.31297 0.44566 0.32153 C 0.44913 0.33056 0.45191 0.34514 0.45816 0.3507 C 0.46007 0.3581 0.4585 0.35371 0.46337 0.3632 C 0.46458 0.36574 0.46475 0.36875 0.46545 0.37153 C 0.46666 0.37616 0.47326 0.38889 0.47587 0.39236 C 0.47656 0.39838 0.47691 0.40625 0.47899 0.41181 C 0.48107 0.41713 0.4835 0.42246 0.4842 0.42847 C 0.48594 0.44283 0.48524 0.43403 0.48524 0.45486 " pathEditMode="relative" rAng="0" ptsTypes="fffffffffffffffffffffffffffffffff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00" y="24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75 -0.02963 C 0.03732 -0.02384 0.03993 -0.02801 0.04166 -0.01019 C 0.04288 0.00231 0.04826 0.02338 0.05312 0.03426 C 0.05625 0.05463 0.05868 0.075 0.06145 0.09537 C 0.06198 0.09953 0.06284 0.1037 0.06354 0.10787 C 0.06423 0.11157 0.06562 0.11898 0.06562 0.11921 C 0.06597 0.15509 0.06597 0.1912 0.06666 0.22731 C 0.06718 0.25393 0.07673 0.28194 0.08541 0.30509 C 0.08923 0.31528 0.08993 0.32754 0.09479 0.33703 C 0.09774 0.35301 0.09357 0.33333 0.09791 0.34676 C 0.10017 0.3537 0.10139 0.3618 0.10312 0.36898 C 0.10711 0.38518 0.11145 0.40092 0.11458 0.41759 C 0.11614 0.42569 0.1184 0.43241 0.12083 0.43981 C 0.12326 0.44722 0.12257 0.44305 0.12395 0.44953 C 0.1243 0.45139 0.125 0.45509 0.125 0.45532 " pathEditMode="relative" rAng="0" ptsTypes="ffffffffffffff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0" y="2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4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5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6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7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304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5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8838"/>
          <a:stretch>
            <a:fillRect/>
          </a:stretch>
        </p:blipFill>
        <p:spPr bwMode="auto">
          <a:xfrm>
            <a:off x="0" y="0"/>
            <a:ext cx="1943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 Box 60"/>
          <p:cNvSpPr txBox="1">
            <a:spLocks noChangeArrowheads="1"/>
          </p:cNvSpPr>
          <p:nvPr/>
        </p:nvSpPr>
        <p:spPr bwMode="auto">
          <a:xfrm>
            <a:off x="6793718" y="0"/>
            <a:ext cx="1066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>
                <a:solidFill>
                  <a:srgbClr val="F2FDF7"/>
                </a:solidFill>
              </a:rPr>
              <a:t>1</a:t>
            </a:r>
            <a:r>
              <a:rPr lang="en-US" altLang="en-US" sz="6000" dirty="0" smtClean="0">
                <a:solidFill>
                  <a:srgbClr val="F2FDF7"/>
                </a:solidFill>
              </a:rPr>
              <a:t>2</a:t>
            </a:r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63788" y="296652"/>
            <a:ext cx="3168352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Cox </a:t>
            </a:r>
            <a:r>
              <a:rPr lang="en-US" sz="3200" dirty="0" err="1" smtClean="0">
                <a:latin typeface="Algerian" pitchFamily="82" charset="0"/>
              </a:rPr>
              <a:t>Isozymes</a:t>
            </a:r>
            <a:endParaRPr lang="en-US" sz="3200" dirty="0">
              <a:latin typeface="Algerian" pitchFamily="82" charset="0"/>
            </a:endParaRPr>
          </a:p>
        </p:txBody>
      </p:sp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3608" y="1412776"/>
            <a:ext cx="716479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8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9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0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1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9668"/>
          <a:stretch>
            <a:fillRect/>
          </a:stretch>
        </p:blipFill>
        <p:spPr bwMode="auto">
          <a:xfrm>
            <a:off x="0" y="0"/>
            <a:ext cx="18669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2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0498"/>
          <a:stretch>
            <a:fillRect/>
          </a:stretch>
        </p:blipFill>
        <p:spPr bwMode="auto">
          <a:xfrm>
            <a:off x="0" y="0"/>
            <a:ext cx="17907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ext Box 72"/>
          <p:cNvSpPr txBox="1">
            <a:spLocks noChangeArrowheads="1"/>
          </p:cNvSpPr>
          <p:nvPr/>
        </p:nvSpPr>
        <p:spPr bwMode="auto">
          <a:xfrm>
            <a:off x="69342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>
                <a:solidFill>
                  <a:srgbClr val="F2FDF7"/>
                </a:solidFill>
              </a:rPr>
              <a:t>1</a:t>
            </a:r>
            <a:r>
              <a:rPr lang="en-US" altLang="en-US" sz="6000" dirty="0" smtClean="0">
                <a:solidFill>
                  <a:srgbClr val="F2FDF7"/>
                </a:solidFill>
              </a:rPr>
              <a:t>3</a:t>
            </a:r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97124" y="440668"/>
            <a:ext cx="6037076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Actions of prostaglandins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7124" y="1376772"/>
            <a:ext cx="7092788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They are </a:t>
            </a:r>
            <a:r>
              <a:rPr lang="en-US" sz="2800" dirty="0" err="1" smtClean="0"/>
              <a:t>proinflammatory</a:t>
            </a:r>
            <a:r>
              <a:rPr lang="en-US" sz="2800" dirty="0" smtClean="0"/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97124" y="2132856"/>
            <a:ext cx="4286944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Cause  vasodilatation of vascular smooth muscle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897124" y="3284984"/>
            <a:ext cx="7092788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Inhibition of platelets aggregation/ increase platelet aggregation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897124" y="4509120"/>
            <a:ext cx="5259052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Sensitize neurons to cause pain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897124" y="5248364"/>
            <a:ext cx="2664296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Induce labor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38850" y="5032340"/>
            <a:ext cx="17907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00092" y="2132856"/>
            <a:ext cx="21240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9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60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1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0498"/>
          <a:stretch>
            <a:fillRect/>
          </a:stretch>
        </p:blipFill>
        <p:spPr bwMode="auto">
          <a:xfrm>
            <a:off x="0" y="0"/>
            <a:ext cx="17907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2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1328" r="6224"/>
          <a:stretch>
            <a:fillRect/>
          </a:stretch>
        </p:blipFill>
        <p:spPr bwMode="auto">
          <a:xfrm>
            <a:off x="0" y="0"/>
            <a:ext cx="1143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3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158" r="8714"/>
          <a:stretch>
            <a:fillRect/>
          </a:stretch>
        </p:blipFill>
        <p:spPr bwMode="auto">
          <a:xfrm>
            <a:off x="0" y="0"/>
            <a:ext cx="8382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66"/>
          <p:cNvSpPr txBox="1">
            <a:spLocks noChangeArrowheads="1"/>
          </p:cNvSpPr>
          <p:nvPr/>
        </p:nvSpPr>
        <p:spPr bwMode="auto">
          <a:xfrm>
            <a:off x="71628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>
                <a:solidFill>
                  <a:srgbClr val="F2FDF7"/>
                </a:solidFill>
              </a:rPr>
              <a:t>1</a:t>
            </a:r>
            <a:r>
              <a:rPr lang="en-US" altLang="en-US" sz="6000" dirty="0" smtClean="0">
                <a:solidFill>
                  <a:srgbClr val="F2FDF7"/>
                </a:solidFill>
              </a:rPr>
              <a:t>4</a:t>
            </a:r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440668"/>
            <a:ext cx="6165304" cy="584775"/>
          </a:xfrm>
          <a:prstGeom prst="rect">
            <a:avLst/>
          </a:prstGeom>
          <a:solidFill>
            <a:srgbClr val="191919"/>
          </a:solidFill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460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2FDF7"/>
                </a:solidFill>
                <a:latin typeface="Algerian" pitchFamily="82" charset="0"/>
              </a:rPr>
              <a:t>Actions of prostaglandins</a:t>
            </a:r>
            <a:endParaRPr lang="en-US" sz="3200" dirty="0">
              <a:solidFill>
                <a:srgbClr val="F2FDF7"/>
              </a:solidFill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9524" y="1674386"/>
            <a:ext cx="55387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Decrease intraocular pressure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049524" y="2420888"/>
            <a:ext cx="594066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Acts on thermoregulatory center of </a:t>
            </a:r>
          </a:p>
          <a:p>
            <a:r>
              <a:rPr lang="en-US" sz="2800" dirty="0" smtClean="0"/>
              <a:t>Hypothalamus to </a:t>
            </a:r>
            <a:r>
              <a:rPr lang="en-US" sz="2800" dirty="0" smtClean="0">
                <a:latin typeface="Times New Roman"/>
                <a:cs typeface="Times New Roman"/>
              </a:rPr>
              <a:t>↑ body temperature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049524" y="3681028"/>
            <a:ext cx="625878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Acts on kidney to increase </a:t>
            </a:r>
            <a:r>
              <a:rPr lang="en-US" sz="2800" dirty="0" err="1" smtClean="0"/>
              <a:t>glomerular</a:t>
            </a:r>
            <a:r>
              <a:rPr lang="en-US" sz="2800" dirty="0" smtClean="0"/>
              <a:t> filtration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049524" y="5022177"/>
            <a:ext cx="7092788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Acts on  parietal cells of stomach to protect gastric mucosa</a:t>
            </a:r>
            <a:endParaRPr lang="en-US" sz="2800" dirty="0"/>
          </a:p>
        </p:txBody>
      </p:sp>
      <p:pic>
        <p:nvPicPr>
          <p:cNvPr id="66562" name="Picture 2" descr="نتيجة بحث الصور عن ‪intraocular pressure‬‏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88224" y="185789"/>
            <a:ext cx="2154206" cy="2011817"/>
          </a:xfrm>
          <a:prstGeom prst="rect">
            <a:avLst/>
          </a:prstGeom>
          <a:noFill/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49524" y="1088353"/>
            <a:ext cx="5940660" cy="2592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24138" y="1088353"/>
            <a:ext cx="3895725" cy="3933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04248" y="2420888"/>
            <a:ext cx="18192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5" dur="5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4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5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158"/>
          <a:stretch>
            <a:fillRect/>
          </a:stretch>
        </p:blipFill>
        <p:spPr bwMode="auto">
          <a:xfrm>
            <a:off x="0" y="-28575"/>
            <a:ext cx="1638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6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158"/>
          <a:stretch>
            <a:fillRect/>
          </a:stretch>
        </p:blipFill>
        <p:spPr bwMode="auto">
          <a:xfrm>
            <a:off x="0" y="0"/>
            <a:ext cx="1638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7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988" r="6224"/>
          <a:stretch>
            <a:fillRect/>
          </a:stretch>
        </p:blipFill>
        <p:spPr bwMode="auto">
          <a:xfrm>
            <a:off x="0" y="0"/>
            <a:ext cx="9906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3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3818" r="8714"/>
          <a:stretch>
            <a:fillRect/>
          </a:stretch>
        </p:blipFill>
        <p:spPr bwMode="auto">
          <a:xfrm>
            <a:off x="0" y="0"/>
            <a:ext cx="6858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39"/>
          <p:cNvSpPr txBox="1">
            <a:spLocks noChangeArrowheads="1"/>
          </p:cNvSpPr>
          <p:nvPr/>
        </p:nvSpPr>
        <p:spPr bwMode="auto">
          <a:xfrm>
            <a:off x="739775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>
                <a:solidFill>
                  <a:srgbClr val="F2FDF7"/>
                </a:solidFill>
              </a:rPr>
              <a:t>1</a:t>
            </a:r>
            <a:r>
              <a:rPr lang="en-US" altLang="en-US" sz="6000" dirty="0" smtClean="0">
                <a:solidFill>
                  <a:srgbClr val="F2FDF7"/>
                </a:solidFill>
              </a:rPr>
              <a:t>5</a:t>
            </a:r>
            <a:endParaRPr lang="en-US" altLang="en-US" dirty="0"/>
          </a:p>
        </p:txBody>
      </p:sp>
      <p:sp>
        <p:nvSpPr>
          <p:cNvPr id="13320" name="Rectangle 40"/>
          <p:cNvSpPr>
            <a:spLocks noChangeArrowheads="1"/>
          </p:cNvSpPr>
          <p:nvPr/>
        </p:nvSpPr>
        <p:spPr bwMode="auto">
          <a:xfrm>
            <a:off x="7556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628998" y="440668"/>
            <a:ext cx="6768752" cy="523220"/>
          </a:xfrm>
          <a:prstGeom prst="rect">
            <a:avLst/>
          </a:prstGeom>
          <a:solidFill>
            <a:srgbClr val="191919"/>
          </a:solidFill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460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2FDF7"/>
                </a:solidFill>
                <a:latin typeface="Algerian" pitchFamily="82" charset="0"/>
              </a:rPr>
              <a:t>Prostacyclin</a:t>
            </a:r>
            <a:r>
              <a:rPr lang="en-US" sz="2800" dirty="0" smtClean="0">
                <a:solidFill>
                  <a:srgbClr val="F2FDF7"/>
                </a:solidFill>
                <a:latin typeface="Algerian" pitchFamily="82" charset="0"/>
              </a:rPr>
              <a:t> versus </a:t>
            </a:r>
            <a:r>
              <a:rPr lang="en-US" sz="2800" dirty="0" err="1" smtClean="0">
                <a:solidFill>
                  <a:srgbClr val="F2FDF7"/>
                </a:solidFill>
                <a:latin typeface="Algerian" pitchFamily="82" charset="0"/>
              </a:rPr>
              <a:t>thromboxane</a:t>
            </a:r>
            <a:endParaRPr lang="en-US" sz="2800" dirty="0">
              <a:solidFill>
                <a:srgbClr val="F2FDF7"/>
              </a:solidFill>
              <a:latin typeface="Algerian" pitchFamily="82" charset="0"/>
            </a:endParaRPr>
          </a:p>
        </p:txBody>
      </p:sp>
      <p:pic>
        <p:nvPicPr>
          <p:cNvPr id="64513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67644" y="1268413"/>
            <a:ext cx="6933394" cy="5148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2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01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00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99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93"/>
          <p:cNvSpPr txBox="1">
            <a:spLocks noChangeArrowheads="1"/>
          </p:cNvSpPr>
          <p:nvPr/>
        </p:nvSpPr>
        <p:spPr bwMode="auto">
          <a:xfrm>
            <a:off x="3124200" y="442913"/>
            <a:ext cx="5105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 b="1">
                <a:solidFill>
                  <a:srgbClr val="FF0080"/>
                </a:solidFill>
              </a:rPr>
              <a:t>WINTER</a:t>
            </a:r>
            <a:endParaRPr lang="en-US" altLang="en-US" sz="9600">
              <a:solidFill>
                <a:srgbClr val="FF0080"/>
              </a:solidFill>
            </a:endParaRPr>
          </a:p>
        </p:txBody>
      </p:sp>
      <p:sp>
        <p:nvSpPr>
          <p:cNvPr id="5127" name="Text Box 90"/>
          <p:cNvSpPr txBox="1">
            <a:spLocks noChangeArrowheads="1"/>
          </p:cNvSpPr>
          <p:nvPr/>
        </p:nvSpPr>
        <p:spPr bwMode="auto">
          <a:xfrm>
            <a:off x="3352800" y="1677988"/>
            <a:ext cx="213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chemeClr val="bg2"/>
                </a:solidFill>
              </a:rPr>
              <a:t>Template</a:t>
            </a:r>
            <a:endParaRPr lang="en-US" altLang="en-US"/>
          </a:p>
        </p:txBody>
      </p:sp>
      <p:pic>
        <p:nvPicPr>
          <p:cNvPr id="5128" name="Picture 9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Rectangle 105"/>
          <p:cNvSpPr>
            <a:spLocks noChangeArrowheads="1"/>
          </p:cNvSpPr>
          <p:nvPr/>
        </p:nvSpPr>
        <p:spPr bwMode="auto">
          <a:xfrm>
            <a:off x="5715000" y="166688"/>
            <a:ext cx="1447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GB" altLang="en-US"/>
          </a:p>
        </p:txBody>
      </p:sp>
      <p:sp>
        <p:nvSpPr>
          <p:cNvPr id="5131" name="Text Box 108"/>
          <p:cNvSpPr txBox="1">
            <a:spLocks noChangeArrowheads="1"/>
          </p:cNvSpPr>
          <p:nvPr/>
        </p:nvSpPr>
        <p:spPr bwMode="auto">
          <a:xfrm>
            <a:off x="66294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16</a:t>
            </a:r>
            <a:endParaRPr lang="en-US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9532" y="440668"/>
            <a:ext cx="6372708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Clinical uses of PGs analogs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94838" y="5498068"/>
            <a:ext cx="2946412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Bronchial asthma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413774" y="2708920"/>
            <a:ext cx="2150876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Misoprostol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2754288" y="2057728"/>
            <a:ext cx="423762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Glaucoma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413774" y="2057728"/>
            <a:ext cx="2111914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Latanoprost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2754288" y="1416378"/>
            <a:ext cx="5253136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Induce abortion in first trimester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413284" y="1416378"/>
            <a:ext cx="2112404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Carboprost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413774" y="3356992"/>
            <a:ext cx="1922276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Alprostadil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2754288" y="2708920"/>
            <a:ext cx="2137556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Peptic ulcer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413774" y="4077072"/>
            <a:ext cx="5427476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Zileuton</a:t>
            </a:r>
            <a:r>
              <a:rPr lang="en-US" sz="2800" dirty="0" smtClean="0"/>
              <a:t> (</a:t>
            </a:r>
            <a:r>
              <a:rPr lang="en-US" sz="2800" dirty="0" err="1" smtClean="0"/>
              <a:t>lipoxygenase</a:t>
            </a:r>
            <a:r>
              <a:rPr lang="en-US" sz="2800" dirty="0" smtClean="0"/>
              <a:t> inhibitor)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2754288" y="3356992"/>
            <a:ext cx="3643064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Erectile dysfunction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413774" y="4833156"/>
            <a:ext cx="6578134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Zafirlukast</a:t>
            </a:r>
            <a:r>
              <a:rPr lang="en-US" sz="2800" dirty="0" smtClean="0"/>
              <a:t> (</a:t>
            </a:r>
            <a:r>
              <a:rPr lang="en-US" sz="2800" dirty="0" err="1" smtClean="0"/>
              <a:t>leukotreine</a:t>
            </a:r>
            <a:r>
              <a:rPr lang="en-US" sz="2800" dirty="0" smtClean="0"/>
              <a:t> receptor blocker)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2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01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00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99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93"/>
          <p:cNvSpPr txBox="1">
            <a:spLocks noChangeArrowheads="1"/>
          </p:cNvSpPr>
          <p:nvPr/>
        </p:nvSpPr>
        <p:spPr bwMode="auto">
          <a:xfrm>
            <a:off x="3124200" y="442913"/>
            <a:ext cx="5105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 b="1">
                <a:solidFill>
                  <a:srgbClr val="FF0080"/>
                </a:solidFill>
              </a:rPr>
              <a:t>WINTER</a:t>
            </a:r>
            <a:endParaRPr lang="en-US" altLang="en-US" sz="9600">
              <a:solidFill>
                <a:srgbClr val="FF0080"/>
              </a:solidFill>
            </a:endParaRPr>
          </a:p>
        </p:txBody>
      </p:sp>
      <p:sp>
        <p:nvSpPr>
          <p:cNvPr id="5127" name="Text Box 90"/>
          <p:cNvSpPr txBox="1">
            <a:spLocks noChangeArrowheads="1"/>
          </p:cNvSpPr>
          <p:nvPr/>
        </p:nvSpPr>
        <p:spPr bwMode="auto">
          <a:xfrm>
            <a:off x="3352800" y="1677988"/>
            <a:ext cx="213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chemeClr val="bg2"/>
                </a:solidFill>
              </a:rPr>
              <a:t>Template</a:t>
            </a:r>
            <a:endParaRPr lang="en-US" altLang="en-US"/>
          </a:p>
        </p:txBody>
      </p:sp>
      <p:pic>
        <p:nvPicPr>
          <p:cNvPr id="5128" name="Picture 9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Rectangle 105"/>
          <p:cNvSpPr>
            <a:spLocks noChangeArrowheads="1"/>
          </p:cNvSpPr>
          <p:nvPr/>
        </p:nvSpPr>
        <p:spPr bwMode="auto">
          <a:xfrm>
            <a:off x="5715000" y="166688"/>
            <a:ext cx="1447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GB" altLang="en-US"/>
          </a:p>
        </p:txBody>
      </p:sp>
      <p:sp>
        <p:nvSpPr>
          <p:cNvPr id="5131" name="Text Box 108"/>
          <p:cNvSpPr txBox="1">
            <a:spLocks noChangeArrowheads="1"/>
          </p:cNvSpPr>
          <p:nvPr/>
        </p:nvSpPr>
        <p:spPr bwMode="auto">
          <a:xfrm>
            <a:off x="66294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>
                <a:solidFill>
                  <a:srgbClr val="F2FDF7"/>
                </a:solidFill>
              </a:rPr>
              <a:t>01</a:t>
            </a:r>
            <a:endParaRPr lang="en-US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159732" y="442913"/>
            <a:ext cx="3326668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lgerian" pitchFamily="82" charset="0"/>
              </a:rPr>
              <a:t>Autocoids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1130" y="4689140"/>
            <a:ext cx="587827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" pitchFamily="18" charset="0"/>
              </a:rPr>
              <a:t>To study the agents which enhance or block their effects</a:t>
            </a:r>
            <a:endParaRPr lang="en-US" sz="2800" dirty="0">
              <a:latin typeface="Times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1130" y="2808509"/>
            <a:ext cx="6437802" cy="138499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" pitchFamily="18" charset="0"/>
              </a:rPr>
              <a:t>To describe the synthesis, receptors and functions of histamine, </a:t>
            </a:r>
            <a:r>
              <a:rPr lang="en-US" sz="2800" dirty="0" err="1" smtClean="0">
                <a:latin typeface="Times" pitchFamily="18" charset="0"/>
              </a:rPr>
              <a:t>eicosanoids</a:t>
            </a:r>
            <a:r>
              <a:rPr lang="en-US" sz="2800" dirty="0" smtClean="0">
                <a:latin typeface="Times" pitchFamily="18" charset="0"/>
              </a:rPr>
              <a:t> ,nitric oxide , </a:t>
            </a:r>
            <a:r>
              <a:rPr lang="en-US" sz="2800" dirty="0" err="1" smtClean="0">
                <a:latin typeface="Times" pitchFamily="18" charset="0"/>
              </a:rPr>
              <a:t>angiotensin</a:t>
            </a:r>
            <a:r>
              <a:rPr lang="en-US" sz="2800" dirty="0" smtClean="0">
                <a:latin typeface="Times" pitchFamily="18" charset="0"/>
              </a:rPr>
              <a:t>,  </a:t>
            </a:r>
            <a:r>
              <a:rPr lang="en-US" sz="2800" dirty="0" err="1" smtClean="0">
                <a:latin typeface="Times" pitchFamily="18" charset="0"/>
              </a:rPr>
              <a:t>kinins</a:t>
            </a:r>
            <a:r>
              <a:rPr lang="en-US" sz="2800" dirty="0" smtClean="0">
                <a:latin typeface="Times" pitchFamily="18" charset="0"/>
              </a:rPr>
              <a:t> &amp; 5-HT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751130" y="1677988"/>
            <a:ext cx="3326668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ILOS</a:t>
            </a:r>
            <a:endParaRPr lang="en-US" sz="3200" dirty="0">
              <a:latin typeface="Algerian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9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60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1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0498"/>
          <a:stretch>
            <a:fillRect/>
          </a:stretch>
        </p:blipFill>
        <p:spPr bwMode="auto">
          <a:xfrm>
            <a:off x="0" y="0"/>
            <a:ext cx="17907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2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1328" r="6224"/>
          <a:stretch>
            <a:fillRect/>
          </a:stretch>
        </p:blipFill>
        <p:spPr bwMode="auto">
          <a:xfrm>
            <a:off x="0" y="0"/>
            <a:ext cx="1143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3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158" r="8714"/>
          <a:stretch>
            <a:fillRect/>
          </a:stretch>
        </p:blipFill>
        <p:spPr bwMode="auto">
          <a:xfrm>
            <a:off x="0" y="0"/>
            <a:ext cx="8382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66"/>
          <p:cNvSpPr txBox="1">
            <a:spLocks noChangeArrowheads="1"/>
          </p:cNvSpPr>
          <p:nvPr/>
        </p:nvSpPr>
        <p:spPr bwMode="auto">
          <a:xfrm>
            <a:off x="7488324" y="166688"/>
            <a:ext cx="741276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0</a:t>
            </a:r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440668"/>
            <a:ext cx="6165304" cy="584775"/>
          </a:xfrm>
          <a:prstGeom prst="rect">
            <a:avLst/>
          </a:prstGeom>
          <a:solidFill>
            <a:srgbClr val="191919"/>
          </a:solidFill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460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2FDF7"/>
                </a:solidFill>
                <a:latin typeface="Algerian" pitchFamily="82" charset="0"/>
              </a:rPr>
              <a:t>Nitric oxide</a:t>
            </a:r>
            <a:endParaRPr lang="en-US" sz="3200" dirty="0">
              <a:solidFill>
                <a:srgbClr val="F2FDF7"/>
              </a:solidFill>
              <a:latin typeface="Algerian" pitchFamily="82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9772" y="2185988"/>
            <a:ext cx="3500028" cy="3511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4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5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6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7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5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8838"/>
          <a:stretch>
            <a:fillRect/>
          </a:stretch>
        </p:blipFill>
        <p:spPr bwMode="auto">
          <a:xfrm>
            <a:off x="0" y="0"/>
            <a:ext cx="1943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 Box 60"/>
          <p:cNvSpPr txBox="1">
            <a:spLocks noChangeArrowheads="1"/>
          </p:cNvSpPr>
          <p:nvPr/>
        </p:nvSpPr>
        <p:spPr bwMode="auto">
          <a:xfrm>
            <a:off x="67056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17</a:t>
            </a:r>
            <a:endParaRPr lang="en-US" altLang="en-US" dirty="0"/>
          </a:p>
        </p:txBody>
      </p:sp>
      <p:pic>
        <p:nvPicPr>
          <p:cNvPr id="73730" name="Picture 2" descr="نتيجة بحث الصور عن ‪nitric oxide pharmacology‬‏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45460" y="1412776"/>
            <a:ext cx="2120280" cy="167977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943100" y="440668"/>
            <a:ext cx="324036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Nitric oxide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1125" y="5168823"/>
            <a:ext cx="3456384" cy="1200329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There are 3 </a:t>
            </a:r>
            <a:r>
              <a:rPr lang="en-US" sz="2400" dirty="0" err="1" smtClean="0"/>
              <a:t>isoforms</a:t>
            </a:r>
            <a:r>
              <a:rPr lang="en-US" sz="2400" dirty="0" smtClean="0"/>
              <a:t> of the enzyme nitric oxide </a:t>
            </a:r>
            <a:r>
              <a:rPr lang="en-US" sz="2400" dirty="0" err="1" smtClean="0"/>
              <a:t>synthase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935596" y="2188021"/>
            <a:ext cx="3546394" cy="1200329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Synthesized from L- </a:t>
            </a:r>
            <a:r>
              <a:rPr lang="en-US" sz="2400" dirty="0" err="1" smtClean="0"/>
              <a:t>arganine</a:t>
            </a:r>
            <a:r>
              <a:rPr lang="en-US" sz="2400" dirty="0" smtClean="0"/>
              <a:t> by nitric oxide </a:t>
            </a:r>
            <a:r>
              <a:rPr lang="en-US" sz="2400" dirty="0" err="1" smtClean="0"/>
              <a:t>synthase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935596" y="1412776"/>
            <a:ext cx="27003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Biosynthesis</a:t>
            </a:r>
            <a:endParaRPr lang="en-US" sz="2800" b="1" dirty="0"/>
          </a:p>
        </p:txBody>
      </p:sp>
      <p:pic>
        <p:nvPicPr>
          <p:cNvPr id="60419" name="Picture 3" descr="نتيجة بحث الصور عن ‪nitric oxide synthesis‬‏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81990" y="3679999"/>
            <a:ext cx="3772390" cy="2340260"/>
          </a:xfrm>
          <a:prstGeom prst="rect">
            <a:avLst/>
          </a:prstGeom>
          <a:noFill/>
        </p:spPr>
      </p:pic>
      <p:pic>
        <p:nvPicPr>
          <p:cNvPr id="60421" name="Picture 5" descr="نتيجة بحث الصور عن ‪nitric oxide comics‬‏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30214" y="1279719"/>
            <a:ext cx="4709864" cy="4523928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935596" y="3497318"/>
            <a:ext cx="3456384" cy="156966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 release is stimulated by 5-HT, acetylcholine, bradykinin &amp; histamine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477518" y="3641608"/>
            <a:ext cx="3776861" cy="2414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8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9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1" descr="card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668"/>
          <a:stretch>
            <a:fillRect/>
          </a:stretch>
        </p:blipFill>
        <p:spPr bwMode="auto">
          <a:xfrm>
            <a:off x="0" y="0"/>
            <a:ext cx="18669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2" descr="card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498"/>
          <a:stretch>
            <a:fillRect/>
          </a:stretch>
        </p:blipFill>
        <p:spPr bwMode="auto">
          <a:xfrm>
            <a:off x="0" y="0"/>
            <a:ext cx="17907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ext Box 72"/>
          <p:cNvSpPr txBox="1">
            <a:spLocks noChangeArrowheads="1"/>
          </p:cNvSpPr>
          <p:nvPr/>
        </p:nvSpPr>
        <p:spPr bwMode="auto">
          <a:xfrm>
            <a:off x="69342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DF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18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43100" y="440668"/>
            <a:ext cx="4213076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lgerian" pitchFamily="82" charset="0"/>
                <a:ea typeface="+mn-ea"/>
                <a:cs typeface="+mn-cs"/>
              </a:rPr>
              <a:t>Isoforms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lgerian" pitchFamily="82" charset="0"/>
                <a:ea typeface="+mn-ea"/>
                <a:cs typeface="+mn-cs"/>
              </a:rPr>
              <a:t> of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lgerian" pitchFamily="82" charset="0"/>
                <a:ea typeface="+mn-ea"/>
                <a:cs typeface="+mn-cs"/>
              </a:rPr>
              <a:t>nos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lgerian" pitchFamily="82" charset="0"/>
              <a:ea typeface="+mn-ea"/>
              <a:cs typeface="+mn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42974" y="1340768"/>
            <a:ext cx="7409445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6841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9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1" descr="card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498"/>
          <a:stretch>
            <a:fillRect/>
          </a:stretch>
        </p:blipFill>
        <p:spPr bwMode="auto">
          <a:xfrm>
            <a:off x="0" y="0"/>
            <a:ext cx="17907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2" descr="card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328" r="6224"/>
          <a:stretch>
            <a:fillRect/>
          </a:stretch>
        </p:blipFill>
        <p:spPr bwMode="auto">
          <a:xfrm>
            <a:off x="0" y="0"/>
            <a:ext cx="1143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3" descr="card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158" r="8714"/>
          <a:stretch>
            <a:fillRect/>
          </a:stretch>
        </p:blipFill>
        <p:spPr bwMode="auto">
          <a:xfrm>
            <a:off x="0" y="0"/>
            <a:ext cx="8382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66"/>
          <p:cNvSpPr txBox="1">
            <a:spLocks noChangeArrowheads="1"/>
          </p:cNvSpPr>
          <p:nvPr/>
        </p:nvSpPr>
        <p:spPr bwMode="auto">
          <a:xfrm>
            <a:off x="71628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DF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19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440668"/>
            <a:ext cx="5517232" cy="584775"/>
          </a:xfrm>
          <a:prstGeom prst="rect">
            <a:avLst/>
          </a:prstGeom>
          <a:solidFill>
            <a:srgbClr val="191919"/>
          </a:solidFill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46050" prst="convex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DF7"/>
                </a:solidFill>
                <a:effectLst/>
                <a:uLnTx/>
                <a:uFillTx/>
                <a:latin typeface="Algerian" pitchFamily="82" charset="0"/>
                <a:ea typeface="+mn-ea"/>
                <a:cs typeface="+mn-cs"/>
              </a:rPr>
              <a:t>NO Mechanism of Action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2FDF7"/>
              </a:solidFill>
              <a:effectLst/>
              <a:uLnTx/>
              <a:uFillTx/>
              <a:latin typeface="Algerian" pitchFamily="82" charset="0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3568" y="2204864"/>
            <a:ext cx="3546394" cy="1815882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Activates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guanylate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cyclase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increasing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cGMP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and thereby lowering [Ca</a:t>
            </a:r>
            <a:r>
              <a:rPr kumimoji="0" lang="en-US" sz="28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2+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]</a:t>
            </a:r>
            <a:r>
              <a:rPr kumimoji="0" lang="en-US" sz="28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1592796"/>
            <a:ext cx="41529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3931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4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5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158"/>
          <a:stretch>
            <a:fillRect/>
          </a:stretch>
        </p:blipFill>
        <p:spPr bwMode="auto">
          <a:xfrm>
            <a:off x="0" y="-28575"/>
            <a:ext cx="1638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6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158"/>
          <a:stretch>
            <a:fillRect/>
          </a:stretch>
        </p:blipFill>
        <p:spPr bwMode="auto">
          <a:xfrm>
            <a:off x="0" y="0"/>
            <a:ext cx="1638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7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988" r="6224"/>
          <a:stretch>
            <a:fillRect/>
          </a:stretch>
        </p:blipFill>
        <p:spPr bwMode="auto">
          <a:xfrm>
            <a:off x="0" y="0"/>
            <a:ext cx="9906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3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818" r="8714"/>
          <a:stretch>
            <a:fillRect/>
          </a:stretch>
        </p:blipFill>
        <p:spPr bwMode="auto">
          <a:xfrm>
            <a:off x="0" y="0"/>
            <a:ext cx="6858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39"/>
          <p:cNvSpPr txBox="1">
            <a:spLocks noChangeArrowheads="1"/>
          </p:cNvSpPr>
          <p:nvPr/>
        </p:nvSpPr>
        <p:spPr bwMode="auto">
          <a:xfrm>
            <a:off x="7397750" y="166688"/>
            <a:ext cx="1066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DF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20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320" name="Rectangle 40"/>
          <p:cNvSpPr>
            <a:spLocks noChangeArrowheads="1"/>
          </p:cNvSpPr>
          <p:nvPr/>
        </p:nvSpPr>
        <p:spPr bwMode="auto">
          <a:xfrm>
            <a:off x="7556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23728" y="440668"/>
            <a:ext cx="3356992" cy="584775"/>
          </a:xfrm>
          <a:prstGeom prst="rect">
            <a:avLst/>
          </a:prstGeom>
          <a:solidFill>
            <a:srgbClr val="191919"/>
          </a:solidFill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46050" prst="convex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DF7"/>
                </a:solidFill>
                <a:effectLst/>
                <a:uLnTx/>
                <a:uFillTx/>
                <a:latin typeface="Algerian" pitchFamily="82" charset="0"/>
                <a:ea typeface="+mn-ea"/>
                <a:cs typeface="+mn-cs"/>
              </a:rPr>
              <a:t>Actions of NO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2FDF7"/>
              </a:solidFill>
              <a:effectLst/>
              <a:uLnTx/>
              <a:uFillTx/>
              <a:latin typeface="Algerian" pitchFamily="82" charset="0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3239" y="3472262"/>
            <a:ext cx="6624736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Inhibition of smooth muscle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proliferation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59632" y="1376772"/>
            <a:ext cx="6238074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Inhibition of platelet and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monocyte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adhesion and aggregation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53239" y="4257092"/>
            <a:ext cx="7092788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Host defense and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cytotoxic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effects on pathogens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59632" y="2636912"/>
            <a:ext cx="599404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Protection against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atherogenesis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59632" y="5661248"/>
            <a:ext cx="2763924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Cytoprotection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57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2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01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00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99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93"/>
          <p:cNvSpPr txBox="1">
            <a:spLocks noChangeArrowheads="1"/>
          </p:cNvSpPr>
          <p:nvPr/>
        </p:nvSpPr>
        <p:spPr bwMode="auto">
          <a:xfrm>
            <a:off x="3124200" y="442913"/>
            <a:ext cx="5105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600" b="1" i="0" u="none" strike="noStrike" kern="1200" cap="none" spc="0" normalizeH="0" baseline="0" noProof="0">
                <a:ln>
                  <a:noFill/>
                </a:ln>
                <a:solidFill>
                  <a:srgbClr val="FF0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WINTER</a:t>
            </a:r>
            <a:endParaRPr kumimoji="0" lang="en-US" altLang="en-US" sz="9600" b="0" i="0" u="none" strike="noStrike" kern="1200" cap="none" spc="0" normalizeH="0" baseline="0" noProof="0">
              <a:ln>
                <a:noFill/>
              </a:ln>
              <a:solidFill>
                <a:srgbClr val="FF008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27" name="Text Box 90"/>
          <p:cNvSpPr txBox="1">
            <a:spLocks noChangeArrowheads="1"/>
          </p:cNvSpPr>
          <p:nvPr/>
        </p:nvSpPr>
        <p:spPr bwMode="auto">
          <a:xfrm>
            <a:off x="3352800" y="1677988"/>
            <a:ext cx="213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Template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128" name="Picture 9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Rectangle 105"/>
          <p:cNvSpPr>
            <a:spLocks noChangeArrowheads="1"/>
          </p:cNvSpPr>
          <p:nvPr/>
        </p:nvSpPr>
        <p:spPr bwMode="auto">
          <a:xfrm>
            <a:off x="5715000" y="166688"/>
            <a:ext cx="1447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31" name="Text Box 108"/>
          <p:cNvSpPr txBox="1">
            <a:spLocks noChangeArrowheads="1"/>
          </p:cNvSpPr>
          <p:nvPr/>
        </p:nvSpPr>
        <p:spPr bwMode="auto">
          <a:xfrm>
            <a:off x="66294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2FDF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r>
              <a:rPr kumimoji="0" lang="en-US" alt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DF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87624" y="440668"/>
            <a:ext cx="3924436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lgerian" pitchFamily="82" charset="0"/>
                <a:ea typeface="+mn-ea"/>
                <a:cs typeface="+mn-cs"/>
              </a:rPr>
              <a:t>Actions of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lgerian" pitchFamily="82" charset="0"/>
                <a:ea typeface="+mn-ea"/>
                <a:cs typeface="+mn-cs"/>
              </a:rPr>
              <a:t>nos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lgerian" pitchFamily="82" charset="0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1376772"/>
            <a:ext cx="7286625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662383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4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5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6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7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5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8838"/>
          <a:stretch>
            <a:fillRect/>
          </a:stretch>
        </p:blipFill>
        <p:spPr bwMode="auto">
          <a:xfrm>
            <a:off x="-15928" y="13893"/>
            <a:ext cx="1943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 Box 60"/>
          <p:cNvSpPr txBox="1">
            <a:spLocks noChangeArrowheads="1"/>
          </p:cNvSpPr>
          <p:nvPr/>
        </p:nvSpPr>
        <p:spPr bwMode="auto">
          <a:xfrm>
            <a:off x="67056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22</a:t>
            </a:r>
            <a:endParaRPr lang="en-US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87624" y="440668"/>
            <a:ext cx="540060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No in therapeutics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2953" y="4337527"/>
            <a:ext cx="4487189" cy="1938992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Sildenafil</a:t>
            </a:r>
            <a:r>
              <a:rPr lang="en-US" sz="2400" dirty="0" smtClean="0"/>
              <a:t> potentiates the action of NO on corpora </a:t>
            </a:r>
            <a:r>
              <a:rPr lang="en-US" sz="2400" dirty="0" err="1" smtClean="0"/>
              <a:t>cavernosa</a:t>
            </a:r>
            <a:r>
              <a:rPr lang="en-US" sz="2400" dirty="0" smtClean="0"/>
              <a:t> smooth muscle. It is used to treat erectile dysfunction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900878" y="2230293"/>
            <a:ext cx="7271522" cy="83099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Overproduction of NO occurs in neurodegenerative diseases (e.g. Parkinsonism) and in septic shock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892953" y="1322219"/>
            <a:ext cx="6719437" cy="83099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Endothelial NO production is reduced in patients with diabetes, hypertension &amp; atherosclerosis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892953" y="1322218"/>
            <a:ext cx="6238074" cy="83099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 is used in critical care to treat pulmonary hypertension in neonates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900878" y="2221254"/>
            <a:ext cx="6238074" cy="83099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 is used in patients with right ventricular failure secondary to pulmonary embolism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892953" y="1325942"/>
            <a:ext cx="6238074" cy="83099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 donors have well established therapeutic uses e.g. in hypertension &amp; angina pectoris</a:t>
            </a:r>
            <a:endParaRPr lang="en-US" sz="2400" dirty="0"/>
          </a:p>
        </p:txBody>
      </p:sp>
      <p:pic>
        <p:nvPicPr>
          <p:cNvPr id="63491" name="Picture 3" descr="نتيجة بحث الصور عن ‪nitrates mechanism of action‬‏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14900" y="2184877"/>
            <a:ext cx="2857500" cy="215265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16583" y="2302271"/>
            <a:ext cx="2844316" cy="4014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4" grpId="1" animBg="1"/>
      <p:bldP spid="15" grpId="0" animBg="1"/>
      <p:bldP spid="15" grpId="1" animBg="1"/>
      <p:bldP spid="18" grpId="0" animBg="1"/>
      <p:bldP spid="18" grpId="1" animBg="1"/>
      <p:bldP spid="19" grpId="0" animBg="1"/>
      <p:bldP spid="19" grpId="1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2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01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00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99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93"/>
          <p:cNvSpPr txBox="1">
            <a:spLocks noChangeArrowheads="1"/>
          </p:cNvSpPr>
          <p:nvPr/>
        </p:nvSpPr>
        <p:spPr bwMode="auto">
          <a:xfrm>
            <a:off x="3124200" y="442913"/>
            <a:ext cx="5105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 b="1">
                <a:solidFill>
                  <a:srgbClr val="FF0080"/>
                </a:solidFill>
              </a:rPr>
              <a:t>WINTER</a:t>
            </a:r>
            <a:endParaRPr lang="en-US" altLang="en-US" sz="9600">
              <a:solidFill>
                <a:srgbClr val="FF0080"/>
              </a:solidFill>
            </a:endParaRPr>
          </a:p>
        </p:txBody>
      </p:sp>
      <p:sp>
        <p:nvSpPr>
          <p:cNvPr id="5127" name="Text Box 90"/>
          <p:cNvSpPr txBox="1">
            <a:spLocks noChangeArrowheads="1"/>
          </p:cNvSpPr>
          <p:nvPr/>
        </p:nvSpPr>
        <p:spPr bwMode="auto">
          <a:xfrm>
            <a:off x="3352800" y="1677988"/>
            <a:ext cx="213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chemeClr val="bg2"/>
                </a:solidFill>
              </a:rPr>
              <a:t>Template</a:t>
            </a:r>
            <a:endParaRPr lang="en-US" altLang="en-US"/>
          </a:p>
        </p:txBody>
      </p:sp>
      <p:pic>
        <p:nvPicPr>
          <p:cNvPr id="5128" name="Picture 9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Rectangle 105"/>
          <p:cNvSpPr>
            <a:spLocks noChangeArrowheads="1"/>
          </p:cNvSpPr>
          <p:nvPr/>
        </p:nvSpPr>
        <p:spPr bwMode="auto">
          <a:xfrm>
            <a:off x="5715000" y="166688"/>
            <a:ext cx="1447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GB" altLang="en-US"/>
          </a:p>
        </p:txBody>
      </p:sp>
      <p:sp>
        <p:nvSpPr>
          <p:cNvPr id="5131" name="Text Box 108"/>
          <p:cNvSpPr txBox="1">
            <a:spLocks noChangeArrowheads="1"/>
          </p:cNvSpPr>
          <p:nvPr/>
        </p:nvSpPr>
        <p:spPr bwMode="auto">
          <a:xfrm>
            <a:off x="66294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26</a:t>
            </a:r>
            <a:endParaRPr lang="en-US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187624" y="440668"/>
            <a:ext cx="5112568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lgerian" pitchFamily="82" charset="0"/>
              </a:rPr>
              <a:t>angiotensin</a:t>
            </a:r>
            <a:endParaRPr lang="en-US" sz="3200" dirty="0">
              <a:latin typeface="Algerian" pitchFamily="82" charset="0"/>
            </a:endParaRPr>
          </a:p>
        </p:txBody>
      </p:sp>
      <p:pic>
        <p:nvPicPr>
          <p:cNvPr id="7170" name="Picture 2" descr="نتيجة بحث الصور عن ‪angiotensin cartoon‬‏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87624" y="1340767"/>
            <a:ext cx="6300700" cy="506597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8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9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0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1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9668"/>
          <a:stretch>
            <a:fillRect/>
          </a:stretch>
        </p:blipFill>
        <p:spPr bwMode="auto">
          <a:xfrm>
            <a:off x="0" y="0"/>
            <a:ext cx="18669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2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0498"/>
          <a:stretch>
            <a:fillRect/>
          </a:stretch>
        </p:blipFill>
        <p:spPr bwMode="auto">
          <a:xfrm>
            <a:off x="0" y="0"/>
            <a:ext cx="17907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ext Box 72"/>
          <p:cNvSpPr txBox="1">
            <a:spLocks noChangeArrowheads="1"/>
          </p:cNvSpPr>
          <p:nvPr/>
        </p:nvSpPr>
        <p:spPr bwMode="auto">
          <a:xfrm>
            <a:off x="69342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23</a:t>
            </a:r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87624" y="440668"/>
            <a:ext cx="306034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lgerian" pitchFamily="82" charset="0"/>
              </a:rPr>
              <a:t>angiotensin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9612" y="3104964"/>
            <a:ext cx="6238074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ACE converts Ag I to Ag II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079612" y="2007364"/>
            <a:ext cx="6238074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Renin</a:t>
            </a:r>
            <a:r>
              <a:rPr lang="en-US" sz="2800" dirty="0" smtClean="0"/>
              <a:t> released from the kidney converts </a:t>
            </a:r>
            <a:r>
              <a:rPr lang="en-US" sz="2800" dirty="0" err="1" smtClean="0"/>
              <a:t>angiotensinogen</a:t>
            </a:r>
            <a:r>
              <a:rPr lang="en-US" sz="2800" dirty="0" smtClean="0"/>
              <a:t> to Ag I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1079612" y="1340768"/>
            <a:ext cx="2509437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Biosynthesis</a:t>
            </a:r>
            <a:endParaRPr lang="en-US" sz="2800" b="1" dirty="0"/>
          </a:p>
        </p:txBody>
      </p:sp>
      <p:pic>
        <p:nvPicPr>
          <p:cNvPr id="61441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9612" y="3628184"/>
            <a:ext cx="7452828" cy="2679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9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60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1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0498"/>
          <a:stretch>
            <a:fillRect/>
          </a:stretch>
        </p:blipFill>
        <p:spPr bwMode="auto">
          <a:xfrm>
            <a:off x="0" y="0"/>
            <a:ext cx="17907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2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1328" r="6224"/>
          <a:stretch>
            <a:fillRect/>
          </a:stretch>
        </p:blipFill>
        <p:spPr bwMode="auto">
          <a:xfrm>
            <a:off x="0" y="0"/>
            <a:ext cx="1143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3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158" r="8714"/>
          <a:stretch>
            <a:fillRect/>
          </a:stretch>
        </p:blipFill>
        <p:spPr bwMode="auto">
          <a:xfrm>
            <a:off x="0" y="0"/>
            <a:ext cx="8382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66"/>
          <p:cNvSpPr txBox="1">
            <a:spLocks noChangeArrowheads="1"/>
          </p:cNvSpPr>
          <p:nvPr/>
        </p:nvSpPr>
        <p:spPr bwMode="auto">
          <a:xfrm>
            <a:off x="71628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24</a:t>
            </a:r>
            <a:endParaRPr lang="en-US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32012" y="3825044"/>
            <a:ext cx="4888160" cy="83099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8"/>
              </a:buBlip>
            </a:pPr>
            <a:r>
              <a:rPr lang="en-US" sz="2400" dirty="0" smtClean="0"/>
              <a:t>Increases </a:t>
            </a:r>
            <a:r>
              <a:rPr lang="en-US" sz="2400" dirty="0" err="1" smtClean="0"/>
              <a:t>aldosterone</a:t>
            </a:r>
            <a:r>
              <a:rPr lang="en-US" sz="2400" dirty="0" smtClean="0"/>
              <a:t> release → sodium &amp; water retention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232012" y="2636912"/>
            <a:ext cx="5104184" cy="83099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Increases force of contraction of the heart by promoting calcium influx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232012" y="1448780"/>
            <a:ext cx="5104184" cy="83099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Promotes vasoconstriction directly or indirectly by releasing NA &amp; AD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232012" y="440668"/>
            <a:ext cx="5606008" cy="584775"/>
          </a:xfrm>
          <a:prstGeom prst="rect">
            <a:avLst/>
          </a:prstGeom>
          <a:solidFill>
            <a:srgbClr val="191919"/>
          </a:solidFill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460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2FDF7"/>
                </a:solidFill>
                <a:latin typeface="Algerian" pitchFamily="82" charset="0"/>
              </a:rPr>
              <a:t>Actions of </a:t>
            </a:r>
            <a:r>
              <a:rPr lang="en-US" sz="3200" dirty="0" err="1" smtClean="0">
                <a:solidFill>
                  <a:srgbClr val="F2FDF7"/>
                </a:solidFill>
                <a:latin typeface="Algerian" pitchFamily="82" charset="0"/>
              </a:rPr>
              <a:t>angiotensin</a:t>
            </a:r>
            <a:r>
              <a:rPr lang="en-US" sz="3200" dirty="0" smtClean="0">
                <a:solidFill>
                  <a:srgbClr val="F2FDF7"/>
                </a:solidFill>
                <a:latin typeface="Algerian" pitchFamily="82" charset="0"/>
              </a:rPr>
              <a:t> II</a:t>
            </a:r>
            <a:endParaRPr lang="en-US" sz="3200" dirty="0">
              <a:solidFill>
                <a:srgbClr val="F2FDF7"/>
              </a:solidFill>
              <a:latin typeface="Algerian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32012" y="4941168"/>
            <a:ext cx="7076020" cy="1200329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8"/>
              </a:buBlip>
            </a:pPr>
            <a:r>
              <a:rPr lang="en-US" sz="2400" dirty="0" smtClean="0"/>
              <a:t>Causes hypertrophy of vascular and cardiac cells and increases synthesis and deposition of collagen by cardiac fibroblasts (remodeling)</a:t>
            </a:r>
            <a:endParaRPr lang="en-US" sz="2400" dirty="0"/>
          </a:p>
        </p:txBody>
      </p:sp>
      <p:pic>
        <p:nvPicPr>
          <p:cNvPr id="46082" name="Picture 2" descr="نتيجة بحث الصور عن ‪heart remodeling‬‏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80212" y="1844824"/>
            <a:ext cx="2412268" cy="28112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4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5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158"/>
          <a:stretch>
            <a:fillRect/>
          </a:stretch>
        </p:blipFill>
        <p:spPr bwMode="auto">
          <a:xfrm>
            <a:off x="0" y="-28575"/>
            <a:ext cx="1638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6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158"/>
          <a:stretch>
            <a:fillRect/>
          </a:stretch>
        </p:blipFill>
        <p:spPr bwMode="auto">
          <a:xfrm>
            <a:off x="0" y="0"/>
            <a:ext cx="1638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7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988" r="6224"/>
          <a:stretch>
            <a:fillRect/>
          </a:stretch>
        </p:blipFill>
        <p:spPr bwMode="auto">
          <a:xfrm>
            <a:off x="0" y="0"/>
            <a:ext cx="9906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3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3818" r="8714"/>
          <a:stretch>
            <a:fillRect/>
          </a:stretch>
        </p:blipFill>
        <p:spPr bwMode="auto">
          <a:xfrm>
            <a:off x="0" y="0"/>
            <a:ext cx="6858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39"/>
          <p:cNvSpPr txBox="1">
            <a:spLocks noChangeArrowheads="1"/>
          </p:cNvSpPr>
          <p:nvPr/>
        </p:nvSpPr>
        <p:spPr bwMode="auto">
          <a:xfrm>
            <a:off x="739775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0</a:t>
            </a:r>
            <a:endParaRPr lang="en-US" altLang="en-US" dirty="0"/>
          </a:p>
        </p:txBody>
      </p:sp>
      <p:sp>
        <p:nvSpPr>
          <p:cNvPr id="13320" name="Rectangle 40"/>
          <p:cNvSpPr>
            <a:spLocks noChangeArrowheads="1"/>
          </p:cNvSpPr>
          <p:nvPr/>
        </p:nvSpPr>
        <p:spPr bwMode="auto">
          <a:xfrm>
            <a:off x="7556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2267744" y="440668"/>
            <a:ext cx="2844316" cy="584775"/>
          </a:xfrm>
          <a:prstGeom prst="rect">
            <a:avLst/>
          </a:prstGeom>
          <a:solidFill>
            <a:srgbClr val="191919"/>
          </a:solidFill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460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2FDF7"/>
                </a:solidFill>
                <a:latin typeface="Algerian" pitchFamily="82" charset="0"/>
              </a:rPr>
              <a:t>histamine</a:t>
            </a:r>
            <a:endParaRPr lang="en-US" sz="3200" dirty="0">
              <a:solidFill>
                <a:srgbClr val="F2FDF7"/>
              </a:solidFill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4713" y="2152650"/>
            <a:ext cx="2993491" cy="3652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4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5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158"/>
          <a:stretch>
            <a:fillRect/>
          </a:stretch>
        </p:blipFill>
        <p:spPr bwMode="auto">
          <a:xfrm>
            <a:off x="0" y="-28575"/>
            <a:ext cx="1638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6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158"/>
          <a:stretch>
            <a:fillRect/>
          </a:stretch>
        </p:blipFill>
        <p:spPr bwMode="auto">
          <a:xfrm>
            <a:off x="0" y="0"/>
            <a:ext cx="1638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7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988" r="6224"/>
          <a:stretch>
            <a:fillRect/>
          </a:stretch>
        </p:blipFill>
        <p:spPr bwMode="auto">
          <a:xfrm>
            <a:off x="0" y="0"/>
            <a:ext cx="9906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3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3818" r="8714"/>
          <a:stretch>
            <a:fillRect/>
          </a:stretch>
        </p:blipFill>
        <p:spPr bwMode="auto">
          <a:xfrm>
            <a:off x="0" y="0"/>
            <a:ext cx="6858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39"/>
          <p:cNvSpPr txBox="1">
            <a:spLocks noChangeArrowheads="1"/>
          </p:cNvSpPr>
          <p:nvPr/>
        </p:nvSpPr>
        <p:spPr bwMode="auto">
          <a:xfrm>
            <a:off x="739775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>
                <a:solidFill>
                  <a:srgbClr val="F2FDF7"/>
                </a:solidFill>
              </a:rPr>
              <a:t>2</a:t>
            </a:r>
            <a:r>
              <a:rPr lang="en-US" altLang="en-US" sz="6000" dirty="0" smtClean="0">
                <a:solidFill>
                  <a:srgbClr val="F2FDF7"/>
                </a:solidFill>
              </a:rPr>
              <a:t>5</a:t>
            </a:r>
            <a:endParaRPr lang="en-US" altLang="en-US" dirty="0"/>
          </a:p>
        </p:txBody>
      </p:sp>
      <p:sp>
        <p:nvSpPr>
          <p:cNvPr id="13320" name="Rectangle 40"/>
          <p:cNvSpPr>
            <a:spLocks noChangeArrowheads="1"/>
          </p:cNvSpPr>
          <p:nvPr/>
        </p:nvSpPr>
        <p:spPr bwMode="auto">
          <a:xfrm>
            <a:off x="7556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295636" y="4185084"/>
            <a:ext cx="3304312" cy="1815882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Angiotensin</a:t>
            </a:r>
            <a:r>
              <a:rPr lang="en-US" sz="2800" dirty="0" smtClean="0"/>
              <a:t> receptor blockers (ARBs): </a:t>
            </a:r>
            <a:r>
              <a:rPr lang="en-US" sz="2800" dirty="0" err="1" smtClean="0"/>
              <a:t>losartan</a:t>
            </a:r>
            <a:r>
              <a:rPr lang="en-US" sz="2800" dirty="0" smtClean="0"/>
              <a:t>, </a:t>
            </a:r>
            <a:r>
              <a:rPr lang="en-US" sz="2800" dirty="0" err="1" smtClean="0"/>
              <a:t>valsartan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1295636" y="2276871"/>
            <a:ext cx="3440272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ACE inhibitors: </a:t>
            </a:r>
            <a:r>
              <a:rPr lang="en-US" sz="2800" dirty="0" err="1" smtClean="0"/>
              <a:t>captopril</a:t>
            </a:r>
            <a:r>
              <a:rPr lang="en-US" sz="2800" dirty="0" smtClean="0"/>
              <a:t>, </a:t>
            </a:r>
            <a:r>
              <a:rPr lang="en-US" sz="2800" dirty="0" err="1" smtClean="0"/>
              <a:t>enalapril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1763688" y="440668"/>
            <a:ext cx="5184576" cy="584775"/>
          </a:xfrm>
          <a:prstGeom prst="rect">
            <a:avLst/>
          </a:prstGeom>
          <a:solidFill>
            <a:srgbClr val="191919"/>
          </a:solidFill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460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2FDF7"/>
                </a:solidFill>
                <a:latin typeface="Algerian" pitchFamily="82" charset="0"/>
              </a:rPr>
              <a:t>Angiotensin</a:t>
            </a:r>
            <a:r>
              <a:rPr lang="en-US" sz="3200" dirty="0" smtClean="0">
                <a:solidFill>
                  <a:srgbClr val="F2FDF7"/>
                </a:solidFill>
                <a:latin typeface="Algerian" pitchFamily="82" charset="0"/>
              </a:rPr>
              <a:t> inhibitors</a:t>
            </a:r>
            <a:endParaRPr lang="en-US" sz="3200" dirty="0">
              <a:solidFill>
                <a:srgbClr val="F2FDF7"/>
              </a:solidFill>
              <a:latin typeface="Algerian" pitchFamily="82" charset="0"/>
            </a:endParaRPr>
          </a:p>
        </p:txBody>
      </p:sp>
      <p:pic>
        <p:nvPicPr>
          <p:cNvPr id="44034" name="Picture 2" descr="نتيجة بحث الصور عن ‪angiotensin converting enzyme inhibitors comics‬‏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96036" y="2276871"/>
            <a:ext cx="3744417" cy="35643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2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01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00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99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93"/>
          <p:cNvSpPr txBox="1">
            <a:spLocks noChangeArrowheads="1"/>
          </p:cNvSpPr>
          <p:nvPr/>
        </p:nvSpPr>
        <p:spPr bwMode="auto">
          <a:xfrm>
            <a:off x="3124200" y="442913"/>
            <a:ext cx="5105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 b="1">
                <a:solidFill>
                  <a:srgbClr val="FF0080"/>
                </a:solidFill>
              </a:rPr>
              <a:t>WINTER</a:t>
            </a:r>
            <a:endParaRPr lang="en-US" altLang="en-US" sz="9600">
              <a:solidFill>
                <a:srgbClr val="FF0080"/>
              </a:solidFill>
            </a:endParaRPr>
          </a:p>
        </p:txBody>
      </p:sp>
      <p:sp>
        <p:nvSpPr>
          <p:cNvPr id="5127" name="Text Box 90"/>
          <p:cNvSpPr txBox="1">
            <a:spLocks noChangeArrowheads="1"/>
          </p:cNvSpPr>
          <p:nvPr/>
        </p:nvSpPr>
        <p:spPr bwMode="auto">
          <a:xfrm>
            <a:off x="3352800" y="1677988"/>
            <a:ext cx="213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chemeClr val="bg2"/>
                </a:solidFill>
              </a:rPr>
              <a:t>Template</a:t>
            </a:r>
            <a:endParaRPr lang="en-US" altLang="en-US"/>
          </a:p>
        </p:txBody>
      </p:sp>
      <p:pic>
        <p:nvPicPr>
          <p:cNvPr id="5128" name="Picture 9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Rectangle 105"/>
          <p:cNvSpPr>
            <a:spLocks noChangeArrowheads="1"/>
          </p:cNvSpPr>
          <p:nvPr/>
        </p:nvSpPr>
        <p:spPr bwMode="auto">
          <a:xfrm>
            <a:off x="5715000" y="166688"/>
            <a:ext cx="1447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GB" altLang="en-US"/>
          </a:p>
        </p:txBody>
      </p:sp>
      <p:sp>
        <p:nvSpPr>
          <p:cNvPr id="5131" name="Text Box 108"/>
          <p:cNvSpPr txBox="1">
            <a:spLocks noChangeArrowheads="1"/>
          </p:cNvSpPr>
          <p:nvPr/>
        </p:nvSpPr>
        <p:spPr bwMode="auto">
          <a:xfrm>
            <a:off x="66294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26</a:t>
            </a:r>
            <a:endParaRPr lang="en-US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92832" y="5454806"/>
            <a:ext cx="6238074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Following myocardial infarction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592832" y="4456276"/>
            <a:ext cx="2531368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Cardiac failure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527112" y="3671446"/>
            <a:ext cx="2450976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Hypertension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575556" y="1306165"/>
            <a:ext cx="6238074" cy="138499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Cause a fall in blood pressure in hypertensive patients especially those with high rennin levels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1187624" y="440668"/>
            <a:ext cx="5112568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ACE inhibitors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7112" y="2888940"/>
            <a:ext cx="3154052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Clinical uses</a:t>
            </a:r>
            <a:endParaRPr lang="en-US" sz="3200" dirty="0">
              <a:latin typeface="Algerian" pitchFamily="82" charset="0"/>
            </a:endParaRPr>
          </a:p>
        </p:txBody>
      </p:sp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03948" y="2888940"/>
            <a:ext cx="388843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4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5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6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7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5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8838"/>
          <a:stretch>
            <a:fillRect/>
          </a:stretch>
        </p:blipFill>
        <p:spPr bwMode="auto">
          <a:xfrm>
            <a:off x="0" y="0"/>
            <a:ext cx="1943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 Box 60"/>
          <p:cNvSpPr txBox="1">
            <a:spLocks noChangeArrowheads="1"/>
          </p:cNvSpPr>
          <p:nvPr/>
        </p:nvSpPr>
        <p:spPr bwMode="auto">
          <a:xfrm>
            <a:off x="67056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27</a:t>
            </a:r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459075"/>
            <a:ext cx="6166048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lgerian" pitchFamily="82" charset="0"/>
              </a:rPr>
              <a:t>Angiotensin</a:t>
            </a:r>
            <a:r>
              <a:rPr lang="en-US" sz="2800" dirty="0" smtClean="0">
                <a:latin typeface="Algerian" pitchFamily="82" charset="0"/>
              </a:rPr>
              <a:t> receptor blockers</a:t>
            </a:r>
            <a:endParaRPr lang="en-US" sz="2800" dirty="0"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3588" y="4905164"/>
            <a:ext cx="4032448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Similar uses to ACEI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863588" y="2780928"/>
            <a:ext cx="4032448" cy="1815882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AT 1 receptors predominate in vascular smooth muscle, coupled to G proteins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863588" y="1376772"/>
            <a:ext cx="4032448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Angiotensin</a:t>
            </a:r>
            <a:r>
              <a:rPr lang="en-US" sz="2800" dirty="0" smtClean="0"/>
              <a:t> receptors AT I &amp; AT II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6056" y="1520788"/>
            <a:ext cx="3236987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2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01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00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99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93"/>
          <p:cNvSpPr txBox="1">
            <a:spLocks noChangeArrowheads="1"/>
          </p:cNvSpPr>
          <p:nvPr/>
        </p:nvSpPr>
        <p:spPr bwMode="auto">
          <a:xfrm>
            <a:off x="3124200" y="442913"/>
            <a:ext cx="5105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 b="1">
                <a:solidFill>
                  <a:srgbClr val="FF0080"/>
                </a:solidFill>
              </a:rPr>
              <a:t>WINTER</a:t>
            </a:r>
            <a:endParaRPr lang="en-US" altLang="en-US" sz="9600">
              <a:solidFill>
                <a:srgbClr val="FF0080"/>
              </a:solidFill>
            </a:endParaRPr>
          </a:p>
        </p:txBody>
      </p:sp>
      <p:sp>
        <p:nvSpPr>
          <p:cNvPr id="5127" name="Text Box 90"/>
          <p:cNvSpPr txBox="1">
            <a:spLocks noChangeArrowheads="1"/>
          </p:cNvSpPr>
          <p:nvPr/>
        </p:nvSpPr>
        <p:spPr bwMode="auto">
          <a:xfrm>
            <a:off x="3352800" y="1677988"/>
            <a:ext cx="213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chemeClr val="bg2"/>
                </a:solidFill>
              </a:rPr>
              <a:t>Template</a:t>
            </a:r>
            <a:endParaRPr lang="en-US" altLang="en-US"/>
          </a:p>
        </p:txBody>
      </p:sp>
      <p:pic>
        <p:nvPicPr>
          <p:cNvPr id="5128" name="Picture 9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Rectangle 105"/>
          <p:cNvSpPr>
            <a:spLocks noChangeArrowheads="1"/>
          </p:cNvSpPr>
          <p:nvPr/>
        </p:nvSpPr>
        <p:spPr bwMode="auto">
          <a:xfrm>
            <a:off x="5715000" y="166688"/>
            <a:ext cx="1447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GB" altLang="en-US"/>
          </a:p>
        </p:txBody>
      </p:sp>
      <p:sp>
        <p:nvSpPr>
          <p:cNvPr id="5131" name="Text Box 108"/>
          <p:cNvSpPr txBox="1">
            <a:spLocks noChangeArrowheads="1"/>
          </p:cNvSpPr>
          <p:nvPr/>
        </p:nvSpPr>
        <p:spPr bwMode="auto">
          <a:xfrm>
            <a:off x="66294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31</a:t>
            </a:r>
            <a:endParaRPr lang="en-US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31640" y="440668"/>
            <a:ext cx="3996444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lgerian" pitchFamily="82" charset="0"/>
              </a:rPr>
              <a:t>kinins</a:t>
            </a:r>
            <a:endParaRPr lang="en-US" sz="3200" dirty="0">
              <a:latin typeface="Algerian" pitchFamily="82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1720" y="1804988"/>
            <a:ext cx="3477543" cy="425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8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9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0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1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9668"/>
          <a:stretch>
            <a:fillRect/>
          </a:stretch>
        </p:blipFill>
        <p:spPr bwMode="auto">
          <a:xfrm>
            <a:off x="0" y="0"/>
            <a:ext cx="18669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2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0498"/>
          <a:stretch>
            <a:fillRect/>
          </a:stretch>
        </p:blipFill>
        <p:spPr bwMode="auto">
          <a:xfrm>
            <a:off x="0" y="0"/>
            <a:ext cx="17907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ext Box 72"/>
          <p:cNvSpPr txBox="1">
            <a:spLocks noChangeArrowheads="1"/>
          </p:cNvSpPr>
          <p:nvPr/>
        </p:nvSpPr>
        <p:spPr bwMode="auto">
          <a:xfrm>
            <a:off x="69342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28</a:t>
            </a:r>
            <a:endParaRPr lang="en-US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87624" y="459075"/>
            <a:ext cx="2268252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lgerian" pitchFamily="82" charset="0"/>
              </a:rPr>
              <a:t>kinins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3608" y="1961837"/>
            <a:ext cx="7200800" cy="83099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Bradykinin</a:t>
            </a:r>
            <a:r>
              <a:rPr lang="en-US" sz="2400" dirty="0" smtClean="0"/>
              <a:t> is formed by </a:t>
            </a:r>
            <a:r>
              <a:rPr lang="en-US" sz="2400" dirty="0" err="1" smtClean="0"/>
              <a:t>proteolytic</a:t>
            </a:r>
            <a:r>
              <a:rPr lang="en-US" sz="2400" dirty="0" smtClean="0"/>
              <a:t> cleavage of circulating proteins (</a:t>
            </a:r>
            <a:r>
              <a:rPr lang="en-US" sz="2400" dirty="0" err="1" smtClean="0"/>
              <a:t>kininogens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3608" y="2792834"/>
            <a:ext cx="7380820" cy="3480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043608" y="1375574"/>
            <a:ext cx="4240088" cy="46166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Are </a:t>
            </a:r>
            <a:r>
              <a:rPr lang="en-US" sz="2400" dirty="0" err="1" smtClean="0"/>
              <a:t>Bradykinin</a:t>
            </a:r>
            <a:r>
              <a:rPr lang="en-US" sz="2400" dirty="0" smtClean="0"/>
              <a:t> &amp; </a:t>
            </a:r>
            <a:r>
              <a:rPr lang="en-US" sz="2400" dirty="0" err="1" smtClean="0"/>
              <a:t>kallidin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9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60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1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0498"/>
          <a:stretch>
            <a:fillRect/>
          </a:stretch>
        </p:blipFill>
        <p:spPr bwMode="auto">
          <a:xfrm>
            <a:off x="0" y="0"/>
            <a:ext cx="17907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2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1328" r="6224"/>
          <a:stretch>
            <a:fillRect/>
          </a:stretch>
        </p:blipFill>
        <p:spPr bwMode="auto">
          <a:xfrm>
            <a:off x="0" y="0"/>
            <a:ext cx="1143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3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158" r="8714"/>
          <a:stretch>
            <a:fillRect/>
          </a:stretch>
        </p:blipFill>
        <p:spPr bwMode="auto">
          <a:xfrm>
            <a:off x="0" y="0"/>
            <a:ext cx="8382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66"/>
          <p:cNvSpPr txBox="1">
            <a:spLocks noChangeArrowheads="1"/>
          </p:cNvSpPr>
          <p:nvPr/>
        </p:nvSpPr>
        <p:spPr bwMode="auto">
          <a:xfrm>
            <a:off x="71628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29</a:t>
            </a:r>
            <a:endParaRPr lang="en-US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67644" y="440668"/>
            <a:ext cx="4941168" cy="584775"/>
          </a:xfrm>
          <a:prstGeom prst="rect">
            <a:avLst/>
          </a:prstGeom>
          <a:solidFill>
            <a:srgbClr val="191919"/>
          </a:solidFill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460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2FDF7"/>
                </a:solidFill>
                <a:latin typeface="Algerian" pitchFamily="82" charset="0"/>
              </a:rPr>
              <a:t>Actions of </a:t>
            </a:r>
            <a:r>
              <a:rPr lang="en-US" sz="3200" dirty="0" err="1" smtClean="0">
                <a:solidFill>
                  <a:srgbClr val="F2FDF7"/>
                </a:solidFill>
                <a:latin typeface="Algerian" pitchFamily="82" charset="0"/>
              </a:rPr>
              <a:t>bradykinin</a:t>
            </a:r>
            <a:endParaRPr lang="en-US" sz="3200" dirty="0">
              <a:solidFill>
                <a:srgbClr val="F2FDF7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1448780"/>
            <a:ext cx="8064896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lvl="1">
              <a:buBlip>
                <a:blip r:embed="rId8"/>
              </a:buBlip>
            </a:pPr>
            <a:r>
              <a:rPr lang="en-US" sz="2800" dirty="0" smtClean="0"/>
              <a:t>Potent vasodilator , reduces blood pressure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3528" y="4005064"/>
            <a:ext cx="8424936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8"/>
              </a:buBlip>
            </a:pPr>
            <a:r>
              <a:rPr lang="en-US" sz="2800" dirty="0" smtClean="0"/>
              <a:t>Constricts most smooth muscles , intestine , uterus, bronchiole, contraction is slow and last long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323528" y="5283205"/>
            <a:ext cx="72008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Stimulation of epithelial ion transport &amp; fluid secretion in airways &amp; GIT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323528" y="1448780"/>
            <a:ext cx="72008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8"/>
              </a:buBlip>
            </a:pPr>
            <a:r>
              <a:rPr lang="en-US" sz="2800" dirty="0" smtClean="0"/>
              <a:t>Causes pain, this effect is potentiated by prostaglandins. Has a role in inflammation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323528" y="2312876"/>
            <a:ext cx="8208912" cy="138499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If injected locally it dilates arterioles [</a:t>
            </a:r>
            <a:r>
              <a:rPr lang="en-US" sz="2800" dirty="0" smtClean="0">
                <a:sym typeface="Symbol" pitchFamily="18" charset="2"/>
              </a:rPr>
              <a:t>generation of PGI  release of NO]</a:t>
            </a:r>
            <a:r>
              <a:rPr lang="en-US" sz="2800" dirty="0" smtClean="0"/>
              <a:t> and increases permeability of post capillary </a:t>
            </a:r>
            <a:r>
              <a:rPr lang="en-US" sz="2800" dirty="0" err="1" smtClean="0"/>
              <a:t>venules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2564904"/>
            <a:ext cx="734481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5" grpId="0" animBg="1"/>
      <p:bldP spid="15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4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487" y="-135396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5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158"/>
          <a:stretch>
            <a:fillRect/>
          </a:stretch>
        </p:blipFill>
        <p:spPr bwMode="auto">
          <a:xfrm>
            <a:off x="0" y="-28575"/>
            <a:ext cx="1638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6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158"/>
          <a:stretch>
            <a:fillRect/>
          </a:stretch>
        </p:blipFill>
        <p:spPr bwMode="auto">
          <a:xfrm>
            <a:off x="0" y="0"/>
            <a:ext cx="1638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7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988" r="6224"/>
          <a:stretch>
            <a:fillRect/>
          </a:stretch>
        </p:blipFill>
        <p:spPr bwMode="auto">
          <a:xfrm>
            <a:off x="0" y="0"/>
            <a:ext cx="9906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3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3818" r="8714"/>
          <a:stretch>
            <a:fillRect/>
          </a:stretch>
        </p:blipFill>
        <p:spPr bwMode="auto">
          <a:xfrm>
            <a:off x="0" y="0"/>
            <a:ext cx="6858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39"/>
          <p:cNvSpPr txBox="1">
            <a:spLocks noChangeArrowheads="1"/>
          </p:cNvSpPr>
          <p:nvPr/>
        </p:nvSpPr>
        <p:spPr bwMode="auto">
          <a:xfrm>
            <a:off x="7397750" y="166688"/>
            <a:ext cx="1066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30</a:t>
            </a:r>
            <a:endParaRPr lang="en-US" altLang="en-US" dirty="0"/>
          </a:p>
        </p:txBody>
      </p:sp>
      <p:sp>
        <p:nvSpPr>
          <p:cNvPr id="13320" name="Rectangle 40"/>
          <p:cNvSpPr>
            <a:spLocks noChangeArrowheads="1"/>
          </p:cNvSpPr>
          <p:nvPr/>
        </p:nvSpPr>
        <p:spPr bwMode="auto">
          <a:xfrm>
            <a:off x="7556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9" name="TextBox 8"/>
          <p:cNvSpPr txBox="1"/>
          <p:nvPr/>
        </p:nvSpPr>
        <p:spPr>
          <a:xfrm>
            <a:off x="539552" y="440668"/>
            <a:ext cx="5868652" cy="584775"/>
          </a:xfrm>
          <a:prstGeom prst="rect">
            <a:avLst/>
          </a:prstGeom>
          <a:solidFill>
            <a:srgbClr val="191919"/>
          </a:solidFill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460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2FDF7"/>
                </a:solidFill>
                <a:latin typeface="Algerian" pitchFamily="82" charset="0"/>
              </a:rPr>
              <a:t>Receptors &amp; clinical uses</a:t>
            </a:r>
            <a:endParaRPr lang="en-US" sz="3200" dirty="0">
              <a:solidFill>
                <a:srgbClr val="F2FDF7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9654" y="1852082"/>
            <a:ext cx="8064896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lvl="1">
              <a:buBlip>
                <a:blip r:embed="rId8"/>
              </a:buBlip>
            </a:pPr>
            <a:r>
              <a:rPr lang="en-US" sz="2800" dirty="0" smtClean="0"/>
              <a:t>B</a:t>
            </a:r>
            <a:r>
              <a:rPr lang="en-US" sz="2000" dirty="0" smtClean="0"/>
              <a:t>1</a:t>
            </a:r>
            <a:r>
              <a:rPr lang="en-US" sz="2800" dirty="0" smtClean="0"/>
              <a:t> inducible under condition of inflammation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1182351"/>
            <a:ext cx="6422876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lvl="1">
              <a:buBlip>
                <a:blip r:embed="rId8"/>
              </a:buBlip>
            </a:pPr>
            <a:r>
              <a:rPr lang="en-US" sz="2800" dirty="0" smtClean="0"/>
              <a:t>Receptors B</a:t>
            </a:r>
            <a:r>
              <a:rPr lang="en-US" sz="2000" dirty="0" smtClean="0"/>
              <a:t>1</a:t>
            </a:r>
            <a:r>
              <a:rPr lang="en-US" sz="2800" dirty="0" smtClean="0"/>
              <a:t> &amp; B</a:t>
            </a:r>
            <a:r>
              <a:rPr lang="en-US" sz="2000" dirty="0" smtClean="0"/>
              <a:t>2</a:t>
            </a:r>
            <a:endParaRPr lang="en-US" sz="28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399654" y="5031177"/>
            <a:ext cx="6912768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lvl="1">
              <a:buBlip>
                <a:blip r:embed="rId8"/>
              </a:buBlip>
            </a:pPr>
            <a:r>
              <a:rPr lang="en-US" sz="2800" dirty="0" smtClean="0"/>
              <a:t>High affinity to </a:t>
            </a:r>
            <a:r>
              <a:rPr lang="en-US" sz="2800" dirty="0" err="1" smtClean="0"/>
              <a:t>bradykinin</a:t>
            </a:r>
            <a:r>
              <a:rPr lang="en-US" sz="2800" dirty="0" smtClean="0"/>
              <a:t> &amp; mediates the majority of its effects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9654" y="4302678"/>
            <a:ext cx="5470376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lvl="1">
              <a:buBlip>
                <a:blip r:embed="rId8"/>
              </a:buBlip>
            </a:pPr>
            <a:r>
              <a:rPr lang="en-US" sz="2800" dirty="0" smtClean="0"/>
              <a:t>B</a:t>
            </a:r>
            <a:r>
              <a:rPr lang="en-US" sz="2000" dirty="0" smtClean="0"/>
              <a:t>2</a:t>
            </a:r>
            <a:r>
              <a:rPr lang="en-US" sz="2800" dirty="0" smtClean="0"/>
              <a:t> constitutive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5536" y="2453298"/>
            <a:ext cx="5470376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lvl="1">
              <a:buBlip>
                <a:blip r:embed="rId8"/>
              </a:buBlip>
            </a:pPr>
            <a:r>
              <a:rPr lang="en-US" sz="2800" dirty="0" smtClean="0"/>
              <a:t>Low affinity to </a:t>
            </a:r>
            <a:r>
              <a:rPr lang="en-US" sz="2800" dirty="0" err="1" smtClean="0"/>
              <a:t>bradykinin</a:t>
            </a:r>
            <a:endParaRPr lang="en-US" sz="28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395536" y="3179293"/>
            <a:ext cx="682625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lvl="1">
              <a:buBlip>
                <a:blip r:embed="rId8"/>
              </a:buBlip>
            </a:pPr>
            <a:r>
              <a:rPr lang="en-US" sz="2800" dirty="0" smtClean="0"/>
              <a:t>B</a:t>
            </a:r>
            <a:r>
              <a:rPr lang="en-US" sz="2000" dirty="0" smtClean="0"/>
              <a:t>1</a:t>
            </a:r>
            <a:r>
              <a:rPr lang="en-US" sz="2800" dirty="0" smtClean="0"/>
              <a:t> receptor plays a significant role in inflammation &amp; </a:t>
            </a:r>
            <a:r>
              <a:rPr lang="en-US" sz="2800" dirty="0" err="1" smtClean="0"/>
              <a:t>hyperalgesia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2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01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00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99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93"/>
          <p:cNvSpPr txBox="1">
            <a:spLocks noChangeArrowheads="1"/>
          </p:cNvSpPr>
          <p:nvPr/>
        </p:nvSpPr>
        <p:spPr bwMode="auto">
          <a:xfrm>
            <a:off x="3124200" y="442913"/>
            <a:ext cx="5105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 b="1">
                <a:solidFill>
                  <a:srgbClr val="FF0080"/>
                </a:solidFill>
              </a:rPr>
              <a:t>WINTER</a:t>
            </a:r>
            <a:endParaRPr lang="en-US" altLang="en-US" sz="9600">
              <a:solidFill>
                <a:srgbClr val="FF0080"/>
              </a:solidFill>
            </a:endParaRPr>
          </a:p>
        </p:txBody>
      </p:sp>
      <p:sp>
        <p:nvSpPr>
          <p:cNvPr id="5127" name="Text Box 90"/>
          <p:cNvSpPr txBox="1">
            <a:spLocks noChangeArrowheads="1"/>
          </p:cNvSpPr>
          <p:nvPr/>
        </p:nvSpPr>
        <p:spPr bwMode="auto">
          <a:xfrm>
            <a:off x="3352800" y="1677988"/>
            <a:ext cx="213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chemeClr val="bg2"/>
                </a:solidFill>
              </a:rPr>
              <a:t>Template</a:t>
            </a:r>
            <a:endParaRPr lang="en-US" altLang="en-US"/>
          </a:p>
        </p:txBody>
      </p:sp>
      <p:pic>
        <p:nvPicPr>
          <p:cNvPr id="5128" name="Picture 9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Rectangle 105"/>
          <p:cNvSpPr>
            <a:spLocks noChangeArrowheads="1"/>
          </p:cNvSpPr>
          <p:nvPr/>
        </p:nvSpPr>
        <p:spPr bwMode="auto">
          <a:xfrm>
            <a:off x="5715000" y="166688"/>
            <a:ext cx="1447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GB" altLang="en-US"/>
          </a:p>
        </p:txBody>
      </p:sp>
      <p:sp>
        <p:nvSpPr>
          <p:cNvPr id="5131" name="Text Box 108"/>
          <p:cNvSpPr txBox="1">
            <a:spLocks noChangeArrowheads="1"/>
          </p:cNvSpPr>
          <p:nvPr/>
        </p:nvSpPr>
        <p:spPr bwMode="auto">
          <a:xfrm>
            <a:off x="66294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31</a:t>
            </a:r>
            <a:endParaRPr lang="en-US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31640" y="440668"/>
            <a:ext cx="3996444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Therapeutic uses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7016" y="2665075"/>
            <a:ext cx="3344924" cy="3108543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lvl="1">
              <a:buBlip>
                <a:blip r:embed="rId8"/>
              </a:buBlip>
            </a:pPr>
            <a:r>
              <a:rPr lang="en-US" sz="2800" dirty="0" smtClean="0"/>
              <a:t>Increased </a:t>
            </a:r>
            <a:r>
              <a:rPr lang="en-US" sz="2800" dirty="0" err="1" smtClean="0"/>
              <a:t>bradykinin</a:t>
            </a:r>
            <a:r>
              <a:rPr lang="en-US" sz="2800" dirty="0" smtClean="0"/>
              <a:t> is implicated in the therapeutic efficacy and cough produced by ACEIs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4507" y="1677988"/>
            <a:ext cx="735686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lvl="1">
              <a:buBlip>
                <a:blip r:embed="rId8"/>
              </a:buBlip>
            </a:pPr>
            <a:r>
              <a:rPr lang="en-US" sz="2800" dirty="0" smtClean="0"/>
              <a:t>No current therapeutic use of </a:t>
            </a:r>
            <a:r>
              <a:rPr lang="en-US" sz="2800" dirty="0" err="1" smtClean="0"/>
              <a:t>bradykinin</a:t>
            </a:r>
            <a:endParaRPr lang="en-US" sz="2800" dirty="0" smtClean="0"/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75956" y="2456892"/>
            <a:ext cx="3905411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2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01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00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99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93"/>
          <p:cNvSpPr txBox="1">
            <a:spLocks noChangeArrowheads="1"/>
          </p:cNvSpPr>
          <p:nvPr/>
        </p:nvSpPr>
        <p:spPr bwMode="auto">
          <a:xfrm>
            <a:off x="3124200" y="442913"/>
            <a:ext cx="5105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 b="1">
                <a:solidFill>
                  <a:srgbClr val="FF0080"/>
                </a:solidFill>
              </a:rPr>
              <a:t>WINTER</a:t>
            </a:r>
            <a:endParaRPr lang="en-US" altLang="en-US" sz="9600">
              <a:solidFill>
                <a:srgbClr val="FF0080"/>
              </a:solidFill>
            </a:endParaRPr>
          </a:p>
        </p:txBody>
      </p:sp>
      <p:sp>
        <p:nvSpPr>
          <p:cNvPr id="5127" name="Text Box 90"/>
          <p:cNvSpPr txBox="1">
            <a:spLocks noChangeArrowheads="1"/>
          </p:cNvSpPr>
          <p:nvPr/>
        </p:nvSpPr>
        <p:spPr bwMode="auto">
          <a:xfrm>
            <a:off x="3352800" y="1677988"/>
            <a:ext cx="213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chemeClr val="bg2"/>
                </a:solidFill>
              </a:rPr>
              <a:t>Template</a:t>
            </a:r>
            <a:endParaRPr lang="en-US" altLang="en-US"/>
          </a:p>
        </p:txBody>
      </p:sp>
      <p:pic>
        <p:nvPicPr>
          <p:cNvPr id="5128" name="Picture 9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Rectangle 105"/>
          <p:cNvSpPr>
            <a:spLocks noChangeArrowheads="1"/>
          </p:cNvSpPr>
          <p:nvPr/>
        </p:nvSpPr>
        <p:spPr bwMode="auto">
          <a:xfrm>
            <a:off x="5715000" y="166688"/>
            <a:ext cx="1447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GB" altLang="en-US"/>
          </a:p>
        </p:txBody>
      </p:sp>
      <p:sp>
        <p:nvSpPr>
          <p:cNvPr id="5131" name="Text Box 108"/>
          <p:cNvSpPr txBox="1">
            <a:spLocks noChangeArrowheads="1"/>
          </p:cNvSpPr>
          <p:nvPr/>
        </p:nvSpPr>
        <p:spPr bwMode="auto">
          <a:xfrm>
            <a:off x="66294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36</a:t>
            </a:r>
            <a:endParaRPr lang="en-US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87624" y="440668"/>
            <a:ext cx="3384376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5-ht actions</a:t>
            </a:r>
            <a:endParaRPr lang="en-US" sz="3200" dirty="0">
              <a:latin typeface="Algerian" pitchFamily="8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5576" y="1520789"/>
            <a:ext cx="6840760" cy="457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755576" y="1228401"/>
            <a:ext cx="3384376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serotonin</a:t>
            </a:r>
            <a:endParaRPr lang="en-US" sz="3200" dirty="0">
              <a:latin typeface="Algerian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4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5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6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7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5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8838"/>
          <a:stretch>
            <a:fillRect/>
          </a:stretch>
        </p:blipFill>
        <p:spPr bwMode="auto">
          <a:xfrm>
            <a:off x="0" y="0"/>
            <a:ext cx="1943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 Box 60"/>
          <p:cNvSpPr txBox="1">
            <a:spLocks noChangeArrowheads="1"/>
          </p:cNvSpPr>
          <p:nvPr/>
        </p:nvSpPr>
        <p:spPr bwMode="auto">
          <a:xfrm>
            <a:off x="67056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32</a:t>
            </a:r>
            <a:endParaRPr lang="en-US" altLang="en-US" dirty="0"/>
          </a:p>
        </p:txBody>
      </p:sp>
      <p:pic>
        <p:nvPicPr>
          <p:cNvPr id="21506" name="Picture 2" descr="نتيجة بحث الصور عن ‪serotonin synthesis‬‏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07604" y="2996952"/>
            <a:ext cx="6764796" cy="318591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007604" y="459075"/>
            <a:ext cx="3816424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Serotonin [5ht]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7604" y="1844824"/>
            <a:ext cx="666074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Serotonin is synthesized from the amino acid L-tryptophan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4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5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6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7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5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8838"/>
          <a:stretch>
            <a:fillRect/>
          </a:stretch>
        </p:blipFill>
        <p:spPr bwMode="auto">
          <a:xfrm>
            <a:off x="0" y="0"/>
            <a:ext cx="1943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 Box 60"/>
          <p:cNvSpPr txBox="1">
            <a:spLocks noChangeArrowheads="1"/>
          </p:cNvSpPr>
          <p:nvPr/>
        </p:nvSpPr>
        <p:spPr bwMode="auto">
          <a:xfrm>
            <a:off x="67056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>
                <a:solidFill>
                  <a:srgbClr val="F2FDF7"/>
                </a:solidFill>
              </a:rPr>
              <a:t>02</a:t>
            </a:r>
            <a:endParaRPr lang="en-US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016968" y="5265204"/>
            <a:ext cx="5103204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Release:- during allergic reaction, inflammatory reaction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016968" y="4149080"/>
            <a:ext cx="5103204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Stored in mast cells, </a:t>
            </a:r>
            <a:r>
              <a:rPr lang="en-US" sz="2800" dirty="0" err="1" smtClean="0"/>
              <a:t>basophils</a:t>
            </a:r>
            <a:r>
              <a:rPr lang="en-US" sz="2800" dirty="0" smtClean="0"/>
              <a:t>, lung, intestinal mucosa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016968" y="1440069"/>
            <a:ext cx="5688632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Synthesis:- from L- </a:t>
            </a:r>
            <a:r>
              <a:rPr lang="en-US" sz="3200" dirty="0" err="1" smtClean="0"/>
              <a:t>histidine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2339752" y="440668"/>
            <a:ext cx="3326668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Histamine</a:t>
            </a:r>
            <a:endParaRPr lang="en-US" sz="3200" dirty="0">
              <a:latin typeface="Algerian" pitchFamily="82" charset="0"/>
            </a:endParaRPr>
          </a:p>
        </p:txBody>
      </p:sp>
      <p:pic>
        <p:nvPicPr>
          <p:cNvPr id="14" name="صورة 1"/>
          <p:cNvPicPr>
            <a:picLocks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16968" y="2024844"/>
            <a:ext cx="5868516" cy="1980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138" name="Picture 2" descr="نتيجة بحث الصور عن ‪histamine allergic reaction‬‏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20172" y="4005064"/>
            <a:ext cx="2088232" cy="22142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8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9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0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1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9668"/>
          <a:stretch>
            <a:fillRect/>
          </a:stretch>
        </p:blipFill>
        <p:spPr bwMode="auto">
          <a:xfrm>
            <a:off x="0" y="0"/>
            <a:ext cx="18669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2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0498"/>
          <a:stretch>
            <a:fillRect/>
          </a:stretch>
        </p:blipFill>
        <p:spPr bwMode="auto">
          <a:xfrm>
            <a:off x="0" y="0"/>
            <a:ext cx="17907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ext Box 72"/>
          <p:cNvSpPr txBox="1">
            <a:spLocks noChangeArrowheads="1"/>
          </p:cNvSpPr>
          <p:nvPr/>
        </p:nvSpPr>
        <p:spPr bwMode="auto">
          <a:xfrm>
            <a:off x="69342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33</a:t>
            </a:r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55676" y="459075"/>
            <a:ext cx="3816424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Serotonin [5-ht]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60004" y="5517232"/>
            <a:ext cx="6660740" cy="480131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Blip>
                <a:blip r:embed="rId8"/>
              </a:buBlip>
            </a:pPr>
            <a:r>
              <a:rPr lang="en-US" sz="2800" b="1" dirty="0" smtClean="0">
                <a:solidFill>
                  <a:srgbClr val="000099"/>
                </a:solidFill>
              </a:rPr>
              <a:t>3]CNS</a:t>
            </a:r>
            <a:r>
              <a:rPr lang="en-US" sz="2800" b="1" dirty="0" smtClean="0"/>
              <a:t>:-</a:t>
            </a:r>
            <a:r>
              <a:rPr lang="en-US" sz="2800" dirty="0" smtClean="0"/>
              <a:t>a neurotransmitter, in midbrain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160004" y="3859131"/>
            <a:ext cx="4816152" cy="1255728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Blip>
                <a:blip r:embed="rId8"/>
              </a:buBlip>
            </a:pPr>
            <a:r>
              <a:rPr lang="en-US" sz="2800" b="1" dirty="0" smtClean="0">
                <a:solidFill>
                  <a:schemeClr val="accent1"/>
                </a:solidFill>
              </a:rPr>
              <a:t>2]Blood</a:t>
            </a:r>
            <a:r>
              <a:rPr lang="en-US" sz="2800" dirty="0" smtClean="0"/>
              <a:t> ,in platelets , released when aggregated, in sites of tissue damage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160004" y="2204864"/>
            <a:ext cx="4816152" cy="138499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hlink"/>
                </a:solidFill>
              </a:rPr>
              <a:t>1] Intestinal wall</a:t>
            </a:r>
            <a:r>
              <a:rPr lang="en-US" sz="2800" dirty="0" smtClean="0"/>
              <a:t> ,in </a:t>
            </a:r>
            <a:r>
              <a:rPr lang="en-US" sz="2800" dirty="0" err="1" smtClean="0"/>
              <a:t>chromaffin</a:t>
            </a:r>
            <a:r>
              <a:rPr lang="en-US" sz="2800" dirty="0" smtClean="0"/>
              <a:t>  cells, in neuronal cells in the </a:t>
            </a:r>
            <a:r>
              <a:rPr lang="en-US" sz="2800" dirty="0" err="1" smtClean="0"/>
              <a:t>myenteric</a:t>
            </a:r>
            <a:r>
              <a:rPr lang="en-US" sz="2800" dirty="0" smtClean="0"/>
              <a:t> plexus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1160004" y="1484784"/>
            <a:ext cx="2871936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distribution</a:t>
            </a:r>
            <a:endParaRPr lang="en-US" sz="3200" dirty="0">
              <a:latin typeface="Algerian" pitchFamily="82" charset="0"/>
            </a:endParaRPr>
          </a:p>
        </p:txBody>
      </p:sp>
      <p:pic>
        <p:nvPicPr>
          <p:cNvPr id="14" name="Picture 2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20172" y="1916832"/>
            <a:ext cx="223224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9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60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1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0498"/>
          <a:stretch>
            <a:fillRect/>
          </a:stretch>
        </p:blipFill>
        <p:spPr bwMode="auto">
          <a:xfrm>
            <a:off x="0" y="0"/>
            <a:ext cx="17907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2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1328" r="6224"/>
          <a:stretch>
            <a:fillRect/>
          </a:stretch>
        </p:blipFill>
        <p:spPr bwMode="auto">
          <a:xfrm>
            <a:off x="0" y="0"/>
            <a:ext cx="1143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3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158" r="8714"/>
          <a:stretch>
            <a:fillRect/>
          </a:stretch>
        </p:blipFill>
        <p:spPr bwMode="auto">
          <a:xfrm>
            <a:off x="0" y="0"/>
            <a:ext cx="8382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66"/>
          <p:cNvSpPr txBox="1">
            <a:spLocks noChangeArrowheads="1"/>
          </p:cNvSpPr>
          <p:nvPr/>
        </p:nvSpPr>
        <p:spPr bwMode="auto">
          <a:xfrm>
            <a:off x="71628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34</a:t>
            </a:r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67644" y="440668"/>
            <a:ext cx="4941168" cy="584775"/>
          </a:xfrm>
          <a:prstGeom prst="rect">
            <a:avLst/>
          </a:prstGeom>
          <a:solidFill>
            <a:srgbClr val="191919"/>
          </a:solidFill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460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2FDF7"/>
                </a:solidFill>
                <a:latin typeface="Algerian" pitchFamily="82" charset="0"/>
              </a:rPr>
              <a:t>Serotonin [5-ht]</a:t>
            </a:r>
            <a:endParaRPr lang="en-US" sz="3200" dirty="0">
              <a:solidFill>
                <a:srgbClr val="F2FDF7"/>
              </a:solidFill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67644" y="1484784"/>
            <a:ext cx="2871936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receptors</a:t>
            </a:r>
            <a:endParaRPr lang="en-US" sz="3200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38250" y="2276872"/>
            <a:ext cx="699135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4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5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158"/>
          <a:stretch>
            <a:fillRect/>
          </a:stretch>
        </p:blipFill>
        <p:spPr bwMode="auto">
          <a:xfrm>
            <a:off x="0" y="-28575"/>
            <a:ext cx="1638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6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158"/>
          <a:stretch>
            <a:fillRect/>
          </a:stretch>
        </p:blipFill>
        <p:spPr bwMode="auto">
          <a:xfrm>
            <a:off x="0" y="0"/>
            <a:ext cx="1638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7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988" r="6224"/>
          <a:stretch>
            <a:fillRect/>
          </a:stretch>
        </p:blipFill>
        <p:spPr bwMode="auto">
          <a:xfrm>
            <a:off x="0" y="0"/>
            <a:ext cx="9906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3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3818" r="8714"/>
          <a:stretch>
            <a:fillRect/>
          </a:stretch>
        </p:blipFill>
        <p:spPr bwMode="auto">
          <a:xfrm>
            <a:off x="0" y="0"/>
            <a:ext cx="6858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39"/>
          <p:cNvSpPr txBox="1">
            <a:spLocks noChangeArrowheads="1"/>
          </p:cNvSpPr>
          <p:nvPr/>
        </p:nvSpPr>
        <p:spPr bwMode="auto">
          <a:xfrm>
            <a:off x="739775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35</a:t>
            </a:r>
            <a:endParaRPr lang="en-US" altLang="en-US" dirty="0"/>
          </a:p>
        </p:txBody>
      </p:sp>
      <p:sp>
        <p:nvSpPr>
          <p:cNvPr id="13320" name="Rectangle 40"/>
          <p:cNvSpPr>
            <a:spLocks noChangeArrowheads="1"/>
          </p:cNvSpPr>
          <p:nvPr/>
        </p:nvSpPr>
        <p:spPr bwMode="auto">
          <a:xfrm>
            <a:off x="7556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367644" y="440668"/>
            <a:ext cx="4941168" cy="584775"/>
          </a:xfrm>
          <a:prstGeom prst="rect">
            <a:avLst/>
          </a:prstGeom>
          <a:solidFill>
            <a:srgbClr val="191919"/>
          </a:solidFill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460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2FDF7"/>
                </a:solidFill>
                <a:latin typeface="Algerian" pitchFamily="82" charset="0"/>
              </a:rPr>
              <a:t>Actions of 5-ht</a:t>
            </a:r>
            <a:endParaRPr lang="en-US" sz="3200" dirty="0">
              <a:solidFill>
                <a:srgbClr val="F2FDF7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67644" y="5301208"/>
            <a:ext cx="5184576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Increases capillary pressure &amp; permeability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367644" y="3304145"/>
            <a:ext cx="5184576" cy="1815882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8"/>
              </a:buBlip>
            </a:pPr>
            <a:r>
              <a:rPr lang="en-US" sz="2800" b="1" dirty="0" smtClean="0">
                <a:solidFill>
                  <a:srgbClr val="FF00FF"/>
                </a:solidFill>
              </a:rPr>
              <a:t>Blood vessels</a:t>
            </a:r>
            <a:r>
              <a:rPr lang="en-US" sz="2800" dirty="0" smtClean="0"/>
              <a:t>:-</a:t>
            </a:r>
          </a:p>
          <a:p>
            <a:pPr>
              <a:buBlip>
                <a:blip r:embed="rId8"/>
              </a:buBlip>
            </a:pPr>
            <a:r>
              <a:rPr lang="en-US" sz="2800" dirty="0" smtClean="0"/>
              <a:t>Contracts large vessels by a direct action &amp; relaxes other vessels by releasing </a:t>
            </a:r>
            <a:r>
              <a:rPr lang="en-US" sz="2800" dirty="0" smtClean="0">
                <a:solidFill>
                  <a:srgbClr val="FF00FF"/>
                </a:solidFill>
              </a:rPr>
              <a:t>NO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367644" y="2132856"/>
            <a:ext cx="5184576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8"/>
              </a:buBlip>
            </a:pPr>
            <a:r>
              <a:rPr lang="en-US" sz="2800" dirty="0" smtClean="0"/>
              <a:t>Contracts uterus, bronchiole ,other smooth muscles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1367644" y="1484784"/>
            <a:ext cx="4816152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GIT:-5-HT increases motility</a:t>
            </a:r>
            <a:endParaRPr lang="en-US" sz="2800" dirty="0"/>
          </a:p>
        </p:txBody>
      </p:sp>
      <p:pic>
        <p:nvPicPr>
          <p:cNvPr id="14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9" cstate="print"/>
          <a:srcRect/>
          <a:stretch>
            <a:fillRect/>
          </a:stretch>
        </p:blipFill>
        <p:spPr>
          <a:xfrm>
            <a:off x="6732240" y="1905000"/>
            <a:ext cx="2106960" cy="3720244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2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01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00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99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93"/>
          <p:cNvSpPr txBox="1">
            <a:spLocks noChangeArrowheads="1"/>
          </p:cNvSpPr>
          <p:nvPr/>
        </p:nvSpPr>
        <p:spPr bwMode="auto">
          <a:xfrm>
            <a:off x="3124200" y="442913"/>
            <a:ext cx="5105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 b="1">
                <a:solidFill>
                  <a:srgbClr val="FF0080"/>
                </a:solidFill>
              </a:rPr>
              <a:t>WINTER</a:t>
            </a:r>
            <a:endParaRPr lang="en-US" altLang="en-US" sz="9600">
              <a:solidFill>
                <a:srgbClr val="FF0080"/>
              </a:solidFill>
            </a:endParaRPr>
          </a:p>
        </p:txBody>
      </p:sp>
      <p:sp>
        <p:nvSpPr>
          <p:cNvPr id="5127" name="Text Box 90"/>
          <p:cNvSpPr txBox="1">
            <a:spLocks noChangeArrowheads="1"/>
          </p:cNvSpPr>
          <p:nvPr/>
        </p:nvSpPr>
        <p:spPr bwMode="auto">
          <a:xfrm>
            <a:off x="3352800" y="1677988"/>
            <a:ext cx="213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chemeClr val="bg2"/>
                </a:solidFill>
              </a:rPr>
              <a:t>Template</a:t>
            </a:r>
            <a:endParaRPr lang="en-US" altLang="en-US"/>
          </a:p>
        </p:txBody>
      </p:sp>
      <p:pic>
        <p:nvPicPr>
          <p:cNvPr id="5128" name="Picture 9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Rectangle 105"/>
          <p:cNvSpPr>
            <a:spLocks noChangeArrowheads="1"/>
          </p:cNvSpPr>
          <p:nvPr/>
        </p:nvSpPr>
        <p:spPr bwMode="auto">
          <a:xfrm>
            <a:off x="5715000" y="166688"/>
            <a:ext cx="1447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GB" altLang="en-US"/>
          </a:p>
        </p:txBody>
      </p:sp>
      <p:sp>
        <p:nvSpPr>
          <p:cNvPr id="5131" name="Text Box 108"/>
          <p:cNvSpPr txBox="1">
            <a:spLocks noChangeArrowheads="1"/>
          </p:cNvSpPr>
          <p:nvPr/>
        </p:nvSpPr>
        <p:spPr bwMode="auto">
          <a:xfrm>
            <a:off x="66294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36</a:t>
            </a:r>
            <a:endParaRPr lang="en-US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87624" y="440668"/>
            <a:ext cx="3384376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5-ht actions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9532" y="4113076"/>
            <a:ext cx="7200800" cy="138499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8"/>
              </a:buBlip>
            </a:pPr>
            <a:r>
              <a:rPr lang="en-US" sz="2800" b="1" dirty="0" smtClean="0">
                <a:solidFill>
                  <a:schemeClr val="hlink"/>
                </a:solidFill>
              </a:rPr>
              <a:t>CNS;-</a:t>
            </a:r>
            <a:r>
              <a:rPr lang="en-US" sz="2800" dirty="0" smtClean="0"/>
              <a:t>stimulates some neurons &amp; inhibits others, inhibits release of other neurotransmitters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359532" y="2816932"/>
            <a:ext cx="72008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8"/>
              </a:buBlip>
            </a:pPr>
            <a:r>
              <a:rPr lang="en-US" sz="2800" b="1" dirty="0" smtClean="0">
                <a:solidFill>
                  <a:schemeClr val="folHlink"/>
                </a:solidFill>
              </a:rPr>
              <a:t>Neuronal terminals</a:t>
            </a:r>
            <a:r>
              <a:rPr lang="en-US" sz="2800" dirty="0" smtClean="0"/>
              <a:t>:- 5-HT stimulates </a:t>
            </a:r>
            <a:r>
              <a:rPr lang="en-US" sz="2800" dirty="0" err="1" smtClean="0"/>
              <a:t>nociceptive</a:t>
            </a:r>
            <a:r>
              <a:rPr lang="en-US" sz="2800" dirty="0" smtClean="0"/>
              <a:t> neuron endings </a:t>
            </a:r>
            <a:r>
              <a:rPr lang="en-US" sz="2800" dirty="0" smtClean="0">
                <a:latin typeface="Calibri"/>
              </a:rPr>
              <a:t>→ pain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359532" y="1521609"/>
            <a:ext cx="72008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Platelets:-</a:t>
            </a:r>
            <a:r>
              <a:rPr lang="en-US" sz="2800" dirty="0" smtClean="0"/>
              <a:t> causes aggregation, aggregated platelets release 5-HT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4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5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6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7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5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8838"/>
          <a:stretch>
            <a:fillRect/>
          </a:stretch>
        </p:blipFill>
        <p:spPr bwMode="auto">
          <a:xfrm>
            <a:off x="0" y="0"/>
            <a:ext cx="1943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 Box 60"/>
          <p:cNvSpPr txBox="1">
            <a:spLocks noChangeArrowheads="1"/>
          </p:cNvSpPr>
          <p:nvPr/>
        </p:nvSpPr>
        <p:spPr bwMode="auto">
          <a:xfrm>
            <a:off x="67056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37</a:t>
            </a:r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87624" y="440668"/>
            <a:ext cx="522058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5-ht receptor agonists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4352" y="2996952"/>
            <a:ext cx="3295600" cy="2677656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8"/>
              </a:buBlip>
            </a:pPr>
            <a:r>
              <a:rPr lang="en-US" sz="2800" b="1" dirty="0" err="1" smtClean="0">
                <a:solidFill>
                  <a:schemeClr val="hlink"/>
                </a:solidFill>
              </a:rPr>
              <a:t>Cisapride</a:t>
            </a:r>
            <a:r>
              <a:rPr lang="en-US" sz="2800" b="1" dirty="0" smtClean="0">
                <a:solidFill>
                  <a:schemeClr val="hlink"/>
                </a:solidFill>
              </a:rPr>
              <a:t>:-</a:t>
            </a:r>
            <a:r>
              <a:rPr lang="en-US" sz="2800" dirty="0" smtClean="0"/>
              <a:t>5-HT</a:t>
            </a:r>
            <a:r>
              <a:rPr lang="en-US" sz="2000" dirty="0" smtClean="0"/>
              <a:t>4</a:t>
            </a:r>
            <a:r>
              <a:rPr lang="en-US" sz="2800" dirty="0" smtClean="0"/>
              <a:t> -receptor agonist, used in </a:t>
            </a:r>
            <a:r>
              <a:rPr lang="en-US" sz="2800" dirty="0" err="1" smtClean="0"/>
              <a:t>gastroesophageal</a:t>
            </a:r>
            <a:r>
              <a:rPr lang="en-US" sz="2800" dirty="0" smtClean="0"/>
              <a:t> reflux  &amp; motility disorders.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844352" y="1340768"/>
            <a:ext cx="3835660" cy="138499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8"/>
              </a:buBlip>
            </a:pPr>
            <a:r>
              <a:rPr lang="en-US" sz="2800" b="1" dirty="0" err="1" smtClean="0">
                <a:solidFill>
                  <a:schemeClr val="hlink"/>
                </a:solidFill>
              </a:rPr>
              <a:t>Buspirone</a:t>
            </a:r>
            <a:r>
              <a:rPr lang="en-US" sz="2800" b="1" dirty="0" smtClean="0">
                <a:solidFill>
                  <a:schemeClr val="hlink"/>
                </a:solidFill>
              </a:rPr>
              <a:t> :-</a:t>
            </a:r>
            <a:r>
              <a:rPr lang="en-US" sz="2800" dirty="0" smtClean="0"/>
              <a:t>5-HT</a:t>
            </a:r>
            <a:r>
              <a:rPr lang="en-US" sz="2000" dirty="0" smtClean="0"/>
              <a:t>1A</a:t>
            </a:r>
            <a:r>
              <a:rPr lang="en-US" sz="2800" dirty="0" smtClean="0"/>
              <a:t> agonist , effective </a:t>
            </a:r>
            <a:r>
              <a:rPr lang="en-US" sz="2800" dirty="0" err="1" smtClean="0"/>
              <a:t>anxiolytic</a:t>
            </a:r>
            <a:endParaRPr lang="en-US" sz="2800" dirty="0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55976" y="2996952"/>
            <a:ext cx="3780420" cy="320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Anxiety &amp; Panic Attacks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48064" y="1357338"/>
            <a:ext cx="2988332" cy="1495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8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9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0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1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9668"/>
          <a:stretch>
            <a:fillRect/>
          </a:stretch>
        </p:blipFill>
        <p:spPr bwMode="auto">
          <a:xfrm>
            <a:off x="0" y="0"/>
            <a:ext cx="18669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2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0498"/>
          <a:stretch>
            <a:fillRect/>
          </a:stretch>
        </p:blipFill>
        <p:spPr bwMode="auto">
          <a:xfrm>
            <a:off x="0" y="0"/>
            <a:ext cx="17907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ext Box 72"/>
          <p:cNvSpPr txBox="1">
            <a:spLocks noChangeArrowheads="1"/>
          </p:cNvSpPr>
          <p:nvPr/>
        </p:nvSpPr>
        <p:spPr bwMode="auto">
          <a:xfrm>
            <a:off x="7236296" y="166688"/>
            <a:ext cx="111612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38</a:t>
            </a:r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44352" y="440668"/>
            <a:ext cx="6247928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5-ht receptor antagonists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4351" y="1736813"/>
            <a:ext cx="4015681" cy="2246769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8"/>
              </a:buBlip>
            </a:pPr>
            <a:r>
              <a:rPr lang="en-US" sz="2800" b="1" dirty="0" smtClean="0">
                <a:solidFill>
                  <a:schemeClr val="folHlink"/>
                </a:solidFill>
              </a:rPr>
              <a:t>Selective 5-HT</a:t>
            </a:r>
            <a:r>
              <a:rPr lang="en-US" sz="2000" b="1" dirty="0" smtClean="0">
                <a:solidFill>
                  <a:schemeClr val="folHlink"/>
                </a:solidFill>
              </a:rPr>
              <a:t>3 </a:t>
            </a:r>
            <a:r>
              <a:rPr lang="en-US" sz="2800" b="1" dirty="0" smtClean="0">
                <a:solidFill>
                  <a:schemeClr val="folHlink"/>
                </a:solidFill>
              </a:rPr>
              <a:t>antagonist</a:t>
            </a:r>
            <a:r>
              <a:rPr lang="en-US" sz="2800" dirty="0" smtClean="0"/>
              <a:t>, </a:t>
            </a:r>
            <a:r>
              <a:rPr lang="en-US" sz="2800" b="1" dirty="0" err="1" smtClean="0">
                <a:solidFill>
                  <a:srgbClr val="FF0000"/>
                </a:solidFill>
              </a:rPr>
              <a:t>Ondansetron</a:t>
            </a:r>
            <a:r>
              <a:rPr lang="en-US" sz="2800" dirty="0" err="1" smtClean="0"/>
              <a:t>,antiemetic</a:t>
            </a:r>
            <a:r>
              <a:rPr lang="en-US" sz="2800" dirty="0" smtClean="0"/>
              <a:t> action , for cancer chemotherapy</a:t>
            </a:r>
            <a:endParaRPr lang="en-US" sz="2800" dirty="0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44350" y="4113076"/>
            <a:ext cx="3691645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72100" y="1592796"/>
            <a:ext cx="2880319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9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60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1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0498"/>
          <a:stretch>
            <a:fillRect/>
          </a:stretch>
        </p:blipFill>
        <p:spPr bwMode="auto">
          <a:xfrm>
            <a:off x="0" y="0"/>
            <a:ext cx="17907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2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1328" r="6224"/>
          <a:stretch>
            <a:fillRect/>
          </a:stretch>
        </p:blipFill>
        <p:spPr bwMode="auto">
          <a:xfrm>
            <a:off x="0" y="0"/>
            <a:ext cx="1143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3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158" r="8714"/>
          <a:stretch>
            <a:fillRect/>
          </a:stretch>
        </p:blipFill>
        <p:spPr bwMode="auto">
          <a:xfrm>
            <a:off x="0" y="0"/>
            <a:ext cx="8382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66"/>
          <p:cNvSpPr txBox="1">
            <a:spLocks noChangeArrowheads="1"/>
          </p:cNvSpPr>
          <p:nvPr/>
        </p:nvSpPr>
        <p:spPr bwMode="auto">
          <a:xfrm>
            <a:off x="7308304" y="166688"/>
            <a:ext cx="1150144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39</a:t>
            </a:r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166688"/>
            <a:ext cx="5877272" cy="1077218"/>
          </a:xfrm>
          <a:prstGeom prst="rect">
            <a:avLst/>
          </a:prstGeom>
          <a:solidFill>
            <a:srgbClr val="191919"/>
          </a:solidFill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460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2FDF7"/>
                </a:solidFill>
                <a:latin typeface="Algerian" pitchFamily="82" charset="0"/>
              </a:rPr>
              <a:t>Clinical conditions in which 5-ht is implicated</a:t>
            </a:r>
            <a:endParaRPr lang="en-US" sz="3200" dirty="0">
              <a:solidFill>
                <a:srgbClr val="F2FDF7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5556" y="2441357"/>
            <a:ext cx="4176464" cy="164352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Blip>
                <a:blip r:embed="rId8"/>
              </a:buBlip>
            </a:pPr>
            <a:r>
              <a:rPr lang="en-US" sz="2800" dirty="0" smtClean="0"/>
              <a:t>Activation of trigeminal system leads to peptides release promoting an inflammatory reaction.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1149152" y="1448780"/>
            <a:ext cx="2736540" cy="584775"/>
          </a:xfrm>
          <a:prstGeom prst="rect">
            <a:avLst/>
          </a:prstGeom>
          <a:solidFill>
            <a:srgbClr val="191919"/>
          </a:solidFill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460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2FDF7"/>
                </a:solidFill>
                <a:latin typeface="Algerian" pitchFamily="82" charset="0"/>
              </a:rPr>
              <a:t>1-migraine</a:t>
            </a:r>
            <a:endParaRPr lang="en-US" sz="3200" dirty="0">
              <a:solidFill>
                <a:srgbClr val="F2FDF7"/>
              </a:solidFill>
              <a:latin typeface="Algerian" pitchFamily="82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20272" y="1243907"/>
            <a:ext cx="1603623" cy="996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32040" y="2441357"/>
            <a:ext cx="3526408" cy="3547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575556" y="4344971"/>
            <a:ext cx="3960440" cy="164352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Blip>
                <a:blip r:embed="rId8"/>
              </a:buBlip>
            </a:pPr>
            <a:r>
              <a:rPr lang="en-US" sz="2800" dirty="0" smtClean="0"/>
              <a:t>This increases flow of sensory traffic through the brain stem, the thalamus &amp; the cortex </a:t>
            </a:r>
            <a:endParaRPr lang="en-US" sz="2800" dirty="0"/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5557" y="2033555"/>
            <a:ext cx="8048338" cy="4383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Migraine aura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59732" y="2441357"/>
            <a:ext cx="4500500" cy="3255895"/>
          </a:xfrm>
          <a:prstGeom prst="rect">
            <a:avLst/>
          </a:prstGeom>
          <a:noFill/>
        </p:spPr>
      </p:pic>
      <p:pic>
        <p:nvPicPr>
          <p:cNvPr id="8198" name="Picture 6" descr="https://upload.wikimedia.org/wikipedia/commons/thumb/f/f9/Scintillating_zigzag_scotoma.gif/202px-Scintillating_zigzag_scotoma.gif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365604" y="2708920"/>
            <a:ext cx="4294627" cy="29883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4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5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6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58" descr="card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8838"/>
          <a:stretch>
            <a:fillRect/>
          </a:stretch>
        </p:blipFill>
        <p:spPr bwMode="auto">
          <a:xfrm>
            <a:off x="0" y="0"/>
            <a:ext cx="1943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 Box 60"/>
          <p:cNvSpPr txBox="1">
            <a:spLocks noChangeArrowheads="1"/>
          </p:cNvSpPr>
          <p:nvPr/>
        </p:nvSpPr>
        <p:spPr bwMode="auto">
          <a:xfrm>
            <a:off x="67056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40</a:t>
            </a:r>
            <a:endParaRPr lang="en-US" altLang="en-US" dirty="0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40053" y="1556792"/>
            <a:ext cx="3348372" cy="475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87523" y="3501008"/>
            <a:ext cx="4752530" cy="2806922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It binds to 5HT1B , in cranial blood vessels causing vasoconstriction &amp; 1D &amp; 1F in </a:t>
            </a:r>
            <a:r>
              <a:rPr lang="en-US" sz="2800" dirty="0" err="1" smtClean="0"/>
              <a:t>presynaptic</a:t>
            </a:r>
            <a:r>
              <a:rPr lang="en-US" sz="2800" dirty="0" smtClean="0"/>
              <a:t> trigeminal nerve causing inhibition of pro inflammatory </a:t>
            </a:r>
            <a:r>
              <a:rPr lang="en-US" sz="2800" dirty="0" err="1" smtClean="0"/>
              <a:t>neuropeptide</a:t>
            </a:r>
            <a:r>
              <a:rPr lang="en-US" sz="2800" dirty="0" smtClean="0"/>
              <a:t> release  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87524" y="1556792"/>
            <a:ext cx="3564396" cy="1815882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5-HT1B,1D &amp;1F-receptor agonist , effective in acute migraine attack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1295636" y="588388"/>
            <a:ext cx="3439616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lgerian" pitchFamily="82" charset="0"/>
              </a:rPr>
              <a:t>sumatriptan</a:t>
            </a:r>
            <a:endParaRPr lang="en-US" sz="3200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4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5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158"/>
          <a:stretch>
            <a:fillRect/>
          </a:stretch>
        </p:blipFill>
        <p:spPr bwMode="auto">
          <a:xfrm>
            <a:off x="0" y="-28575"/>
            <a:ext cx="1638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6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158"/>
          <a:stretch>
            <a:fillRect/>
          </a:stretch>
        </p:blipFill>
        <p:spPr bwMode="auto">
          <a:xfrm>
            <a:off x="171450" y="0"/>
            <a:ext cx="1638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7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988" r="6224"/>
          <a:stretch>
            <a:fillRect/>
          </a:stretch>
        </p:blipFill>
        <p:spPr bwMode="auto">
          <a:xfrm>
            <a:off x="0" y="0"/>
            <a:ext cx="9906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3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3818" r="8714"/>
          <a:stretch>
            <a:fillRect/>
          </a:stretch>
        </p:blipFill>
        <p:spPr bwMode="auto">
          <a:xfrm>
            <a:off x="0" y="0"/>
            <a:ext cx="6858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39"/>
          <p:cNvSpPr txBox="1">
            <a:spLocks noChangeArrowheads="1"/>
          </p:cNvSpPr>
          <p:nvPr/>
        </p:nvSpPr>
        <p:spPr bwMode="auto">
          <a:xfrm>
            <a:off x="7397750" y="166688"/>
            <a:ext cx="1066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41</a:t>
            </a:r>
            <a:endParaRPr lang="en-US" altLang="en-US" dirty="0"/>
          </a:p>
        </p:txBody>
      </p:sp>
      <p:sp>
        <p:nvSpPr>
          <p:cNvPr id="13320" name="Rectangle 40"/>
          <p:cNvSpPr>
            <a:spLocks noChangeArrowheads="1"/>
          </p:cNvSpPr>
          <p:nvPr/>
        </p:nvSpPr>
        <p:spPr bwMode="auto">
          <a:xfrm>
            <a:off x="7556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367644" y="440668"/>
            <a:ext cx="4941168" cy="584775"/>
          </a:xfrm>
          <a:prstGeom prst="rect">
            <a:avLst/>
          </a:prstGeom>
          <a:solidFill>
            <a:srgbClr val="191919"/>
          </a:solidFill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460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2FDF7"/>
                </a:solidFill>
                <a:latin typeface="Algerian" pitchFamily="82" charset="0"/>
              </a:rPr>
              <a:t>2- </a:t>
            </a:r>
            <a:r>
              <a:rPr lang="en-US" sz="3200" dirty="0" err="1" smtClean="0">
                <a:solidFill>
                  <a:srgbClr val="F2FDF7"/>
                </a:solidFill>
                <a:latin typeface="Algerian" pitchFamily="82" charset="0"/>
              </a:rPr>
              <a:t>Carcinoid</a:t>
            </a:r>
            <a:r>
              <a:rPr lang="en-US" sz="3200" dirty="0" smtClean="0">
                <a:solidFill>
                  <a:srgbClr val="F2FDF7"/>
                </a:solidFill>
                <a:latin typeface="Algerian" pitchFamily="82" charset="0"/>
              </a:rPr>
              <a:t> syndrome</a:t>
            </a:r>
            <a:endParaRPr lang="en-US" sz="3200" dirty="0">
              <a:solidFill>
                <a:srgbClr val="F2FDF7"/>
              </a:solidFill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3772" y="2264910"/>
            <a:ext cx="4858308" cy="203132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Blip>
                <a:blip r:embed="rId8"/>
              </a:buBlip>
            </a:pPr>
            <a:r>
              <a:rPr lang="en-US" sz="2800" dirty="0" smtClean="0"/>
              <a:t>The tumor releases 5-HT, SP, PGs, </a:t>
            </a:r>
            <a:r>
              <a:rPr lang="en-US" sz="2800" dirty="0" err="1" smtClean="0"/>
              <a:t>kinins</a:t>
            </a:r>
            <a:r>
              <a:rPr lang="en-US" sz="2800" dirty="0" smtClean="0"/>
              <a:t> &amp; histamine causing flushing ,diarrhea, </a:t>
            </a:r>
            <a:r>
              <a:rPr lang="en-US" sz="2800" dirty="0" err="1" smtClean="0"/>
              <a:t>bronchoconstriction</a:t>
            </a:r>
            <a:r>
              <a:rPr lang="en-US" sz="2800" dirty="0" smtClean="0"/>
              <a:t> &amp; hypotension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433772" y="1268413"/>
            <a:ext cx="4498268" cy="86793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Blip>
                <a:blip r:embed="rId8"/>
              </a:buBlip>
            </a:pPr>
            <a:r>
              <a:rPr lang="en-US" sz="2800" dirty="0" smtClean="0"/>
              <a:t>A malignant tumor of intestinal </a:t>
            </a:r>
            <a:r>
              <a:rPr lang="en-US" sz="2800" dirty="0" err="1" smtClean="0"/>
              <a:t>chromaffin</a:t>
            </a:r>
            <a:r>
              <a:rPr lang="en-US" sz="2800" dirty="0" smtClean="0"/>
              <a:t> cells</a:t>
            </a:r>
            <a:endParaRPr lang="en-US" sz="2800" dirty="0"/>
          </a:p>
        </p:txBody>
      </p:sp>
      <p:pic>
        <p:nvPicPr>
          <p:cNvPr id="2" name="Picture 2" descr="نتيجة بحث الصور عن ‪carcinoid syndrome‬‏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80112" y="2024844"/>
            <a:ext cx="3232733" cy="378042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33772" y="4437112"/>
            <a:ext cx="5326360" cy="203132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Blip>
                <a:blip r:embed="rId8"/>
              </a:buBlip>
            </a:pPr>
            <a:r>
              <a:rPr lang="en-US" sz="2800" dirty="0" smtClean="0"/>
              <a:t>Serotonin antagonists (</a:t>
            </a:r>
            <a:r>
              <a:rPr lang="en-US" sz="2800" b="1" dirty="0" err="1" smtClean="0">
                <a:solidFill>
                  <a:srgbClr val="FF0000"/>
                </a:solidFill>
              </a:rPr>
              <a:t>cyproheptadine</a:t>
            </a:r>
            <a:r>
              <a:rPr lang="en-US" sz="2800" dirty="0" smtClean="0"/>
              <a:t>, 5HT</a:t>
            </a:r>
            <a:r>
              <a:rPr lang="en-US" sz="2000" dirty="0" smtClean="0"/>
              <a:t>2</a:t>
            </a:r>
            <a:r>
              <a:rPr lang="en-US" sz="2800" dirty="0" smtClean="0"/>
              <a:t> antagonist) could be administered to control diarrhea ,flushing &amp; </a:t>
            </a:r>
            <a:r>
              <a:rPr lang="en-US" sz="2800" dirty="0" err="1" smtClean="0"/>
              <a:t>malabsorption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8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9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0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1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668"/>
          <a:stretch>
            <a:fillRect/>
          </a:stretch>
        </p:blipFill>
        <p:spPr bwMode="auto">
          <a:xfrm>
            <a:off x="0" y="0"/>
            <a:ext cx="18669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2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498"/>
          <a:stretch>
            <a:fillRect/>
          </a:stretch>
        </p:blipFill>
        <p:spPr bwMode="auto">
          <a:xfrm>
            <a:off x="0" y="0"/>
            <a:ext cx="17907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ext Box 72"/>
          <p:cNvSpPr txBox="1">
            <a:spLocks noChangeArrowheads="1"/>
          </p:cNvSpPr>
          <p:nvPr/>
        </p:nvSpPr>
        <p:spPr bwMode="auto">
          <a:xfrm>
            <a:off x="69342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>
                <a:solidFill>
                  <a:srgbClr val="F2FDF7"/>
                </a:solidFill>
              </a:rPr>
              <a:t>03</a:t>
            </a:r>
            <a:endParaRPr lang="en-US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866900" y="440668"/>
            <a:ext cx="4594448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Histamine receptors</a:t>
            </a:r>
            <a:endParaRPr lang="en-US" sz="3200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3608" y="1173163"/>
            <a:ext cx="7363966" cy="5150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9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60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1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0498"/>
          <a:stretch>
            <a:fillRect/>
          </a:stretch>
        </p:blipFill>
        <p:spPr bwMode="auto">
          <a:xfrm>
            <a:off x="0" y="0"/>
            <a:ext cx="17907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2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1328" r="6224"/>
          <a:stretch>
            <a:fillRect/>
          </a:stretch>
        </p:blipFill>
        <p:spPr bwMode="auto">
          <a:xfrm>
            <a:off x="0" y="0"/>
            <a:ext cx="1143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3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158" r="8714"/>
          <a:stretch>
            <a:fillRect/>
          </a:stretch>
        </p:blipFill>
        <p:spPr bwMode="auto">
          <a:xfrm>
            <a:off x="0" y="0"/>
            <a:ext cx="8382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66"/>
          <p:cNvSpPr txBox="1">
            <a:spLocks noChangeArrowheads="1"/>
          </p:cNvSpPr>
          <p:nvPr/>
        </p:nvSpPr>
        <p:spPr bwMode="auto">
          <a:xfrm>
            <a:off x="71628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>
                <a:solidFill>
                  <a:srgbClr val="F2FDF7"/>
                </a:solidFill>
              </a:rPr>
              <a:t>04</a:t>
            </a:r>
            <a:endParaRPr lang="en-US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2267744" y="440668"/>
            <a:ext cx="2844316" cy="584775"/>
          </a:xfrm>
          <a:prstGeom prst="rect">
            <a:avLst/>
          </a:prstGeom>
          <a:solidFill>
            <a:srgbClr val="191919"/>
          </a:solidFill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460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2FDF7"/>
                </a:solidFill>
                <a:latin typeface="Algerian" pitchFamily="82" charset="0"/>
              </a:rPr>
              <a:t>Actions</a:t>
            </a:r>
            <a:endParaRPr lang="en-US" sz="3200" dirty="0">
              <a:solidFill>
                <a:srgbClr val="F2FDF7"/>
              </a:solidFill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3000" y="5265204"/>
            <a:ext cx="449913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Increases bowel peristalsis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1143000" y="3247063"/>
            <a:ext cx="4365104" cy="164352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Blip>
                <a:blip r:embed="rId8"/>
              </a:buBlip>
            </a:pPr>
            <a:r>
              <a:rPr lang="en-US" sz="2800" dirty="0" smtClean="0"/>
              <a:t>Stimulation of H</a:t>
            </a:r>
            <a:r>
              <a:rPr lang="en-US" dirty="0" smtClean="0"/>
              <a:t>1</a:t>
            </a:r>
            <a:r>
              <a:rPr lang="en-US" sz="2800" dirty="0" smtClean="0"/>
              <a:t>-receptors contract smooth muscles, bronchioles  ,uterus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1136812" y="1448780"/>
            <a:ext cx="4371292" cy="138499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Histamine stimulates gastric acid secretion , through H</a:t>
            </a:r>
            <a:r>
              <a:rPr lang="en-US" dirty="0" smtClean="0"/>
              <a:t>2</a:t>
            </a:r>
            <a:r>
              <a:rPr lang="en-US" sz="2800" dirty="0" smtClean="0"/>
              <a:t>- receptors</a:t>
            </a:r>
            <a:endParaRPr lang="en-US" sz="2800" dirty="0"/>
          </a:p>
        </p:txBody>
      </p:sp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42130" y="3235974"/>
            <a:ext cx="2699674" cy="165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5642130" y="4890590"/>
            <a:ext cx="2587470" cy="1435857"/>
          </a:xfrm>
          <a:prstGeom prst="rect">
            <a:avLst/>
          </a:prstGeom>
          <a:noFill/>
          <a:ln/>
        </p:spPr>
      </p:pic>
      <p:pic>
        <p:nvPicPr>
          <p:cNvPr id="17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11" cstate="print"/>
          <a:srcRect/>
          <a:stretch>
            <a:fillRect/>
          </a:stretch>
        </p:blipFill>
        <p:spPr>
          <a:xfrm>
            <a:off x="5642130" y="1304764"/>
            <a:ext cx="2587470" cy="1823789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4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5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158"/>
          <a:stretch>
            <a:fillRect/>
          </a:stretch>
        </p:blipFill>
        <p:spPr bwMode="auto">
          <a:xfrm>
            <a:off x="0" y="-28575"/>
            <a:ext cx="1638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6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158"/>
          <a:stretch>
            <a:fillRect/>
          </a:stretch>
        </p:blipFill>
        <p:spPr bwMode="auto">
          <a:xfrm>
            <a:off x="0" y="0"/>
            <a:ext cx="1638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7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988" r="6224"/>
          <a:stretch>
            <a:fillRect/>
          </a:stretch>
        </p:blipFill>
        <p:spPr bwMode="auto">
          <a:xfrm>
            <a:off x="0" y="0"/>
            <a:ext cx="9906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3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3818" r="8714"/>
          <a:stretch>
            <a:fillRect/>
          </a:stretch>
        </p:blipFill>
        <p:spPr bwMode="auto">
          <a:xfrm>
            <a:off x="0" y="0"/>
            <a:ext cx="6858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39"/>
          <p:cNvSpPr txBox="1">
            <a:spLocks noChangeArrowheads="1"/>
          </p:cNvSpPr>
          <p:nvPr/>
        </p:nvSpPr>
        <p:spPr bwMode="auto">
          <a:xfrm>
            <a:off x="739775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>
                <a:solidFill>
                  <a:srgbClr val="F2FDF7"/>
                </a:solidFill>
              </a:rPr>
              <a:t>05</a:t>
            </a:r>
            <a:endParaRPr lang="en-US" altLang="en-US"/>
          </a:p>
        </p:txBody>
      </p:sp>
      <p:sp>
        <p:nvSpPr>
          <p:cNvPr id="13320" name="Rectangle 40"/>
          <p:cNvSpPr>
            <a:spLocks noChangeArrowheads="1"/>
          </p:cNvSpPr>
          <p:nvPr/>
        </p:nvSpPr>
        <p:spPr bwMode="auto">
          <a:xfrm>
            <a:off x="7556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2267744" y="440668"/>
            <a:ext cx="2844316" cy="584775"/>
          </a:xfrm>
          <a:prstGeom prst="rect">
            <a:avLst/>
          </a:prstGeom>
          <a:solidFill>
            <a:srgbClr val="191919"/>
          </a:solidFill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460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2FDF7"/>
                </a:solidFill>
                <a:latin typeface="Algerian" pitchFamily="82" charset="0"/>
              </a:rPr>
              <a:t>Actions</a:t>
            </a:r>
            <a:endParaRPr lang="en-US" sz="3200" dirty="0">
              <a:solidFill>
                <a:srgbClr val="F2FDF7"/>
              </a:solidFill>
              <a:latin typeface="Algerian" pitchFamily="8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90600" y="1448780"/>
            <a:ext cx="7473950" cy="138499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Slow IV or SC injection causes flushing of </a:t>
            </a:r>
            <a:r>
              <a:rPr lang="en-US" sz="2800" dirty="0" smtClean="0"/>
              <a:t>skin, raises </a:t>
            </a:r>
            <a:r>
              <a:rPr lang="en-US" sz="2800" dirty="0" smtClean="0"/>
              <a:t>temperature, </a:t>
            </a:r>
            <a:r>
              <a:rPr lang="en-US" sz="2800" dirty="0" smtClean="0"/>
              <a:t>increases </a:t>
            </a:r>
            <a:r>
              <a:rPr lang="en-US" sz="2800" dirty="0" smtClean="0"/>
              <a:t>blood flow to the periphery, </a:t>
            </a:r>
            <a:r>
              <a:rPr lang="en-US" sz="2800" dirty="0" smtClean="0"/>
              <a:t>increases </a:t>
            </a:r>
            <a:r>
              <a:rPr lang="en-US" sz="2800" dirty="0" smtClean="0"/>
              <a:t>heart rate &amp; CO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990600" y="3104964"/>
            <a:ext cx="7473950" cy="138499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Rapid IV bolus injection induces a fall in blood pressure , an increase in CSF pressure , headache, due to dilation of blood vessels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990600" y="4653136"/>
            <a:ext cx="592166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2"/>
                </a:solidFill>
              </a:rPr>
              <a:t>Intradermal</a:t>
            </a:r>
            <a:r>
              <a:rPr lang="en-US" sz="2800" dirty="0" smtClean="0">
                <a:solidFill>
                  <a:schemeClr val="accent2"/>
                </a:solidFill>
              </a:rPr>
              <a:t> injection</a:t>
            </a:r>
            <a:r>
              <a:rPr lang="en-US" sz="2800" dirty="0" smtClean="0"/>
              <a:t> causes itching</a:t>
            </a:r>
            <a:endParaRPr lang="en-US" sz="2800" dirty="0"/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35696" y="5378450"/>
            <a:ext cx="2590800" cy="1038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4993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56277" y="4588532"/>
            <a:ext cx="1908336" cy="2269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49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2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01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00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99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93"/>
          <p:cNvSpPr txBox="1">
            <a:spLocks noChangeArrowheads="1"/>
          </p:cNvSpPr>
          <p:nvPr/>
        </p:nvSpPr>
        <p:spPr bwMode="auto">
          <a:xfrm>
            <a:off x="3124200" y="442913"/>
            <a:ext cx="5105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 b="1">
                <a:solidFill>
                  <a:srgbClr val="FF0080"/>
                </a:solidFill>
              </a:rPr>
              <a:t>WINTER</a:t>
            </a:r>
            <a:endParaRPr lang="en-US" altLang="en-US" sz="9600">
              <a:solidFill>
                <a:srgbClr val="FF0080"/>
              </a:solidFill>
            </a:endParaRPr>
          </a:p>
        </p:txBody>
      </p:sp>
      <p:sp>
        <p:nvSpPr>
          <p:cNvPr id="5127" name="Text Box 90"/>
          <p:cNvSpPr txBox="1">
            <a:spLocks noChangeArrowheads="1"/>
          </p:cNvSpPr>
          <p:nvPr/>
        </p:nvSpPr>
        <p:spPr bwMode="auto">
          <a:xfrm>
            <a:off x="3352800" y="1677988"/>
            <a:ext cx="213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chemeClr val="bg2"/>
                </a:solidFill>
              </a:rPr>
              <a:t>Template</a:t>
            </a:r>
            <a:endParaRPr lang="en-US" altLang="en-US"/>
          </a:p>
        </p:txBody>
      </p:sp>
      <p:pic>
        <p:nvPicPr>
          <p:cNvPr id="5128" name="Picture 9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03136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Rectangle 105"/>
          <p:cNvSpPr>
            <a:spLocks noChangeArrowheads="1"/>
          </p:cNvSpPr>
          <p:nvPr/>
        </p:nvSpPr>
        <p:spPr bwMode="auto">
          <a:xfrm>
            <a:off x="5715000" y="166688"/>
            <a:ext cx="1447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GB" altLang="en-US"/>
          </a:p>
        </p:txBody>
      </p:sp>
      <p:sp>
        <p:nvSpPr>
          <p:cNvPr id="5131" name="Text Box 108"/>
          <p:cNvSpPr txBox="1">
            <a:spLocks noChangeArrowheads="1"/>
          </p:cNvSpPr>
          <p:nvPr/>
        </p:nvSpPr>
        <p:spPr bwMode="auto">
          <a:xfrm>
            <a:off x="6884640" y="166688"/>
            <a:ext cx="1143744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06</a:t>
            </a:r>
            <a:endParaRPr lang="en-US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39924" y="442913"/>
            <a:ext cx="6444716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Histamine receptor blockers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9924" y="1677988"/>
            <a:ext cx="6444716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lgerian" pitchFamily="82" charset="0"/>
              </a:rPr>
              <a:t>Histamine h</a:t>
            </a:r>
            <a:r>
              <a:rPr lang="en-US" dirty="0" smtClean="0">
                <a:latin typeface="Algerian" pitchFamily="82" charset="0"/>
              </a:rPr>
              <a:t>1</a:t>
            </a:r>
            <a:r>
              <a:rPr lang="en-US" sz="2800" dirty="0" smtClean="0">
                <a:latin typeface="Algerian" pitchFamily="82" charset="0"/>
              </a:rPr>
              <a:t> receptor blockers</a:t>
            </a:r>
            <a:endParaRPr lang="en-US" sz="2800" dirty="0"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9924" y="3537012"/>
            <a:ext cx="380804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Diphenhydramine</a:t>
            </a:r>
            <a:r>
              <a:rPr lang="en-US" sz="2800" dirty="0" smtClean="0"/>
              <a:t>, </a:t>
            </a:r>
            <a:r>
              <a:rPr lang="en-US" sz="2800" dirty="0" err="1" smtClean="0"/>
              <a:t>promethazine</a:t>
            </a:r>
            <a:endParaRPr lang="en-US" sz="28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439924" y="2816932"/>
            <a:ext cx="305838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First generation</a:t>
            </a:r>
            <a:endParaRPr lang="en-US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39924" y="5454806"/>
            <a:ext cx="380804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Citrizine</a:t>
            </a:r>
            <a:r>
              <a:rPr lang="en-US" sz="2800" dirty="0" smtClean="0"/>
              <a:t>, </a:t>
            </a:r>
            <a:r>
              <a:rPr lang="en-US" sz="2800" dirty="0" err="1" smtClean="0"/>
              <a:t>fexofenadine</a:t>
            </a:r>
            <a:endParaRPr lang="en-US" sz="28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439924" y="4725144"/>
            <a:ext cx="380804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Second generation</a:t>
            </a:r>
            <a:endParaRPr lang="en-US" sz="2800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56509" y="2319338"/>
            <a:ext cx="357187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4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5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6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7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21716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5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8838"/>
          <a:stretch>
            <a:fillRect/>
          </a:stretch>
        </p:blipFill>
        <p:spPr bwMode="auto">
          <a:xfrm>
            <a:off x="0" y="0"/>
            <a:ext cx="1943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 Box 60"/>
          <p:cNvSpPr txBox="1">
            <a:spLocks noChangeArrowheads="1"/>
          </p:cNvSpPr>
          <p:nvPr/>
        </p:nvSpPr>
        <p:spPr bwMode="auto">
          <a:xfrm>
            <a:off x="7200292" y="166688"/>
            <a:ext cx="122413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077</a:t>
            </a:r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7504" y="440668"/>
            <a:ext cx="7092788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Histamine H</a:t>
            </a:r>
            <a:r>
              <a:rPr lang="en-US" sz="2000" dirty="0" smtClean="0">
                <a:latin typeface="Algerian" pitchFamily="82" charset="0"/>
              </a:rPr>
              <a:t>1</a:t>
            </a:r>
            <a:r>
              <a:rPr lang="en-US" sz="3200" dirty="0" smtClean="0">
                <a:latin typeface="Algerian" pitchFamily="82" charset="0"/>
              </a:rPr>
              <a:t> receptor blockers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5596" y="1376772"/>
            <a:ext cx="305838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First generation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958788" y="4149080"/>
            <a:ext cx="2107468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Blip>
                <a:blip r:embed="rId8"/>
              </a:buBlip>
            </a:pPr>
            <a:r>
              <a:rPr lang="en-US" sz="2800" b="1" dirty="0" err="1" smtClean="0">
                <a:solidFill>
                  <a:srgbClr val="0070C0"/>
                </a:solidFill>
                <a:latin typeface="Arial Narrow" pitchFamily="34" charset="0"/>
              </a:rPr>
              <a:t>Urticaria</a:t>
            </a:r>
            <a:endParaRPr lang="en-US" sz="24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8788" y="3465004"/>
            <a:ext cx="3035188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Blip>
                <a:blip r:embed="rId8"/>
              </a:buBlip>
            </a:pPr>
            <a:r>
              <a:rPr lang="en-US" sz="2800" b="1" dirty="0" smtClean="0">
                <a:solidFill>
                  <a:srgbClr val="0070C0"/>
                </a:solidFill>
                <a:latin typeface="Arial Narrow" pitchFamily="34" charset="0"/>
              </a:rPr>
              <a:t>Allergic rhinitis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5596" y="2060848"/>
            <a:ext cx="371088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Has a 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sedating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effect</a:t>
            </a:r>
            <a:endParaRPr lang="en-US" sz="28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935596" y="2708920"/>
            <a:ext cx="305838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Clinical uses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935596" y="5481228"/>
            <a:ext cx="2863552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Blip>
                <a:blip r:embed="rId8"/>
              </a:buBlip>
            </a:pPr>
            <a:r>
              <a:rPr lang="en-US" sz="2800" b="1" dirty="0" smtClean="0">
                <a:solidFill>
                  <a:srgbClr val="0070C0"/>
                </a:solidFill>
                <a:latin typeface="Arial Narrow" pitchFamily="34" charset="0"/>
              </a:rPr>
              <a:t>Motion sickness </a:t>
            </a:r>
            <a:endParaRPr lang="en-US" sz="28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65566" y="4797152"/>
            <a:ext cx="1955068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Blip>
                <a:blip r:embed="rId8"/>
              </a:buBlip>
            </a:pPr>
            <a:r>
              <a:rPr lang="en-US" sz="2800" b="1" dirty="0" smtClean="0">
                <a:solidFill>
                  <a:srgbClr val="0070C0"/>
                </a:solidFill>
                <a:latin typeface="Arial Narrow" pitchFamily="34" charset="0"/>
              </a:rPr>
              <a:t>Insomnia  </a:t>
            </a:r>
            <a:endParaRPr lang="en-US" sz="28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pic>
        <p:nvPicPr>
          <p:cNvPr id="80897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20172" y="1268760"/>
            <a:ext cx="1400175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20172" y="2895515"/>
            <a:ext cx="1603530" cy="1776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20172" y="4797152"/>
            <a:ext cx="186690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1" name="Picture 5" descr="نتيجة بحث الصور عن ‪insomnia‬‏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61420" y="4006226"/>
            <a:ext cx="2958752" cy="1332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0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4C4C4C"/>
      </a:dk1>
      <a:lt1>
        <a:srgbClr val="CCCCCC"/>
      </a:lt1>
      <a:dk2>
        <a:srgbClr val="FF0080"/>
      </a:dk2>
      <a:lt2>
        <a:srgbClr val="666666"/>
      </a:lt2>
      <a:accent1>
        <a:srgbClr val="333333"/>
      </a:accent1>
      <a:accent2>
        <a:srgbClr val="66CCFF"/>
      </a:accent2>
      <a:accent3>
        <a:srgbClr val="E2E2E2"/>
      </a:accent3>
      <a:accent4>
        <a:srgbClr val="404040"/>
      </a:accent4>
      <a:accent5>
        <a:srgbClr val="ADADAD"/>
      </a:accent5>
      <a:accent6>
        <a:srgbClr val="5CB9E7"/>
      </a:accent6>
      <a:hlink>
        <a:srgbClr val="FF0080"/>
      </a:hlink>
      <a:folHlink>
        <a:srgbClr val="66666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3366FF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E2F4F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40296</TotalTime>
  <Words>1287</Words>
  <Application>Microsoft Office PowerPoint</Application>
  <PresentationFormat>On-screen Show (4:3)</PresentationFormat>
  <Paragraphs>314</Paragraphs>
  <Slides>48</Slides>
  <Notes>48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</vt:vector>
  </TitlesOfParts>
  <Company>Presentation Magazine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Coloured slides template background</dc:title>
  <dc:creator>Presentation Magazine</dc:creator>
  <cp:lastModifiedBy>Osama</cp:lastModifiedBy>
  <cp:revision>1637</cp:revision>
  <dcterms:modified xsi:type="dcterms:W3CDTF">2018-10-15T04:39:06Z</dcterms:modified>
</cp:coreProperties>
</file>