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1" r:id="rId2"/>
    <p:sldId id="369" r:id="rId3"/>
    <p:sldId id="412" r:id="rId4"/>
    <p:sldId id="416" r:id="rId5"/>
    <p:sldId id="275" r:id="rId6"/>
    <p:sldId id="400" r:id="rId7"/>
    <p:sldId id="404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  <p:sldId id="42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0D"/>
    <a:srgbClr val="6600FF"/>
    <a:srgbClr val="FF0066"/>
    <a:srgbClr val="00CC99"/>
    <a:srgbClr val="FA00B9"/>
    <a:srgbClr val="5100C8"/>
    <a:srgbClr val="FF00FF"/>
    <a:srgbClr val="EBE2F2"/>
    <a:srgbClr val="FFE5FF"/>
    <a:srgbClr val="7B4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270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.eg/url?sa=i&amp;rct=j&amp;q=&amp;esrc=s&amp;source=images&amp;cd=&amp;cad=rja&amp;uact=8&amp;ved=0CAcQjRxqFQoTCJKF6Zb58MgCFcc3FAod8IQHZg&amp;url=http://acediets.com/?page_id=99&amp;psig=AFQjCNFPN6lMc-QSgjjzcucfck9Gl1y7Zg&amp;ust=1446526445618032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.eg/url?sa=i&amp;rct=j&amp;q=&amp;esrc=s&amp;source=images&amp;cd=&amp;cad=rja&amp;uact=8&amp;ved=0CAcQjRxqFQoTCK6sr-aY3cgCFQntFAodAfgIMA&amp;url=http://australianmuseum.net.au/image/fur-seal-illustration&amp;psig=AFQjCNHMS_Ao3OOFhK12_-YQxx9zkmopOA&amp;ust=14458477227001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0CAcQjRxqFQoTCJe2-sT37sgCFcTFFAoda_cHaw&amp;url=https://www.boundless.com/biology/textbooks/boundless-biology-textbook/structure-and-function-of-plasma-membranes-5/bulk-transport-67/endocytosis-339-11476/&amp;psig=AFQjCNGutze6M393s1fAeZ3V4565eNu2DA&amp;ust=1446457275740272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ibouv-xfnWAhWHfxoKHTXnAyYQjRwIBw&amp;url=http://over-count.weebly.com/side-effects-of-taking-otc-drugs.html&amp;psig=AOvVaw15tJ6D2JHCZaw4RGP08Hf7&amp;ust=1508393975476555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IV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8392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TOLERANCE / DESENSITIZATION 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&amp;ADVERSE DRUG REACTIONS 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3886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consequence of the primary effect of the drug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638800"/>
            <a:ext cx="3962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5100C8"/>
                </a:solidFill>
              </a:rPr>
              <a:t>Bleeding from </a:t>
            </a:r>
            <a:r>
              <a:rPr lang="en-US" sz="2800" b="1" dirty="0" err="1" smtClean="0">
                <a:solidFill>
                  <a:srgbClr val="5100C8"/>
                </a:solidFill>
              </a:rPr>
              <a:t>warfarin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ln>
                  <a:prstDash val="solid"/>
                </a:ln>
                <a:solidFill>
                  <a:srgbClr val="FFF30D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80% of ADRs </a:t>
            </a:r>
            <a:endParaRPr lang="en-US" sz="2800" b="1" dirty="0">
              <a:ln>
                <a:prstDash val="solid"/>
              </a:ln>
              <a:solidFill>
                <a:srgbClr val="FFF30D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5410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</a:t>
            </a:r>
            <a:r>
              <a:rPr lang="en-US" sz="2800" dirty="0" err="1" smtClean="0"/>
              <a:t>qualitativel</a:t>
            </a:r>
            <a:r>
              <a:rPr lang="en-US" sz="2800" dirty="0" smtClean="0"/>
              <a:t> different from the primary effect?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343400"/>
            <a:ext cx="41148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e.g. Hypoglycemia from hypoglycemic drugs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667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048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362200"/>
            <a:ext cx="47244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incidence high or low?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667000"/>
            <a:ext cx="39528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2362200"/>
            <a:ext cx="62484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Idiosyncratic reactions are drug reactions that occur rarely and unpredictably amongst the population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1722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b="1" dirty="0" err="1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800" b="1" dirty="0" err="1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Thrombocytopenia</a:t>
            </a:r>
            <a:r>
              <a:rPr lang="en-US" sz="28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2484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 Narrow" pitchFamily="34" charset="0"/>
              </a:rPr>
              <a:t>Occurs different to known drug pharmacological effect[</a:t>
            </a:r>
            <a:r>
              <a:rPr lang="en-US" sz="3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3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]  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981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667000"/>
            <a:ext cx="38862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</a:t>
            </a:r>
            <a:r>
              <a:rPr lang="en-US" sz="2800" dirty="0" err="1" smtClean="0"/>
              <a:t>qualitativel</a:t>
            </a:r>
            <a:r>
              <a:rPr lang="en-US" sz="2800" dirty="0" smtClean="0"/>
              <a:t> different from the primary effect?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2819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26670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smtClean="0"/>
              <a:t>Is the incidence high or low?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3048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5626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Penicillin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Anaphylactic shock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810000"/>
            <a:ext cx="350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04800" y="4114800"/>
            <a:ext cx="5029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Usually due to [1]</a:t>
            </a:r>
            <a:r>
              <a:rPr lang="en-US" sz="2800" b="1" u="sng" dirty="0" smtClean="0">
                <a:solidFill>
                  <a:srgbClr val="FF0000"/>
                </a:solidFill>
              </a:rPr>
              <a:t>immunological response</a:t>
            </a:r>
            <a:r>
              <a:rPr lang="en-US" sz="2800" dirty="0" smtClean="0"/>
              <a:t> or [2]</a:t>
            </a:r>
            <a:r>
              <a:rPr lang="en-US" sz="2800" b="1" dirty="0" smtClean="0">
                <a:solidFill>
                  <a:srgbClr val="6600FF"/>
                </a:solidFill>
              </a:rPr>
              <a:t>patient’s genetic defect</a:t>
            </a:r>
            <a:endParaRPr lang="en-US" sz="28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2" grpId="2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76800"/>
            <a:ext cx="3657600" cy="62113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ch</a:t>
            </a:r>
            <a:r>
              <a:rPr lang="en-US" sz="2800" b="1" dirty="0" smtClean="0">
                <a:latin typeface="Arial Narrow" pitchFamily="34" charset="0"/>
              </a:rPr>
              <a:t>ronic</a:t>
            </a:r>
          </a:p>
          <a:p>
            <a:pPr>
              <a:lnSpc>
                <a:spcPts val="2000"/>
              </a:lnSpc>
            </a:pP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intake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Type c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9906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itchFamily="82" charset="0"/>
              </a:rPr>
              <a:t>COntinued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 descr="http://strictlynononsense.com/acediets/wp-content/uploads/2011/06/Osteoporosis-b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057400"/>
            <a:ext cx="4038600" cy="46291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438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during chronic drug administration</a:t>
            </a:r>
            <a:endParaRPr lang="en-US" sz="2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Refers to carcinogenic and </a:t>
            </a:r>
            <a:r>
              <a:rPr lang="en-US" sz="2800" dirty="0" err="1" smtClean="0"/>
              <a:t>teratogenic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d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delayed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5715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err="1" smtClean="0">
                <a:latin typeface="Calibri"/>
              </a:rPr>
              <a:t>→Retinoids</a:t>
            </a:r>
            <a:endParaRPr lang="en-US" sz="28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Carcinogenicity→ </a:t>
            </a:r>
            <a:r>
              <a:rPr lang="en-US" sz="2800" dirty="0" err="1" smtClean="0">
                <a:latin typeface="Calibri"/>
              </a:rPr>
              <a:t>Tobacoo</a:t>
            </a:r>
            <a:r>
              <a:rPr lang="en-US" sz="2800" dirty="0" smtClean="0">
                <a:latin typeface="Calibri"/>
              </a:rPr>
              <a:t> smoking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6324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after long period of time even after drug stoppage (delayed in onset)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352800"/>
            <a:ext cx="2514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3048000"/>
            <a:ext cx="5257800" cy="36163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syndrome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981200"/>
            <a:ext cx="60960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Occurs after </a:t>
            </a:r>
            <a:r>
              <a:rPr lang="en-US" sz="2800" b="1" u="sng" dirty="0" smtClean="0">
                <a:latin typeface="Arial Narrow" pitchFamily="34" charset="0"/>
                <a:cs typeface="Aharoni" pitchFamily="2" charset="-79"/>
              </a:rPr>
              <a:t>sudden stoppage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8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e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End of use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6858000" cy="36163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of diazepam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anxiety, insomnia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657600"/>
            <a:ext cx="5367618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 pitchFamily="18" charset="2"/>
              </a:rPr>
              <a:t> </a:t>
            </a:r>
            <a:r>
              <a:rPr lang="en-US" sz="2800" b="1" dirty="0" smtClean="0">
                <a:solidFill>
                  <a:srgbClr val="FF0000"/>
                </a:solidFill>
              </a:rPr>
              <a:t>Body </a:t>
            </a:r>
            <a:r>
              <a:rPr lang="en-US" sz="2800" b="1" dirty="0">
                <a:solidFill>
                  <a:srgbClr val="FF0000"/>
                </a:solidFill>
              </a:rPr>
              <a:t>ache, insomnia, diarrhea, goose flesh, lacrimation</a:t>
            </a:r>
            <a:endParaRPr lang="en-US" sz="28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981200" y="152400"/>
            <a:ext cx="5312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[1] If due to immunological response</a:t>
            </a:r>
            <a:endParaRPr lang="en-US" sz="28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</a:t>
            </a:r>
            <a:r>
              <a:rPr lang="en-US" sz="2200" b="1" dirty="0" smtClean="0">
                <a:latin typeface="Arial Narrow" pitchFamily="34" charset="0"/>
              </a:rPr>
              <a:t>mediators from   </a:t>
            </a:r>
            <a:r>
              <a:rPr lang="en-US" sz="2200" b="1" dirty="0">
                <a:latin typeface="Arial Narrow" pitchFamily="34" charset="0"/>
              </a:rPr>
              <a:t>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</a:t>
            </a:r>
          </a:p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Streptomycin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152400"/>
            <a:ext cx="5275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lgerian" pitchFamily="82" charset="0"/>
              </a:rPr>
              <a:t>[2] If due to genetic defect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5334000"/>
            <a:ext cx="73914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CC0000"/>
                </a:solidFill>
              </a:rPr>
              <a:t>Relapse of infection</a:t>
            </a:r>
            <a:r>
              <a:rPr lang="en-US" sz="2800" dirty="0" smtClean="0"/>
              <a:t> &amp; </a:t>
            </a:r>
            <a:r>
              <a:rPr lang="en-US" sz="2800" b="1" dirty="0" smtClean="0">
                <a:solidFill>
                  <a:srgbClr val="CC0000"/>
                </a:solidFill>
              </a:rPr>
              <a:t>hepatitis </a:t>
            </a:r>
            <a:r>
              <a:rPr lang="en-US" sz="2800" dirty="0" smtClean="0"/>
              <a:t> occur  in fast </a:t>
            </a:r>
            <a:r>
              <a:rPr lang="en-US" sz="2800" dirty="0" err="1" smtClean="0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6096000"/>
            <a:ext cx="5257800" cy="64504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err="1" smtClean="0"/>
              <a:t>Isoniazid</a:t>
            </a:r>
            <a:r>
              <a:rPr lang="en-US" sz="2800" dirty="0" smtClean="0"/>
              <a:t> causes </a:t>
            </a:r>
            <a:r>
              <a:rPr lang="en-US" sz="2800" b="1" dirty="0" smtClean="0">
                <a:solidFill>
                  <a:srgbClr val="CC0000"/>
                </a:solidFill>
              </a:rPr>
              <a:t>peripheral neuropathy</a:t>
            </a:r>
            <a:r>
              <a:rPr lang="en-US" sz="2800" dirty="0" smtClean="0"/>
              <a:t> in slow </a:t>
            </a:r>
            <a:r>
              <a:rPr lang="en-US" sz="2800" dirty="0" err="1" smtClean="0"/>
              <a:t>acetylators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" y="914400"/>
            <a:ext cx="8305800" cy="143885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dirty="0" smtClean="0"/>
              <a:t>When </a:t>
            </a:r>
            <a:r>
              <a:rPr lang="en-US" sz="2800" b="1" dirty="0" err="1" smtClean="0">
                <a:solidFill>
                  <a:srgbClr val="CC0000"/>
                </a:solidFill>
              </a:rPr>
              <a:t>isoniazid</a:t>
            </a:r>
            <a:r>
              <a:rPr lang="en-US" sz="2800" dirty="0" smtClean="0"/>
              <a:t> is given in identical doses /kg, two distinct groups can be identified, a group with low blood level </a:t>
            </a:r>
            <a:r>
              <a:rPr lang="en-US" sz="2800" dirty="0" err="1" smtClean="0"/>
              <a:t>acetylate</a:t>
            </a:r>
            <a:r>
              <a:rPr lang="en-US" sz="2800" dirty="0" smtClean="0"/>
              <a:t> the drug more rapidly ‘</a:t>
            </a:r>
            <a:r>
              <a:rPr lang="en-US" sz="2800" b="1" dirty="0" smtClean="0">
                <a:solidFill>
                  <a:schemeClr val="accent2"/>
                </a:solidFill>
              </a:rPr>
              <a:t>fast </a:t>
            </a:r>
            <a:r>
              <a:rPr lang="en-US" sz="2800" b="1" dirty="0" err="1" smtClean="0">
                <a:solidFill>
                  <a:schemeClr val="accent2"/>
                </a:solidFill>
              </a:rPr>
              <a:t>acetylators</a:t>
            </a:r>
            <a:r>
              <a:rPr lang="en-US" sz="2800" b="1" dirty="0" smtClean="0">
                <a:solidFill>
                  <a:schemeClr val="accent2"/>
                </a:solidFill>
              </a:rPr>
              <a:t>’</a:t>
            </a:r>
            <a:r>
              <a:rPr lang="en-US" sz="2800" dirty="0" smtClean="0"/>
              <a:t> &amp; ‘a group with high blood level </a:t>
            </a:r>
            <a:r>
              <a:rPr lang="en-US" sz="2800" dirty="0" err="1" smtClean="0"/>
              <a:t>acetylate</a:t>
            </a:r>
            <a:r>
              <a:rPr lang="en-US" sz="2800" dirty="0" smtClean="0"/>
              <a:t> the drug slowly “</a:t>
            </a:r>
            <a:r>
              <a:rPr lang="en-US" sz="2800" b="1" dirty="0" smtClean="0">
                <a:solidFill>
                  <a:schemeClr val="accent2"/>
                </a:solidFill>
              </a:rPr>
              <a:t>slow </a:t>
            </a:r>
            <a:r>
              <a:rPr lang="en-US" sz="2800" b="1" dirty="0" err="1" smtClean="0">
                <a:solidFill>
                  <a:schemeClr val="accent2"/>
                </a:solidFill>
              </a:rPr>
              <a:t>acetylators</a:t>
            </a:r>
            <a:r>
              <a:rPr lang="en-US" sz="2800" b="1" dirty="0" smtClean="0">
                <a:solidFill>
                  <a:schemeClr val="accent2"/>
                </a:solidFill>
              </a:rPr>
              <a:t>’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6219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514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Thalidomide crisis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50292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Thalidomide was marketed in 1958 in West Germany as a hypnotic &amp; as for morning sickness during pregnancy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Phocomelia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نتيجة بحث الصور عن ‪thalidomide‬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4648200"/>
            <a:ext cx="49530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1961 a report of out break of </a:t>
            </a:r>
            <a:r>
              <a:rPr lang="en-US" sz="2800" b="1" dirty="0" err="1" smtClean="0">
                <a:solidFill>
                  <a:srgbClr val="FF0000"/>
                </a:solidFill>
              </a:rPr>
              <a:t>phocomelia</a:t>
            </a:r>
            <a:r>
              <a:rPr lang="en-US" sz="2800" dirty="0" smtClean="0"/>
              <a:t> in the </a:t>
            </a:r>
            <a:r>
              <a:rPr lang="en-US" sz="2800" dirty="0" err="1" smtClean="0"/>
              <a:t>neoborn</a:t>
            </a:r>
            <a:r>
              <a:rPr lang="en-US" sz="2800" dirty="0" smtClean="0"/>
              <a:t> babies(40000-100000 cases)</a:t>
            </a:r>
            <a:endParaRPr lang="en-US" sz="2800" dirty="0"/>
          </a:p>
        </p:txBody>
      </p:sp>
      <p:pic>
        <p:nvPicPr>
          <p:cNvPr id="19458" name="Picture 2" descr="https://encrypted-tbn2.gstatic.com/images?q=tbn:ANd9GcQPPiDruXShs41-b4rS6Z41sISMW67GAnY_j1j0YZiX3wsx5OAw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990850" cy="2308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743200"/>
            <a:ext cx="4724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Iatrogenic disease</a:t>
            </a:r>
            <a:endParaRPr lang="en-US" sz="3200" b="1" dirty="0">
              <a:solidFill>
                <a:srgbClr val="FF0066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7" grpId="1" animBg="1"/>
      <p:bldP spid="17" grpId="2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6705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Distinguish difference between  tolerance and desensitization (</a:t>
            </a:r>
            <a:r>
              <a:rPr lang="en-US" sz="2800" b="1" dirty="0" err="1" smtClean="0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) and reasons for their development 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Recognize patterns of adverse  drug </a:t>
            </a:r>
            <a:b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30D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362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2590800"/>
            <a:ext cx="3886200" cy="3108543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F30D"/>
                </a:solidFill>
                <a:latin typeface="Arial Narrow" pitchFamily="34" charset="0"/>
              </a:rPr>
              <a:t>Phenomenon of variation in drug response, whereby there is a gradual diminution of the response to the drug when given continuously or repeatedly </a:t>
            </a:r>
            <a:endParaRPr lang="en-US" sz="2800" b="1" dirty="0">
              <a:solidFill>
                <a:srgbClr val="FFF30D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6858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TOLERANCE and DESENSITIZATION 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4086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334000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3733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6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Drug </a:t>
            </a:r>
            <a:r>
              <a:rPr lang="en-US" sz="2200" b="1" dirty="0">
                <a:latin typeface="Arial Narrow" pitchFamily="34" charset="0"/>
              </a:rPr>
              <a:t>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181600" y="25908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4324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1-Phosphorylation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receptors i.e. Tight binding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agonists 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</a:t>
            </a:r>
            <a:r>
              <a:rPr lang="en-US" sz="2200" b="1" dirty="0" smtClean="0">
                <a:latin typeface="Arial Narrow" pitchFamily="34" charset="0"/>
              </a:rPr>
              <a:t>AC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2-Desenzitiation of Ach- receptors</a:t>
            </a:r>
          </a:p>
          <a:p>
            <a:pPr>
              <a:lnSpc>
                <a:spcPts val="2500"/>
              </a:lnSpc>
            </a:pPr>
            <a:r>
              <a:rPr lang="en-US" sz="2200" b="1" dirty="0" smtClean="0">
                <a:solidFill>
                  <a:srgbClr val="00B050"/>
                </a:solidFill>
                <a:latin typeface="Arial Narrow" pitchFamily="34" charset="0"/>
              </a:rPr>
              <a:t>[Functional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</a:t>
            </a:r>
            <a:r>
              <a:rPr lang="en-US" sz="2200" b="1" dirty="0" smtClean="0">
                <a:latin typeface="Calibri" pitchFamily="34" charset="0"/>
              </a:rPr>
              <a:t>receptor </a:t>
            </a:r>
            <a:r>
              <a:rPr lang="en-US" sz="2200" b="1" dirty="0">
                <a:latin typeface="Calibri" pitchFamily="34" charset="0"/>
              </a:rPr>
              <a:t>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</a:rPr>
              <a:t>[Structural defect]</a:t>
            </a:r>
            <a:endParaRPr lang="en-US" sz="22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581400"/>
            <a:ext cx="6553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gures.boundless.com/18645/large/figure-05-04-03.j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2114550"/>
            <a:ext cx="35814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200400"/>
            <a:ext cx="3962400" cy="203132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 dirty="0" smtClean="0">
                <a:solidFill>
                  <a:srgbClr val="FFF30D"/>
                </a:solidFill>
              </a:rPr>
              <a:t>Harmful or seriously</a:t>
            </a:r>
            <a:r>
              <a:rPr lang="en-US" sz="2800" dirty="0" smtClean="0">
                <a:solidFill>
                  <a:srgbClr val="FFF30D"/>
                </a:solidFill>
              </a:rPr>
              <a:t> unpleasant effects occurring at doses intended for </a:t>
            </a:r>
            <a:r>
              <a:rPr lang="en-US" sz="2800" b="1" dirty="0" smtClean="0">
                <a:solidFill>
                  <a:srgbClr val="FFF30D"/>
                </a:solidFill>
              </a:rPr>
              <a:t>therapeutic effects.</a:t>
            </a:r>
            <a:endParaRPr lang="en-US" sz="2800" b="1" dirty="0">
              <a:solidFill>
                <a:srgbClr val="FFF3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0960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ADVERSE DRUG REACTIONS [ADRs]</a:t>
            </a:r>
            <a:endParaRPr lang="en-US" sz="3200" b="1" dirty="0">
              <a:ln>
                <a:prstDash val="solid"/>
              </a:ln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pic>
        <p:nvPicPr>
          <p:cNvPr id="10242" name="Picture 2" descr="صورة ذات صلة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590800"/>
            <a:ext cx="413385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2286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457200"/>
            <a:ext cx="5867400" cy="5909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 smtClean="0">
                <a:latin typeface="Algerian" pitchFamily="82" charset="0"/>
              </a:rPr>
              <a:t>Types of </a:t>
            </a:r>
            <a:r>
              <a:rPr lang="en-US" sz="3600" b="1" dirty="0" err="1" smtClean="0">
                <a:latin typeface="Algerian" pitchFamily="82" charset="0"/>
              </a:rPr>
              <a:t>adrs</a:t>
            </a:r>
            <a:endParaRPr lang="en-US" sz="3600" b="1" dirty="0">
              <a:latin typeface="Algerian" pitchFamily="8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6096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13743</TotalTime>
  <Words>709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752</cp:revision>
  <dcterms:created xsi:type="dcterms:W3CDTF">2010-09-28T15:47:12Z</dcterms:created>
  <dcterms:modified xsi:type="dcterms:W3CDTF">2018-10-16T10:38:30Z</dcterms:modified>
</cp:coreProperties>
</file>