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ink/ink1.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2.xml" ContentType="application/inkml+xml"/>
  <Override PartName="/ppt/ink/ink3.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705" r:id="rId2"/>
  </p:sldMasterIdLst>
  <p:notesMasterIdLst>
    <p:notesMasterId r:id="rId36"/>
  </p:notesMasterIdLst>
  <p:sldIdLst>
    <p:sldId id="287" r:id="rId3"/>
    <p:sldId id="257" r:id="rId4"/>
    <p:sldId id="260" r:id="rId5"/>
    <p:sldId id="291" r:id="rId6"/>
    <p:sldId id="292" r:id="rId7"/>
    <p:sldId id="294" r:id="rId8"/>
    <p:sldId id="295" r:id="rId9"/>
    <p:sldId id="302" r:id="rId10"/>
    <p:sldId id="296" r:id="rId11"/>
    <p:sldId id="297" r:id="rId12"/>
    <p:sldId id="298" r:id="rId13"/>
    <p:sldId id="299" r:id="rId14"/>
    <p:sldId id="300" r:id="rId15"/>
    <p:sldId id="301" r:id="rId16"/>
    <p:sldId id="303" r:id="rId17"/>
    <p:sldId id="304" r:id="rId18"/>
    <p:sldId id="305" r:id="rId19"/>
    <p:sldId id="306" r:id="rId20"/>
    <p:sldId id="307" r:id="rId21"/>
    <p:sldId id="290" r:id="rId22"/>
    <p:sldId id="308" r:id="rId23"/>
    <p:sldId id="258" r:id="rId24"/>
    <p:sldId id="267" r:id="rId25"/>
    <p:sldId id="309" r:id="rId26"/>
    <p:sldId id="269" r:id="rId27"/>
    <p:sldId id="270" r:id="rId28"/>
    <p:sldId id="310" r:id="rId29"/>
    <p:sldId id="272" r:id="rId30"/>
    <p:sldId id="273" r:id="rId31"/>
    <p:sldId id="274" r:id="rId32"/>
    <p:sldId id="275" r:id="rId33"/>
    <p:sldId id="311" r:id="rId34"/>
    <p:sldId id="312" r:id="rId35"/>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Comic Sans MS" panose="030F0702030302020204" pitchFamily="66" charset="0"/>
      <p:regular r:id="rId43"/>
      <p:bold r:id="rId44"/>
      <p:italic r:id="rId45"/>
      <p:boldItalic r:id="rId46"/>
    </p:embeddedFont>
    <p:embeddedFont>
      <p:font typeface="Gill Sans MT" panose="020B0502020104020203" pitchFamily="34" charset="0"/>
      <p:regular r:id="rId47"/>
      <p:bold r:id="rId48"/>
      <p:italic r:id="rId49"/>
      <p:boldItalic r:id="rId50"/>
    </p:embeddedFont>
    <p:embeddedFont>
      <p:font typeface="Microsoft New Tai Lue" panose="020B0502040204020203" pitchFamily="34" charset="0"/>
      <p:regular r:id="rId51"/>
      <p:bold r:id="rId52"/>
    </p:embeddedFont>
    <p:embeddedFont>
      <p:font typeface="MS PGothic" panose="020B0600070205080204" pitchFamily="34" charset="-128"/>
      <p:regular r:id="rId53"/>
    </p:embeddedFont>
    <p:embeddedFont>
      <p:font typeface="Tahoma" panose="020B0604030504040204" pitchFamily="34" charset="0"/>
      <p:regular r:id="rId54"/>
      <p:bold r:id="rId55"/>
    </p:embeddedFont>
    <p:embeddedFont>
      <p:font typeface="Trebuchet MS" panose="020B0603020202020204" pitchFamily="34" charset="0"/>
      <p:regular r:id="rId56"/>
      <p:bold r:id="rId57"/>
      <p:italic r:id="rId58"/>
      <p:boldItalic r:id="rId59"/>
    </p:embeddedFont>
    <p:embeddedFont>
      <p:font typeface="Verdana" panose="020B0604030504040204" pitchFamily="34" charset="0"/>
      <p:regular r:id="rId60"/>
      <p:bold r:id="rId61"/>
      <p:italic r:id="rId62"/>
      <p:boldItalic r:id="rId63"/>
    </p:embeddedFont>
    <p:embeddedFont>
      <p:font typeface="Wingdings 2" panose="05020102010507070707" pitchFamily="18" charset="2"/>
      <p:regular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DA00"/>
    <a:srgbClr val="348088"/>
    <a:srgbClr val="EA8F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EAE38CE-C838-453C-BB6F-79B8364A6FAD}">
  <a:tblStyle styleId="{3EAE38CE-C838-453C-BB6F-79B8364A6FAD}"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EF3"/>
          </a:solidFill>
        </a:fill>
      </a:tcStyle>
    </a:wholeTbl>
    <a:band1H>
      <a:tcTxStyle/>
      <a:tcStyle>
        <a:tcBdr/>
        <a:fill>
          <a:solidFill>
            <a:srgbClr val="CCDCE6"/>
          </a:solidFill>
        </a:fill>
      </a:tcStyle>
    </a:band1H>
    <a:band2H>
      <a:tcTxStyle/>
      <a:tcStyle>
        <a:tcBdr/>
      </a:tcStyle>
    </a:band2H>
    <a:band1V>
      <a:tcTxStyle/>
      <a:tcStyle>
        <a:tcBdr/>
        <a:fill>
          <a:solidFill>
            <a:srgbClr val="CCDCE6"/>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B0D41F3C-A277-4CFA-9B78-AE55ECC439B4}"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F2F4"/>
          </a:solidFill>
        </a:fill>
      </a:tcStyle>
    </a:wholeTbl>
    <a:band1H>
      <a:tcTxStyle/>
      <a:tcStyle>
        <a:tcBdr/>
        <a:fill>
          <a:solidFill>
            <a:srgbClr val="D0E5E8"/>
          </a:solidFill>
        </a:fill>
      </a:tcStyle>
    </a:band1H>
    <a:band2H>
      <a:tcTxStyle/>
      <a:tcStyle>
        <a:tcBdr/>
      </a:tcStyle>
    </a:band2H>
    <a:band1V>
      <a:tcTxStyle/>
      <a:tcStyle>
        <a:tcBdr/>
        <a:fill>
          <a:solidFill>
            <a:srgbClr val="D0E5E8"/>
          </a:solidFill>
        </a:fill>
      </a:tcStyle>
    </a:band1V>
    <a:band2V>
      <a:tcTxStyle/>
      <a:tcStyle>
        <a:tcBdr/>
      </a:tcStyle>
    </a:band2V>
    <a:lastCol>
      <a:tcTxStyle b="on" i="off">
        <a:font>
          <a:latin typeface="Calibri"/>
          <a:ea typeface="Calibri"/>
          <a:cs typeface="Calibri"/>
        </a:font>
        <a:schemeClr val="lt1"/>
      </a:tcTxStyle>
      <a:tcStyle>
        <a:tcBdr/>
        <a:fill>
          <a:solidFill>
            <a:schemeClr val="accent2"/>
          </a:solidFill>
        </a:fill>
      </a:tcStyle>
    </a:lastCol>
    <a:firstCol>
      <a:tcTxStyle b="on" i="off">
        <a:font>
          <a:latin typeface="Calibri"/>
          <a:ea typeface="Calibri"/>
          <a:cs typeface="Calibri"/>
        </a:font>
        <a:schemeClr val="lt1"/>
      </a:tcTxStyle>
      <a:tcStyle>
        <a:tcBdr/>
        <a:fill>
          <a:solidFill>
            <a:schemeClr val="accent2"/>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8" autoAdjust="0"/>
    <p:restoredTop sz="94660"/>
  </p:normalViewPr>
  <p:slideViewPr>
    <p:cSldViewPr snapToGrid="0">
      <p:cViewPr varScale="1">
        <p:scale>
          <a:sx n="68" d="100"/>
          <a:sy n="68" d="100"/>
        </p:scale>
        <p:origin x="816"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font" Target="fonts/font27.fntdata"/><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61" Type="http://schemas.openxmlformats.org/officeDocument/2006/relationships/font" Target="fonts/font2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font" Target="fonts/font28.fntdata"/><Relationship Id="rId8" Type="http://schemas.openxmlformats.org/officeDocument/2006/relationships/slide" Target="slides/slide6.xml"/><Relationship Id="rId51" Type="http://schemas.openxmlformats.org/officeDocument/2006/relationships/font" Target="fonts/font1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font" Target="fonts/font26.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_rels/data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4DEA65-B9EB-45B0-A593-E2FE827B55B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5656B2C1-5804-47FA-961F-9D097BCA6FF1}">
      <dgm:prSet phldrT="[Text]" custT="1"/>
      <dgm:spPr/>
      <dgm:t>
        <a:bodyPr/>
        <a:lstStyle/>
        <a:p>
          <a:pPr>
            <a:buClrTx/>
            <a:buFont typeface="Wingdings 2" panose="05020102010507070707" pitchFamily="18" charset="2"/>
            <a:buNone/>
          </a:pPr>
          <a:r>
            <a:rPr lang="en-US" altLang="en-US" sz="1800" b="1" dirty="0">
              <a:latin typeface="Comic Sans MS" panose="030F0702030302020204" pitchFamily="66" charset="0"/>
              <a:ea typeface="ＭＳ Ｐゴシック" panose="020B0600070205080204" pitchFamily="34" charset="-128"/>
              <a:cs typeface="Tahoma" panose="020B0604030504040204" pitchFamily="34" charset="0"/>
            </a:rPr>
            <a:t>Always use appropriate clothes and personal protective tools (Lab coat, </a:t>
          </a:r>
          <a:r>
            <a:rPr lang="en-US" altLang="en-US" sz="1800" b="1" dirty="0">
              <a:solidFill>
                <a:srgbClr val="FF0000"/>
              </a:solidFill>
              <a:latin typeface="Comic Sans MS" panose="030F0702030302020204" pitchFamily="66" charset="0"/>
              <a:ea typeface="ＭＳ Ｐゴシック" panose="020B0600070205080204" pitchFamily="34" charset="-128"/>
              <a:cs typeface="Tahoma" panose="020B0604030504040204" pitchFamily="34" charset="0"/>
            </a:rPr>
            <a:t>safety goggles, </a:t>
          </a:r>
          <a:r>
            <a:rPr lang="en-US" altLang="en-US" sz="1800" b="1" dirty="0">
              <a:latin typeface="Comic Sans MS" panose="030F0702030302020204" pitchFamily="66" charset="0"/>
              <a:ea typeface="ＭＳ Ｐゴシック" panose="020B0600070205080204" pitchFamily="34" charset="-128"/>
              <a:cs typeface="Tahoma" panose="020B0604030504040204" pitchFamily="34" charset="0"/>
            </a:rPr>
            <a:t>masks</a:t>
          </a:r>
          <a:r>
            <a:rPr lang="en-US" altLang="en-US" sz="1800" b="1" dirty="0">
              <a:solidFill>
                <a:schemeClr val="accent1"/>
              </a:solidFill>
              <a:latin typeface="Comic Sans MS" panose="030F0702030302020204" pitchFamily="66" charset="0"/>
              <a:ea typeface="ＭＳ Ｐゴシック" panose="020B0600070205080204" pitchFamily="34" charset="-128"/>
              <a:cs typeface="Tahoma" panose="020B0604030504040204" pitchFamily="34" charset="0"/>
            </a:rPr>
            <a:t>, </a:t>
          </a:r>
          <a:r>
            <a:rPr lang="en-US" altLang="en-US" sz="1800" b="1" dirty="0">
              <a:solidFill>
                <a:srgbClr val="FF0000"/>
              </a:solidFill>
              <a:latin typeface="Comic Sans MS" panose="030F0702030302020204" pitchFamily="66" charset="0"/>
              <a:ea typeface="ＭＳ Ｐゴシック" panose="020B0600070205080204" pitchFamily="34" charset="-128"/>
              <a:cs typeface="Tahoma" panose="020B0604030504040204" pitchFamily="34" charset="0"/>
            </a:rPr>
            <a:t>gloves</a:t>
          </a:r>
          <a:r>
            <a:rPr lang="en-US" altLang="en-US" sz="1800" b="1" dirty="0">
              <a:solidFill>
                <a:schemeClr val="accent1"/>
              </a:solidFill>
              <a:latin typeface="Comic Sans MS" panose="030F0702030302020204" pitchFamily="66" charset="0"/>
              <a:ea typeface="ＭＳ Ｐゴシック" panose="020B0600070205080204" pitchFamily="34" charset="-128"/>
              <a:cs typeface="Tahoma" panose="020B0604030504040204" pitchFamily="34" charset="0"/>
            </a:rPr>
            <a:t>, </a:t>
          </a:r>
          <a:r>
            <a:rPr lang="en-US" altLang="en-US" sz="1800" b="1" dirty="0">
              <a:latin typeface="Comic Sans MS" panose="030F0702030302020204" pitchFamily="66" charset="0"/>
              <a:ea typeface="ＭＳ Ｐゴシック" panose="020B0600070205080204" pitchFamily="34" charset="-128"/>
              <a:cs typeface="Tahoma" panose="020B0604030504040204" pitchFamily="34" charset="0"/>
            </a:rPr>
            <a:t>no open shoes, no eye lenses)</a:t>
          </a:r>
          <a:r>
            <a:rPr lang="en-US" altLang="en-US" sz="1800" b="1" dirty="0">
              <a:solidFill>
                <a:schemeClr val="accent1"/>
              </a:solidFill>
              <a:latin typeface="Comic Sans MS" panose="030F0702030302020204" pitchFamily="66" charset="0"/>
              <a:ea typeface="ＭＳ Ｐゴシック" panose="020B0600070205080204" pitchFamily="34" charset="-128"/>
              <a:cs typeface="Tahoma" panose="020B0604030504040204" pitchFamily="34" charset="0"/>
            </a:rPr>
            <a:t>, no eye lenses)</a:t>
          </a:r>
          <a:endParaRPr lang="en-US" sz="1800" dirty="0">
            <a:latin typeface="Comic Sans MS" panose="030F0702030302020204" pitchFamily="66" charset="0"/>
          </a:endParaRPr>
        </a:p>
      </dgm:t>
    </dgm:pt>
    <dgm:pt modelId="{B5225C0B-8552-4961-B537-0056810F8987}" type="parTrans" cxnId="{14EF3D9A-2FC6-4D21-82A8-1842AA696C5F}">
      <dgm:prSet/>
      <dgm:spPr/>
      <dgm:t>
        <a:bodyPr/>
        <a:lstStyle/>
        <a:p>
          <a:endParaRPr lang="en-US"/>
        </a:p>
      </dgm:t>
    </dgm:pt>
    <dgm:pt modelId="{EADA06F9-5BD7-4443-8D68-258458D0774C}" type="sibTrans" cxnId="{14EF3D9A-2FC6-4D21-82A8-1842AA696C5F}">
      <dgm:prSet/>
      <dgm:spPr/>
      <dgm:t>
        <a:bodyPr/>
        <a:lstStyle/>
        <a:p>
          <a:endParaRPr lang="en-US"/>
        </a:p>
      </dgm:t>
    </dgm:pt>
    <dgm:pt modelId="{AC47159A-1DDE-419F-AA40-047DC6AF2470}">
      <dgm:prSet phldrT="[Text]" custT="1"/>
      <dgm:spPr/>
      <dgm:t>
        <a:bodyPr/>
        <a:lstStyle/>
        <a:p>
          <a:pPr>
            <a:buClr>
              <a:schemeClr val="tx1"/>
            </a:buClr>
            <a:buFont typeface="Wingdings 2" panose="05020102010507070707" pitchFamily="18" charset="2"/>
            <a:buNone/>
          </a:pPr>
          <a:r>
            <a:rPr lang="en-US" altLang="en-US" sz="1600" b="1" dirty="0">
              <a:latin typeface="Comic Sans MS" panose="030F0702030302020204" pitchFamily="66" charset="0"/>
              <a:ea typeface="ＭＳ Ｐゴシック" panose="020B0600070205080204" pitchFamily="34" charset="-128"/>
              <a:cs typeface="Tahoma" panose="020B0604030504040204" pitchFamily="34" charset="0"/>
            </a:rPr>
            <a:t>After handling chemicals, always </a:t>
          </a:r>
          <a:r>
            <a:rPr lang="en-US" altLang="en-US" sz="1600" b="1" dirty="0">
              <a:solidFill>
                <a:srgbClr val="FF0000"/>
              </a:solidFill>
              <a:latin typeface="Comic Sans MS" panose="030F0702030302020204" pitchFamily="66" charset="0"/>
              <a:ea typeface="ＭＳ Ｐゴシック" panose="020B0600070205080204" pitchFamily="34" charset="-128"/>
              <a:cs typeface="Tahoma" panose="020B0604030504040204" pitchFamily="34" charset="0"/>
            </a:rPr>
            <a:t>wash your hands </a:t>
          </a:r>
          <a:r>
            <a:rPr lang="en-US" altLang="en-US" sz="1600" b="1" dirty="0">
              <a:latin typeface="Comic Sans MS" panose="030F0702030302020204" pitchFamily="66" charset="0"/>
              <a:ea typeface="ＭＳ Ｐゴシック" panose="020B0600070205080204" pitchFamily="34" charset="-128"/>
              <a:cs typeface="Tahoma" panose="020B0604030504040204" pitchFamily="34" charset="0"/>
            </a:rPr>
            <a:t>with soap and water.</a:t>
          </a:r>
        </a:p>
        <a:p>
          <a:pPr>
            <a:buClr>
              <a:schemeClr val="tx1"/>
            </a:buClr>
            <a:buFont typeface="Wingdings 2" panose="05020102010507070707" pitchFamily="18" charset="2"/>
            <a:buNone/>
          </a:pPr>
          <a:r>
            <a:rPr lang="en-US" altLang="en-US" sz="1600" b="1" dirty="0">
              <a:latin typeface="Comic Sans MS" panose="030F0702030302020204" pitchFamily="66" charset="0"/>
              <a:ea typeface="ＭＳ Ｐゴシック" panose="020B0600070205080204" pitchFamily="34" charset="-128"/>
              <a:cs typeface="Tahoma" panose="020B0604030504040204" pitchFamily="34" charset="0"/>
            </a:rPr>
            <a:t>During lab work</a:t>
          </a:r>
          <a:r>
            <a:rPr lang="en-US" altLang="en-US" sz="1600" b="1" dirty="0">
              <a:solidFill>
                <a:srgbClr val="FF0000"/>
              </a:solidFill>
              <a:latin typeface="Comic Sans MS" panose="030F0702030302020204" pitchFamily="66" charset="0"/>
              <a:ea typeface="ＭＳ Ｐゴシック" panose="020B0600070205080204" pitchFamily="34" charset="-128"/>
              <a:cs typeface="Tahoma" panose="020B0604030504040204" pitchFamily="34" charset="0"/>
            </a:rPr>
            <a:t>, keep your hands away from your face. Tie</a:t>
          </a:r>
          <a:r>
            <a:rPr lang="en-US" altLang="en-US" sz="1600" b="1" dirty="0">
              <a:latin typeface="Comic Sans MS" panose="030F0702030302020204" pitchFamily="66" charset="0"/>
              <a:ea typeface="ＭＳ Ｐゴシック" panose="020B0600070205080204" pitchFamily="34" charset="-128"/>
              <a:cs typeface="Tahoma" panose="020B0604030504040204" pitchFamily="34" charset="0"/>
            </a:rPr>
            <a:t> back </a:t>
          </a:r>
          <a:r>
            <a:rPr lang="en-US" altLang="en-US" sz="1600" b="1" dirty="0">
              <a:solidFill>
                <a:srgbClr val="FF0000"/>
              </a:solidFill>
              <a:latin typeface="Comic Sans MS" panose="030F0702030302020204" pitchFamily="66" charset="0"/>
              <a:ea typeface="ＭＳ Ｐゴシック" panose="020B0600070205080204" pitchFamily="34" charset="-128"/>
              <a:cs typeface="Tahoma" panose="020B0604030504040204" pitchFamily="34" charset="0"/>
            </a:rPr>
            <a:t>long hair</a:t>
          </a:r>
          <a:r>
            <a:rPr lang="en-US" altLang="en-US" sz="1600" b="1" dirty="0">
              <a:latin typeface="Comic Sans MS" panose="030F0702030302020204" pitchFamily="66" charset="0"/>
              <a:ea typeface="ＭＳ Ｐゴシック" panose="020B0600070205080204" pitchFamily="34" charset="-128"/>
              <a:cs typeface="Tahoma" panose="020B0604030504040204" pitchFamily="34" charset="0"/>
            </a:rPr>
            <a:t>.</a:t>
          </a:r>
          <a:endParaRPr lang="en-US" sz="1600" dirty="0"/>
        </a:p>
      </dgm:t>
    </dgm:pt>
    <dgm:pt modelId="{58DDBDBE-F30E-4DA7-9524-C64E19AC64DB}" type="parTrans" cxnId="{1CDF4C1C-E5CF-4530-92CA-6C7ABB5E268F}">
      <dgm:prSet/>
      <dgm:spPr/>
      <dgm:t>
        <a:bodyPr/>
        <a:lstStyle/>
        <a:p>
          <a:endParaRPr lang="en-US"/>
        </a:p>
      </dgm:t>
    </dgm:pt>
    <dgm:pt modelId="{B3D54A16-90F2-4595-952C-0ECCD4D0FE38}" type="sibTrans" cxnId="{1CDF4C1C-E5CF-4530-92CA-6C7ABB5E268F}">
      <dgm:prSet/>
      <dgm:spPr/>
      <dgm:t>
        <a:bodyPr/>
        <a:lstStyle/>
        <a:p>
          <a:endParaRPr lang="en-US"/>
        </a:p>
      </dgm:t>
    </dgm:pt>
    <dgm:pt modelId="{2CE6D00E-B6A8-4F26-B80B-C1193E4FEF00}">
      <dgm:prSet phldrT="[Text]" custT="1"/>
      <dgm:spPr/>
      <dgm:t>
        <a:bodyPr/>
        <a:lstStyle/>
        <a:p>
          <a:pPr>
            <a:buFont typeface="Monotype Sorts" pitchFamily="1" charset="2"/>
            <a:buNone/>
          </a:pPr>
          <a:r>
            <a:rPr lang="en-US" altLang="en-US" sz="1200" b="1" dirty="0">
              <a:latin typeface="Comic Sans MS" panose="030F0702030302020204" pitchFamily="66" charset="0"/>
              <a:ea typeface="ＭＳ Ｐゴシック" panose="020B0600070205080204" pitchFamily="34" charset="-128"/>
              <a:cs typeface="Tahoma" panose="020B0604030504040204" pitchFamily="34" charset="0"/>
            </a:rPr>
            <a:t>Roll up </a:t>
          </a:r>
          <a:r>
            <a:rPr lang="en-US" altLang="en-US" sz="1200" b="1" dirty="0">
              <a:solidFill>
                <a:srgbClr val="FF0000"/>
              </a:solidFill>
              <a:latin typeface="Comic Sans MS" panose="030F0702030302020204" pitchFamily="66" charset="0"/>
              <a:ea typeface="ＭＳ Ｐゴシック" panose="020B0600070205080204" pitchFamily="34" charset="-128"/>
              <a:cs typeface="Tahoma" panose="020B0604030504040204" pitchFamily="34" charset="0"/>
            </a:rPr>
            <a:t>loose sleeves</a:t>
          </a:r>
          <a:r>
            <a:rPr lang="en-US" altLang="en-US" sz="1200" b="1" dirty="0">
              <a:latin typeface="Comic Sans MS" panose="030F0702030302020204" pitchFamily="66" charset="0"/>
              <a:ea typeface="ＭＳ Ｐゴシック" panose="020B0600070205080204" pitchFamily="34" charset="-128"/>
              <a:cs typeface="Tahoma" panose="020B0604030504040204" pitchFamily="34" charset="0"/>
            </a:rPr>
            <a:t>.</a:t>
          </a:r>
        </a:p>
        <a:p>
          <a:pPr>
            <a:buFont typeface="Monotype Sorts" pitchFamily="1" charset="2"/>
            <a:buNone/>
          </a:pPr>
          <a:r>
            <a:rPr lang="en-US" altLang="en-US" sz="1200" b="1" dirty="0">
              <a:latin typeface="Comic Sans MS" panose="030F0702030302020204" pitchFamily="66" charset="0"/>
              <a:ea typeface="ＭＳ Ｐゴシック" panose="020B0600070205080204" pitchFamily="34" charset="-128"/>
              <a:cs typeface="Tahoma" panose="020B0604030504040204" pitchFamily="34" charset="0"/>
            </a:rPr>
            <a:t>Know the</a:t>
          </a:r>
          <a:r>
            <a:rPr lang="en-US" altLang="en-US" sz="1200" b="1" dirty="0">
              <a:solidFill>
                <a:srgbClr val="FF0000"/>
              </a:solidFill>
              <a:latin typeface="Comic Sans MS" panose="030F0702030302020204" pitchFamily="66" charset="0"/>
              <a:ea typeface="ＭＳ Ｐゴシック" panose="020B0600070205080204" pitchFamily="34" charset="-128"/>
              <a:cs typeface="Tahoma" panose="020B0604030504040204" pitchFamily="34" charset="0"/>
            </a:rPr>
            <a:t> location </a:t>
          </a:r>
          <a:r>
            <a:rPr lang="en-US" altLang="en-US" sz="1200" b="1" dirty="0">
              <a:latin typeface="Comic Sans MS" panose="030F0702030302020204" pitchFamily="66" charset="0"/>
              <a:ea typeface="ＭＳ Ｐゴシック" panose="020B0600070205080204" pitchFamily="34" charset="-128"/>
              <a:cs typeface="Tahoma" panose="020B0604030504040204" pitchFamily="34" charset="0"/>
            </a:rPr>
            <a:t>of the fire extinguisher, fire blanket, eyewash station, and first aid kit.</a:t>
          </a:r>
        </a:p>
        <a:p>
          <a:pPr>
            <a:buFont typeface="Monotype Sorts" pitchFamily="1" charset="2"/>
            <a:buNone/>
          </a:pPr>
          <a:r>
            <a:rPr lang="en-US" altLang="en-US" sz="1200" b="1" dirty="0">
              <a:latin typeface="Comic Sans MS" panose="030F0702030302020204" pitchFamily="66" charset="0"/>
              <a:ea typeface="ＭＳ Ｐゴシック" panose="020B0600070205080204" pitchFamily="34" charset="-128"/>
              <a:cs typeface="Tahoma" panose="020B0604030504040204" pitchFamily="34" charset="0"/>
            </a:rPr>
            <a:t>Keep your </a:t>
          </a:r>
          <a:r>
            <a:rPr lang="en-US" altLang="en-US" sz="1200" b="1" dirty="0">
              <a:solidFill>
                <a:srgbClr val="FF0000"/>
              </a:solidFill>
              <a:latin typeface="Comic Sans MS" panose="030F0702030302020204" pitchFamily="66" charset="0"/>
              <a:ea typeface="ＭＳ Ｐゴシック" panose="020B0600070205080204" pitchFamily="34" charset="-128"/>
              <a:cs typeface="Tahoma" panose="020B0604030504040204" pitchFamily="34" charset="0"/>
            </a:rPr>
            <a:t>work area uncluttered</a:t>
          </a:r>
          <a:r>
            <a:rPr lang="en-US" altLang="en-US" sz="1200" b="1" dirty="0">
              <a:latin typeface="Comic Sans MS" panose="030F0702030302020204" pitchFamily="66" charset="0"/>
              <a:ea typeface="ＭＳ Ｐゴシック" panose="020B0600070205080204" pitchFamily="34" charset="-128"/>
              <a:cs typeface="Tahoma" panose="020B0604030504040204" pitchFamily="34" charset="0"/>
            </a:rPr>
            <a:t>. Take to the lab station only what is necessary.</a:t>
          </a:r>
          <a:endParaRPr lang="en-US" sz="1200" dirty="0"/>
        </a:p>
      </dgm:t>
    </dgm:pt>
    <dgm:pt modelId="{B6EF9AA9-E73A-4AF0-A825-04D62B466E6B}" type="parTrans" cxnId="{3B2AD69D-A07B-4291-ABE0-06B4BA0980ED}">
      <dgm:prSet/>
      <dgm:spPr/>
      <dgm:t>
        <a:bodyPr/>
        <a:lstStyle/>
        <a:p>
          <a:endParaRPr lang="en-US"/>
        </a:p>
      </dgm:t>
    </dgm:pt>
    <dgm:pt modelId="{91998ECD-AA9E-409C-99DB-6EB077FE2EAA}" type="sibTrans" cxnId="{3B2AD69D-A07B-4291-ABE0-06B4BA0980ED}">
      <dgm:prSet/>
      <dgm:spPr/>
      <dgm:t>
        <a:bodyPr/>
        <a:lstStyle/>
        <a:p>
          <a:endParaRPr lang="en-US"/>
        </a:p>
      </dgm:t>
    </dgm:pt>
    <dgm:pt modelId="{0CF06CC1-20D8-4333-B271-1FB55C801699}">
      <dgm:prSet/>
      <dgm:spPr/>
      <dgm:t>
        <a:bodyPr/>
        <a:lstStyle/>
        <a:p>
          <a:r>
            <a:rPr lang="en-US" altLang="en-US" b="1">
              <a:latin typeface="Comic Sans MS" panose="030F0702030302020204" pitchFamily="66" charset="0"/>
              <a:ea typeface="ＭＳ Ｐゴシック" panose="020B0600070205080204" pitchFamily="34" charset="-128"/>
              <a:cs typeface="Tahoma" panose="020B0604030504040204" pitchFamily="34" charset="0"/>
            </a:rPr>
            <a:t>It is suggested that you wear </a:t>
          </a:r>
          <a:r>
            <a:rPr lang="en-US" altLang="en-US" b="1">
              <a:solidFill>
                <a:srgbClr val="FF0000"/>
              </a:solidFill>
              <a:latin typeface="Comic Sans MS" panose="030F0702030302020204" pitchFamily="66" charset="0"/>
              <a:ea typeface="ＭＳ Ｐゴシック" panose="020B0600070205080204" pitchFamily="34" charset="-128"/>
              <a:cs typeface="Tahoma" panose="020B0604030504040204" pitchFamily="34" charset="0"/>
            </a:rPr>
            <a:t>glasses </a:t>
          </a:r>
          <a:r>
            <a:rPr lang="en-US" altLang="en-US" b="1">
              <a:latin typeface="Comic Sans MS" panose="030F0702030302020204" pitchFamily="66" charset="0"/>
              <a:ea typeface="ＭＳ Ｐゴシック" panose="020B0600070205080204" pitchFamily="34" charset="-128"/>
              <a:cs typeface="Tahoma" panose="020B0604030504040204" pitchFamily="34" charset="0"/>
            </a:rPr>
            <a:t>rather than contact lenses.</a:t>
          </a:r>
          <a:endParaRPr lang="en-US" altLang="en-US" b="1" dirty="0">
            <a:latin typeface="Comic Sans MS" panose="030F0702030302020204" pitchFamily="66" charset="0"/>
            <a:ea typeface="ＭＳ Ｐゴシック" panose="020B0600070205080204" pitchFamily="34" charset="-128"/>
            <a:cs typeface="Tahoma" panose="020B0604030504040204" pitchFamily="34" charset="0"/>
          </a:endParaRPr>
        </a:p>
      </dgm:t>
    </dgm:pt>
    <dgm:pt modelId="{1025C60A-22A4-4952-B7AC-22AA31049603}" type="parTrans" cxnId="{94ADCE35-A388-4136-89B9-DFCB5AEDF18B}">
      <dgm:prSet/>
      <dgm:spPr/>
      <dgm:t>
        <a:bodyPr/>
        <a:lstStyle/>
        <a:p>
          <a:endParaRPr lang="en-US"/>
        </a:p>
      </dgm:t>
    </dgm:pt>
    <dgm:pt modelId="{30A5019D-2043-49CA-9851-3DADCB4766BC}" type="sibTrans" cxnId="{94ADCE35-A388-4136-89B9-DFCB5AEDF18B}">
      <dgm:prSet/>
      <dgm:spPr/>
      <dgm:t>
        <a:bodyPr/>
        <a:lstStyle/>
        <a:p>
          <a:endParaRPr lang="en-US"/>
        </a:p>
      </dgm:t>
    </dgm:pt>
    <dgm:pt modelId="{09CB04B1-C097-474B-92D1-F92B07B33D74}">
      <dgm:prSet/>
      <dgm:spPr/>
      <dgm:t>
        <a:bodyPr/>
        <a:lstStyle/>
        <a:p>
          <a:r>
            <a:rPr lang="en-US" altLang="en-US" b="1">
              <a:latin typeface="Comic Sans MS" panose="030F0702030302020204" pitchFamily="66" charset="0"/>
              <a:ea typeface="ＭＳ Ｐゴシック" panose="020B0600070205080204" pitchFamily="34" charset="-128"/>
              <a:cs typeface="Tahoma" panose="020B0604030504040204" pitchFamily="34" charset="0"/>
            </a:rPr>
            <a:t>Never eat or drink during a lab work.</a:t>
          </a:r>
          <a:endParaRPr lang="en-US" altLang="en-US" b="1" dirty="0">
            <a:latin typeface="Comic Sans MS" panose="030F0702030302020204" pitchFamily="66" charset="0"/>
            <a:ea typeface="ＭＳ Ｐゴシック" panose="020B0600070205080204" pitchFamily="34" charset="-128"/>
            <a:cs typeface="Tahoma" panose="020B0604030504040204" pitchFamily="34" charset="0"/>
          </a:endParaRPr>
        </a:p>
      </dgm:t>
    </dgm:pt>
    <dgm:pt modelId="{D7D8F4FA-E429-47E7-A763-102C416D903B}" type="parTrans" cxnId="{4E1EF46A-EF2B-4078-82EF-0B42B01CB7D7}">
      <dgm:prSet/>
      <dgm:spPr/>
      <dgm:t>
        <a:bodyPr/>
        <a:lstStyle/>
        <a:p>
          <a:endParaRPr lang="en-US"/>
        </a:p>
      </dgm:t>
    </dgm:pt>
    <dgm:pt modelId="{6486C030-ACDD-4CAC-8667-5C5E707075D9}" type="sibTrans" cxnId="{4E1EF46A-EF2B-4078-82EF-0B42B01CB7D7}">
      <dgm:prSet/>
      <dgm:spPr/>
      <dgm:t>
        <a:bodyPr/>
        <a:lstStyle/>
        <a:p>
          <a:endParaRPr lang="en-US"/>
        </a:p>
      </dgm:t>
    </dgm:pt>
    <dgm:pt modelId="{1739560D-A9F3-4730-A4DE-6BC32ADC2D0A}" type="pres">
      <dgm:prSet presAssocID="{DE4DEA65-B9EB-45B0-A593-E2FE827B55BC}" presName="Name0" presStyleCnt="0">
        <dgm:presLayoutVars>
          <dgm:chMax val="7"/>
          <dgm:chPref val="7"/>
          <dgm:dir/>
        </dgm:presLayoutVars>
      </dgm:prSet>
      <dgm:spPr/>
    </dgm:pt>
    <dgm:pt modelId="{8DB8496A-B72E-4B96-B50C-B7538A87D5C1}" type="pres">
      <dgm:prSet presAssocID="{DE4DEA65-B9EB-45B0-A593-E2FE827B55BC}" presName="Name1" presStyleCnt="0"/>
      <dgm:spPr/>
    </dgm:pt>
    <dgm:pt modelId="{F99E7995-400F-433C-B5D1-BBEE3D068FB3}" type="pres">
      <dgm:prSet presAssocID="{DE4DEA65-B9EB-45B0-A593-E2FE827B55BC}" presName="cycle" presStyleCnt="0"/>
      <dgm:spPr/>
    </dgm:pt>
    <dgm:pt modelId="{A39BE0A0-0882-4E9D-B0F7-EF08185988AD}" type="pres">
      <dgm:prSet presAssocID="{DE4DEA65-B9EB-45B0-A593-E2FE827B55BC}" presName="srcNode" presStyleLbl="node1" presStyleIdx="0" presStyleCnt="5"/>
      <dgm:spPr/>
    </dgm:pt>
    <dgm:pt modelId="{E7B4D20E-3228-4CD3-BC14-C3C61AFB0A82}" type="pres">
      <dgm:prSet presAssocID="{DE4DEA65-B9EB-45B0-A593-E2FE827B55BC}" presName="conn" presStyleLbl="parChTrans1D2" presStyleIdx="0" presStyleCnt="1"/>
      <dgm:spPr/>
    </dgm:pt>
    <dgm:pt modelId="{0B183C39-9C90-4F57-B00F-D4A8043D0D53}" type="pres">
      <dgm:prSet presAssocID="{DE4DEA65-B9EB-45B0-A593-E2FE827B55BC}" presName="extraNode" presStyleLbl="node1" presStyleIdx="0" presStyleCnt="5"/>
      <dgm:spPr/>
    </dgm:pt>
    <dgm:pt modelId="{54980550-9998-42AD-AB4A-A34B3F942C1B}" type="pres">
      <dgm:prSet presAssocID="{DE4DEA65-B9EB-45B0-A593-E2FE827B55BC}" presName="dstNode" presStyleLbl="node1" presStyleIdx="0" presStyleCnt="5"/>
      <dgm:spPr/>
    </dgm:pt>
    <dgm:pt modelId="{010628A6-7689-452A-A0A1-F5AF299141F6}" type="pres">
      <dgm:prSet presAssocID="{5656B2C1-5804-47FA-961F-9D097BCA6FF1}" presName="text_1" presStyleLbl="node1" presStyleIdx="0" presStyleCnt="5">
        <dgm:presLayoutVars>
          <dgm:bulletEnabled val="1"/>
        </dgm:presLayoutVars>
      </dgm:prSet>
      <dgm:spPr/>
    </dgm:pt>
    <dgm:pt modelId="{239EA2C8-20C6-49CE-AB2C-FAFAC8555A3D}" type="pres">
      <dgm:prSet presAssocID="{5656B2C1-5804-47FA-961F-9D097BCA6FF1}" presName="accent_1" presStyleCnt="0"/>
      <dgm:spPr/>
    </dgm:pt>
    <dgm:pt modelId="{D1DEADC4-4449-49D4-BA2D-895B17BA6500}" type="pres">
      <dgm:prSet presAssocID="{5656B2C1-5804-47FA-961F-9D097BCA6FF1}" presName="accentRepeatNode" presStyleLbl="solidFgAcc1" presStyleIdx="0" presStyleCnt="5" custScaleX="116069" custScaleY="111786"/>
      <dgm:spPr/>
    </dgm:pt>
    <dgm:pt modelId="{2D4E2A6E-9296-4F2D-AD8E-FBDF395905C8}" type="pres">
      <dgm:prSet presAssocID="{AC47159A-1DDE-419F-AA40-047DC6AF2470}" presName="text_2" presStyleLbl="node1" presStyleIdx="1" presStyleCnt="5">
        <dgm:presLayoutVars>
          <dgm:bulletEnabled val="1"/>
        </dgm:presLayoutVars>
      </dgm:prSet>
      <dgm:spPr/>
    </dgm:pt>
    <dgm:pt modelId="{17B142CD-2097-4577-84BB-660917CB66F7}" type="pres">
      <dgm:prSet presAssocID="{AC47159A-1DDE-419F-AA40-047DC6AF2470}" presName="accent_2" presStyleCnt="0"/>
      <dgm:spPr/>
    </dgm:pt>
    <dgm:pt modelId="{FA0F0D07-CB63-44CA-9060-53A46C89BFCB}" type="pres">
      <dgm:prSet presAssocID="{AC47159A-1DDE-419F-AA40-047DC6AF2470}" presName="accentRepeatNode" presStyleLbl="solidFgAcc1" presStyleIdx="1" presStyleCnt="5" custScaleX="124180" custScaleY="113321"/>
      <dgm:spPr>
        <a:blipFill rotWithShape="0">
          <a:blip xmlns:r="http://schemas.openxmlformats.org/officeDocument/2006/relationships" r:embed="rId1"/>
          <a:srcRect/>
          <a:stretch>
            <a:fillRect l="-11000" r="-11000"/>
          </a:stretch>
        </a:blipFill>
      </dgm:spPr>
    </dgm:pt>
    <dgm:pt modelId="{0D8A9E06-FDA6-4F9B-8537-87F1861FFB2A}" type="pres">
      <dgm:prSet presAssocID="{2CE6D00E-B6A8-4F26-B80B-C1193E4FEF00}" presName="text_3" presStyleLbl="node1" presStyleIdx="2" presStyleCnt="5">
        <dgm:presLayoutVars>
          <dgm:bulletEnabled val="1"/>
        </dgm:presLayoutVars>
      </dgm:prSet>
      <dgm:spPr/>
    </dgm:pt>
    <dgm:pt modelId="{6ADB4BA9-39C3-4FA6-B377-37625C4A099D}" type="pres">
      <dgm:prSet presAssocID="{2CE6D00E-B6A8-4F26-B80B-C1193E4FEF00}" presName="accent_3" presStyleCnt="0"/>
      <dgm:spPr/>
    </dgm:pt>
    <dgm:pt modelId="{46846B2D-7E00-48D2-9027-68AC663D2F37}" type="pres">
      <dgm:prSet presAssocID="{2CE6D00E-B6A8-4F26-B80B-C1193E4FEF00}" presName="accentRepeatNode" presStyleLbl="solidFgAcc1" presStyleIdx="2" presStyleCnt="5" custScaleX="114550" custScaleY="111135"/>
      <dgm:spPr/>
    </dgm:pt>
    <dgm:pt modelId="{0DDC274F-19DA-4AD0-8688-B18EEA7855AD}" type="pres">
      <dgm:prSet presAssocID="{0CF06CC1-20D8-4333-B271-1FB55C801699}" presName="text_4" presStyleLbl="node1" presStyleIdx="3" presStyleCnt="5">
        <dgm:presLayoutVars>
          <dgm:bulletEnabled val="1"/>
        </dgm:presLayoutVars>
      </dgm:prSet>
      <dgm:spPr/>
    </dgm:pt>
    <dgm:pt modelId="{5CC811B0-AEC4-461F-935D-3B97CA4C8001}" type="pres">
      <dgm:prSet presAssocID="{0CF06CC1-20D8-4333-B271-1FB55C801699}" presName="accent_4" presStyleCnt="0"/>
      <dgm:spPr/>
    </dgm:pt>
    <dgm:pt modelId="{6EE5FFBF-36E9-4484-A26D-A37DB3EF8CAA}" type="pres">
      <dgm:prSet presAssocID="{0CF06CC1-20D8-4333-B271-1FB55C801699}" presName="accentRepeatNode" presStyleLbl="solidFgAcc1" presStyleIdx="3" presStyleCnt="5"/>
      <dgm:spPr>
        <a:blipFill rotWithShape="0">
          <a:blip xmlns:r="http://schemas.openxmlformats.org/officeDocument/2006/relationships" r:embed="rId2"/>
          <a:srcRect/>
          <a:stretch>
            <a:fillRect l="-2000" r="-2000"/>
          </a:stretch>
        </a:blipFill>
      </dgm:spPr>
    </dgm:pt>
    <dgm:pt modelId="{B9B196AA-D2DD-4416-9915-BF3357A69B0E}" type="pres">
      <dgm:prSet presAssocID="{09CB04B1-C097-474B-92D1-F92B07B33D74}" presName="text_5" presStyleLbl="node1" presStyleIdx="4" presStyleCnt="5">
        <dgm:presLayoutVars>
          <dgm:bulletEnabled val="1"/>
        </dgm:presLayoutVars>
      </dgm:prSet>
      <dgm:spPr/>
    </dgm:pt>
    <dgm:pt modelId="{BA2E2C4C-B969-4630-B1CC-C969C60BBE3C}" type="pres">
      <dgm:prSet presAssocID="{09CB04B1-C097-474B-92D1-F92B07B33D74}" presName="accent_5" presStyleCnt="0"/>
      <dgm:spPr/>
    </dgm:pt>
    <dgm:pt modelId="{5D54E7AD-2566-4712-98FC-970E19877434}" type="pres">
      <dgm:prSet presAssocID="{09CB04B1-C097-474B-92D1-F92B07B33D74}" presName="accentRepeatNode" presStyleLbl="solidFgAcc1" presStyleIdx="4" presStyleCnt="5"/>
      <dgm:spPr>
        <a:blipFill rotWithShape="0">
          <a:blip xmlns:r="http://schemas.openxmlformats.org/officeDocument/2006/relationships" r:embed="rId3"/>
          <a:srcRect/>
          <a:stretch>
            <a:fillRect l="-2000" r="-2000"/>
          </a:stretch>
        </a:blipFill>
      </dgm:spPr>
    </dgm:pt>
  </dgm:ptLst>
  <dgm:cxnLst>
    <dgm:cxn modelId="{F29D6E07-A29C-4D4E-B7EA-8539236A9667}" type="presOf" srcId="{DE4DEA65-B9EB-45B0-A593-E2FE827B55BC}" destId="{1739560D-A9F3-4730-A4DE-6BC32ADC2D0A}" srcOrd="0" destOrd="0" presId="urn:microsoft.com/office/officeart/2008/layout/VerticalCurvedList"/>
    <dgm:cxn modelId="{ABCBA31A-F2EF-4360-910B-9413EABABA4A}" type="presOf" srcId="{5656B2C1-5804-47FA-961F-9D097BCA6FF1}" destId="{010628A6-7689-452A-A0A1-F5AF299141F6}" srcOrd="0" destOrd="0" presId="urn:microsoft.com/office/officeart/2008/layout/VerticalCurvedList"/>
    <dgm:cxn modelId="{1CDF4C1C-E5CF-4530-92CA-6C7ABB5E268F}" srcId="{DE4DEA65-B9EB-45B0-A593-E2FE827B55BC}" destId="{AC47159A-1DDE-419F-AA40-047DC6AF2470}" srcOrd="1" destOrd="0" parTransId="{58DDBDBE-F30E-4DA7-9524-C64E19AC64DB}" sibTransId="{B3D54A16-90F2-4595-952C-0ECCD4D0FE38}"/>
    <dgm:cxn modelId="{94ADCE35-A388-4136-89B9-DFCB5AEDF18B}" srcId="{DE4DEA65-B9EB-45B0-A593-E2FE827B55BC}" destId="{0CF06CC1-20D8-4333-B271-1FB55C801699}" srcOrd="3" destOrd="0" parTransId="{1025C60A-22A4-4952-B7AC-22AA31049603}" sibTransId="{30A5019D-2043-49CA-9851-3DADCB4766BC}"/>
    <dgm:cxn modelId="{4E1EF46A-EF2B-4078-82EF-0B42B01CB7D7}" srcId="{DE4DEA65-B9EB-45B0-A593-E2FE827B55BC}" destId="{09CB04B1-C097-474B-92D1-F92B07B33D74}" srcOrd="4" destOrd="0" parTransId="{D7D8F4FA-E429-47E7-A763-102C416D903B}" sibTransId="{6486C030-ACDD-4CAC-8667-5C5E707075D9}"/>
    <dgm:cxn modelId="{14EF3D9A-2FC6-4D21-82A8-1842AA696C5F}" srcId="{DE4DEA65-B9EB-45B0-A593-E2FE827B55BC}" destId="{5656B2C1-5804-47FA-961F-9D097BCA6FF1}" srcOrd="0" destOrd="0" parTransId="{B5225C0B-8552-4961-B537-0056810F8987}" sibTransId="{EADA06F9-5BD7-4443-8D68-258458D0774C}"/>
    <dgm:cxn modelId="{3B2AD69D-A07B-4291-ABE0-06B4BA0980ED}" srcId="{DE4DEA65-B9EB-45B0-A593-E2FE827B55BC}" destId="{2CE6D00E-B6A8-4F26-B80B-C1193E4FEF00}" srcOrd="2" destOrd="0" parTransId="{B6EF9AA9-E73A-4AF0-A825-04D62B466E6B}" sibTransId="{91998ECD-AA9E-409C-99DB-6EB077FE2EAA}"/>
    <dgm:cxn modelId="{152DC8B4-CE29-488F-BBE3-7B7743E8E3F5}" type="presOf" srcId="{0CF06CC1-20D8-4333-B271-1FB55C801699}" destId="{0DDC274F-19DA-4AD0-8688-B18EEA7855AD}" srcOrd="0" destOrd="0" presId="urn:microsoft.com/office/officeart/2008/layout/VerticalCurvedList"/>
    <dgm:cxn modelId="{DF599CB7-8504-4A3F-934D-AFB68D468546}" type="presOf" srcId="{09CB04B1-C097-474B-92D1-F92B07B33D74}" destId="{B9B196AA-D2DD-4416-9915-BF3357A69B0E}" srcOrd="0" destOrd="0" presId="urn:microsoft.com/office/officeart/2008/layout/VerticalCurvedList"/>
    <dgm:cxn modelId="{022F0BBF-6CD4-41B8-BE60-F6408AB5E75D}" type="presOf" srcId="{AC47159A-1DDE-419F-AA40-047DC6AF2470}" destId="{2D4E2A6E-9296-4F2D-AD8E-FBDF395905C8}" srcOrd="0" destOrd="0" presId="urn:microsoft.com/office/officeart/2008/layout/VerticalCurvedList"/>
    <dgm:cxn modelId="{FF0123C0-A038-43E3-A4FE-5884526794A3}" type="presOf" srcId="{EADA06F9-5BD7-4443-8D68-258458D0774C}" destId="{E7B4D20E-3228-4CD3-BC14-C3C61AFB0A82}" srcOrd="0" destOrd="0" presId="urn:microsoft.com/office/officeart/2008/layout/VerticalCurvedList"/>
    <dgm:cxn modelId="{F9A68FEB-15A9-4730-9377-D98EC18F100B}" type="presOf" srcId="{2CE6D00E-B6A8-4F26-B80B-C1193E4FEF00}" destId="{0D8A9E06-FDA6-4F9B-8537-87F1861FFB2A}" srcOrd="0" destOrd="0" presId="urn:microsoft.com/office/officeart/2008/layout/VerticalCurvedList"/>
    <dgm:cxn modelId="{7720AFCE-C79C-4934-9C5F-C765A2AC65C4}" type="presParOf" srcId="{1739560D-A9F3-4730-A4DE-6BC32ADC2D0A}" destId="{8DB8496A-B72E-4B96-B50C-B7538A87D5C1}" srcOrd="0" destOrd="0" presId="urn:microsoft.com/office/officeart/2008/layout/VerticalCurvedList"/>
    <dgm:cxn modelId="{7864B688-455B-4B05-9624-CFAEF8A12C19}" type="presParOf" srcId="{8DB8496A-B72E-4B96-B50C-B7538A87D5C1}" destId="{F99E7995-400F-433C-B5D1-BBEE3D068FB3}" srcOrd="0" destOrd="0" presId="urn:microsoft.com/office/officeart/2008/layout/VerticalCurvedList"/>
    <dgm:cxn modelId="{C2BC7ED6-7755-47C7-9CE9-EFB28BD54534}" type="presParOf" srcId="{F99E7995-400F-433C-B5D1-BBEE3D068FB3}" destId="{A39BE0A0-0882-4E9D-B0F7-EF08185988AD}" srcOrd="0" destOrd="0" presId="urn:microsoft.com/office/officeart/2008/layout/VerticalCurvedList"/>
    <dgm:cxn modelId="{9AADC749-8692-46C9-BDD2-67AC21C3D7DB}" type="presParOf" srcId="{F99E7995-400F-433C-B5D1-BBEE3D068FB3}" destId="{E7B4D20E-3228-4CD3-BC14-C3C61AFB0A82}" srcOrd="1" destOrd="0" presId="urn:microsoft.com/office/officeart/2008/layout/VerticalCurvedList"/>
    <dgm:cxn modelId="{F840E684-1416-4037-A9BA-0457E24634C0}" type="presParOf" srcId="{F99E7995-400F-433C-B5D1-BBEE3D068FB3}" destId="{0B183C39-9C90-4F57-B00F-D4A8043D0D53}" srcOrd="2" destOrd="0" presId="urn:microsoft.com/office/officeart/2008/layout/VerticalCurvedList"/>
    <dgm:cxn modelId="{2E6BF3A4-6EA7-4EDA-9D49-81ACCDDD0435}" type="presParOf" srcId="{F99E7995-400F-433C-B5D1-BBEE3D068FB3}" destId="{54980550-9998-42AD-AB4A-A34B3F942C1B}" srcOrd="3" destOrd="0" presId="urn:microsoft.com/office/officeart/2008/layout/VerticalCurvedList"/>
    <dgm:cxn modelId="{3BA3016C-CEE2-44D2-9FEA-5A05213FE67A}" type="presParOf" srcId="{8DB8496A-B72E-4B96-B50C-B7538A87D5C1}" destId="{010628A6-7689-452A-A0A1-F5AF299141F6}" srcOrd="1" destOrd="0" presId="urn:microsoft.com/office/officeart/2008/layout/VerticalCurvedList"/>
    <dgm:cxn modelId="{DDE3AAAD-11C5-49C4-93D0-F0A6122186C9}" type="presParOf" srcId="{8DB8496A-B72E-4B96-B50C-B7538A87D5C1}" destId="{239EA2C8-20C6-49CE-AB2C-FAFAC8555A3D}" srcOrd="2" destOrd="0" presId="urn:microsoft.com/office/officeart/2008/layout/VerticalCurvedList"/>
    <dgm:cxn modelId="{2E767FB3-8A0B-4A64-9911-BF979DAF935F}" type="presParOf" srcId="{239EA2C8-20C6-49CE-AB2C-FAFAC8555A3D}" destId="{D1DEADC4-4449-49D4-BA2D-895B17BA6500}" srcOrd="0" destOrd="0" presId="urn:microsoft.com/office/officeart/2008/layout/VerticalCurvedList"/>
    <dgm:cxn modelId="{84A6D30C-AA77-4792-84E4-C43EB1D21E60}" type="presParOf" srcId="{8DB8496A-B72E-4B96-B50C-B7538A87D5C1}" destId="{2D4E2A6E-9296-4F2D-AD8E-FBDF395905C8}" srcOrd="3" destOrd="0" presId="urn:microsoft.com/office/officeart/2008/layout/VerticalCurvedList"/>
    <dgm:cxn modelId="{C176F0D9-6BB6-4196-A703-0C944C18F0E9}" type="presParOf" srcId="{8DB8496A-B72E-4B96-B50C-B7538A87D5C1}" destId="{17B142CD-2097-4577-84BB-660917CB66F7}" srcOrd="4" destOrd="0" presId="urn:microsoft.com/office/officeart/2008/layout/VerticalCurvedList"/>
    <dgm:cxn modelId="{CB65504D-8835-45B9-8464-14D36825BF38}" type="presParOf" srcId="{17B142CD-2097-4577-84BB-660917CB66F7}" destId="{FA0F0D07-CB63-44CA-9060-53A46C89BFCB}" srcOrd="0" destOrd="0" presId="urn:microsoft.com/office/officeart/2008/layout/VerticalCurvedList"/>
    <dgm:cxn modelId="{0BE81CB8-91BA-4993-8C95-F80BC8B49875}" type="presParOf" srcId="{8DB8496A-B72E-4B96-B50C-B7538A87D5C1}" destId="{0D8A9E06-FDA6-4F9B-8537-87F1861FFB2A}" srcOrd="5" destOrd="0" presId="urn:microsoft.com/office/officeart/2008/layout/VerticalCurvedList"/>
    <dgm:cxn modelId="{FAF30E76-0325-4762-9EAE-298B6F0AC318}" type="presParOf" srcId="{8DB8496A-B72E-4B96-B50C-B7538A87D5C1}" destId="{6ADB4BA9-39C3-4FA6-B377-37625C4A099D}" srcOrd="6" destOrd="0" presId="urn:microsoft.com/office/officeart/2008/layout/VerticalCurvedList"/>
    <dgm:cxn modelId="{01E6CF88-4429-49E7-B58E-525739295423}" type="presParOf" srcId="{6ADB4BA9-39C3-4FA6-B377-37625C4A099D}" destId="{46846B2D-7E00-48D2-9027-68AC663D2F37}" srcOrd="0" destOrd="0" presId="urn:microsoft.com/office/officeart/2008/layout/VerticalCurvedList"/>
    <dgm:cxn modelId="{D80382D7-C550-4BA9-8D68-1AE8B4D4C15F}" type="presParOf" srcId="{8DB8496A-B72E-4B96-B50C-B7538A87D5C1}" destId="{0DDC274F-19DA-4AD0-8688-B18EEA7855AD}" srcOrd="7" destOrd="0" presId="urn:microsoft.com/office/officeart/2008/layout/VerticalCurvedList"/>
    <dgm:cxn modelId="{AD7FC266-6F39-4A9F-BBC8-A97423F71D8C}" type="presParOf" srcId="{8DB8496A-B72E-4B96-B50C-B7538A87D5C1}" destId="{5CC811B0-AEC4-461F-935D-3B97CA4C8001}" srcOrd="8" destOrd="0" presId="urn:microsoft.com/office/officeart/2008/layout/VerticalCurvedList"/>
    <dgm:cxn modelId="{40CB067F-61DF-4D21-9024-893BB49652E0}" type="presParOf" srcId="{5CC811B0-AEC4-461F-935D-3B97CA4C8001}" destId="{6EE5FFBF-36E9-4484-A26D-A37DB3EF8CAA}" srcOrd="0" destOrd="0" presId="urn:microsoft.com/office/officeart/2008/layout/VerticalCurvedList"/>
    <dgm:cxn modelId="{10A0E91B-365F-4458-9562-D067B04CF2B9}" type="presParOf" srcId="{8DB8496A-B72E-4B96-B50C-B7538A87D5C1}" destId="{B9B196AA-D2DD-4416-9915-BF3357A69B0E}" srcOrd="9" destOrd="0" presId="urn:microsoft.com/office/officeart/2008/layout/VerticalCurvedList"/>
    <dgm:cxn modelId="{6CD698D2-743A-438A-A40E-D243FF3FDEC5}" type="presParOf" srcId="{8DB8496A-B72E-4B96-B50C-B7538A87D5C1}" destId="{BA2E2C4C-B969-4630-B1CC-C969C60BBE3C}" srcOrd="10" destOrd="0" presId="urn:microsoft.com/office/officeart/2008/layout/VerticalCurvedList"/>
    <dgm:cxn modelId="{67AACEE2-9752-4BD0-82E6-B44EB91E338B}" type="presParOf" srcId="{BA2E2C4C-B969-4630-B1CC-C969C60BBE3C}" destId="{5D54E7AD-2566-4712-98FC-970E19877434}" srcOrd="0" destOrd="0" presId="urn:microsoft.com/office/officeart/2008/layout/VerticalCurv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244CBA-97E7-4320-AF53-0D99C5B6ACD9}" type="doc">
      <dgm:prSet loTypeId="urn:microsoft.com/office/officeart/2005/8/layout/arrow6" loCatId="process" qsTypeId="urn:microsoft.com/office/officeart/2005/8/quickstyle/simple2" qsCatId="simple" csTypeId="urn:microsoft.com/office/officeart/2005/8/colors/colorful5" csCatId="colorful" phldr="1"/>
      <dgm:spPr/>
      <dgm:t>
        <a:bodyPr/>
        <a:lstStyle/>
        <a:p>
          <a:endParaRPr lang="en-US"/>
        </a:p>
      </dgm:t>
    </dgm:pt>
    <dgm:pt modelId="{CEF54A7B-334F-4B9E-97DD-C478C723CF10}">
      <dgm:prSet phldrT="[Text]"/>
      <dgm:spPr/>
      <dgm:t>
        <a:bodyPr/>
        <a:lstStyle/>
        <a:p>
          <a:pPr>
            <a:buNone/>
          </a:pPr>
          <a:r>
            <a:rPr lang="en-GB" altLang="en-US" dirty="0">
              <a:latin typeface="Comic Sans MS" panose="030F0702030302020204" pitchFamily="66" charset="0"/>
              <a:ea typeface="ＭＳ Ｐゴシック" panose="020B0600070205080204" pitchFamily="34" charset="-128"/>
              <a:cs typeface="Tahoma" panose="020B0604030504040204" pitchFamily="34" charset="0"/>
            </a:rPr>
            <a:t>Never use any laboratory equipment unless you are trained &amp; have been authorised to do so</a:t>
          </a:r>
          <a:endParaRPr lang="en-US" dirty="0"/>
        </a:p>
      </dgm:t>
    </dgm:pt>
    <dgm:pt modelId="{84D7C6DC-4015-4521-A290-F20FC05AFB09}" type="parTrans" cxnId="{AE204567-1DD8-46AD-A83D-AE832B3C75C4}">
      <dgm:prSet/>
      <dgm:spPr/>
      <dgm:t>
        <a:bodyPr/>
        <a:lstStyle/>
        <a:p>
          <a:endParaRPr lang="en-US"/>
        </a:p>
      </dgm:t>
    </dgm:pt>
    <dgm:pt modelId="{27B2E892-016B-4940-8F10-095439439C57}" type="sibTrans" cxnId="{AE204567-1DD8-46AD-A83D-AE832B3C75C4}">
      <dgm:prSet/>
      <dgm:spPr/>
      <dgm:t>
        <a:bodyPr/>
        <a:lstStyle/>
        <a:p>
          <a:endParaRPr lang="en-US"/>
        </a:p>
      </dgm:t>
    </dgm:pt>
    <dgm:pt modelId="{E219B86F-11B2-43AD-AD70-C69B8EADADE3}">
      <dgm:prSet phldrT="[Text]"/>
      <dgm:spPr/>
      <dgm:t>
        <a:bodyPr/>
        <a:lstStyle/>
        <a:p>
          <a:pPr>
            <a:buNone/>
          </a:pPr>
          <a:r>
            <a:rPr lang="en-GB" altLang="en-US" dirty="0">
              <a:latin typeface="Comic Sans MS" panose="030F0702030302020204" pitchFamily="66" charset="0"/>
              <a:ea typeface="ＭＳ Ｐゴシック" panose="020B0600070205080204" pitchFamily="34" charset="-128"/>
              <a:cs typeface="Tahoma" panose="020B0604030504040204" pitchFamily="34" charset="0"/>
            </a:rPr>
            <a:t>As well as injuring yourself you may cause very costly damage</a:t>
          </a:r>
          <a:endParaRPr lang="en-US" dirty="0"/>
        </a:p>
      </dgm:t>
    </dgm:pt>
    <dgm:pt modelId="{81EF7DD1-016F-4A65-B7C6-7E26203BEEE5}" type="parTrans" cxnId="{BC2418CD-67C4-467A-AEBF-0DFE4837E929}">
      <dgm:prSet/>
      <dgm:spPr/>
      <dgm:t>
        <a:bodyPr/>
        <a:lstStyle/>
        <a:p>
          <a:endParaRPr lang="en-US"/>
        </a:p>
      </dgm:t>
    </dgm:pt>
    <dgm:pt modelId="{4702393C-2F44-4B69-AA62-51DCB90A2EDE}" type="sibTrans" cxnId="{BC2418CD-67C4-467A-AEBF-0DFE4837E929}">
      <dgm:prSet/>
      <dgm:spPr/>
      <dgm:t>
        <a:bodyPr/>
        <a:lstStyle/>
        <a:p>
          <a:endParaRPr lang="en-US"/>
        </a:p>
      </dgm:t>
    </dgm:pt>
    <dgm:pt modelId="{705D1A71-197B-446B-9151-81050D92D682}" type="pres">
      <dgm:prSet presAssocID="{C9244CBA-97E7-4320-AF53-0D99C5B6ACD9}" presName="compositeShape" presStyleCnt="0">
        <dgm:presLayoutVars>
          <dgm:chMax val="2"/>
          <dgm:dir/>
          <dgm:resizeHandles val="exact"/>
        </dgm:presLayoutVars>
      </dgm:prSet>
      <dgm:spPr/>
    </dgm:pt>
    <dgm:pt modelId="{F4A6CB0B-49CF-4CAA-A371-967A9A12AD36}" type="pres">
      <dgm:prSet presAssocID="{C9244CBA-97E7-4320-AF53-0D99C5B6ACD9}" presName="ribbon" presStyleLbl="node1" presStyleIdx="0" presStyleCnt="1"/>
      <dgm:spPr/>
    </dgm:pt>
    <dgm:pt modelId="{50E6A643-B318-4E39-AE64-F2088498978E}" type="pres">
      <dgm:prSet presAssocID="{C9244CBA-97E7-4320-AF53-0D99C5B6ACD9}" presName="leftArrowText" presStyleLbl="node1" presStyleIdx="0" presStyleCnt="1">
        <dgm:presLayoutVars>
          <dgm:chMax val="0"/>
          <dgm:bulletEnabled val="1"/>
        </dgm:presLayoutVars>
      </dgm:prSet>
      <dgm:spPr/>
    </dgm:pt>
    <dgm:pt modelId="{20DDE875-6A84-4D26-87A2-976D2D3639D6}" type="pres">
      <dgm:prSet presAssocID="{C9244CBA-97E7-4320-AF53-0D99C5B6ACD9}" presName="rightArrowText" presStyleLbl="node1" presStyleIdx="0" presStyleCnt="1">
        <dgm:presLayoutVars>
          <dgm:chMax val="0"/>
          <dgm:bulletEnabled val="1"/>
        </dgm:presLayoutVars>
      </dgm:prSet>
      <dgm:spPr/>
    </dgm:pt>
  </dgm:ptLst>
  <dgm:cxnLst>
    <dgm:cxn modelId="{F20A3F10-61DE-4E73-8DF3-D5DA6B585E5D}" type="presOf" srcId="{E219B86F-11B2-43AD-AD70-C69B8EADADE3}" destId="{20DDE875-6A84-4D26-87A2-976D2D3639D6}" srcOrd="0" destOrd="0" presId="urn:microsoft.com/office/officeart/2005/8/layout/arrow6"/>
    <dgm:cxn modelId="{943CD82B-1818-4DE8-8691-89DC7255C11D}" type="presOf" srcId="{C9244CBA-97E7-4320-AF53-0D99C5B6ACD9}" destId="{705D1A71-197B-446B-9151-81050D92D682}" srcOrd="0" destOrd="0" presId="urn:microsoft.com/office/officeart/2005/8/layout/arrow6"/>
    <dgm:cxn modelId="{AE204567-1DD8-46AD-A83D-AE832B3C75C4}" srcId="{C9244CBA-97E7-4320-AF53-0D99C5B6ACD9}" destId="{CEF54A7B-334F-4B9E-97DD-C478C723CF10}" srcOrd="0" destOrd="0" parTransId="{84D7C6DC-4015-4521-A290-F20FC05AFB09}" sibTransId="{27B2E892-016B-4940-8F10-095439439C57}"/>
    <dgm:cxn modelId="{EBF2E54D-0016-4E98-9580-4013D8E37C68}" type="presOf" srcId="{CEF54A7B-334F-4B9E-97DD-C478C723CF10}" destId="{50E6A643-B318-4E39-AE64-F2088498978E}" srcOrd="0" destOrd="0" presId="urn:microsoft.com/office/officeart/2005/8/layout/arrow6"/>
    <dgm:cxn modelId="{BC2418CD-67C4-467A-AEBF-0DFE4837E929}" srcId="{C9244CBA-97E7-4320-AF53-0D99C5B6ACD9}" destId="{E219B86F-11B2-43AD-AD70-C69B8EADADE3}" srcOrd="1" destOrd="0" parTransId="{81EF7DD1-016F-4A65-B7C6-7E26203BEEE5}" sibTransId="{4702393C-2F44-4B69-AA62-51DCB90A2EDE}"/>
    <dgm:cxn modelId="{CEF80B08-4CCF-45A0-B786-628E2DDE3C7D}" type="presParOf" srcId="{705D1A71-197B-446B-9151-81050D92D682}" destId="{F4A6CB0B-49CF-4CAA-A371-967A9A12AD36}" srcOrd="0" destOrd="0" presId="urn:microsoft.com/office/officeart/2005/8/layout/arrow6"/>
    <dgm:cxn modelId="{7AE1CC7C-6CFF-4237-85AD-947010187C68}" type="presParOf" srcId="{705D1A71-197B-446B-9151-81050D92D682}" destId="{50E6A643-B318-4E39-AE64-F2088498978E}" srcOrd="1" destOrd="0" presId="urn:microsoft.com/office/officeart/2005/8/layout/arrow6"/>
    <dgm:cxn modelId="{371A2698-3BC4-4426-A7F2-52D99A0881D9}" type="presParOf" srcId="{705D1A71-197B-446B-9151-81050D92D682}" destId="{20DDE875-6A84-4D26-87A2-976D2D3639D6}" srcOrd="2" destOrd="0" presId="urn:microsoft.com/office/officeart/2005/8/layout/arrow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F0AE18-B122-42FE-A830-0BEB08AD5EB2}" type="doc">
      <dgm:prSet loTypeId="urn:microsoft.com/office/officeart/2008/layout/BendingPictureCaptionList" loCatId="picture" qsTypeId="urn:microsoft.com/office/officeart/2005/8/quickstyle/simple3" qsCatId="simple" csTypeId="urn:microsoft.com/office/officeart/2005/8/colors/colorful5" csCatId="colorful" phldr="1"/>
      <dgm:spPr/>
      <dgm:t>
        <a:bodyPr/>
        <a:lstStyle/>
        <a:p>
          <a:endParaRPr lang="en-US"/>
        </a:p>
      </dgm:t>
    </dgm:pt>
    <dgm:pt modelId="{BE7B811B-1FEF-4C0E-9F10-605B2FEDA12D}">
      <dgm:prSet phldrT="[Text]"/>
      <dgm:spPr/>
      <dgm:t>
        <a:bodyPr/>
        <a:lstStyle/>
        <a:p>
          <a:pPr>
            <a:buFont typeface="Wingdings 2"/>
            <a:buNone/>
          </a:pPr>
          <a:r>
            <a:rPr lang="en-US" b="1" dirty="0">
              <a:latin typeface="Comic Sans MS" pitchFamily="66" charset="0"/>
              <a:ea typeface="+mn-ea"/>
              <a:cs typeface="+mn-cs"/>
            </a:rPr>
            <a:t>Lay </a:t>
          </a:r>
          <a:r>
            <a:rPr lang="en-US" b="1" dirty="0">
              <a:solidFill>
                <a:srgbClr val="FF0000"/>
              </a:solidFill>
              <a:latin typeface="Comic Sans MS" pitchFamily="66" charset="0"/>
              <a:ea typeface="+mn-ea"/>
              <a:cs typeface="+mn-cs"/>
            </a:rPr>
            <a:t>electrical cords</a:t>
          </a:r>
          <a:r>
            <a:rPr lang="en-US" b="1" dirty="0">
              <a:latin typeface="Comic Sans MS" pitchFamily="66" charset="0"/>
              <a:ea typeface="+mn-ea"/>
              <a:cs typeface="+mn-cs"/>
            </a:rPr>
            <a:t> where no one can trip on them.</a:t>
          </a:r>
          <a:endParaRPr lang="en-US" dirty="0"/>
        </a:p>
      </dgm:t>
    </dgm:pt>
    <dgm:pt modelId="{0A660F97-7CFE-434A-81F1-62DC6B9820DF}" type="parTrans" cxnId="{6A240380-5FCF-4E95-8D31-D12FD21363C1}">
      <dgm:prSet/>
      <dgm:spPr/>
      <dgm:t>
        <a:bodyPr/>
        <a:lstStyle/>
        <a:p>
          <a:endParaRPr lang="en-US"/>
        </a:p>
      </dgm:t>
    </dgm:pt>
    <dgm:pt modelId="{62D17511-5D62-4399-B21A-514D5922F8A3}" type="sibTrans" cxnId="{6A240380-5FCF-4E95-8D31-D12FD21363C1}">
      <dgm:prSet/>
      <dgm:spPr/>
      <dgm:t>
        <a:bodyPr/>
        <a:lstStyle/>
        <a:p>
          <a:endParaRPr lang="en-US"/>
        </a:p>
      </dgm:t>
    </dgm:pt>
    <dgm:pt modelId="{2E0F5565-4C5E-4664-AF0C-32F615EEAB77}">
      <dgm:prSet phldrT="[Text]"/>
      <dgm:spPr/>
      <dgm:t>
        <a:bodyPr/>
        <a:lstStyle/>
        <a:p>
          <a:pPr>
            <a:buFont typeface="Monotype Sorts" charset="2"/>
            <a:buNone/>
          </a:pPr>
          <a:r>
            <a:rPr lang="en-US" b="1" dirty="0">
              <a:latin typeface="Comic Sans MS" pitchFamily="66" charset="0"/>
              <a:ea typeface="+mn-ea"/>
              <a:cs typeface="+mn-cs"/>
            </a:rPr>
            <a:t>Be sure your </a:t>
          </a:r>
          <a:r>
            <a:rPr lang="en-US" b="1" dirty="0">
              <a:solidFill>
                <a:srgbClr val="FF0000"/>
              </a:solidFill>
              <a:latin typeface="Comic Sans MS" pitchFamily="66" charset="0"/>
              <a:ea typeface="+mn-ea"/>
              <a:cs typeface="+mn-cs"/>
            </a:rPr>
            <a:t>hands and your lab area are dry </a:t>
          </a:r>
          <a:r>
            <a:rPr lang="en-US" b="1" dirty="0">
              <a:latin typeface="Comic Sans MS" pitchFamily="66" charset="0"/>
              <a:ea typeface="+mn-ea"/>
              <a:cs typeface="+mn-cs"/>
            </a:rPr>
            <a:t>before using electrical equipment.</a:t>
          </a:r>
          <a:endParaRPr lang="en-US" dirty="0"/>
        </a:p>
      </dgm:t>
    </dgm:pt>
    <dgm:pt modelId="{AD1540F9-38A3-4A71-BA21-95CB23138EB3}" type="parTrans" cxnId="{47E6C50D-B9DE-4EEF-8B52-F3E5CA7B3CD8}">
      <dgm:prSet/>
      <dgm:spPr/>
      <dgm:t>
        <a:bodyPr/>
        <a:lstStyle/>
        <a:p>
          <a:endParaRPr lang="en-US"/>
        </a:p>
      </dgm:t>
    </dgm:pt>
    <dgm:pt modelId="{509C2FE7-D80B-419A-92CB-6C05DE91E974}" type="sibTrans" cxnId="{47E6C50D-B9DE-4EEF-8B52-F3E5CA7B3CD8}">
      <dgm:prSet/>
      <dgm:spPr/>
      <dgm:t>
        <a:bodyPr/>
        <a:lstStyle/>
        <a:p>
          <a:endParaRPr lang="en-US"/>
        </a:p>
      </dgm:t>
    </dgm:pt>
    <dgm:pt modelId="{47AE463B-71B2-4717-8721-7825CB83D1FC}">
      <dgm:prSet phldrT="[Text]"/>
      <dgm:spPr/>
      <dgm:t>
        <a:bodyPr/>
        <a:lstStyle/>
        <a:p>
          <a:pPr>
            <a:buFont typeface="Wingdings 2"/>
            <a:buNone/>
          </a:pPr>
          <a:r>
            <a:rPr lang="en-US" b="1" dirty="0">
              <a:latin typeface="Comic Sans MS" pitchFamily="66" charset="0"/>
              <a:ea typeface="+mn-ea"/>
              <a:cs typeface="+mn-cs"/>
            </a:rPr>
            <a:t>Unplug cords </a:t>
          </a:r>
          <a:r>
            <a:rPr lang="en-US" b="1" dirty="0">
              <a:solidFill>
                <a:srgbClr val="FF0000"/>
              </a:solidFill>
              <a:latin typeface="Comic Sans MS" pitchFamily="66" charset="0"/>
              <a:ea typeface="+mn-ea"/>
              <a:cs typeface="+mn-cs"/>
            </a:rPr>
            <a:t>by pulling the plug </a:t>
          </a:r>
          <a:r>
            <a:rPr lang="en-US" b="1" dirty="0">
              <a:latin typeface="Comic Sans MS" pitchFamily="66" charset="0"/>
              <a:ea typeface="+mn-ea"/>
              <a:cs typeface="+mn-cs"/>
            </a:rPr>
            <a:t>and not the cord.</a:t>
          </a:r>
          <a:endParaRPr lang="en-US" b="1" dirty="0"/>
        </a:p>
      </dgm:t>
    </dgm:pt>
    <dgm:pt modelId="{BECE7C75-5C0E-4FA5-BF8A-5786BE705A13}" type="parTrans" cxnId="{ECAB0082-9C0E-4626-A547-0A890BF953C1}">
      <dgm:prSet/>
      <dgm:spPr/>
      <dgm:t>
        <a:bodyPr/>
        <a:lstStyle/>
        <a:p>
          <a:endParaRPr lang="en-US"/>
        </a:p>
      </dgm:t>
    </dgm:pt>
    <dgm:pt modelId="{2D62D100-8DAD-4533-A9F1-9C362ACF3F9E}" type="sibTrans" cxnId="{ECAB0082-9C0E-4626-A547-0A890BF953C1}">
      <dgm:prSet/>
      <dgm:spPr/>
      <dgm:t>
        <a:bodyPr/>
        <a:lstStyle/>
        <a:p>
          <a:endParaRPr lang="en-US"/>
        </a:p>
      </dgm:t>
    </dgm:pt>
    <dgm:pt modelId="{C6B43A4F-608C-47C7-893B-07D3638217B2}" type="pres">
      <dgm:prSet presAssocID="{07F0AE18-B122-42FE-A830-0BEB08AD5EB2}" presName="Name0" presStyleCnt="0">
        <dgm:presLayoutVars>
          <dgm:dir/>
          <dgm:resizeHandles val="exact"/>
        </dgm:presLayoutVars>
      </dgm:prSet>
      <dgm:spPr/>
    </dgm:pt>
    <dgm:pt modelId="{72A2426E-DD7B-4092-9571-4ED221813C5F}" type="pres">
      <dgm:prSet presAssocID="{BE7B811B-1FEF-4C0E-9F10-605B2FEDA12D}" presName="composite" presStyleCnt="0"/>
      <dgm:spPr/>
    </dgm:pt>
    <dgm:pt modelId="{BF771C9A-9BA9-4478-B4AB-ABEF7DA23297}" type="pres">
      <dgm:prSet presAssocID="{BE7B811B-1FEF-4C0E-9F10-605B2FEDA12D}" presName="rect1" presStyleLbl="bgImgPlace1" presStyleIdx="0" presStyleCnt="3"/>
      <dgm:spPr>
        <a:blipFill rotWithShape="1">
          <a:blip xmlns:r="http://schemas.openxmlformats.org/officeDocument/2006/relationships" r:embed="rId1"/>
          <a:srcRect/>
          <a:stretch>
            <a:fillRect t="-11000" b="-11000"/>
          </a:stretch>
        </a:blipFill>
      </dgm:spPr>
    </dgm:pt>
    <dgm:pt modelId="{20F56679-D431-4CAB-B482-242EDD13C46C}" type="pres">
      <dgm:prSet presAssocID="{BE7B811B-1FEF-4C0E-9F10-605B2FEDA12D}" presName="wedgeRectCallout1" presStyleLbl="node1" presStyleIdx="0" presStyleCnt="3" custLinFactNeighborX="-220" custLinFactNeighborY="38278">
        <dgm:presLayoutVars>
          <dgm:bulletEnabled val="1"/>
        </dgm:presLayoutVars>
      </dgm:prSet>
      <dgm:spPr/>
    </dgm:pt>
    <dgm:pt modelId="{62CFC92C-F36E-4E0F-A996-57AAC8341D3D}" type="pres">
      <dgm:prSet presAssocID="{62D17511-5D62-4399-B21A-514D5922F8A3}" presName="sibTrans" presStyleCnt="0"/>
      <dgm:spPr/>
    </dgm:pt>
    <dgm:pt modelId="{797985C0-FB43-4BB1-B4B4-792690CD22FA}" type="pres">
      <dgm:prSet presAssocID="{2E0F5565-4C5E-4664-AF0C-32F615EEAB77}" presName="composite" presStyleCnt="0"/>
      <dgm:spPr/>
    </dgm:pt>
    <dgm:pt modelId="{2A112EBF-50A9-42AC-9D23-7B8064DA0287}" type="pres">
      <dgm:prSet presAssocID="{2E0F5565-4C5E-4664-AF0C-32F615EEAB77}" presName="rect1" presStyleLbl="bgImgPlace1" presStyleIdx="1" presStyleCnt="3"/>
      <dgm:spPr>
        <a:blipFill rotWithShape="1">
          <a:blip xmlns:r="http://schemas.openxmlformats.org/officeDocument/2006/relationships" r:embed="rId2"/>
          <a:srcRect/>
          <a:stretch>
            <a:fillRect t="-12000" b="-12000"/>
          </a:stretch>
        </a:blipFill>
      </dgm:spPr>
    </dgm:pt>
    <dgm:pt modelId="{146CFCE3-DB4F-4FB1-B58A-66A84C020DF3}" type="pres">
      <dgm:prSet presAssocID="{2E0F5565-4C5E-4664-AF0C-32F615EEAB77}" presName="wedgeRectCallout1" presStyleLbl="node1" presStyleIdx="1" presStyleCnt="3" custLinFactNeighborY="38278">
        <dgm:presLayoutVars>
          <dgm:bulletEnabled val="1"/>
        </dgm:presLayoutVars>
      </dgm:prSet>
      <dgm:spPr/>
    </dgm:pt>
    <dgm:pt modelId="{3DD54F58-73AB-4571-894D-BC473BA85BF6}" type="pres">
      <dgm:prSet presAssocID="{509C2FE7-D80B-419A-92CB-6C05DE91E974}" presName="sibTrans" presStyleCnt="0"/>
      <dgm:spPr/>
    </dgm:pt>
    <dgm:pt modelId="{356A16A9-36F3-4B26-84A1-749F294499D3}" type="pres">
      <dgm:prSet presAssocID="{47AE463B-71B2-4717-8721-7825CB83D1FC}" presName="composite" presStyleCnt="0"/>
      <dgm:spPr/>
    </dgm:pt>
    <dgm:pt modelId="{4416C511-67A4-4F3D-82DF-03609B1EDE79}" type="pres">
      <dgm:prSet presAssocID="{47AE463B-71B2-4717-8721-7825CB83D1FC}" presName="rect1" presStyleLbl="bgImgPlace1" presStyleIdx="2" presStyleCnt="3"/>
      <dgm:spPr>
        <a:blipFill rotWithShape="1">
          <a:blip xmlns:r="http://schemas.openxmlformats.org/officeDocument/2006/relationships" r:embed="rId3"/>
          <a:srcRect/>
          <a:stretch>
            <a:fillRect l="-3000" r="-3000"/>
          </a:stretch>
        </a:blipFill>
      </dgm:spPr>
    </dgm:pt>
    <dgm:pt modelId="{469F56ED-5253-4C4D-9F67-5DB257E25520}" type="pres">
      <dgm:prSet presAssocID="{47AE463B-71B2-4717-8721-7825CB83D1FC}" presName="wedgeRectCallout1" presStyleLbl="node1" presStyleIdx="2" presStyleCnt="3" custLinFactNeighborY="36116">
        <dgm:presLayoutVars>
          <dgm:bulletEnabled val="1"/>
        </dgm:presLayoutVars>
      </dgm:prSet>
      <dgm:spPr/>
    </dgm:pt>
  </dgm:ptLst>
  <dgm:cxnLst>
    <dgm:cxn modelId="{47E6C50D-B9DE-4EEF-8B52-F3E5CA7B3CD8}" srcId="{07F0AE18-B122-42FE-A830-0BEB08AD5EB2}" destId="{2E0F5565-4C5E-4664-AF0C-32F615EEAB77}" srcOrd="1" destOrd="0" parTransId="{AD1540F9-38A3-4A71-BA21-95CB23138EB3}" sibTransId="{509C2FE7-D80B-419A-92CB-6C05DE91E974}"/>
    <dgm:cxn modelId="{F8DCC522-6536-4BAB-AE6C-C3D0FF439961}" type="presOf" srcId="{BE7B811B-1FEF-4C0E-9F10-605B2FEDA12D}" destId="{20F56679-D431-4CAB-B482-242EDD13C46C}" srcOrd="0" destOrd="0" presId="urn:microsoft.com/office/officeart/2008/layout/BendingPictureCaptionList"/>
    <dgm:cxn modelId="{E35AF822-ED55-46C7-9A4E-8CA576E732F9}" type="presOf" srcId="{2E0F5565-4C5E-4664-AF0C-32F615EEAB77}" destId="{146CFCE3-DB4F-4FB1-B58A-66A84C020DF3}" srcOrd="0" destOrd="0" presId="urn:microsoft.com/office/officeart/2008/layout/BendingPictureCaptionList"/>
    <dgm:cxn modelId="{6A240380-5FCF-4E95-8D31-D12FD21363C1}" srcId="{07F0AE18-B122-42FE-A830-0BEB08AD5EB2}" destId="{BE7B811B-1FEF-4C0E-9F10-605B2FEDA12D}" srcOrd="0" destOrd="0" parTransId="{0A660F97-7CFE-434A-81F1-62DC6B9820DF}" sibTransId="{62D17511-5D62-4399-B21A-514D5922F8A3}"/>
    <dgm:cxn modelId="{ECAB0082-9C0E-4626-A547-0A890BF953C1}" srcId="{07F0AE18-B122-42FE-A830-0BEB08AD5EB2}" destId="{47AE463B-71B2-4717-8721-7825CB83D1FC}" srcOrd="2" destOrd="0" parTransId="{BECE7C75-5C0E-4FA5-BF8A-5786BE705A13}" sibTransId="{2D62D100-8DAD-4533-A9F1-9C362ACF3F9E}"/>
    <dgm:cxn modelId="{566DCFC2-DAF8-46B9-9ED8-823D97920A7E}" type="presOf" srcId="{07F0AE18-B122-42FE-A830-0BEB08AD5EB2}" destId="{C6B43A4F-608C-47C7-893B-07D3638217B2}" srcOrd="0" destOrd="0" presId="urn:microsoft.com/office/officeart/2008/layout/BendingPictureCaptionList"/>
    <dgm:cxn modelId="{B7224FD6-07C6-428F-8269-888F8C49501B}" type="presOf" srcId="{47AE463B-71B2-4717-8721-7825CB83D1FC}" destId="{469F56ED-5253-4C4D-9F67-5DB257E25520}" srcOrd="0" destOrd="0" presId="urn:microsoft.com/office/officeart/2008/layout/BendingPictureCaptionList"/>
    <dgm:cxn modelId="{091A402B-25D3-4793-A9C7-DA71EB7A2F65}" type="presParOf" srcId="{C6B43A4F-608C-47C7-893B-07D3638217B2}" destId="{72A2426E-DD7B-4092-9571-4ED221813C5F}" srcOrd="0" destOrd="0" presId="urn:microsoft.com/office/officeart/2008/layout/BendingPictureCaptionList"/>
    <dgm:cxn modelId="{F95290FD-46D5-4528-B48B-C1294C39448E}" type="presParOf" srcId="{72A2426E-DD7B-4092-9571-4ED221813C5F}" destId="{BF771C9A-9BA9-4478-B4AB-ABEF7DA23297}" srcOrd="0" destOrd="0" presId="urn:microsoft.com/office/officeart/2008/layout/BendingPictureCaptionList"/>
    <dgm:cxn modelId="{ECEE3FC3-4A18-4366-AEE7-C58BF858B589}" type="presParOf" srcId="{72A2426E-DD7B-4092-9571-4ED221813C5F}" destId="{20F56679-D431-4CAB-B482-242EDD13C46C}" srcOrd="1" destOrd="0" presId="urn:microsoft.com/office/officeart/2008/layout/BendingPictureCaptionList"/>
    <dgm:cxn modelId="{D182F721-B35E-42B2-B5F7-64EEAC32ADF4}" type="presParOf" srcId="{C6B43A4F-608C-47C7-893B-07D3638217B2}" destId="{62CFC92C-F36E-4E0F-A996-57AAC8341D3D}" srcOrd="1" destOrd="0" presId="urn:microsoft.com/office/officeart/2008/layout/BendingPictureCaptionList"/>
    <dgm:cxn modelId="{AEB9DAF8-4827-4D7D-8BCC-5B9F84B8B884}" type="presParOf" srcId="{C6B43A4F-608C-47C7-893B-07D3638217B2}" destId="{797985C0-FB43-4BB1-B4B4-792690CD22FA}" srcOrd="2" destOrd="0" presId="urn:microsoft.com/office/officeart/2008/layout/BendingPictureCaptionList"/>
    <dgm:cxn modelId="{8E85E514-075B-4B9F-98A5-71480AD9C9E6}" type="presParOf" srcId="{797985C0-FB43-4BB1-B4B4-792690CD22FA}" destId="{2A112EBF-50A9-42AC-9D23-7B8064DA0287}" srcOrd="0" destOrd="0" presId="urn:microsoft.com/office/officeart/2008/layout/BendingPictureCaptionList"/>
    <dgm:cxn modelId="{86A81A5D-5015-45FC-A154-86F9C9190C0F}" type="presParOf" srcId="{797985C0-FB43-4BB1-B4B4-792690CD22FA}" destId="{146CFCE3-DB4F-4FB1-B58A-66A84C020DF3}" srcOrd="1" destOrd="0" presId="urn:microsoft.com/office/officeart/2008/layout/BendingPictureCaptionList"/>
    <dgm:cxn modelId="{7730B688-2B59-4FD8-8EBF-AE5B101642E7}" type="presParOf" srcId="{C6B43A4F-608C-47C7-893B-07D3638217B2}" destId="{3DD54F58-73AB-4571-894D-BC473BA85BF6}" srcOrd="3" destOrd="0" presId="urn:microsoft.com/office/officeart/2008/layout/BendingPictureCaptionList"/>
    <dgm:cxn modelId="{A3155CCA-A5DB-4075-BF13-3626FF11BB48}" type="presParOf" srcId="{C6B43A4F-608C-47C7-893B-07D3638217B2}" destId="{356A16A9-36F3-4B26-84A1-749F294499D3}" srcOrd="4" destOrd="0" presId="urn:microsoft.com/office/officeart/2008/layout/BendingPictureCaptionList"/>
    <dgm:cxn modelId="{7E03D1F2-5A3A-4E19-8EE6-09EB9E13054E}" type="presParOf" srcId="{356A16A9-36F3-4B26-84A1-749F294499D3}" destId="{4416C511-67A4-4F3D-82DF-03609B1EDE79}" srcOrd="0" destOrd="0" presId="urn:microsoft.com/office/officeart/2008/layout/BendingPictureCaptionList"/>
    <dgm:cxn modelId="{CD8576AF-FD0B-4D53-AD4E-E7348041F500}" type="presParOf" srcId="{356A16A9-36F3-4B26-84A1-749F294499D3}" destId="{469F56ED-5253-4C4D-9F67-5DB257E25520}" srcOrd="1" destOrd="0" presId="urn:microsoft.com/office/officeart/2008/layout/BendingPictureCaption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2AA58E-7199-4160-972C-1EDB665CF546}" type="doc">
      <dgm:prSet loTypeId="urn:microsoft.com/office/officeart/2005/8/layout/chevron1" loCatId="process" qsTypeId="urn:microsoft.com/office/officeart/2005/8/quickstyle/simple1" qsCatId="simple" csTypeId="urn:microsoft.com/office/officeart/2005/8/colors/colorful5" csCatId="colorful" phldr="1"/>
      <dgm:spPr/>
    </dgm:pt>
    <dgm:pt modelId="{951EA658-FF7B-4A1A-8499-ED52F8A4F359}">
      <dgm:prSet phldrT="[Text]" custT="1"/>
      <dgm:spPr/>
      <dgm:t>
        <a:bodyPr/>
        <a:lstStyle/>
        <a:p>
          <a:r>
            <a:rPr lang="en-US" sz="2000" dirty="0"/>
            <a:t>Lysis of the nucleated cells</a:t>
          </a:r>
        </a:p>
      </dgm:t>
    </dgm:pt>
    <dgm:pt modelId="{17F2AD43-230B-49EB-8DFE-7F2E697D88AA}" type="parTrans" cxnId="{513060C7-4595-43DD-881B-D2DFBDF15835}">
      <dgm:prSet/>
      <dgm:spPr/>
      <dgm:t>
        <a:bodyPr/>
        <a:lstStyle/>
        <a:p>
          <a:endParaRPr lang="en-US"/>
        </a:p>
      </dgm:t>
    </dgm:pt>
    <dgm:pt modelId="{FD17F0AB-AA8C-43A6-B885-DF594D962372}" type="sibTrans" cxnId="{513060C7-4595-43DD-881B-D2DFBDF15835}">
      <dgm:prSet/>
      <dgm:spPr/>
      <dgm:t>
        <a:bodyPr/>
        <a:lstStyle/>
        <a:p>
          <a:endParaRPr lang="en-US"/>
        </a:p>
      </dgm:t>
    </dgm:pt>
    <dgm:pt modelId="{694C2E6A-E040-45D7-AEA5-C2C222DBA886}">
      <dgm:prSet phldrT="[Text]" custT="1"/>
      <dgm:spPr/>
      <dgm:t>
        <a:bodyPr/>
        <a:lstStyle/>
        <a:p>
          <a:r>
            <a:rPr lang="en-US" sz="2000" dirty="0"/>
            <a:t>Removal of contaminants</a:t>
          </a:r>
        </a:p>
        <a:p>
          <a:r>
            <a:rPr lang="en-US" sz="1600" dirty="0"/>
            <a:t> </a:t>
          </a:r>
          <a:r>
            <a:rPr lang="en-US" sz="1200" dirty="0"/>
            <a:t>(any other substance other than DNA)</a:t>
          </a:r>
          <a:endParaRPr lang="en-US" sz="1600" dirty="0"/>
        </a:p>
      </dgm:t>
    </dgm:pt>
    <dgm:pt modelId="{A8726AC7-6D8E-40C5-BB64-4F72E81A8714}" type="parTrans" cxnId="{17251EE0-C2D9-4DBF-B2CC-E11341BB7DFF}">
      <dgm:prSet/>
      <dgm:spPr/>
      <dgm:t>
        <a:bodyPr/>
        <a:lstStyle/>
        <a:p>
          <a:endParaRPr lang="en-US"/>
        </a:p>
      </dgm:t>
    </dgm:pt>
    <dgm:pt modelId="{75566D7F-6DCE-45DA-99B5-7A2BE87C7889}" type="sibTrans" cxnId="{17251EE0-C2D9-4DBF-B2CC-E11341BB7DFF}">
      <dgm:prSet/>
      <dgm:spPr/>
      <dgm:t>
        <a:bodyPr/>
        <a:lstStyle/>
        <a:p>
          <a:endParaRPr lang="en-US"/>
        </a:p>
      </dgm:t>
    </dgm:pt>
    <dgm:pt modelId="{C7F9E9F3-127A-4689-9FAA-5D8CB7810156}">
      <dgm:prSet phldrT="[Text]"/>
      <dgm:spPr>
        <a:solidFill>
          <a:schemeClr val="accent3">
            <a:lumMod val="60000"/>
            <a:lumOff val="40000"/>
          </a:schemeClr>
        </a:solidFill>
      </dgm:spPr>
      <dgm:t>
        <a:bodyPr/>
        <a:lstStyle/>
        <a:p>
          <a:r>
            <a:rPr lang="en-US" dirty="0"/>
            <a:t>measurements</a:t>
          </a:r>
        </a:p>
      </dgm:t>
    </dgm:pt>
    <dgm:pt modelId="{CDFCEBDF-4F61-4658-8BF7-5EDDCC114B1E}" type="parTrans" cxnId="{1F9CBA18-C83E-4CF9-929C-59041CA05922}">
      <dgm:prSet/>
      <dgm:spPr/>
      <dgm:t>
        <a:bodyPr/>
        <a:lstStyle/>
        <a:p>
          <a:endParaRPr lang="en-US"/>
        </a:p>
      </dgm:t>
    </dgm:pt>
    <dgm:pt modelId="{17A54C63-27F4-4A66-83ED-51DEDF115944}" type="sibTrans" cxnId="{1F9CBA18-C83E-4CF9-929C-59041CA05922}">
      <dgm:prSet/>
      <dgm:spPr/>
      <dgm:t>
        <a:bodyPr/>
        <a:lstStyle/>
        <a:p>
          <a:endParaRPr lang="en-US"/>
        </a:p>
      </dgm:t>
    </dgm:pt>
    <dgm:pt modelId="{81165269-EA89-4EE1-8D21-E368C4EE7D87}" type="pres">
      <dgm:prSet presAssocID="{6A2AA58E-7199-4160-972C-1EDB665CF546}" presName="Name0" presStyleCnt="0">
        <dgm:presLayoutVars>
          <dgm:dir/>
          <dgm:animLvl val="lvl"/>
          <dgm:resizeHandles val="exact"/>
        </dgm:presLayoutVars>
      </dgm:prSet>
      <dgm:spPr/>
    </dgm:pt>
    <dgm:pt modelId="{2D072782-A860-43C0-B453-37EEC898F5BA}" type="pres">
      <dgm:prSet presAssocID="{951EA658-FF7B-4A1A-8499-ED52F8A4F359}" presName="parTxOnly" presStyleLbl="node1" presStyleIdx="0" presStyleCnt="3">
        <dgm:presLayoutVars>
          <dgm:chMax val="0"/>
          <dgm:chPref val="0"/>
          <dgm:bulletEnabled val="1"/>
        </dgm:presLayoutVars>
      </dgm:prSet>
      <dgm:spPr/>
    </dgm:pt>
    <dgm:pt modelId="{52C61EAE-7554-4953-AA31-720C27ABA3BE}" type="pres">
      <dgm:prSet presAssocID="{FD17F0AB-AA8C-43A6-B885-DF594D962372}" presName="parTxOnlySpace" presStyleCnt="0"/>
      <dgm:spPr/>
    </dgm:pt>
    <dgm:pt modelId="{3889511B-4B36-4662-B240-7FF5AB92960D}" type="pres">
      <dgm:prSet presAssocID="{694C2E6A-E040-45D7-AEA5-C2C222DBA886}" presName="parTxOnly" presStyleLbl="node1" presStyleIdx="1" presStyleCnt="3">
        <dgm:presLayoutVars>
          <dgm:chMax val="0"/>
          <dgm:chPref val="0"/>
          <dgm:bulletEnabled val="1"/>
        </dgm:presLayoutVars>
      </dgm:prSet>
      <dgm:spPr/>
    </dgm:pt>
    <dgm:pt modelId="{B5FFB6E2-AE25-4DA3-8D28-91B8FEFAE0D7}" type="pres">
      <dgm:prSet presAssocID="{75566D7F-6DCE-45DA-99B5-7A2BE87C7889}" presName="parTxOnlySpace" presStyleCnt="0"/>
      <dgm:spPr/>
    </dgm:pt>
    <dgm:pt modelId="{97143240-F834-4E2A-955A-CD76E1592A27}" type="pres">
      <dgm:prSet presAssocID="{C7F9E9F3-127A-4689-9FAA-5D8CB7810156}" presName="parTxOnly" presStyleLbl="node1" presStyleIdx="2" presStyleCnt="3">
        <dgm:presLayoutVars>
          <dgm:chMax val="0"/>
          <dgm:chPref val="0"/>
          <dgm:bulletEnabled val="1"/>
        </dgm:presLayoutVars>
      </dgm:prSet>
      <dgm:spPr/>
    </dgm:pt>
  </dgm:ptLst>
  <dgm:cxnLst>
    <dgm:cxn modelId="{1F9CBA18-C83E-4CF9-929C-59041CA05922}" srcId="{6A2AA58E-7199-4160-972C-1EDB665CF546}" destId="{C7F9E9F3-127A-4689-9FAA-5D8CB7810156}" srcOrd="2" destOrd="0" parTransId="{CDFCEBDF-4F61-4658-8BF7-5EDDCC114B1E}" sibTransId="{17A54C63-27F4-4A66-83ED-51DEDF115944}"/>
    <dgm:cxn modelId="{DD1E622B-A22E-4917-8F35-B95555B55666}" type="presOf" srcId="{951EA658-FF7B-4A1A-8499-ED52F8A4F359}" destId="{2D072782-A860-43C0-B453-37EEC898F5BA}" srcOrd="0" destOrd="0" presId="urn:microsoft.com/office/officeart/2005/8/layout/chevron1"/>
    <dgm:cxn modelId="{9A813357-660E-4C9A-9C8A-C31BC9EA7C5B}" type="presOf" srcId="{6A2AA58E-7199-4160-972C-1EDB665CF546}" destId="{81165269-EA89-4EE1-8D21-E368C4EE7D87}" srcOrd="0" destOrd="0" presId="urn:microsoft.com/office/officeart/2005/8/layout/chevron1"/>
    <dgm:cxn modelId="{1321E487-E89A-4FDE-8CD7-BB60162DD918}" type="presOf" srcId="{C7F9E9F3-127A-4689-9FAA-5D8CB7810156}" destId="{97143240-F834-4E2A-955A-CD76E1592A27}" srcOrd="0" destOrd="0" presId="urn:microsoft.com/office/officeart/2005/8/layout/chevron1"/>
    <dgm:cxn modelId="{A66DD588-DB8C-43CD-A004-F76A4027845C}" type="presOf" srcId="{694C2E6A-E040-45D7-AEA5-C2C222DBA886}" destId="{3889511B-4B36-4662-B240-7FF5AB92960D}" srcOrd="0" destOrd="0" presId="urn:microsoft.com/office/officeart/2005/8/layout/chevron1"/>
    <dgm:cxn modelId="{513060C7-4595-43DD-881B-D2DFBDF15835}" srcId="{6A2AA58E-7199-4160-972C-1EDB665CF546}" destId="{951EA658-FF7B-4A1A-8499-ED52F8A4F359}" srcOrd="0" destOrd="0" parTransId="{17F2AD43-230B-49EB-8DFE-7F2E697D88AA}" sibTransId="{FD17F0AB-AA8C-43A6-B885-DF594D962372}"/>
    <dgm:cxn modelId="{17251EE0-C2D9-4DBF-B2CC-E11341BB7DFF}" srcId="{6A2AA58E-7199-4160-972C-1EDB665CF546}" destId="{694C2E6A-E040-45D7-AEA5-C2C222DBA886}" srcOrd="1" destOrd="0" parTransId="{A8726AC7-6D8E-40C5-BB64-4F72E81A8714}" sibTransId="{75566D7F-6DCE-45DA-99B5-7A2BE87C7889}"/>
    <dgm:cxn modelId="{ED8F059B-704F-460F-B908-CB4FAEE91A6D}" type="presParOf" srcId="{81165269-EA89-4EE1-8D21-E368C4EE7D87}" destId="{2D072782-A860-43C0-B453-37EEC898F5BA}" srcOrd="0" destOrd="0" presId="urn:microsoft.com/office/officeart/2005/8/layout/chevron1"/>
    <dgm:cxn modelId="{36556CC1-F35F-471A-B1C7-41AE162D14C1}" type="presParOf" srcId="{81165269-EA89-4EE1-8D21-E368C4EE7D87}" destId="{52C61EAE-7554-4953-AA31-720C27ABA3BE}" srcOrd="1" destOrd="0" presId="urn:microsoft.com/office/officeart/2005/8/layout/chevron1"/>
    <dgm:cxn modelId="{A0803D03-1264-4306-974B-84109501B5FD}" type="presParOf" srcId="{81165269-EA89-4EE1-8D21-E368C4EE7D87}" destId="{3889511B-4B36-4662-B240-7FF5AB92960D}" srcOrd="2" destOrd="0" presId="urn:microsoft.com/office/officeart/2005/8/layout/chevron1"/>
    <dgm:cxn modelId="{7BF0A6DD-227B-461B-BDBE-EEEA7DE492F0}" type="presParOf" srcId="{81165269-EA89-4EE1-8D21-E368C4EE7D87}" destId="{B5FFB6E2-AE25-4DA3-8D28-91B8FEFAE0D7}" srcOrd="3" destOrd="0" presId="urn:microsoft.com/office/officeart/2005/8/layout/chevron1"/>
    <dgm:cxn modelId="{46C7DF5D-9E23-4665-8F95-87DE10D55C71}" type="presParOf" srcId="{81165269-EA89-4EE1-8D21-E368C4EE7D87}" destId="{97143240-F834-4E2A-955A-CD76E1592A27}"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B4D20E-3228-4CD3-BC14-C3C61AFB0A82}">
      <dsp:nvSpPr>
        <dsp:cNvPr id="0" name=""/>
        <dsp:cNvSpPr/>
      </dsp:nvSpPr>
      <dsp:spPr>
        <a:xfrm>
          <a:off x="-6509509" y="-1000395"/>
          <a:ext cx="7785646" cy="7785646"/>
        </a:xfrm>
        <a:prstGeom prst="blockArc">
          <a:avLst>
            <a:gd name="adj1" fmla="val 18900000"/>
            <a:gd name="adj2" fmla="val 2700000"/>
            <a:gd name="adj3" fmla="val 27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0628A6-7689-452A-A0A1-F5AF299141F6}">
      <dsp:nvSpPr>
        <dsp:cNvPr id="0" name=""/>
        <dsp:cNvSpPr/>
      </dsp:nvSpPr>
      <dsp:spPr>
        <a:xfrm>
          <a:off x="575326" y="361437"/>
          <a:ext cx="9272659" cy="7233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4150" tIns="45720" rIns="45720" bIns="45720" numCol="1" spcCol="1270" anchor="ctr" anchorCtr="0">
          <a:noAutofit/>
        </a:bodyPr>
        <a:lstStyle/>
        <a:p>
          <a:pPr marL="0" lvl="0" indent="0" algn="l" defTabSz="800100">
            <a:lnSpc>
              <a:spcPct val="90000"/>
            </a:lnSpc>
            <a:spcBef>
              <a:spcPct val="0"/>
            </a:spcBef>
            <a:spcAft>
              <a:spcPct val="35000"/>
            </a:spcAft>
            <a:buClrTx/>
            <a:buFont typeface="Wingdings 2" panose="05020102010507070707" pitchFamily="18" charset="2"/>
            <a:buNone/>
          </a:pPr>
          <a:r>
            <a:rPr lang="en-US" altLang="en-US" sz="1800" b="1" kern="1200" dirty="0">
              <a:latin typeface="Comic Sans MS" panose="030F0702030302020204" pitchFamily="66" charset="0"/>
              <a:ea typeface="ＭＳ Ｐゴシック" panose="020B0600070205080204" pitchFamily="34" charset="-128"/>
              <a:cs typeface="Tahoma" panose="020B0604030504040204" pitchFamily="34" charset="0"/>
            </a:rPr>
            <a:t>Always use appropriate clothes and personal protective tools (Lab coat, </a:t>
          </a:r>
          <a:r>
            <a:rPr lang="en-US" altLang="en-US" sz="1800" b="1" kern="1200" dirty="0">
              <a:solidFill>
                <a:srgbClr val="FF0000"/>
              </a:solidFill>
              <a:latin typeface="Comic Sans MS" panose="030F0702030302020204" pitchFamily="66" charset="0"/>
              <a:ea typeface="ＭＳ Ｐゴシック" panose="020B0600070205080204" pitchFamily="34" charset="-128"/>
              <a:cs typeface="Tahoma" panose="020B0604030504040204" pitchFamily="34" charset="0"/>
            </a:rPr>
            <a:t>safety goggles, </a:t>
          </a:r>
          <a:r>
            <a:rPr lang="en-US" altLang="en-US" sz="1800" b="1" kern="1200" dirty="0">
              <a:latin typeface="Comic Sans MS" panose="030F0702030302020204" pitchFamily="66" charset="0"/>
              <a:ea typeface="ＭＳ Ｐゴシック" panose="020B0600070205080204" pitchFamily="34" charset="-128"/>
              <a:cs typeface="Tahoma" panose="020B0604030504040204" pitchFamily="34" charset="0"/>
            </a:rPr>
            <a:t>masks</a:t>
          </a:r>
          <a:r>
            <a:rPr lang="en-US" altLang="en-US" sz="1800" b="1" kern="1200" dirty="0">
              <a:solidFill>
                <a:schemeClr val="accent1"/>
              </a:solidFill>
              <a:latin typeface="Comic Sans MS" panose="030F0702030302020204" pitchFamily="66" charset="0"/>
              <a:ea typeface="ＭＳ Ｐゴシック" panose="020B0600070205080204" pitchFamily="34" charset="-128"/>
              <a:cs typeface="Tahoma" panose="020B0604030504040204" pitchFamily="34" charset="0"/>
            </a:rPr>
            <a:t>, </a:t>
          </a:r>
          <a:r>
            <a:rPr lang="en-US" altLang="en-US" sz="1800" b="1" kern="1200" dirty="0">
              <a:solidFill>
                <a:srgbClr val="FF0000"/>
              </a:solidFill>
              <a:latin typeface="Comic Sans MS" panose="030F0702030302020204" pitchFamily="66" charset="0"/>
              <a:ea typeface="ＭＳ Ｐゴシック" panose="020B0600070205080204" pitchFamily="34" charset="-128"/>
              <a:cs typeface="Tahoma" panose="020B0604030504040204" pitchFamily="34" charset="0"/>
            </a:rPr>
            <a:t>gloves</a:t>
          </a:r>
          <a:r>
            <a:rPr lang="en-US" altLang="en-US" sz="1800" b="1" kern="1200" dirty="0">
              <a:solidFill>
                <a:schemeClr val="accent1"/>
              </a:solidFill>
              <a:latin typeface="Comic Sans MS" panose="030F0702030302020204" pitchFamily="66" charset="0"/>
              <a:ea typeface="ＭＳ Ｐゴシック" panose="020B0600070205080204" pitchFamily="34" charset="-128"/>
              <a:cs typeface="Tahoma" panose="020B0604030504040204" pitchFamily="34" charset="0"/>
            </a:rPr>
            <a:t>, </a:t>
          </a:r>
          <a:r>
            <a:rPr lang="en-US" altLang="en-US" sz="1800" b="1" kern="1200" dirty="0">
              <a:latin typeface="Comic Sans MS" panose="030F0702030302020204" pitchFamily="66" charset="0"/>
              <a:ea typeface="ＭＳ Ｐゴシック" panose="020B0600070205080204" pitchFamily="34" charset="-128"/>
              <a:cs typeface="Tahoma" panose="020B0604030504040204" pitchFamily="34" charset="0"/>
            </a:rPr>
            <a:t>no open shoes, no eye lenses)</a:t>
          </a:r>
          <a:r>
            <a:rPr lang="en-US" altLang="en-US" sz="1800" b="1" kern="1200" dirty="0">
              <a:solidFill>
                <a:schemeClr val="accent1"/>
              </a:solidFill>
              <a:latin typeface="Comic Sans MS" panose="030F0702030302020204" pitchFamily="66" charset="0"/>
              <a:ea typeface="ＭＳ Ｐゴシック" panose="020B0600070205080204" pitchFamily="34" charset="-128"/>
              <a:cs typeface="Tahoma" panose="020B0604030504040204" pitchFamily="34" charset="0"/>
            </a:rPr>
            <a:t>, no eye lenses)</a:t>
          </a:r>
          <a:endParaRPr lang="en-US" sz="1800" kern="1200" dirty="0">
            <a:latin typeface="Comic Sans MS" panose="030F0702030302020204" pitchFamily="66" charset="0"/>
          </a:endParaRPr>
        </a:p>
      </dsp:txBody>
      <dsp:txXfrm>
        <a:off x="575326" y="361437"/>
        <a:ext cx="9272659" cy="723338"/>
      </dsp:txXfrm>
    </dsp:sp>
    <dsp:sp modelId="{D1DEADC4-4449-49D4-BA2D-895B17BA6500}">
      <dsp:nvSpPr>
        <dsp:cNvPr id="0" name=""/>
        <dsp:cNvSpPr/>
      </dsp:nvSpPr>
      <dsp:spPr>
        <a:xfrm>
          <a:off x="50594" y="217737"/>
          <a:ext cx="1049464" cy="101073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4E2A6E-9296-4F2D-AD8E-FBDF395905C8}">
      <dsp:nvSpPr>
        <dsp:cNvPr id="0" name=""/>
        <dsp:cNvSpPr/>
      </dsp:nvSpPr>
      <dsp:spPr>
        <a:xfrm>
          <a:off x="1093649" y="1446098"/>
          <a:ext cx="8754336" cy="7233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4150" tIns="40640" rIns="40640" bIns="40640" numCol="1" spcCol="1270" anchor="ctr" anchorCtr="0">
          <a:noAutofit/>
        </a:bodyPr>
        <a:lstStyle/>
        <a:p>
          <a:pPr marL="0" lvl="0" indent="0" algn="l" defTabSz="711200">
            <a:lnSpc>
              <a:spcPct val="90000"/>
            </a:lnSpc>
            <a:spcBef>
              <a:spcPct val="0"/>
            </a:spcBef>
            <a:spcAft>
              <a:spcPct val="35000"/>
            </a:spcAft>
            <a:buClr>
              <a:schemeClr val="tx1"/>
            </a:buClr>
            <a:buFont typeface="Wingdings 2" panose="05020102010507070707" pitchFamily="18" charset="2"/>
            <a:buNone/>
          </a:pPr>
          <a:r>
            <a:rPr lang="en-US" altLang="en-US" sz="1600" b="1" kern="1200" dirty="0">
              <a:latin typeface="Comic Sans MS" panose="030F0702030302020204" pitchFamily="66" charset="0"/>
              <a:ea typeface="ＭＳ Ｐゴシック" panose="020B0600070205080204" pitchFamily="34" charset="-128"/>
              <a:cs typeface="Tahoma" panose="020B0604030504040204" pitchFamily="34" charset="0"/>
            </a:rPr>
            <a:t>After handling chemicals, always </a:t>
          </a:r>
          <a:r>
            <a:rPr lang="en-US" altLang="en-US" sz="1600" b="1" kern="1200" dirty="0">
              <a:solidFill>
                <a:srgbClr val="FF0000"/>
              </a:solidFill>
              <a:latin typeface="Comic Sans MS" panose="030F0702030302020204" pitchFamily="66" charset="0"/>
              <a:ea typeface="ＭＳ Ｐゴシック" panose="020B0600070205080204" pitchFamily="34" charset="-128"/>
              <a:cs typeface="Tahoma" panose="020B0604030504040204" pitchFamily="34" charset="0"/>
            </a:rPr>
            <a:t>wash your hands </a:t>
          </a:r>
          <a:r>
            <a:rPr lang="en-US" altLang="en-US" sz="1600" b="1" kern="1200" dirty="0">
              <a:latin typeface="Comic Sans MS" panose="030F0702030302020204" pitchFamily="66" charset="0"/>
              <a:ea typeface="ＭＳ Ｐゴシック" panose="020B0600070205080204" pitchFamily="34" charset="-128"/>
              <a:cs typeface="Tahoma" panose="020B0604030504040204" pitchFamily="34" charset="0"/>
            </a:rPr>
            <a:t>with soap and water.</a:t>
          </a:r>
        </a:p>
        <a:p>
          <a:pPr marL="0" lvl="0" indent="0" algn="l" defTabSz="711200">
            <a:lnSpc>
              <a:spcPct val="90000"/>
            </a:lnSpc>
            <a:spcBef>
              <a:spcPct val="0"/>
            </a:spcBef>
            <a:spcAft>
              <a:spcPct val="35000"/>
            </a:spcAft>
            <a:buClr>
              <a:schemeClr val="tx1"/>
            </a:buClr>
            <a:buFont typeface="Wingdings 2" panose="05020102010507070707" pitchFamily="18" charset="2"/>
            <a:buNone/>
          </a:pPr>
          <a:r>
            <a:rPr lang="en-US" altLang="en-US" sz="1600" b="1" kern="1200" dirty="0">
              <a:latin typeface="Comic Sans MS" panose="030F0702030302020204" pitchFamily="66" charset="0"/>
              <a:ea typeface="ＭＳ Ｐゴシック" panose="020B0600070205080204" pitchFamily="34" charset="-128"/>
              <a:cs typeface="Tahoma" panose="020B0604030504040204" pitchFamily="34" charset="0"/>
            </a:rPr>
            <a:t>During lab work</a:t>
          </a:r>
          <a:r>
            <a:rPr lang="en-US" altLang="en-US" sz="1600" b="1" kern="1200" dirty="0">
              <a:solidFill>
                <a:srgbClr val="FF0000"/>
              </a:solidFill>
              <a:latin typeface="Comic Sans MS" panose="030F0702030302020204" pitchFamily="66" charset="0"/>
              <a:ea typeface="ＭＳ Ｐゴシック" panose="020B0600070205080204" pitchFamily="34" charset="-128"/>
              <a:cs typeface="Tahoma" panose="020B0604030504040204" pitchFamily="34" charset="0"/>
            </a:rPr>
            <a:t>, keep your hands away from your face. Tie</a:t>
          </a:r>
          <a:r>
            <a:rPr lang="en-US" altLang="en-US" sz="1600" b="1" kern="1200" dirty="0">
              <a:latin typeface="Comic Sans MS" panose="030F0702030302020204" pitchFamily="66" charset="0"/>
              <a:ea typeface="ＭＳ Ｐゴシック" panose="020B0600070205080204" pitchFamily="34" charset="-128"/>
              <a:cs typeface="Tahoma" panose="020B0604030504040204" pitchFamily="34" charset="0"/>
            </a:rPr>
            <a:t> back </a:t>
          </a:r>
          <a:r>
            <a:rPr lang="en-US" altLang="en-US" sz="1600" b="1" kern="1200" dirty="0">
              <a:solidFill>
                <a:srgbClr val="FF0000"/>
              </a:solidFill>
              <a:latin typeface="Comic Sans MS" panose="030F0702030302020204" pitchFamily="66" charset="0"/>
              <a:ea typeface="ＭＳ Ｐゴシック" panose="020B0600070205080204" pitchFamily="34" charset="-128"/>
              <a:cs typeface="Tahoma" panose="020B0604030504040204" pitchFamily="34" charset="0"/>
            </a:rPr>
            <a:t>long hair</a:t>
          </a:r>
          <a:r>
            <a:rPr lang="en-US" altLang="en-US" sz="1600" b="1" kern="1200" dirty="0">
              <a:latin typeface="Comic Sans MS" panose="030F0702030302020204" pitchFamily="66" charset="0"/>
              <a:ea typeface="ＭＳ Ｐゴシック" panose="020B0600070205080204" pitchFamily="34" charset="-128"/>
              <a:cs typeface="Tahoma" panose="020B0604030504040204" pitchFamily="34" charset="0"/>
            </a:rPr>
            <a:t>.</a:t>
          </a:r>
          <a:endParaRPr lang="en-US" sz="1600" kern="1200" dirty="0"/>
        </a:p>
      </dsp:txBody>
      <dsp:txXfrm>
        <a:off x="1093649" y="1446098"/>
        <a:ext cx="8754336" cy="723338"/>
      </dsp:txXfrm>
    </dsp:sp>
    <dsp:sp modelId="{FA0F0D07-CB63-44CA-9060-53A46C89BFCB}">
      <dsp:nvSpPr>
        <dsp:cNvPr id="0" name=""/>
        <dsp:cNvSpPr/>
      </dsp:nvSpPr>
      <dsp:spPr>
        <a:xfrm>
          <a:off x="532248" y="1295458"/>
          <a:ext cx="1122802" cy="1024617"/>
        </a:xfrm>
        <a:prstGeom prst="ellipse">
          <a:avLst/>
        </a:prstGeom>
        <a:blipFill rotWithShape="0">
          <a:blip xmlns:r="http://schemas.openxmlformats.org/officeDocument/2006/relationships" r:embed="rId1"/>
          <a:srcRect/>
          <a:stretch>
            <a:fillRect l="-11000" r="-11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8A9E06-FDA6-4F9B-8537-87F1861FFB2A}">
      <dsp:nvSpPr>
        <dsp:cNvPr id="0" name=""/>
        <dsp:cNvSpPr/>
      </dsp:nvSpPr>
      <dsp:spPr>
        <a:xfrm>
          <a:off x="1252733" y="2530758"/>
          <a:ext cx="8595252" cy="7233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4150" tIns="30480" rIns="30480" bIns="30480" numCol="1" spcCol="1270" anchor="ctr" anchorCtr="0">
          <a:noAutofit/>
        </a:bodyPr>
        <a:lstStyle/>
        <a:p>
          <a:pPr marL="0" lvl="0" indent="0" algn="l" defTabSz="533400">
            <a:lnSpc>
              <a:spcPct val="90000"/>
            </a:lnSpc>
            <a:spcBef>
              <a:spcPct val="0"/>
            </a:spcBef>
            <a:spcAft>
              <a:spcPct val="35000"/>
            </a:spcAft>
            <a:buFont typeface="Monotype Sorts" pitchFamily="1" charset="2"/>
            <a:buNone/>
          </a:pPr>
          <a:r>
            <a:rPr lang="en-US" altLang="en-US" sz="1200" b="1" kern="1200" dirty="0">
              <a:latin typeface="Comic Sans MS" panose="030F0702030302020204" pitchFamily="66" charset="0"/>
              <a:ea typeface="ＭＳ Ｐゴシック" panose="020B0600070205080204" pitchFamily="34" charset="-128"/>
              <a:cs typeface="Tahoma" panose="020B0604030504040204" pitchFamily="34" charset="0"/>
            </a:rPr>
            <a:t>Roll up </a:t>
          </a:r>
          <a:r>
            <a:rPr lang="en-US" altLang="en-US" sz="1200" b="1" kern="1200" dirty="0">
              <a:solidFill>
                <a:srgbClr val="FF0000"/>
              </a:solidFill>
              <a:latin typeface="Comic Sans MS" panose="030F0702030302020204" pitchFamily="66" charset="0"/>
              <a:ea typeface="ＭＳ Ｐゴシック" panose="020B0600070205080204" pitchFamily="34" charset="-128"/>
              <a:cs typeface="Tahoma" panose="020B0604030504040204" pitchFamily="34" charset="0"/>
            </a:rPr>
            <a:t>loose sleeves</a:t>
          </a:r>
          <a:r>
            <a:rPr lang="en-US" altLang="en-US" sz="1200" b="1" kern="1200" dirty="0">
              <a:latin typeface="Comic Sans MS" panose="030F0702030302020204" pitchFamily="66" charset="0"/>
              <a:ea typeface="ＭＳ Ｐゴシック" panose="020B0600070205080204" pitchFamily="34" charset="-128"/>
              <a:cs typeface="Tahoma" panose="020B0604030504040204" pitchFamily="34" charset="0"/>
            </a:rPr>
            <a:t>.</a:t>
          </a:r>
        </a:p>
        <a:p>
          <a:pPr marL="0" lvl="0" indent="0" algn="l" defTabSz="533400">
            <a:lnSpc>
              <a:spcPct val="90000"/>
            </a:lnSpc>
            <a:spcBef>
              <a:spcPct val="0"/>
            </a:spcBef>
            <a:spcAft>
              <a:spcPct val="35000"/>
            </a:spcAft>
            <a:buFont typeface="Monotype Sorts" pitchFamily="1" charset="2"/>
            <a:buNone/>
          </a:pPr>
          <a:r>
            <a:rPr lang="en-US" altLang="en-US" sz="1200" b="1" kern="1200" dirty="0">
              <a:latin typeface="Comic Sans MS" panose="030F0702030302020204" pitchFamily="66" charset="0"/>
              <a:ea typeface="ＭＳ Ｐゴシック" panose="020B0600070205080204" pitchFamily="34" charset="-128"/>
              <a:cs typeface="Tahoma" panose="020B0604030504040204" pitchFamily="34" charset="0"/>
            </a:rPr>
            <a:t>Know the</a:t>
          </a:r>
          <a:r>
            <a:rPr lang="en-US" altLang="en-US" sz="1200" b="1" kern="1200" dirty="0">
              <a:solidFill>
                <a:srgbClr val="FF0000"/>
              </a:solidFill>
              <a:latin typeface="Comic Sans MS" panose="030F0702030302020204" pitchFamily="66" charset="0"/>
              <a:ea typeface="ＭＳ Ｐゴシック" panose="020B0600070205080204" pitchFamily="34" charset="-128"/>
              <a:cs typeface="Tahoma" panose="020B0604030504040204" pitchFamily="34" charset="0"/>
            </a:rPr>
            <a:t> location </a:t>
          </a:r>
          <a:r>
            <a:rPr lang="en-US" altLang="en-US" sz="1200" b="1" kern="1200" dirty="0">
              <a:latin typeface="Comic Sans MS" panose="030F0702030302020204" pitchFamily="66" charset="0"/>
              <a:ea typeface="ＭＳ Ｐゴシック" panose="020B0600070205080204" pitchFamily="34" charset="-128"/>
              <a:cs typeface="Tahoma" panose="020B0604030504040204" pitchFamily="34" charset="0"/>
            </a:rPr>
            <a:t>of the fire extinguisher, fire blanket, eyewash station, and first aid kit.</a:t>
          </a:r>
        </a:p>
        <a:p>
          <a:pPr marL="0" lvl="0" indent="0" algn="l" defTabSz="533400">
            <a:lnSpc>
              <a:spcPct val="90000"/>
            </a:lnSpc>
            <a:spcBef>
              <a:spcPct val="0"/>
            </a:spcBef>
            <a:spcAft>
              <a:spcPct val="35000"/>
            </a:spcAft>
            <a:buFont typeface="Monotype Sorts" pitchFamily="1" charset="2"/>
            <a:buNone/>
          </a:pPr>
          <a:r>
            <a:rPr lang="en-US" altLang="en-US" sz="1200" b="1" kern="1200" dirty="0">
              <a:latin typeface="Comic Sans MS" panose="030F0702030302020204" pitchFamily="66" charset="0"/>
              <a:ea typeface="ＭＳ Ｐゴシック" panose="020B0600070205080204" pitchFamily="34" charset="-128"/>
              <a:cs typeface="Tahoma" panose="020B0604030504040204" pitchFamily="34" charset="0"/>
            </a:rPr>
            <a:t>Keep your </a:t>
          </a:r>
          <a:r>
            <a:rPr lang="en-US" altLang="en-US" sz="1200" b="1" kern="1200" dirty="0">
              <a:solidFill>
                <a:srgbClr val="FF0000"/>
              </a:solidFill>
              <a:latin typeface="Comic Sans MS" panose="030F0702030302020204" pitchFamily="66" charset="0"/>
              <a:ea typeface="ＭＳ Ｐゴシック" panose="020B0600070205080204" pitchFamily="34" charset="-128"/>
              <a:cs typeface="Tahoma" panose="020B0604030504040204" pitchFamily="34" charset="0"/>
            </a:rPr>
            <a:t>work area uncluttered</a:t>
          </a:r>
          <a:r>
            <a:rPr lang="en-US" altLang="en-US" sz="1200" b="1" kern="1200" dirty="0">
              <a:latin typeface="Comic Sans MS" panose="030F0702030302020204" pitchFamily="66" charset="0"/>
              <a:ea typeface="ＭＳ Ｐゴシック" panose="020B0600070205080204" pitchFamily="34" charset="-128"/>
              <a:cs typeface="Tahoma" panose="020B0604030504040204" pitchFamily="34" charset="0"/>
            </a:rPr>
            <a:t>. Take to the lab station only what is necessary.</a:t>
          </a:r>
          <a:endParaRPr lang="en-US" sz="1200" kern="1200" dirty="0"/>
        </a:p>
      </dsp:txBody>
      <dsp:txXfrm>
        <a:off x="1252733" y="2530758"/>
        <a:ext cx="8595252" cy="723338"/>
      </dsp:txXfrm>
    </dsp:sp>
    <dsp:sp modelId="{46846B2D-7E00-48D2-9027-68AC663D2F37}">
      <dsp:nvSpPr>
        <dsp:cNvPr id="0" name=""/>
        <dsp:cNvSpPr/>
      </dsp:nvSpPr>
      <dsp:spPr>
        <a:xfrm>
          <a:off x="734868" y="2390001"/>
          <a:ext cx="1035730" cy="100485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DC274F-19DA-4AD0-8688-B18EEA7855AD}">
      <dsp:nvSpPr>
        <dsp:cNvPr id="0" name=""/>
        <dsp:cNvSpPr/>
      </dsp:nvSpPr>
      <dsp:spPr>
        <a:xfrm>
          <a:off x="1093649" y="3615419"/>
          <a:ext cx="8754336" cy="7233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4150" tIns="48260" rIns="48260" bIns="48260" numCol="1" spcCol="1270" anchor="ctr" anchorCtr="0">
          <a:noAutofit/>
        </a:bodyPr>
        <a:lstStyle/>
        <a:p>
          <a:pPr marL="0" lvl="0" indent="0" algn="l" defTabSz="844550">
            <a:lnSpc>
              <a:spcPct val="90000"/>
            </a:lnSpc>
            <a:spcBef>
              <a:spcPct val="0"/>
            </a:spcBef>
            <a:spcAft>
              <a:spcPct val="35000"/>
            </a:spcAft>
            <a:buNone/>
          </a:pPr>
          <a:r>
            <a:rPr lang="en-US" altLang="en-US" sz="1900" b="1" kern="1200">
              <a:latin typeface="Comic Sans MS" panose="030F0702030302020204" pitchFamily="66" charset="0"/>
              <a:ea typeface="ＭＳ Ｐゴシック" panose="020B0600070205080204" pitchFamily="34" charset="-128"/>
              <a:cs typeface="Tahoma" panose="020B0604030504040204" pitchFamily="34" charset="0"/>
            </a:rPr>
            <a:t>It is suggested that you wear </a:t>
          </a:r>
          <a:r>
            <a:rPr lang="en-US" altLang="en-US" sz="1900" b="1" kern="1200">
              <a:solidFill>
                <a:srgbClr val="FF0000"/>
              </a:solidFill>
              <a:latin typeface="Comic Sans MS" panose="030F0702030302020204" pitchFamily="66" charset="0"/>
              <a:ea typeface="ＭＳ Ｐゴシック" panose="020B0600070205080204" pitchFamily="34" charset="-128"/>
              <a:cs typeface="Tahoma" panose="020B0604030504040204" pitchFamily="34" charset="0"/>
            </a:rPr>
            <a:t>glasses </a:t>
          </a:r>
          <a:r>
            <a:rPr lang="en-US" altLang="en-US" sz="1900" b="1" kern="1200">
              <a:latin typeface="Comic Sans MS" panose="030F0702030302020204" pitchFamily="66" charset="0"/>
              <a:ea typeface="ＭＳ Ｐゴシック" panose="020B0600070205080204" pitchFamily="34" charset="-128"/>
              <a:cs typeface="Tahoma" panose="020B0604030504040204" pitchFamily="34" charset="0"/>
            </a:rPr>
            <a:t>rather than contact lenses.</a:t>
          </a:r>
          <a:endParaRPr lang="en-US" altLang="en-US" sz="1900" b="1" kern="1200" dirty="0">
            <a:latin typeface="Comic Sans MS" panose="030F0702030302020204" pitchFamily="66" charset="0"/>
            <a:ea typeface="ＭＳ Ｐゴシック" panose="020B0600070205080204" pitchFamily="34" charset="-128"/>
            <a:cs typeface="Tahoma" panose="020B0604030504040204" pitchFamily="34" charset="0"/>
          </a:endParaRPr>
        </a:p>
      </dsp:txBody>
      <dsp:txXfrm>
        <a:off x="1093649" y="3615419"/>
        <a:ext cx="8754336" cy="723338"/>
      </dsp:txXfrm>
    </dsp:sp>
    <dsp:sp modelId="{6EE5FFBF-36E9-4484-A26D-A37DB3EF8CAA}">
      <dsp:nvSpPr>
        <dsp:cNvPr id="0" name=""/>
        <dsp:cNvSpPr/>
      </dsp:nvSpPr>
      <dsp:spPr>
        <a:xfrm>
          <a:off x="641563" y="3525002"/>
          <a:ext cx="904172" cy="904172"/>
        </a:xfrm>
        <a:prstGeom prst="ellipse">
          <a:avLst/>
        </a:prstGeom>
        <a:blipFill rotWithShape="0">
          <a:blip xmlns:r="http://schemas.openxmlformats.org/officeDocument/2006/relationships" r:embed="rId2"/>
          <a:srcRect/>
          <a:stretch>
            <a:fillRect l="-2000" r="-2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B196AA-D2DD-4416-9915-BF3357A69B0E}">
      <dsp:nvSpPr>
        <dsp:cNvPr id="0" name=""/>
        <dsp:cNvSpPr/>
      </dsp:nvSpPr>
      <dsp:spPr>
        <a:xfrm>
          <a:off x="575326" y="4700079"/>
          <a:ext cx="9272659" cy="7233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4150" tIns="48260" rIns="48260" bIns="48260" numCol="1" spcCol="1270" anchor="ctr" anchorCtr="0">
          <a:noAutofit/>
        </a:bodyPr>
        <a:lstStyle/>
        <a:p>
          <a:pPr marL="0" lvl="0" indent="0" algn="l" defTabSz="844550">
            <a:lnSpc>
              <a:spcPct val="90000"/>
            </a:lnSpc>
            <a:spcBef>
              <a:spcPct val="0"/>
            </a:spcBef>
            <a:spcAft>
              <a:spcPct val="35000"/>
            </a:spcAft>
            <a:buNone/>
          </a:pPr>
          <a:r>
            <a:rPr lang="en-US" altLang="en-US" sz="1900" b="1" kern="1200">
              <a:latin typeface="Comic Sans MS" panose="030F0702030302020204" pitchFamily="66" charset="0"/>
              <a:ea typeface="ＭＳ Ｐゴシック" panose="020B0600070205080204" pitchFamily="34" charset="-128"/>
              <a:cs typeface="Tahoma" panose="020B0604030504040204" pitchFamily="34" charset="0"/>
            </a:rPr>
            <a:t>Never eat or drink during a lab work.</a:t>
          </a:r>
          <a:endParaRPr lang="en-US" altLang="en-US" sz="1900" b="1" kern="1200" dirty="0">
            <a:latin typeface="Comic Sans MS" panose="030F0702030302020204" pitchFamily="66" charset="0"/>
            <a:ea typeface="ＭＳ Ｐゴシック" panose="020B0600070205080204" pitchFamily="34" charset="-128"/>
            <a:cs typeface="Tahoma" panose="020B0604030504040204" pitchFamily="34" charset="0"/>
          </a:endParaRPr>
        </a:p>
      </dsp:txBody>
      <dsp:txXfrm>
        <a:off x="575326" y="4700079"/>
        <a:ext cx="9272659" cy="723338"/>
      </dsp:txXfrm>
    </dsp:sp>
    <dsp:sp modelId="{5D54E7AD-2566-4712-98FC-970E19877434}">
      <dsp:nvSpPr>
        <dsp:cNvPr id="0" name=""/>
        <dsp:cNvSpPr/>
      </dsp:nvSpPr>
      <dsp:spPr>
        <a:xfrm>
          <a:off x="123240" y="4609662"/>
          <a:ext cx="904172" cy="904172"/>
        </a:xfrm>
        <a:prstGeom prst="ellipse">
          <a:avLst/>
        </a:prstGeom>
        <a:blipFill rotWithShape="0">
          <a:blip xmlns:r="http://schemas.openxmlformats.org/officeDocument/2006/relationships" r:embed="rId3"/>
          <a:srcRect/>
          <a:stretch>
            <a:fillRect l="-2000" r="-2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A6CB0B-49CF-4CAA-A371-967A9A12AD36}">
      <dsp:nvSpPr>
        <dsp:cNvPr id="0" name=""/>
        <dsp:cNvSpPr/>
      </dsp:nvSpPr>
      <dsp:spPr>
        <a:xfrm>
          <a:off x="0" y="1103098"/>
          <a:ext cx="9012454" cy="3604981"/>
        </a:xfrm>
        <a:prstGeom prst="leftRightRibbon">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0E6A643-B318-4E39-AE64-F2088498978E}">
      <dsp:nvSpPr>
        <dsp:cNvPr id="0" name=""/>
        <dsp:cNvSpPr/>
      </dsp:nvSpPr>
      <dsp:spPr>
        <a:xfrm>
          <a:off x="1081494" y="1733969"/>
          <a:ext cx="2974109" cy="1766440"/>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0" tIns="71120" rIns="0" bIns="76200" numCol="1" spcCol="1270" anchor="ctr" anchorCtr="0">
          <a:noAutofit/>
        </a:bodyPr>
        <a:lstStyle/>
        <a:p>
          <a:pPr marL="0" lvl="0" indent="0" algn="ctr" defTabSz="889000">
            <a:lnSpc>
              <a:spcPct val="90000"/>
            </a:lnSpc>
            <a:spcBef>
              <a:spcPct val="0"/>
            </a:spcBef>
            <a:spcAft>
              <a:spcPct val="35000"/>
            </a:spcAft>
            <a:buNone/>
          </a:pPr>
          <a:r>
            <a:rPr lang="en-GB" altLang="en-US" sz="2000" kern="1200" dirty="0">
              <a:latin typeface="Comic Sans MS" panose="030F0702030302020204" pitchFamily="66" charset="0"/>
              <a:ea typeface="ＭＳ Ｐゴシック" panose="020B0600070205080204" pitchFamily="34" charset="-128"/>
              <a:cs typeface="Tahoma" panose="020B0604030504040204" pitchFamily="34" charset="0"/>
            </a:rPr>
            <a:t>Never use any laboratory equipment unless you are trained &amp; have been authorised to do so</a:t>
          </a:r>
          <a:endParaRPr lang="en-US" sz="2000" kern="1200" dirty="0"/>
        </a:p>
      </dsp:txBody>
      <dsp:txXfrm>
        <a:off x="1081494" y="1733969"/>
        <a:ext cx="2974109" cy="1766440"/>
      </dsp:txXfrm>
    </dsp:sp>
    <dsp:sp modelId="{20DDE875-6A84-4D26-87A2-976D2D3639D6}">
      <dsp:nvSpPr>
        <dsp:cNvPr id="0" name=""/>
        <dsp:cNvSpPr/>
      </dsp:nvSpPr>
      <dsp:spPr>
        <a:xfrm>
          <a:off x="4506227" y="2310767"/>
          <a:ext cx="3514857" cy="1766440"/>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0" tIns="71120" rIns="0" bIns="76200" numCol="1" spcCol="1270" anchor="ctr" anchorCtr="0">
          <a:noAutofit/>
        </a:bodyPr>
        <a:lstStyle/>
        <a:p>
          <a:pPr marL="0" lvl="0" indent="0" algn="ctr" defTabSz="889000">
            <a:lnSpc>
              <a:spcPct val="90000"/>
            </a:lnSpc>
            <a:spcBef>
              <a:spcPct val="0"/>
            </a:spcBef>
            <a:spcAft>
              <a:spcPct val="35000"/>
            </a:spcAft>
            <a:buNone/>
          </a:pPr>
          <a:r>
            <a:rPr lang="en-GB" altLang="en-US" sz="2000" kern="1200" dirty="0">
              <a:latin typeface="Comic Sans MS" panose="030F0702030302020204" pitchFamily="66" charset="0"/>
              <a:ea typeface="ＭＳ Ｐゴシック" panose="020B0600070205080204" pitchFamily="34" charset="-128"/>
              <a:cs typeface="Tahoma" panose="020B0604030504040204" pitchFamily="34" charset="0"/>
            </a:rPr>
            <a:t>As well as injuring yourself you may cause very costly damage</a:t>
          </a:r>
          <a:endParaRPr lang="en-US" sz="2000" kern="1200" dirty="0"/>
        </a:p>
      </dsp:txBody>
      <dsp:txXfrm>
        <a:off x="4506227" y="2310767"/>
        <a:ext cx="3514857" cy="17664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71C9A-9BA9-4478-B4AB-ABEF7DA23297}">
      <dsp:nvSpPr>
        <dsp:cNvPr id="0" name=""/>
        <dsp:cNvSpPr/>
      </dsp:nvSpPr>
      <dsp:spPr>
        <a:xfrm>
          <a:off x="0" y="899109"/>
          <a:ext cx="3052695" cy="2442156"/>
        </a:xfrm>
        <a:prstGeom prst="rect">
          <a:avLst/>
        </a:prstGeom>
        <a:blipFill rotWithShape="1">
          <a:blip xmlns:r="http://schemas.openxmlformats.org/officeDocument/2006/relationships" r:embed="rId1"/>
          <a:srcRect/>
          <a:stretch>
            <a:fillRect t="-11000" b="-11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20F56679-D431-4CAB-B482-242EDD13C46C}">
      <dsp:nvSpPr>
        <dsp:cNvPr id="0" name=""/>
        <dsp:cNvSpPr/>
      </dsp:nvSpPr>
      <dsp:spPr>
        <a:xfrm>
          <a:off x="268765" y="3424232"/>
          <a:ext cx="2716898" cy="854754"/>
        </a:xfrm>
        <a:prstGeom prst="wedgeRectCallout">
          <a:avLst>
            <a:gd name="adj1" fmla="val 20250"/>
            <a:gd name="adj2" fmla="val -607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Wingdings 2"/>
            <a:buNone/>
          </a:pPr>
          <a:r>
            <a:rPr lang="en-US" sz="1400" b="1" kern="1200" dirty="0">
              <a:latin typeface="Comic Sans MS" pitchFamily="66" charset="0"/>
              <a:ea typeface="+mn-ea"/>
              <a:cs typeface="+mn-cs"/>
            </a:rPr>
            <a:t>Lay </a:t>
          </a:r>
          <a:r>
            <a:rPr lang="en-US" sz="1400" b="1" kern="1200" dirty="0">
              <a:solidFill>
                <a:srgbClr val="FF0000"/>
              </a:solidFill>
              <a:latin typeface="Comic Sans MS" pitchFamily="66" charset="0"/>
              <a:ea typeface="+mn-ea"/>
              <a:cs typeface="+mn-cs"/>
            </a:rPr>
            <a:t>electrical cords</a:t>
          </a:r>
          <a:r>
            <a:rPr lang="en-US" sz="1400" b="1" kern="1200" dirty="0">
              <a:latin typeface="Comic Sans MS" pitchFamily="66" charset="0"/>
              <a:ea typeface="+mn-ea"/>
              <a:cs typeface="+mn-cs"/>
            </a:rPr>
            <a:t> where no one can trip on them.</a:t>
          </a:r>
          <a:endParaRPr lang="en-US" sz="1400" kern="1200" dirty="0"/>
        </a:p>
      </dsp:txBody>
      <dsp:txXfrm>
        <a:off x="268765" y="3424232"/>
        <a:ext cx="2716898" cy="854754"/>
      </dsp:txXfrm>
    </dsp:sp>
    <dsp:sp modelId="{2A112EBF-50A9-42AC-9D23-7B8064DA0287}">
      <dsp:nvSpPr>
        <dsp:cNvPr id="0" name=""/>
        <dsp:cNvSpPr/>
      </dsp:nvSpPr>
      <dsp:spPr>
        <a:xfrm>
          <a:off x="3357964" y="899109"/>
          <a:ext cx="3052695" cy="2442156"/>
        </a:xfrm>
        <a:prstGeom prst="rect">
          <a:avLst/>
        </a:prstGeom>
        <a:blipFill rotWithShape="1">
          <a:blip xmlns:r="http://schemas.openxmlformats.org/officeDocument/2006/relationships" r:embed="rId2"/>
          <a:srcRect/>
          <a:stretch>
            <a:fillRect t="-12000" b="-12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146CFCE3-DB4F-4FB1-B58A-66A84C020DF3}">
      <dsp:nvSpPr>
        <dsp:cNvPr id="0" name=""/>
        <dsp:cNvSpPr/>
      </dsp:nvSpPr>
      <dsp:spPr>
        <a:xfrm>
          <a:off x="3632707" y="3424232"/>
          <a:ext cx="2716898" cy="854754"/>
        </a:xfrm>
        <a:prstGeom prst="wedgeRectCallout">
          <a:avLst>
            <a:gd name="adj1" fmla="val 20250"/>
            <a:gd name="adj2" fmla="val -60700"/>
          </a:avLst>
        </a:prstGeom>
        <a:gradFill rotWithShape="0">
          <a:gsLst>
            <a:gs pos="0">
              <a:schemeClr val="accent5">
                <a:hueOff val="393725"/>
                <a:satOff val="21144"/>
                <a:lumOff val="-7647"/>
                <a:alphaOff val="0"/>
                <a:lumMod val="110000"/>
                <a:satMod val="105000"/>
                <a:tint val="67000"/>
              </a:schemeClr>
            </a:gs>
            <a:gs pos="50000">
              <a:schemeClr val="accent5">
                <a:hueOff val="393725"/>
                <a:satOff val="21144"/>
                <a:lumOff val="-7647"/>
                <a:alphaOff val="0"/>
                <a:lumMod val="105000"/>
                <a:satMod val="103000"/>
                <a:tint val="73000"/>
              </a:schemeClr>
            </a:gs>
            <a:gs pos="100000">
              <a:schemeClr val="accent5">
                <a:hueOff val="393725"/>
                <a:satOff val="21144"/>
                <a:lumOff val="-764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Monotype Sorts" charset="2"/>
            <a:buNone/>
          </a:pPr>
          <a:r>
            <a:rPr lang="en-US" sz="1400" b="1" kern="1200" dirty="0">
              <a:latin typeface="Comic Sans MS" pitchFamily="66" charset="0"/>
              <a:ea typeface="+mn-ea"/>
              <a:cs typeface="+mn-cs"/>
            </a:rPr>
            <a:t>Be sure your </a:t>
          </a:r>
          <a:r>
            <a:rPr lang="en-US" sz="1400" b="1" kern="1200" dirty="0">
              <a:solidFill>
                <a:srgbClr val="FF0000"/>
              </a:solidFill>
              <a:latin typeface="Comic Sans MS" pitchFamily="66" charset="0"/>
              <a:ea typeface="+mn-ea"/>
              <a:cs typeface="+mn-cs"/>
            </a:rPr>
            <a:t>hands and your lab area are dry </a:t>
          </a:r>
          <a:r>
            <a:rPr lang="en-US" sz="1400" b="1" kern="1200" dirty="0">
              <a:latin typeface="Comic Sans MS" pitchFamily="66" charset="0"/>
              <a:ea typeface="+mn-ea"/>
              <a:cs typeface="+mn-cs"/>
            </a:rPr>
            <a:t>before using electrical equipment.</a:t>
          </a:r>
          <a:endParaRPr lang="en-US" sz="1400" kern="1200" dirty="0"/>
        </a:p>
      </dsp:txBody>
      <dsp:txXfrm>
        <a:off x="3632707" y="3424232"/>
        <a:ext cx="2716898" cy="854754"/>
      </dsp:txXfrm>
    </dsp:sp>
    <dsp:sp modelId="{4416C511-67A4-4F3D-82DF-03609B1EDE79}">
      <dsp:nvSpPr>
        <dsp:cNvPr id="0" name=""/>
        <dsp:cNvSpPr/>
      </dsp:nvSpPr>
      <dsp:spPr>
        <a:xfrm>
          <a:off x="6715929" y="899109"/>
          <a:ext cx="3052695" cy="2442156"/>
        </a:xfrm>
        <a:prstGeom prst="rect">
          <a:avLst/>
        </a:prstGeom>
        <a:blipFill rotWithShape="1">
          <a:blip xmlns:r="http://schemas.openxmlformats.org/officeDocument/2006/relationships" r:embed="rId3"/>
          <a:srcRect/>
          <a:stretch>
            <a:fillRect l="-3000" r="-3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469F56ED-5253-4C4D-9F67-5DB257E25520}">
      <dsp:nvSpPr>
        <dsp:cNvPr id="0" name=""/>
        <dsp:cNvSpPr/>
      </dsp:nvSpPr>
      <dsp:spPr>
        <a:xfrm>
          <a:off x="6990672" y="3405753"/>
          <a:ext cx="2716898" cy="854754"/>
        </a:xfrm>
        <a:prstGeom prst="wedgeRectCallout">
          <a:avLst>
            <a:gd name="adj1" fmla="val 20250"/>
            <a:gd name="adj2" fmla="val -60700"/>
          </a:avLst>
        </a:prstGeom>
        <a:gradFill rotWithShape="0">
          <a:gsLst>
            <a:gs pos="0">
              <a:schemeClr val="accent5">
                <a:hueOff val="787450"/>
                <a:satOff val="42288"/>
                <a:lumOff val="-15294"/>
                <a:alphaOff val="0"/>
                <a:lumMod val="110000"/>
                <a:satMod val="105000"/>
                <a:tint val="67000"/>
              </a:schemeClr>
            </a:gs>
            <a:gs pos="50000">
              <a:schemeClr val="accent5">
                <a:hueOff val="787450"/>
                <a:satOff val="42288"/>
                <a:lumOff val="-15294"/>
                <a:alphaOff val="0"/>
                <a:lumMod val="105000"/>
                <a:satMod val="103000"/>
                <a:tint val="73000"/>
              </a:schemeClr>
            </a:gs>
            <a:gs pos="100000">
              <a:schemeClr val="accent5">
                <a:hueOff val="787450"/>
                <a:satOff val="42288"/>
                <a:lumOff val="-1529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Wingdings 2"/>
            <a:buNone/>
          </a:pPr>
          <a:r>
            <a:rPr lang="en-US" sz="1400" b="1" kern="1200" dirty="0">
              <a:latin typeface="Comic Sans MS" pitchFamily="66" charset="0"/>
              <a:ea typeface="+mn-ea"/>
              <a:cs typeface="+mn-cs"/>
            </a:rPr>
            <a:t>Unplug cords </a:t>
          </a:r>
          <a:r>
            <a:rPr lang="en-US" sz="1400" b="1" kern="1200" dirty="0">
              <a:solidFill>
                <a:srgbClr val="FF0000"/>
              </a:solidFill>
              <a:latin typeface="Comic Sans MS" pitchFamily="66" charset="0"/>
              <a:ea typeface="+mn-ea"/>
              <a:cs typeface="+mn-cs"/>
            </a:rPr>
            <a:t>by pulling the plug </a:t>
          </a:r>
          <a:r>
            <a:rPr lang="en-US" sz="1400" b="1" kern="1200" dirty="0">
              <a:latin typeface="Comic Sans MS" pitchFamily="66" charset="0"/>
              <a:ea typeface="+mn-ea"/>
              <a:cs typeface="+mn-cs"/>
            </a:rPr>
            <a:t>and not the cord.</a:t>
          </a:r>
          <a:endParaRPr lang="en-US" sz="1400" b="1" kern="1200" dirty="0"/>
        </a:p>
      </dsp:txBody>
      <dsp:txXfrm>
        <a:off x="6990672" y="3405753"/>
        <a:ext cx="2716898" cy="8547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072782-A860-43C0-B453-37EEC898F5BA}">
      <dsp:nvSpPr>
        <dsp:cNvPr id="0" name=""/>
        <dsp:cNvSpPr/>
      </dsp:nvSpPr>
      <dsp:spPr>
        <a:xfrm>
          <a:off x="2968" y="809001"/>
          <a:ext cx="3616555" cy="1446622"/>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Lysis of the nucleated cells</a:t>
          </a:r>
        </a:p>
      </dsp:txBody>
      <dsp:txXfrm>
        <a:off x="726279" y="809001"/>
        <a:ext cx="2169933" cy="1446622"/>
      </dsp:txXfrm>
    </dsp:sp>
    <dsp:sp modelId="{3889511B-4B36-4662-B240-7FF5AB92960D}">
      <dsp:nvSpPr>
        <dsp:cNvPr id="0" name=""/>
        <dsp:cNvSpPr/>
      </dsp:nvSpPr>
      <dsp:spPr>
        <a:xfrm>
          <a:off x="3257868" y="809001"/>
          <a:ext cx="3616555" cy="1446622"/>
        </a:xfrm>
        <a:prstGeom prst="chevron">
          <a:avLst/>
        </a:prstGeom>
        <a:solidFill>
          <a:schemeClr val="accent5">
            <a:hueOff val="393725"/>
            <a:satOff val="21144"/>
            <a:lumOff val="-7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Removal of contaminants</a:t>
          </a:r>
        </a:p>
        <a:p>
          <a:pPr marL="0" lvl="0" indent="0" algn="ctr" defTabSz="889000">
            <a:lnSpc>
              <a:spcPct val="90000"/>
            </a:lnSpc>
            <a:spcBef>
              <a:spcPct val="0"/>
            </a:spcBef>
            <a:spcAft>
              <a:spcPct val="35000"/>
            </a:spcAft>
            <a:buNone/>
          </a:pPr>
          <a:r>
            <a:rPr lang="en-US" sz="1600" kern="1200" dirty="0"/>
            <a:t> </a:t>
          </a:r>
          <a:r>
            <a:rPr lang="en-US" sz="1200" kern="1200" dirty="0"/>
            <a:t>(any other substance other than DNA)</a:t>
          </a:r>
          <a:endParaRPr lang="en-US" sz="1600" kern="1200" dirty="0"/>
        </a:p>
      </dsp:txBody>
      <dsp:txXfrm>
        <a:off x="3981179" y="809001"/>
        <a:ext cx="2169933" cy="1446622"/>
      </dsp:txXfrm>
    </dsp:sp>
    <dsp:sp modelId="{97143240-F834-4E2A-955A-CD76E1592A27}">
      <dsp:nvSpPr>
        <dsp:cNvPr id="0" name=""/>
        <dsp:cNvSpPr/>
      </dsp:nvSpPr>
      <dsp:spPr>
        <a:xfrm>
          <a:off x="6512768" y="809001"/>
          <a:ext cx="3616555" cy="1446622"/>
        </a:xfrm>
        <a:prstGeom prst="chevron">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kern="1200" dirty="0"/>
            <a:t>measurements</a:t>
          </a:r>
        </a:p>
      </dsp:txBody>
      <dsp:txXfrm>
        <a:off x="7236079" y="809001"/>
        <a:ext cx="2169933" cy="144662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10-05T13:07:48.617"/>
    </inkml:context>
    <inkml:brush xml:id="br0">
      <inkml:brushProperty name="width" value="0.5" units="cm"/>
      <inkml:brushProperty name="height" value="1" units="cm"/>
      <inkml:brushProperty name="color" value="#C9DDD3"/>
      <inkml:brushProperty name="tip" value="rectangle"/>
      <inkml:brushProperty name="rasterOp" value="maskPen"/>
    </inkml:brush>
  </inkml:definitions>
  <inkml:trace contextRef="#ctx0" brushRef="#br0">985 156 4352,'35'-34'1664,"-18"34"-1312,35-18-64,-18 1-96,-17 0 544,18 0 288,-18-1 64,1 1 0,-18 0-608,-35 17-160,0 0-64,-34 34-224,-17-16 0,-18 16-32,-34 18 0,0-17 0,0 16 0,-1 1 0,18 0 0,18-17 0,34-1 0,34-34-160,35 0 32,17 0 0,35-34-96,35-1 0,16 1-448,35-1-128,35-34-2048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9-25T16:28:21.250"/>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0,'0'0,"0"0,0 0,0 0,0 0,0 0,0 0,0 0,0 0,0 0,0 0,0 0,0 0,0 0,0 0,0 0,0 0,0 0,0 0,0 0,0 0,0 0,0 0,0 0,0 0,0 0,23 0,11 0,0 0,-1 0,-2 0,-2 0,4 0,-1 0,0 0,-1 0,-2 0,3 0,1 0,-1 0,-1 0,2 0,1 0,-1 0,2 0,5 0,4 0,-1 0,1 0,2 0,3 0,1 0,1 0,-4 0,0 0,0 0,-3 0,-1 0,-2 0,-4 0,0 0,-1 0,1 0,0 0,2 0,-1 0,-3 0,-2 0,-3 0,3 0,-1 0,0 0,-2 0,-1 0,-1 0,-1 0,-5 0,-2 0,0 0,1 0,2 0,-3 0,-1 0,1 0,1 0,-2 0,0 0,0 0,3 0,1 0,1 0,2 0,0 0,0 0,1 0,4 0,1 0,0 0,-1 0,3 0,0 0,-1 0,-2 0,-1 0,-2 0,3 0,1 0,-5 0,-2 0,-2 0,1 0,-1 0,2 0,0 0,1 0,-1 0,2 0,-6 0,0 0,-1 0,2 0,1 0,1 0,2 0,-5 0,-1 0,1 0,1 0,-4 0,1 0,1 0,-4 0,1 0,2 0,-2 0,-1 0,3 0,-3 0,1 0,-2 0,0 0,-2 0,1 0,-2 0,2 0,2 0,-1 0,2 0,-3 0,1 0,-2 0,1 0,-1 0,0 0,0 0,0 0,-1 0,2 0,-1 0,0 0,0 0,1 0,2 0,0 0,-4 0,0 0,-1 0,2 0,-1 0,1 0,-1 0,1 0,0 0,0 0,0 0,1 0,-2 0,2 0,-2 0,-2 0,1 0,-2 0,3 0,-1 0,2 0,-1 0,-2 0,1 0,-2 0,4 0,-2 0,2 0,-1 0,2 0,-2 0,-2 0,1 0,-2 0,-1 0,2 0,-1 0,-2 0,2 0,0 0,-1 0,1 0,0 0,-1 0,-3 0,-2 0,-1 0,-2 0,5 0,1 0,-1 0,-1 0,-1 0,-1 0,3 0,1 0,0 0,-2 0,-1 0,-1 0,3 0,2 0,-2 0,0 0,-3 0,0 0,-1 0,4 0,1 0,-1 0,-1 0,-1 0,4 0,0 0,-1 0,-2 0,-1 0,-1 0,-1 0,3 0,2 0,0 0,-2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9-25T16:30:02.731"/>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 1,'9'0,"7"0,10 0,10 0,2 0,5 0,-2 0,2 0,-6 0,-6 0,2 0,8 0,6 0,-1 0,-3 0,-1 0,7 0,-1 0,-4 0,-6 0,-4 0,-3 0,1 0,0 0,4 0,4 0,0 0,7 0,-1 0,-3 0,-5 0,0 0,-1 0,-4 0,3 0,-2 0,-1 0,-2 0,3 0,4 0,0 0,-2 0,-2 0,-3 0,-2 0,-2 0,0 0,-1 0,-1 0,1 0,0 0,9 0,11 0,12 0,14 0,-1 0,-4 0,-8 0,-11 0,-8 0,-7 0,0 0,8 0,5 0,0 0,-3 0,-5 0,-5 0,-3 0,3 0,3 0,1 0,3 0,8 0,1 0,0 0,1 0,-4 0,0 0,-4 0,4 0,8 0,8 0,-2 0,-2 0,-3 0,-10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2619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8" name="Google Shape;11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4093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8" name="Google Shape;11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2595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8" name="Google Shape;11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903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8" name="Google Shape;11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9907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390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1520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3043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1242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7190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0223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7" name="Google Shape;27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8407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8836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1503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5892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8" name="Google Shape;11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1417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8" name="Google Shape;11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02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85097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1B8DE-3785-45BC-84C6-BECA4179E4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D1946E-CAEE-43E9-8D12-0E7E39A0C24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8713C2-40F3-413C-8715-2A79D367D08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5FB5EB8-4281-44A4-9EF6-5DEC58ECBF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C0C06A-17F4-4104-8771-B272B4C89FA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03364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6DF76-24D5-426B-B544-90C8BF3742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51184D-87D0-4BA6-A80E-8041EAF052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1F240C0-48FE-4B94-879F-B9D49C40A6A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99E2C6C-5665-4F79-A68E-8DB2ED2C81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1253A-DC3C-418A-80E4-69FD078F3EE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869302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45009-51EE-467F-A1FD-BC6E1BB9BA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76F08F-5361-4BC3-9528-270CE1D23CF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D2F8E5-56C3-480D-BB7F-653F33271DF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CADBBD-9D52-48CA-B9ED-EB7B14B56A7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1BDEA12-A141-4CFC-9516-91E3D0806A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1AD666-2B8D-4FCC-8B2E-317F00A501E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62570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918D7-908B-4EDA-AB1C-7319AE84D3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293F72-67B6-4A60-8E9D-192A288527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53CA4ED-1762-4217-988A-E987C042CAD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A4F503-0F79-4E90-A06F-6CE1C52A4B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C42684E-6913-47EA-BDB9-FF879EF83EC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D960BC-2830-4F21-A947-6DC66DC8C3EF}"/>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561A7AA8-00D5-4334-A22A-30C9485BA0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02C4F6-F7A9-43B2-90D5-56B24FEE564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923456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C270E-5B96-4F29-A0D3-2145582D5E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4EF825-26D3-4AA7-AD90-722C87FDA5C8}"/>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12368D6E-57F0-4368-A6D8-EFACDAF728F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1BE41A8-A8F9-4EFB-AB74-26CE5DDDFCE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277041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5B8B3F-9CE7-4D34-A9EE-B35E94332048}"/>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6D830935-1A3B-41C6-BC71-4C4FE45E836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CE2D254-B894-48B6-AE8A-10B4859B703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218723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6F082-F7B9-470D-A5AD-E444292B28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1BE16A-D0D1-4CEB-9EAE-3EF4B0FB3A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4739AB-74BB-4B5C-A6B1-2BB380ECE4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66C730E-B288-4CD7-A900-6185600BC39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EE72D17-C2A4-4D17-8BAC-0273683DB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6ADCA-1C87-4CEC-A9CB-D8D68DEFB9A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72327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9B992-CE6E-40E1-948E-4758408DCC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B2D5B9-B9BA-4013-A938-B964D83992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985B17-8392-43C8-99E8-2660DC6601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9E4DFD3-0EC9-4B8A-8D21-C24CE3C8F16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CBB3D22-9D7D-4C4E-AAC0-1228885726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E0A3E9-DA6E-4D3C-B991-913E7940C80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482813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B1D24-B181-4A1F-83AF-6EE50634DD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411096-ACEF-4D03-B186-24CE5A58013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A037DC-7385-448F-A701-3E1940D8612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F919E28-6198-4865-8DA0-E752D14031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FF645-7466-4B27-8BE9-0AAD70C1B06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06503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9F65A5-0B86-4E5D-949E-BEDA897A6C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17112F-B7FE-4A95-9C1A-BE2D47B3C1C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938E81-57E9-45C0-8080-0332C552904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594D0AD-30A0-4C54-85E2-A1F8043B19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00B434-6EBB-441A-9678-7885A8D0EEA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326347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Google Shape;38;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9" name="Google Shape;39;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0" name="Google Shape;40;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17782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 name="Google Shape;44;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Google Shape;45;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4197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2" name="Google Shape;52;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4" name="Google Shape;54;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53779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76917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83431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44307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20211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21587-B963-45B3-96E6-C928621C43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4CBCA2-B9CE-4193-861C-91205E4D81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463751-53C9-4637-B155-A7CB00DCC90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3534CAE-C2DE-4928-B0EE-9625E9823F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6FA0D7-DD31-465B-8E87-0E6B353B066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97764095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0">
            <a:alphaModFix amt="46000"/>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82313419"/>
      </p:ext>
    </p:extLst>
  </p:cSld>
  <p:clrMap bg1="lt1" tx1="dk1" bg2="dk2" tx2="lt2" accent1="accent1" accent2="accent2" accent3="accent3" accent4="accent4" accent5="accent5" accent6="accent6" hlink="hlink" folHlink="folHlink"/>
  <p:sldLayoutIdLst>
    <p:sldLayoutId id="2147483684" r:id="rId1"/>
    <p:sldLayoutId id="2147483687" r:id="rId2"/>
    <p:sldLayoutId id="2147483688" r:id="rId3"/>
    <p:sldLayoutId id="2147483689" r:id="rId4"/>
    <p:sldLayoutId id="2147483690" r:id="rId5"/>
    <p:sldLayoutId id="2147483691" r:id="rId6"/>
    <p:sldLayoutId id="2147483692" r:id="rId7"/>
    <p:sldLayoutId id="214748369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A6BB2B-3EC7-402C-871B-6FC63105F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DE7D01-F0B3-42BF-84F5-BDE8E9430B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100AE1-DAA8-4F58-8082-D160D10262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E0289C6C-DA11-40AD-8F58-58E91A1953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EAC161-98BB-4922-BE9E-58FB6408E7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696464437"/>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4.png"/><Relationship Id="rId7"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5.jpeg"/><Relationship Id="rId10" Type="http://schemas.openxmlformats.org/officeDocument/2006/relationships/image" Target="../media/image30.jpeg"/><Relationship Id="rId4" Type="http://schemas.microsoft.com/office/2007/relationships/hdphoto" Target="../media/hdphoto1.wdp"/><Relationship Id="rId9" Type="http://schemas.openxmlformats.org/officeDocument/2006/relationships/image" Target="../media/image29.jpe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png"/><Relationship Id="rId7"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32.jpeg"/><Relationship Id="rId5" Type="http://schemas.openxmlformats.org/officeDocument/2006/relationships/image" Target="../media/image31.jpeg"/><Relationship Id="rId4" Type="http://schemas.microsoft.com/office/2007/relationships/hdphoto" Target="../media/hdphoto1.wdp"/><Relationship Id="rId9"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37.jpeg"/><Relationship Id="rId5" Type="http://schemas.openxmlformats.org/officeDocument/2006/relationships/image" Target="../media/image36.jpe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38.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png"/><Relationship Id="rId7" Type="http://schemas.openxmlformats.org/officeDocument/2006/relationships/diagramQuickStyle" Target="../diagrams/quickStyle4.xml"/><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customXml" Target="../ink/ink1.xml"/><Relationship Id="rId19" Type="http://schemas.openxmlformats.org/officeDocument/2006/relationships/image" Target="NULL"/><Relationship Id="rId4" Type="http://schemas.microsoft.com/office/2007/relationships/hdphoto" Target="../media/hdphoto1.wdp"/><Relationship Id="rId9" Type="http://schemas.microsoft.com/office/2007/relationships/diagramDrawing" Target="../diagrams/drawing4.xml"/></Relationships>
</file>

<file path=ppt/slides/_rels/slide1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41.jpeg"/><Relationship Id="rId5" Type="http://schemas.openxmlformats.org/officeDocument/2006/relationships/image" Target="../media/image40.png"/><Relationship Id="rId4" Type="http://schemas.microsoft.com/office/2007/relationships/hdphoto" Target="../media/hdphoto1.wdp"/><Relationship Id="rId9" Type="http://schemas.openxmlformats.org/officeDocument/2006/relationships/image" Target="../media/image44.jpeg"/></Relationships>
</file>

<file path=ppt/slides/_rels/slide1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png"/><Relationship Id="rId7"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46.jpeg"/><Relationship Id="rId5" Type="http://schemas.openxmlformats.org/officeDocument/2006/relationships/image" Target="../media/image45.png"/><Relationship Id="rId4" Type="http://schemas.microsoft.com/office/2007/relationships/hdphoto" Target="../media/hdphoto1.wdp"/><Relationship Id="rId9"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2.pn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hyperlink" Target="https://www.youtube.com/watch?v=gmNw6CWtN5k" TargetMode="Externa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customXml" Target="../ink/ink2.xml"/><Relationship Id="rId7"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3.xml"/><Relationship Id="rId6" Type="http://schemas.openxmlformats.org/officeDocument/2006/relationships/image" Target="NULL"/><Relationship Id="rId5" Type="http://schemas.openxmlformats.org/officeDocument/2006/relationships/customXml" Target="../ink/ink3.xml"/><Relationship Id="rId4" Type="http://schemas.openxmlformats.org/officeDocument/2006/relationships/image" Target="NUL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0.xml"/><Relationship Id="rId5" Type="http://schemas.openxmlformats.org/officeDocument/2006/relationships/image" Target="../media/image56.jpeg"/><Relationship Id="rId4" Type="http://schemas.openxmlformats.org/officeDocument/2006/relationships/image" Target="../media/image55.tiff"/></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oleObject" Target="../embeddings/oleObject1.bin"/><Relationship Id="rId3" Type="http://schemas.openxmlformats.org/officeDocument/2006/relationships/notesSlide" Target="../notesSlides/notesSlide3.xml"/><Relationship Id="rId7" Type="http://schemas.openxmlformats.org/officeDocument/2006/relationships/diagramLayout" Target="../diagrams/layout1.xml"/><Relationship Id="rId12" Type="http://schemas.openxmlformats.org/officeDocument/2006/relationships/image" Target="../media/image11.wmf"/><Relationship Id="rId2" Type="http://schemas.openxmlformats.org/officeDocument/2006/relationships/slideLayout" Target="../slideLayouts/slideLayout10.xml"/><Relationship Id="rId16" Type="http://schemas.openxmlformats.org/officeDocument/2006/relationships/image" Target="../media/image6.wmf"/><Relationship Id="rId1" Type="http://schemas.openxmlformats.org/officeDocument/2006/relationships/vmlDrawing" Target="../drawings/vmlDrawing1.vml"/><Relationship Id="rId6" Type="http://schemas.openxmlformats.org/officeDocument/2006/relationships/diagramData" Target="../diagrams/data1.xml"/><Relationship Id="rId11" Type="http://schemas.openxmlformats.org/officeDocument/2006/relationships/image" Target="../media/image10.jpeg"/><Relationship Id="rId5" Type="http://schemas.microsoft.com/office/2007/relationships/hdphoto" Target="../media/hdphoto1.wdp"/><Relationship Id="rId15" Type="http://schemas.openxmlformats.org/officeDocument/2006/relationships/oleObject" Target="../embeddings/oleObject2.bin"/><Relationship Id="rId10" Type="http://schemas.microsoft.com/office/2007/relationships/diagramDrawing" Target="../diagrams/drawing1.xml"/><Relationship Id="rId4" Type="http://schemas.openxmlformats.org/officeDocument/2006/relationships/image" Target="../media/image4.png"/><Relationship Id="rId9" Type="http://schemas.openxmlformats.org/officeDocument/2006/relationships/diagramColors" Target="../diagrams/colors1.xml"/><Relationship Id="rId14" Type="http://schemas.openxmlformats.org/officeDocument/2006/relationships/image" Target="../media/image5.wmf"/></Relationships>
</file>

<file path=ppt/slides/_rels/slide30.xml.rels><?xml version="1.0" encoding="UTF-8" standalone="yes"?>
<Relationships xmlns="http://schemas.openxmlformats.org/package/2006/relationships"><Relationship Id="rId3" Type="http://schemas.openxmlformats.org/officeDocument/2006/relationships/hyperlink" Target="http://www.onlinebiologynotes.com/southern-blotting-principle-procedure-application/" TargetMode="External"/><Relationship Id="rId7" Type="http://schemas.microsoft.com/office/2007/relationships/hdphoto" Target="../media/hdphoto1.wdp"/><Relationship Id="rId2" Type="http://schemas.openxmlformats.org/officeDocument/2006/relationships/hyperlink" Target="https://www.ncbi.nlm.nih.gov/probe/docs/techrflp/" TargetMode="Externa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diagramQuickStyle" Target="../diagrams/quickStyle2.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Layout" Target="../diagrams/layout2.xml"/><Relationship Id="rId5" Type="http://schemas.openxmlformats.org/officeDocument/2006/relationships/diagramData" Target="../diagrams/data2.xml"/><Relationship Id="rId4" Type="http://schemas.microsoft.com/office/2007/relationships/hdphoto" Target="../media/hdphoto1.wdp"/><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4.png"/><Relationship Id="rId7" Type="http://schemas.openxmlformats.org/officeDocument/2006/relationships/diagramLayout" Target="../diagrams/layout3.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diagramData" Target="../diagrams/data3.xml"/><Relationship Id="rId5" Type="http://schemas.openxmlformats.org/officeDocument/2006/relationships/image" Target="../media/image12.jpeg"/><Relationship Id="rId10" Type="http://schemas.microsoft.com/office/2007/relationships/diagramDrawing" Target="../diagrams/drawing3.xml"/><Relationship Id="rId4" Type="http://schemas.microsoft.com/office/2007/relationships/hdphoto" Target="../media/hdphoto1.wdp"/><Relationship Id="rId9" Type="http://schemas.openxmlformats.org/officeDocument/2006/relationships/diagramColors" Target="../diagrams/colors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18.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0.xml"/><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20.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87"/>
        <p:cNvGrpSpPr/>
        <p:nvPr/>
      </p:nvGrpSpPr>
      <p:grpSpPr>
        <a:xfrm>
          <a:off x="0" y="0"/>
          <a:ext cx="0" cy="0"/>
          <a:chOff x="0" y="0"/>
          <a:chExt cx="0" cy="0"/>
        </a:xfrm>
      </p:grpSpPr>
      <p:sp>
        <p:nvSpPr>
          <p:cNvPr id="89" name="Google Shape;89;p13"/>
          <p:cNvSpPr txBox="1">
            <a:spLocks noGrp="1"/>
          </p:cNvSpPr>
          <p:nvPr>
            <p:ph type="subTitle" idx="1"/>
          </p:nvPr>
        </p:nvSpPr>
        <p:spPr>
          <a:xfrm>
            <a:off x="107575" y="5147592"/>
            <a:ext cx="3215341" cy="152751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t" anchorCtr="0">
            <a:noAutofit/>
          </a:bodyPr>
          <a:lstStyle/>
          <a:p>
            <a:pPr marR="0" lvl="0" indent="-457200" algn="l" rtl="0">
              <a:lnSpc>
                <a:spcPct val="90000"/>
              </a:lnSpc>
              <a:spcBef>
                <a:spcPts val="0"/>
              </a:spcBef>
              <a:spcAft>
                <a:spcPts val="0"/>
              </a:spcAft>
              <a:buClr>
                <a:schemeClr val="accent1"/>
              </a:buClr>
              <a:buSzPct val="58000"/>
              <a:buFont typeface="Wingdings" panose="05000000000000000000" pitchFamily="2" charset="2"/>
              <a:buChar char="q"/>
            </a:pPr>
            <a:r>
              <a:rPr lang="en-US" sz="3200" b="1" i="0" u="none" strike="noStrike"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libri"/>
                <a:ea typeface="Calibri"/>
                <a:cs typeface="Calibri"/>
                <a:sym typeface="Calibri"/>
              </a:rPr>
              <a:t>Color Index:</a:t>
            </a:r>
          </a:p>
          <a:p>
            <a:pPr marL="342900" lvl="0" indent="-342900" algn="l">
              <a:buClr>
                <a:srgbClr val="0C0C0C"/>
              </a:buClr>
              <a:buSzPts val="1800"/>
              <a:buFont typeface="Wingdings" panose="05000000000000000000" pitchFamily="2" charset="2"/>
              <a:buChar char="Ø"/>
            </a:pPr>
            <a:r>
              <a:rPr lang="en-US" b="1" dirty="0">
                <a:solidFill>
                  <a:srgbClr val="000000"/>
                </a:solidFill>
              </a:rPr>
              <a:t>Original slides.</a:t>
            </a:r>
            <a:endParaRPr sz="4000" dirty="0"/>
          </a:p>
          <a:p>
            <a:pPr marL="342900" marR="0" lvl="0" indent="-342900" algn="l" rtl="0">
              <a:lnSpc>
                <a:spcPct val="90000"/>
              </a:lnSpc>
              <a:spcBef>
                <a:spcPts val="1000"/>
              </a:spcBef>
              <a:spcAft>
                <a:spcPts val="0"/>
              </a:spcAft>
              <a:buClr>
                <a:srgbClr val="FF0000"/>
              </a:buClr>
              <a:buSzPts val="1800"/>
              <a:buFont typeface="Wingdings" panose="05000000000000000000" pitchFamily="2" charset="2"/>
              <a:buChar char="Ø"/>
            </a:pPr>
            <a:r>
              <a:rPr lang="en-US" b="0" i="0" u="none" strike="noStrike" cap="none" dirty="0">
                <a:solidFill>
                  <a:srgbClr val="FF0000"/>
                </a:solidFill>
                <a:latin typeface="Calibri"/>
                <a:ea typeface="Calibri"/>
                <a:cs typeface="Calibri"/>
                <a:sym typeface="Calibri"/>
              </a:rPr>
              <a:t>Important</a:t>
            </a:r>
            <a:r>
              <a:rPr lang="en-US" b="1" i="0" u="none" strike="noStrike" cap="none" dirty="0">
                <a:solidFill>
                  <a:srgbClr val="FF0000"/>
                </a:solidFill>
                <a:latin typeface="Calibri"/>
                <a:ea typeface="Calibri"/>
                <a:cs typeface="Calibri"/>
                <a:sym typeface="Calibri"/>
              </a:rPr>
              <a:t>.</a:t>
            </a:r>
            <a:endParaRPr sz="3200" dirty="0">
              <a:solidFill>
                <a:srgbClr val="FF0000"/>
              </a:solidFill>
            </a:endParaRPr>
          </a:p>
          <a:p>
            <a:pPr marL="342900" marR="0" lvl="0" indent="-342900" algn="l" rtl="0">
              <a:lnSpc>
                <a:spcPct val="90000"/>
              </a:lnSpc>
              <a:spcBef>
                <a:spcPts val="1000"/>
              </a:spcBef>
              <a:spcAft>
                <a:spcPts val="0"/>
              </a:spcAft>
              <a:buClr>
                <a:srgbClr val="7F7F7F"/>
              </a:buClr>
              <a:buSzPts val="1800"/>
              <a:buFont typeface="Wingdings" panose="05000000000000000000" pitchFamily="2" charset="2"/>
              <a:buChar char="Ø"/>
            </a:pPr>
            <a:endParaRPr sz="2800" b="1" i="0" u="none" strike="noStrike" cap="none" dirty="0">
              <a:solidFill>
                <a:schemeClr val="accent1">
                  <a:lumMod val="75000"/>
                </a:schemeClr>
              </a:solidFill>
              <a:latin typeface="Calibri"/>
              <a:ea typeface="Calibri"/>
              <a:cs typeface="Calibri"/>
              <a:sym typeface="Calibri"/>
            </a:endParaRPr>
          </a:p>
        </p:txBody>
      </p:sp>
      <p:sp>
        <p:nvSpPr>
          <p:cNvPr id="7" name="TextBox 6">
            <a:extLst>
              <a:ext uri="{FF2B5EF4-FFF2-40B4-BE49-F238E27FC236}">
                <a16:creationId xmlns:a16="http://schemas.microsoft.com/office/drawing/2014/main" id="{8BE35487-95C4-4899-A8CD-F4063986CB2D}"/>
              </a:ext>
            </a:extLst>
          </p:cNvPr>
          <p:cNvSpPr txBox="1"/>
          <p:nvPr/>
        </p:nvSpPr>
        <p:spPr>
          <a:xfrm>
            <a:off x="8457343" y="6274997"/>
            <a:ext cx="3215341"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solidFill>
                  <a:srgbClr val="7A8C8E"/>
                </a:solidFill>
                <a:effectLst/>
                <a:uLnTx/>
                <a:uFillTx/>
                <a:latin typeface="Trebuchet MS"/>
                <a:ea typeface="+mn-ea"/>
                <a:cs typeface="Arial"/>
                <a:sym typeface="Arial"/>
              </a:rPr>
              <a:t>Biochemistry team 438</a:t>
            </a:r>
          </a:p>
        </p:txBody>
      </p:sp>
      <p:pic>
        <p:nvPicPr>
          <p:cNvPr id="8" name="Picture 7">
            <a:extLst>
              <a:ext uri="{FF2B5EF4-FFF2-40B4-BE49-F238E27FC236}">
                <a16:creationId xmlns:a16="http://schemas.microsoft.com/office/drawing/2014/main" id="{DBB6279D-31F0-4C70-BC7D-5018E77A4F70}"/>
              </a:ext>
            </a:extLst>
          </p:cNvPr>
          <p:cNvPicPr>
            <a:picLocks noChangeAspect="1"/>
          </p:cNvPicPr>
          <p:nvPr/>
        </p:nvPicPr>
        <p:blipFill>
          <a:blip r:embed="rId3"/>
          <a:stretch>
            <a:fillRect/>
          </a:stretch>
        </p:blipFill>
        <p:spPr>
          <a:xfrm>
            <a:off x="8268361" y="2881745"/>
            <a:ext cx="3593307" cy="3593307"/>
          </a:xfrm>
          <a:prstGeom prst="rect">
            <a:avLst/>
          </a:prstGeom>
        </p:spPr>
      </p:pic>
      <p:sp>
        <p:nvSpPr>
          <p:cNvPr id="10" name="Title 1">
            <a:extLst>
              <a:ext uri="{FF2B5EF4-FFF2-40B4-BE49-F238E27FC236}">
                <a16:creationId xmlns:a16="http://schemas.microsoft.com/office/drawing/2014/main" id="{6F9230AD-76BE-4B4B-8F86-718BDB1A883E}"/>
              </a:ext>
            </a:extLst>
          </p:cNvPr>
          <p:cNvSpPr txBox="1">
            <a:spLocks/>
          </p:cNvSpPr>
          <p:nvPr/>
        </p:nvSpPr>
        <p:spPr bwMode="blackWhite">
          <a:xfrm>
            <a:off x="107575" y="1761829"/>
            <a:ext cx="8991600" cy="1645920"/>
          </a:xfrm>
          <a:prstGeom prst="rect">
            <a:avLst/>
          </a:prstGeom>
          <a:solidFill>
            <a:srgbClr val="FFFFFF"/>
          </a:solidFill>
          <a:ln w="38100" cap="sq">
            <a:solidFill>
              <a:srgbClr val="404040"/>
            </a:solidFill>
            <a:miter lim="800000"/>
          </a:ln>
        </p:spPr>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800" b="0" i="0" u="none" strike="noStrike" kern="1200" cap="all" spc="200" normalizeH="0" baseline="0" noProof="0" dirty="0">
                <a:ln>
                  <a:noFill/>
                </a:ln>
                <a:solidFill>
                  <a:srgbClr val="262626"/>
                </a:solidFill>
                <a:effectLst/>
                <a:uLnTx/>
                <a:uFillTx/>
                <a:latin typeface="Gill Sans MT" panose="020B0502020104020203"/>
                <a:ea typeface="+mj-ea"/>
                <a:cs typeface="+mj-cs"/>
              </a:rPr>
              <a:t>Lab orientation</a:t>
            </a:r>
          </a:p>
        </p:txBody>
      </p:sp>
      <p:pic>
        <p:nvPicPr>
          <p:cNvPr id="2" name="Picture 1">
            <a:extLst>
              <a:ext uri="{FF2B5EF4-FFF2-40B4-BE49-F238E27FC236}">
                <a16:creationId xmlns:a16="http://schemas.microsoft.com/office/drawing/2014/main" id="{1178D9D5-B838-4D82-B992-EAAA0C8E7456}"/>
              </a:ext>
            </a:extLst>
          </p:cNvPr>
          <p:cNvPicPr>
            <a:picLocks noChangeAspect="1"/>
          </p:cNvPicPr>
          <p:nvPr/>
        </p:nvPicPr>
        <p:blipFill>
          <a:blip r:embed="rId4"/>
          <a:stretch>
            <a:fillRect/>
          </a:stretch>
        </p:blipFill>
        <p:spPr>
          <a:xfrm>
            <a:off x="6096000" y="3915993"/>
            <a:ext cx="2108829" cy="2104719"/>
          </a:xfrm>
          <a:prstGeom prst="rect">
            <a:avLst/>
          </a:prstGeom>
        </p:spPr>
      </p:pic>
    </p:spTree>
    <p:extLst>
      <p:ext uri="{BB962C8B-B14F-4D97-AF65-F5344CB8AC3E}">
        <p14:creationId xmlns:p14="http://schemas.microsoft.com/office/powerpoint/2010/main" val="4038843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7"/>
          <p:cNvSpPr txBox="1">
            <a:spLocks noGrp="1"/>
          </p:cNvSpPr>
          <p:nvPr>
            <p:ph type="title"/>
          </p:nvPr>
        </p:nvSpPr>
        <p:spPr>
          <a:xfrm>
            <a:off x="80070" y="507960"/>
            <a:ext cx="8110989" cy="800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dirty="0">
                <a:ln w="0"/>
                <a:solidFill>
                  <a:schemeClr val="accent1"/>
                </a:solidFill>
                <a:effectLst>
                  <a:outerShdw blurRad="38100" dist="25400" dir="5400000" algn="ctr" rotWithShape="0">
                    <a:srgbClr val="6E747A">
                      <a:alpha val="43000"/>
                    </a:srgbClr>
                  </a:outerShdw>
                </a:effectLst>
              </a:rPr>
              <a:t>biochemical test profiles:</a:t>
            </a:r>
            <a:endParaRPr dirty="0">
              <a:ln w="0"/>
              <a:solidFill>
                <a:schemeClr val="accent1"/>
              </a:solidFill>
              <a:effectLst>
                <a:outerShdw blurRad="38100" dist="25400" dir="5400000" algn="ctr" rotWithShape="0">
                  <a:srgbClr val="6E747A">
                    <a:alpha val="43000"/>
                  </a:srgbClr>
                </a:outerShdw>
              </a:effectLst>
            </a:endParaRPr>
          </a:p>
        </p:txBody>
      </p:sp>
      <p:sp>
        <p:nvSpPr>
          <p:cNvPr id="17" name="Rectangle 3">
            <a:extLst>
              <a:ext uri="{FF2B5EF4-FFF2-40B4-BE49-F238E27FC236}">
                <a16:creationId xmlns:a16="http://schemas.microsoft.com/office/drawing/2014/main" id="{DFF2E4FD-DC4C-4505-8BA4-E2F23165E0EF}"/>
              </a:ext>
            </a:extLst>
          </p:cNvPr>
          <p:cNvSpPr txBox="1">
            <a:spLocks/>
          </p:cNvSpPr>
          <p:nvPr/>
        </p:nvSpPr>
        <p:spPr>
          <a:xfrm>
            <a:off x="-59013" y="-2015730"/>
            <a:ext cx="3603234" cy="19507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ClrTx/>
              <a:buFont typeface="Wingdings 2" panose="05020102010507070707" pitchFamily="18" charset="2"/>
              <a:buNone/>
            </a:pPr>
            <a:endParaRPr lang="en-US" altLang="en-US" sz="1800" b="1" dirty="0">
              <a:latin typeface="+mj-lt"/>
              <a:ea typeface="ＭＳ Ｐゴシック" panose="020B0600070205080204" pitchFamily="34" charset="-128"/>
              <a:cs typeface="Tahoma" panose="020B0604030504040204" pitchFamily="34" charset="0"/>
            </a:endParaRPr>
          </a:p>
        </p:txBody>
      </p:sp>
      <p:pic>
        <p:nvPicPr>
          <p:cNvPr id="23" name="Picture 22">
            <a:extLst>
              <a:ext uri="{FF2B5EF4-FFF2-40B4-BE49-F238E27FC236}">
                <a16:creationId xmlns:a16="http://schemas.microsoft.com/office/drawing/2014/main" id="{9537A153-894B-4265-989F-31E353EB4BBD}"/>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1972" b="99812" l="2404" r="89904">
                        <a14:foregroundMark x1="13341" y1="9859" x2="8413" y2="44695"/>
                        <a14:foregroundMark x1="8413" y1="44695" x2="7933" y2="25446"/>
                        <a14:foregroundMark x1="6130" y1="12207" x2="6130" y2="12207"/>
                        <a14:foregroundMark x1="2404" y1="18216" x2="10457" y2="46103"/>
                        <a14:foregroundMark x1="10457" y1="46103" x2="13942" y2="50329"/>
                        <a14:foregroundMark x1="14543" y1="48732" x2="52764" y2="86761"/>
                        <a14:foregroundMark x1="52764" y1="86761" x2="56490" y2="75211"/>
                        <a14:foregroundMark x1="56490" y1="75211" x2="65865" y2="90610"/>
                        <a14:foregroundMark x1="65865" y1="90610" x2="65625" y2="82911"/>
                        <a14:foregroundMark x1="65625" y1="82911" x2="72476" y2="93709"/>
                        <a14:foregroundMark x1="72476" y1="93709" x2="73197" y2="85540"/>
                        <a14:foregroundMark x1="73197" y1="85540" x2="75841" y2="92488"/>
                        <a14:foregroundMark x1="75841" y1="92488" x2="76322" y2="91362"/>
                        <a14:foregroundMark x1="33293" y1="64225" x2="10817" y2="89765"/>
                        <a14:foregroundMark x1="10817" y1="89765" x2="26322" y2="63380"/>
                        <a14:foregroundMark x1="26322" y1="63380" x2="9014" y2="82160"/>
                        <a14:foregroundMark x1="9014" y1="82160" x2="12139" y2="74930"/>
                        <a14:foregroundMark x1="12139" y1="74930" x2="12139" y2="74930"/>
                        <a14:foregroundMark x1="55769" y1="84695" x2="61298" y2="92582"/>
                        <a14:foregroundMark x1="61298" y1="92582" x2="74639" y2="95023"/>
                        <a14:foregroundMark x1="74639" y1="95023" x2="61899" y2="82629"/>
                        <a14:foregroundMark x1="61899" y1="82629" x2="57692" y2="90047"/>
                        <a14:foregroundMark x1="57692" y1="90047" x2="42548" y2="90516"/>
                        <a14:foregroundMark x1="42548" y1="90516" x2="27284" y2="94085"/>
                        <a14:foregroundMark x1="27284" y1="94085" x2="20313" y2="88075"/>
                        <a14:foregroundMark x1="20313" y1="88075" x2="11779" y2="95117"/>
                        <a14:foregroundMark x1="11779" y1="95117" x2="10938" y2="92300"/>
                        <a14:foregroundMark x1="73197" y1="94930" x2="80168" y2="96808"/>
                        <a14:foregroundMark x1="65745" y1="96338" x2="50000" y2="95962"/>
                        <a14:foregroundMark x1="50000" y1="95962" x2="34856" y2="98685"/>
                        <a14:foregroundMark x1="34856" y1="98685" x2="47596" y2="97277"/>
                        <a14:foregroundMark x1="47596" y1="97277" x2="50841" y2="95681"/>
                        <a14:foregroundMark x1="56010" y1="67512" x2="52043" y2="59906"/>
                        <a14:foregroundMark x1="52043" y1="59906" x2="60337" y2="68638"/>
                        <a14:foregroundMark x1="60337" y1="68638" x2="43990" y2="40845"/>
                        <a14:foregroundMark x1="43990" y1="40845" x2="31490" y2="35399"/>
                        <a14:foregroundMark x1="31490" y1="35399" x2="16707" y2="18216"/>
                        <a14:foregroundMark x1="16707" y1="18216" x2="17188" y2="8638"/>
                        <a14:foregroundMark x1="17188" y1="8638" x2="23197" y2="2629"/>
                        <a14:foregroundMark x1="23197" y1="2629" x2="18029" y2="10141"/>
                        <a14:foregroundMark x1="18029" y1="10141" x2="8053" y2="5915"/>
                        <a14:foregroundMark x1="8053" y1="5915" x2="4327" y2="1972"/>
                        <a14:foregroundMark x1="84135" y1="96244" x2="86058" y2="99812"/>
                      </a14:backgroundRemoval>
                    </a14:imgEffect>
                    <a14:imgEffect>
                      <a14:brightnessContrast bright="4000"/>
                    </a14:imgEffect>
                  </a14:imgLayer>
                </a14:imgProps>
              </a:ext>
            </a:extLst>
          </a:blip>
          <a:srcRect r="32405"/>
          <a:stretch/>
        </p:blipFill>
        <p:spPr>
          <a:xfrm>
            <a:off x="8971887" y="0"/>
            <a:ext cx="3220113" cy="6832262"/>
          </a:xfrm>
          <a:prstGeom prst="rect">
            <a:avLst/>
          </a:prstGeom>
          <a:effectLst>
            <a:outerShdw blurRad="736600" dist="1320800" dir="15540000" sx="99000" sy="99000" algn="ctr" rotWithShape="0">
              <a:srgbClr val="000000">
                <a:alpha val="0"/>
              </a:srgbClr>
            </a:outerShdw>
          </a:effectLst>
        </p:spPr>
      </p:pic>
      <p:pic>
        <p:nvPicPr>
          <p:cNvPr id="10" name="Content Placeholder 3">
            <a:extLst>
              <a:ext uri="{FF2B5EF4-FFF2-40B4-BE49-F238E27FC236}">
                <a16:creationId xmlns:a16="http://schemas.microsoft.com/office/drawing/2014/main" id="{61BD95B4-86DB-4178-AB09-EE80A64AFF84}"/>
              </a:ext>
            </a:extLst>
          </p:cNvPr>
          <p:cNvPicPr>
            <a:picLocks noGrp="1" noChangeArrowheads="1"/>
          </p:cNvPicPr>
          <p:nvPr>
            <p:ph idx="1"/>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a:xfrm>
            <a:off x="181189" y="1669411"/>
            <a:ext cx="4294948" cy="1465075"/>
          </a:xfrm>
        </p:spPr>
      </p:pic>
      <p:pic>
        <p:nvPicPr>
          <p:cNvPr id="11" name="Content Placeholder 3">
            <a:extLst>
              <a:ext uri="{FF2B5EF4-FFF2-40B4-BE49-F238E27FC236}">
                <a16:creationId xmlns:a16="http://schemas.microsoft.com/office/drawing/2014/main" id="{672A9F3C-95D8-4F67-BFF4-02713CE9D74B}"/>
              </a:ext>
            </a:extLst>
          </p:cNvPr>
          <p:cNvPicPr>
            <a:picLocks noChangeArrowheads="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a:xfrm>
            <a:off x="181190" y="3164088"/>
            <a:ext cx="4294947" cy="2883374"/>
          </a:xfrm>
          <a:prstGeom prst="rect">
            <a:avLst/>
          </a:prstGeom>
        </p:spPr>
      </p:pic>
      <p:pic>
        <p:nvPicPr>
          <p:cNvPr id="13" name="Content Placeholder 3">
            <a:extLst>
              <a:ext uri="{FF2B5EF4-FFF2-40B4-BE49-F238E27FC236}">
                <a16:creationId xmlns:a16="http://schemas.microsoft.com/office/drawing/2014/main" id="{B2E3E4B6-88C5-47C5-90BD-94EC69F1C172}"/>
              </a:ext>
            </a:extLst>
          </p:cNvPr>
          <p:cNvPicPr>
            <a:picLocks noChangeArrowheads="1"/>
          </p:cNvPicPr>
          <p:nvPr/>
        </p:nvPicPr>
        <p:blipFill>
          <a:blip r:embed="rId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a:xfrm>
            <a:off x="4551367" y="1726374"/>
            <a:ext cx="4294947" cy="2704834"/>
          </a:xfrm>
          <a:prstGeom prst="rect">
            <a:avLst/>
          </a:prstGeom>
        </p:spPr>
      </p:pic>
      <p:pic>
        <p:nvPicPr>
          <p:cNvPr id="14" name="Content Placeholder 3">
            <a:extLst>
              <a:ext uri="{FF2B5EF4-FFF2-40B4-BE49-F238E27FC236}">
                <a16:creationId xmlns:a16="http://schemas.microsoft.com/office/drawing/2014/main" id="{DC2DE5CD-90EB-44BF-8C1A-F17BCA5CEA99}"/>
              </a:ext>
            </a:extLst>
          </p:cNvPr>
          <p:cNvPicPr>
            <a:picLocks noChangeArrowheads="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a:xfrm>
            <a:off x="4551367" y="4571685"/>
            <a:ext cx="4420520" cy="1475777"/>
          </a:xfrm>
          <a:prstGeom prst="rect">
            <a:avLst/>
          </a:prstGeom>
        </p:spPr>
      </p:pic>
    </p:spTree>
    <p:extLst>
      <p:ext uri="{BB962C8B-B14F-4D97-AF65-F5344CB8AC3E}">
        <p14:creationId xmlns:p14="http://schemas.microsoft.com/office/powerpoint/2010/main" val="2316168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CCD2188-AAF9-4D93-8CAC-EF4EAE4421AC}"/>
              </a:ext>
            </a:extLst>
          </p:cNvPr>
          <p:cNvSpPr/>
          <p:nvPr/>
        </p:nvSpPr>
        <p:spPr>
          <a:xfrm>
            <a:off x="431442" y="2067059"/>
            <a:ext cx="3220113" cy="82636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0" name="Google Shape;120;p17"/>
          <p:cNvSpPr txBox="1">
            <a:spLocks noGrp="1"/>
          </p:cNvSpPr>
          <p:nvPr>
            <p:ph type="title"/>
          </p:nvPr>
        </p:nvSpPr>
        <p:spPr>
          <a:xfrm>
            <a:off x="80070" y="480257"/>
            <a:ext cx="8941581" cy="800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dirty="0">
                <a:ln w="0"/>
                <a:solidFill>
                  <a:schemeClr val="accent1"/>
                </a:solidFill>
                <a:effectLst>
                  <a:outerShdw blurRad="38100" dist="25400" dir="5400000" algn="ctr" rotWithShape="0">
                    <a:srgbClr val="6E747A">
                      <a:alpha val="43000"/>
                    </a:srgbClr>
                  </a:outerShdw>
                </a:effectLst>
              </a:rPr>
              <a:t>Clinical biochemistry for diagnosis of diseases:</a:t>
            </a:r>
            <a:endParaRPr dirty="0">
              <a:ln w="0"/>
              <a:solidFill>
                <a:schemeClr val="accent1"/>
              </a:solidFill>
              <a:effectLst>
                <a:outerShdw blurRad="38100" dist="25400" dir="5400000" algn="ctr" rotWithShape="0">
                  <a:srgbClr val="6E747A">
                    <a:alpha val="43000"/>
                  </a:srgbClr>
                </a:outerShdw>
              </a:effectLst>
            </a:endParaRPr>
          </a:p>
        </p:txBody>
      </p:sp>
      <p:sp>
        <p:nvSpPr>
          <p:cNvPr id="17" name="Rectangle 3">
            <a:extLst>
              <a:ext uri="{FF2B5EF4-FFF2-40B4-BE49-F238E27FC236}">
                <a16:creationId xmlns:a16="http://schemas.microsoft.com/office/drawing/2014/main" id="{DFF2E4FD-DC4C-4505-8BA4-E2F23165E0EF}"/>
              </a:ext>
            </a:extLst>
          </p:cNvPr>
          <p:cNvSpPr txBox="1">
            <a:spLocks/>
          </p:cNvSpPr>
          <p:nvPr/>
        </p:nvSpPr>
        <p:spPr>
          <a:xfrm>
            <a:off x="-59013" y="-2015730"/>
            <a:ext cx="3603234" cy="19507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ClrTx/>
              <a:buFont typeface="Wingdings 2" panose="05020102010507070707" pitchFamily="18" charset="2"/>
              <a:buNone/>
            </a:pPr>
            <a:endParaRPr lang="en-US" altLang="en-US" sz="1800" b="1" dirty="0">
              <a:latin typeface="+mj-lt"/>
              <a:ea typeface="ＭＳ Ｐゴシック" panose="020B0600070205080204" pitchFamily="34" charset="-128"/>
              <a:cs typeface="Tahoma" panose="020B0604030504040204" pitchFamily="34" charset="0"/>
            </a:endParaRPr>
          </a:p>
        </p:txBody>
      </p:sp>
      <p:pic>
        <p:nvPicPr>
          <p:cNvPr id="23" name="Picture 22">
            <a:extLst>
              <a:ext uri="{FF2B5EF4-FFF2-40B4-BE49-F238E27FC236}">
                <a16:creationId xmlns:a16="http://schemas.microsoft.com/office/drawing/2014/main" id="{9537A153-894B-4265-989F-31E353EB4BBD}"/>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1972" b="99812" l="2404" r="89904">
                        <a14:foregroundMark x1="13341" y1="9859" x2="8413" y2="44695"/>
                        <a14:foregroundMark x1="8413" y1="44695" x2="7933" y2="25446"/>
                        <a14:foregroundMark x1="6130" y1="12207" x2="6130" y2="12207"/>
                        <a14:foregroundMark x1="2404" y1="18216" x2="10457" y2="46103"/>
                        <a14:foregroundMark x1="10457" y1="46103" x2="13942" y2="50329"/>
                        <a14:foregroundMark x1="14543" y1="48732" x2="52764" y2="86761"/>
                        <a14:foregroundMark x1="52764" y1="86761" x2="56490" y2="75211"/>
                        <a14:foregroundMark x1="56490" y1="75211" x2="65865" y2="90610"/>
                        <a14:foregroundMark x1="65865" y1="90610" x2="65625" y2="82911"/>
                        <a14:foregroundMark x1="65625" y1="82911" x2="72476" y2="93709"/>
                        <a14:foregroundMark x1="72476" y1="93709" x2="73197" y2="85540"/>
                        <a14:foregroundMark x1="73197" y1="85540" x2="75841" y2="92488"/>
                        <a14:foregroundMark x1="75841" y1="92488" x2="76322" y2="91362"/>
                        <a14:foregroundMark x1="33293" y1="64225" x2="10817" y2="89765"/>
                        <a14:foregroundMark x1="10817" y1="89765" x2="26322" y2="63380"/>
                        <a14:foregroundMark x1="26322" y1="63380" x2="9014" y2="82160"/>
                        <a14:foregroundMark x1="9014" y1="82160" x2="12139" y2="74930"/>
                        <a14:foregroundMark x1="12139" y1="74930" x2="12139" y2="74930"/>
                        <a14:foregroundMark x1="55769" y1="84695" x2="61298" y2="92582"/>
                        <a14:foregroundMark x1="61298" y1="92582" x2="74639" y2="95023"/>
                        <a14:foregroundMark x1="74639" y1="95023" x2="61899" y2="82629"/>
                        <a14:foregroundMark x1="61899" y1="82629" x2="57692" y2="90047"/>
                        <a14:foregroundMark x1="57692" y1="90047" x2="42548" y2="90516"/>
                        <a14:foregroundMark x1="42548" y1="90516" x2="27284" y2="94085"/>
                        <a14:foregroundMark x1="27284" y1="94085" x2="20313" y2="88075"/>
                        <a14:foregroundMark x1="20313" y1="88075" x2="11779" y2="95117"/>
                        <a14:foregroundMark x1="11779" y1="95117" x2="10938" y2="92300"/>
                        <a14:foregroundMark x1="73197" y1="94930" x2="80168" y2="96808"/>
                        <a14:foregroundMark x1="65745" y1="96338" x2="50000" y2="95962"/>
                        <a14:foregroundMark x1="50000" y1="95962" x2="34856" y2="98685"/>
                        <a14:foregroundMark x1="34856" y1="98685" x2="47596" y2="97277"/>
                        <a14:foregroundMark x1="47596" y1="97277" x2="50841" y2="95681"/>
                        <a14:foregroundMark x1="56010" y1="67512" x2="52043" y2="59906"/>
                        <a14:foregroundMark x1="52043" y1="59906" x2="60337" y2="68638"/>
                        <a14:foregroundMark x1="60337" y1="68638" x2="43990" y2="40845"/>
                        <a14:foregroundMark x1="43990" y1="40845" x2="31490" y2="35399"/>
                        <a14:foregroundMark x1="31490" y1="35399" x2="16707" y2="18216"/>
                        <a14:foregroundMark x1="16707" y1="18216" x2="17188" y2="8638"/>
                        <a14:foregroundMark x1="17188" y1="8638" x2="23197" y2="2629"/>
                        <a14:foregroundMark x1="23197" y1="2629" x2="18029" y2="10141"/>
                        <a14:foregroundMark x1="18029" y1="10141" x2="8053" y2="5915"/>
                        <a14:foregroundMark x1="8053" y1="5915" x2="4327" y2="1972"/>
                        <a14:foregroundMark x1="84135" y1="96244" x2="86058" y2="99812"/>
                      </a14:backgroundRemoval>
                    </a14:imgEffect>
                    <a14:imgEffect>
                      <a14:brightnessContrast bright="4000"/>
                    </a14:imgEffect>
                  </a14:imgLayer>
                </a14:imgProps>
              </a:ext>
            </a:extLst>
          </a:blip>
          <a:srcRect r="32405"/>
          <a:stretch/>
        </p:blipFill>
        <p:spPr>
          <a:xfrm>
            <a:off x="8971887" y="0"/>
            <a:ext cx="3220113" cy="6832262"/>
          </a:xfrm>
          <a:prstGeom prst="rect">
            <a:avLst/>
          </a:prstGeom>
          <a:effectLst>
            <a:outerShdw blurRad="736600" dist="1320800" dir="15540000" sx="99000" sy="99000" algn="ctr" rotWithShape="0">
              <a:srgbClr val="000000">
                <a:alpha val="0"/>
              </a:srgbClr>
            </a:outerShdw>
          </a:effectLst>
        </p:spPr>
      </p:pic>
      <p:sp>
        <p:nvSpPr>
          <p:cNvPr id="3" name="Content Placeholder 2">
            <a:extLst>
              <a:ext uri="{FF2B5EF4-FFF2-40B4-BE49-F238E27FC236}">
                <a16:creationId xmlns:a16="http://schemas.microsoft.com/office/drawing/2014/main" id="{8BCE59B7-7425-4509-99E3-41453C7F15D0}"/>
              </a:ext>
            </a:extLst>
          </p:cNvPr>
          <p:cNvSpPr>
            <a:spLocks noGrp="1"/>
          </p:cNvSpPr>
          <p:nvPr>
            <p:ph idx="1"/>
          </p:nvPr>
        </p:nvSpPr>
        <p:spPr>
          <a:xfrm>
            <a:off x="80070" y="1542723"/>
            <a:ext cx="9218476" cy="1014166"/>
          </a:xfrm>
        </p:spPr>
        <p:txBody>
          <a:bodyPr>
            <a:normAutofit/>
          </a:bodyPr>
          <a:lstStyle/>
          <a:p>
            <a:pPr marL="0" indent="0">
              <a:buNone/>
            </a:pPr>
            <a:r>
              <a:rPr lang="en-US" sz="2000" b="1" dirty="0">
                <a:solidFill>
                  <a:schemeClr val="tx2">
                    <a:lumMod val="75000"/>
                  </a:schemeClr>
                </a:solidFill>
              </a:rPr>
              <a:t>Biochemical laboratory tests are crucial tools for diagnosis of many human diseases:</a:t>
            </a:r>
          </a:p>
          <a:p>
            <a:pPr marL="0" indent="0">
              <a:buNone/>
            </a:pPr>
            <a:endParaRPr lang="en-US" sz="2000" dirty="0"/>
          </a:p>
        </p:txBody>
      </p:sp>
      <p:sp>
        <p:nvSpPr>
          <p:cNvPr id="5" name="Rectangle 4">
            <a:extLst>
              <a:ext uri="{FF2B5EF4-FFF2-40B4-BE49-F238E27FC236}">
                <a16:creationId xmlns:a16="http://schemas.microsoft.com/office/drawing/2014/main" id="{1F818034-91B5-4214-8B91-37C48D1DA5B2}"/>
              </a:ext>
            </a:extLst>
          </p:cNvPr>
          <p:cNvSpPr/>
          <p:nvPr/>
        </p:nvSpPr>
        <p:spPr>
          <a:xfrm>
            <a:off x="80070" y="2192936"/>
            <a:ext cx="3822229" cy="1123384"/>
          </a:xfrm>
          <a:prstGeom prst="rect">
            <a:avLst/>
          </a:prstGeom>
        </p:spPr>
        <p:txBody>
          <a:bodyPr wrap="square">
            <a:spAutoFit/>
          </a:bodyPr>
          <a:lstStyle/>
          <a:p>
            <a:pPr marL="273050" lvl="0" indent="-273050" algn="ctr" eaLnBrk="0" fontAlgn="base" hangingPunct="0">
              <a:spcBef>
                <a:spcPts val="600"/>
              </a:spcBef>
              <a:spcAft>
                <a:spcPts val="1200"/>
              </a:spcAft>
              <a:buClr>
                <a:srgbClr val="1F497D"/>
              </a:buClr>
              <a:buSzPct val="73000"/>
              <a:defRPr/>
            </a:pPr>
            <a:r>
              <a:rPr lang="en-US" sz="2600" b="1" kern="1200" dirty="0">
                <a:solidFill>
                  <a:srgbClr val="1F497D">
                    <a:lumMod val="75000"/>
                  </a:srgbClr>
                </a:solidFill>
                <a:latin typeface="Trebuchet MS"/>
                <a:ea typeface="ＭＳ Ｐゴシック" charset="0"/>
                <a:cs typeface="Tahoma" charset="0"/>
              </a:rPr>
              <a:t>Kidney diseases</a:t>
            </a:r>
          </a:p>
          <a:p>
            <a:pPr marL="273050" lvl="0" indent="-273050" algn="ctr" eaLnBrk="0" fontAlgn="base" hangingPunct="0">
              <a:spcBef>
                <a:spcPts val="600"/>
              </a:spcBef>
              <a:spcAft>
                <a:spcPts val="1200"/>
              </a:spcAft>
              <a:buClr>
                <a:srgbClr val="1F497D"/>
              </a:buClr>
              <a:buSzPct val="73000"/>
              <a:defRPr/>
            </a:pPr>
            <a:r>
              <a:rPr lang="en-US" sz="2600" b="1" kern="1200" dirty="0">
                <a:solidFill>
                  <a:srgbClr val="1F497D">
                    <a:lumMod val="75000"/>
                  </a:srgbClr>
                </a:solidFill>
                <a:latin typeface="Trebuchet MS"/>
                <a:ea typeface="ＭＳ Ｐゴシック" charset="0"/>
                <a:cs typeface="Tahoma" charset="0"/>
              </a:rPr>
              <a:t> </a:t>
            </a:r>
            <a:r>
              <a:rPr lang="en-US" sz="2000" b="1" kern="1200" dirty="0">
                <a:solidFill>
                  <a:srgbClr val="FF0000"/>
                </a:solidFill>
                <a:latin typeface="Trebuchet MS"/>
                <a:ea typeface="ＭＳ Ｐゴシック" charset="0"/>
                <a:cs typeface="Tahoma" charset="0"/>
              </a:rPr>
              <a:t>e.g., nephrotic syndrome</a:t>
            </a:r>
            <a:endParaRPr lang="en-US" sz="2600" b="1" kern="1200" dirty="0">
              <a:solidFill>
                <a:srgbClr val="FF0000"/>
              </a:solidFill>
              <a:latin typeface="Trebuchet MS"/>
              <a:ea typeface="ＭＳ Ｐゴシック" charset="0"/>
              <a:cs typeface="Tahoma" charset="0"/>
            </a:endParaRPr>
          </a:p>
        </p:txBody>
      </p:sp>
      <p:pic>
        <p:nvPicPr>
          <p:cNvPr id="15" name="Content Placeholder 3" descr="Puffiness.jpg">
            <a:extLst>
              <a:ext uri="{FF2B5EF4-FFF2-40B4-BE49-F238E27FC236}">
                <a16:creationId xmlns:a16="http://schemas.microsoft.com/office/drawing/2014/main" id="{3513B1B0-30FF-4E23-970D-F0F5EE24E8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207003" y="5112912"/>
            <a:ext cx="1885950" cy="1745087"/>
          </a:xfrm>
          <a:prstGeom prst="rect">
            <a:avLst/>
          </a:prstGeom>
        </p:spPr>
      </p:pic>
      <p:pic>
        <p:nvPicPr>
          <p:cNvPr id="16" name="Picture 4" descr="Nephrotic syndrome 3.gif">
            <a:extLst>
              <a:ext uri="{FF2B5EF4-FFF2-40B4-BE49-F238E27FC236}">
                <a16:creationId xmlns:a16="http://schemas.microsoft.com/office/drawing/2014/main" id="{689893A9-4CB3-4574-86E2-4D38FFFECC4D}"/>
              </a:ext>
            </a:extLst>
          </p:cNvPr>
          <p:cNvPicPr>
            <a:picLocks noChangeAspect="1"/>
          </p:cNvPicPr>
          <p:nvPr/>
        </p:nvPicPr>
        <p:blipFill>
          <a:blip r:embed="rId6">
            <a:extLst>
              <a:ext uri="{28A0092B-C50C-407E-A947-70E740481C1C}">
                <a14:useLocalDpi xmlns:a14="http://schemas.microsoft.com/office/drawing/2010/main" val="0"/>
              </a:ext>
            </a:extLst>
          </a:blip>
          <a:srcRect l="2586" b="10345"/>
          <a:stretch>
            <a:fillRect/>
          </a:stretch>
        </p:blipFill>
        <p:spPr bwMode="auto">
          <a:xfrm>
            <a:off x="2379520" y="3416131"/>
            <a:ext cx="2289600" cy="1580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descr="Nephrotic_Syndrome-2.jpg">
            <a:extLst>
              <a:ext uri="{FF2B5EF4-FFF2-40B4-BE49-F238E27FC236}">
                <a16:creationId xmlns:a16="http://schemas.microsoft.com/office/drawing/2014/main" id="{145F50E4-8D4D-4F01-B146-8034BA1DDAE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0989" y="3416131"/>
            <a:ext cx="1995804" cy="1497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lower limb edema 1.jpg">
            <a:extLst>
              <a:ext uri="{FF2B5EF4-FFF2-40B4-BE49-F238E27FC236}">
                <a16:creationId xmlns:a16="http://schemas.microsoft.com/office/drawing/2014/main" id="{68FA1B22-74F6-40BC-BD23-8845AD3AED0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79520" y="5112912"/>
            <a:ext cx="2252818" cy="173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51B7BFC7-C4BE-4A8F-95DA-49D13C4BF009}"/>
              </a:ext>
            </a:extLst>
          </p:cNvPr>
          <p:cNvCxnSpPr>
            <a:cxnSpLocks/>
          </p:cNvCxnSpPr>
          <p:nvPr/>
        </p:nvCxnSpPr>
        <p:spPr>
          <a:xfrm flipH="1">
            <a:off x="4900412" y="2015544"/>
            <a:ext cx="25361" cy="4816718"/>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FE2B56C5-9E5D-4D5F-B0A8-8EC637A4FD3F}"/>
              </a:ext>
            </a:extLst>
          </p:cNvPr>
          <p:cNvSpPr/>
          <p:nvPr/>
        </p:nvSpPr>
        <p:spPr>
          <a:xfrm>
            <a:off x="4925773" y="2239102"/>
            <a:ext cx="6096000" cy="1031051"/>
          </a:xfrm>
          <a:prstGeom prst="rect">
            <a:avLst/>
          </a:prstGeom>
        </p:spPr>
        <p:txBody>
          <a:bodyPr>
            <a:spAutoFit/>
          </a:bodyPr>
          <a:lstStyle/>
          <a:p>
            <a:pPr marL="273050" lvl="0" indent="-273050" algn="ctr" eaLnBrk="0" fontAlgn="base" hangingPunct="0">
              <a:spcBef>
                <a:spcPts val="600"/>
              </a:spcBef>
              <a:spcAft>
                <a:spcPts val="1200"/>
              </a:spcAft>
              <a:buClr>
                <a:srgbClr val="1F497D"/>
              </a:buClr>
              <a:buSzPct val="73000"/>
              <a:defRPr/>
            </a:pPr>
            <a:r>
              <a:rPr lang="en-US" sz="2600" b="1" kern="1200" dirty="0">
                <a:solidFill>
                  <a:srgbClr val="1F497D">
                    <a:lumMod val="75000"/>
                  </a:srgbClr>
                </a:solidFill>
                <a:latin typeface="Trebuchet MS"/>
                <a:ea typeface="ＭＳ Ｐゴシック" charset="0"/>
                <a:cs typeface="Tahoma" charset="0"/>
              </a:rPr>
              <a:t>Liver diseases</a:t>
            </a:r>
          </a:p>
          <a:p>
            <a:pPr marL="273050" lvl="0" indent="-273050" algn="ctr" eaLnBrk="0" fontAlgn="base" hangingPunct="0">
              <a:spcBef>
                <a:spcPts val="600"/>
              </a:spcBef>
              <a:spcAft>
                <a:spcPts val="1200"/>
              </a:spcAft>
              <a:buClr>
                <a:srgbClr val="1F497D"/>
              </a:buClr>
              <a:buSzPct val="73000"/>
              <a:defRPr/>
            </a:pPr>
            <a:r>
              <a:rPr lang="en-US" sz="2000" b="1" kern="1200" dirty="0">
                <a:solidFill>
                  <a:srgbClr val="FF0000"/>
                </a:solidFill>
                <a:latin typeface="Trebuchet MS"/>
                <a:ea typeface="ＭＳ Ｐゴシック" charset="0"/>
                <a:cs typeface="Tahoma" charset="0"/>
              </a:rPr>
              <a:t> e.g., hepatitis and jaundice</a:t>
            </a:r>
          </a:p>
        </p:txBody>
      </p:sp>
      <p:sp>
        <p:nvSpPr>
          <p:cNvPr id="21" name="Rectangle: Rounded Corners 20">
            <a:extLst>
              <a:ext uri="{FF2B5EF4-FFF2-40B4-BE49-F238E27FC236}">
                <a16:creationId xmlns:a16="http://schemas.microsoft.com/office/drawing/2014/main" id="{989EC740-CBFD-4DC2-8782-B40A70E04323}"/>
              </a:ext>
            </a:extLst>
          </p:cNvPr>
          <p:cNvSpPr/>
          <p:nvPr/>
        </p:nvSpPr>
        <p:spPr>
          <a:xfrm>
            <a:off x="6305816" y="2107755"/>
            <a:ext cx="3220113" cy="82636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2" name="Content Placeholder 3" descr="Jaundice.jpg">
            <a:extLst>
              <a:ext uri="{FF2B5EF4-FFF2-40B4-BE49-F238E27FC236}">
                <a16:creationId xmlns:a16="http://schemas.microsoft.com/office/drawing/2014/main" id="{FD1B6146-5D0B-48E0-B60A-48745A6ADB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a:xfrm>
            <a:off x="5168487" y="3587848"/>
            <a:ext cx="2976562" cy="2127927"/>
          </a:xfrm>
          <a:prstGeom prst="rect">
            <a:avLst/>
          </a:prstGeom>
        </p:spPr>
      </p:pic>
      <p:pic>
        <p:nvPicPr>
          <p:cNvPr id="24" name="Picture 4" descr="Jaundice 2.jpg">
            <a:extLst>
              <a:ext uri="{FF2B5EF4-FFF2-40B4-BE49-F238E27FC236}">
                <a16:creationId xmlns:a16="http://schemas.microsoft.com/office/drawing/2014/main" id="{2C990EC8-0591-4719-80DC-85D58A1B52A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435289" y="3587848"/>
            <a:ext cx="3108325" cy="2127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3176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CCD2188-AAF9-4D93-8CAC-EF4EAE4421AC}"/>
              </a:ext>
            </a:extLst>
          </p:cNvPr>
          <p:cNvSpPr/>
          <p:nvPr/>
        </p:nvSpPr>
        <p:spPr>
          <a:xfrm>
            <a:off x="1037409" y="287823"/>
            <a:ext cx="3220113" cy="82636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3">
            <a:extLst>
              <a:ext uri="{FF2B5EF4-FFF2-40B4-BE49-F238E27FC236}">
                <a16:creationId xmlns:a16="http://schemas.microsoft.com/office/drawing/2014/main" id="{DFF2E4FD-DC4C-4505-8BA4-E2F23165E0EF}"/>
              </a:ext>
            </a:extLst>
          </p:cNvPr>
          <p:cNvSpPr txBox="1">
            <a:spLocks/>
          </p:cNvSpPr>
          <p:nvPr/>
        </p:nvSpPr>
        <p:spPr>
          <a:xfrm>
            <a:off x="-59013" y="-2015730"/>
            <a:ext cx="3603234" cy="19507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ClrTx/>
              <a:buFont typeface="Wingdings 2" panose="05020102010507070707" pitchFamily="18" charset="2"/>
              <a:buNone/>
            </a:pPr>
            <a:endParaRPr lang="en-US" altLang="en-US" sz="1800" b="1" dirty="0">
              <a:latin typeface="+mj-lt"/>
              <a:ea typeface="ＭＳ Ｐゴシック" panose="020B0600070205080204" pitchFamily="34" charset="-128"/>
              <a:cs typeface="Tahoma" panose="020B0604030504040204" pitchFamily="34" charset="0"/>
            </a:endParaRPr>
          </a:p>
        </p:txBody>
      </p:sp>
      <p:pic>
        <p:nvPicPr>
          <p:cNvPr id="23" name="Picture 22">
            <a:extLst>
              <a:ext uri="{FF2B5EF4-FFF2-40B4-BE49-F238E27FC236}">
                <a16:creationId xmlns:a16="http://schemas.microsoft.com/office/drawing/2014/main" id="{9537A153-894B-4265-989F-31E353EB4BBD}"/>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1972" b="99812" l="2404" r="89904">
                        <a14:foregroundMark x1="13341" y1="9859" x2="8413" y2="44695"/>
                        <a14:foregroundMark x1="8413" y1="44695" x2="7933" y2="25446"/>
                        <a14:foregroundMark x1="6130" y1="12207" x2="6130" y2="12207"/>
                        <a14:foregroundMark x1="2404" y1="18216" x2="10457" y2="46103"/>
                        <a14:foregroundMark x1="10457" y1="46103" x2="13942" y2="50329"/>
                        <a14:foregroundMark x1="14543" y1="48732" x2="52764" y2="86761"/>
                        <a14:foregroundMark x1="52764" y1="86761" x2="56490" y2="75211"/>
                        <a14:foregroundMark x1="56490" y1="75211" x2="65865" y2="90610"/>
                        <a14:foregroundMark x1="65865" y1="90610" x2="65625" y2="82911"/>
                        <a14:foregroundMark x1="65625" y1="82911" x2="72476" y2="93709"/>
                        <a14:foregroundMark x1="72476" y1="93709" x2="73197" y2="85540"/>
                        <a14:foregroundMark x1="73197" y1="85540" x2="75841" y2="92488"/>
                        <a14:foregroundMark x1="75841" y1="92488" x2="76322" y2="91362"/>
                        <a14:foregroundMark x1="33293" y1="64225" x2="10817" y2="89765"/>
                        <a14:foregroundMark x1="10817" y1="89765" x2="26322" y2="63380"/>
                        <a14:foregroundMark x1="26322" y1="63380" x2="9014" y2="82160"/>
                        <a14:foregroundMark x1="9014" y1="82160" x2="12139" y2="74930"/>
                        <a14:foregroundMark x1="12139" y1="74930" x2="12139" y2="74930"/>
                        <a14:foregroundMark x1="55769" y1="84695" x2="61298" y2="92582"/>
                        <a14:foregroundMark x1="61298" y1="92582" x2="74639" y2="95023"/>
                        <a14:foregroundMark x1="74639" y1="95023" x2="61899" y2="82629"/>
                        <a14:foregroundMark x1="61899" y1="82629" x2="57692" y2="90047"/>
                        <a14:foregroundMark x1="57692" y1="90047" x2="42548" y2="90516"/>
                        <a14:foregroundMark x1="42548" y1="90516" x2="27284" y2="94085"/>
                        <a14:foregroundMark x1="27284" y1="94085" x2="20313" y2="88075"/>
                        <a14:foregroundMark x1="20313" y1="88075" x2="11779" y2="95117"/>
                        <a14:foregroundMark x1="11779" y1="95117" x2="10938" y2="92300"/>
                        <a14:foregroundMark x1="73197" y1="94930" x2="80168" y2="96808"/>
                        <a14:foregroundMark x1="65745" y1="96338" x2="50000" y2="95962"/>
                        <a14:foregroundMark x1="50000" y1="95962" x2="34856" y2="98685"/>
                        <a14:foregroundMark x1="34856" y1="98685" x2="47596" y2="97277"/>
                        <a14:foregroundMark x1="47596" y1="97277" x2="50841" y2="95681"/>
                        <a14:foregroundMark x1="56010" y1="67512" x2="52043" y2="59906"/>
                        <a14:foregroundMark x1="52043" y1="59906" x2="60337" y2="68638"/>
                        <a14:foregroundMark x1="60337" y1="68638" x2="43990" y2="40845"/>
                        <a14:foregroundMark x1="43990" y1="40845" x2="31490" y2="35399"/>
                        <a14:foregroundMark x1="31490" y1="35399" x2="16707" y2="18216"/>
                        <a14:foregroundMark x1="16707" y1="18216" x2="17188" y2="8638"/>
                        <a14:foregroundMark x1="17188" y1="8638" x2="23197" y2="2629"/>
                        <a14:foregroundMark x1="23197" y1="2629" x2="18029" y2="10141"/>
                        <a14:foregroundMark x1="18029" y1="10141" x2="8053" y2="5915"/>
                        <a14:foregroundMark x1="8053" y1="5915" x2="4327" y2="1972"/>
                        <a14:foregroundMark x1="84135" y1="96244" x2="86058" y2="99812"/>
                      </a14:backgroundRemoval>
                    </a14:imgEffect>
                    <a14:imgEffect>
                      <a14:brightnessContrast bright="4000"/>
                    </a14:imgEffect>
                  </a14:imgLayer>
                </a14:imgProps>
              </a:ext>
            </a:extLst>
          </a:blip>
          <a:srcRect r="32405"/>
          <a:stretch/>
        </p:blipFill>
        <p:spPr>
          <a:xfrm>
            <a:off x="8966422" y="39964"/>
            <a:ext cx="3220113" cy="6832262"/>
          </a:xfrm>
          <a:prstGeom prst="rect">
            <a:avLst/>
          </a:prstGeom>
          <a:effectLst>
            <a:outerShdw blurRad="736600" dist="1320800" dir="15540000" sx="99000" sy="99000" algn="ctr" rotWithShape="0">
              <a:srgbClr val="000000">
                <a:alpha val="0"/>
              </a:srgbClr>
            </a:outerShdw>
          </a:effectLst>
        </p:spPr>
      </p:pic>
      <p:sp>
        <p:nvSpPr>
          <p:cNvPr id="5" name="Rectangle 4">
            <a:extLst>
              <a:ext uri="{FF2B5EF4-FFF2-40B4-BE49-F238E27FC236}">
                <a16:creationId xmlns:a16="http://schemas.microsoft.com/office/drawing/2014/main" id="{1F818034-91B5-4214-8B91-37C48D1DA5B2}"/>
              </a:ext>
            </a:extLst>
          </p:cNvPr>
          <p:cNvSpPr/>
          <p:nvPr/>
        </p:nvSpPr>
        <p:spPr>
          <a:xfrm>
            <a:off x="905032" y="413700"/>
            <a:ext cx="3603234" cy="1031051"/>
          </a:xfrm>
          <a:prstGeom prst="rect">
            <a:avLst/>
          </a:prstGeom>
        </p:spPr>
        <p:txBody>
          <a:bodyPr wrap="square">
            <a:spAutoFit/>
          </a:bodyPr>
          <a:lstStyle/>
          <a:p>
            <a:pPr marL="273050" lvl="0" indent="-273050" algn="ctr" eaLnBrk="0" fontAlgn="base" hangingPunct="0">
              <a:spcBef>
                <a:spcPts val="600"/>
              </a:spcBef>
              <a:spcAft>
                <a:spcPts val="1200"/>
              </a:spcAft>
              <a:buClr>
                <a:srgbClr val="1F497D"/>
              </a:buClr>
              <a:buSzPct val="73000"/>
              <a:defRPr/>
            </a:pPr>
            <a:r>
              <a:rPr lang="en-US" sz="2600" b="1" kern="1200" dirty="0">
                <a:solidFill>
                  <a:srgbClr val="1F497D">
                    <a:lumMod val="75000"/>
                  </a:srgbClr>
                </a:solidFill>
                <a:latin typeface="Trebuchet MS"/>
                <a:ea typeface="ＭＳ Ｐゴシック" charset="0"/>
                <a:cs typeface="Tahoma" charset="0"/>
              </a:rPr>
              <a:t>Metabolic diseases</a:t>
            </a:r>
          </a:p>
          <a:p>
            <a:pPr marL="273050" lvl="0" indent="-273050" algn="ctr" eaLnBrk="0" fontAlgn="base" hangingPunct="0">
              <a:spcBef>
                <a:spcPts val="600"/>
              </a:spcBef>
              <a:spcAft>
                <a:spcPts val="1200"/>
              </a:spcAft>
              <a:buClr>
                <a:srgbClr val="1F497D"/>
              </a:buClr>
              <a:buSzPct val="73000"/>
              <a:defRPr/>
            </a:pPr>
            <a:r>
              <a:rPr lang="en-US" sz="2000" b="1" kern="1200" dirty="0">
                <a:solidFill>
                  <a:srgbClr val="FF0000"/>
                </a:solidFill>
                <a:latin typeface="Trebuchet MS"/>
                <a:ea typeface="ＭＳ Ｐゴシック" charset="0"/>
                <a:cs typeface="Tahoma" charset="0"/>
              </a:rPr>
              <a:t>e.g., diabetes mellitus</a:t>
            </a:r>
          </a:p>
        </p:txBody>
      </p:sp>
      <p:cxnSp>
        <p:nvCxnSpPr>
          <p:cNvPr id="7" name="Straight Connector 6">
            <a:extLst>
              <a:ext uri="{FF2B5EF4-FFF2-40B4-BE49-F238E27FC236}">
                <a16:creationId xmlns:a16="http://schemas.microsoft.com/office/drawing/2014/main" id="{51B7BFC7-C4BE-4A8F-95DA-49D13C4BF009}"/>
              </a:ext>
            </a:extLst>
          </p:cNvPr>
          <p:cNvCxnSpPr>
            <a:cxnSpLocks/>
          </p:cNvCxnSpPr>
          <p:nvPr/>
        </p:nvCxnSpPr>
        <p:spPr>
          <a:xfrm>
            <a:off x="5334439" y="175400"/>
            <a:ext cx="0" cy="6656862"/>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FE2B56C5-9E5D-4D5F-B0A8-8EC637A4FD3F}"/>
              </a:ext>
            </a:extLst>
          </p:cNvPr>
          <p:cNvSpPr/>
          <p:nvPr/>
        </p:nvSpPr>
        <p:spPr>
          <a:xfrm>
            <a:off x="-438049" y="2149157"/>
            <a:ext cx="6096000" cy="1031051"/>
          </a:xfrm>
          <a:prstGeom prst="rect">
            <a:avLst/>
          </a:prstGeom>
        </p:spPr>
        <p:txBody>
          <a:bodyPr>
            <a:spAutoFit/>
          </a:bodyPr>
          <a:lstStyle/>
          <a:p>
            <a:pPr marL="273050" lvl="0" indent="-273050" algn="ctr" eaLnBrk="0" fontAlgn="base" hangingPunct="0">
              <a:spcBef>
                <a:spcPts val="600"/>
              </a:spcBef>
              <a:spcAft>
                <a:spcPts val="1200"/>
              </a:spcAft>
              <a:buClr>
                <a:srgbClr val="1F497D"/>
              </a:buClr>
              <a:buSzPct val="73000"/>
              <a:defRPr/>
            </a:pPr>
            <a:r>
              <a:rPr lang="en-US" sz="2600" b="1" kern="1200" dirty="0">
                <a:solidFill>
                  <a:srgbClr val="1F497D">
                    <a:lumMod val="75000"/>
                  </a:srgbClr>
                </a:solidFill>
                <a:latin typeface="Trebuchet MS"/>
                <a:ea typeface="ＭＳ Ｐゴシック" charset="0"/>
                <a:cs typeface="Tahoma" charset="0"/>
              </a:rPr>
              <a:t>Endocrine diseases </a:t>
            </a:r>
          </a:p>
          <a:p>
            <a:pPr marL="273050" lvl="0" indent="-273050" algn="ctr" eaLnBrk="0" fontAlgn="base" hangingPunct="0">
              <a:spcBef>
                <a:spcPts val="600"/>
              </a:spcBef>
              <a:spcAft>
                <a:spcPts val="1200"/>
              </a:spcAft>
              <a:buClr>
                <a:srgbClr val="1F497D"/>
              </a:buClr>
              <a:buSzPct val="73000"/>
              <a:defRPr/>
            </a:pPr>
            <a:r>
              <a:rPr lang="en-US" sz="2000" b="1" kern="1200" dirty="0">
                <a:solidFill>
                  <a:srgbClr val="FF0000"/>
                </a:solidFill>
                <a:latin typeface="Trebuchet MS"/>
                <a:ea typeface="ＭＳ Ｐゴシック" charset="0"/>
                <a:cs typeface="Tahoma" charset="0"/>
              </a:rPr>
              <a:t>e.g., Thyrotoxicosis</a:t>
            </a:r>
          </a:p>
        </p:txBody>
      </p:sp>
      <p:sp>
        <p:nvSpPr>
          <p:cNvPr id="21" name="Rectangle: Rounded Corners 20">
            <a:extLst>
              <a:ext uri="{FF2B5EF4-FFF2-40B4-BE49-F238E27FC236}">
                <a16:creationId xmlns:a16="http://schemas.microsoft.com/office/drawing/2014/main" id="{989EC740-CBFD-4DC2-8782-B40A70E04323}"/>
              </a:ext>
            </a:extLst>
          </p:cNvPr>
          <p:cNvSpPr/>
          <p:nvPr/>
        </p:nvSpPr>
        <p:spPr>
          <a:xfrm>
            <a:off x="1037410" y="2040437"/>
            <a:ext cx="3220113" cy="82636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5" name="Picture 4" descr="Thyrotoxicosis4.jpg">
            <a:extLst>
              <a:ext uri="{FF2B5EF4-FFF2-40B4-BE49-F238E27FC236}">
                <a16:creationId xmlns:a16="http://schemas.microsoft.com/office/drawing/2014/main" id="{514B1F61-C6FD-4721-AAA6-10BDC839777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617" y="3323482"/>
            <a:ext cx="2816080" cy="326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Content Placeholder 3" descr="Thyrotoxicosis.jpg">
            <a:extLst>
              <a:ext uri="{FF2B5EF4-FFF2-40B4-BE49-F238E27FC236}">
                <a16:creationId xmlns:a16="http://schemas.microsoft.com/office/drawing/2014/main" id="{3EF432C4-92DB-46C1-A6C7-FF920C489D8E}"/>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3139234" y="3323481"/>
            <a:ext cx="2067088" cy="1512535"/>
          </a:xfrm>
        </p:spPr>
      </p:pic>
      <p:pic>
        <p:nvPicPr>
          <p:cNvPr id="27" name="Picture 5" descr="Thyrotoxicosis 3.jpg">
            <a:extLst>
              <a:ext uri="{FF2B5EF4-FFF2-40B4-BE49-F238E27FC236}">
                <a16:creationId xmlns:a16="http://schemas.microsoft.com/office/drawing/2014/main" id="{A21D08B2-11FB-4DC6-9FFC-96D68C8F7D8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39234" y="4999392"/>
            <a:ext cx="2067069" cy="1590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a:extLst>
              <a:ext uri="{FF2B5EF4-FFF2-40B4-BE49-F238E27FC236}">
                <a16:creationId xmlns:a16="http://schemas.microsoft.com/office/drawing/2014/main" id="{376D6D00-E0BB-4151-8EEA-200118537AF8}"/>
              </a:ext>
            </a:extLst>
          </p:cNvPr>
          <p:cNvCxnSpPr>
            <a:cxnSpLocks/>
          </p:cNvCxnSpPr>
          <p:nvPr/>
        </p:nvCxnSpPr>
        <p:spPr>
          <a:xfrm>
            <a:off x="0" y="1732574"/>
            <a:ext cx="11932276"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CC491885-D422-4BD8-9CF5-4938B985E0F7}"/>
              </a:ext>
            </a:extLst>
          </p:cNvPr>
          <p:cNvSpPr/>
          <p:nvPr/>
        </p:nvSpPr>
        <p:spPr>
          <a:xfrm>
            <a:off x="5657951" y="287822"/>
            <a:ext cx="3466729" cy="82636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6A463E7-EAEA-4762-9B26-4E19E9AA711E}"/>
              </a:ext>
            </a:extLst>
          </p:cNvPr>
          <p:cNvSpPr/>
          <p:nvPr/>
        </p:nvSpPr>
        <p:spPr>
          <a:xfrm>
            <a:off x="5597234" y="430293"/>
            <a:ext cx="3630469" cy="1123384"/>
          </a:xfrm>
          <a:prstGeom prst="rect">
            <a:avLst/>
          </a:prstGeom>
        </p:spPr>
        <p:txBody>
          <a:bodyPr wrap="square">
            <a:spAutoFit/>
          </a:bodyPr>
          <a:lstStyle/>
          <a:p>
            <a:pPr marL="273050" lvl="0" indent="-273050" eaLnBrk="0" fontAlgn="base" hangingPunct="0">
              <a:spcBef>
                <a:spcPts val="600"/>
              </a:spcBef>
              <a:spcAft>
                <a:spcPts val="1200"/>
              </a:spcAft>
              <a:buClr>
                <a:srgbClr val="1F497D"/>
              </a:buClr>
              <a:buSzPct val="73000"/>
              <a:defRPr/>
            </a:pPr>
            <a:r>
              <a:rPr lang="en-US" sz="2600" b="1" kern="1200" dirty="0">
                <a:solidFill>
                  <a:srgbClr val="1F497D">
                    <a:lumMod val="75000"/>
                  </a:srgbClr>
                </a:solidFill>
                <a:latin typeface="Trebuchet MS"/>
                <a:ea typeface="ＭＳ Ｐゴシック" charset="0"/>
                <a:cs typeface="Tahoma" charset="0"/>
              </a:rPr>
              <a:t>Cancers &amp; malignancy</a:t>
            </a:r>
          </a:p>
          <a:p>
            <a:pPr marL="273050" lvl="0" indent="-273050" eaLnBrk="0" fontAlgn="base" hangingPunct="0">
              <a:spcBef>
                <a:spcPts val="600"/>
              </a:spcBef>
              <a:spcAft>
                <a:spcPts val="1200"/>
              </a:spcAft>
              <a:buClr>
                <a:srgbClr val="1F497D"/>
              </a:buClr>
              <a:buSzPct val="73000"/>
              <a:defRPr/>
            </a:pPr>
            <a:r>
              <a:rPr lang="en-US" sz="2600" b="1" kern="1200" dirty="0">
                <a:solidFill>
                  <a:srgbClr val="1F497D">
                    <a:lumMod val="75000"/>
                  </a:srgbClr>
                </a:solidFill>
                <a:latin typeface="Trebuchet MS"/>
                <a:ea typeface="ＭＳ Ｐゴシック" charset="0"/>
                <a:cs typeface="Tahoma" charset="0"/>
              </a:rPr>
              <a:t> </a:t>
            </a:r>
            <a:r>
              <a:rPr lang="en-US" sz="2000" b="1" kern="1200" dirty="0">
                <a:solidFill>
                  <a:srgbClr val="FF0000"/>
                </a:solidFill>
                <a:latin typeface="Trebuchet MS"/>
                <a:ea typeface="ＭＳ Ｐゴシック" charset="0"/>
                <a:cs typeface="Tahoma" charset="0"/>
              </a:rPr>
              <a:t>e.g., prostate cancer</a:t>
            </a:r>
            <a:endParaRPr lang="en-US" sz="2600" b="1" kern="1200" dirty="0">
              <a:solidFill>
                <a:srgbClr val="FF0000"/>
              </a:solidFill>
              <a:latin typeface="Trebuchet MS"/>
              <a:ea typeface="ＭＳ Ｐゴシック" charset="0"/>
              <a:cs typeface="Tahoma" charset="0"/>
            </a:endParaRPr>
          </a:p>
        </p:txBody>
      </p:sp>
      <p:sp>
        <p:nvSpPr>
          <p:cNvPr id="36" name="Rectangle 35">
            <a:extLst>
              <a:ext uri="{FF2B5EF4-FFF2-40B4-BE49-F238E27FC236}">
                <a16:creationId xmlns:a16="http://schemas.microsoft.com/office/drawing/2014/main" id="{06951EEC-AA15-4BE4-AEA5-A7283B674C58}"/>
              </a:ext>
            </a:extLst>
          </p:cNvPr>
          <p:cNvSpPr/>
          <p:nvPr/>
        </p:nvSpPr>
        <p:spPr>
          <a:xfrm>
            <a:off x="4266919" y="2220793"/>
            <a:ext cx="6096000" cy="1031051"/>
          </a:xfrm>
          <a:prstGeom prst="rect">
            <a:avLst/>
          </a:prstGeom>
        </p:spPr>
        <p:txBody>
          <a:bodyPr>
            <a:spAutoFit/>
          </a:bodyPr>
          <a:lstStyle/>
          <a:p>
            <a:pPr marL="273050" lvl="0" indent="-273050" algn="ctr" eaLnBrk="0" fontAlgn="base" hangingPunct="0">
              <a:spcBef>
                <a:spcPts val="600"/>
              </a:spcBef>
              <a:spcAft>
                <a:spcPts val="1200"/>
              </a:spcAft>
              <a:buClr>
                <a:srgbClr val="1F497D"/>
              </a:buClr>
              <a:buSzPct val="73000"/>
              <a:defRPr/>
            </a:pPr>
            <a:r>
              <a:rPr lang="en-US" sz="2600" b="1" kern="1200" dirty="0">
                <a:solidFill>
                  <a:srgbClr val="1F497D">
                    <a:lumMod val="75000"/>
                  </a:srgbClr>
                </a:solidFill>
                <a:latin typeface="Trebuchet MS"/>
                <a:ea typeface="ＭＳ Ｐゴシック" charset="0"/>
                <a:cs typeface="Tahoma" charset="0"/>
              </a:rPr>
              <a:t>Inherited diseases </a:t>
            </a:r>
          </a:p>
          <a:p>
            <a:pPr marL="273050" lvl="0" indent="-273050" algn="ctr" eaLnBrk="0" fontAlgn="base" hangingPunct="0">
              <a:spcBef>
                <a:spcPts val="600"/>
              </a:spcBef>
              <a:spcAft>
                <a:spcPts val="1200"/>
              </a:spcAft>
              <a:buClr>
                <a:srgbClr val="1F497D"/>
              </a:buClr>
              <a:buSzPct val="73000"/>
              <a:defRPr/>
            </a:pPr>
            <a:r>
              <a:rPr lang="en-US" sz="2000" b="1" kern="1200" dirty="0">
                <a:solidFill>
                  <a:srgbClr val="FF0000"/>
                </a:solidFill>
                <a:latin typeface="Trebuchet MS"/>
                <a:ea typeface="ＭＳ Ｐゴシック" charset="0"/>
                <a:cs typeface="Tahoma" charset="0"/>
              </a:rPr>
              <a:t>e.g., PKU </a:t>
            </a:r>
            <a:endParaRPr lang="en-US" sz="1600" b="1" kern="1200" dirty="0">
              <a:solidFill>
                <a:srgbClr val="FF0000"/>
              </a:solidFill>
              <a:latin typeface="Trebuchet MS"/>
              <a:ea typeface="ＭＳ Ｐゴシック" charset="0"/>
              <a:cs typeface="Tahoma" charset="0"/>
            </a:endParaRPr>
          </a:p>
        </p:txBody>
      </p:sp>
      <p:sp>
        <p:nvSpPr>
          <p:cNvPr id="37" name="Rectangle: Rounded Corners 36">
            <a:extLst>
              <a:ext uri="{FF2B5EF4-FFF2-40B4-BE49-F238E27FC236}">
                <a16:creationId xmlns:a16="http://schemas.microsoft.com/office/drawing/2014/main" id="{D0040211-AF13-4B3F-A7FF-2197B10698D9}"/>
              </a:ext>
            </a:extLst>
          </p:cNvPr>
          <p:cNvSpPr/>
          <p:nvPr/>
        </p:nvSpPr>
        <p:spPr>
          <a:xfrm>
            <a:off x="5742378" y="2047111"/>
            <a:ext cx="3220113" cy="82636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38" name="Picture 4" descr="PKU 2.png">
            <a:extLst>
              <a:ext uri="{FF2B5EF4-FFF2-40B4-BE49-F238E27FC236}">
                <a16:creationId xmlns:a16="http://schemas.microsoft.com/office/drawing/2014/main" id="{4B7263EE-1F76-4436-9869-04F66A473451}"/>
              </a:ext>
            </a:extLst>
          </p:cNvPr>
          <p:cNvPicPr>
            <a:picLocks noChangeAspect="1"/>
          </p:cNvPicPr>
          <p:nvPr/>
        </p:nvPicPr>
        <p:blipFill>
          <a:blip r:embed="rId8">
            <a:extLst>
              <a:ext uri="{28A0092B-C50C-407E-A947-70E740481C1C}">
                <a14:useLocalDpi xmlns:a14="http://schemas.microsoft.com/office/drawing/2010/main" val="0"/>
              </a:ext>
            </a:extLst>
          </a:blip>
          <a:srcRect l="4440" t="18570"/>
          <a:stretch>
            <a:fillRect/>
          </a:stretch>
        </p:blipFill>
        <p:spPr bwMode="auto">
          <a:xfrm>
            <a:off x="8514774" y="3318477"/>
            <a:ext cx="2736385" cy="334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Content Placeholder 3" descr="PKU.jpg">
            <a:extLst>
              <a:ext uri="{FF2B5EF4-FFF2-40B4-BE49-F238E27FC236}">
                <a16:creationId xmlns:a16="http://schemas.microsoft.com/office/drawing/2014/main" id="{28F158CF-5F19-43C0-BC1D-14D90B099A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a:xfrm>
            <a:off x="5437004" y="3455684"/>
            <a:ext cx="3138487" cy="3070368"/>
          </a:xfrm>
          <a:prstGeom prst="rect">
            <a:avLst/>
          </a:prstGeom>
        </p:spPr>
      </p:pic>
      <p:sp>
        <p:nvSpPr>
          <p:cNvPr id="2" name="Rectangle 1">
            <a:extLst>
              <a:ext uri="{FF2B5EF4-FFF2-40B4-BE49-F238E27FC236}">
                <a16:creationId xmlns:a16="http://schemas.microsoft.com/office/drawing/2014/main" id="{165EF98A-FAEB-4EDF-BE31-DC0DCBF8D804}"/>
              </a:ext>
            </a:extLst>
          </p:cNvPr>
          <p:cNvSpPr/>
          <p:nvPr/>
        </p:nvSpPr>
        <p:spPr>
          <a:xfrm>
            <a:off x="9057093" y="1756741"/>
            <a:ext cx="3006703" cy="1815882"/>
          </a:xfrm>
          <a:prstGeom prst="rect">
            <a:avLst/>
          </a:prstGeom>
        </p:spPr>
        <p:txBody>
          <a:bodyPr wrap="square">
            <a:spAutoFit/>
          </a:bodyPr>
          <a:lstStyle/>
          <a:p>
            <a:r>
              <a:rPr lang="en-US" dirty="0">
                <a:solidFill>
                  <a:schemeClr val="bg1">
                    <a:lumMod val="50000"/>
                  </a:schemeClr>
                </a:solidFill>
              </a:rPr>
              <a:t>Phenylketonuria (fen-ul-key-toe-NU-</a:t>
            </a:r>
            <a:r>
              <a:rPr lang="en-US" dirty="0" err="1">
                <a:solidFill>
                  <a:schemeClr val="bg1">
                    <a:lumMod val="50000"/>
                  </a:schemeClr>
                </a:solidFill>
              </a:rPr>
              <a:t>ree</a:t>
            </a:r>
            <a:r>
              <a:rPr lang="en-US" dirty="0">
                <a:solidFill>
                  <a:schemeClr val="bg1">
                    <a:lumMod val="50000"/>
                  </a:schemeClr>
                </a:solidFill>
              </a:rPr>
              <a:t>-uh), also </a:t>
            </a:r>
            <a:r>
              <a:rPr lang="en-US" dirty="0" err="1">
                <a:solidFill>
                  <a:schemeClr val="bg1">
                    <a:lumMod val="50000"/>
                  </a:schemeClr>
                </a:solidFill>
              </a:rPr>
              <a:t>calledPKU</a:t>
            </a:r>
            <a:r>
              <a:rPr lang="en-US" dirty="0">
                <a:solidFill>
                  <a:schemeClr val="bg1">
                    <a:lumMod val="50000"/>
                  </a:schemeClr>
                </a:solidFill>
              </a:rPr>
              <a:t>, is a rare inherited disorder that causes an amino acid called phenylalanine to build up in the body. PKU is caused by a defect in the gene that helps create the enzyme needed to break down phenylalanine</a:t>
            </a:r>
          </a:p>
        </p:txBody>
      </p:sp>
    </p:spTree>
    <p:extLst>
      <p:ext uri="{BB962C8B-B14F-4D97-AF65-F5344CB8AC3E}">
        <p14:creationId xmlns:p14="http://schemas.microsoft.com/office/powerpoint/2010/main" val="590185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7" name="Rectangle 3">
            <a:extLst>
              <a:ext uri="{FF2B5EF4-FFF2-40B4-BE49-F238E27FC236}">
                <a16:creationId xmlns:a16="http://schemas.microsoft.com/office/drawing/2014/main" id="{DFF2E4FD-DC4C-4505-8BA4-E2F23165E0EF}"/>
              </a:ext>
            </a:extLst>
          </p:cNvPr>
          <p:cNvSpPr txBox="1">
            <a:spLocks/>
          </p:cNvSpPr>
          <p:nvPr/>
        </p:nvSpPr>
        <p:spPr>
          <a:xfrm>
            <a:off x="-59013" y="-2015730"/>
            <a:ext cx="3603234" cy="19507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ClrTx/>
              <a:buFont typeface="Wingdings 2" panose="05020102010507070707" pitchFamily="18" charset="2"/>
              <a:buNone/>
            </a:pPr>
            <a:endParaRPr lang="en-US" altLang="en-US" sz="1800" b="1" dirty="0">
              <a:latin typeface="+mj-lt"/>
              <a:ea typeface="ＭＳ Ｐゴシック" panose="020B0600070205080204" pitchFamily="34" charset="-128"/>
              <a:cs typeface="Tahoma" panose="020B0604030504040204" pitchFamily="34" charset="0"/>
            </a:endParaRPr>
          </a:p>
        </p:txBody>
      </p:sp>
      <p:pic>
        <p:nvPicPr>
          <p:cNvPr id="23" name="Picture 22">
            <a:extLst>
              <a:ext uri="{FF2B5EF4-FFF2-40B4-BE49-F238E27FC236}">
                <a16:creationId xmlns:a16="http://schemas.microsoft.com/office/drawing/2014/main" id="{9537A153-894B-4265-989F-31E353EB4BBD}"/>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1972" b="99812" l="2404" r="89904">
                        <a14:foregroundMark x1="13341" y1="9859" x2="8413" y2="44695"/>
                        <a14:foregroundMark x1="8413" y1="44695" x2="7933" y2="25446"/>
                        <a14:foregroundMark x1="6130" y1="12207" x2="6130" y2="12207"/>
                        <a14:foregroundMark x1="2404" y1="18216" x2="10457" y2="46103"/>
                        <a14:foregroundMark x1="10457" y1="46103" x2="13942" y2="50329"/>
                        <a14:foregroundMark x1="14543" y1="48732" x2="52764" y2="86761"/>
                        <a14:foregroundMark x1="52764" y1="86761" x2="56490" y2="75211"/>
                        <a14:foregroundMark x1="56490" y1="75211" x2="65865" y2="90610"/>
                        <a14:foregroundMark x1="65865" y1="90610" x2="65625" y2="82911"/>
                        <a14:foregroundMark x1="65625" y1="82911" x2="72476" y2="93709"/>
                        <a14:foregroundMark x1="72476" y1="93709" x2="73197" y2="85540"/>
                        <a14:foregroundMark x1="73197" y1="85540" x2="75841" y2="92488"/>
                        <a14:foregroundMark x1="75841" y1="92488" x2="76322" y2="91362"/>
                        <a14:foregroundMark x1="33293" y1="64225" x2="10817" y2="89765"/>
                        <a14:foregroundMark x1="10817" y1="89765" x2="26322" y2="63380"/>
                        <a14:foregroundMark x1="26322" y1="63380" x2="9014" y2="82160"/>
                        <a14:foregroundMark x1="9014" y1="82160" x2="12139" y2="74930"/>
                        <a14:foregroundMark x1="12139" y1="74930" x2="12139" y2="74930"/>
                        <a14:foregroundMark x1="55769" y1="84695" x2="61298" y2="92582"/>
                        <a14:foregroundMark x1="61298" y1="92582" x2="74639" y2="95023"/>
                        <a14:foregroundMark x1="74639" y1="95023" x2="61899" y2="82629"/>
                        <a14:foregroundMark x1="61899" y1="82629" x2="57692" y2="90047"/>
                        <a14:foregroundMark x1="57692" y1="90047" x2="42548" y2="90516"/>
                        <a14:foregroundMark x1="42548" y1="90516" x2="27284" y2="94085"/>
                        <a14:foregroundMark x1="27284" y1="94085" x2="20313" y2="88075"/>
                        <a14:foregroundMark x1="20313" y1="88075" x2="11779" y2="95117"/>
                        <a14:foregroundMark x1="11779" y1="95117" x2="10938" y2="92300"/>
                        <a14:foregroundMark x1="73197" y1="94930" x2="80168" y2="96808"/>
                        <a14:foregroundMark x1="65745" y1="96338" x2="50000" y2="95962"/>
                        <a14:foregroundMark x1="50000" y1="95962" x2="34856" y2="98685"/>
                        <a14:foregroundMark x1="34856" y1="98685" x2="47596" y2="97277"/>
                        <a14:foregroundMark x1="47596" y1="97277" x2="50841" y2="95681"/>
                        <a14:foregroundMark x1="56010" y1="67512" x2="52043" y2="59906"/>
                        <a14:foregroundMark x1="52043" y1="59906" x2="60337" y2="68638"/>
                        <a14:foregroundMark x1="60337" y1="68638" x2="43990" y2="40845"/>
                        <a14:foregroundMark x1="43990" y1="40845" x2="31490" y2="35399"/>
                        <a14:foregroundMark x1="31490" y1="35399" x2="16707" y2="18216"/>
                        <a14:foregroundMark x1="16707" y1="18216" x2="17188" y2="8638"/>
                        <a14:foregroundMark x1="17188" y1="8638" x2="23197" y2="2629"/>
                        <a14:foregroundMark x1="23197" y1="2629" x2="18029" y2="10141"/>
                        <a14:foregroundMark x1="18029" y1="10141" x2="8053" y2="5915"/>
                        <a14:foregroundMark x1="8053" y1="5915" x2="4327" y2="1972"/>
                        <a14:foregroundMark x1="84135" y1="96244" x2="86058" y2="99812"/>
                      </a14:backgroundRemoval>
                    </a14:imgEffect>
                    <a14:imgEffect>
                      <a14:brightnessContrast bright="4000"/>
                    </a14:imgEffect>
                  </a14:imgLayer>
                </a14:imgProps>
              </a:ext>
            </a:extLst>
          </a:blip>
          <a:srcRect r="32405"/>
          <a:stretch/>
        </p:blipFill>
        <p:spPr>
          <a:xfrm>
            <a:off x="8966422" y="39964"/>
            <a:ext cx="3220113" cy="6832262"/>
          </a:xfrm>
          <a:prstGeom prst="rect">
            <a:avLst/>
          </a:prstGeom>
          <a:effectLst>
            <a:outerShdw blurRad="736600" dist="1320800" dir="15540000" sx="99000" sy="99000" algn="ctr" rotWithShape="0">
              <a:srgbClr val="000000">
                <a:alpha val="0"/>
              </a:srgbClr>
            </a:outerShdw>
          </a:effectLst>
        </p:spPr>
      </p:pic>
      <p:pic>
        <p:nvPicPr>
          <p:cNvPr id="24" name="Content Placeholder 3" descr="Ricktes.jpg">
            <a:extLst>
              <a:ext uri="{FF2B5EF4-FFF2-40B4-BE49-F238E27FC236}">
                <a16:creationId xmlns:a16="http://schemas.microsoft.com/office/drawing/2014/main" id="{02BC88CC-C298-4F62-8345-22434C5C157B}"/>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l="2766" r="15550"/>
          <a:stretch>
            <a:fillRect/>
          </a:stretch>
        </p:blipFill>
        <p:spPr>
          <a:xfrm>
            <a:off x="360363" y="2420938"/>
            <a:ext cx="3868145" cy="2955738"/>
          </a:xfrm>
        </p:spPr>
      </p:pic>
      <p:pic>
        <p:nvPicPr>
          <p:cNvPr id="28" name="Picture 4" descr="Symptoms-Of-Deficiency-Rickets.jpg">
            <a:extLst>
              <a:ext uri="{FF2B5EF4-FFF2-40B4-BE49-F238E27FC236}">
                <a16:creationId xmlns:a16="http://schemas.microsoft.com/office/drawing/2014/main" id="{534C5E80-FB46-471C-9329-A74F73E901F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65518" y="1621306"/>
            <a:ext cx="4970318" cy="501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Google Shape;120;p17">
            <a:extLst>
              <a:ext uri="{FF2B5EF4-FFF2-40B4-BE49-F238E27FC236}">
                <a16:creationId xmlns:a16="http://schemas.microsoft.com/office/drawing/2014/main" id="{E59F69B3-8A4B-47FA-B31C-687489DB803D}"/>
              </a:ext>
            </a:extLst>
          </p:cNvPr>
          <p:cNvSpPr txBox="1">
            <a:spLocks noGrp="1"/>
          </p:cNvSpPr>
          <p:nvPr>
            <p:ph type="title"/>
          </p:nvPr>
        </p:nvSpPr>
        <p:spPr>
          <a:xfrm>
            <a:off x="274033" y="716232"/>
            <a:ext cx="8941581" cy="800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dirty="0">
                <a:ln w="0"/>
                <a:solidFill>
                  <a:schemeClr val="accent1"/>
                </a:solidFill>
                <a:effectLst>
                  <a:outerShdw blurRad="38100" dist="25400" dir="5400000" algn="ctr" rotWithShape="0">
                    <a:srgbClr val="6E747A">
                      <a:alpha val="43000"/>
                    </a:srgbClr>
                  </a:outerShdw>
                </a:effectLst>
              </a:rPr>
              <a:t>Rickets:</a:t>
            </a:r>
            <a:endParaRPr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992971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23" name="Picture 22">
            <a:extLst>
              <a:ext uri="{FF2B5EF4-FFF2-40B4-BE49-F238E27FC236}">
                <a16:creationId xmlns:a16="http://schemas.microsoft.com/office/drawing/2014/main" id="{9537A153-894B-4265-989F-31E353EB4BBD}"/>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1972" b="99812" l="2404" r="89904">
                        <a14:foregroundMark x1="13341" y1="9859" x2="8413" y2="44695"/>
                        <a14:foregroundMark x1="8413" y1="44695" x2="7933" y2="25446"/>
                        <a14:foregroundMark x1="6130" y1="12207" x2="6130" y2="12207"/>
                        <a14:foregroundMark x1="2404" y1="18216" x2="10457" y2="46103"/>
                        <a14:foregroundMark x1="10457" y1="46103" x2="13942" y2="50329"/>
                        <a14:foregroundMark x1="14543" y1="48732" x2="52764" y2="86761"/>
                        <a14:foregroundMark x1="52764" y1="86761" x2="56490" y2="75211"/>
                        <a14:foregroundMark x1="56490" y1="75211" x2="65865" y2="90610"/>
                        <a14:foregroundMark x1="65865" y1="90610" x2="65625" y2="82911"/>
                        <a14:foregroundMark x1="65625" y1="82911" x2="72476" y2="93709"/>
                        <a14:foregroundMark x1="72476" y1="93709" x2="73197" y2="85540"/>
                        <a14:foregroundMark x1="73197" y1="85540" x2="75841" y2="92488"/>
                        <a14:foregroundMark x1="75841" y1="92488" x2="76322" y2="91362"/>
                        <a14:foregroundMark x1="33293" y1="64225" x2="10817" y2="89765"/>
                        <a14:foregroundMark x1="10817" y1="89765" x2="26322" y2="63380"/>
                        <a14:foregroundMark x1="26322" y1="63380" x2="9014" y2="82160"/>
                        <a14:foregroundMark x1="9014" y1="82160" x2="12139" y2="74930"/>
                        <a14:foregroundMark x1="12139" y1="74930" x2="12139" y2="74930"/>
                        <a14:foregroundMark x1="55769" y1="84695" x2="61298" y2="92582"/>
                        <a14:foregroundMark x1="61298" y1="92582" x2="74639" y2="95023"/>
                        <a14:foregroundMark x1="74639" y1="95023" x2="61899" y2="82629"/>
                        <a14:foregroundMark x1="61899" y1="82629" x2="57692" y2="90047"/>
                        <a14:foregroundMark x1="57692" y1="90047" x2="42548" y2="90516"/>
                        <a14:foregroundMark x1="42548" y1="90516" x2="27284" y2="94085"/>
                        <a14:foregroundMark x1="27284" y1="94085" x2="20313" y2="88075"/>
                        <a14:foregroundMark x1="20313" y1="88075" x2="11779" y2="95117"/>
                        <a14:foregroundMark x1="11779" y1="95117" x2="10938" y2="92300"/>
                        <a14:foregroundMark x1="73197" y1="94930" x2="80168" y2="96808"/>
                        <a14:foregroundMark x1="65745" y1="96338" x2="50000" y2="95962"/>
                        <a14:foregroundMark x1="50000" y1="95962" x2="34856" y2="98685"/>
                        <a14:foregroundMark x1="34856" y1="98685" x2="47596" y2="97277"/>
                        <a14:foregroundMark x1="47596" y1="97277" x2="50841" y2="95681"/>
                        <a14:foregroundMark x1="56010" y1="67512" x2="52043" y2="59906"/>
                        <a14:foregroundMark x1="52043" y1="59906" x2="60337" y2="68638"/>
                        <a14:foregroundMark x1="60337" y1="68638" x2="43990" y2="40845"/>
                        <a14:foregroundMark x1="43990" y1="40845" x2="31490" y2="35399"/>
                        <a14:foregroundMark x1="31490" y1="35399" x2="16707" y2="18216"/>
                        <a14:foregroundMark x1="16707" y1="18216" x2="17188" y2="8638"/>
                        <a14:foregroundMark x1="17188" y1="8638" x2="23197" y2="2629"/>
                        <a14:foregroundMark x1="23197" y1="2629" x2="18029" y2="10141"/>
                        <a14:foregroundMark x1="18029" y1="10141" x2="8053" y2="5915"/>
                        <a14:foregroundMark x1="8053" y1="5915" x2="4327" y2="1972"/>
                        <a14:foregroundMark x1="84135" y1="96244" x2="86058" y2="99812"/>
                      </a14:backgroundRemoval>
                    </a14:imgEffect>
                    <a14:imgEffect>
                      <a14:brightnessContrast bright="4000"/>
                    </a14:imgEffect>
                  </a14:imgLayer>
                </a14:imgProps>
              </a:ext>
            </a:extLst>
          </a:blip>
          <a:srcRect r="32405"/>
          <a:stretch/>
        </p:blipFill>
        <p:spPr>
          <a:xfrm>
            <a:off x="8966422" y="39964"/>
            <a:ext cx="3220113" cy="6832262"/>
          </a:xfrm>
          <a:prstGeom prst="rect">
            <a:avLst/>
          </a:prstGeom>
          <a:effectLst>
            <a:outerShdw blurRad="736600" dist="1320800" dir="15540000" sx="99000" sy="99000" algn="ctr" rotWithShape="0">
              <a:srgbClr val="000000">
                <a:alpha val="0"/>
              </a:srgbClr>
            </a:outerShdw>
          </a:effectLst>
        </p:spPr>
      </p:pic>
      <p:pic>
        <p:nvPicPr>
          <p:cNvPr id="8" name="Picture 7">
            <a:extLst>
              <a:ext uri="{FF2B5EF4-FFF2-40B4-BE49-F238E27FC236}">
                <a16:creationId xmlns:a16="http://schemas.microsoft.com/office/drawing/2014/main" id="{8B1DDBDC-E9C3-4C2C-B384-851E5CDA87B4}"/>
              </a:ext>
            </a:extLst>
          </p:cNvPr>
          <p:cNvPicPr>
            <a:picLocks noChangeAspect="1"/>
          </p:cNvPicPr>
          <p:nvPr/>
        </p:nvPicPr>
        <p:blipFill rotWithShape="1">
          <a:blip r:embed="rId5">
            <a:duotone>
              <a:schemeClr val="accent1">
                <a:shade val="45000"/>
                <a:satMod val="135000"/>
              </a:schemeClr>
              <a:prstClr val="white"/>
            </a:duotone>
          </a:blip>
          <a:srcRect l="8519" t="30607" r="21139" b="7676"/>
          <a:stretch/>
        </p:blipFill>
        <p:spPr>
          <a:xfrm>
            <a:off x="0" y="1059873"/>
            <a:ext cx="9844320" cy="5758163"/>
          </a:xfrm>
          <a:prstGeom prst="rect">
            <a:avLst/>
          </a:prstGeom>
        </p:spPr>
      </p:pic>
      <p:sp>
        <p:nvSpPr>
          <p:cNvPr id="17" name="Rectangle 3">
            <a:extLst>
              <a:ext uri="{FF2B5EF4-FFF2-40B4-BE49-F238E27FC236}">
                <a16:creationId xmlns:a16="http://schemas.microsoft.com/office/drawing/2014/main" id="{DFF2E4FD-DC4C-4505-8BA4-E2F23165E0EF}"/>
              </a:ext>
            </a:extLst>
          </p:cNvPr>
          <p:cNvSpPr txBox="1">
            <a:spLocks/>
          </p:cNvSpPr>
          <p:nvPr/>
        </p:nvSpPr>
        <p:spPr>
          <a:xfrm>
            <a:off x="-59013" y="-2015730"/>
            <a:ext cx="3603234" cy="19507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ClrTx/>
              <a:buFont typeface="Wingdings 2" panose="05020102010507070707" pitchFamily="18" charset="2"/>
              <a:buNone/>
            </a:pPr>
            <a:endParaRPr lang="en-US" altLang="en-US" sz="1800" b="1" dirty="0">
              <a:latin typeface="+mj-lt"/>
              <a:ea typeface="ＭＳ Ｐゴシック" panose="020B0600070205080204" pitchFamily="34" charset="-128"/>
              <a:cs typeface="Tahoma" panose="020B0604030504040204" pitchFamily="34" charset="0"/>
            </a:endParaRPr>
          </a:p>
        </p:txBody>
      </p:sp>
      <p:sp>
        <p:nvSpPr>
          <p:cNvPr id="16" name="Google Shape;120;p17">
            <a:extLst>
              <a:ext uri="{FF2B5EF4-FFF2-40B4-BE49-F238E27FC236}">
                <a16:creationId xmlns:a16="http://schemas.microsoft.com/office/drawing/2014/main" id="{7A1AED79-AEAA-4E75-B7A9-524753B9C7C7}"/>
              </a:ext>
            </a:extLst>
          </p:cNvPr>
          <p:cNvSpPr txBox="1">
            <a:spLocks noGrp="1"/>
          </p:cNvSpPr>
          <p:nvPr>
            <p:ph type="title"/>
          </p:nvPr>
        </p:nvSpPr>
        <p:spPr>
          <a:xfrm>
            <a:off x="232470" y="554849"/>
            <a:ext cx="8941581" cy="800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dirty="0">
                <a:ln w="0"/>
                <a:solidFill>
                  <a:schemeClr val="accent1"/>
                </a:solidFill>
                <a:effectLst>
                  <a:outerShdw blurRad="38100" dist="25400" dir="5400000" algn="ctr" rotWithShape="0">
                    <a:srgbClr val="6E747A">
                      <a:alpha val="43000"/>
                    </a:srgbClr>
                  </a:outerShdw>
                </a:effectLst>
              </a:rPr>
              <a:t>Spectrophotometer:</a:t>
            </a:r>
            <a:endParaRPr dirty="0">
              <a:ln w="0"/>
              <a:solidFill>
                <a:schemeClr val="accent1"/>
              </a:solidFill>
              <a:effectLst>
                <a:outerShdw blurRad="38100" dist="25400" dir="5400000" algn="ctr" rotWithShape="0">
                  <a:srgbClr val="6E747A">
                    <a:alpha val="43000"/>
                  </a:srgbClr>
                </a:outerShdw>
              </a:effectLst>
            </a:endParaRPr>
          </a:p>
        </p:txBody>
      </p:sp>
      <p:sp>
        <p:nvSpPr>
          <p:cNvPr id="7" name="TextBox 6">
            <a:extLst>
              <a:ext uri="{FF2B5EF4-FFF2-40B4-BE49-F238E27FC236}">
                <a16:creationId xmlns:a16="http://schemas.microsoft.com/office/drawing/2014/main" id="{4E1E0EEF-4A2A-456F-9287-9569BF8EB822}"/>
              </a:ext>
            </a:extLst>
          </p:cNvPr>
          <p:cNvSpPr txBox="1"/>
          <p:nvPr/>
        </p:nvSpPr>
        <p:spPr>
          <a:xfrm>
            <a:off x="4922160" y="801010"/>
            <a:ext cx="2736009" cy="307777"/>
          </a:xfrm>
          <a:prstGeom prst="rect">
            <a:avLst/>
          </a:prstGeom>
          <a:noFill/>
        </p:spPr>
        <p:txBody>
          <a:bodyPr wrap="square" rtlCol="0">
            <a:spAutoFit/>
          </a:bodyPr>
          <a:lstStyle/>
          <a:p>
            <a:r>
              <a:rPr lang="en-US" dirty="0">
                <a:solidFill>
                  <a:srgbClr val="FF0000"/>
                </a:solidFill>
              </a:rPr>
              <a:t>*Very important with spilling </a:t>
            </a:r>
          </a:p>
        </p:txBody>
      </p:sp>
    </p:spTree>
    <p:extLst>
      <p:ext uri="{BB962C8B-B14F-4D97-AF65-F5344CB8AC3E}">
        <p14:creationId xmlns:p14="http://schemas.microsoft.com/office/powerpoint/2010/main" val="1461698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descr="A screenshot of a cell phone&#10;&#10;Description generated with very high confidence">
            <a:extLst>
              <a:ext uri="{FF2B5EF4-FFF2-40B4-BE49-F238E27FC236}">
                <a16:creationId xmlns:a16="http://schemas.microsoft.com/office/drawing/2014/main" id="{A95E1014-46A5-4735-A7EC-CA8039EDB474}"/>
              </a:ext>
            </a:extLst>
          </p:cNvPr>
          <p:cNvPicPr>
            <a:picLocks noGrp="1" noChangeAspect="1"/>
          </p:cNvPicPr>
          <p:nvPr>
            <p:ph idx="1"/>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3610974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4"/>
          <p:cNvSpPr txBox="1">
            <a:spLocks noGrp="1"/>
          </p:cNvSpPr>
          <p:nvPr>
            <p:ph type="title"/>
          </p:nvPr>
        </p:nvSpPr>
        <p:spPr>
          <a:xfrm>
            <a:off x="838200" y="728876"/>
            <a:ext cx="8596800" cy="882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accent1"/>
              </a:buClr>
              <a:buSzPts val="6000"/>
              <a:buFont typeface="Calibri"/>
              <a:buNone/>
            </a:pPr>
            <a:r>
              <a:rPr lang="en-US" sz="6000" b="0" i="0" u="none" strike="noStrike" cap="none" dirty="0">
                <a:solidFill>
                  <a:schemeClr val="accent1"/>
                </a:solidFill>
                <a:latin typeface="Calibri"/>
                <a:ea typeface="Calibri"/>
                <a:cs typeface="Calibri"/>
                <a:sym typeface="Calibri"/>
              </a:rPr>
              <a:t>Objectives</a:t>
            </a:r>
            <a:r>
              <a:rPr lang="en-US" sz="6000" b="1" i="0" u="none" strike="noStrike" cap="none" dirty="0">
                <a:solidFill>
                  <a:schemeClr val="accent3"/>
                </a:solidFill>
                <a:latin typeface="Calibri"/>
                <a:ea typeface="Calibri"/>
                <a:cs typeface="Calibri"/>
                <a:sym typeface="Calibri"/>
              </a:rPr>
              <a:t>:</a:t>
            </a:r>
            <a:endParaRPr dirty="0"/>
          </a:p>
        </p:txBody>
      </p:sp>
      <p:pic>
        <p:nvPicPr>
          <p:cNvPr id="12" name="Picture 11">
            <a:extLst>
              <a:ext uri="{FF2B5EF4-FFF2-40B4-BE49-F238E27FC236}">
                <a16:creationId xmlns:a16="http://schemas.microsoft.com/office/drawing/2014/main" id="{3E7E8D98-3585-4E78-A708-1447B93B7FE7}"/>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1972" b="99812" l="2404" r="89904">
                        <a14:foregroundMark x1="13341" y1="9859" x2="8413" y2="44695"/>
                        <a14:foregroundMark x1="8413" y1="44695" x2="7933" y2="25446"/>
                        <a14:foregroundMark x1="6130" y1="12207" x2="6130" y2="12207"/>
                        <a14:foregroundMark x1="2404" y1="18216" x2="10457" y2="46103"/>
                        <a14:foregroundMark x1="10457" y1="46103" x2="13942" y2="50329"/>
                        <a14:foregroundMark x1="14543" y1="48732" x2="52764" y2="86761"/>
                        <a14:foregroundMark x1="52764" y1="86761" x2="56490" y2="75211"/>
                        <a14:foregroundMark x1="56490" y1="75211" x2="65865" y2="90610"/>
                        <a14:foregroundMark x1="65865" y1="90610" x2="65625" y2="82911"/>
                        <a14:foregroundMark x1="65625" y1="82911" x2="72476" y2="93709"/>
                        <a14:foregroundMark x1="72476" y1="93709" x2="73197" y2="85540"/>
                        <a14:foregroundMark x1="73197" y1="85540" x2="75841" y2="92488"/>
                        <a14:foregroundMark x1="75841" y1="92488" x2="76322" y2="91362"/>
                        <a14:foregroundMark x1="33293" y1="64225" x2="10817" y2="89765"/>
                        <a14:foregroundMark x1="10817" y1="89765" x2="26322" y2="63380"/>
                        <a14:foregroundMark x1="26322" y1="63380" x2="9014" y2="82160"/>
                        <a14:foregroundMark x1="9014" y1="82160" x2="12139" y2="74930"/>
                        <a14:foregroundMark x1="12139" y1="74930" x2="12139" y2="74930"/>
                        <a14:foregroundMark x1="55769" y1="84695" x2="61298" y2="92582"/>
                        <a14:foregroundMark x1="61298" y1="92582" x2="74639" y2="95023"/>
                        <a14:foregroundMark x1="74639" y1="95023" x2="61899" y2="82629"/>
                        <a14:foregroundMark x1="61899" y1="82629" x2="57692" y2="90047"/>
                        <a14:foregroundMark x1="57692" y1="90047" x2="42548" y2="90516"/>
                        <a14:foregroundMark x1="42548" y1="90516" x2="27284" y2="94085"/>
                        <a14:foregroundMark x1="27284" y1="94085" x2="20313" y2="88075"/>
                        <a14:foregroundMark x1="20313" y1="88075" x2="11779" y2="95117"/>
                        <a14:foregroundMark x1="11779" y1="95117" x2="10938" y2="92300"/>
                        <a14:foregroundMark x1="73197" y1="94930" x2="80168" y2="96808"/>
                        <a14:foregroundMark x1="65745" y1="96338" x2="50000" y2="95962"/>
                        <a14:foregroundMark x1="50000" y1="95962" x2="34856" y2="98685"/>
                        <a14:foregroundMark x1="34856" y1="98685" x2="47596" y2="97277"/>
                        <a14:foregroundMark x1="47596" y1="97277" x2="50841" y2="95681"/>
                        <a14:foregroundMark x1="56010" y1="67512" x2="52043" y2="59906"/>
                        <a14:foregroundMark x1="52043" y1="59906" x2="60337" y2="68638"/>
                        <a14:foregroundMark x1="60337" y1="68638" x2="43990" y2="40845"/>
                        <a14:foregroundMark x1="43990" y1="40845" x2="31490" y2="35399"/>
                        <a14:foregroundMark x1="31490" y1="35399" x2="16707" y2="18216"/>
                        <a14:foregroundMark x1="16707" y1="18216" x2="17188" y2="8638"/>
                        <a14:foregroundMark x1="17188" y1="8638" x2="23197" y2="2629"/>
                        <a14:foregroundMark x1="23197" y1="2629" x2="18029" y2="10141"/>
                        <a14:foregroundMark x1="18029" y1="10141" x2="8053" y2="5915"/>
                        <a14:foregroundMark x1="8053" y1="5915" x2="4327" y2="1972"/>
                        <a14:foregroundMark x1="84135" y1="96244" x2="86058" y2="99812"/>
                      </a14:backgroundRemoval>
                    </a14:imgEffect>
                    <a14:imgEffect>
                      <a14:brightnessContrast bright="4000"/>
                    </a14:imgEffect>
                  </a14:imgLayer>
                </a14:imgProps>
              </a:ext>
            </a:extLst>
          </a:blip>
          <a:srcRect r="32405"/>
          <a:stretch/>
        </p:blipFill>
        <p:spPr>
          <a:xfrm>
            <a:off x="8971887" y="0"/>
            <a:ext cx="3220113" cy="6832262"/>
          </a:xfrm>
          <a:prstGeom prst="rect">
            <a:avLst/>
          </a:prstGeom>
          <a:effectLst>
            <a:outerShdw blurRad="736600" dist="1320800" dir="15540000" sx="99000" sy="99000" algn="ctr" rotWithShape="0">
              <a:srgbClr val="000000">
                <a:alpha val="0"/>
              </a:srgbClr>
            </a:outerShdw>
          </a:effectLst>
        </p:spPr>
      </p:pic>
      <p:sp>
        <p:nvSpPr>
          <p:cNvPr id="4" name="Content Placeholder 3">
            <a:extLst>
              <a:ext uri="{FF2B5EF4-FFF2-40B4-BE49-F238E27FC236}">
                <a16:creationId xmlns:a16="http://schemas.microsoft.com/office/drawing/2014/main" id="{3155A7F4-B5E8-4901-8CD6-37A4C08C43AF}"/>
              </a:ext>
            </a:extLst>
          </p:cNvPr>
          <p:cNvSpPr>
            <a:spLocks noGrp="1"/>
          </p:cNvSpPr>
          <p:nvPr>
            <p:ph idx="1"/>
          </p:nvPr>
        </p:nvSpPr>
        <p:spPr>
          <a:xfrm>
            <a:off x="306186" y="1842251"/>
            <a:ext cx="9735589" cy="4351338"/>
          </a:xfrm>
        </p:spPr>
        <p:txBody>
          <a:bodyPr/>
          <a:lstStyle/>
          <a:p>
            <a:r>
              <a:rPr lang="en-US" dirty="0"/>
              <a:t> Understand the principle behind DNA extraction and purification.</a:t>
            </a:r>
          </a:p>
          <a:p>
            <a:r>
              <a:rPr lang="en-US" dirty="0"/>
              <a:t>Perform DNA extraction, purification and measurement according to the provided protocol (spin protocol).</a:t>
            </a:r>
          </a:p>
          <a:p>
            <a:r>
              <a:rPr lang="en-US" dirty="0"/>
              <a:t>Interpret the results in terms of quantity, purity and yield.</a:t>
            </a:r>
          </a:p>
          <a:p>
            <a:r>
              <a:rPr lang="en-US" dirty="0"/>
              <a:t>Have a knowledge about some molecular techniques and applications.</a:t>
            </a:r>
          </a:p>
        </p:txBody>
      </p:sp>
    </p:spTree>
    <p:extLst>
      <p:ext uri="{BB962C8B-B14F-4D97-AF65-F5344CB8AC3E}">
        <p14:creationId xmlns:p14="http://schemas.microsoft.com/office/powerpoint/2010/main" val="1256469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4"/>
          <p:cNvSpPr txBox="1">
            <a:spLocks noGrp="1"/>
          </p:cNvSpPr>
          <p:nvPr>
            <p:ph type="title"/>
          </p:nvPr>
        </p:nvSpPr>
        <p:spPr>
          <a:xfrm>
            <a:off x="838200" y="728876"/>
            <a:ext cx="8596800" cy="882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accent1"/>
              </a:buClr>
              <a:buSzPts val="6000"/>
              <a:buFont typeface="Calibri"/>
              <a:buNone/>
            </a:pPr>
            <a:r>
              <a:rPr lang="en-US" sz="6000" dirty="0">
                <a:solidFill>
                  <a:schemeClr val="accent1"/>
                </a:solidFill>
              </a:rPr>
              <a:t>principle</a:t>
            </a:r>
            <a:r>
              <a:rPr lang="en-US" sz="6000" b="1" i="0" u="none" strike="noStrike" cap="none" dirty="0">
                <a:solidFill>
                  <a:schemeClr val="accent3"/>
                </a:solidFill>
                <a:latin typeface="Calibri"/>
                <a:ea typeface="Calibri"/>
                <a:cs typeface="Calibri"/>
                <a:sym typeface="Calibri"/>
              </a:rPr>
              <a:t>:</a:t>
            </a:r>
            <a:endParaRPr dirty="0"/>
          </a:p>
        </p:txBody>
      </p:sp>
      <p:pic>
        <p:nvPicPr>
          <p:cNvPr id="12" name="Picture 11">
            <a:extLst>
              <a:ext uri="{FF2B5EF4-FFF2-40B4-BE49-F238E27FC236}">
                <a16:creationId xmlns:a16="http://schemas.microsoft.com/office/drawing/2014/main" id="{3E7E8D98-3585-4E78-A708-1447B93B7FE7}"/>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1972" b="99812" l="2404" r="89904">
                        <a14:foregroundMark x1="13341" y1="9859" x2="8413" y2="44695"/>
                        <a14:foregroundMark x1="8413" y1="44695" x2="7933" y2="25446"/>
                        <a14:foregroundMark x1="6130" y1="12207" x2="6130" y2="12207"/>
                        <a14:foregroundMark x1="2404" y1="18216" x2="10457" y2="46103"/>
                        <a14:foregroundMark x1="10457" y1="46103" x2="13942" y2="50329"/>
                        <a14:foregroundMark x1="14543" y1="48732" x2="52764" y2="86761"/>
                        <a14:foregroundMark x1="52764" y1="86761" x2="56490" y2="75211"/>
                        <a14:foregroundMark x1="56490" y1="75211" x2="65865" y2="90610"/>
                        <a14:foregroundMark x1="65865" y1="90610" x2="65625" y2="82911"/>
                        <a14:foregroundMark x1="65625" y1="82911" x2="72476" y2="93709"/>
                        <a14:foregroundMark x1="72476" y1="93709" x2="73197" y2="85540"/>
                        <a14:foregroundMark x1="73197" y1="85540" x2="75841" y2="92488"/>
                        <a14:foregroundMark x1="75841" y1="92488" x2="76322" y2="91362"/>
                        <a14:foregroundMark x1="33293" y1="64225" x2="10817" y2="89765"/>
                        <a14:foregroundMark x1="10817" y1="89765" x2="26322" y2="63380"/>
                        <a14:foregroundMark x1="26322" y1="63380" x2="9014" y2="82160"/>
                        <a14:foregroundMark x1="9014" y1="82160" x2="12139" y2="74930"/>
                        <a14:foregroundMark x1="12139" y1="74930" x2="12139" y2="74930"/>
                        <a14:foregroundMark x1="55769" y1="84695" x2="61298" y2="92582"/>
                        <a14:foregroundMark x1="61298" y1="92582" x2="74639" y2="95023"/>
                        <a14:foregroundMark x1="74639" y1="95023" x2="61899" y2="82629"/>
                        <a14:foregroundMark x1="61899" y1="82629" x2="57692" y2="90047"/>
                        <a14:foregroundMark x1="57692" y1="90047" x2="42548" y2="90516"/>
                        <a14:foregroundMark x1="42548" y1="90516" x2="27284" y2="94085"/>
                        <a14:foregroundMark x1="27284" y1="94085" x2="20313" y2="88075"/>
                        <a14:foregroundMark x1="20313" y1="88075" x2="11779" y2="95117"/>
                        <a14:foregroundMark x1="11779" y1="95117" x2="10938" y2="92300"/>
                        <a14:foregroundMark x1="73197" y1="94930" x2="80168" y2="96808"/>
                        <a14:foregroundMark x1="65745" y1="96338" x2="50000" y2="95962"/>
                        <a14:foregroundMark x1="50000" y1="95962" x2="34856" y2="98685"/>
                        <a14:foregroundMark x1="34856" y1="98685" x2="47596" y2="97277"/>
                        <a14:foregroundMark x1="47596" y1="97277" x2="50841" y2="95681"/>
                        <a14:foregroundMark x1="56010" y1="67512" x2="52043" y2="59906"/>
                        <a14:foregroundMark x1="52043" y1="59906" x2="60337" y2="68638"/>
                        <a14:foregroundMark x1="60337" y1="68638" x2="43990" y2="40845"/>
                        <a14:foregroundMark x1="43990" y1="40845" x2="31490" y2="35399"/>
                        <a14:foregroundMark x1="31490" y1="35399" x2="16707" y2="18216"/>
                        <a14:foregroundMark x1="16707" y1="18216" x2="17188" y2="8638"/>
                        <a14:foregroundMark x1="17188" y1="8638" x2="23197" y2="2629"/>
                        <a14:foregroundMark x1="23197" y1="2629" x2="18029" y2="10141"/>
                        <a14:foregroundMark x1="18029" y1="10141" x2="8053" y2="5915"/>
                        <a14:foregroundMark x1="8053" y1="5915" x2="4327" y2="1972"/>
                        <a14:foregroundMark x1="84135" y1="96244" x2="86058" y2="99812"/>
                      </a14:backgroundRemoval>
                    </a14:imgEffect>
                    <a14:imgEffect>
                      <a14:brightnessContrast bright="4000"/>
                    </a14:imgEffect>
                  </a14:imgLayer>
                </a14:imgProps>
              </a:ext>
            </a:extLst>
          </a:blip>
          <a:srcRect r="32405"/>
          <a:stretch/>
        </p:blipFill>
        <p:spPr>
          <a:xfrm>
            <a:off x="8971887" y="0"/>
            <a:ext cx="3220113" cy="6832262"/>
          </a:xfrm>
          <a:prstGeom prst="rect">
            <a:avLst/>
          </a:prstGeom>
          <a:effectLst>
            <a:outerShdw blurRad="736600" dist="1320800" dir="15540000" sx="99000" sy="99000" algn="ctr" rotWithShape="0">
              <a:srgbClr val="000000">
                <a:alpha val="0"/>
              </a:srgbClr>
            </a:outerShdw>
          </a:effectLst>
        </p:spPr>
      </p:pic>
      <p:sp>
        <p:nvSpPr>
          <p:cNvPr id="4" name="Content Placeholder 3">
            <a:extLst>
              <a:ext uri="{FF2B5EF4-FFF2-40B4-BE49-F238E27FC236}">
                <a16:creationId xmlns:a16="http://schemas.microsoft.com/office/drawing/2014/main" id="{3155A7F4-B5E8-4901-8CD6-37A4C08C43AF}"/>
              </a:ext>
            </a:extLst>
          </p:cNvPr>
          <p:cNvSpPr>
            <a:spLocks noGrp="1"/>
          </p:cNvSpPr>
          <p:nvPr>
            <p:ph idx="1"/>
          </p:nvPr>
        </p:nvSpPr>
        <p:spPr>
          <a:xfrm>
            <a:off x="306186" y="1736957"/>
            <a:ext cx="9735589" cy="4351338"/>
          </a:xfrm>
        </p:spPr>
        <p:txBody>
          <a:bodyPr/>
          <a:lstStyle/>
          <a:p>
            <a:pPr marL="50800" indent="0">
              <a:buNone/>
            </a:pPr>
            <a:r>
              <a:rPr lang="en-US" sz="2000" dirty="0"/>
              <a:t>Genomic DNA is extracted from peripheral blood samples preserved in EDTA using </a:t>
            </a:r>
            <a:r>
              <a:rPr lang="en-US" sz="2000" dirty="0" err="1"/>
              <a:t>QIAamp</a:t>
            </a:r>
            <a:r>
              <a:rPr lang="en-US" sz="2000" dirty="0"/>
              <a:t> DNA Blood Mini Kit, spin protocol. </a:t>
            </a:r>
          </a:p>
          <a:p>
            <a:pPr marL="50800" indent="0">
              <a:buNone/>
            </a:pPr>
            <a:r>
              <a:rPr lang="en-US" sz="2000" dirty="0"/>
              <a:t>The principle of the test includes lysis of the nucleated cells using lysis buffer, which has high salt concentration that breaks the cellular membrane; after the lysing step, DNA is allowed to bind to the spin column membrane for separating the DNA from the cell debris; removal of the contaminants with wash buffers; and elution of pure DNA. The measurement of the purified DNA is performed by UV absorbance at 260nm and 280nm. DNA concentration is determined by measuring at 260nm, and the purity of the purified DNA is determined on the bases of 260nm/280nm ratio. A pure DNA falls in the accepted ratio, which ranges from 1.7 up to 1.9.</a:t>
            </a:r>
          </a:p>
        </p:txBody>
      </p:sp>
      <p:graphicFrame>
        <p:nvGraphicFramePr>
          <p:cNvPr id="2" name="Diagram 1">
            <a:extLst>
              <a:ext uri="{FF2B5EF4-FFF2-40B4-BE49-F238E27FC236}">
                <a16:creationId xmlns:a16="http://schemas.microsoft.com/office/drawing/2014/main" id="{1C6B98F2-B8DF-4E76-9733-9F77CDBDFD76}"/>
              </a:ext>
            </a:extLst>
          </p:cNvPr>
          <p:cNvGraphicFramePr/>
          <p:nvPr>
            <p:extLst/>
          </p:nvPr>
        </p:nvGraphicFramePr>
        <p:xfrm>
          <a:off x="214282" y="4261657"/>
          <a:ext cx="10132293" cy="30646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mc:AlternateContent xmlns:mc="http://schemas.openxmlformats.org/markup-compatibility/2006" xmlns:p14="http://schemas.microsoft.com/office/powerpoint/2010/main">
        <mc:Choice Requires="p14">
          <p:contentPart p14:bwMode="auto" r:id="rId10">
            <p14:nvContentPartPr>
              <p14:cNvPr id="16" name="Ink 15">
                <a:extLst>
                  <a:ext uri="{FF2B5EF4-FFF2-40B4-BE49-F238E27FC236}">
                    <a16:creationId xmlns:a16="http://schemas.microsoft.com/office/drawing/2014/main" id="{FF560FC7-65DB-476E-A199-0B13121CAA93}"/>
                  </a:ext>
                </a:extLst>
              </p14:cNvPr>
              <p14:cNvContentPartPr/>
              <p14:nvPr/>
            </p14:nvContentPartPr>
            <p14:xfrm>
              <a:off x="7819033" y="5318167"/>
              <a:ext cx="435960" cy="143280"/>
            </p14:xfrm>
          </p:contentPart>
        </mc:Choice>
        <mc:Fallback xmlns="">
          <p:pic>
            <p:nvPicPr>
              <p:cNvPr id="16" name="Ink 15">
                <a:extLst>
                  <a:ext uri="{FF2B5EF4-FFF2-40B4-BE49-F238E27FC236}">
                    <a16:creationId xmlns:a16="http://schemas.microsoft.com/office/drawing/2014/main" id="{FF560FC7-65DB-476E-A199-0B13121CAA93}"/>
                  </a:ext>
                </a:extLst>
              </p:cNvPr>
              <p:cNvPicPr/>
              <p:nvPr/>
            </p:nvPicPr>
            <p:blipFill>
              <a:blip r:embed="rId19"/>
              <a:stretch>
                <a:fillRect/>
              </a:stretch>
            </p:blipFill>
            <p:spPr>
              <a:xfrm>
                <a:off x="7729033" y="5138527"/>
                <a:ext cx="615600" cy="502920"/>
              </a:xfrm>
              <a:prstGeom prst="rect">
                <a:avLst/>
              </a:prstGeom>
            </p:spPr>
          </p:pic>
        </mc:Fallback>
      </mc:AlternateContent>
    </p:spTree>
    <p:extLst>
      <p:ext uri="{BB962C8B-B14F-4D97-AF65-F5344CB8AC3E}">
        <p14:creationId xmlns:p14="http://schemas.microsoft.com/office/powerpoint/2010/main" val="3241760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4"/>
          <p:cNvSpPr txBox="1">
            <a:spLocks noGrp="1"/>
          </p:cNvSpPr>
          <p:nvPr>
            <p:ph type="title"/>
          </p:nvPr>
        </p:nvSpPr>
        <p:spPr>
          <a:xfrm>
            <a:off x="838200" y="728876"/>
            <a:ext cx="8596800" cy="882900"/>
          </a:xfrm>
          <a:prstGeom prst="rect">
            <a:avLst/>
          </a:prstGeom>
          <a:noFill/>
          <a:ln>
            <a:noFill/>
          </a:ln>
        </p:spPr>
        <p:txBody>
          <a:bodyPr spcFirstLastPara="1" wrap="square" lIns="91425" tIns="45700" rIns="91425" bIns="45700" anchor="ctr" anchorCtr="0">
            <a:noAutofit/>
          </a:bodyPr>
          <a:lstStyle/>
          <a:p>
            <a:pPr lvl="0">
              <a:spcBef>
                <a:spcPts val="0"/>
              </a:spcBef>
              <a:buClr>
                <a:schemeClr val="accent1"/>
              </a:buClr>
              <a:buSzPts val="6000"/>
            </a:pPr>
            <a:r>
              <a:rPr lang="en-US" altLang="en-US" sz="6000" dirty="0">
                <a:solidFill>
                  <a:schemeClr val="accent1"/>
                </a:solidFill>
                <a:latin typeface="Calibri"/>
                <a:cs typeface="Calibri"/>
              </a:rPr>
              <a:t>Lab Equipment</a:t>
            </a:r>
            <a:r>
              <a:rPr lang="en-US" sz="6000" b="1" i="0" u="none" strike="noStrike" cap="none" dirty="0">
                <a:solidFill>
                  <a:schemeClr val="accent3"/>
                </a:solidFill>
                <a:latin typeface="Calibri"/>
                <a:ea typeface="Calibri"/>
                <a:cs typeface="Calibri"/>
                <a:sym typeface="Calibri"/>
              </a:rPr>
              <a:t>:</a:t>
            </a:r>
            <a:endParaRPr dirty="0"/>
          </a:p>
        </p:txBody>
      </p:sp>
      <p:pic>
        <p:nvPicPr>
          <p:cNvPr id="12" name="Picture 11">
            <a:extLst>
              <a:ext uri="{FF2B5EF4-FFF2-40B4-BE49-F238E27FC236}">
                <a16:creationId xmlns:a16="http://schemas.microsoft.com/office/drawing/2014/main" id="{3E7E8D98-3585-4E78-A708-1447B93B7FE7}"/>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1972" b="99812" l="2404" r="89904">
                        <a14:foregroundMark x1="13341" y1="9859" x2="8413" y2="44695"/>
                        <a14:foregroundMark x1="8413" y1="44695" x2="7933" y2="25446"/>
                        <a14:foregroundMark x1="6130" y1="12207" x2="6130" y2="12207"/>
                        <a14:foregroundMark x1="2404" y1="18216" x2="10457" y2="46103"/>
                        <a14:foregroundMark x1="10457" y1="46103" x2="13942" y2="50329"/>
                        <a14:foregroundMark x1="14543" y1="48732" x2="52764" y2="86761"/>
                        <a14:foregroundMark x1="52764" y1="86761" x2="56490" y2="75211"/>
                        <a14:foregroundMark x1="56490" y1="75211" x2="65865" y2="90610"/>
                        <a14:foregroundMark x1="65865" y1="90610" x2="65625" y2="82911"/>
                        <a14:foregroundMark x1="65625" y1="82911" x2="72476" y2="93709"/>
                        <a14:foregroundMark x1="72476" y1="93709" x2="73197" y2="85540"/>
                        <a14:foregroundMark x1="73197" y1="85540" x2="75841" y2="92488"/>
                        <a14:foregroundMark x1="75841" y1="92488" x2="76322" y2="91362"/>
                        <a14:foregroundMark x1="33293" y1="64225" x2="10817" y2="89765"/>
                        <a14:foregroundMark x1="10817" y1="89765" x2="26322" y2="63380"/>
                        <a14:foregroundMark x1="26322" y1="63380" x2="9014" y2="82160"/>
                        <a14:foregroundMark x1="9014" y1="82160" x2="12139" y2="74930"/>
                        <a14:foregroundMark x1="12139" y1="74930" x2="12139" y2="74930"/>
                        <a14:foregroundMark x1="55769" y1="84695" x2="61298" y2="92582"/>
                        <a14:foregroundMark x1="61298" y1="92582" x2="74639" y2="95023"/>
                        <a14:foregroundMark x1="74639" y1="95023" x2="61899" y2="82629"/>
                        <a14:foregroundMark x1="61899" y1="82629" x2="57692" y2="90047"/>
                        <a14:foregroundMark x1="57692" y1="90047" x2="42548" y2="90516"/>
                        <a14:foregroundMark x1="42548" y1="90516" x2="27284" y2="94085"/>
                        <a14:foregroundMark x1="27284" y1="94085" x2="20313" y2="88075"/>
                        <a14:foregroundMark x1="20313" y1="88075" x2="11779" y2="95117"/>
                        <a14:foregroundMark x1="11779" y1="95117" x2="10938" y2="92300"/>
                        <a14:foregroundMark x1="73197" y1="94930" x2="80168" y2="96808"/>
                        <a14:foregroundMark x1="65745" y1="96338" x2="50000" y2="95962"/>
                        <a14:foregroundMark x1="50000" y1="95962" x2="34856" y2="98685"/>
                        <a14:foregroundMark x1="34856" y1="98685" x2="47596" y2="97277"/>
                        <a14:foregroundMark x1="47596" y1="97277" x2="50841" y2="95681"/>
                        <a14:foregroundMark x1="56010" y1="67512" x2="52043" y2="59906"/>
                        <a14:foregroundMark x1="52043" y1="59906" x2="60337" y2="68638"/>
                        <a14:foregroundMark x1="60337" y1="68638" x2="43990" y2="40845"/>
                        <a14:foregroundMark x1="43990" y1="40845" x2="31490" y2="35399"/>
                        <a14:foregroundMark x1="31490" y1="35399" x2="16707" y2="18216"/>
                        <a14:foregroundMark x1="16707" y1="18216" x2="17188" y2="8638"/>
                        <a14:foregroundMark x1="17188" y1="8638" x2="23197" y2="2629"/>
                        <a14:foregroundMark x1="23197" y1="2629" x2="18029" y2="10141"/>
                        <a14:foregroundMark x1="18029" y1="10141" x2="8053" y2="5915"/>
                        <a14:foregroundMark x1="8053" y1="5915" x2="4327" y2="1972"/>
                        <a14:foregroundMark x1="84135" y1="96244" x2="86058" y2="99812"/>
                      </a14:backgroundRemoval>
                    </a14:imgEffect>
                    <a14:imgEffect>
                      <a14:brightnessContrast bright="4000"/>
                    </a14:imgEffect>
                  </a14:imgLayer>
                </a14:imgProps>
              </a:ext>
            </a:extLst>
          </a:blip>
          <a:srcRect r="32405"/>
          <a:stretch/>
        </p:blipFill>
        <p:spPr>
          <a:xfrm>
            <a:off x="8971887" y="0"/>
            <a:ext cx="3220113" cy="6832262"/>
          </a:xfrm>
          <a:prstGeom prst="rect">
            <a:avLst/>
          </a:prstGeom>
          <a:effectLst>
            <a:outerShdw blurRad="736600" dist="1320800" dir="15540000" sx="99000" sy="99000" algn="ctr" rotWithShape="0">
              <a:srgbClr val="000000">
                <a:alpha val="0"/>
              </a:srgbClr>
            </a:outerShdw>
          </a:effectLst>
        </p:spPr>
      </p:pic>
      <p:grpSp>
        <p:nvGrpSpPr>
          <p:cNvPr id="5" name="Group 16">
            <a:extLst>
              <a:ext uri="{FF2B5EF4-FFF2-40B4-BE49-F238E27FC236}">
                <a16:creationId xmlns:a16="http://schemas.microsoft.com/office/drawing/2014/main" id="{7677A11A-B293-4A1A-97BF-EB24FAF1BAAB}"/>
              </a:ext>
            </a:extLst>
          </p:cNvPr>
          <p:cNvGrpSpPr>
            <a:grpSpLocks/>
          </p:cNvGrpSpPr>
          <p:nvPr/>
        </p:nvGrpSpPr>
        <p:grpSpPr bwMode="auto">
          <a:xfrm>
            <a:off x="2118915" y="1746552"/>
            <a:ext cx="3238500" cy="1552575"/>
            <a:chOff x="395536" y="1340768"/>
            <a:chExt cx="3238723" cy="1552575"/>
          </a:xfrm>
        </p:grpSpPr>
        <p:pic>
          <p:nvPicPr>
            <p:cNvPr id="6" name="Picture 2">
              <a:extLst>
                <a:ext uri="{FF2B5EF4-FFF2-40B4-BE49-F238E27FC236}">
                  <a16:creationId xmlns:a16="http://schemas.microsoft.com/office/drawing/2014/main" id="{46F67352-789F-41F4-872F-611BD9A3BF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784" y="1340768"/>
              <a:ext cx="100647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8">
              <a:extLst>
                <a:ext uri="{FF2B5EF4-FFF2-40B4-BE49-F238E27FC236}">
                  <a16:creationId xmlns:a16="http://schemas.microsoft.com/office/drawing/2014/main" id="{79380F98-8B48-46E7-A0FA-0E6B0F37C555}"/>
                </a:ext>
              </a:extLst>
            </p:cNvPr>
            <p:cNvSpPr/>
            <p:nvPr/>
          </p:nvSpPr>
          <p:spPr>
            <a:xfrm>
              <a:off x="395536" y="1701130"/>
              <a:ext cx="2484609" cy="369332"/>
            </a:xfrm>
            <a:prstGeom prst="rect">
              <a:avLst/>
            </a:prstGeom>
          </p:spPr>
          <p:txBody>
            <a:bodyPr>
              <a:spAutoFit/>
            </a:bodyPr>
            <a:lstStyle/>
            <a:p>
              <a:pPr marL="457200" indent="-457200" algn="r" rtl="1" fontAlgn="auto">
                <a:spcBef>
                  <a:spcPct val="20000"/>
                </a:spcBef>
                <a:buClr>
                  <a:srgbClr val="FFCC00"/>
                </a:buClr>
                <a:defRPr/>
              </a:pPr>
              <a:r>
                <a:rPr kumimoji="1" lang="en-US" sz="1800" dirty="0">
                  <a:latin typeface="Microsoft New Tai Lue" panose="020B0502040204020203" pitchFamily="34" charset="0"/>
                  <a:ea typeface="+mn-ea"/>
                  <a:cs typeface="Microsoft New Tai Lue" panose="020B0502040204020203" pitchFamily="34" charset="0"/>
                </a:rPr>
                <a:t>Automatic pipettes</a:t>
              </a:r>
            </a:p>
          </p:txBody>
        </p:sp>
      </p:grpSp>
      <p:grpSp>
        <p:nvGrpSpPr>
          <p:cNvPr id="11" name="Group 14">
            <a:extLst>
              <a:ext uri="{FF2B5EF4-FFF2-40B4-BE49-F238E27FC236}">
                <a16:creationId xmlns:a16="http://schemas.microsoft.com/office/drawing/2014/main" id="{5B311623-4222-4075-AE58-66BC0EABF356}"/>
              </a:ext>
            </a:extLst>
          </p:cNvPr>
          <p:cNvGrpSpPr>
            <a:grpSpLocks/>
          </p:cNvGrpSpPr>
          <p:nvPr/>
        </p:nvGrpSpPr>
        <p:grpSpPr bwMode="auto">
          <a:xfrm>
            <a:off x="7009338" y="1520787"/>
            <a:ext cx="1896044" cy="1104900"/>
            <a:chOff x="6013059" y="2060848"/>
            <a:chExt cx="1896089" cy="1104900"/>
          </a:xfrm>
        </p:grpSpPr>
        <p:pic>
          <p:nvPicPr>
            <p:cNvPr id="13" name="Picture 5" descr="http://www.somatco.com/images/1887-176.JPEG">
              <a:extLst>
                <a:ext uri="{FF2B5EF4-FFF2-40B4-BE49-F238E27FC236}">
                  <a16:creationId xmlns:a16="http://schemas.microsoft.com/office/drawing/2014/main" id="{7241A15A-313A-4EF0-8707-F1E24D9A16D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4248" y="2060848"/>
              <a:ext cx="11049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4">
              <a:extLst>
                <a:ext uri="{FF2B5EF4-FFF2-40B4-BE49-F238E27FC236}">
                  <a16:creationId xmlns:a16="http://schemas.microsoft.com/office/drawing/2014/main" id="{2BF3CFF0-083F-4699-8660-0623A43971EE}"/>
                </a:ext>
              </a:extLst>
            </p:cNvPr>
            <p:cNvSpPr/>
            <p:nvPr/>
          </p:nvSpPr>
          <p:spPr>
            <a:xfrm>
              <a:off x="6013059" y="2492648"/>
              <a:ext cx="846727" cy="369332"/>
            </a:xfrm>
            <a:prstGeom prst="rect">
              <a:avLst/>
            </a:prstGeom>
          </p:spPr>
          <p:txBody>
            <a:bodyPr wrap="none">
              <a:spAutoFit/>
            </a:bodyPr>
            <a:lstStyle/>
            <a:p>
              <a:pPr marL="457200" indent="-457200" algn="r" rtl="1" fontAlgn="auto">
                <a:spcBef>
                  <a:spcPct val="20000"/>
                </a:spcBef>
                <a:spcAft>
                  <a:spcPts val="0"/>
                </a:spcAft>
                <a:buClr>
                  <a:srgbClr val="FFCC00"/>
                </a:buClr>
                <a:defRPr/>
              </a:pPr>
              <a:r>
                <a:rPr kumimoji="1" lang="en-US" sz="1800" dirty="0">
                  <a:latin typeface="Microsoft New Tai Lue" panose="020B0502040204020203" pitchFamily="34" charset="0"/>
                  <a:ea typeface="+mn-ea"/>
                  <a:cs typeface="Microsoft New Tai Lue" panose="020B0502040204020203" pitchFamily="34" charset="0"/>
                </a:rPr>
                <a:t>Vortex</a:t>
              </a:r>
            </a:p>
          </p:txBody>
        </p:sp>
      </p:grpSp>
      <p:grpSp>
        <p:nvGrpSpPr>
          <p:cNvPr id="15" name="Group 17">
            <a:extLst>
              <a:ext uri="{FF2B5EF4-FFF2-40B4-BE49-F238E27FC236}">
                <a16:creationId xmlns:a16="http://schemas.microsoft.com/office/drawing/2014/main" id="{FDFE2444-6E7F-4D8E-BE29-90E486330608}"/>
              </a:ext>
            </a:extLst>
          </p:cNvPr>
          <p:cNvGrpSpPr>
            <a:grpSpLocks/>
          </p:cNvGrpSpPr>
          <p:nvPr/>
        </p:nvGrpSpPr>
        <p:grpSpPr bwMode="auto">
          <a:xfrm>
            <a:off x="1468211" y="4240731"/>
            <a:ext cx="2039350" cy="1666318"/>
            <a:chOff x="1043608" y="2852936"/>
            <a:chExt cx="2038878" cy="1665520"/>
          </a:xfrm>
        </p:grpSpPr>
        <p:pic>
          <p:nvPicPr>
            <p:cNvPr id="16" name="Picture 3">
              <a:extLst>
                <a:ext uri="{FF2B5EF4-FFF2-40B4-BE49-F238E27FC236}">
                  <a16:creationId xmlns:a16="http://schemas.microsoft.com/office/drawing/2014/main" id="{1649D710-A5A9-4127-89E2-31DB087C7C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3608" y="2852936"/>
              <a:ext cx="2038878"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7">
              <a:extLst>
                <a:ext uri="{FF2B5EF4-FFF2-40B4-BE49-F238E27FC236}">
                  <a16:creationId xmlns:a16="http://schemas.microsoft.com/office/drawing/2014/main" id="{86468195-6AE2-4A6A-9C03-7C887413DB69}"/>
                </a:ext>
              </a:extLst>
            </p:cNvPr>
            <p:cNvSpPr/>
            <p:nvPr/>
          </p:nvSpPr>
          <p:spPr>
            <a:xfrm>
              <a:off x="1352116" y="4149301"/>
              <a:ext cx="1320890" cy="369155"/>
            </a:xfrm>
            <a:prstGeom prst="rect">
              <a:avLst/>
            </a:prstGeom>
          </p:spPr>
          <p:txBody>
            <a:bodyPr wrap="none">
              <a:spAutoFit/>
            </a:bodyPr>
            <a:lstStyle/>
            <a:p>
              <a:pPr marL="457200" indent="-457200" algn="r" rtl="1">
                <a:spcBef>
                  <a:spcPct val="20000"/>
                </a:spcBef>
                <a:buClr>
                  <a:srgbClr val="FFCC00"/>
                </a:buClr>
                <a:defRPr/>
              </a:pPr>
              <a:r>
                <a:rPr kumimoji="1" lang="en-US" sz="1800" dirty="0">
                  <a:latin typeface="Microsoft New Tai Lue" panose="020B0502040204020203" pitchFamily="34" charset="0"/>
                  <a:ea typeface="+mn-ea"/>
                  <a:cs typeface="Microsoft New Tai Lue" panose="020B0502040204020203" pitchFamily="34" charset="0"/>
                </a:rPr>
                <a:t>Water bath</a:t>
              </a:r>
            </a:p>
          </p:txBody>
        </p:sp>
      </p:grpSp>
      <p:grpSp>
        <p:nvGrpSpPr>
          <p:cNvPr id="18" name="Group 18">
            <a:extLst>
              <a:ext uri="{FF2B5EF4-FFF2-40B4-BE49-F238E27FC236}">
                <a16:creationId xmlns:a16="http://schemas.microsoft.com/office/drawing/2014/main" id="{D26CA03D-08E2-427B-B1AD-F7ACB236BB93}"/>
              </a:ext>
            </a:extLst>
          </p:cNvPr>
          <p:cNvGrpSpPr>
            <a:grpSpLocks/>
          </p:cNvGrpSpPr>
          <p:nvPr/>
        </p:nvGrpSpPr>
        <p:grpSpPr bwMode="auto">
          <a:xfrm>
            <a:off x="2915574" y="5195717"/>
            <a:ext cx="6465888" cy="1584325"/>
            <a:chOff x="3530824" y="5805264"/>
            <a:chExt cx="6465446" cy="1584176"/>
          </a:xfrm>
        </p:grpSpPr>
        <p:pic>
          <p:nvPicPr>
            <p:cNvPr id="19" name="Picture 3" descr="spectrophotometer">
              <a:extLst>
                <a:ext uri="{FF2B5EF4-FFF2-40B4-BE49-F238E27FC236}">
                  <a16:creationId xmlns:a16="http://schemas.microsoft.com/office/drawing/2014/main" id="{73C6976D-28A2-40BD-8188-3DC15F2553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08304" y="5805264"/>
              <a:ext cx="2687966"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20">
              <a:extLst>
                <a:ext uri="{FF2B5EF4-FFF2-40B4-BE49-F238E27FC236}">
                  <a16:creationId xmlns:a16="http://schemas.microsoft.com/office/drawing/2014/main" id="{F145DECC-DC36-49A3-B6B1-161A785C332F}"/>
                </a:ext>
              </a:extLst>
            </p:cNvPr>
            <p:cNvSpPr/>
            <p:nvPr/>
          </p:nvSpPr>
          <p:spPr>
            <a:xfrm>
              <a:off x="3530824" y="6470364"/>
              <a:ext cx="3565281" cy="369297"/>
            </a:xfrm>
            <a:prstGeom prst="rect">
              <a:avLst/>
            </a:prstGeom>
          </p:spPr>
          <p:txBody>
            <a:bodyPr>
              <a:spAutoFit/>
            </a:bodyPr>
            <a:lstStyle/>
            <a:p>
              <a:pPr marL="457200" indent="-457200" algn="r" rtl="1" fontAlgn="auto">
                <a:spcBef>
                  <a:spcPct val="20000"/>
                </a:spcBef>
                <a:spcAft>
                  <a:spcPts val="0"/>
                </a:spcAft>
                <a:buClr>
                  <a:srgbClr val="FFCC00"/>
                </a:buClr>
                <a:defRPr/>
              </a:pPr>
              <a:r>
                <a:rPr kumimoji="1" lang="en-US" sz="1800" dirty="0">
                  <a:latin typeface="Microsoft New Tai Lue" panose="020B0502040204020203" pitchFamily="34" charset="0"/>
                  <a:ea typeface="+mn-ea"/>
                  <a:cs typeface="Microsoft New Tai Lue" panose="020B0502040204020203" pitchFamily="34" charset="0"/>
                </a:rPr>
                <a:t>UV-spectrophotometer</a:t>
              </a:r>
            </a:p>
          </p:txBody>
        </p:sp>
      </p:grpSp>
      <p:grpSp>
        <p:nvGrpSpPr>
          <p:cNvPr id="8" name="Group 15">
            <a:extLst>
              <a:ext uri="{FF2B5EF4-FFF2-40B4-BE49-F238E27FC236}">
                <a16:creationId xmlns:a16="http://schemas.microsoft.com/office/drawing/2014/main" id="{91CB3AEC-0CC8-455E-A67B-B87A4F8979B3}"/>
              </a:ext>
            </a:extLst>
          </p:cNvPr>
          <p:cNvGrpSpPr>
            <a:grpSpLocks/>
          </p:cNvGrpSpPr>
          <p:nvPr/>
        </p:nvGrpSpPr>
        <p:grpSpPr bwMode="auto">
          <a:xfrm>
            <a:off x="6271496" y="2885154"/>
            <a:ext cx="3594153" cy="2220913"/>
            <a:chOff x="1287856" y="2420893"/>
            <a:chExt cx="3570458" cy="1679015"/>
          </a:xfrm>
        </p:grpSpPr>
        <p:sp>
          <p:nvSpPr>
            <p:cNvPr id="10" name="Rectangle 11">
              <a:extLst>
                <a:ext uri="{FF2B5EF4-FFF2-40B4-BE49-F238E27FC236}">
                  <a16:creationId xmlns:a16="http://schemas.microsoft.com/office/drawing/2014/main" id="{B6F72781-9CB8-4914-86B0-3679B7E17FD5}"/>
                </a:ext>
              </a:extLst>
            </p:cNvPr>
            <p:cNvSpPr/>
            <p:nvPr/>
          </p:nvSpPr>
          <p:spPr>
            <a:xfrm>
              <a:off x="1287856" y="3251545"/>
              <a:ext cx="2158960" cy="279216"/>
            </a:xfrm>
            <a:prstGeom prst="rect">
              <a:avLst/>
            </a:prstGeom>
          </p:spPr>
          <p:txBody>
            <a:bodyPr>
              <a:spAutoFit/>
            </a:bodyPr>
            <a:lstStyle/>
            <a:p>
              <a:pPr marL="457200" indent="-457200" algn="r" rtl="1" fontAlgn="auto">
                <a:spcBef>
                  <a:spcPct val="20000"/>
                </a:spcBef>
                <a:spcAft>
                  <a:spcPts val="0"/>
                </a:spcAft>
                <a:buClr>
                  <a:srgbClr val="FFCC00"/>
                </a:buClr>
                <a:defRPr/>
              </a:pPr>
              <a:r>
                <a:rPr kumimoji="1" lang="en-US" sz="1800" dirty="0">
                  <a:latin typeface="Microsoft New Tai Lue" panose="020B0502040204020203" pitchFamily="34" charset="0"/>
                  <a:ea typeface="+mn-ea"/>
                  <a:cs typeface="Microsoft New Tai Lue" panose="020B0502040204020203" pitchFamily="34" charset="0"/>
                </a:rPr>
                <a:t>Microcentrifuge</a:t>
              </a:r>
            </a:p>
          </p:txBody>
        </p:sp>
        <p:pic>
          <p:nvPicPr>
            <p:cNvPr id="9" name="Picture 6">
              <a:extLst>
                <a:ext uri="{FF2B5EF4-FFF2-40B4-BE49-F238E27FC236}">
                  <a16:creationId xmlns:a16="http://schemas.microsoft.com/office/drawing/2014/main" id="{8E960051-2B89-4CAF-917C-8FE3EE6B8A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99112" y="2420893"/>
              <a:ext cx="1359202" cy="167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Oval 1">
            <a:extLst>
              <a:ext uri="{FF2B5EF4-FFF2-40B4-BE49-F238E27FC236}">
                <a16:creationId xmlns:a16="http://schemas.microsoft.com/office/drawing/2014/main" id="{C224D539-7F3A-4D58-B31E-D0A001E8FC63}"/>
              </a:ext>
            </a:extLst>
          </p:cNvPr>
          <p:cNvSpPr/>
          <p:nvPr/>
        </p:nvSpPr>
        <p:spPr>
          <a:xfrm>
            <a:off x="3863340" y="5830541"/>
            <a:ext cx="2684264"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5501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4"/>
          <p:cNvSpPr txBox="1">
            <a:spLocks noGrp="1"/>
          </p:cNvSpPr>
          <p:nvPr>
            <p:ph type="title"/>
          </p:nvPr>
        </p:nvSpPr>
        <p:spPr>
          <a:xfrm>
            <a:off x="711080" y="574988"/>
            <a:ext cx="8596800" cy="882900"/>
          </a:xfrm>
          <a:prstGeom prst="rect">
            <a:avLst/>
          </a:prstGeom>
          <a:noFill/>
          <a:ln>
            <a:noFill/>
          </a:ln>
        </p:spPr>
        <p:txBody>
          <a:bodyPr spcFirstLastPara="1" wrap="square" lIns="91425" tIns="45700" rIns="91425" bIns="45700" anchor="ctr" anchorCtr="0">
            <a:noAutofit/>
          </a:bodyPr>
          <a:lstStyle/>
          <a:p>
            <a:pPr lvl="0">
              <a:spcBef>
                <a:spcPts val="0"/>
              </a:spcBef>
              <a:buClr>
                <a:schemeClr val="accent1"/>
              </a:buClr>
              <a:buSzPts val="6000"/>
            </a:pPr>
            <a:r>
              <a:rPr lang="en-US" sz="6000" dirty="0">
                <a:solidFill>
                  <a:schemeClr val="accent1"/>
                </a:solidFill>
                <a:latin typeface="Calibri"/>
                <a:ea typeface="Calibri"/>
                <a:cs typeface="Calibri"/>
                <a:sym typeface="Calibri"/>
              </a:rPr>
              <a:t>Continued</a:t>
            </a:r>
            <a:r>
              <a:rPr lang="en-US" sz="6000" b="1" dirty="0">
                <a:solidFill>
                  <a:schemeClr val="accent3"/>
                </a:solidFill>
                <a:latin typeface="Calibri"/>
                <a:cs typeface="Calibri"/>
                <a:sym typeface="Calibri"/>
              </a:rPr>
              <a:t>…</a:t>
            </a:r>
            <a:endParaRPr sz="6000" b="1" dirty="0">
              <a:solidFill>
                <a:schemeClr val="accent3"/>
              </a:solidFill>
              <a:latin typeface="Calibri"/>
              <a:cs typeface="Calibri"/>
            </a:endParaRPr>
          </a:p>
        </p:txBody>
      </p:sp>
      <p:pic>
        <p:nvPicPr>
          <p:cNvPr id="12" name="Picture 11">
            <a:extLst>
              <a:ext uri="{FF2B5EF4-FFF2-40B4-BE49-F238E27FC236}">
                <a16:creationId xmlns:a16="http://schemas.microsoft.com/office/drawing/2014/main" id="{3E7E8D98-3585-4E78-A708-1447B93B7FE7}"/>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1972" b="99812" l="2404" r="89904">
                        <a14:foregroundMark x1="13341" y1="9859" x2="8413" y2="44695"/>
                        <a14:foregroundMark x1="8413" y1="44695" x2="7933" y2="25446"/>
                        <a14:foregroundMark x1="6130" y1="12207" x2="6130" y2="12207"/>
                        <a14:foregroundMark x1="2404" y1="18216" x2="10457" y2="46103"/>
                        <a14:foregroundMark x1="10457" y1="46103" x2="13942" y2="50329"/>
                        <a14:foregroundMark x1="14543" y1="48732" x2="52764" y2="86761"/>
                        <a14:foregroundMark x1="52764" y1="86761" x2="56490" y2="75211"/>
                        <a14:foregroundMark x1="56490" y1="75211" x2="65865" y2="90610"/>
                        <a14:foregroundMark x1="65865" y1="90610" x2="65625" y2="82911"/>
                        <a14:foregroundMark x1="65625" y1="82911" x2="72476" y2="93709"/>
                        <a14:foregroundMark x1="72476" y1="93709" x2="73197" y2="85540"/>
                        <a14:foregroundMark x1="73197" y1="85540" x2="75841" y2="92488"/>
                        <a14:foregroundMark x1="75841" y1="92488" x2="76322" y2="91362"/>
                        <a14:foregroundMark x1="33293" y1="64225" x2="10817" y2="89765"/>
                        <a14:foregroundMark x1="10817" y1="89765" x2="26322" y2="63380"/>
                        <a14:foregroundMark x1="26322" y1="63380" x2="9014" y2="82160"/>
                        <a14:foregroundMark x1="9014" y1="82160" x2="12139" y2="74930"/>
                        <a14:foregroundMark x1="12139" y1="74930" x2="12139" y2="74930"/>
                        <a14:foregroundMark x1="55769" y1="84695" x2="61298" y2="92582"/>
                        <a14:foregroundMark x1="61298" y1="92582" x2="74639" y2="95023"/>
                        <a14:foregroundMark x1="74639" y1="95023" x2="61899" y2="82629"/>
                        <a14:foregroundMark x1="61899" y1="82629" x2="57692" y2="90047"/>
                        <a14:foregroundMark x1="57692" y1="90047" x2="42548" y2="90516"/>
                        <a14:foregroundMark x1="42548" y1="90516" x2="27284" y2="94085"/>
                        <a14:foregroundMark x1="27284" y1="94085" x2="20313" y2="88075"/>
                        <a14:foregroundMark x1="20313" y1="88075" x2="11779" y2="95117"/>
                        <a14:foregroundMark x1="11779" y1="95117" x2="10938" y2="92300"/>
                        <a14:foregroundMark x1="73197" y1="94930" x2="80168" y2="96808"/>
                        <a14:foregroundMark x1="65745" y1="96338" x2="50000" y2="95962"/>
                        <a14:foregroundMark x1="50000" y1="95962" x2="34856" y2="98685"/>
                        <a14:foregroundMark x1="34856" y1="98685" x2="47596" y2="97277"/>
                        <a14:foregroundMark x1="47596" y1="97277" x2="50841" y2="95681"/>
                        <a14:foregroundMark x1="56010" y1="67512" x2="52043" y2="59906"/>
                        <a14:foregroundMark x1="52043" y1="59906" x2="60337" y2="68638"/>
                        <a14:foregroundMark x1="60337" y1="68638" x2="43990" y2="40845"/>
                        <a14:foregroundMark x1="43990" y1="40845" x2="31490" y2="35399"/>
                        <a14:foregroundMark x1="31490" y1="35399" x2="16707" y2="18216"/>
                        <a14:foregroundMark x1="16707" y1="18216" x2="17188" y2="8638"/>
                        <a14:foregroundMark x1="17188" y1="8638" x2="23197" y2="2629"/>
                        <a14:foregroundMark x1="23197" y1="2629" x2="18029" y2="10141"/>
                        <a14:foregroundMark x1="18029" y1="10141" x2="8053" y2="5915"/>
                        <a14:foregroundMark x1="8053" y1="5915" x2="4327" y2="1972"/>
                        <a14:foregroundMark x1="84135" y1="96244" x2="86058" y2="99812"/>
                      </a14:backgroundRemoval>
                    </a14:imgEffect>
                    <a14:imgEffect>
                      <a14:brightnessContrast bright="4000"/>
                    </a14:imgEffect>
                  </a14:imgLayer>
                </a14:imgProps>
              </a:ext>
            </a:extLst>
          </a:blip>
          <a:srcRect r="32405"/>
          <a:stretch/>
        </p:blipFill>
        <p:spPr>
          <a:xfrm>
            <a:off x="8971887" y="0"/>
            <a:ext cx="3220113" cy="6832262"/>
          </a:xfrm>
          <a:prstGeom prst="rect">
            <a:avLst/>
          </a:prstGeom>
          <a:effectLst>
            <a:outerShdw blurRad="736600" dist="1320800" dir="15540000" sx="99000" sy="99000" algn="ctr" rotWithShape="0">
              <a:srgbClr val="000000">
                <a:alpha val="0"/>
              </a:srgbClr>
            </a:outerShdw>
          </a:effectLst>
        </p:spPr>
      </p:pic>
      <p:sp>
        <p:nvSpPr>
          <p:cNvPr id="5" name="TextBox 7">
            <a:extLst>
              <a:ext uri="{FF2B5EF4-FFF2-40B4-BE49-F238E27FC236}">
                <a16:creationId xmlns:a16="http://schemas.microsoft.com/office/drawing/2014/main" id="{5C89CB80-B08F-453D-9B76-F741707BC316}"/>
              </a:ext>
            </a:extLst>
          </p:cNvPr>
          <p:cNvSpPr txBox="1">
            <a:spLocks noChangeArrowheads="1"/>
          </p:cNvSpPr>
          <p:nvPr/>
        </p:nvSpPr>
        <p:spPr bwMode="auto">
          <a:xfrm>
            <a:off x="2209800" y="2052935"/>
            <a:ext cx="23086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dirty="0">
                <a:latin typeface="Microsoft New Tai Lue" panose="020B0502040204020203" pitchFamily="34" charset="0"/>
                <a:cs typeface="Microsoft New Tai Lue" panose="020B0502040204020203" pitchFamily="34" charset="0"/>
              </a:rPr>
              <a:t>Eppendorf tube</a:t>
            </a:r>
          </a:p>
        </p:txBody>
      </p:sp>
      <p:pic>
        <p:nvPicPr>
          <p:cNvPr id="6" name="Picture 6" descr="C:\Documents and Settings\sumbul\My Documents\My Pictures\cuvette-3.gif">
            <a:extLst>
              <a:ext uri="{FF2B5EF4-FFF2-40B4-BE49-F238E27FC236}">
                <a16:creationId xmlns:a16="http://schemas.microsoft.com/office/drawing/2014/main" id="{F5B4A9B6-B41A-4522-866A-4DF99D9415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2108" y="1368425"/>
            <a:ext cx="220662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C:\Documents and Settings\sumbul\My Documents\My Pictures\eppendorftips2_4.jpg">
            <a:extLst>
              <a:ext uri="{FF2B5EF4-FFF2-40B4-BE49-F238E27FC236}">
                <a16:creationId xmlns:a16="http://schemas.microsoft.com/office/drawing/2014/main" id="{822D9297-7CD3-49F5-9E8B-BC3508BD89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0262" y="3424535"/>
            <a:ext cx="3313112"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C:\Documents and Settings\sumbul\My Documents\My Pictures\71rWEvord-L._SL1500_.jpg">
            <a:extLst>
              <a:ext uri="{FF2B5EF4-FFF2-40B4-BE49-F238E27FC236}">
                <a16:creationId xmlns:a16="http://schemas.microsoft.com/office/drawing/2014/main" id="{A954432D-CD54-4654-AB5A-8D3BAB6B22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72790" y="3793366"/>
            <a:ext cx="219075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C:\Documents and Settings\sumbul\My Documents\My Pictures\799px-Eppendorf_tubes_rack_1.jpg">
            <a:extLst>
              <a:ext uri="{FF2B5EF4-FFF2-40B4-BE49-F238E27FC236}">
                <a16:creationId xmlns:a16="http://schemas.microsoft.com/office/drawing/2014/main" id="{1296E3D0-3135-446C-9205-EA74F9E2FD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5914" t="14896" r="8334" b="18069"/>
          <a:stretch>
            <a:fillRect/>
          </a:stretch>
        </p:blipFill>
        <p:spPr bwMode="auto">
          <a:xfrm>
            <a:off x="8235600" y="5599113"/>
            <a:ext cx="2087563"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2">
            <a:extLst>
              <a:ext uri="{FF2B5EF4-FFF2-40B4-BE49-F238E27FC236}">
                <a16:creationId xmlns:a16="http://schemas.microsoft.com/office/drawing/2014/main" id="{E07A2F89-57E9-4D03-9BBB-0746D3BA9482}"/>
              </a:ext>
            </a:extLst>
          </p:cNvPr>
          <p:cNvSpPr txBox="1">
            <a:spLocks noChangeArrowheads="1"/>
          </p:cNvSpPr>
          <p:nvPr/>
        </p:nvSpPr>
        <p:spPr bwMode="auto">
          <a:xfrm>
            <a:off x="8756769" y="2042699"/>
            <a:ext cx="13564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dirty="0">
                <a:latin typeface="Microsoft New Tai Lue" panose="020B0502040204020203" pitchFamily="34" charset="0"/>
                <a:cs typeface="Microsoft New Tai Lue" panose="020B0502040204020203" pitchFamily="34" charset="0"/>
              </a:rPr>
              <a:t>Cuvettes</a:t>
            </a:r>
          </a:p>
        </p:txBody>
      </p:sp>
      <p:sp>
        <p:nvSpPr>
          <p:cNvPr id="11" name="TextBox 14">
            <a:extLst>
              <a:ext uri="{FF2B5EF4-FFF2-40B4-BE49-F238E27FC236}">
                <a16:creationId xmlns:a16="http://schemas.microsoft.com/office/drawing/2014/main" id="{BDDE1CD0-31D0-4C74-86B0-DA5037876D71}"/>
              </a:ext>
            </a:extLst>
          </p:cNvPr>
          <p:cNvSpPr txBox="1">
            <a:spLocks noChangeArrowheads="1"/>
          </p:cNvSpPr>
          <p:nvPr/>
        </p:nvSpPr>
        <p:spPr bwMode="auto">
          <a:xfrm>
            <a:off x="7640117" y="4057004"/>
            <a:ext cx="22333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dirty="0">
                <a:latin typeface="Microsoft New Tai Lue" panose="020B0502040204020203" pitchFamily="34" charset="0"/>
                <a:cs typeface="Microsoft New Tai Lue" panose="020B0502040204020203" pitchFamily="34" charset="0"/>
              </a:rPr>
              <a:t>Rack- test tube</a:t>
            </a:r>
          </a:p>
        </p:txBody>
      </p:sp>
      <p:sp>
        <p:nvSpPr>
          <p:cNvPr id="13" name="TextBox 15">
            <a:extLst>
              <a:ext uri="{FF2B5EF4-FFF2-40B4-BE49-F238E27FC236}">
                <a16:creationId xmlns:a16="http://schemas.microsoft.com/office/drawing/2014/main" id="{479A862C-AE3B-4A61-9E9D-1AF709E9016A}"/>
              </a:ext>
            </a:extLst>
          </p:cNvPr>
          <p:cNvSpPr txBox="1">
            <a:spLocks noChangeArrowheads="1"/>
          </p:cNvSpPr>
          <p:nvPr/>
        </p:nvSpPr>
        <p:spPr bwMode="auto">
          <a:xfrm>
            <a:off x="7715815" y="6337509"/>
            <a:ext cx="31582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dirty="0">
                <a:latin typeface="Microsoft New Tai Lue" panose="020B0502040204020203" pitchFamily="34" charset="0"/>
                <a:cs typeface="Microsoft New Tai Lue" panose="020B0502040204020203" pitchFamily="34" charset="0"/>
              </a:rPr>
              <a:t>Rack- </a:t>
            </a:r>
            <a:r>
              <a:rPr lang="en-US" altLang="en-US" dirty="0" err="1">
                <a:latin typeface="Microsoft New Tai Lue" panose="020B0502040204020203" pitchFamily="34" charset="0"/>
                <a:cs typeface="Microsoft New Tai Lue" panose="020B0502040204020203" pitchFamily="34" charset="0"/>
              </a:rPr>
              <a:t>eppendorf</a:t>
            </a:r>
            <a:r>
              <a:rPr lang="en-US" altLang="en-US" dirty="0">
                <a:latin typeface="Microsoft New Tai Lue" panose="020B0502040204020203" pitchFamily="34" charset="0"/>
                <a:cs typeface="Microsoft New Tai Lue" panose="020B0502040204020203" pitchFamily="34" charset="0"/>
              </a:rPr>
              <a:t> tube</a:t>
            </a:r>
          </a:p>
        </p:txBody>
      </p:sp>
      <p:pic>
        <p:nvPicPr>
          <p:cNvPr id="14" name="Picture 5" descr="C:\Documents and Settings\sumbul\My Documents\My Pictures\thv_Microcentrifuge-PCR-tubes-T330-6&amp;-7.jpg">
            <a:extLst>
              <a:ext uri="{FF2B5EF4-FFF2-40B4-BE49-F238E27FC236}">
                <a16:creationId xmlns:a16="http://schemas.microsoft.com/office/drawing/2014/main" id="{068D6847-B484-4999-9A09-B701F697D6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200" y="17526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مستطيل 1">
            <a:extLst>
              <a:ext uri="{FF2B5EF4-FFF2-40B4-BE49-F238E27FC236}">
                <a16:creationId xmlns:a16="http://schemas.microsoft.com/office/drawing/2014/main" id="{C673D8A0-C32C-44EE-BE89-A293432224C6}"/>
              </a:ext>
            </a:extLst>
          </p:cNvPr>
          <p:cNvSpPr/>
          <p:nvPr/>
        </p:nvSpPr>
        <p:spPr>
          <a:xfrm>
            <a:off x="2057681" y="5821347"/>
            <a:ext cx="732893" cy="461665"/>
          </a:xfrm>
          <a:prstGeom prst="rect">
            <a:avLst/>
          </a:prstGeom>
        </p:spPr>
        <p:txBody>
          <a:bodyPr wrap="none">
            <a:spAutoFit/>
          </a:bodyPr>
          <a:lstStyle/>
          <a:p>
            <a:r>
              <a:rPr lang="en-US" sz="2400" dirty="0">
                <a:solidFill>
                  <a:schemeClr val="tx1"/>
                </a:solidFill>
                <a:latin typeface="Microsoft New Tai Lue" panose="020B0502040204020203" pitchFamily="34" charset="0"/>
                <a:ea typeface="ＭＳ Ｐゴシック" panose="020B0600070205080204" pitchFamily="34" charset="-128"/>
                <a:cs typeface="Microsoft New Tai Lue" panose="020B0502040204020203" pitchFamily="34" charset="0"/>
              </a:rPr>
              <a:t>Tips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4"/>
          <p:cNvSpPr txBox="1">
            <a:spLocks noGrp="1"/>
          </p:cNvSpPr>
          <p:nvPr>
            <p:ph type="title"/>
          </p:nvPr>
        </p:nvSpPr>
        <p:spPr>
          <a:xfrm>
            <a:off x="838200" y="728876"/>
            <a:ext cx="8596800" cy="882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accent1"/>
              </a:buClr>
              <a:buSzPts val="6000"/>
              <a:buFont typeface="Calibri"/>
              <a:buNone/>
            </a:pPr>
            <a:r>
              <a:rPr lang="en-US" sz="6000" b="0" i="0" u="none" strike="noStrike" cap="none" dirty="0">
                <a:solidFill>
                  <a:schemeClr val="accent1"/>
                </a:solidFill>
                <a:latin typeface="Calibri"/>
                <a:ea typeface="Calibri"/>
                <a:cs typeface="Calibri"/>
                <a:sym typeface="Calibri"/>
              </a:rPr>
              <a:t>Objectives</a:t>
            </a:r>
            <a:r>
              <a:rPr lang="en-US" sz="6000" b="1" i="0" u="none" strike="noStrike" cap="none" dirty="0">
                <a:solidFill>
                  <a:schemeClr val="accent3"/>
                </a:solidFill>
                <a:latin typeface="Calibri"/>
                <a:ea typeface="Calibri"/>
                <a:cs typeface="Calibri"/>
                <a:sym typeface="Calibri"/>
              </a:rPr>
              <a:t>:</a:t>
            </a:r>
            <a:endParaRPr dirty="0"/>
          </a:p>
        </p:txBody>
      </p:sp>
      <p:pic>
        <p:nvPicPr>
          <p:cNvPr id="12" name="Picture 11">
            <a:extLst>
              <a:ext uri="{FF2B5EF4-FFF2-40B4-BE49-F238E27FC236}">
                <a16:creationId xmlns:a16="http://schemas.microsoft.com/office/drawing/2014/main" id="{3E7E8D98-3585-4E78-A708-1447B93B7FE7}"/>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1972" b="99812" l="2404" r="89904">
                        <a14:foregroundMark x1="13341" y1="9859" x2="8413" y2="44695"/>
                        <a14:foregroundMark x1="8413" y1="44695" x2="7933" y2="25446"/>
                        <a14:foregroundMark x1="6130" y1="12207" x2="6130" y2="12207"/>
                        <a14:foregroundMark x1="2404" y1="18216" x2="10457" y2="46103"/>
                        <a14:foregroundMark x1="10457" y1="46103" x2="13942" y2="50329"/>
                        <a14:foregroundMark x1="14543" y1="48732" x2="52764" y2="86761"/>
                        <a14:foregroundMark x1="52764" y1="86761" x2="56490" y2="75211"/>
                        <a14:foregroundMark x1="56490" y1="75211" x2="65865" y2="90610"/>
                        <a14:foregroundMark x1="65865" y1="90610" x2="65625" y2="82911"/>
                        <a14:foregroundMark x1="65625" y1="82911" x2="72476" y2="93709"/>
                        <a14:foregroundMark x1="72476" y1="93709" x2="73197" y2="85540"/>
                        <a14:foregroundMark x1="73197" y1="85540" x2="75841" y2="92488"/>
                        <a14:foregroundMark x1="75841" y1="92488" x2="76322" y2="91362"/>
                        <a14:foregroundMark x1="33293" y1="64225" x2="10817" y2="89765"/>
                        <a14:foregroundMark x1="10817" y1="89765" x2="26322" y2="63380"/>
                        <a14:foregroundMark x1="26322" y1="63380" x2="9014" y2="82160"/>
                        <a14:foregroundMark x1="9014" y1="82160" x2="12139" y2="74930"/>
                        <a14:foregroundMark x1="12139" y1="74930" x2="12139" y2="74930"/>
                        <a14:foregroundMark x1="55769" y1="84695" x2="61298" y2="92582"/>
                        <a14:foregroundMark x1="61298" y1="92582" x2="74639" y2="95023"/>
                        <a14:foregroundMark x1="74639" y1="95023" x2="61899" y2="82629"/>
                        <a14:foregroundMark x1="61899" y1="82629" x2="57692" y2="90047"/>
                        <a14:foregroundMark x1="57692" y1="90047" x2="42548" y2="90516"/>
                        <a14:foregroundMark x1="42548" y1="90516" x2="27284" y2="94085"/>
                        <a14:foregroundMark x1="27284" y1="94085" x2="20313" y2="88075"/>
                        <a14:foregroundMark x1="20313" y1="88075" x2="11779" y2="95117"/>
                        <a14:foregroundMark x1="11779" y1="95117" x2="10938" y2="92300"/>
                        <a14:foregroundMark x1="73197" y1="94930" x2="80168" y2="96808"/>
                        <a14:foregroundMark x1="65745" y1="96338" x2="50000" y2="95962"/>
                        <a14:foregroundMark x1="50000" y1="95962" x2="34856" y2="98685"/>
                        <a14:foregroundMark x1="34856" y1="98685" x2="47596" y2="97277"/>
                        <a14:foregroundMark x1="47596" y1="97277" x2="50841" y2="95681"/>
                        <a14:foregroundMark x1="56010" y1="67512" x2="52043" y2="59906"/>
                        <a14:foregroundMark x1="52043" y1="59906" x2="60337" y2="68638"/>
                        <a14:foregroundMark x1="60337" y1="68638" x2="43990" y2="40845"/>
                        <a14:foregroundMark x1="43990" y1="40845" x2="31490" y2="35399"/>
                        <a14:foregroundMark x1="31490" y1="35399" x2="16707" y2="18216"/>
                        <a14:foregroundMark x1="16707" y1="18216" x2="17188" y2="8638"/>
                        <a14:foregroundMark x1="17188" y1="8638" x2="23197" y2="2629"/>
                        <a14:foregroundMark x1="23197" y1="2629" x2="18029" y2="10141"/>
                        <a14:foregroundMark x1="18029" y1="10141" x2="8053" y2="5915"/>
                        <a14:foregroundMark x1="8053" y1="5915" x2="4327" y2="1972"/>
                        <a14:foregroundMark x1="84135" y1="96244" x2="86058" y2="99812"/>
                      </a14:backgroundRemoval>
                    </a14:imgEffect>
                    <a14:imgEffect>
                      <a14:brightnessContrast bright="4000"/>
                    </a14:imgEffect>
                  </a14:imgLayer>
                </a14:imgProps>
              </a:ext>
            </a:extLst>
          </a:blip>
          <a:srcRect r="32405"/>
          <a:stretch/>
        </p:blipFill>
        <p:spPr>
          <a:xfrm>
            <a:off x="8971887" y="0"/>
            <a:ext cx="3220113" cy="6832262"/>
          </a:xfrm>
          <a:prstGeom prst="rect">
            <a:avLst/>
          </a:prstGeom>
          <a:effectLst>
            <a:outerShdw blurRad="736600" dist="1320800" dir="15540000" sx="99000" sy="99000" algn="ctr" rotWithShape="0">
              <a:srgbClr val="000000">
                <a:alpha val="0"/>
              </a:srgbClr>
            </a:outerShdw>
          </a:effectLst>
        </p:spPr>
      </p:pic>
      <p:sp>
        <p:nvSpPr>
          <p:cNvPr id="4" name="Content Placeholder 3">
            <a:extLst>
              <a:ext uri="{FF2B5EF4-FFF2-40B4-BE49-F238E27FC236}">
                <a16:creationId xmlns:a16="http://schemas.microsoft.com/office/drawing/2014/main" id="{3155A7F4-B5E8-4901-8CD6-37A4C08C43AF}"/>
              </a:ext>
            </a:extLst>
          </p:cNvPr>
          <p:cNvSpPr>
            <a:spLocks noGrp="1"/>
          </p:cNvSpPr>
          <p:nvPr>
            <p:ph idx="1"/>
          </p:nvPr>
        </p:nvSpPr>
        <p:spPr>
          <a:xfrm>
            <a:off x="226453" y="1909338"/>
            <a:ext cx="10515600" cy="4351338"/>
          </a:xfrm>
        </p:spPr>
        <p:txBody>
          <a:bodyPr/>
          <a:lstStyle/>
          <a:p>
            <a:r>
              <a:rPr lang="en-US" dirty="0">
                <a:latin typeface="Comic Sans MS" panose="030F0702030302020204" pitchFamily="66" charset="0"/>
              </a:rPr>
              <a:t>General safety rules followed in Biochemistry laboratory </a:t>
            </a:r>
          </a:p>
          <a:p>
            <a:r>
              <a:rPr lang="en-US" dirty="0">
                <a:latin typeface="Comic Sans MS" panose="030F0702030302020204" pitchFamily="66" charset="0"/>
              </a:rPr>
              <a:t>Safety with laboratory equipment</a:t>
            </a:r>
          </a:p>
          <a:p>
            <a:r>
              <a:rPr lang="en-US" dirty="0">
                <a:latin typeface="Comic Sans MS" panose="030F0702030302020204" pitchFamily="66" charset="0"/>
              </a:rPr>
              <a:t> Basic emergency procedures</a:t>
            </a:r>
          </a:p>
          <a:p>
            <a:r>
              <a:rPr lang="en-US" dirty="0">
                <a:latin typeface="Comic Sans MS" panose="030F0702030302020204" pitchFamily="66" charset="0"/>
              </a:rPr>
              <a:t> Biological safety and waste disposal</a:t>
            </a:r>
          </a:p>
          <a:p>
            <a:r>
              <a:rPr lang="en-US" dirty="0">
                <a:latin typeface="Comic Sans MS" panose="030F0702030302020204" pitchFamily="66" charset="0"/>
              </a:rPr>
              <a:t>The basics of spectrophotometer and general equipment to be used in the lab during Biochemistry practical sessions</a:t>
            </a:r>
          </a:p>
          <a:p>
            <a:endParaRPr lang="en-US" dirty="0">
              <a:latin typeface="Comic Sans MS" panose="030F0702030302020204" pitchFamily="66"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4"/>
          <p:cNvSpPr txBox="1">
            <a:spLocks noGrp="1"/>
          </p:cNvSpPr>
          <p:nvPr>
            <p:ph type="title"/>
          </p:nvPr>
        </p:nvSpPr>
        <p:spPr>
          <a:xfrm>
            <a:off x="838200" y="728876"/>
            <a:ext cx="8596800" cy="882900"/>
          </a:xfrm>
          <a:prstGeom prst="rect">
            <a:avLst/>
          </a:prstGeom>
          <a:noFill/>
          <a:ln>
            <a:noFill/>
          </a:ln>
        </p:spPr>
        <p:txBody>
          <a:bodyPr spcFirstLastPara="1" wrap="square" lIns="91425" tIns="45700" rIns="91425" bIns="45700" anchor="ctr" anchorCtr="0">
            <a:noAutofit/>
          </a:bodyPr>
          <a:lstStyle/>
          <a:p>
            <a:pPr lvl="0">
              <a:spcBef>
                <a:spcPts val="0"/>
              </a:spcBef>
              <a:buClr>
                <a:schemeClr val="accent1"/>
              </a:buClr>
              <a:buSzPts val="6000"/>
            </a:pPr>
            <a:r>
              <a:rPr lang="en-US" sz="6000" b="1" dirty="0">
                <a:solidFill>
                  <a:srgbClr val="3494BA"/>
                </a:solidFill>
                <a:latin typeface="Calibri"/>
                <a:cs typeface="Calibri"/>
                <a:sym typeface="Calibri"/>
              </a:rPr>
              <a:t>Steps</a:t>
            </a:r>
            <a:r>
              <a:rPr lang="en-US" sz="6000" b="1" dirty="0">
                <a:solidFill>
                  <a:srgbClr val="75BDA7"/>
                </a:solidFill>
                <a:latin typeface="Calibri"/>
                <a:cs typeface="Calibri"/>
                <a:sym typeface="Calibri"/>
              </a:rPr>
              <a:t>…</a:t>
            </a:r>
            <a:endParaRPr dirty="0"/>
          </a:p>
        </p:txBody>
      </p:sp>
      <p:pic>
        <p:nvPicPr>
          <p:cNvPr id="12" name="Picture 11">
            <a:extLst>
              <a:ext uri="{FF2B5EF4-FFF2-40B4-BE49-F238E27FC236}">
                <a16:creationId xmlns:a16="http://schemas.microsoft.com/office/drawing/2014/main" id="{3E7E8D98-3585-4E78-A708-1447B93B7FE7}"/>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1972" b="99812" l="2404" r="89904">
                        <a14:foregroundMark x1="13341" y1="9859" x2="8413" y2="44695"/>
                        <a14:foregroundMark x1="8413" y1="44695" x2="7933" y2="25446"/>
                        <a14:foregroundMark x1="6130" y1="12207" x2="6130" y2="12207"/>
                        <a14:foregroundMark x1="2404" y1="18216" x2="10457" y2="46103"/>
                        <a14:foregroundMark x1="10457" y1="46103" x2="13942" y2="50329"/>
                        <a14:foregroundMark x1="14543" y1="48732" x2="52764" y2="86761"/>
                        <a14:foregroundMark x1="52764" y1="86761" x2="56490" y2="75211"/>
                        <a14:foregroundMark x1="56490" y1="75211" x2="65865" y2="90610"/>
                        <a14:foregroundMark x1="65865" y1="90610" x2="65625" y2="82911"/>
                        <a14:foregroundMark x1="65625" y1="82911" x2="72476" y2="93709"/>
                        <a14:foregroundMark x1="72476" y1="93709" x2="73197" y2="85540"/>
                        <a14:foregroundMark x1="73197" y1="85540" x2="75841" y2="92488"/>
                        <a14:foregroundMark x1="75841" y1="92488" x2="76322" y2="91362"/>
                        <a14:foregroundMark x1="33293" y1="64225" x2="10817" y2="89765"/>
                        <a14:foregroundMark x1="10817" y1="89765" x2="26322" y2="63380"/>
                        <a14:foregroundMark x1="26322" y1="63380" x2="9014" y2="82160"/>
                        <a14:foregroundMark x1="9014" y1="82160" x2="12139" y2="74930"/>
                        <a14:foregroundMark x1="12139" y1="74930" x2="12139" y2="74930"/>
                        <a14:foregroundMark x1="55769" y1="84695" x2="61298" y2="92582"/>
                        <a14:foregroundMark x1="61298" y1="92582" x2="74639" y2="95023"/>
                        <a14:foregroundMark x1="74639" y1="95023" x2="61899" y2="82629"/>
                        <a14:foregroundMark x1="61899" y1="82629" x2="57692" y2="90047"/>
                        <a14:foregroundMark x1="57692" y1="90047" x2="42548" y2="90516"/>
                        <a14:foregroundMark x1="42548" y1="90516" x2="27284" y2="94085"/>
                        <a14:foregroundMark x1="27284" y1="94085" x2="20313" y2="88075"/>
                        <a14:foregroundMark x1="20313" y1="88075" x2="11779" y2="95117"/>
                        <a14:foregroundMark x1="11779" y1="95117" x2="10938" y2="92300"/>
                        <a14:foregroundMark x1="73197" y1="94930" x2="80168" y2="96808"/>
                        <a14:foregroundMark x1="65745" y1="96338" x2="50000" y2="95962"/>
                        <a14:foregroundMark x1="50000" y1="95962" x2="34856" y2="98685"/>
                        <a14:foregroundMark x1="34856" y1="98685" x2="47596" y2="97277"/>
                        <a14:foregroundMark x1="47596" y1="97277" x2="50841" y2="95681"/>
                        <a14:foregroundMark x1="56010" y1="67512" x2="52043" y2="59906"/>
                        <a14:foregroundMark x1="52043" y1="59906" x2="60337" y2="68638"/>
                        <a14:foregroundMark x1="60337" y1="68638" x2="43990" y2="40845"/>
                        <a14:foregroundMark x1="43990" y1="40845" x2="31490" y2="35399"/>
                        <a14:foregroundMark x1="31490" y1="35399" x2="16707" y2="18216"/>
                        <a14:foregroundMark x1="16707" y1="18216" x2="17188" y2="8638"/>
                        <a14:foregroundMark x1="17188" y1="8638" x2="23197" y2="2629"/>
                        <a14:foregroundMark x1="23197" y1="2629" x2="18029" y2="10141"/>
                        <a14:foregroundMark x1="18029" y1="10141" x2="8053" y2="5915"/>
                        <a14:foregroundMark x1="8053" y1="5915" x2="4327" y2="1972"/>
                        <a14:foregroundMark x1="84135" y1="96244" x2="86058" y2="99812"/>
                      </a14:backgroundRemoval>
                    </a14:imgEffect>
                    <a14:imgEffect>
                      <a14:brightnessContrast bright="4000"/>
                    </a14:imgEffect>
                  </a14:imgLayer>
                </a14:imgProps>
              </a:ext>
            </a:extLst>
          </a:blip>
          <a:srcRect r="32405"/>
          <a:stretch/>
        </p:blipFill>
        <p:spPr>
          <a:xfrm>
            <a:off x="8971887" y="0"/>
            <a:ext cx="3220113" cy="6832262"/>
          </a:xfrm>
          <a:prstGeom prst="rect">
            <a:avLst/>
          </a:prstGeom>
          <a:effectLst>
            <a:outerShdw blurRad="736600" dist="1320800" dir="15540000" sx="99000" sy="99000" algn="ctr" rotWithShape="0">
              <a:srgbClr val="000000">
                <a:alpha val="0"/>
              </a:srgbClr>
            </a:outerShdw>
          </a:effectLst>
        </p:spPr>
      </p:pic>
      <p:sp>
        <p:nvSpPr>
          <p:cNvPr id="5" name="Content Placeholder 2">
            <a:extLst>
              <a:ext uri="{FF2B5EF4-FFF2-40B4-BE49-F238E27FC236}">
                <a16:creationId xmlns:a16="http://schemas.microsoft.com/office/drawing/2014/main" id="{65884121-CD2B-49C8-B012-70A1197426DC}"/>
              </a:ext>
            </a:extLst>
          </p:cNvPr>
          <p:cNvSpPr txBox="1">
            <a:spLocks/>
          </p:cNvSpPr>
          <p:nvPr/>
        </p:nvSpPr>
        <p:spPr>
          <a:xfrm>
            <a:off x="762000" y="2209800"/>
            <a:ext cx="8229600" cy="4191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lumMod val="75000"/>
                    <a:lumOff val="25000"/>
                  </a:schemeClr>
                </a:solidFill>
                <a:latin typeface="Microsoft New Tai Lue" pitchFamily="34" charset="0"/>
                <a:ea typeface="+mn-ea"/>
                <a:cs typeface="Microsoft New Tai Lue"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icrosoft New Tai Lue" pitchFamily="34" charset="0"/>
                <a:ea typeface="+mn-ea"/>
                <a:cs typeface="Microsoft New Tai Lue"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icrosoft New Tai Lue" pitchFamily="34" charset="0"/>
                <a:ea typeface="+mn-ea"/>
                <a:cs typeface="Microsoft New Tai Lue"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icrosoft New Tai Lue" pitchFamily="34" charset="0"/>
                <a:ea typeface="+mn-ea"/>
                <a:cs typeface="Microsoft New Tai Lue"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icrosoft New Tai Lue" pitchFamily="34" charset="0"/>
                <a:ea typeface="+mn-ea"/>
                <a:cs typeface="Microsoft New Tai Lu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2550" indent="0">
              <a:lnSpc>
                <a:spcPct val="120000"/>
              </a:lnSpc>
              <a:buClrTx/>
              <a:buFont typeface="Wingdings 2" pitchFamily="2" charset="2"/>
              <a:buNone/>
            </a:pPr>
            <a:endParaRPr lang="en-US" altLang="en-US" sz="2600" b="1" dirty="0">
              <a:solidFill>
                <a:prstClr val="black">
                  <a:lumMod val="75000"/>
                  <a:lumOff val="25000"/>
                </a:prstClr>
              </a:solidFill>
              <a:ea typeface="ＭＳ Ｐゴシック" panose="020B0600070205080204" pitchFamily="34" charset="-128"/>
            </a:endParaRPr>
          </a:p>
          <a:p>
            <a:pPr marL="577850" lvl="1" indent="-341313">
              <a:lnSpc>
                <a:spcPct val="150000"/>
              </a:lnSpc>
              <a:buClr>
                <a:prstClr val="black"/>
              </a:buClr>
              <a:buSzPct val="100000"/>
              <a:buFont typeface="+mj-lt"/>
              <a:buAutoNum type="arabicPeriod"/>
            </a:pPr>
            <a:r>
              <a:rPr lang="en-US" altLang="en-US" sz="2000" b="1" dirty="0">
                <a:solidFill>
                  <a:prstClr val="black">
                    <a:lumMod val="75000"/>
                    <a:lumOff val="25000"/>
                  </a:prstClr>
                </a:solidFill>
                <a:ea typeface="ＭＳ Ｐゴシック" panose="020B0600070205080204" pitchFamily="34" charset="-128"/>
              </a:rPr>
              <a:t>Lysis</a:t>
            </a:r>
            <a:r>
              <a:rPr lang="en-US" altLang="en-US" sz="2000" dirty="0">
                <a:solidFill>
                  <a:prstClr val="black">
                    <a:lumMod val="75000"/>
                    <a:lumOff val="25000"/>
                  </a:prstClr>
                </a:solidFill>
                <a:ea typeface="ＭＳ Ｐゴシック" panose="020B0600070205080204" pitchFamily="34" charset="-128"/>
              </a:rPr>
              <a:t> of nucleated cells using lysis buffer.</a:t>
            </a:r>
          </a:p>
          <a:p>
            <a:pPr marL="577850" lvl="1" indent="-341313">
              <a:lnSpc>
                <a:spcPct val="150000"/>
              </a:lnSpc>
              <a:buClr>
                <a:prstClr val="black"/>
              </a:buClr>
              <a:buSzPct val="100000"/>
              <a:buFont typeface="+mj-lt"/>
              <a:buAutoNum type="arabicPeriod"/>
            </a:pPr>
            <a:r>
              <a:rPr lang="en-US" altLang="en-US" sz="2000" b="1" dirty="0">
                <a:solidFill>
                  <a:prstClr val="black">
                    <a:lumMod val="75000"/>
                    <a:lumOff val="25000"/>
                  </a:prstClr>
                </a:solidFill>
                <a:ea typeface="ＭＳ Ｐゴシック" panose="020B0600070205080204" pitchFamily="34" charset="-128"/>
              </a:rPr>
              <a:t>Binding</a:t>
            </a:r>
            <a:r>
              <a:rPr lang="en-US" altLang="en-US" sz="2000" dirty="0">
                <a:solidFill>
                  <a:prstClr val="black">
                    <a:lumMod val="75000"/>
                    <a:lumOff val="25000"/>
                  </a:prstClr>
                </a:solidFill>
                <a:ea typeface="ＭＳ Ｐゴシック" panose="020B0600070205080204" pitchFamily="34" charset="-128"/>
              </a:rPr>
              <a:t> of DNA to the membrane of spin column.</a:t>
            </a:r>
          </a:p>
          <a:p>
            <a:pPr marL="577850" lvl="1" indent="-341313">
              <a:lnSpc>
                <a:spcPct val="150000"/>
              </a:lnSpc>
              <a:buClr>
                <a:prstClr val="black"/>
              </a:buClr>
              <a:buSzPct val="100000"/>
              <a:buFont typeface="+mj-lt"/>
              <a:buAutoNum type="arabicPeriod"/>
            </a:pPr>
            <a:r>
              <a:rPr lang="en-US" altLang="en-US" sz="2000" b="1" dirty="0">
                <a:solidFill>
                  <a:prstClr val="black">
                    <a:lumMod val="75000"/>
                    <a:lumOff val="25000"/>
                  </a:prstClr>
                </a:solidFill>
                <a:ea typeface="ＭＳ Ｐゴシック" panose="020B0600070205080204" pitchFamily="34" charset="-128"/>
              </a:rPr>
              <a:t>Wash:</a:t>
            </a:r>
            <a:r>
              <a:rPr lang="en-US" altLang="en-US" sz="2000" dirty="0">
                <a:solidFill>
                  <a:prstClr val="black">
                    <a:lumMod val="75000"/>
                    <a:lumOff val="25000"/>
                  </a:prstClr>
                </a:solidFill>
                <a:ea typeface="ＭＳ Ｐゴシック" panose="020B0600070205080204" pitchFamily="34" charset="-128"/>
              </a:rPr>
              <a:t> using wash buffer.</a:t>
            </a:r>
          </a:p>
          <a:p>
            <a:pPr marL="577850" lvl="1" indent="-341313">
              <a:lnSpc>
                <a:spcPct val="150000"/>
              </a:lnSpc>
              <a:buClr>
                <a:prstClr val="black"/>
              </a:buClr>
              <a:buSzPct val="100000"/>
              <a:buFont typeface="+mj-lt"/>
              <a:buAutoNum type="arabicPeriod"/>
            </a:pPr>
            <a:r>
              <a:rPr lang="en-US" altLang="en-US" sz="2000" b="1" dirty="0">
                <a:solidFill>
                  <a:prstClr val="black">
                    <a:lumMod val="75000"/>
                    <a:lumOff val="25000"/>
                  </a:prstClr>
                </a:solidFill>
                <a:ea typeface="ＭＳ Ｐゴシック" panose="020B0600070205080204" pitchFamily="34" charset="-128"/>
              </a:rPr>
              <a:t>Elution</a:t>
            </a:r>
            <a:r>
              <a:rPr lang="en-US" altLang="en-US" sz="2000" dirty="0">
                <a:solidFill>
                  <a:prstClr val="black">
                    <a:lumMod val="75000"/>
                    <a:lumOff val="25000"/>
                  </a:prstClr>
                </a:solidFill>
                <a:ea typeface="ＭＳ Ｐゴシック" panose="020B0600070205080204" pitchFamily="34" charset="-128"/>
              </a:rPr>
              <a:t> of pure DNA.</a:t>
            </a:r>
          </a:p>
        </p:txBody>
      </p:sp>
    </p:spTree>
    <p:extLst>
      <p:ext uri="{BB962C8B-B14F-4D97-AF65-F5344CB8AC3E}">
        <p14:creationId xmlns:p14="http://schemas.microsoft.com/office/powerpoint/2010/main" val="185831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12" name="Picture 11">
            <a:extLst>
              <a:ext uri="{FF2B5EF4-FFF2-40B4-BE49-F238E27FC236}">
                <a16:creationId xmlns:a16="http://schemas.microsoft.com/office/drawing/2014/main" id="{3E7E8D98-3585-4E78-A708-1447B93B7FE7}"/>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1972" b="99812" l="2404" r="89904">
                        <a14:foregroundMark x1="13341" y1="9859" x2="8413" y2="44695"/>
                        <a14:foregroundMark x1="8413" y1="44695" x2="7933" y2="25446"/>
                        <a14:foregroundMark x1="6130" y1="12207" x2="6130" y2="12207"/>
                        <a14:foregroundMark x1="2404" y1="18216" x2="10457" y2="46103"/>
                        <a14:foregroundMark x1="10457" y1="46103" x2="13942" y2="50329"/>
                        <a14:foregroundMark x1="14543" y1="48732" x2="52764" y2="86761"/>
                        <a14:foregroundMark x1="52764" y1="86761" x2="56490" y2="75211"/>
                        <a14:foregroundMark x1="56490" y1="75211" x2="65865" y2="90610"/>
                        <a14:foregroundMark x1="65865" y1="90610" x2="65625" y2="82911"/>
                        <a14:foregroundMark x1="65625" y1="82911" x2="72476" y2="93709"/>
                        <a14:foregroundMark x1="72476" y1="93709" x2="73197" y2="85540"/>
                        <a14:foregroundMark x1="73197" y1="85540" x2="75841" y2="92488"/>
                        <a14:foregroundMark x1="75841" y1="92488" x2="76322" y2="91362"/>
                        <a14:foregroundMark x1="33293" y1="64225" x2="10817" y2="89765"/>
                        <a14:foregroundMark x1="10817" y1="89765" x2="26322" y2="63380"/>
                        <a14:foregroundMark x1="26322" y1="63380" x2="9014" y2="82160"/>
                        <a14:foregroundMark x1="9014" y1="82160" x2="12139" y2="74930"/>
                        <a14:foregroundMark x1="12139" y1="74930" x2="12139" y2="74930"/>
                        <a14:foregroundMark x1="55769" y1="84695" x2="61298" y2="92582"/>
                        <a14:foregroundMark x1="61298" y1="92582" x2="74639" y2="95023"/>
                        <a14:foregroundMark x1="74639" y1="95023" x2="61899" y2="82629"/>
                        <a14:foregroundMark x1="61899" y1="82629" x2="57692" y2="90047"/>
                        <a14:foregroundMark x1="57692" y1="90047" x2="42548" y2="90516"/>
                        <a14:foregroundMark x1="42548" y1="90516" x2="27284" y2="94085"/>
                        <a14:foregroundMark x1="27284" y1="94085" x2="20313" y2="88075"/>
                        <a14:foregroundMark x1="20313" y1="88075" x2="11779" y2="95117"/>
                        <a14:foregroundMark x1="11779" y1="95117" x2="10938" y2="92300"/>
                        <a14:foregroundMark x1="73197" y1="94930" x2="80168" y2="96808"/>
                        <a14:foregroundMark x1="65745" y1="96338" x2="50000" y2="95962"/>
                        <a14:foregroundMark x1="50000" y1="95962" x2="34856" y2="98685"/>
                        <a14:foregroundMark x1="34856" y1="98685" x2="47596" y2="97277"/>
                        <a14:foregroundMark x1="47596" y1="97277" x2="50841" y2="95681"/>
                        <a14:foregroundMark x1="56010" y1="67512" x2="52043" y2="59906"/>
                        <a14:foregroundMark x1="52043" y1="59906" x2="60337" y2="68638"/>
                        <a14:foregroundMark x1="60337" y1="68638" x2="43990" y2="40845"/>
                        <a14:foregroundMark x1="43990" y1="40845" x2="31490" y2="35399"/>
                        <a14:foregroundMark x1="31490" y1="35399" x2="16707" y2="18216"/>
                        <a14:foregroundMark x1="16707" y1="18216" x2="17188" y2="8638"/>
                        <a14:foregroundMark x1="17188" y1="8638" x2="23197" y2="2629"/>
                        <a14:foregroundMark x1="23197" y1="2629" x2="18029" y2="10141"/>
                        <a14:foregroundMark x1="18029" y1="10141" x2="8053" y2="5915"/>
                        <a14:foregroundMark x1="8053" y1="5915" x2="4327" y2="1972"/>
                        <a14:foregroundMark x1="84135" y1="96244" x2="86058" y2="99812"/>
                      </a14:backgroundRemoval>
                    </a14:imgEffect>
                    <a14:imgEffect>
                      <a14:brightnessContrast bright="4000"/>
                    </a14:imgEffect>
                  </a14:imgLayer>
                </a14:imgProps>
              </a:ext>
            </a:extLst>
          </a:blip>
          <a:srcRect r="32405"/>
          <a:stretch/>
        </p:blipFill>
        <p:spPr>
          <a:xfrm>
            <a:off x="8971887" y="0"/>
            <a:ext cx="3220113" cy="6832262"/>
          </a:xfrm>
          <a:prstGeom prst="rect">
            <a:avLst/>
          </a:prstGeom>
          <a:effectLst>
            <a:outerShdw blurRad="736600" dist="1320800" dir="15540000" sx="99000" sy="99000" algn="ctr" rotWithShape="0">
              <a:srgbClr val="000000">
                <a:alpha val="0"/>
              </a:srgbClr>
            </a:outerShdw>
          </a:effectLst>
        </p:spPr>
      </p:pic>
      <p:sp>
        <p:nvSpPr>
          <p:cNvPr id="95" name="Google Shape;95;p14"/>
          <p:cNvSpPr txBox="1">
            <a:spLocks noGrp="1"/>
          </p:cNvSpPr>
          <p:nvPr>
            <p:ph type="title"/>
          </p:nvPr>
        </p:nvSpPr>
        <p:spPr>
          <a:xfrm>
            <a:off x="864704" y="1661494"/>
            <a:ext cx="9293087" cy="3535011"/>
          </a:xfrm>
          <a:prstGeom prst="rect">
            <a:avLst/>
          </a:prstGeom>
          <a:noFill/>
          <a:ln>
            <a:noFill/>
          </a:ln>
        </p:spPr>
        <p:txBody>
          <a:bodyPr spcFirstLastPara="1" wrap="square" lIns="91425" tIns="45700" rIns="91425" bIns="45700" anchor="ctr" anchorCtr="0">
            <a:noAutofit/>
          </a:bodyPr>
          <a:lstStyle/>
          <a:p>
            <a:pPr lvl="0" algn="ctr">
              <a:spcBef>
                <a:spcPts val="0"/>
              </a:spcBef>
              <a:buClr>
                <a:schemeClr val="accent1"/>
              </a:buClr>
              <a:buSzPts val="6000"/>
            </a:pPr>
            <a:r>
              <a:rPr lang="en-US" sz="6000" dirty="0">
                <a:solidFill>
                  <a:schemeClr val="accent1"/>
                </a:solidFill>
                <a:latin typeface="Calibri"/>
                <a:ea typeface="Calibri"/>
                <a:cs typeface="Calibri"/>
                <a:sym typeface="Calibri"/>
              </a:rPr>
              <a:t>Spin Protocol</a:t>
            </a:r>
            <a:br>
              <a:rPr lang="en-US" sz="6000" dirty="0">
                <a:solidFill>
                  <a:schemeClr val="accent1"/>
                </a:solidFill>
                <a:latin typeface="Calibri"/>
                <a:ea typeface="Calibri"/>
                <a:cs typeface="Calibri"/>
                <a:sym typeface="Calibri"/>
              </a:rPr>
            </a:br>
            <a:r>
              <a:rPr lang="en-US" sz="6000" dirty="0">
                <a:solidFill>
                  <a:schemeClr val="accent1"/>
                </a:solidFill>
                <a:latin typeface="Calibri"/>
                <a:ea typeface="Calibri"/>
                <a:cs typeface="Calibri"/>
                <a:sym typeface="Calibri"/>
              </a:rPr>
              <a:t>of</a:t>
            </a:r>
            <a:br>
              <a:rPr lang="en-US" sz="6000" dirty="0">
                <a:solidFill>
                  <a:schemeClr val="accent1"/>
                </a:solidFill>
                <a:latin typeface="Calibri"/>
                <a:ea typeface="Calibri"/>
                <a:cs typeface="Calibri"/>
                <a:sym typeface="Calibri"/>
              </a:rPr>
            </a:br>
            <a:r>
              <a:rPr lang="en-US" sz="6000" dirty="0">
                <a:solidFill>
                  <a:schemeClr val="accent1"/>
                </a:solidFill>
                <a:latin typeface="Calibri"/>
                <a:ea typeface="Calibri"/>
                <a:cs typeface="Calibri"/>
                <a:sym typeface="Calibri"/>
              </a:rPr>
              <a:t>DNA Purification from Blood</a:t>
            </a:r>
          </a:p>
        </p:txBody>
      </p:sp>
    </p:spTree>
    <p:extLst>
      <p:ext uri="{BB962C8B-B14F-4D97-AF65-F5344CB8AC3E}">
        <p14:creationId xmlns:p14="http://schemas.microsoft.com/office/powerpoint/2010/main" val="24246032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11">
            <a:extLst>
              <a:ext uri="{FF2B5EF4-FFF2-40B4-BE49-F238E27FC236}">
                <a16:creationId xmlns:a16="http://schemas.microsoft.com/office/drawing/2014/main" id="{3D57DE8A-FF7B-4DD6-AA9B-B2B2C43AD99A}"/>
              </a:ext>
            </a:extLst>
          </p:cNvPr>
          <p:cNvPicPr>
            <a:picLocks noChangeAspect="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backgroundRemoval t="1972" b="99812" l="2404" r="89904">
                        <a14:foregroundMark x1="13341" y1="9859" x2="8413" y2="44695"/>
                        <a14:foregroundMark x1="8413" y1="44695" x2="7933" y2="25446"/>
                        <a14:foregroundMark x1="6130" y1="12207" x2="6130" y2="12207"/>
                        <a14:foregroundMark x1="2404" y1="18216" x2="10457" y2="46103"/>
                        <a14:foregroundMark x1="10457" y1="46103" x2="13942" y2="50329"/>
                        <a14:foregroundMark x1="14543" y1="48732" x2="52764" y2="86761"/>
                        <a14:foregroundMark x1="52764" y1="86761" x2="56490" y2="75211"/>
                        <a14:foregroundMark x1="56490" y1="75211" x2="65865" y2="90610"/>
                        <a14:foregroundMark x1="65865" y1="90610" x2="65625" y2="82911"/>
                        <a14:foregroundMark x1="65625" y1="82911" x2="72476" y2="93709"/>
                        <a14:foregroundMark x1="72476" y1="93709" x2="73197" y2="85540"/>
                        <a14:foregroundMark x1="73197" y1="85540" x2="75841" y2="92488"/>
                        <a14:foregroundMark x1="75841" y1="92488" x2="76322" y2="91362"/>
                        <a14:foregroundMark x1="33293" y1="64225" x2="10817" y2="89765"/>
                        <a14:foregroundMark x1="10817" y1="89765" x2="26322" y2="63380"/>
                        <a14:foregroundMark x1="26322" y1="63380" x2="9014" y2="82160"/>
                        <a14:foregroundMark x1="9014" y1="82160" x2="12139" y2="74930"/>
                        <a14:foregroundMark x1="12139" y1="74930" x2="12139" y2="74930"/>
                        <a14:foregroundMark x1="55769" y1="84695" x2="61298" y2="92582"/>
                        <a14:foregroundMark x1="61298" y1="92582" x2="74639" y2="95023"/>
                        <a14:foregroundMark x1="74639" y1="95023" x2="61899" y2="82629"/>
                        <a14:foregroundMark x1="61899" y1="82629" x2="57692" y2="90047"/>
                        <a14:foregroundMark x1="57692" y1="90047" x2="42548" y2="90516"/>
                        <a14:foregroundMark x1="42548" y1="90516" x2="27284" y2="94085"/>
                        <a14:foregroundMark x1="27284" y1="94085" x2="20313" y2="88075"/>
                        <a14:foregroundMark x1="20313" y1="88075" x2="11779" y2="95117"/>
                        <a14:foregroundMark x1="11779" y1="95117" x2="10938" y2="92300"/>
                        <a14:foregroundMark x1="73197" y1="94930" x2="80168" y2="96808"/>
                        <a14:foregroundMark x1="65745" y1="96338" x2="50000" y2="95962"/>
                        <a14:foregroundMark x1="50000" y1="95962" x2="34856" y2="98685"/>
                        <a14:foregroundMark x1="34856" y1="98685" x2="47596" y2="97277"/>
                        <a14:foregroundMark x1="47596" y1="97277" x2="50841" y2="95681"/>
                        <a14:foregroundMark x1="56010" y1="67512" x2="52043" y2="59906"/>
                        <a14:foregroundMark x1="52043" y1="59906" x2="60337" y2="68638"/>
                        <a14:foregroundMark x1="60337" y1="68638" x2="43990" y2="40845"/>
                        <a14:foregroundMark x1="43990" y1="40845" x2="31490" y2="35399"/>
                        <a14:foregroundMark x1="31490" y1="35399" x2="16707" y2="18216"/>
                        <a14:foregroundMark x1="16707" y1="18216" x2="17188" y2="8638"/>
                        <a14:foregroundMark x1="17188" y1="8638" x2="23197" y2="2629"/>
                        <a14:foregroundMark x1="23197" y1="2629" x2="18029" y2="10141"/>
                        <a14:foregroundMark x1="18029" y1="10141" x2="8053" y2="5915"/>
                        <a14:foregroundMark x1="8053" y1="5915" x2="4327" y2="1972"/>
                        <a14:foregroundMark x1="84135" y1="96244" x2="86058" y2="99812"/>
                      </a14:backgroundRemoval>
                    </a14:imgEffect>
                    <a14:imgEffect>
                      <a14:brightnessContrast bright="4000"/>
                    </a14:imgEffect>
                  </a14:imgLayer>
                </a14:imgProps>
              </a:ext>
            </a:extLst>
          </a:blip>
          <a:srcRect r="32405"/>
          <a:stretch/>
        </p:blipFill>
        <p:spPr>
          <a:xfrm>
            <a:off x="8971887" y="0"/>
            <a:ext cx="3220113" cy="6832262"/>
          </a:xfrm>
          <a:prstGeom prst="rect">
            <a:avLst/>
          </a:prstGeom>
          <a:effectLst>
            <a:outerShdw blurRad="736600" dist="1320800" dir="15540000" sx="99000" sy="99000" algn="ctr" rotWithShape="0">
              <a:srgbClr val="000000">
                <a:alpha val="0"/>
              </a:srgbClr>
            </a:outerShdw>
          </a:effectLst>
        </p:spPr>
      </p:pic>
      <p:pic>
        <p:nvPicPr>
          <p:cNvPr id="16" name="Picture 1" descr="1.tiff">
            <a:extLst>
              <a:ext uri="{FF2B5EF4-FFF2-40B4-BE49-F238E27FC236}">
                <a16:creationId xmlns:a16="http://schemas.microsoft.com/office/drawing/2014/main" id="{CC72872B-B5FC-844E-859B-E0D6B155237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671" y="178484"/>
            <a:ext cx="8376891" cy="6268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18797A57-68B3-B344-9DEB-EB2E08B278D3}"/>
              </a:ext>
            </a:extLst>
          </p:cNvPr>
          <p:cNvGrpSpPr/>
          <p:nvPr/>
        </p:nvGrpSpPr>
        <p:grpSpPr>
          <a:xfrm>
            <a:off x="9278467" y="4711040"/>
            <a:ext cx="1364615" cy="1750060"/>
            <a:chOff x="7384356" y="2308920"/>
            <a:chExt cx="1364673" cy="1750311"/>
          </a:xfrm>
        </p:grpSpPr>
        <p:sp>
          <p:nvSpPr>
            <p:cNvPr id="4" name="Text Box 13">
              <a:extLst>
                <a:ext uri="{FF2B5EF4-FFF2-40B4-BE49-F238E27FC236}">
                  <a16:creationId xmlns:a16="http://schemas.microsoft.com/office/drawing/2014/main" id="{BBBFBE32-E607-7E49-B052-200CB5E87CBC}"/>
                </a:ext>
              </a:extLst>
            </p:cNvPr>
            <p:cNvSpPr txBox="1"/>
            <p:nvPr/>
          </p:nvSpPr>
          <p:spPr>
            <a:xfrm>
              <a:off x="7384356" y="2308920"/>
              <a:ext cx="1364673" cy="1750311"/>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200" b="1" u="sng" dirty="0">
                  <a:latin typeface="Times New Roman" panose="02020603050405020304" pitchFamily="18" charset="0"/>
                  <a:ea typeface="Times New Roman" panose="02020603050405020304" pitchFamily="18" charset="0"/>
                </a:rPr>
                <a:t>Video</a:t>
              </a:r>
              <a:endParaRPr lang="en-US" sz="1200" dirty="0">
                <a:latin typeface="Times New Roman" panose="02020603050405020304" pitchFamily="18" charset="0"/>
                <a:ea typeface="Times New Roman" panose="02020603050405020304" pitchFamily="18" charset="0"/>
              </a:endParaRPr>
            </a:p>
            <a:p>
              <a:pPr algn="ctr"/>
              <a:r>
                <a:rPr lang="en-US" sz="1200" dirty="0">
                  <a:latin typeface="Times New Roman" panose="02020603050405020304" pitchFamily="18" charset="0"/>
                  <a:ea typeface="Times New Roman" panose="02020603050405020304" pitchFamily="18" charset="0"/>
                </a:rPr>
                <a:t> </a:t>
              </a:r>
            </a:p>
            <a:p>
              <a:pPr algn="ctr"/>
              <a:r>
                <a:rPr lang="en-US" sz="1200" dirty="0">
                  <a:latin typeface="Times New Roman" panose="02020603050405020304" pitchFamily="18" charset="0"/>
                  <a:ea typeface="Times New Roman" panose="02020603050405020304" pitchFamily="18" charset="0"/>
                </a:rPr>
                <a:t> </a:t>
              </a:r>
            </a:p>
            <a:p>
              <a:pPr algn="ctr"/>
              <a:r>
                <a:rPr lang="en-US" sz="1200" dirty="0">
                  <a:latin typeface="Times New Roman" panose="02020603050405020304" pitchFamily="18" charset="0"/>
                  <a:ea typeface="Times New Roman" panose="02020603050405020304" pitchFamily="18" charset="0"/>
                </a:rPr>
                <a:t> </a:t>
              </a:r>
            </a:p>
            <a:p>
              <a:pPr algn="ctr"/>
              <a:r>
                <a:rPr lang="en-US" sz="1200" dirty="0">
                  <a:latin typeface="Times New Roman" panose="02020603050405020304" pitchFamily="18" charset="0"/>
                  <a:ea typeface="Times New Roman" panose="02020603050405020304" pitchFamily="18" charset="0"/>
                </a:rPr>
                <a:t> </a:t>
              </a:r>
            </a:p>
            <a:p>
              <a:pPr algn="ctr"/>
              <a:r>
                <a:rPr lang="en-US" sz="1200" dirty="0">
                  <a:latin typeface="Times New Roman" panose="02020603050405020304" pitchFamily="18" charset="0"/>
                  <a:ea typeface="Times New Roman" panose="02020603050405020304" pitchFamily="18" charset="0"/>
                </a:rPr>
                <a:t> </a:t>
              </a:r>
            </a:p>
            <a:p>
              <a:pPr algn="ctr"/>
              <a:r>
                <a:rPr lang="en-US" sz="1200" b="1" u="sng" dirty="0">
                  <a:solidFill>
                    <a:srgbClr val="0000FF"/>
                  </a:solidFill>
                  <a:latin typeface="Times New Roman" panose="02020603050405020304" pitchFamily="18" charset="0"/>
                  <a:ea typeface="Times New Roman" panose="02020603050405020304" pitchFamily="18" charset="0"/>
                  <a:hlinkClick r:id="rId5"/>
                </a:rPr>
                <a:t>https://www.youtube.com/watch?v=gmNw6CWtN5k</a:t>
              </a:r>
              <a:endParaRPr lang="en-US" sz="1200" dirty="0">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F6919249-18E7-224D-AA82-0BC00C6EC62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769" t="26242" r="31090" b="55329"/>
            <a:stretch/>
          </p:blipFill>
          <p:spPr bwMode="auto">
            <a:xfrm>
              <a:off x="7719029" y="2541230"/>
              <a:ext cx="695325" cy="779780"/>
            </a:xfrm>
            <a:prstGeom prst="rect">
              <a:avLst/>
            </a:prstGeom>
            <a:ln>
              <a:noFill/>
            </a:ln>
            <a:extLst>
              <a:ext uri="{53640926-AAD7-44D8-BBD7-CCE9431645EC}">
                <a14:shadowObscured xmlns:a14="http://schemas.microsoft.com/office/drawing/2010/main"/>
              </a:ext>
            </a:extLst>
          </p:spPr>
        </p:pic>
      </p:grpSp>
      <p:sp>
        <p:nvSpPr>
          <p:cNvPr id="2" name="مربع نص 1">
            <a:extLst>
              <a:ext uri="{FF2B5EF4-FFF2-40B4-BE49-F238E27FC236}">
                <a16:creationId xmlns:a16="http://schemas.microsoft.com/office/drawing/2014/main" id="{D9AD4A1B-4247-4122-841A-F5CAA99EF8A5}"/>
              </a:ext>
            </a:extLst>
          </p:cNvPr>
          <p:cNvSpPr txBox="1"/>
          <p:nvPr/>
        </p:nvSpPr>
        <p:spPr>
          <a:xfrm>
            <a:off x="7877910" y="948374"/>
            <a:ext cx="1676400" cy="369332"/>
          </a:xfrm>
          <a:prstGeom prst="rect">
            <a:avLst/>
          </a:prstGeom>
          <a:noFill/>
        </p:spPr>
        <p:txBody>
          <a:bodyPr wrap="square" rtlCol="0">
            <a:spAutoFit/>
          </a:bodyPr>
          <a:lstStyle/>
          <a:p>
            <a:r>
              <a:rPr lang="en-US" sz="1800" dirty="0">
                <a:solidFill>
                  <a:srgbClr val="FF0000"/>
                </a:solidFill>
              </a:rPr>
              <a:t>Water path</a:t>
            </a:r>
          </a:p>
        </p:txBody>
      </p:sp>
      <p:sp>
        <p:nvSpPr>
          <p:cNvPr id="6" name="مربع نص 5">
            <a:extLst>
              <a:ext uri="{FF2B5EF4-FFF2-40B4-BE49-F238E27FC236}">
                <a16:creationId xmlns:a16="http://schemas.microsoft.com/office/drawing/2014/main" id="{786D23A5-26B2-4AD6-AB34-0877C931029B}"/>
              </a:ext>
            </a:extLst>
          </p:cNvPr>
          <p:cNvSpPr txBox="1"/>
          <p:nvPr/>
        </p:nvSpPr>
        <p:spPr>
          <a:xfrm>
            <a:off x="5833195" y="2204827"/>
            <a:ext cx="1600200" cy="369332"/>
          </a:xfrm>
          <a:prstGeom prst="rect">
            <a:avLst/>
          </a:prstGeom>
          <a:noFill/>
        </p:spPr>
        <p:txBody>
          <a:bodyPr wrap="square" rtlCol="0">
            <a:spAutoFit/>
          </a:bodyPr>
          <a:lstStyle/>
          <a:p>
            <a:r>
              <a:rPr lang="en-US" sz="1800" dirty="0">
                <a:solidFill>
                  <a:srgbClr val="FF0000"/>
                </a:solidFill>
              </a:rPr>
              <a:t>Use </a:t>
            </a:r>
            <a:r>
              <a:rPr kumimoji="1" lang="en-US" sz="1800" dirty="0">
                <a:solidFill>
                  <a:srgbClr val="FF0000"/>
                </a:solidFill>
                <a:latin typeface="Microsoft New Tai Lue" panose="020B0502040204020203" pitchFamily="34" charset="0"/>
                <a:cs typeface="Microsoft New Tai Lue" panose="020B0502040204020203" pitchFamily="34" charset="0"/>
              </a:rPr>
              <a:t>pipettes</a:t>
            </a:r>
            <a:r>
              <a:rPr lang="en-US" sz="1800" dirty="0">
                <a:solidFill>
                  <a:srgbClr val="FF0000"/>
                </a:solidFill>
              </a:rPr>
              <a:t> </a:t>
            </a:r>
          </a:p>
        </p:txBody>
      </p:sp>
      <p:cxnSp>
        <p:nvCxnSpPr>
          <p:cNvPr id="13" name="رابط كسهم مستقيم 12">
            <a:extLst>
              <a:ext uri="{FF2B5EF4-FFF2-40B4-BE49-F238E27FC236}">
                <a16:creationId xmlns:a16="http://schemas.microsoft.com/office/drawing/2014/main" id="{11BDD1A4-FACE-44A7-BC5E-765B2B653C8B}"/>
              </a:ext>
            </a:extLst>
          </p:cNvPr>
          <p:cNvCxnSpPr>
            <a:cxnSpLocks/>
          </p:cNvCxnSpPr>
          <p:nvPr/>
        </p:nvCxnSpPr>
        <p:spPr>
          <a:xfrm flipH="1">
            <a:off x="6986705" y="1295592"/>
            <a:ext cx="1101717" cy="205757"/>
          </a:xfrm>
          <a:prstGeom prst="straightConnector1">
            <a:avLst/>
          </a:prstGeom>
          <a:ln>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7" name="رابط كسهم مستقيم 16">
            <a:extLst>
              <a:ext uri="{FF2B5EF4-FFF2-40B4-BE49-F238E27FC236}">
                <a16:creationId xmlns:a16="http://schemas.microsoft.com/office/drawing/2014/main" id="{C11746B9-D397-4274-97F2-BFFC36127DD5}"/>
              </a:ext>
            </a:extLst>
          </p:cNvPr>
          <p:cNvCxnSpPr>
            <a:cxnSpLocks/>
          </p:cNvCxnSpPr>
          <p:nvPr/>
        </p:nvCxnSpPr>
        <p:spPr>
          <a:xfrm flipV="1">
            <a:off x="4394155" y="2499775"/>
            <a:ext cx="1479246" cy="27699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1" name="مربع نص 20">
            <a:extLst>
              <a:ext uri="{FF2B5EF4-FFF2-40B4-BE49-F238E27FC236}">
                <a16:creationId xmlns:a16="http://schemas.microsoft.com/office/drawing/2014/main" id="{3A83E8B2-D096-4781-8486-9B559B5386B7}"/>
              </a:ext>
            </a:extLst>
          </p:cNvPr>
          <p:cNvSpPr txBox="1"/>
          <p:nvPr/>
        </p:nvSpPr>
        <p:spPr>
          <a:xfrm>
            <a:off x="5133778" y="386169"/>
            <a:ext cx="2359627" cy="738664"/>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r"/>
            <a:r>
              <a:rPr lang="en-US" dirty="0"/>
              <a:t>1,2,3.Protease</a:t>
            </a:r>
            <a:r>
              <a:rPr lang="ar-SA" dirty="0"/>
              <a:t> يكون موجود بالأنبوب جاهز نضيف</a:t>
            </a:r>
            <a:r>
              <a:rPr lang="en-US" dirty="0"/>
              <a:t> </a:t>
            </a:r>
            <a:endParaRPr lang="ar-SA" dirty="0"/>
          </a:p>
          <a:p>
            <a:pPr algn="r"/>
            <a:r>
              <a:rPr lang="en-US" dirty="0"/>
              <a:t>buffer AL</a:t>
            </a:r>
            <a:r>
              <a:rPr lang="ar-SA" dirty="0"/>
              <a:t>عليه عينه الدم ثم </a:t>
            </a:r>
            <a:endParaRPr lang="en-US" dirty="0"/>
          </a:p>
        </p:txBody>
      </p:sp>
      <p:pic>
        <p:nvPicPr>
          <p:cNvPr id="8" name="صورة 7">
            <a:extLst>
              <a:ext uri="{FF2B5EF4-FFF2-40B4-BE49-F238E27FC236}">
                <a16:creationId xmlns:a16="http://schemas.microsoft.com/office/drawing/2014/main" id="{FE1DEB26-7E37-4453-BD7B-C5E1FB4597D2}"/>
              </a:ext>
            </a:extLst>
          </p:cNvPr>
          <p:cNvPicPr>
            <a:picLocks noChangeAspect="1"/>
          </p:cNvPicPr>
          <p:nvPr/>
        </p:nvPicPr>
        <p:blipFill>
          <a:blip r:embed="rId7"/>
          <a:stretch>
            <a:fillRect/>
          </a:stretch>
        </p:blipFill>
        <p:spPr>
          <a:xfrm>
            <a:off x="1260789" y="1828891"/>
            <a:ext cx="5218673" cy="3504260"/>
          </a:xfrm>
          <a:prstGeom prst="rect">
            <a:avLst/>
          </a:prstGeom>
        </p:spPr>
      </p:pic>
      <p:sp>
        <p:nvSpPr>
          <p:cNvPr id="47" name="قوس كبير أيسر 46">
            <a:extLst>
              <a:ext uri="{FF2B5EF4-FFF2-40B4-BE49-F238E27FC236}">
                <a16:creationId xmlns:a16="http://schemas.microsoft.com/office/drawing/2014/main" id="{2810AB35-9561-4532-938D-25E0FABCDB7B}"/>
              </a:ext>
            </a:extLst>
          </p:cNvPr>
          <p:cNvSpPr/>
          <p:nvPr/>
        </p:nvSpPr>
        <p:spPr>
          <a:xfrm>
            <a:off x="1261332" y="4796988"/>
            <a:ext cx="235635" cy="711825"/>
          </a:xfrm>
          <a:prstGeom prst="leftBrace">
            <a:avLst/>
          </a:prstGeom>
          <a:noFill/>
          <a:ln w="38100" cap="flat" cmpd="sng" algn="ctr">
            <a:solidFill>
              <a:srgbClr val="00FFFF"/>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0783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2.tiff">
            <a:extLst>
              <a:ext uri="{FF2B5EF4-FFF2-40B4-BE49-F238E27FC236}">
                <a16:creationId xmlns:a16="http://schemas.microsoft.com/office/drawing/2014/main" id="{151EE05D-D586-F844-B70B-871BEA60E0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63766" y="16126"/>
            <a:ext cx="9084366" cy="59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حبر 1">
                <a:extLst>
                  <a:ext uri="{FF2B5EF4-FFF2-40B4-BE49-F238E27FC236}">
                    <a16:creationId xmlns:a16="http://schemas.microsoft.com/office/drawing/2014/main" id="{16C64CAE-38F9-4B16-A9F4-690C994C73BF}"/>
                  </a:ext>
                </a:extLst>
              </p14:cNvPr>
              <p14:cNvContentPartPr/>
              <p14:nvPr/>
            </p14:nvContentPartPr>
            <p14:xfrm>
              <a:off x="7086600" y="533400"/>
              <a:ext cx="1544400" cy="360"/>
            </p14:xfrm>
          </p:contentPart>
        </mc:Choice>
        <mc:Fallback xmlns="">
          <p:pic>
            <p:nvPicPr>
              <p:cNvPr id="2" name="حبر 1">
                <a:extLst>
                  <a:ext uri="{FF2B5EF4-FFF2-40B4-BE49-F238E27FC236}">
                    <a16:creationId xmlns:a16="http://schemas.microsoft.com/office/drawing/2014/main" id="{16C64CAE-38F9-4B16-A9F4-690C994C73BF}"/>
                  </a:ext>
                </a:extLst>
              </p:cNvPr>
              <p:cNvPicPr/>
              <p:nvPr/>
            </p:nvPicPr>
            <p:blipFill>
              <a:blip r:embed="rId4"/>
              <a:stretch>
                <a:fillRect/>
              </a:stretch>
            </p:blipFill>
            <p:spPr>
              <a:xfrm>
                <a:off x="7032613" y="425400"/>
                <a:ext cx="1652015" cy="216000"/>
              </a:xfrm>
              <a:prstGeom prst="rect">
                <a:avLst/>
              </a:prstGeom>
            </p:spPr>
          </p:pic>
        </mc:Fallback>
      </mc:AlternateContent>
      <p:sp>
        <p:nvSpPr>
          <p:cNvPr id="6" name="مربع نص 5">
            <a:extLst>
              <a:ext uri="{FF2B5EF4-FFF2-40B4-BE49-F238E27FC236}">
                <a16:creationId xmlns:a16="http://schemas.microsoft.com/office/drawing/2014/main" id="{48C93FD3-BB26-43D1-8465-F216B81E1334}"/>
              </a:ext>
            </a:extLst>
          </p:cNvPr>
          <p:cNvSpPr txBox="1"/>
          <p:nvPr/>
        </p:nvSpPr>
        <p:spPr>
          <a:xfrm>
            <a:off x="4675404" y="1550729"/>
            <a:ext cx="685800" cy="307777"/>
          </a:xfrm>
          <a:prstGeom prst="rect">
            <a:avLst/>
          </a:prstGeom>
          <a:solidFill>
            <a:schemeClr val="accent2"/>
          </a:solidFill>
        </p:spPr>
        <p:txBody>
          <a:bodyPr wrap="square" rtlCol="0">
            <a:spAutoFit/>
          </a:bodyPr>
          <a:lstStyle/>
          <a:p>
            <a:r>
              <a:rPr lang="en-US" dirty="0"/>
              <a:t>skip</a:t>
            </a:r>
          </a:p>
        </p:txBody>
      </p:sp>
      <mc:AlternateContent xmlns:mc="http://schemas.openxmlformats.org/markup-compatibility/2006" xmlns:p14="http://schemas.microsoft.com/office/powerpoint/2010/main">
        <mc:Choice Requires="p14">
          <p:contentPart p14:bwMode="auto" r:id="rId5">
            <p14:nvContentPartPr>
              <p14:cNvPr id="7" name="حبر 6">
                <a:extLst>
                  <a:ext uri="{FF2B5EF4-FFF2-40B4-BE49-F238E27FC236}">
                    <a16:creationId xmlns:a16="http://schemas.microsoft.com/office/drawing/2014/main" id="{5183E613-7745-4CA9-B326-F267F9AB8442}"/>
                  </a:ext>
                </a:extLst>
              </p14:cNvPr>
              <p14:cNvContentPartPr/>
              <p14:nvPr/>
            </p14:nvContentPartPr>
            <p14:xfrm>
              <a:off x="6805949" y="3074939"/>
              <a:ext cx="1262160" cy="360"/>
            </p14:xfrm>
          </p:contentPart>
        </mc:Choice>
        <mc:Fallback xmlns="">
          <p:pic>
            <p:nvPicPr>
              <p:cNvPr id="7" name="حبر 6">
                <a:extLst>
                  <a:ext uri="{FF2B5EF4-FFF2-40B4-BE49-F238E27FC236}">
                    <a16:creationId xmlns:a16="http://schemas.microsoft.com/office/drawing/2014/main" id="{5183E613-7745-4CA9-B326-F267F9AB8442}"/>
                  </a:ext>
                </a:extLst>
              </p:cNvPr>
              <p:cNvPicPr/>
              <p:nvPr/>
            </p:nvPicPr>
            <p:blipFill>
              <a:blip r:embed="rId6"/>
              <a:stretch>
                <a:fillRect/>
              </a:stretch>
            </p:blipFill>
            <p:spPr>
              <a:xfrm>
                <a:off x="6751934" y="2966939"/>
                <a:ext cx="1369831" cy="216000"/>
              </a:xfrm>
              <a:prstGeom prst="rect">
                <a:avLst/>
              </a:prstGeom>
            </p:spPr>
          </p:pic>
        </mc:Fallback>
      </mc:AlternateContent>
      <p:sp>
        <p:nvSpPr>
          <p:cNvPr id="11" name="مربع نص 10">
            <a:extLst>
              <a:ext uri="{FF2B5EF4-FFF2-40B4-BE49-F238E27FC236}">
                <a16:creationId xmlns:a16="http://schemas.microsoft.com/office/drawing/2014/main" id="{0A2AD8E4-2B15-4929-9114-073EC7E54BF8}"/>
              </a:ext>
            </a:extLst>
          </p:cNvPr>
          <p:cNvSpPr txBox="1"/>
          <p:nvPr/>
        </p:nvSpPr>
        <p:spPr>
          <a:xfrm>
            <a:off x="136044" y="3869480"/>
            <a:ext cx="2299043" cy="113877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800" dirty="0"/>
              <a:t>After step 22.</a:t>
            </a:r>
            <a:r>
              <a:rPr lang="en-US" sz="1800" dirty="0">
                <a:highlight>
                  <a:srgbClr val="FFFF00"/>
                </a:highlight>
              </a:rPr>
              <a:t> remove the upper part </a:t>
            </a:r>
            <a:r>
              <a:rPr lang="en-US" sz="1800" dirty="0"/>
              <a:t> </a:t>
            </a:r>
            <a:r>
              <a:rPr lang="en-US" sz="1800" dirty="0">
                <a:solidFill>
                  <a:srgbClr val="3333FF"/>
                </a:solidFill>
              </a:rPr>
              <a:t>then add buffer AE to</a:t>
            </a:r>
            <a:endParaRPr lang="en-US" sz="1800" dirty="0"/>
          </a:p>
          <a:p>
            <a:r>
              <a:rPr lang="en-US" dirty="0">
                <a:highlight>
                  <a:srgbClr val="FFFF00"/>
                </a:highlight>
              </a:rPr>
              <a:t>    </a:t>
            </a:r>
          </a:p>
        </p:txBody>
      </p:sp>
      <p:sp>
        <p:nvSpPr>
          <p:cNvPr id="15" name="مربع نص 14">
            <a:extLst>
              <a:ext uri="{FF2B5EF4-FFF2-40B4-BE49-F238E27FC236}">
                <a16:creationId xmlns:a16="http://schemas.microsoft.com/office/drawing/2014/main" id="{506E4EBA-AB4F-4749-B08B-D1AB7BFE8ACB}"/>
              </a:ext>
            </a:extLst>
          </p:cNvPr>
          <p:cNvSpPr txBox="1"/>
          <p:nvPr/>
        </p:nvSpPr>
        <p:spPr>
          <a:xfrm>
            <a:off x="3452612" y="5996226"/>
            <a:ext cx="6337432" cy="86177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800" dirty="0">
                <a:solidFill>
                  <a:srgbClr val="3333FF"/>
                </a:solidFill>
              </a:rPr>
              <a:t>After adding the buffer AE </a:t>
            </a:r>
            <a:r>
              <a:rPr lang="en-US" sz="1800" dirty="0">
                <a:solidFill>
                  <a:srgbClr val="FF0000"/>
                </a:solidFill>
              </a:rPr>
              <a:t>put the mixture in cuvettes tube by pipettes then into </a:t>
            </a:r>
            <a:r>
              <a:rPr kumimoji="1" lang="en-US" sz="1800" dirty="0">
                <a:solidFill>
                  <a:srgbClr val="FF0000"/>
                </a:solidFill>
                <a:latin typeface="Microsoft New Tai Lue" panose="020B0502040204020203" pitchFamily="34" charset="0"/>
                <a:cs typeface="Microsoft New Tai Lue" panose="020B0502040204020203" pitchFamily="34" charset="0"/>
              </a:rPr>
              <a:t>UV-spectrophotometer </a:t>
            </a:r>
            <a:r>
              <a:rPr kumimoji="1" lang="en-US" sz="1800" dirty="0">
                <a:solidFill>
                  <a:schemeClr val="tx1"/>
                </a:solidFill>
                <a:latin typeface="Microsoft New Tai Lue" panose="020B0502040204020203" pitchFamily="34" charset="0"/>
                <a:cs typeface="Microsoft New Tai Lue" panose="020B0502040204020203" pitchFamily="34" charset="0"/>
              </a:rPr>
              <a:t>then do step 23</a:t>
            </a:r>
          </a:p>
          <a:p>
            <a:r>
              <a:rPr lang="en-US" dirty="0">
                <a:solidFill>
                  <a:schemeClr val="tx1"/>
                </a:solidFill>
              </a:rPr>
              <a:t> </a:t>
            </a:r>
          </a:p>
        </p:txBody>
      </p:sp>
      <p:cxnSp>
        <p:nvCxnSpPr>
          <p:cNvPr id="13" name="رابط كسهم مستقيم 12">
            <a:extLst>
              <a:ext uri="{FF2B5EF4-FFF2-40B4-BE49-F238E27FC236}">
                <a16:creationId xmlns:a16="http://schemas.microsoft.com/office/drawing/2014/main" id="{DEB72CCB-BBEC-4602-9E87-A8A9207370C4}"/>
              </a:ext>
            </a:extLst>
          </p:cNvPr>
          <p:cNvCxnSpPr>
            <a:cxnSpLocks/>
          </p:cNvCxnSpPr>
          <p:nvPr/>
        </p:nvCxnSpPr>
        <p:spPr>
          <a:xfrm>
            <a:off x="1899752" y="4714073"/>
            <a:ext cx="1479552" cy="790601"/>
          </a:xfrm>
          <a:prstGeom prst="straightConnector1">
            <a:avLst/>
          </a:prstGeom>
          <a:noFill/>
          <a:ln w="38100" cap="flat" cmpd="sng" algn="ctr">
            <a:solidFill>
              <a:srgbClr val="4F81BD"/>
            </a:solidFill>
            <a:prstDash val="solid"/>
            <a:tailEnd type="triangle"/>
          </a:ln>
          <a:effectLst>
            <a:outerShdw blurRad="40000" dist="23000" dir="5400000" rotWithShape="0">
              <a:srgbClr val="000000">
                <a:alpha val="35000"/>
              </a:srgbClr>
            </a:outerShdw>
          </a:effectLst>
        </p:spPr>
      </p:cxnSp>
      <p:sp>
        <p:nvSpPr>
          <p:cNvPr id="17" name="قوس متوسط أيمن 16">
            <a:extLst>
              <a:ext uri="{FF2B5EF4-FFF2-40B4-BE49-F238E27FC236}">
                <a16:creationId xmlns:a16="http://schemas.microsoft.com/office/drawing/2014/main" id="{0130CF90-1C18-4F60-A8FF-1F3AA1D978BF}"/>
              </a:ext>
            </a:extLst>
          </p:cNvPr>
          <p:cNvSpPr/>
          <p:nvPr/>
        </p:nvSpPr>
        <p:spPr>
          <a:xfrm flipV="1">
            <a:off x="4373217" y="2902158"/>
            <a:ext cx="161640" cy="428931"/>
          </a:xfrm>
          <a:prstGeom prst="rightBracket">
            <a:avLst/>
          </a:prstGeom>
          <a:noFill/>
          <a:ln w="38100" cap="flat" cmpd="sng" algn="ctr">
            <a:solidFill>
              <a:srgbClr val="FFFF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قوس كبير أيسر 17">
            <a:extLst>
              <a:ext uri="{FF2B5EF4-FFF2-40B4-BE49-F238E27FC236}">
                <a16:creationId xmlns:a16="http://schemas.microsoft.com/office/drawing/2014/main" id="{10C9919F-88E8-49AC-99F0-CBA628CB4C8C}"/>
              </a:ext>
            </a:extLst>
          </p:cNvPr>
          <p:cNvSpPr/>
          <p:nvPr/>
        </p:nvSpPr>
        <p:spPr>
          <a:xfrm>
            <a:off x="3560075" y="3336130"/>
            <a:ext cx="256551" cy="679279"/>
          </a:xfrm>
          <a:prstGeom prst="leftBrace">
            <a:avLst>
              <a:gd name="adj1" fmla="val 8333"/>
              <a:gd name="adj2" fmla="val 50000"/>
            </a:avLst>
          </a:prstGeom>
          <a:solidFill>
            <a:srgbClr val="A1BADB"/>
          </a:solidFill>
          <a:ln w="38100" cap="flat" cmpd="sng" algn="ctr">
            <a:solidFill>
              <a:srgbClr val="4BACC6"/>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قوس كبير أيسر 18">
            <a:extLst>
              <a:ext uri="{FF2B5EF4-FFF2-40B4-BE49-F238E27FC236}">
                <a16:creationId xmlns:a16="http://schemas.microsoft.com/office/drawing/2014/main" id="{08313AA4-9383-4D18-B05D-6C7A253C9423}"/>
              </a:ext>
            </a:extLst>
          </p:cNvPr>
          <p:cNvSpPr/>
          <p:nvPr/>
        </p:nvSpPr>
        <p:spPr>
          <a:xfrm>
            <a:off x="3539263" y="5165805"/>
            <a:ext cx="256551" cy="679279"/>
          </a:xfrm>
          <a:prstGeom prst="leftBrace">
            <a:avLst>
              <a:gd name="adj1" fmla="val 8333"/>
              <a:gd name="adj2" fmla="val 50000"/>
            </a:avLst>
          </a:prstGeom>
          <a:solidFill>
            <a:srgbClr val="A1BADB"/>
          </a:solidFill>
          <a:ln w="38100" cap="flat" cmpd="sng" algn="ctr">
            <a:solidFill>
              <a:srgbClr val="4BACC6"/>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صورة 19">
            <a:extLst>
              <a:ext uri="{FF2B5EF4-FFF2-40B4-BE49-F238E27FC236}">
                <a16:creationId xmlns:a16="http://schemas.microsoft.com/office/drawing/2014/main" id="{64CABB41-D3A8-4F11-8438-A3EE1646001B}"/>
              </a:ext>
            </a:extLst>
          </p:cNvPr>
          <p:cNvPicPr>
            <a:picLocks noChangeAspect="1"/>
          </p:cNvPicPr>
          <p:nvPr/>
        </p:nvPicPr>
        <p:blipFill>
          <a:blip r:embed="rId7"/>
          <a:stretch>
            <a:fillRect/>
          </a:stretch>
        </p:blipFill>
        <p:spPr>
          <a:xfrm>
            <a:off x="6946495" y="226766"/>
            <a:ext cx="2319493" cy="3354136"/>
          </a:xfrm>
          <a:prstGeom prst="rect">
            <a:avLst/>
          </a:prstGeom>
        </p:spPr>
      </p:pic>
      <p:sp>
        <p:nvSpPr>
          <p:cNvPr id="21" name="قوس متوسط أيسر 20">
            <a:extLst>
              <a:ext uri="{FF2B5EF4-FFF2-40B4-BE49-F238E27FC236}">
                <a16:creationId xmlns:a16="http://schemas.microsoft.com/office/drawing/2014/main" id="{C95C2463-0871-4FA5-A2F2-28D8842E37C9}"/>
              </a:ext>
            </a:extLst>
          </p:cNvPr>
          <p:cNvSpPr/>
          <p:nvPr/>
        </p:nvSpPr>
        <p:spPr>
          <a:xfrm>
            <a:off x="4864352" y="1023730"/>
            <a:ext cx="105214" cy="377688"/>
          </a:xfrm>
          <a:prstGeom prst="leftBracket">
            <a:avLst/>
          </a:prstGeom>
          <a:ln w="57150"/>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19473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4"/>
          <p:cNvSpPr txBox="1">
            <a:spLocks noGrp="1"/>
          </p:cNvSpPr>
          <p:nvPr>
            <p:ph type="title"/>
          </p:nvPr>
        </p:nvSpPr>
        <p:spPr>
          <a:xfrm>
            <a:off x="987287" y="887902"/>
            <a:ext cx="7162800" cy="3733794"/>
          </a:xfrm>
          <a:prstGeom prst="rect">
            <a:avLst/>
          </a:prstGeom>
          <a:noFill/>
          <a:ln>
            <a:noFill/>
          </a:ln>
        </p:spPr>
        <p:txBody>
          <a:bodyPr spcFirstLastPara="1" wrap="square" lIns="91425" tIns="45700" rIns="91425" bIns="45700" anchor="ctr" anchorCtr="0">
            <a:noAutofit/>
          </a:bodyPr>
          <a:lstStyle/>
          <a:p>
            <a:pPr lvl="0" algn="ctr">
              <a:spcBef>
                <a:spcPts val="0"/>
              </a:spcBef>
              <a:buClr>
                <a:schemeClr val="accent1"/>
              </a:buClr>
              <a:buSzPts val="6000"/>
            </a:pPr>
            <a:r>
              <a:rPr lang="en-US" sz="6000" dirty="0">
                <a:solidFill>
                  <a:schemeClr val="accent1"/>
                </a:solidFill>
                <a:latin typeface="Calibri"/>
                <a:ea typeface="Calibri"/>
                <a:cs typeface="Calibri"/>
                <a:sym typeface="Calibri"/>
              </a:rPr>
              <a:t>Quantification of the purified DNA</a:t>
            </a:r>
          </a:p>
        </p:txBody>
      </p:sp>
      <p:pic>
        <p:nvPicPr>
          <p:cNvPr id="12" name="Picture 11">
            <a:extLst>
              <a:ext uri="{FF2B5EF4-FFF2-40B4-BE49-F238E27FC236}">
                <a16:creationId xmlns:a16="http://schemas.microsoft.com/office/drawing/2014/main" id="{3E7E8D98-3585-4E78-A708-1447B93B7FE7}"/>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1972" b="99812" l="2404" r="89904">
                        <a14:foregroundMark x1="13341" y1="9859" x2="8413" y2="44695"/>
                        <a14:foregroundMark x1="8413" y1="44695" x2="7933" y2="25446"/>
                        <a14:foregroundMark x1="6130" y1="12207" x2="6130" y2="12207"/>
                        <a14:foregroundMark x1="2404" y1="18216" x2="10457" y2="46103"/>
                        <a14:foregroundMark x1="10457" y1="46103" x2="13942" y2="50329"/>
                        <a14:foregroundMark x1="14543" y1="48732" x2="52764" y2="86761"/>
                        <a14:foregroundMark x1="52764" y1="86761" x2="56490" y2="75211"/>
                        <a14:foregroundMark x1="56490" y1="75211" x2="65865" y2="90610"/>
                        <a14:foregroundMark x1="65865" y1="90610" x2="65625" y2="82911"/>
                        <a14:foregroundMark x1="65625" y1="82911" x2="72476" y2="93709"/>
                        <a14:foregroundMark x1="72476" y1="93709" x2="73197" y2="85540"/>
                        <a14:foregroundMark x1="73197" y1="85540" x2="75841" y2="92488"/>
                        <a14:foregroundMark x1="75841" y1="92488" x2="76322" y2="91362"/>
                        <a14:foregroundMark x1="33293" y1="64225" x2="10817" y2="89765"/>
                        <a14:foregroundMark x1="10817" y1="89765" x2="26322" y2="63380"/>
                        <a14:foregroundMark x1="26322" y1="63380" x2="9014" y2="82160"/>
                        <a14:foregroundMark x1="9014" y1="82160" x2="12139" y2="74930"/>
                        <a14:foregroundMark x1="12139" y1="74930" x2="12139" y2="74930"/>
                        <a14:foregroundMark x1="55769" y1="84695" x2="61298" y2="92582"/>
                        <a14:foregroundMark x1="61298" y1="92582" x2="74639" y2="95023"/>
                        <a14:foregroundMark x1="74639" y1="95023" x2="61899" y2="82629"/>
                        <a14:foregroundMark x1="61899" y1="82629" x2="57692" y2="90047"/>
                        <a14:foregroundMark x1="57692" y1="90047" x2="42548" y2="90516"/>
                        <a14:foregroundMark x1="42548" y1="90516" x2="27284" y2="94085"/>
                        <a14:foregroundMark x1="27284" y1="94085" x2="20313" y2="88075"/>
                        <a14:foregroundMark x1="20313" y1="88075" x2="11779" y2="95117"/>
                        <a14:foregroundMark x1="11779" y1="95117" x2="10938" y2="92300"/>
                        <a14:foregroundMark x1="73197" y1="94930" x2="80168" y2="96808"/>
                        <a14:foregroundMark x1="65745" y1="96338" x2="50000" y2="95962"/>
                        <a14:foregroundMark x1="50000" y1="95962" x2="34856" y2="98685"/>
                        <a14:foregroundMark x1="34856" y1="98685" x2="47596" y2="97277"/>
                        <a14:foregroundMark x1="47596" y1="97277" x2="50841" y2="95681"/>
                        <a14:foregroundMark x1="56010" y1="67512" x2="52043" y2="59906"/>
                        <a14:foregroundMark x1="52043" y1="59906" x2="60337" y2="68638"/>
                        <a14:foregroundMark x1="60337" y1="68638" x2="43990" y2="40845"/>
                        <a14:foregroundMark x1="43990" y1="40845" x2="31490" y2="35399"/>
                        <a14:foregroundMark x1="31490" y1="35399" x2="16707" y2="18216"/>
                        <a14:foregroundMark x1="16707" y1="18216" x2="17188" y2="8638"/>
                        <a14:foregroundMark x1="17188" y1="8638" x2="23197" y2="2629"/>
                        <a14:foregroundMark x1="23197" y1="2629" x2="18029" y2="10141"/>
                        <a14:foregroundMark x1="18029" y1="10141" x2="8053" y2="5915"/>
                        <a14:foregroundMark x1="8053" y1="5915" x2="4327" y2="1972"/>
                        <a14:foregroundMark x1="84135" y1="96244" x2="86058" y2="99812"/>
                      </a14:backgroundRemoval>
                    </a14:imgEffect>
                    <a14:imgEffect>
                      <a14:brightnessContrast bright="4000"/>
                    </a14:imgEffect>
                  </a14:imgLayer>
                </a14:imgProps>
              </a:ext>
            </a:extLst>
          </a:blip>
          <a:srcRect r="32405"/>
          <a:stretch/>
        </p:blipFill>
        <p:spPr>
          <a:xfrm>
            <a:off x="8971887" y="0"/>
            <a:ext cx="3220113" cy="6832262"/>
          </a:xfrm>
          <a:prstGeom prst="rect">
            <a:avLst/>
          </a:prstGeom>
          <a:effectLst>
            <a:outerShdw blurRad="736600" dist="1320800" dir="15540000" sx="99000" sy="99000" algn="ctr" rotWithShape="0">
              <a:srgbClr val="000000">
                <a:alpha val="0"/>
              </a:srgbClr>
            </a:outerShdw>
          </a:effectLst>
        </p:spPr>
      </p:pic>
    </p:spTree>
    <p:extLst>
      <p:ext uri="{BB962C8B-B14F-4D97-AF65-F5344CB8AC3E}">
        <p14:creationId xmlns:p14="http://schemas.microsoft.com/office/powerpoint/2010/main" val="2415967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a:extLst>
              <a:ext uri="{FF2B5EF4-FFF2-40B4-BE49-F238E27FC236}">
                <a16:creationId xmlns:a16="http://schemas.microsoft.com/office/drawing/2014/main" id="{909D9766-0159-4AF8-A74C-92B1CACAA639}"/>
              </a:ext>
            </a:extLst>
          </p:cNvPr>
          <p:cNvPicPr>
            <a:picLocks noChangeAspect="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backgroundRemoval t="1972" b="99812" l="2404" r="89904">
                        <a14:foregroundMark x1="13341" y1="9859" x2="8413" y2="44695"/>
                        <a14:foregroundMark x1="8413" y1="44695" x2="7933" y2="25446"/>
                        <a14:foregroundMark x1="6130" y1="12207" x2="6130" y2="12207"/>
                        <a14:foregroundMark x1="2404" y1="18216" x2="10457" y2="46103"/>
                        <a14:foregroundMark x1="10457" y1="46103" x2="13942" y2="50329"/>
                        <a14:foregroundMark x1="14543" y1="48732" x2="52764" y2="86761"/>
                        <a14:foregroundMark x1="52764" y1="86761" x2="56490" y2="75211"/>
                        <a14:foregroundMark x1="56490" y1="75211" x2="65865" y2="90610"/>
                        <a14:foregroundMark x1="65865" y1="90610" x2="65625" y2="82911"/>
                        <a14:foregroundMark x1="65625" y1="82911" x2="72476" y2="93709"/>
                        <a14:foregroundMark x1="72476" y1="93709" x2="73197" y2="85540"/>
                        <a14:foregroundMark x1="73197" y1="85540" x2="75841" y2="92488"/>
                        <a14:foregroundMark x1="75841" y1="92488" x2="76322" y2="91362"/>
                        <a14:foregroundMark x1="33293" y1="64225" x2="10817" y2="89765"/>
                        <a14:foregroundMark x1="10817" y1="89765" x2="26322" y2="63380"/>
                        <a14:foregroundMark x1="26322" y1="63380" x2="9014" y2="82160"/>
                        <a14:foregroundMark x1="9014" y1="82160" x2="12139" y2="74930"/>
                        <a14:foregroundMark x1="12139" y1="74930" x2="12139" y2="74930"/>
                        <a14:foregroundMark x1="55769" y1="84695" x2="61298" y2="92582"/>
                        <a14:foregroundMark x1="61298" y1="92582" x2="74639" y2="95023"/>
                        <a14:foregroundMark x1="74639" y1="95023" x2="61899" y2="82629"/>
                        <a14:foregroundMark x1="61899" y1="82629" x2="57692" y2="90047"/>
                        <a14:foregroundMark x1="57692" y1="90047" x2="42548" y2="90516"/>
                        <a14:foregroundMark x1="42548" y1="90516" x2="27284" y2="94085"/>
                        <a14:foregroundMark x1="27284" y1="94085" x2="20313" y2="88075"/>
                        <a14:foregroundMark x1="20313" y1="88075" x2="11779" y2="95117"/>
                        <a14:foregroundMark x1="11779" y1="95117" x2="10938" y2="92300"/>
                        <a14:foregroundMark x1="73197" y1="94930" x2="80168" y2="96808"/>
                        <a14:foregroundMark x1="65745" y1="96338" x2="50000" y2="95962"/>
                        <a14:foregroundMark x1="50000" y1="95962" x2="34856" y2="98685"/>
                        <a14:foregroundMark x1="34856" y1="98685" x2="47596" y2="97277"/>
                        <a14:foregroundMark x1="47596" y1="97277" x2="50841" y2="95681"/>
                        <a14:foregroundMark x1="56010" y1="67512" x2="52043" y2="59906"/>
                        <a14:foregroundMark x1="52043" y1="59906" x2="60337" y2="68638"/>
                        <a14:foregroundMark x1="60337" y1="68638" x2="43990" y2="40845"/>
                        <a14:foregroundMark x1="43990" y1="40845" x2="31490" y2="35399"/>
                        <a14:foregroundMark x1="31490" y1="35399" x2="16707" y2="18216"/>
                        <a14:foregroundMark x1="16707" y1="18216" x2="17188" y2="8638"/>
                        <a14:foregroundMark x1="17188" y1="8638" x2="23197" y2="2629"/>
                        <a14:foregroundMark x1="23197" y1="2629" x2="18029" y2="10141"/>
                        <a14:foregroundMark x1="18029" y1="10141" x2="8053" y2="5915"/>
                        <a14:foregroundMark x1="8053" y1="5915" x2="4327" y2="1972"/>
                        <a14:foregroundMark x1="84135" y1="96244" x2="86058" y2="99812"/>
                      </a14:backgroundRemoval>
                    </a14:imgEffect>
                    <a14:imgEffect>
                      <a14:brightnessContrast bright="4000"/>
                    </a14:imgEffect>
                  </a14:imgLayer>
                </a14:imgProps>
              </a:ext>
            </a:extLst>
          </a:blip>
          <a:srcRect r="32405"/>
          <a:stretch/>
        </p:blipFill>
        <p:spPr>
          <a:xfrm>
            <a:off x="8971887" y="0"/>
            <a:ext cx="3220113" cy="6832262"/>
          </a:xfrm>
          <a:prstGeom prst="rect">
            <a:avLst/>
          </a:prstGeom>
          <a:effectLst>
            <a:outerShdw blurRad="736600" dist="1320800" dir="15540000" sx="99000" sy="99000" algn="ctr" rotWithShape="0">
              <a:srgbClr val="000000">
                <a:alpha val="0"/>
              </a:srgbClr>
            </a:outerShdw>
          </a:effectLst>
        </p:spPr>
      </p:pic>
      <p:sp>
        <p:nvSpPr>
          <p:cNvPr id="2" name="Title 1">
            <a:extLst>
              <a:ext uri="{FF2B5EF4-FFF2-40B4-BE49-F238E27FC236}">
                <a16:creationId xmlns:a16="http://schemas.microsoft.com/office/drawing/2014/main" id="{89072E3B-5B81-F44D-9EFE-B51165C1EC51}"/>
              </a:ext>
            </a:extLst>
          </p:cNvPr>
          <p:cNvSpPr>
            <a:spLocks noGrp="1"/>
          </p:cNvSpPr>
          <p:nvPr>
            <p:ph type="title"/>
          </p:nvPr>
        </p:nvSpPr>
        <p:spPr>
          <a:xfrm>
            <a:off x="182218" y="79767"/>
            <a:ext cx="10515600" cy="1325563"/>
          </a:xfrm>
        </p:spPr>
        <p:txBody>
          <a:bodyPr/>
          <a:lstStyle/>
          <a:p>
            <a:r>
              <a:rPr lang="en-US" sz="6000" dirty="0">
                <a:solidFill>
                  <a:schemeClr val="accent1"/>
                </a:solidFill>
                <a:latin typeface="Calibri"/>
                <a:cs typeface="Calibri"/>
              </a:rPr>
              <a:t>Measurements</a:t>
            </a:r>
            <a:r>
              <a:rPr lang="ar-SA" dirty="0"/>
              <a:t>:</a:t>
            </a:r>
            <a:endParaRPr lang="en-US" dirty="0"/>
          </a:p>
        </p:txBody>
      </p:sp>
      <p:sp>
        <p:nvSpPr>
          <p:cNvPr id="4" name="Content Placeholder 2">
            <a:extLst>
              <a:ext uri="{FF2B5EF4-FFF2-40B4-BE49-F238E27FC236}">
                <a16:creationId xmlns:a16="http://schemas.microsoft.com/office/drawing/2014/main" id="{823F61BC-044B-CB4A-9E1D-C391B5E47EB0}"/>
              </a:ext>
            </a:extLst>
          </p:cNvPr>
          <p:cNvSpPr txBox="1">
            <a:spLocks/>
          </p:cNvSpPr>
          <p:nvPr/>
        </p:nvSpPr>
        <p:spPr>
          <a:xfrm>
            <a:off x="1828014" y="800100"/>
            <a:ext cx="8382000" cy="590977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lumMod val="75000"/>
                    <a:lumOff val="25000"/>
                  </a:schemeClr>
                </a:solidFill>
                <a:latin typeface="Microsoft New Tai Lue" pitchFamily="34" charset="0"/>
                <a:ea typeface="+mn-ea"/>
                <a:cs typeface="Microsoft New Tai Lue"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icrosoft New Tai Lue" pitchFamily="34" charset="0"/>
                <a:ea typeface="+mn-ea"/>
                <a:cs typeface="Microsoft New Tai Lue"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icrosoft New Tai Lue" pitchFamily="34" charset="0"/>
                <a:ea typeface="+mn-ea"/>
                <a:cs typeface="Microsoft New Tai Lue"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icrosoft New Tai Lue" pitchFamily="34" charset="0"/>
                <a:ea typeface="+mn-ea"/>
                <a:cs typeface="Microsoft New Tai Lue"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icrosoft New Tai Lue" pitchFamily="34" charset="0"/>
                <a:ea typeface="+mn-ea"/>
                <a:cs typeface="Microsoft New Tai Lu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buClr>
                <a:schemeClr val="tx2"/>
              </a:buClr>
              <a:buSzPct val="120000"/>
              <a:buFont typeface="Arial" pitchFamily="34" charset="0"/>
              <a:buChar char="•"/>
              <a:defRPr/>
            </a:pPr>
            <a:endParaRPr lang="en-US" altLang="en-US" b="1" dirty="0">
              <a:latin typeface="Times New Roman" panose="02020603050405020304" pitchFamily="18" charset="0"/>
              <a:ea typeface="ＭＳ Ｐゴシック" panose="020B0600070205080204" pitchFamily="34" charset="-128"/>
            </a:endParaRPr>
          </a:p>
          <a:p>
            <a:pPr lvl="1">
              <a:buClr>
                <a:schemeClr val="tx2"/>
              </a:buClr>
              <a:buSzPct val="120000"/>
              <a:buFont typeface="Arial" panose="020B0604020202020204" pitchFamily="34" charset="0"/>
              <a:buChar char="•"/>
            </a:pPr>
            <a:r>
              <a:rPr lang="en-US" altLang="en-US" sz="2000" dirty="0">
                <a:latin typeface="Times New Roman" panose="02020603050405020304" pitchFamily="18" charset="0"/>
                <a:ea typeface="ＭＳ Ｐゴシック" panose="020B0600070205080204" pitchFamily="34" charset="-128"/>
              </a:rPr>
              <a:t>Measure the </a:t>
            </a:r>
            <a:r>
              <a:rPr lang="en-US" altLang="en-US" sz="2000" dirty="0">
                <a:solidFill>
                  <a:srgbClr val="00B0F0"/>
                </a:solidFill>
                <a:latin typeface="Times New Roman" panose="02020603050405020304" pitchFamily="18" charset="0"/>
                <a:ea typeface="ＭＳ Ｐゴシック" panose="020B0600070205080204" pitchFamily="34" charset="-128"/>
              </a:rPr>
              <a:t>Absorbance at </a:t>
            </a:r>
            <a:r>
              <a:rPr lang="en-US" altLang="en-US" sz="2000" b="1" dirty="0">
                <a:solidFill>
                  <a:srgbClr val="00B0F0"/>
                </a:solidFill>
                <a:latin typeface="Times New Roman" panose="02020603050405020304" pitchFamily="18" charset="0"/>
                <a:ea typeface="ＭＳ Ｐゴシック" panose="020B0600070205080204" pitchFamily="34" charset="-128"/>
              </a:rPr>
              <a:t>260nm</a:t>
            </a:r>
            <a:r>
              <a:rPr lang="en-US" altLang="en-US" sz="2000" dirty="0">
                <a:solidFill>
                  <a:srgbClr val="00B0F0"/>
                </a:solidFill>
                <a:latin typeface="Times New Roman" panose="02020603050405020304" pitchFamily="18" charset="0"/>
                <a:ea typeface="ＭＳ Ｐゴシック" panose="020B0600070205080204" pitchFamily="34" charset="-128"/>
              </a:rPr>
              <a:t> and at </a:t>
            </a:r>
            <a:r>
              <a:rPr lang="en-US" altLang="en-US" sz="2000" b="1" dirty="0">
                <a:solidFill>
                  <a:srgbClr val="00B0F0"/>
                </a:solidFill>
                <a:latin typeface="Times New Roman" panose="02020603050405020304" pitchFamily="18" charset="0"/>
                <a:ea typeface="ＭＳ Ｐゴシック" panose="020B0600070205080204" pitchFamily="34" charset="-128"/>
              </a:rPr>
              <a:t>280nm</a:t>
            </a:r>
            <a:r>
              <a:rPr lang="en-US" altLang="en-US" sz="2000" dirty="0">
                <a:latin typeface="Times New Roman" panose="02020603050405020304" pitchFamily="18" charset="0"/>
                <a:ea typeface="ＭＳ Ｐゴシック" panose="020B0600070205080204" pitchFamily="34" charset="-128"/>
              </a:rPr>
              <a:t>.</a:t>
            </a:r>
            <a:endParaRPr lang="en-US" altLang="en-US" sz="2000" b="1" dirty="0">
              <a:latin typeface="Times New Roman" panose="02020603050405020304" pitchFamily="18" charset="0"/>
              <a:ea typeface="ＭＳ Ｐゴシック" panose="020B0600070205080204" pitchFamily="34" charset="-128"/>
            </a:endParaRPr>
          </a:p>
          <a:p>
            <a:pPr lvl="1">
              <a:lnSpc>
                <a:spcPct val="150000"/>
              </a:lnSpc>
              <a:buClr>
                <a:schemeClr val="tx2"/>
              </a:buClr>
              <a:buSzPct val="120000"/>
              <a:buFont typeface="Arial" pitchFamily="34" charset="0"/>
              <a:buChar char="•"/>
              <a:defRPr/>
            </a:pPr>
            <a:r>
              <a:rPr lang="en-US" altLang="en-US" sz="2000" b="1" dirty="0">
                <a:solidFill>
                  <a:srgbClr val="FF0000"/>
                </a:solidFill>
                <a:latin typeface="Times New Roman" panose="02020603050405020304" pitchFamily="18" charset="0"/>
                <a:ea typeface="ＭＳ Ｐゴシック" panose="020B0600070205080204" pitchFamily="34" charset="-128"/>
              </a:rPr>
              <a:t>Assess the DNA purity</a:t>
            </a:r>
            <a:r>
              <a:rPr lang="ar-SA" altLang="en-US" sz="2000" b="1" dirty="0">
                <a:solidFill>
                  <a:srgbClr val="FF0000"/>
                </a:solidFill>
                <a:latin typeface="Times New Roman" panose="02020603050405020304" pitchFamily="18" charset="0"/>
                <a:ea typeface="ＭＳ Ｐゴシック" panose="020B0600070205080204" pitchFamily="34" charset="-128"/>
              </a:rPr>
              <a:t>=</a:t>
            </a:r>
            <a:r>
              <a:rPr lang="en-US" altLang="en-US" sz="2000" dirty="0">
                <a:solidFill>
                  <a:srgbClr val="FF0000"/>
                </a:solidFill>
                <a:latin typeface="Times New Roman" panose="02020603050405020304" pitchFamily="18" charset="0"/>
                <a:ea typeface="ＭＳ Ｐゴシック" panose="020B0600070205080204" pitchFamily="34" charset="-128"/>
              </a:rPr>
              <a:t> 260/280 ratio </a:t>
            </a:r>
          </a:p>
          <a:p>
            <a:pPr lvl="1" algn="ctr">
              <a:buClr>
                <a:schemeClr val="tx2"/>
              </a:buClr>
              <a:buSzPct val="120000"/>
              <a:buFont typeface="Verdana" panose="020B0604030504040204" pitchFamily="34" charset="0"/>
              <a:buNone/>
              <a:defRPr/>
            </a:pPr>
            <a:r>
              <a:rPr lang="en-US" altLang="en-US" sz="2000" dirty="0">
                <a:solidFill>
                  <a:srgbClr val="FF0000"/>
                </a:solidFill>
                <a:latin typeface="Times New Roman" panose="02020603050405020304" pitchFamily="18" charset="0"/>
                <a:ea typeface="ＭＳ Ｐゴシック" panose="020B0600070205080204" pitchFamily="34" charset="-128"/>
              </a:rPr>
              <a:t>(Accepted ratio: </a:t>
            </a:r>
            <a:r>
              <a:rPr lang="en-US" altLang="en-US" sz="2000" b="1" dirty="0">
                <a:solidFill>
                  <a:srgbClr val="FF0000"/>
                </a:solidFill>
                <a:latin typeface="Times New Roman" panose="02020603050405020304" pitchFamily="18" charset="0"/>
                <a:ea typeface="ＭＳ Ｐゴシック" panose="020B0600070205080204" pitchFamily="34" charset="-128"/>
              </a:rPr>
              <a:t>1.7 - 1.9</a:t>
            </a:r>
            <a:r>
              <a:rPr lang="en-US" altLang="en-US" sz="2000" dirty="0">
                <a:solidFill>
                  <a:srgbClr val="FF0000"/>
                </a:solidFill>
                <a:latin typeface="Times New Roman" panose="02020603050405020304" pitchFamily="18" charset="0"/>
                <a:ea typeface="ＭＳ Ｐゴシック" panose="020B0600070205080204" pitchFamily="34" charset="-128"/>
              </a:rPr>
              <a:t>)</a:t>
            </a:r>
          </a:p>
          <a:p>
            <a:pPr lvl="1">
              <a:lnSpc>
                <a:spcPct val="150000"/>
              </a:lnSpc>
              <a:buClr>
                <a:schemeClr val="tx2"/>
              </a:buClr>
              <a:buSzPct val="120000"/>
              <a:buFont typeface="Arial" pitchFamily="34" charset="0"/>
              <a:buChar char="•"/>
              <a:defRPr/>
            </a:pPr>
            <a:r>
              <a:rPr lang="en-US" altLang="en-US" sz="2000" b="1" dirty="0">
                <a:latin typeface="Times New Roman" panose="02020603050405020304" pitchFamily="18" charset="0"/>
                <a:ea typeface="ＭＳ Ｐゴシック" panose="020B0600070205080204" pitchFamily="34" charset="-128"/>
              </a:rPr>
              <a:t>Calculate DNA Conc.:</a:t>
            </a:r>
            <a:r>
              <a:rPr lang="en-US" altLang="en-US" sz="2000" dirty="0">
                <a:latin typeface="Times New Roman" panose="02020603050405020304" pitchFamily="18" charset="0"/>
                <a:ea typeface="ＭＳ Ｐゴシック" panose="020B0600070205080204" pitchFamily="34" charset="-128"/>
              </a:rPr>
              <a:t> Provided A260 = 1.0, DNA is 50 </a:t>
            </a:r>
            <a:r>
              <a:rPr lang="en-US" altLang="en-US" sz="2000" dirty="0" err="1">
                <a:latin typeface="Times New Roman" panose="02020603050405020304" pitchFamily="18" charset="0"/>
                <a:ea typeface="ＭＳ Ｐゴシック" panose="020B0600070205080204" pitchFamily="34" charset="-128"/>
              </a:rPr>
              <a:t>μg</a:t>
            </a:r>
            <a:r>
              <a:rPr lang="en-US" altLang="en-US" sz="2000" dirty="0">
                <a:latin typeface="Times New Roman" panose="02020603050405020304" pitchFamily="18" charset="0"/>
                <a:ea typeface="ＭＳ Ｐゴシック" panose="020B0600070205080204" pitchFamily="34" charset="-128"/>
              </a:rPr>
              <a:t>/ml, unknown DNA Conc. can be calculated by cross multiplication</a:t>
            </a:r>
          </a:p>
          <a:p>
            <a:pPr lvl="2">
              <a:buFont typeface="Monotype Sorts" pitchFamily="2" charset="2"/>
              <a:buNone/>
              <a:defRPr/>
            </a:pPr>
            <a:r>
              <a:rPr lang="en-US" altLang="en-US" dirty="0">
                <a:solidFill>
                  <a:srgbClr val="7030A0"/>
                </a:solidFill>
                <a:latin typeface="Times New Roman" panose="02020603050405020304" pitchFamily="18" charset="0"/>
                <a:ea typeface="ＭＳ Ｐゴシック" panose="020B0600070205080204" pitchFamily="34" charset="-128"/>
              </a:rPr>
              <a:t>A260 = 1.0 </a:t>
            </a:r>
            <a:r>
              <a:rPr lang="en-US" altLang="en-US" dirty="0">
                <a:latin typeface="Times New Roman" panose="02020603050405020304" pitchFamily="18" charset="0"/>
                <a:ea typeface="ＭＳ Ｐゴシック" panose="020B0600070205080204" pitchFamily="34" charset="-128"/>
              </a:rPr>
              <a:t>		</a:t>
            </a:r>
            <a:r>
              <a:rPr lang="en-US" altLang="en-US" dirty="0">
                <a:solidFill>
                  <a:srgbClr val="7030A0"/>
                </a:solidFill>
                <a:latin typeface="Times New Roman" panose="02020603050405020304" pitchFamily="18" charset="0"/>
                <a:ea typeface="ＭＳ Ｐゴシック" panose="020B0600070205080204" pitchFamily="34" charset="-128"/>
              </a:rPr>
              <a:t>DNA conc. = 50 </a:t>
            </a:r>
            <a:r>
              <a:rPr lang="en-US" altLang="en-US" dirty="0" err="1">
                <a:solidFill>
                  <a:srgbClr val="7030A0"/>
                </a:solidFill>
                <a:latin typeface="Times New Roman" panose="02020603050405020304" pitchFamily="18" charset="0"/>
                <a:ea typeface="ＭＳ Ｐゴシック" panose="020B0600070205080204" pitchFamily="34" charset="-128"/>
              </a:rPr>
              <a:t>μg</a:t>
            </a:r>
            <a:r>
              <a:rPr lang="en-US" altLang="en-US" dirty="0">
                <a:solidFill>
                  <a:srgbClr val="7030A0"/>
                </a:solidFill>
                <a:latin typeface="Times New Roman" panose="02020603050405020304" pitchFamily="18" charset="0"/>
                <a:ea typeface="ＭＳ Ｐゴシック" panose="020B0600070205080204" pitchFamily="34" charset="-128"/>
              </a:rPr>
              <a:t>/ml</a:t>
            </a:r>
          </a:p>
          <a:p>
            <a:pPr lvl="2">
              <a:buFont typeface="Monotype Sorts" pitchFamily="2" charset="2"/>
              <a:buNone/>
              <a:defRPr/>
            </a:pPr>
            <a:r>
              <a:rPr lang="en-US" altLang="en-US" dirty="0">
                <a:solidFill>
                  <a:srgbClr val="00B0F0"/>
                </a:solidFill>
                <a:latin typeface="Times New Roman" panose="02020603050405020304" pitchFamily="18" charset="0"/>
                <a:ea typeface="ＭＳ Ｐゴシック" panose="020B0600070205080204" pitchFamily="34" charset="-128"/>
              </a:rPr>
              <a:t>A260 = 0.5 </a:t>
            </a:r>
            <a:r>
              <a:rPr lang="en-US" altLang="en-US" dirty="0">
                <a:latin typeface="Times New Roman" panose="02020603050405020304" pitchFamily="18" charset="0"/>
                <a:ea typeface="ＭＳ Ｐゴシック" panose="020B0600070205080204" pitchFamily="34" charset="-128"/>
              </a:rPr>
              <a:t>		</a:t>
            </a:r>
            <a:r>
              <a:rPr lang="en-US" altLang="en-US" dirty="0">
                <a:solidFill>
                  <a:srgbClr val="C00000"/>
                </a:solidFill>
                <a:latin typeface="Times New Roman" panose="02020603050405020304" pitchFamily="18" charset="0"/>
                <a:ea typeface="ＭＳ Ｐゴシック" panose="020B0600070205080204" pitchFamily="34" charset="-128"/>
              </a:rPr>
              <a:t>DNA conc. ?</a:t>
            </a:r>
          </a:p>
          <a:p>
            <a:pPr lvl="2">
              <a:buFont typeface="Monotype Sorts" pitchFamily="2" charset="2"/>
              <a:buNone/>
              <a:defRPr/>
            </a:pPr>
            <a:endParaRPr lang="en-US" altLang="en-US" i="1" dirty="0">
              <a:latin typeface="Times New Roman" panose="02020603050405020304" pitchFamily="18" charset="0"/>
              <a:ea typeface="ＭＳ Ｐゴシック" panose="020B0600070205080204" pitchFamily="34" charset="-128"/>
            </a:endParaRPr>
          </a:p>
          <a:p>
            <a:pPr lvl="2">
              <a:buFont typeface="Monotype Sorts" pitchFamily="2" charset="2"/>
              <a:buNone/>
              <a:defRPr/>
            </a:pPr>
            <a:endParaRPr lang="en-US" altLang="en-US" i="1" dirty="0">
              <a:latin typeface="Times New Roman" panose="02020603050405020304" pitchFamily="18" charset="0"/>
              <a:ea typeface="ＭＳ Ｐゴシック" panose="020B0600070205080204" pitchFamily="34" charset="-128"/>
            </a:endParaRPr>
          </a:p>
          <a:p>
            <a:pPr marL="1604963" lvl="2" indent="-742950" algn="just">
              <a:buNone/>
              <a:defRPr/>
            </a:pPr>
            <a:endParaRPr lang="ar-SA" altLang="en-US" b="1" i="1" dirty="0">
              <a:latin typeface="Times New Roman" panose="02020603050405020304" pitchFamily="18" charset="0"/>
              <a:ea typeface="ＭＳ Ｐゴシック" panose="020B0600070205080204" pitchFamily="34" charset="-128"/>
            </a:endParaRPr>
          </a:p>
          <a:p>
            <a:pPr marL="1604963" lvl="2" indent="-742950" algn="just">
              <a:buNone/>
              <a:defRPr/>
            </a:pPr>
            <a:endParaRPr lang="ar-SA" altLang="en-US" b="1" i="1" dirty="0">
              <a:latin typeface="Times New Roman" panose="02020603050405020304" pitchFamily="18" charset="0"/>
              <a:ea typeface="ＭＳ Ｐゴシック" panose="020B0600070205080204" pitchFamily="34" charset="-128"/>
            </a:endParaRPr>
          </a:p>
          <a:p>
            <a:pPr marL="1604963" lvl="2" indent="-742950" algn="just">
              <a:buNone/>
              <a:defRPr/>
            </a:pPr>
            <a:r>
              <a:rPr lang="en-US" altLang="en-US" b="1" i="1" dirty="0">
                <a:latin typeface="Times New Roman" panose="02020603050405020304" pitchFamily="18" charset="0"/>
                <a:ea typeface="ＭＳ Ｐゴシック" panose="020B0600070205080204" pitchFamily="34" charset="-128"/>
              </a:rPr>
              <a:t>Note:</a:t>
            </a:r>
            <a:r>
              <a:rPr lang="en-US" altLang="en-US" dirty="0">
                <a:latin typeface="Times New Roman" panose="02020603050405020304" pitchFamily="18" charset="0"/>
                <a:ea typeface="ＭＳ Ｐゴシック" panose="020B0600070205080204" pitchFamily="34" charset="-128"/>
              </a:rPr>
              <a:t> </a:t>
            </a:r>
            <a:r>
              <a:rPr lang="en-US" altLang="en-US" dirty="0">
                <a:solidFill>
                  <a:srgbClr val="00B050"/>
                </a:solidFill>
                <a:latin typeface="Times New Roman" panose="02020603050405020304" pitchFamily="18" charset="0"/>
                <a:ea typeface="ＭＳ Ｐゴシック" panose="020B0600070205080204" pitchFamily="34" charset="-128"/>
              </a:rPr>
              <a:t>In case of diluting the eluted sample, multiplies the final concentration by the dilution factor. </a:t>
            </a:r>
            <a:r>
              <a:rPr lang="en-US" altLang="en-US" dirty="0">
                <a:solidFill>
                  <a:srgbClr val="0000FF"/>
                </a:solidFill>
                <a:latin typeface="Times New Roman" panose="02020603050405020304" pitchFamily="18" charset="0"/>
                <a:ea typeface="ＭＳ Ｐゴシック" panose="020B0600070205080204" pitchFamily="34" charset="-128"/>
              </a:rPr>
              <a:t>This can be adjusted by the spectrophotometer.</a:t>
            </a:r>
          </a:p>
        </p:txBody>
      </p:sp>
      <p:sp>
        <p:nvSpPr>
          <p:cNvPr id="5" name="Left Brace 3">
            <a:extLst>
              <a:ext uri="{FF2B5EF4-FFF2-40B4-BE49-F238E27FC236}">
                <a16:creationId xmlns:a16="http://schemas.microsoft.com/office/drawing/2014/main" id="{CC43A5ED-591F-454B-A914-9028C883A1A3}"/>
              </a:ext>
            </a:extLst>
          </p:cNvPr>
          <p:cNvSpPr>
            <a:spLocks/>
          </p:cNvSpPr>
          <p:nvPr/>
        </p:nvSpPr>
        <p:spPr bwMode="auto">
          <a:xfrm>
            <a:off x="2219326" y="2057400"/>
            <a:ext cx="828675" cy="2895600"/>
          </a:xfrm>
          <a:prstGeom prst="leftBrace">
            <a:avLst>
              <a:gd name="adj1" fmla="val 8331"/>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6" name="TextBox 4">
            <a:extLst>
              <a:ext uri="{FF2B5EF4-FFF2-40B4-BE49-F238E27FC236}">
                <a16:creationId xmlns:a16="http://schemas.microsoft.com/office/drawing/2014/main" id="{24B501F6-13D8-4140-A31D-0D2CD1E4324B}"/>
              </a:ext>
            </a:extLst>
          </p:cNvPr>
          <p:cNvSpPr txBox="1">
            <a:spLocks noChangeArrowheads="1"/>
          </p:cNvSpPr>
          <p:nvPr/>
        </p:nvSpPr>
        <p:spPr bwMode="auto">
          <a:xfrm rot="16200000">
            <a:off x="907361" y="3156066"/>
            <a:ext cx="202010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600" dirty="0"/>
              <a:t>Done by</a:t>
            </a:r>
          </a:p>
          <a:p>
            <a:pPr algn="ctr"/>
            <a:r>
              <a:rPr lang="en-US" altLang="en-US" sz="1600" dirty="0"/>
              <a:t>the spectrophotometer</a:t>
            </a:r>
          </a:p>
        </p:txBody>
      </p:sp>
      <p:sp>
        <p:nvSpPr>
          <p:cNvPr id="3" name="مربع نص 2">
            <a:extLst>
              <a:ext uri="{FF2B5EF4-FFF2-40B4-BE49-F238E27FC236}">
                <a16:creationId xmlns:a16="http://schemas.microsoft.com/office/drawing/2014/main" id="{8B17F3A1-73F6-4F94-94AE-AB5D1F663652}"/>
              </a:ext>
            </a:extLst>
          </p:cNvPr>
          <p:cNvSpPr txBox="1"/>
          <p:nvPr/>
        </p:nvSpPr>
        <p:spPr>
          <a:xfrm>
            <a:off x="8153400" y="1218630"/>
            <a:ext cx="1676400"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ar-SA" dirty="0">
                <a:solidFill>
                  <a:srgbClr val="00B0F0"/>
                </a:solidFill>
              </a:rPr>
              <a:t>الجهاز يحسبها لك</a:t>
            </a:r>
            <a:endParaRPr lang="en-US" dirty="0">
              <a:solidFill>
                <a:srgbClr val="00B0F0"/>
              </a:solidFill>
            </a:endParaRPr>
          </a:p>
        </p:txBody>
      </p:sp>
      <p:sp>
        <p:nvSpPr>
          <p:cNvPr id="7" name="سهم: منحني لأسفل 6">
            <a:extLst>
              <a:ext uri="{FF2B5EF4-FFF2-40B4-BE49-F238E27FC236}">
                <a16:creationId xmlns:a16="http://schemas.microsoft.com/office/drawing/2014/main" id="{906F8814-4761-40E1-9A45-3FDD9F3388A4}"/>
              </a:ext>
            </a:extLst>
          </p:cNvPr>
          <p:cNvSpPr/>
          <p:nvPr/>
        </p:nvSpPr>
        <p:spPr>
          <a:xfrm>
            <a:off x="6781800" y="533400"/>
            <a:ext cx="1828800" cy="533400"/>
          </a:xfrm>
          <a:prstGeom prst="curved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tx1"/>
              </a:solidFill>
            </a:endParaRPr>
          </a:p>
        </p:txBody>
      </p:sp>
      <p:sp>
        <p:nvSpPr>
          <p:cNvPr id="8" name="مربع نص 7">
            <a:extLst>
              <a:ext uri="{FF2B5EF4-FFF2-40B4-BE49-F238E27FC236}">
                <a16:creationId xmlns:a16="http://schemas.microsoft.com/office/drawing/2014/main" id="{B61F0F12-E338-4857-A6A9-D3548AE4C5A4}"/>
              </a:ext>
            </a:extLst>
          </p:cNvPr>
          <p:cNvSpPr txBox="1"/>
          <p:nvPr/>
        </p:nvSpPr>
        <p:spPr>
          <a:xfrm>
            <a:off x="1194849" y="5138937"/>
            <a:ext cx="9028417"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dirty="0">
                <a:solidFill>
                  <a:srgbClr val="C00000"/>
                </a:solidFill>
              </a:rPr>
              <a:t>DNA concentration =</a:t>
            </a:r>
            <a:r>
              <a:rPr lang="en-US" altLang="en-US" sz="2400" b="1" dirty="0">
                <a:solidFill>
                  <a:srgbClr val="00B0F0"/>
                </a:solidFill>
                <a:latin typeface="Times New Roman" panose="02020603050405020304" pitchFamily="18" charset="0"/>
                <a:ea typeface="ＭＳ Ｐゴシック" panose="020B0600070205080204" pitchFamily="34" charset="-128"/>
              </a:rPr>
              <a:t>260nm</a:t>
            </a:r>
            <a:r>
              <a:rPr lang="ar-SA" sz="2400" dirty="0">
                <a:solidFill>
                  <a:schemeClr val="tx1"/>
                </a:solidFill>
              </a:rPr>
              <a:t> القراءة عند</a:t>
            </a:r>
            <a:r>
              <a:rPr lang="en-US" altLang="en-US" sz="2400" dirty="0">
                <a:solidFill>
                  <a:srgbClr val="00B0F0"/>
                </a:solidFill>
                <a:latin typeface="Times New Roman" panose="02020603050405020304" pitchFamily="18" charset="0"/>
                <a:ea typeface="ＭＳ Ｐゴシック" panose="020B0600070205080204" pitchFamily="34" charset="-128"/>
              </a:rPr>
              <a:t> </a:t>
            </a:r>
            <a:r>
              <a:rPr lang="ar-SA" altLang="en-US" sz="2400" dirty="0">
                <a:solidFill>
                  <a:srgbClr val="7030A0"/>
                </a:solidFill>
                <a:latin typeface="Times New Roman" panose="02020603050405020304" pitchFamily="18" charset="0"/>
                <a:ea typeface="ＭＳ Ｐゴシック" panose="020B0600070205080204" pitchFamily="34" charset="-128"/>
              </a:rPr>
              <a:t>×</a:t>
            </a:r>
            <a:r>
              <a:rPr lang="en-US" altLang="en-US" sz="2400" dirty="0">
                <a:solidFill>
                  <a:srgbClr val="7030A0"/>
                </a:solidFill>
                <a:latin typeface="Times New Roman" panose="02020603050405020304" pitchFamily="18" charset="0"/>
                <a:ea typeface="ＭＳ Ｐゴシック" panose="020B0600070205080204" pitchFamily="34" charset="-128"/>
              </a:rPr>
              <a:t>50 </a:t>
            </a:r>
            <a:r>
              <a:rPr lang="en-US" altLang="en-US" sz="2400" dirty="0" err="1">
                <a:solidFill>
                  <a:srgbClr val="7030A0"/>
                </a:solidFill>
                <a:latin typeface="Times New Roman" panose="02020603050405020304" pitchFamily="18" charset="0"/>
                <a:ea typeface="ＭＳ Ｐゴシック" panose="020B0600070205080204" pitchFamily="34" charset="-128"/>
              </a:rPr>
              <a:t>μg</a:t>
            </a:r>
            <a:r>
              <a:rPr lang="en-US" altLang="en-US" sz="2400" dirty="0">
                <a:solidFill>
                  <a:srgbClr val="7030A0"/>
                </a:solidFill>
                <a:latin typeface="Times New Roman" panose="02020603050405020304" pitchFamily="18" charset="0"/>
                <a:ea typeface="ＭＳ Ｐゴシック" panose="020B0600070205080204" pitchFamily="34" charset="-128"/>
              </a:rPr>
              <a:t>/ml</a:t>
            </a:r>
            <a:r>
              <a:rPr lang="ar-SA" altLang="en-US" sz="2400" dirty="0">
                <a:latin typeface="Times New Roman" panose="02020603050405020304" pitchFamily="18" charset="0"/>
                <a:ea typeface="ＭＳ Ｐゴシック" panose="020B0600070205080204" pitchFamily="34" charset="-128"/>
              </a:rPr>
              <a:t>×</a:t>
            </a:r>
            <a:r>
              <a:rPr lang="en-US" altLang="en-US" sz="2400" dirty="0">
                <a:highlight>
                  <a:srgbClr val="FFFF00"/>
                </a:highlight>
                <a:latin typeface="Times New Roman" panose="02020603050405020304" pitchFamily="18" charset="0"/>
                <a:ea typeface="ＭＳ Ｐゴシック" panose="020B0600070205080204" pitchFamily="34" charset="-128"/>
              </a:rPr>
              <a:t>3</a:t>
            </a:r>
            <a:r>
              <a:rPr lang="ar-SA" altLang="en-US" sz="2400" dirty="0">
                <a:latin typeface="Times New Roman" panose="02020603050405020304" pitchFamily="18" charset="0"/>
                <a:ea typeface="ＭＳ Ｐゴシック" panose="020B0600070205080204" pitchFamily="34" charset="-128"/>
              </a:rPr>
              <a:t> </a:t>
            </a:r>
            <a:r>
              <a:rPr lang="ar-SA" altLang="en-US" sz="2400" dirty="0" err="1">
                <a:latin typeface="Times New Roman" panose="02020603050405020304" pitchFamily="18" charset="0"/>
                <a:ea typeface="ＭＳ Ｐゴシック" panose="020B0600070205080204" pitchFamily="34" charset="-128"/>
              </a:rPr>
              <a:t>القاعده</a:t>
            </a:r>
            <a:r>
              <a:rPr lang="ar-SA" altLang="en-US" sz="2400" dirty="0">
                <a:latin typeface="Times New Roman" panose="02020603050405020304" pitchFamily="18" charset="0"/>
                <a:ea typeface="ＭＳ Ｐゴシック" panose="020B0600070205080204" pitchFamily="34" charset="-128"/>
              </a:rPr>
              <a:t> باختصار و ثابته: </a:t>
            </a:r>
            <a:endParaRPr lang="en-US" altLang="en-US" sz="2400"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946345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BC753D-69A3-4806-99D7-7FAC5DA70774}"/>
              </a:ext>
            </a:extLst>
          </p:cNvPr>
          <p:cNvPicPr>
            <a:picLocks noChangeAspect="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backgroundRemoval t="1972" b="99812" l="2404" r="89904">
                        <a14:foregroundMark x1="13341" y1="9859" x2="8413" y2="44695"/>
                        <a14:foregroundMark x1="8413" y1="44695" x2="7933" y2="25446"/>
                        <a14:foregroundMark x1="6130" y1="12207" x2="6130" y2="12207"/>
                        <a14:foregroundMark x1="2404" y1="18216" x2="10457" y2="46103"/>
                        <a14:foregroundMark x1="10457" y1="46103" x2="13942" y2="50329"/>
                        <a14:foregroundMark x1="14543" y1="48732" x2="52764" y2="86761"/>
                        <a14:foregroundMark x1="52764" y1="86761" x2="56490" y2="75211"/>
                        <a14:foregroundMark x1="56490" y1="75211" x2="65865" y2="90610"/>
                        <a14:foregroundMark x1="65865" y1="90610" x2="65625" y2="82911"/>
                        <a14:foregroundMark x1="65625" y1="82911" x2="72476" y2="93709"/>
                        <a14:foregroundMark x1="72476" y1="93709" x2="73197" y2="85540"/>
                        <a14:foregroundMark x1="73197" y1="85540" x2="75841" y2="92488"/>
                        <a14:foregroundMark x1="75841" y1="92488" x2="76322" y2="91362"/>
                        <a14:foregroundMark x1="33293" y1="64225" x2="10817" y2="89765"/>
                        <a14:foregroundMark x1="10817" y1="89765" x2="26322" y2="63380"/>
                        <a14:foregroundMark x1="26322" y1="63380" x2="9014" y2="82160"/>
                        <a14:foregroundMark x1="9014" y1="82160" x2="12139" y2="74930"/>
                        <a14:foregroundMark x1="12139" y1="74930" x2="12139" y2="74930"/>
                        <a14:foregroundMark x1="55769" y1="84695" x2="61298" y2="92582"/>
                        <a14:foregroundMark x1="61298" y1="92582" x2="74639" y2="95023"/>
                        <a14:foregroundMark x1="74639" y1="95023" x2="61899" y2="82629"/>
                        <a14:foregroundMark x1="61899" y1="82629" x2="57692" y2="90047"/>
                        <a14:foregroundMark x1="57692" y1="90047" x2="42548" y2="90516"/>
                        <a14:foregroundMark x1="42548" y1="90516" x2="27284" y2="94085"/>
                        <a14:foregroundMark x1="27284" y1="94085" x2="20313" y2="88075"/>
                        <a14:foregroundMark x1="20313" y1="88075" x2="11779" y2="95117"/>
                        <a14:foregroundMark x1="11779" y1="95117" x2="10938" y2="92300"/>
                        <a14:foregroundMark x1="73197" y1="94930" x2="80168" y2="96808"/>
                        <a14:foregroundMark x1="65745" y1="96338" x2="50000" y2="95962"/>
                        <a14:foregroundMark x1="50000" y1="95962" x2="34856" y2="98685"/>
                        <a14:foregroundMark x1="34856" y1="98685" x2="47596" y2="97277"/>
                        <a14:foregroundMark x1="47596" y1="97277" x2="50841" y2="95681"/>
                        <a14:foregroundMark x1="56010" y1="67512" x2="52043" y2="59906"/>
                        <a14:foregroundMark x1="52043" y1="59906" x2="60337" y2="68638"/>
                        <a14:foregroundMark x1="60337" y1="68638" x2="43990" y2="40845"/>
                        <a14:foregroundMark x1="43990" y1="40845" x2="31490" y2="35399"/>
                        <a14:foregroundMark x1="31490" y1="35399" x2="16707" y2="18216"/>
                        <a14:foregroundMark x1="16707" y1="18216" x2="17188" y2="8638"/>
                        <a14:foregroundMark x1="17188" y1="8638" x2="23197" y2="2629"/>
                        <a14:foregroundMark x1="23197" y1="2629" x2="18029" y2="10141"/>
                        <a14:foregroundMark x1="18029" y1="10141" x2="8053" y2="5915"/>
                        <a14:foregroundMark x1="8053" y1="5915" x2="4327" y2="1972"/>
                        <a14:foregroundMark x1="84135" y1="96244" x2="86058" y2="99812"/>
                      </a14:backgroundRemoval>
                    </a14:imgEffect>
                    <a14:imgEffect>
                      <a14:brightnessContrast bright="4000"/>
                    </a14:imgEffect>
                  </a14:imgLayer>
                </a14:imgProps>
              </a:ext>
            </a:extLst>
          </a:blip>
          <a:srcRect r="32405"/>
          <a:stretch/>
        </p:blipFill>
        <p:spPr>
          <a:xfrm>
            <a:off x="8971887" y="0"/>
            <a:ext cx="3220113" cy="6832262"/>
          </a:xfrm>
          <a:prstGeom prst="rect">
            <a:avLst/>
          </a:prstGeom>
          <a:effectLst>
            <a:outerShdw blurRad="736600" dist="1320800" dir="15540000" sx="99000" sy="99000" algn="ctr" rotWithShape="0">
              <a:srgbClr val="000000">
                <a:alpha val="0"/>
              </a:srgbClr>
            </a:outerShdw>
          </a:effectLst>
        </p:spPr>
      </p:pic>
      <p:sp>
        <p:nvSpPr>
          <p:cNvPr id="2" name="Title 1">
            <a:extLst>
              <a:ext uri="{FF2B5EF4-FFF2-40B4-BE49-F238E27FC236}">
                <a16:creationId xmlns:a16="http://schemas.microsoft.com/office/drawing/2014/main" id="{89072E3B-5B81-F44D-9EFE-B51165C1EC51}"/>
              </a:ext>
            </a:extLst>
          </p:cNvPr>
          <p:cNvSpPr>
            <a:spLocks noGrp="1"/>
          </p:cNvSpPr>
          <p:nvPr>
            <p:ph type="title"/>
          </p:nvPr>
        </p:nvSpPr>
        <p:spPr/>
        <p:txBody>
          <a:bodyPr>
            <a:normAutofit/>
          </a:bodyPr>
          <a:lstStyle/>
          <a:p>
            <a:r>
              <a:rPr lang="en-US" sz="6000" dirty="0">
                <a:solidFill>
                  <a:schemeClr val="accent1"/>
                </a:solidFill>
                <a:latin typeface="Calibri"/>
                <a:cs typeface="Calibri"/>
              </a:rPr>
              <a:t>DNA Yield</a:t>
            </a:r>
            <a:r>
              <a:rPr lang="ar-SA" sz="6000" dirty="0">
                <a:solidFill>
                  <a:schemeClr val="accent1"/>
                </a:solidFill>
                <a:latin typeface="Calibri"/>
                <a:cs typeface="Calibri"/>
              </a:rPr>
              <a:t>:</a:t>
            </a:r>
            <a:endParaRPr lang="en-US" sz="6000" dirty="0">
              <a:solidFill>
                <a:schemeClr val="accent1"/>
              </a:solidFill>
              <a:latin typeface="Calibri"/>
              <a:cs typeface="Calibri"/>
            </a:endParaRPr>
          </a:p>
        </p:txBody>
      </p:sp>
      <p:sp>
        <p:nvSpPr>
          <p:cNvPr id="4" name="Content Placeholder 2">
            <a:extLst>
              <a:ext uri="{FF2B5EF4-FFF2-40B4-BE49-F238E27FC236}">
                <a16:creationId xmlns:a16="http://schemas.microsoft.com/office/drawing/2014/main" id="{823F61BC-044B-CB4A-9E1D-C391B5E47EB0}"/>
              </a:ext>
            </a:extLst>
          </p:cNvPr>
          <p:cNvSpPr txBox="1">
            <a:spLocks/>
          </p:cNvSpPr>
          <p:nvPr/>
        </p:nvSpPr>
        <p:spPr>
          <a:xfrm>
            <a:off x="1053548" y="1590261"/>
            <a:ext cx="8382000" cy="4191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lumMod val="75000"/>
                    <a:lumOff val="25000"/>
                  </a:schemeClr>
                </a:solidFill>
                <a:latin typeface="Microsoft New Tai Lue" pitchFamily="34" charset="0"/>
                <a:ea typeface="+mn-ea"/>
                <a:cs typeface="Microsoft New Tai Lue"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icrosoft New Tai Lue" pitchFamily="34" charset="0"/>
                <a:ea typeface="+mn-ea"/>
                <a:cs typeface="Microsoft New Tai Lue"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icrosoft New Tai Lue" pitchFamily="34" charset="0"/>
                <a:ea typeface="+mn-ea"/>
                <a:cs typeface="Microsoft New Tai Lue"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icrosoft New Tai Lue" pitchFamily="34" charset="0"/>
                <a:ea typeface="+mn-ea"/>
                <a:cs typeface="Microsoft New Tai Lue"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icrosoft New Tai Lue" pitchFamily="34" charset="0"/>
                <a:ea typeface="+mn-ea"/>
                <a:cs typeface="Microsoft New Tai Lu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3225" lvl="1" indent="0" algn="ctr">
              <a:lnSpc>
                <a:spcPct val="120000"/>
              </a:lnSpc>
              <a:buNone/>
            </a:pPr>
            <a:r>
              <a:rPr lang="en-US" altLang="en-US" b="1" dirty="0">
                <a:solidFill>
                  <a:schemeClr val="accent1">
                    <a:lumMod val="60000"/>
                    <a:lumOff val="40000"/>
                  </a:schemeClr>
                </a:solidFill>
                <a:ea typeface="ＭＳ Ｐゴシック" panose="020B0600070205080204" pitchFamily="34" charset="-128"/>
              </a:rPr>
              <a:t>DNA Yield</a:t>
            </a:r>
            <a:r>
              <a:rPr lang="en-US" altLang="en-US" dirty="0">
                <a:solidFill>
                  <a:schemeClr val="accent1">
                    <a:lumMod val="60000"/>
                    <a:lumOff val="40000"/>
                  </a:schemeClr>
                </a:solidFill>
                <a:ea typeface="ＭＳ Ｐゴシック" panose="020B0600070205080204" pitchFamily="34" charset="-128"/>
              </a:rPr>
              <a:t> </a:t>
            </a:r>
            <a:r>
              <a:rPr lang="en-US" altLang="en-US" dirty="0" err="1">
                <a:ea typeface="ＭＳ Ｐゴシック" panose="020B0600070205080204" pitchFamily="34" charset="-128"/>
              </a:rPr>
              <a:t>μ</a:t>
            </a:r>
            <a:r>
              <a:rPr lang="en-US" altLang="en-US" b="1" dirty="0" err="1">
                <a:ea typeface="ＭＳ Ｐゴシック" panose="020B0600070205080204" pitchFamily="34" charset="-128"/>
              </a:rPr>
              <a:t>g</a:t>
            </a:r>
            <a:r>
              <a:rPr lang="en-US" altLang="en-US" b="1" dirty="0">
                <a:solidFill>
                  <a:srgbClr val="FFC000"/>
                </a:solidFill>
                <a:ea typeface="ＭＳ Ｐゴシック" panose="020B0600070205080204" pitchFamily="34" charset="-128"/>
              </a:rPr>
              <a:t> </a:t>
            </a:r>
            <a:r>
              <a:rPr lang="en-US" altLang="en-US" b="1" dirty="0">
                <a:ea typeface="ＭＳ Ｐゴシック" panose="020B0600070205080204" pitchFamily="34" charset="-128"/>
              </a:rPr>
              <a:t>=</a:t>
            </a:r>
            <a:r>
              <a:rPr lang="en-US" altLang="en-US" dirty="0">
                <a:ea typeface="ＭＳ Ｐゴシック" panose="020B0600070205080204" pitchFamily="34" charset="-128"/>
              </a:rPr>
              <a:t> </a:t>
            </a:r>
            <a:r>
              <a:rPr lang="en-US" altLang="en-US" dirty="0">
                <a:solidFill>
                  <a:srgbClr val="FFC000"/>
                </a:solidFill>
                <a:ea typeface="ＭＳ Ｐゴシック" panose="020B0600070205080204" pitchFamily="34" charset="-128"/>
              </a:rPr>
              <a:t>DNA Volume </a:t>
            </a:r>
            <a:r>
              <a:rPr lang="en-US" altLang="en-US" dirty="0">
                <a:ea typeface="ＭＳ Ｐゴシック" panose="020B0600070205080204" pitchFamily="34" charset="-128"/>
              </a:rPr>
              <a:t>x </a:t>
            </a:r>
            <a:r>
              <a:rPr lang="en-US" altLang="en-US" dirty="0">
                <a:solidFill>
                  <a:srgbClr val="FF0000"/>
                </a:solidFill>
                <a:ea typeface="ＭＳ Ｐゴシック" panose="020B0600070205080204" pitchFamily="34" charset="-128"/>
              </a:rPr>
              <a:t>final DNA Conc</a:t>
            </a:r>
            <a:r>
              <a:rPr lang="en-US" altLang="en-US" dirty="0">
                <a:ea typeface="ＭＳ Ｐゴシック" panose="020B0600070205080204" pitchFamily="34" charset="-128"/>
              </a:rPr>
              <a:t>.</a:t>
            </a:r>
          </a:p>
          <a:p>
            <a:pPr marL="403225" lvl="1" indent="0">
              <a:lnSpc>
                <a:spcPct val="120000"/>
              </a:lnSpc>
              <a:buNone/>
            </a:pPr>
            <a:endParaRPr lang="en-US" altLang="en-US" sz="2000" dirty="0">
              <a:ea typeface="ＭＳ Ｐゴシック" panose="020B0600070205080204" pitchFamily="34" charset="-128"/>
            </a:endParaRPr>
          </a:p>
          <a:p>
            <a:pPr marL="403225" lvl="1" indent="0">
              <a:lnSpc>
                <a:spcPct val="120000"/>
              </a:lnSpc>
              <a:buNone/>
            </a:pPr>
            <a:r>
              <a:rPr lang="en-US" altLang="en-US" sz="2000" b="1" u="sng" dirty="0">
                <a:ea typeface="ＭＳ Ｐゴシック" panose="020B0600070205080204" pitchFamily="34" charset="-128"/>
              </a:rPr>
              <a:t>Example:</a:t>
            </a:r>
            <a:endParaRPr lang="en-US" altLang="en-US" sz="2000" dirty="0">
              <a:ea typeface="ＭＳ Ｐゴシック" panose="020B0600070205080204" pitchFamily="34" charset="-128"/>
            </a:endParaRPr>
          </a:p>
          <a:p>
            <a:pPr marL="403225" lvl="1" indent="0">
              <a:lnSpc>
                <a:spcPct val="120000"/>
              </a:lnSpc>
              <a:buNone/>
            </a:pPr>
            <a:r>
              <a:rPr lang="en-US" altLang="en-US" sz="2000" dirty="0">
                <a:ea typeface="ＭＳ Ｐゴシック" panose="020B0600070205080204" pitchFamily="34" charset="-128"/>
              </a:rPr>
              <a:t>   If you have</a:t>
            </a:r>
            <a:endParaRPr lang="en-US" altLang="en-US" sz="2000" b="1" dirty="0">
              <a:ea typeface="ＭＳ Ｐゴシック" panose="020B0600070205080204" pitchFamily="34" charset="-128"/>
            </a:endParaRPr>
          </a:p>
          <a:p>
            <a:pPr marL="403225" lvl="1" indent="0">
              <a:lnSpc>
                <a:spcPct val="120000"/>
              </a:lnSpc>
              <a:buNone/>
            </a:pPr>
            <a:r>
              <a:rPr lang="en-US" altLang="en-US" sz="2000" b="1" dirty="0">
                <a:ea typeface="ＭＳ Ｐゴシック" panose="020B0600070205080204" pitchFamily="34" charset="-128"/>
              </a:rPr>
              <a:t>                Volume of DNA solution: </a:t>
            </a:r>
            <a:r>
              <a:rPr lang="en-US" altLang="en-US" sz="2000" dirty="0">
                <a:ea typeface="ＭＳ Ｐゴシック" panose="020B0600070205080204" pitchFamily="34" charset="-128"/>
              </a:rPr>
              <a:t>200μl (0.2 ml)</a:t>
            </a:r>
            <a:r>
              <a:rPr lang="en-US" altLang="en-US" sz="2000" b="1" dirty="0">
                <a:ea typeface="ＭＳ Ｐゴシック" panose="020B0600070205080204" pitchFamily="34" charset="-128"/>
              </a:rPr>
              <a:t> </a:t>
            </a:r>
          </a:p>
          <a:p>
            <a:pPr marL="403225" lvl="1" indent="0">
              <a:lnSpc>
                <a:spcPct val="120000"/>
              </a:lnSpc>
              <a:buNone/>
            </a:pPr>
            <a:r>
              <a:rPr lang="en-US" altLang="en-US" sz="2000" b="1" dirty="0">
                <a:ea typeface="ＭＳ Ｐゴシック" panose="020B0600070205080204" pitchFamily="34" charset="-128"/>
              </a:rPr>
              <a:t>                Final DNA Conc.: </a:t>
            </a:r>
            <a:r>
              <a:rPr lang="en-US" altLang="en-US" sz="2000" dirty="0">
                <a:ea typeface="ＭＳ Ｐゴシック" panose="020B0600070205080204" pitchFamily="34" charset="-128"/>
              </a:rPr>
              <a:t>30 </a:t>
            </a:r>
            <a:r>
              <a:rPr lang="en-US" altLang="en-US" sz="2000" dirty="0" err="1">
                <a:ea typeface="ＭＳ Ｐゴシック" panose="020B0600070205080204" pitchFamily="34" charset="-128"/>
              </a:rPr>
              <a:t>μg</a:t>
            </a:r>
            <a:r>
              <a:rPr lang="en-US" altLang="en-US" sz="2000" dirty="0">
                <a:ea typeface="ＭＳ Ｐゴシック" panose="020B0600070205080204" pitchFamily="34" charset="-128"/>
              </a:rPr>
              <a:t>/ml</a:t>
            </a:r>
          </a:p>
          <a:p>
            <a:pPr marL="403225" lvl="1" indent="0">
              <a:lnSpc>
                <a:spcPct val="120000"/>
              </a:lnSpc>
              <a:buNone/>
            </a:pPr>
            <a:endParaRPr lang="en-US" altLang="en-US" sz="2000" b="1" dirty="0">
              <a:ea typeface="ＭＳ Ｐゴシック" panose="020B0600070205080204" pitchFamily="34" charset="-128"/>
            </a:endParaRPr>
          </a:p>
          <a:p>
            <a:pPr marL="403225" lvl="1" indent="0">
              <a:lnSpc>
                <a:spcPct val="120000"/>
              </a:lnSpc>
              <a:buNone/>
            </a:pPr>
            <a:r>
              <a:rPr lang="en-US" altLang="en-US" sz="2000" b="1" dirty="0">
                <a:ea typeface="ＭＳ Ｐゴシック" panose="020B0600070205080204" pitchFamily="34" charset="-128"/>
              </a:rPr>
              <a:t>      Then, the yield (</a:t>
            </a:r>
            <a:r>
              <a:rPr lang="en-US" altLang="en-US" sz="2000" dirty="0" err="1">
                <a:ea typeface="ＭＳ Ｐゴシック" panose="020B0600070205080204" pitchFamily="34" charset="-128"/>
              </a:rPr>
              <a:t>μg</a:t>
            </a:r>
            <a:r>
              <a:rPr lang="en-US" altLang="en-US" sz="2000" b="1" dirty="0">
                <a:ea typeface="ＭＳ Ｐゴシック" panose="020B0600070205080204" pitchFamily="34" charset="-128"/>
              </a:rPr>
              <a:t>) = 0.2 ml x 30 </a:t>
            </a:r>
            <a:r>
              <a:rPr lang="en-US" altLang="en-US" sz="2000" dirty="0" err="1">
                <a:ea typeface="ＭＳ Ｐゴシック" panose="020B0600070205080204" pitchFamily="34" charset="-128"/>
              </a:rPr>
              <a:t>μg</a:t>
            </a:r>
            <a:r>
              <a:rPr lang="en-US" altLang="en-US" sz="2000" dirty="0">
                <a:ea typeface="ＭＳ Ｐゴシック" panose="020B0600070205080204" pitchFamily="34" charset="-128"/>
              </a:rPr>
              <a:t>/ml</a:t>
            </a:r>
            <a:r>
              <a:rPr lang="en-US" altLang="en-US" sz="2000" b="1" dirty="0">
                <a:ea typeface="ＭＳ Ｐゴシック" panose="020B0600070205080204" pitchFamily="34" charset="-128"/>
              </a:rPr>
              <a:t> </a:t>
            </a:r>
          </a:p>
          <a:p>
            <a:pPr marL="403225" lvl="1" indent="0">
              <a:lnSpc>
                <a:spcPct val="120000"/>
              </a:lnSpc>
              <a:buNone/>
            </a:pPr>
            <a:r>
              <a:rPr lang="en-US" altLang="en-US" sz="2000" b="1" dirty="0">
                <a:ea typeface="ＭＳ Ｐゴシック" panose="020B0600070205080204" pitchFamily="34" charset="-128"/>
              </a:rPr>
              <a:t>		            	       = 6.0 </a:t>
            </a:r>
            <a:r>
              <a:rPr lang="en-US" altLang="en-US" sz="2000" dirty="0" err="1">
                <a:ea typeface="ＭＳ Ｐゴシック" panose="020B0600070205080204" pitchFamily="34" charset="-128"/>
              </a:rPr>
              <a:t>μ</a:t>
            </a:r>
            <a:r>
              <a:rPr lang="en-US" altLang="en-US" sz="2000" b="1" dirty="0" err="1">
                <a:ea typeface="ＭＳ Ｐゴシック" panose="020B0600070205080204" pitchFamily="34" charset="-128"/>
              </a:rPr>
              <a:t>g</a:t>
            </a:r>
            <a:endParaRPr lang="en-US" altLang="en-US" sz="2000" b="1" dirty="0">
              <a:ea typeface="ＭＳ Ｐゴシック" panose="020B0600070205080204" pitchFamily="34" charset="-128"/>
            </a:endParaRPr>
          </a:p>
        </p:txBody>
      </p:sp>
      <p:sp>
        <p:nvSpPr>
          <p:cNvPr id="3" name="مربع نص 2">
            <a:extLst>
              <a:ext uri="{FF2B5EF4-FFF2-40B4-BE49-F238E27FC236}">
                <a16:creationId xmlns:a16="http://schemas.microsoft.com/office/drawing/2014/main" id="{8B723EF9-2FA4-4010-8EED-1D3CFA9B0812}"/>
              </a:ext>
            </a:extLst>
          </p:cNvPr>
          <p:cNvSpPr txBox="1"/>
          <p:nvPr/>
        </p:nvSpPr>
        <p:spPr>
          <a:xfrm>
            <a:off x="5244548" y="2389159"/>
            <a:ext cx="4899045" cy="400110"/>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ar-SA" sz="2000" dirty="0">
                <a:solidFill>
                  <a:schemeClr val="tx1"/>
                </a:solidFill>
              </a:rPr>
              <a:t>=</a:t>
            </a:r>
            <a:r>
              <a:rPr lang="en-US" sz="2000" dirty="0">
                <a:solidFill>
                  <a:srgbClr val="FFC000"/>
                </a:solidFill>
              </a:rPr>
              <a:t>0.2 </a:t>
            </a:r>
            <a:r>
              <a:rPr lang="en-US" sz="2000" dirty="0">
                <a:solidFill>
                  <a:schemeClr val="tx1"/>
                </a:solidFill>
              </a:rPr>
              <a:t>ml </a:t>
            </a:r>
            <a:r>
              <a:rPr lang="ar-SA" sz="2000" dirty="0">
                <a:solidFill>
                  <a:schemeClr val="tx1"/>
                </a:solidFill>
              </a:rPr>
              <a:t>×</a:t>
            </a:r>
            <a:r>
              <a:rPr lang="ar-SA" sz="2000" dirty="0">
                <a:solidFill>
                  <a:srgbClr val="FFC000"/>
                </a:solidFill>
              </a:rPr>
              <a:t> </a:t>
            </a:r>
            <a:r>
              <a:rPr lang="en-US" sz="2000" dirty="0">
                <a:solidFill>
                  <a:srgbClr val="C00000"/>
                </a:solidFill>
              </a:rPr>
              <a:t>concentration</a:t>
            </a:r>
            <a:r>
              <a:rPr lang="en-US" sz="2000" dirty="0">
                <a:solidFill>
                  <a:srgbClr val="FFC000"/>
                </a:solidFill>
              </a:rPr>
              <a:t> </a:t>
            </a:r>
            <a:r>
              <a:rPr lang="en-US" altLang="en-US" sz="2000" dirty="0" err="1">
                <a:solidFill>
                  <a:schemeClr val="tx1"/>
                </a:solidFill>
                <a:ea typeface="ＭＳ Ｐゴシック" panose="020B0600070205080204" pitchFamily="34" charset="-128"/>
              </a:rPr>
              <a:t>μg</a:t>
            </a:r>
            <a:r>
              <a:rPr lang="en-US" altLang="en-US" sz="2000" dirty="0">
                <a:solidFill>
                  <a:schemeClr val="tx1"/>
                </a:solidFill>
                <a:ea typeface="ＭＳ Ｐゴシック" panose="020B0600070205080204" pitchFamily="34" charset="-128"/>
              </a:rPr>
              <a:t>/ml</a:t>
            </a:r>
            <a:r>
              <a:rPr lang="ar-SA" altLang="en-US" sz="2000" dirty="0">
                <a:solidFill>
                  <a:schemeClr val="accent1">
                    <a:lumMod val="60000"/>
                    <a:lumOff val="40000"/>
                  </a:schemeClr>
                </a:solidFill>
                <a:ea typeface="ＭＳ Ｐゴシック" panose="020B0600070205080204" pitchFamily="34" charset="-128"/>
              </a:rPr>
              <a:t>باختصار وثابت:</a:t>
            </a:r>
            <a:r>
              <a:rPr lang="en-US" altLang="en-US" sz="2000" dirty="0">
                <a:solidFill>
                  <a:schemeClr val="accent1">
                    <a:lumMod val="60000"/>
                    <a:lumOff val="40000"/>
                  </a:schemeClr>
                </a:solidFill>
                <a:ea typeface="ＭＳ Ｐゴシック" panose="020B0600070205080204" pitchFamily="34" charset="-128"/>
              </a:rPr>
              <a:t> </a:t>
            </a:r>
            <a:r>
              <a:rPr lang="en-US" altLang="en-US" sz="2000" b="1" dirty="0">
                <a:solidFill>
                  <a:schemeClr val="accent1">
                    <a:lumMod val="60000"/>
                    <a:lumOff val="40000"/>
                  </a:schemeClr>
                </a:solidFill>
                <a:ea typeface="ＭＳ Ｐゴシック" panose="020B0600070205080204" pitchFamily="34" charset="-128"/>
              </a:rPr>
              <a:t> </a:t>
            </a:r>
          </a:p>
        </p:txBody>
      </p:sp>
      <p:cxnSp>
        <p:nvCxnSpPr>
          <p:cNvPr id="6" name="موصل: منحني 5">
            <a:extLst>
              <a:ext uri="{FF2B5EF4-FFF2-40B4-BE49-F238E27FC236}">
                <a16:creationId xmlns:a16="http://schemas.microsoft.com/office/drawing/2014/main" id="{D27A9197-FA53-4F14-9248-87DEC8E8DB40}"/>
              </a:ext>
            </a:extLst>
          </p:cNvPr>
          <p:cNvCxnSpPr>
            <a:cxnSpLocks/>
          </p:cNvCxnSpPr>
          <p:nvPr/>
        </p:nvCxnSpPr>
        <p:spPr>
          <a:xfrm rot="10800000">
            <a:off x="4253948" y="2055813"/>
            <a:ext cx="990600" cy="533400"/>
          </a:xfrm>
          <a:prstGeom prst="curvedConnector3">
            <a:avLst/>
          </a:prstGeom>
          <a:ln w="38100">
            <a:headEnd type="triangle"/>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648526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7" name="Picture 6">
            <a:extLst>
              <a:ext uri="{FF2B5EF4-FFF2-40B4-BE49-F238E27FC236}">
                <a16:creationId xmlns:a16="http://schemas.microsoft.com/office/drawing/2014/main" id="{003E1B8B-123B-4A38-A526-92876AAD68EF}"/>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1972" b="99812" l="2404" r="89904">
                        <a14:foregroundMark x1="13341" y1="9859" x2="8413" y2="44695"/>
                        <a14:foregroundMark x1="8413" y1="44695" x2="7933" y2="25446"/>
                        <a14:foregroundMark x1="6130" y1="12207" x2="6130" y2="12207"/>
                        <a14:foregroundMark x1="2404" y1="18216" x2="10457" y2="46103"/>
                        <a14:foregroundMark x1="10457" y1="46103" x2="13942" y2="50329"/>
                        <a14:foregroundMark x1="14543" y1="48732" x2="52764" y2="86761"/>
                        <a14:foregroundMark x1="52764" y1="86761" x2="56490" y2="75211"/>
                        <a14:foregroundMark x1="56490" y1="75211" x2="65865" y2="90610"/>
                        <a14:foregroundMark x1="65865" y1="90610" x2="65625" y2="82911"/>
                        <a14:foregroundMark x1="65625" y1="82911" x2="72476" y2="93709"/>
                        <a14:foregroundMark x1="72476" y1="93709" x2="73197" y2="85540"/>
                        <a14:foregroundMark x1="73197" y1="85540" x2="75841" y2="92488"/>
                        <a14:foregroundMark x1="75841" y1="92488" x2="76322" y2="91362"/>
                        <a14:foregroundMark x1="33293" y1="64225" x2="10817" y2="89765"/>
                        <a14:foregroundMark x1="10817" y1="89765" x2="26322" y2="63380"/>
                        <a14:foregroundMark x1="26322" y1="63380" x2="9014" y2="82160"/>
                        <a14:foregroundMark x1="9014" y1="82160" x2="12139" y2="74930"/>
                        <a14:foregroundMark x1="12139" y1="74930" x2="12139" y2="74930"/>
                        <a14:foregroundMark x1="55769" y1="84695" x2="61298" y2="92582"/>
                        <a14:foregroundMark x1="61298" y1="92582" x2="74639" y2="95023"/>
                        <a14:foregroundMark x1="74639" y1="95023" x2="61899" y2="82629"/>
                        <a14:foregroundMark x1="61899" y1="82629" x2="57692" y2="90047"/>
                        <a14:foregroundMark x1="57692" y1="90047" x2="42548" y2="90516"/>
                        <a14:foregroundMark x1="42548" y1="90516" x2="27284" y2="94085"/>
                        <a14:foregroundMark x1="27284" y1="94085" x2="20313" y2="88075"/>
                        <a14:foregroundMark x1="20313" y1="88075" x2="11779" y2="95117"/>
                        <a14:foregroundMark x1="11779" y1="95117" x2="10938" y2="92300"/>
                        <a14:foregroundMark x1="73197" y1="94930" x2="80168" y2="96808"/>
                        <a14:foregroundMark x1="65745" y1="96338" x2="50000" y2="95962"/>
                        <a14:foregroundMark x1="50000" y1="95962" x2="34856" y2="98685"/>
                        <a14:foregroundMark x1="34856" y1="98685" x2="47596" y2="97277"/>
                        <a14:foregroundMark x1="47596" y1="97277" x2="50841" y2="95681"/>
                        <a14:foregroundMark x1="56010" y1="67512" x2="52043" y2="59906"/>
                        <a14:foregroundMark x1="52043" y1="59906" x2="60337" y2="68638"/>
                        <a14:foregroundMark x1="60337" y1="68638" x2="43990" y2="40845"/>
                        <a14:foregroundMark x1="43990" y1="40845" x2="31490" y2="35399"/>
                        <a14:foregroundMark x1="31490" y1="35399" x2="16707" y2="18216"/>
                        <a14:foregroundMark x1="16707" y1="18216" x2="17188" y2="8638"/>
                        <a14:foregroundMark x1="17188" y1="8638" x2="23197" y2="2629"/>
                        <a14:foregroundMark x1="23197" y1="2629" x2="18029" y2="10141"/>
                        <a14:foregroundMark x1="18029" y1="10141" x2="8053" y2="5915"/>
                        <a14:foregroundMark x1="8053" y1="5915" x2="4327" y2="1972"/>
                        <a14:foregroundMark x1="84135" y1="96244" x2="86058" y2="99812"/>
                      </a14:backgroundRemoval>
                    </a14:imgEffect>
                    <a14:imgEffect>
                      <a14:brightnessContrast bright="4000"/>
                    </a14:imgEffect>
                  </a14:imgLayer>
                </a14:imgProps>
              </a:ext>
            </a:extLst>
          </a:blip>
          <a:srcRect r="32405"/>
          <a:stretch/>
        </p:blipFill>
        <p:spPr>
          <a:xfrm>
            <a:off x="8971887" y="0"/>
            <a:ext cx="3220113" cy="6832262"/>
          </a:xfrm>
          <a:prstGeom prst="rect">
            <a:avLst/>
          </a:prstGeom>
          <a:effectLst>
            <a:outerShdw blurRad="736600" dist="1320800" dir="15540000" sx="99000" sy="99000" algn="ctr" rotWithShape="0">
              <a:srgbClr val="000000">
                <a:alpha val="0"/>
              </a:srgbClr>
            </a:outerShdw>
          </a:effectLst>
        </p:spPr>
      </p:pic>
      <p:sp>
        <p:nvSpPr>
          <p:cNvPr id="120" name="Google Shape;120;p17"/>
          <p:cNvSpPr txBox="1">
            <a:spLocks noGrp="1"/>
          </p:cNvSpPr>
          <p:nvPr>
            <p:ph type="title"/>
          </p:nvPr>
        </p:nvSpPr>
        <p:spPr>
          <a:xfrm>
            <a:off x="2067339" y="2616031"/>
            <a:ext cx="7599791" cy="1757186"/>
          </a:xfrm>
          <a:prstGeom prst="rect">
            <a:avLst/>
          </a:prstGeom>
          <a:noFill/>
          <a:ln>
            <a:noFill/>
          </a:ln>
        </p:spPr>
        <p:txBody>
          <a:bodyPr spcFirstLastPara="1" wrap="square" lIns="91425" tIns="45700" rIns="91425" bIns="45700" anchor="ctr" anchorCtr="0">
            <a:noAutofit/>
          </a:bodyPr>
          <a:lstStyle/>
          <a:p>
            <a:pPr lvl="0" algn="ctr">
              <a:lnSpc>
                <a:spcPct val="100000"/>
              </a:lnSpc>
              <a:spcBef>
                <a:spcPts val="0"/>
              </a:spcBef>
            </a:pPr>
            <a:r>
              <a:rPr lang="en-US" altLang="en-US" sz="6000" dirty="0">
                <a:solidFill>
                  <a:schemeClr val="accent1"/>
                </a:solidFill>
                <a:latin typeface="Calibri"/>
                <a:cs typeface="Calibri"/>
              </a:rPr>
              <a:t>Molecular Techniques and Applications</a:t>
            </a:r>
            <a:br>
              <a:rPr lang="en-US" sz="4000" dirty="0">
                <a:solidFill>
                  <a:prstClr val="black"/>
                </a:solidFill>
                <a:latin typeface="Calibri"/>
                <a:ea typeface="+mn-ea"/>
                <a:cs typeface="+mn-cs"/>
              </a:rPr>
            </a:br>
            <a:endParaRPr dirty="0">
              <a:ln w="0"/>
              <a:solidFill>
                <a:schemeClr val="accent1"/>
              </a:solidFill>
              <a:effectLst>
                <a:outerShdw blurRad="38100" dist="25400" dir="5400000" algn="ctr" rotWithShape="0">
                  <a:srgbClr val="6E747A">
                    <a:alpha val="43000"/>
                  </a:srgbClr>
                </a:outerShdw>
              </a:effectLst>
            </a:endParaRPr>
          </a:p>
        </p:txBody>
      </p:sp>
      <p:sp>
        <p:nvSpPr>
          <p:cNvPr id="5" name="Google Shape;114;p16">
            <a:extLst>
              <a:ext uri="{FF2B5EF4-FFF2-40B4-BE49-F238E27FC236}">
                <a16:creationId xmlns:a16="http://schemas.microsoft.com/office/drawing/2014/main" id="{621E989D-DED3-4D29-90DA-D3D58F8B750D}"/>
              </a:ext>
            </a:extLst>
          </p:cNvPr>
          <p:cNvSpPr txBox="1">
            <a:spLocks/>
          </p:cNvSpPr>
          <p:nvPr/>
        </p:nvSpPr>
        <p:spPr>
          <a:xfrm>
            <a:off x="522692" y="1945341"/>
            <a:ext cx="5732991" cy="478154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000000"/>
              </a:buClr>
              <a:buSzPts val="2000"/>
              <a:buFont typeface="Arial"/>
              <a:buChar char="•"/>
            </a:pPr>
            <a:endParaRPr lang="en-US" sz="2000" dirty="0">
              <a:solidFill>
                <a:srgbClr val="FF0000"/>
              </a:solidFill>
              <a:latin typeface="Calibri"/>
              <a:ea typeface="Calibri"/>
              <a:cs typeface="Calibri"/>
              <a:sym typeface="Calibri"/>
            </a:endParaRPr>
          </a:p>
        </p:txBody>
      </p:sp>
      <p:sp>
        <p:nvSpPr>
          <p:cNvPr id="6" name="Rectangle 3">
            <a:extLst>
              <a:ext uri="{FF2B5EF4-FFF2-40B4-BE49-F238E27FC236}">
                <a16:creationId xmlns:a16="http://schemas.microsoft.com/office/drawing/2014/main" id="{9FE65E63-4D7D-4B18-88D1-2B91EB27F7C0}"/>
              </a:ext>
            </a:extLst>
          </p:cNvPr>
          <p:cNvSpPr/>
          <p:nvPr/>
        </p:nvSpPr>
        <p:spPr>
          <a:xfrm>
            <a:off x="311592" y="5043907"/>
            <a:ext cx="7689408" cy="1384995"/>
          </a:xfrm>
          <a:prstGeom prst="rect">
            <a:avLst/>
          </a:prstGeom>
        </p:spPr>
        <p:txBody>
          <a:bodyPr wrap="square">
            <a:spAutoFit/>
          </a:bodyPr>
          <a:lstStyle/>
          <a:p>
            <a:pPr algn="ctr"/>
            <a:r>
              <a:rPr lang="en-US" altLang="en-US" sz="2400" b="1" i="1" dirty="0">
                <a:solidFill>
                  <a:srgbClr val="FF0000"/>
                </a:solidFill>
                <a:ea typeface="ＭＳ Ｐゴシック" panose="020B0600070205080204" pitchFamily="34" charset="-128"/>
              </a:rPr>
              <a:t>Note:</a:t>
            </a:r>
          </a:p>
          <a:p>
            <a:pPr algn="ctr"/>
            <a:endParaRPr lang="en-US" altLang="en-US" sz="1200" i="1" dirty="0">
              <a:solidFill>
                <a:srgbClr val="FF0000"/>
              </a:solidFill>
              <a:ea typeface="ＭＳ Ｐゴシック" panose="020B0600070205080204" pitchFamily="34" charset="-128"/>
            </a:endParaRPr>
          </a:p>
          <a:p>
            <a:pPr algn="ctr"/>
            <a:r>
              <a:rPr lang="en-US" altLang="en-US" sz="2400" i="1" dirty="0">
                <a:solidFill>
                  <a:srgbClr val="FF0000"/>
                </a:solidFill>
                <a:ea typeface="ＭＳ Ｐゴシック" panose="020B0600070205080204" pitchFamily="34" charset="-128"/>
              </a:rPr>
              <a:t>Almost all molecular biology techniques can be utilized for diagnosis and research</a:t>
            </a:r>
            <a:endParaRPr lang="en-US" sz="24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E1218324-277D-49DB-9656-FB82169F895A}"/>
              </a:ext>
            </a:extLst>
          </p:cNvPr>
          <p:cNvPicPr>
            <a:picLocks noChangeAspect="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backgroundRemoval t="1972" b="99812" l="2404" r="89904">
                        <a14:foregroundMark x1="13341" y1="9859" x2="8413" y2="44695"/>
                        <a14:foregroundMark x1="8413" y1="44695" x2="7933" y2="25446"/>
                        <a14:foregroundMark x1="6130" y1="12207" x2="6130" y2="12207"/>
                        <a14:foregroundMark x1="2404" y1="18216" x2="10457" y2="46103"/>
                        <a14:foregroundMark x1="10457" y1="46103" x2="13942" y2="50329"/>
                        <a14:foregroundMark x1="14543" y1="48732" x2="52764" y2="86761"/>
                        <a14:foregroundMark x1="52764" y1="86761" x2="56490" y2="75211"/>
                        <a14:foregroundMark x1="56490" y1="75211" x2="65865" y2="90610"/>
                        <a14:foregroundMark x1="65865" y1="90610" x2="65625" y2="82911"/>
                        <a14:foregroundMark x1="65625" y1="82911" x2="72476" y2="93709"/>
                        <a14:foregroundMark x1="72476" y1="93709" x2="73197" y2="85540"/>
                        <a14:foregroundMark x1="73197" y1="85540" x2="75841" y2="92488"/>
                        <a14:foregroundMark x1="75841" y1="92488" x2="76322" y2="91362"/>
                        <a14:foregroundMark x1="33293" y1="64225" x2="10817" y2="89765"/>
                        <a14:foregroundMark x1="10817" y1="89765" x2="26322" y2="63380"/>
                        <a14:foregroundMark x1="26322" y1="63380" x2="9014" y2="82160"/>
                        <a14:foregroundMark x1="9014" y1="82160" x2="12139" y2="74930"/>
                        <a14:foregroundMark x1="12139" y1="74930" x2="12139" y2="74930"/>
                        <a14:foregroundMark x1="55769" y1="84695" x2="61298" y2="92582"/>
                        <a14:foregroundMark x1="61298" y1="92582" x2="74639" y2="95023"/>
                        <a14:foregroundMark x1="74639" y1="95023" x2="61899" y2="82629"/>
                        <a14:foregroundMark x1="61899" y1="82629" x2="57692" y2="90047"/>
                        <a14:foregroundMark x1="57692" y1="90047" x2="42548" y2="90516"/>
                        <a14:foregroundMark x1="42548" y1="90516" x2="27284" y2="94085"/>
                        <a14:foregroundMark x1="27284" y1="94085" x2="20313" y2="88075"/>
                        <a14:foregroundMark x1="20313" y1="88075" x2="11779" y2="95117"/>
                        <a14:foregroundMark x1="11779" y1="95117" x2="10938" y2="92300"/>
                        <a14:foregroundMark x1="73197" y1="94930" x2="80168" y2="96808"/>
                        <a14:foregroundMark x1="65745" y1="96338" x2="50000" y2="95962"/>
                        <a14:foregroundMark x1="50000" y1="95962" x2="34856" y2="98685"/>
                        <a14:foregroundMark x1="34856" y1="98685" x2="47596" y2="97277"/>
                        <a14:foregroundMark x1="47596" y1="97277" x2="50841" y2="95681"/>
                        <a14:foregroundMark x1="56010" y1="67512" x2="52043" y2="59906"/>
                        <a14:foregroundMark x1="52043" y1="59906" x2="60337" y2="68638"/>
                        <a14:foregroundMark x1="60337" y1="68638" x2="43990" y2="40845"/>
                        <a14:foregroundMark x1="43990" y1="40845" x2="31490" y2="35399"/>
                        <a14:foregroundMark x1="31490" y1="35399" x2="16707" y2="18216"/>
                        <a14:foregroundMark x1="16707" y1="18216" x2="17188" y2="8638"/>
                        <a14:foregroundMark x1="17188" y1="8638" x2="23197" y2="2629"/>
                        <a14:foregroundMark x1="23197" y1="2629" x2="18029" y2="10141"/>
                        <a14:foregroundMark x1="18029" y1="10141" x2="8053" y2="5915"/>
                        <a14:foregroundMark x1="8053" y1="5915" x2="4327" y2="1972"/>
                        <a14:foregroundMark x1="84135" y1="96244" x2="86058" y2="99812"/>
                      </a14:backgroundRemoval>
                    </a14:imgEffect>
                    <a14:imgEffect>
                      <a14:brightnessContrast bright="4000"/>
                    </a14:imgEffect>
                  </a14:imgLayer>
                </a14:imgProps>
              </a:ext>
            </a:extLst>
          </a:blip>
          <a:srcRect r="32405"/>
          <a:stretch/>
        </p:blipFill>
        <p:spPr>
          <a:xfrm>
            <a:off x="8971887" y="0"/>
            <a:ext cx="3220113" cy="6832262"/>
          </a:xfrm>
          <a:prstGeom prst="rect">
            <a:avLst/>
          </a:prstGeom>
          <a:effectLst>
            <a:outerShdw blurRad="736600" dist="1320800" dir="15540000" sx="99000" sy="99000" algn="ctr" rotWithShape="0">
              <a:srgbClr val="000000">
                <a:alpha val="0"/>
              </a:srgbClr>
            </a:outerShdw>
          </a:effectLst>
        </p:spPr>
      </p:pic>
      <p:sp>
        <p:nvSpPr>
          <p:cNvPr id="2" name="Title 1">
            <a:extLst>
              <a:ext uri="{FF2B5EF4-FFF2-40B4-BE49-F238E27FC236}">
                <a16:creationId xmlns:a16="http://schemas.microsoft.com/office/drawing/2014/main" id="{89072E3B-5B81-F44D-9EFE-B51165C1EC51}"/>
              </a:ext>
            </a:extLst>
          </p:cNvPr>
          <p:cNvSpPr>
            <a:spLocks noGrp="1"/>
          </p:cNvSpPr>
          <p:nvPr>
            <p:ph type="title"/>
          </p:nvPr>
        </p:nvSpPr>
        <p:spPr>
          <a:xfrm>
            <a:off x="351182" y="228600"/>
            <a:ext cx="8229600" cy="1528270"/>
          </a:xfrm>
        </p:spPr>
        <p:txBody>
          <a:bodyPr>
            <a:normAutofit/>
          </a:bodyPr>
          <a:lstStyle/>
          <a:p>
            <a:pPr>
              <a:lnSpc>
                <a:spcPct val="120000"/>
              </a:lnSpc>
            </a:pPr>
            <a:r>
              <a:rPr lang="en-US" altLang="en-US" sz="3200" dirty="0">
                <a:solidFill>
                  <a:schemeClr val="bg2">
                    <a:lumMod val="50000"/>
                  </a:schemeClr>
                </a:solidFill>
                <a:latin typeface="Times New Roman" panose="02020603050405020304" pitchFamily="18" charset="0"/>
                <a:ea typeface="ＭＳ Ｐゴシック" panose="020B0600070205080204" pitchFamily="34" charset="-128"/>
              </a:rPr>
              <a:t>a. Amplification techniques:</a:t>
            </a:r>
            <a:br>
              <a:rPr lang="en-US" altLang="en-US" sz="2600" dirty="0">
                <a:latin typeface="Times New Roman" panose="02020603050405020304" pitchFamily="18" charset="0"/>
                <a:ea typeface="ＭＳ Ｐゴシック" panose="020B0600070205080204" pitchFamily="34" charset="-128"/>
              </a:rPr>
            </a:br>
            <a:r>
              <a:rPr lang="en-US" altLang="en-US" sz="4800" b="1" dirty="0">
                <a:solidFill>
                  <a:schemeClr val="bg2">
                    <a:lumMod val="50000"/>
                  </a:schemeClr>
                </a:solidFill>
                <a:latin typeface="Times New Roman" panose="02020603050405020304" pitchFamily="18" charset="0"/>
                <a:ea typeface="ＭＳ Ｐゴシック" panose="020B0600070205080204" pitchFamily="34" charset="-128"/>
              </a:rPr>
              <a:t>          </a:t>
            </a:r>
            <a:r>
              <a:rPr lang="en-US" altLang="en-US" sz="2400" b="1" dirty="0">
                <a:solidFill>
                  <a:schemeClr val="bg2">
                    <a:lumMod val="50000"/>
                  </a:schemeClr>
                </a:solidFill>
                <a:ea typeface="ＭＳ Ｐゴシック" panose="020B0600070205080204" pitchFamily="34" charset="-128"/>
              </a:rPr>
              <a:t>e.g. Polymerase Chain Reaction (PCR)</a:t>
            </a:r>
            <a:endParaRPr lang="ar-SA" altLang="en-US" sz="2000" b="1" dirty="0">
              <a:solidFill>
                <a:schemeClr val="bg2">
                  <a:lumMod val="50000"/>
                </a:schemeClr>
              </a:solidFill>
              <a:latin typeface="Times New Roman" panose="02020603050405020304" pitchFamily="18" charset="0"/>
              <a:ea typeface="ＭＳ Ｐゴシック" panose="020B0600070205080204" pitchFamily="34" charset="-128"/>
            </a:endParaRPr>
          </a:p>
        </p:txBody>
      </p:sp>
      <p:pic>
        <p:nvPicPr>
          <p:cNvPr id="3" name="Picture 2">
            <a:extLst>
              <a:ext uri="{FF2B5EF4-FFF2-40B4-BE49-F238E27FC236}">
                <a16:creationId xmlns:a16="http://schemas.microsoft.com/office/drawing/2014/main" id="{9A0B07B1-5BD1-B74D-ACEF-DD800901A2A6}"/>
              </a:ext>
            </a:extLst>
          </p:cNvPr>
          <p:cNvPicPr>
            <a:picLocks noChangeAspect="1"/>
          </p:cNvPicPr>
          <p:nvPr/>
        </p:nvPicPr>
        <p:blipFill>
          <a:blip r:embed="rId4"/>
          <a:stretch>
            <a:fillRect/>
          </a:stretch>
        </p:blipFill>
        <p:spPr>
          <a:xfrm>
            <a:off x="1033669" y="1623390"/>
            <a:ext cx="8971723" cy="4725909"/>
          </a:xfrm>
          <a:prstGeom prst="rect">
            <a:avLst/>
          </a:prstGeom>
        </p:spPr>
      </p:pic>
      <p:pic>
        <p:nvPicPr>
          <p:cNvPr id="4" name="Picture 2" descr="C:\Users\UOS\Desktop\abi9700_1.jpg">
            <a:extLst>
              <a:ext uri="{FF2B5EF4-FFF2-40B4-BE49-F238E27FC236}">
                <a16:creationId xmlns:a16="http://schemas.microsoft.com/office/drawing/2014/main" id="{F88BF53B-AA3C-2F44-ABD9-2D80557896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3600" y="4754880"/>
            <a:ext cx="2042286" cy="210312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476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23F61BC-044B-CB4A-9E1D-C391B5E47EB0}"/>
              </a:ext>
            </a:extLst>
          </p:cNvPr>
          <p:cNvSpPr txBox="1">
            <a:spLocks/>
          </p:cNvSpPr>
          <p:nvPr/>
        </p:nvSpPr>
        <p:spPr>
          <a:xfrm>
            <a:off x="188844" y="1889392"/>
            <a:ext cx="9144000" cy="48114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lumMod val="75000"/>
                    <a:lumOff val="25000"/>
                  </a:schemeClr>
                </a:solidFill>
                <a:latin typeface="Microsoft New Tai Lue" pitchFamily="34" charset="0"/>
                <a:ea typeface="+mn-ea"/>
                <a:cs typeface="Microsoft New Tai Lue"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icrosoft New Tai Lue" pitchFamily="34" charset="0"/>
                <a:ea typeface="+mn-ea"/>
                <a:cs typeface="Microsoft New Tai Lue"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icrosoft New Tai Lue" pitchFamily="34" charset="0"/>
                <a:ea typeface="+mn-ea"/>
                <a:cs typeface="Microsoft New Tai Lue"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icrosoft New Tai Lue" pitchFamily="34" charset="0"/>
                <a:ea typeface="+mn-ea"/>
                <a:cs typeface="Microsoft New Tai Lue"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icrosoft New Tai Lue" pitchFamily="34" charset="0"/>
                <a:ea typeface="+mn-ea"/>
                <a:cs typeface="Microsoft New Tai Lu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325" indent="22225" algn="just">
              <a:lnSpc>
                <a:spcPct val="120000"/>
              </a:lnSpc>
              <a:buNone/>
              <a:defRPr/>
            </a:pPr>
            <a:r>
              <a:rPr lang="en-US" altLang="en-US" sz="2000" b="1" i="1" dirty="0">
                <a:ea typeface="ＭＳ Ｐゴシック" panose="020B0600070205080204" pitchFamily="34" charset="-128"/>
              </a:rPr>
              <a:t>Applications of PCR:</a:t>
            </a:r>
          </a:p>
          <a:p>
            <a:pPr marL="60325" indent="22225" algn="just">
              <a:lnSpc>
                <a:spcPct val="120000"/>
              </a:lnSpc>
              <a:buNone/>
              <a:defRPr/>
            </a:pPr>
            <a:endParaRPr lang="en-US" altLang="en-US" sz="2000" b="1" i="1" dirty="0">
              <a:ea typeface="ＭＳ Ｐゴシック" panose="020B0600070205080204" pitchFamily="34" charset="-128"/>
            </a:endParaRPr>
          </a:p>
          <a:p>
            <a:pPr marL="403225" algn="just">
              <a:lnSpc>
                <a:spcPct val="120000"/>
              </a:lnSpc>
              <a:buFontTx/>
              <a:buChar char="-"/>
              <a:defRPr/>
            </a:pPr>
            <a:r>
              <a:rPr lang="en-US" altLang="en-US" sz="2000" i="1" dirty="0">
                <a:ea typeface="ＭＳ Ｐゴシック" panose="020B0600070205080204" pitchFamily="34" charset="-128"/>
              </a:rPr>
              <a:t>Comparison of a normal gene with a mutant form of the gene.</a:t>
            </a:r>
          </a:p>
          <a:p>
            <a:pPr marL="403225" algn="just">
              <a:lnSpc>
                <a:spcPct val="120000"/>
              </a:lnSpc>
              <a:buFontTx/>
              <a:buChar char="-"/>
              <a:defRPr/>
            </a:pPr>
            <a:r>
              <a:rPr lang="en-US" altLang="en-US" sz="2000" i="1" dirty="0">
                <a:ea typeface="ＭＳ Ｐゴシック" panose="020B0600070205080204" pitchFamily="34" charset="-128"/>
              </a:rPr>
              <a:t>Detection of low-abundance nucleic acid sequences.</a:t>
            </a:r>
          </a:p>
          <a:p>
            <a:pPr marL="403225" algn="just">
              <a:lnSpc>
                <a:spcPct val="120000"/>
              </a:lnSpc>
              <a:buFontTx/>
              <a:buChar char="-"/>
              <a:defRPr/>
            </a:pPr>
            <a:r>
              <a:rPr lang="en-US" altLang="en-US" sz="2000" i="1" dirty="0">
                <a:ea typeface="ＭＳ Ｐゴシック" panose="020B0600070205080204" pitchFamily="34" charset="-128"/>
              </a:rPr>
              <a:t>Forensic analysis of DNA samples.</a:t>
            </a:r>
          </a:p>
          <a:p>
            <a:pPr marL="403225" algn="just">
              <a:lnSpc>
                <a:spcPct val="120000"/>
              </a:lnSpc>
              <a:buFontTx/>
              <a:buChar char="-"/>
              <a:defRPr/>
            </a:pPr>
            <a:r>
              <a:rPr lang="en-US" altLang="en-US" sz="2000" i="1" dirty="0">
                <a:ea typeface="ＭＳ Ｐゴシック" panose="020B0600070205080204" pitchFamily="34" charset="-128"/>
              </a:rPr>
              <a:t>Prenatal diagnosis.</a:t>
            </a:r>
          </a:p>
        </p:txBody>
      </p:sp>
      <p:sp>
        <p:nvSpPr>
          <p:cNvPr id="6" name="Title 1">
            <a:extLst>
              <a:ext uri="{FF2B5EF4-FFF2-40B4-BE49-F238E27FC236}">
                <a16:creationId xmlns:a16="http://schemas.microsoft.com/office/drawing/2014/main" id="{81EAD8A9-EFE9-1543-87D8-7FA7247932FC}"/>
              </a:ext>
            </a:extLst>
          </p:cNvPr>
          <p:cNvSpPr>
            <a:spLocks noGrp="1"/>
          </p:cNvSpPr>
          <p:nvPr>
            <p:ph type="title"/>
          </p:nvPr>
        </p:nvSpPr>
        <p:spPr>
          <a:xfrm>
            <a:off x="102704" y="157112"/>
            <a:ext cx="8229600" cy="1143000"/>
          </a:xfrm>
        </p:spPr>
        <p:txBody>
          <a:bodyPr>
            <a:normAutofit/>
          </a:bodyPr>
          <a:lstStyle/>
          <a:p>
            <a:pPr>
              <a:defRPr/>
            </a:pPr>
            <a:r>
              <a:rPr lang="en-US" sz="5400" dirty="0">
                <a:solidFill>
                  <a:srgbClr val="3494BA"/>
                </a:solidFill>
                <a:latin typeface="Calibri"/>
                <a:ea typeface="Calibri"/>
                <a:cs typeface="Calibri"/>
                <a:sym typeface="Calibri"/>
              </a:rPr>
              <a:t>Continued</a:t>
            </a:r>
            <a:r>
              <a:rPr lang="en-US" sz="5400" b="1" dirty="0">
                <a:solidFill>
                  <a:srgbClr val="75BDA7"/>
                </a:solidFill>
                <a:latin typeface="Calibri"/>
                <a:cs typeface="Calibri"/>
                <a:sym typeface="Calibri"/>
              </a:rPr>
              <a:t>…</a:t>
            </a:r>
            <a:endParaRPr lang="en-US" altLang="en-US" sz="2400" i="1" dirty="0">
              <a:effectLst>
                <a:outerShdw blurRad="38100" dist="38100" dir="2700000" algn="tl">
                  <a:srgbClr val="C0C0C0"/>
                </a:outerShdw>
              </a:effectLst>
              <a:ea typeface="ＭＳ Ｐゴシック" panose="020B0600070205080204" pitchFamily="34" charset="-128"/>
            </a:endParaRPr>
          </a:p>
        </p:txBody>
      </p:sp>
      <p:pic>
        <p:nvPicPr>
          <p:cNvPr id="5" name="Picture 6">
            <a:extLst>
              <a:ext uri="{FF2B5EF4-FFF2-40B4-BE49-F238E27FC236}">
                <a16:creationId xmlns:a16="http://schemas.microsoft.com/office/drawing/2014/main" id="{89944940-6311-4291-87B7-1B00D87A1424}"/>
              </a:ext>
            </a:extLst>
          </p:cNvPr>
          <p:cNvPicPr>
            <a:picLocks noChangeAspect="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backgroundRemoval t="1972" b="99812" l="2404" r="89904">
                        <a14:foregroundMark x1="13341" y1="9859" x2="8413" y2="44695"/>
                        <a14:foregroundMark x1="8413" y1="44695" x2="7933" y2="25446"/>
                        <a14:foregroundMark x1="6130" y1="12207" x2="6130" y2="12207"/>
                        <a14:foregroundMark x1="2404" y1="18216" x2="10457" y2="46103"/>
                        <a14:foregroundMark x1="10457" y1="46103" x2="13942" y2="50329"/>
                        <a14:foregroundMark x1="14543" y1="48732" x2="52764" y2="86761"/>
                        <a14:foregroundMark x1="52764" y1="86761" x2="56490" y2="75211"/>
                        <a14:foregroundMark x1="56490" y1="75211" x2="65865" y2="90610"/>
                        <a14:foregroundMark x1="65865" y1="90610" x2="65625" y2="82911"/>
                        <a14:foregroundMark x1="65625" y1="82911" x2="72476" y2="93709"/>
                        <a14:foregroundMark x1="72476" y1="93709" x2="73197" y2="85540"/>
                        <a14:foregroundMark x1="73197" y1="85540" x2="75841" y2="92488"/>
                        <a14:foregroundMark x1="75841" y1="92488" x2="76322" y2="91362"/>
                        <a14:foregroundMark x1="33293" y1="64225" x2="10817" y2="89765"/>
                        <a14:foregroundMark x1="10817" y1="89765" x2="26322" y2="63380"/>
                        <a14:foregroundMark x1="26322" y1="63380" x2="9014" y2="82160"/>
                        <a14:foregroundMark x1="9014" y1="82160" x2="12139" y2="74930"/>
                        <a14:foregroundMark x1="12139" y1="74930" x2="12139" y2="74930"/>
                        <a14:foregroundMark x1="55769" y1="84695" x2="61298" y2="92582"/>
                        <a14:foregroundMark x1="61298" y1="92582" x2="74639" y2="95023"/>
                        <a14:foregroundMark x1="74639" y1="95023" x2="61899" y2="82629"/>
                        <a14:foregroundMark x1="61899" y1="82629" x2="57692" y2="90047"/>
                        <a14:foregroundMark x1="57692" y1="90047" x2="42548" y2="90516"/>
                        <a14:foregroundMark x1="42548" y1="90516" x2="27284" y2="94085"/>
                        <a14:foregroundMark x1="27284" y1="94085" x2="20313" y2="88075"/>
                        <a14:foregroundMark x1="20313" y1="88075" x2="11779" y2="95117"/>
                        <a14:foregroundMark x1="11779" y1="95117" x2="10938" y2="92300"/>
                        <a14:foregroundMark x1="73197" y1="94930" x2="80168" y2="96808"/>
                        <a14:foregroundMark x1="65745" y1="96338" x2="50000" y2="95962"/>
                        <a14:foregroundMark x1="50000" y1="95962" x2="34856" y2="98685"/>
                        <a14:foregroundMark x1="34856" y1="98685" x2="47596" y2="97277"/>
                        <a14:foregroundMark x1="47596" y1="97277" x2="50841" y2="95681"/>
                        <a14:foregroundMark x1="56010" y1="67512" x2="52043" y2="59906"/>
                        <a14:foregroundMark x1="52043" y1="59906" x2="60337" y2="68638"/>
                        <a14:foregroundMark x1="60337" y1="68638" x2="43990" y2="40845"/>
                        <a14:foregroundMark x1="43990" y1="40845" x2="31490" y2="35399"/>
                        <a14:foregroundMark x1="31490" y1="35399" x2="16707" y2="18216"/>
                        <a14:foregroundMark x1="16707" y1="18216" x2="17188" y2="8638"/>
                        <a14:foregroundMark x1="17188" y1="8638" x2="23197" y2="2629"/>
                        <a14:foregroundMark x1="23197" y1="2629" x2="18029" y2="10141"/>
                        <a14:foregroundMark x1="18029" y1="10141" x2="8053" y2="5915"/>
                        <a14:foregroundMark x1="8053" y1="5915" x2="4327" y2="1972"/>
                        <a14:foregroundMark x1="84135" y1="96244" x2="86058" y2="99812"/>
                      </a14:backgroundRemoval>
                    </a14:imgEffect>
                    <a14:imgEffect>
                      <a14:brightnessContrast bright="4000"/>
                    </a14:imgEffect>
                  </a14:imgLayer>
                </a14:imgProps>
              </a:ext>
            </a:extLst>
          </a:blip>
          <a:srcRect r="32405"/>
          <a:stretch/>
        </p:blipFill>
        <p:spPr>
          <a:xfrm>
            <a:off x="8971887" y="0"/>
            <a:ext cx="3220113" cy="6832262"/>
          </a:xfrm>
          <a:prstGeom prst="rect">
            <a:avLst/>
          </a:prstGeom>
          <a:effectLst>
            <a:outerShdw blurRad="736600" dist="1320800" dir="15540000" sx="99000" sy="99000" algn="ctr" rotWithShape="0">
              <a:srgbClr val="000000">
                <a:alpha val="0"/>
              </a:srgbClr>
            </a:outerShdw>
          </a:effectLst>
        </p:spPr>
      </p:pic>
    </p:spTree>
    <p:extLst>
      <p:ext uri="{BB962C8B-B14F-4D97-AF65-F5344CB8AC3E}">
        <p14:creationId xmlns:p14="http://schemas.microsoft.com/office/powerpoint/2010/main" val="400730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6" name="Picture 15">
            <a:extLst>
              <a:ext uri="{FF2B5EF4-FFF2-40B4-BE49-F238E27FC236}">
                <a16:creationId xmlns:a16="http://schemas.microsoft.com/office/drawing/2014/main" id="{9E51CCB6-E433-4ADF-A1EC-2C9D5A75B223}"/>
              </a:ext>
            </a:extLst>
          </p:cNvPr>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1972" b="99812" l="2404" r="89904">
                        <a14:foregroundMark x1="13341" y1="9859" x2="8413" y2="44695"/>
                        <a14:foregroundMark x1="8413" y1="44695" x2="7933" y2="25446"/>
                        <a14:foregroundMark x1="6130" y1="12207" x2="6130" y2="12207"/>
                        <a14:foregroundMark x1="2404" y1="18216" x2="10457" y2="46103"/>
                        <a14:foregroundMark x1="10457" y1="46103" x2="13942" y2="50329"/>
                        <a14:foregroundMark x1="14543" y1="48732" x2="52764" y2="86761"/>
                        <a14:foregroundMark x1="52764" y1="86761" x2="56490" y2="75211"/>
                        <a14:foregroundMark x1="56490" y1="75211" x2="65865" y2="90610"/>
                        <a14:foregroundMark x1="65865" y1="90610" x2="65625" y2="82911"/>
                        <a14:foregroundMark x1="65625" y1="82911" x2="72476" y2="93709"/>
                        <a14:foregroundMark x1="72476" y1="93709" x2="73197" y2="85540"/>
                        <a14:foregroundMark x1="73197" y1="85540" x2="75841" y2="92488"/>
                        <a14:foregroundMark x1="75841" y1="92488" x2="76322" y2="91362"/>
                        <a14:foregroundMark x1="33293" y1="64225" x2="10817" y2="89765"/>
                        <a14:foregroundMark x1="10817" y1="89765" x2="26322" y2="63380"/>
                        <a14:foregroundMark x1="26322" y1="63380" x2="9014" y2="82160"/>
                        <a14:foregroundMark x1="9014" y1="82160" x2="12139" y2="74930"/>
                        <a14:foregroundMark x1="12139" y1="74930" x2="12139" y2="74930"/>
                        <a14:foregroundMark x1="55769" y1="84695" x2="61298" y2="92582"/>
                        <a14:foregroundMark x1="61298" y1="92582" x2="74639" y2="95023"/>
                        <a14:foregroundMark x1="74639" y1="95023" x2="61899" y2="82629"/>
                        <a14:foregroundMark x1="61899" y1="82629" x2="57692" y2="90047"/>
                        <a14:foregroundMark x1="57692" y1="90047" x2="42548" y2="90516"/>
                        <a14:foregroundMark x1="42548" y1="90516" x2="27284" y2="94085"/>
                        <a14:foregroundMark x1="27284" y1="94085" x2="20313" y2="88075"/>
                        <a14:foregroundMark x1="20313" y1="88075" x2="11779" y2="95117"/>
                        <a14:foregroundMark x1="11779" y1="95117" x2="10938" y2="92300"/>
                        <a14:foregroundMark x1="73197" y1="94930" x2="80168" y2="96808"/>
                        <a14:foregroundMark x1="65745" y1="96338" x2="50000" y2="95962"/>
                        <a14:foregroundMark x1="50000" y1="95962" x2="34856" y2="98685"/>
                        <a14:foregroundMark x1="34856" y1="98685" x2="47596" y2="97277"/>
                        <a14:foregroundMark x1="47596" y1="97277" x2="50841" y2="95681"/>
                        <a14:foregroundMark x1="56010" y1="67512" x2="52043" y2="59906"/>
                        <a14:foregroundMark x1="52043" y1="59906" x2="60337" y2="68638"/>
                        <a14:foregroundMark x1="60337" y1="68638" x2="43990" y2="40845"/>
                        <a14:foregroundMark x1="43990" y1="40845" x2="31490" y2="35399"/>
                        <a14:foregroundMark x1="31490" y1="35399" x2="16707" y2="18216"/>
                        <a14:foregroundMark x1="16707" y1="18216" x2="17188" y2="8638"/>
                        <a14:foregroundMark x1="17188" y1="8638" x2="23197" y2="2629"/>
                        <a14:foregroundMark x1="23197" y1="2629" x2="18029" y2="10141"/>
                        <a14:foregroundMark x1="18029" y1="10141" x2="8053" y2="5915"/>
                        <a14:foregroundMark x1="8053" y1="5915" x2="4327" y2="1972"/>
                        <a14:foregroundMark x1="84135" y1="96244" x2="86058" y2="99812"/>
                      </a14:backgroundRemoval>
                    </a14:imgEffect>
                    <a14:imgEffect>
                      <a14:brightnessContrast bright="4000"/>
                    </a14:imgEffect>
                  </a14:imgLayer>
                </a14:imgProps>
              </a:ext>
            </a:extLst>
          </a:blip>
          <a:srcRect r="32405"/>
          <a:stretch/>
        </p:blipFill>
        <p:spPr>
          <a:xfrm>
            <a:off x="8971887" y="0"/>
            <a:ext cx="3220113" cy="6832262"/>
          </a:xfrm>
          <a:prstGeom prst="rect">
            <a:avLst/>
          </a:prstGeom>
          <a:effectLst>
            <a:outerShdw blurRad="736600" dist="1320800" dir="15540000" sx="99000" sy="99000" algn="ctr" rotWithShape="0">
              <a:srgbClr val="000000">
                <a:alpha val="0"/>
              </a:srgbClr>
            </a:outerShdw>
          </a:effectLst>
        </p:spPr>
      </p:pic>
      <p:sp>
        <p:nvSpPr>
          <p:cNvPr id="120" name="Google Shape;120;p17"/>
          <p:cNvSpPr txBox="1">
            <a:spLocks noGrp="1"/>
          </p:cNvSpPr>
          <p:nvPr>
            <p:ph type="title"/>
          </p:nvPr>
        </p:nvSpPr>
        <p:spPr>
          <a:xfrm>
            <a:off x="196196" y="355477"/>
            <a:ext cx="7524250" cy="800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dirty="0">
                <a:ln w="0"/>
                <a:solidFill>
                  <a:schemeClr val="accent1"/>
                </a:solidFill>
                <a:effectLst>
                  <a:outerShdw blurRad="38100" dist="25400" dir="5400000" algn="ctr" rotWithShape="0">
                    <a:srgbClr val="6E747A">
                      <a:alpha val="43000"/>
                    </a:srgbClr>
                  </a:outerShdw>
                </a:effectLst>
              </a:rPr>
              <a:t>General safety rules:</a:t>
            </a:r>
            <a:endParaRPr dirty="0">
              <a:ln w="0"/>
              <a:solidFill>
                <a:schemeClr val="accent1"/>
              </a:solidFill>
              <a:effectLst>
                <a:outerShdw blurRad="38100" dist="25400" dir="5400000" algn="ctr" rotWithShape="0">
                  <a:srgbClr val="6E747A">
                    <a:alpha val="43000"/>
                  </a:srgbClr>
                </a:outerShdw>
              </a:effectLst>
            </a:endParaRPr>
          </a:p>
        </p:txBody>
      </p:sp>
      <p:sp>
        <p:nvSpPr>
          <p:cNvPr id="6" name="Content Placeholder 2">
            <a:extLst>
              <a:ext uri="{FF2B5EF4-FFF2-40B4-BE49-F238E27FC236}">
                <a16:creationId xmlns:a16="http://schemas.microsoft.com/office/drawing/2014/main" id="{6B310688-C1AC-405B-A740-055FB319FFB4}"/>
              </a:ext>
            </a:extLst>
          </p:cNvPr>
          <p:cNvSpPr>
            <a:spLocks noGrp="1"/>
          </p:cNvSpPr>
          <p:nvPr>
            <p:ph idx="1"/>
          </p:nvPr>
        </p:nvSpPr>
        <p:spPr>
          <a:xfrm>
            <a:off x="4925030" y="528481"/>
            <a:ext cx="4348051" cy="943120"/>
          </a:xfrm>
        </p:spPr>
        <p:txBody>
          <a:bodyPr>
            <a:normAutofit fontScale="85000" lnSpcReduction="20000"/>
          </a:bodyPr>
          <a:lstStyle/>
          <a:p>
            <a:r>
              <a:rPr lang="en-US" altLang="en-US" sz="2400" b="1" dirty="0">
                <a:latin typeface="+mj-lt"/>
                <a:ea typeface="ＭＳ Ｐゴシック" panose="020B0600070205080204" pitchFamily="34" charset="-128"/>
                <a:cs typeface="Tahoma" panose="020B0604030504040204" pitchFamily="34" charset="0"/>
              </a:rPr>
              <a:t>Lab safety is everyone’s responsibility</a:t>
            </a:r>
          </a:p>
          <a:p>
            <a:r>
              <a:rPr lang="en-US" altLang="en-US" sz="2400" b="1" dirty="0">
                <a:latin typeface="+mj-lt"/>
                <a:ea typeface="ＭＳ Ｐゴシック" panose="020B0600070205080204" pitchFamily="34" charset="-128"/>
                <a:cs typeface="Tahoma" panose="020B0604030504040204" pitchFamily="34" charset="0"/>
              </a:rPr>
              <a:t>Lab safety policy and procedures must be strictly followed</a:t>
            </a:r>
          </a:p>
        </p:txBody>
      </p:sp>
      <p:sp>
        <p:nvSpPr>
          <p:cNvPr id="8" name="Rectangle 3">
            <a:extLst>
              <a:ext uri="{FF2B5EF4-FFF2-40B4-BE49-F238E27FC236}">
                <a16:creationId xmlns:a16="http://schemas.microsoft.com/office/drawing/2014/main" id="{B93127FC-1B38-4C84-A650-AEF4D58B3503}"/>
              </a:ext>
            </a:extLst>
          </p:cNvPr>
          <p:cNvSpPr txBox="1">
            <a:spLocks/>
          </p:cNvSpPr>
          <p:nvPr/>
        </p:nvSpPr>
        <p:spPr>
          <a:xfrm>
            <a:off x="-493432" y="1343442"/>
            <a:ext cx="3603234" cy="19507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ClrTx/>
              <a:buFont typeface="Wingdings 2" panose="05020102010507070707" pitchFamily="18" charset="2"/>
              <a:buNone/>
            </a:pPr>
            <a:endParaRPr lang="en-US" altLang="en-US" sz="1800" b="1" dirty="0">
              <a:latin typeface="+mj-lt"/>
              <a:ea typeface="ＭＳ Ｐゴシック" panose="020B0600070205080204" pitchFamily="34" charset="-128"/>
              <a:cs typeface="Tahoma" panose="020B0604030504040204" pitchFamily="34" charset="0"/>
            </a:endParaRPr>
          </a:p>
        </p:txBody>
      </p:sp>
      <p:graphicFrame>
        <p:nvGraphicFramePr>
          <p:cNvPr id="2" name="Diagram 1">
            <a:extLst>
              <a:ext uri="{FF2B5EF4-FFF2-40B4-BE49-F238E27FC236}">
                <a16:creationId xmlns:a16="http://schemas.microsoft.com/office/drawing/2014/main" id="{23E18E4D-0E7D-41FA-B0A0-0209847D8786}"/>
              </a:ext>
            </a:extLst>
          </p:cNvPr>
          <p:cNvGraphicFramePr/>
          <p:nvPr>
            <p:extLst>
              <p:ext uri="{D42A27DB-BD31-4B8C-83A1-F6EECF244321}">
                <p14:modId xmlns:p14="http://schemas.microsoft.com/office/powerpoint/2010/main" val="2234971621"/>
              </p:ext>
            </p:extLst>
          </p:nvPr>
        </p:nvGraphicFramePr>
        <p:xfrm>
          <a:off x="-59013" y="1141339"/>
          <a:ext cx="9898581" cy="578485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0" name="Picture 5">
            <a:extLst>
              <a:ext uri="{FF2B5EF4-FFF2-40B4-BE49-F238E27FC236}">
                <a16:creationId xmlns:a16="http://schemas.microsoft.com/office/drawing/2014/main" id="{5C23E32C-7C51-44C9-8027-1B2823F27FF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3578" y="1590911"/>
            <a:ext cx="813779" cy="423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IN00402_">
            <a:extLst>
              <a:ext uri="{FF2B5EF4-FFF2-40B4-BE49-F238E27FC236}">
                <a16:creationId xmlns:a16="http://schemas.microsoft.com/office/drawing/2014/main" id="{97A600F9-2B8A-4960-876A-C0D919151B7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5905" y="1839833"/>
            <a:ext cx="708157" cy="47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3">
            <a:extLst>
              <a:ext uri="{FF2B5EF4-FFF2-40B4-BE49-F238E27FC236}">
                <a16:creationId xmlns:a16="http://schemas.microsoft.com/office/drawing/2014/main" id="{DFF2E4FD-DC4C-4505-8BA4-E2F23165E0EF}"/>
              </a:ext>
            </a:extLst>
          </p:cNvPr>
          <p:cNvSpPr txBox="1">
            <a:spLocks/>
          </p:cNvSpPr>
          <p:nvPr/>
        </p:nvSpPr>
        <p:spPr>
          <a:xfrm>
            <a:off x="-59013" y="-2015730"/>
            <a:ext cx="3603234" cy="19507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ClrTx/>
              <a:buFont typeface="Wingdings 2" panose="05020102010507070707" pitchFamily="18" charset="2"/>
              <a:buNone/>
            </a:pPr>
            <a:endParaRPr lang="en-US" altLang="en-US" sz="1800" b="1" dirty="0">
              <a:latin typeface="+mj-lt"/>
              <a:ea typeface="ＭＳ Ｐゴシック" panose="020B0600070205080204" pitchFamily="34" charset="-128"/>
              <a:cs typeface="Tahoma" panose="020B0604030504040204" pitchFamily="34" charset="0"/>
            </a:endParaRPr>
          </a:p>
        </p:txBody>
      </p:sp>
      <p:graphicFrame>
        <p:nvGraphicFramePr>
          <p:cNvPr id="19" name="Object 44">
            <a:extLst>
              <a:ext uri="{FF2B5EF4-FFF2-40B4-BE49-F238E27FC236}">
                <a16:creationId xmlns:a16="http://schemas.microsoft.com/office/drawing/2014/main" id="{944BC23D-1198-493E-9070-6F13334C9E81}"/>
              </a:ext>
            </a:extLst>
          </p:cNvPr>
          <p:cNvGraphicFramePr>
            <a:graphicFrameLocks noChangeAspect="1"/>
          </p:cNvGraphicFramePr>
          <p:nvPr>
            <p:extLst>
              <p:ext uri="{D42A27DB-BD31-4B8C-83A1-F6EECF244321}">
                <p14:modId xmlns:p14="http://schemas.microsoft.com/office/powerpoint/2010/main" val="488203265"/>
              </p:ext>
            </p:extLst>
          </p:nvPr>
        </p:nvGraphicFramePr>
        <p:xfrm>
          <a:off x="780659" y="3667603"/>
          <a:ext cx="847003" cy="484002"/>
        </p:xfrm>
        <a:graphic>
          <a:graphicData uri="http://schemas.openxmlformats.org/presentationml/2006/ole">
            <mc:AlternateContent xmlns:mc="http://schemas.openxmlformats.org/markup-compatibility/2006">
              <mc:Choice xmlns:v="urn:schemas-microsoft-com:vml" Requires="v">
                <p:oleObj spid="_x0000_s1070" name="Clip" r:id="rId13" imgW="14135100" imgH="8020050" progId="">
                  <p:embed/>
                </p:oleObj>
              </mc:Choice>
              <mc:Fallback>
                <p:oleObj name="Clip" r:id="rId13" imgW="14135100" imgH="8020050" progId="">
                  <p:embed/>
                  <p:pic>
                    <p:nvPicPr>
                      <p:cNvPr id="15367" name="Object 44">
                        <a:extLst>
                          <a:ext uri="{FF2B5EF4-FFF2-40B4-BE49-F238E27FC236}">
                            <a16:creationId xmlns:a16="http://schemas.microsoft.com/office/drawing/2014/main" id="{99A63FE7-DC22-4FE7-9CBF-54F2B1F1410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0659" y="3667603"/>
                        <a:ext cx="847003" cy="484002"/>
                      </a:xfrm>
                      <a:prstGeom prst="rect">
                        <a:avLst/>
                      </a:prstGeom>
                      <a:noFill/>
                      <a:ln>
                        <a:noFill/>
                      </a:ln>
                    </p:spPr>
                  </p:pic>
                </p:oleObj>
              </mc:Fallback>
            </mc:AlternateContent>
          </a:graphicData>
        </a:graphic>
      </p:graphicFrame>
      <p:graphicFrame>
        <p:nvGraphicFramePr>
          <p:cNvPr id="15" name="Object 30">
            <a:extLst>
              <a:ext uri="{FF2B5EF4-FFF2-40B4-BE49-F238E27FC236}">
                <a16:creationId xmlns:a16="http://schemas.microsoft.com/office/drawing/2014/main" id="{F90C724E-C6DD-43EF-9F6B-1E9349708C4A}"/>
              </a:ext>
            </a:extLst>
          </p:cNvPr>
          <p:cNvGraphicFramePr>
            <a:graphicFrameLocks noChangeAspect="1"/>
          </p:cNvGraphicFramePr>
          <p:nvPr>
            <p:extLst>
              <p:ext uri="{D42A27DB-BD31-4B8C-83A1-F6EECF244321}">
                <p14:modId xmlns:p14="http://schemas.microsoft.com/office/powerpoint/2010/main" val="1261834227"/>
              </p:ext>
            </p:extLst>
          </p:nvPr>
        </p:nvGraphicFramePr>
        <p:xfrm>
          <a:off x="935250" y="3987754"/>
          <a:ext cx="707721" cy="495896"/>
        </p:xfrm>
        <a:graphic>
          <a:graphicData uri="http://schemas.openxmlformats.org/presentationml/2006/ole">
            <mc:AlternateContent xmlns:mc="http://schemas.openxmlformats.org/markup-compatibility/2006">
              <mc:Choice xmlns:v="urn:schemas-microsoft-com:vml" Requires="v">
                <p:oleObj spid="_x0000_s1071" name="Clip" r:id="rId15" imgW="20821650" imgH="14535150" progId="">
                  <p:embed/>
                </p:oleObj>
              </mc:Choice>
              <mc:Fallback>
                <p:oleObj name="Clip" r:id="rId15" imgW="20821650" imgH="14535150" progId="">
                  <p:embed/>
                  <p:pic>
                    <p:nvPicPr>
                      <p:cNvPr id="17413" name="Object 30">
                        <a:extLst>
                          <a:ext uri="{FF2B5EF4-FFF2-40B4-BE49-F238E27FC236}">
                            <a16:creationId xmlns:a16="http://schemas.microsoft.com/office/drawing/2014/main" id="{B7DBA499-BF8C-4930-8F87-6FD3BC25CAE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35250" y="3987754"/>
                        <a:ext cx="707721" cy="495896"/>
                      </a:xfrm>
                      <a:prstGeom prst="rect">
                        <a:avLst/>
                      </a:prstGeom>
                      <a:noFill/>
                      <a:ln>
                        <a:noFill/>
                      </a:ln>
                    </p:spPr>
                  </p:pic>
                </p:oleObj>
              </mc:Fallback>
            </mc:AlternateContent>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72E3B-5B81-F44D-9EFE-B51165C1EC51}"/>
              </a:ext>
            </a:extLst>
          </p:cNvPr>
          <p:cNvSpPr>
            <a:spLocks noGrp="1"/>
          </p:cNvSpPr>
          <p:nvPr>
            <p:ph type="title"/>
          </p:nvPr>
        </p:nvSpPr>
        <p:spPr>
          <a:xfrm>
            <a:off x="112644" y="152488"/>
            <a:ext cx="8229600" cy="1528270"/>
          </a:xfrm>
        </p:spPr>
        <p:txBody>
          <a:bodyPr>
            <a:noAutofit/>
          </a:bodyPr>
          <a:lstStyle/>
          <a:p>
            <a:pPr>
              <a:defRPr/>
            </a:pPr>
            <a:r>
              <a:rPr lang="en-US" altLang="en-US" sz="3600" dirty="0">
                <a:solidFill>
                  <a:srgbClr val="3494BA"/>
                </a:solidFill>
                <a:latin typeface="Calibri"/>
                <a:cs typeface="Calibri"/>
              </a:rPr>
              <a:t>Other examples of molecular techniques:</a:t>
            </a:r>
            <a:br>
              <a:rPr lang="en-US" altLang="en-US" sz="3600" dirty="0">
                <a:solidFill>
                  <a:srgbClr val="3494BA"/>
                </a:solidFill>
                <a:latin typeface="Calibri"/>
                <a:cs typeface="Calibri"/>
              </a:rPr>
            </a:br>
            <a:endParaRPr lang="ar-SA" altLang="en-US" sz="3600" dirty="0">
              <a:solidFill>
                <a:srgbClr val="3494BA"/>
              </a:solidFill>
              <a:latin typeface="Calibri"/>
              <a:cs typeface="Calibri"/>
            </a:endParaRPr>
          </a:p>
        </p:txBody>
      </p:sp>
      <p:sp>
        <p:nvSpPr>
          <p:cNvPr id="4" name="Content Placeholder 2">
            <a:extLst>
              <a:ext uri="{FF2B5EF4-FFF2-40B4-BE49-F238E27FC236}">
                <a16:creationId xmlns:a16="http://schemas.microsoft.com/office/drawing/2014/main" id="{823F61BC-044B-CB4A-9E1D-C391B5E47EB0}"/>
              </a:ext>
            </a:extLst>
          </p:cNvPr>
          <p:cNvSpPr txBox="1">
            <a:spLocks/>
          </p:cNvSpPr>
          <p:nvPr/>
        </p:nvSpPr>
        <p:spPr>
          <a:xfrm>
            <a:off x="112644" y="1311965"/>
            <a:ext cx="8653670" cy="56547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lumMod val="75000"/>
                    <a:lumOff val="25000"/>
                  </a:schemeClr>
                </a:solidFill>
                <a:latin typeface="Microsoft New Tai Lue" pitchFamily="34" charset="0"/>
                <a:ea typeface="+mn-ea"/>
                <a:cs typeface="Microsoft New Tai Lue"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icrosoft New Tai Lue" pitchFamily="34" charset="0"/>
                <a:ea typeface="+mn-ea"/>
                <a:cs typeface="Microsoft New Tai Lue"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icrosoft New Tai Lue" pitchFamily="34" charset="0"/>
                <a:ea typeface="+mn-ea"/>
                <a:cs typeface="Microsoft New Tai Lue"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icrosoft New Tai Lue" pitchFamily="34" charset="0"/>
                <a:ea typeface="+mn-ea"/>
                <a:cs typeface="Microsoft New Tai Lue"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icrosoft New Tai Lue" pitchFamily="34" charset="0"/>
                <a:ea typeface="+mn-ea"/>
                <a:cs typeface="Microsoft New Tai Lu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15875" algn="just">
              <a:lnSpc>
                <a:spcPct val="120000"/>
              </a:lnSpc>
              <a:buNone/>
              <a:defRPr/>
            </a:pPr>
            <a:endParaRPr lang="en-US" altLang="en-US" sz="2000" b="1" i="1" dirty="0">
              <a:latin typeface="Times New Roman" panose="02020603050405020304" pitchFamily="18" charset="0"/>
              <a:ea typeface="ＭＳ Ｐゴシック" panose="020B0600070205080204" pitchFamily="34" charset="-128"/>
            </a:endParaRPr>
          </a:p>
          <a:p>
            <a:pPr marL="862013" indent="-534988" algn="just">
              <a:lnSpc>
                <a:spcPct val="120000"/>
              </a:lnSpc>
              <a:buFont typeface="+mj-lt"/>
              <a:buAutoNum type="arabicPeriod"/>
              <a:defRPr/>
            </a:pPr>
            <a:r>
              <a:rPr lang="en-US" altLang="en-US" sz="2000" dirty="0">
                <a:latin typeface="Times New Roman" panose="02020603050405020304" pitchFamily="18" charset="0"/>
                <a:ea typeface="ＭＳ Ｐゴシック" panose="020B0600070205080204" pitchFamily="34" charset="-128"/>
              </a:rPr>
              <a:t>Restriction Fragment length polymorphism (RFLP).</a:t>
            </a:r>
          </a:p>
          <a:p>
            <a:pPr marL="327025" indent="0" algn="just">
              <a:lnSpc>
                <a:spcPct val="120000"/>
              </a:lnSpc>
              <a:buNone/>
              <a:defRPr/>
            </a:pPr>
            <a:r>
              <a:rPr lang="en-US" altLang="en-US" sz="2000" dirty="0">
                <a:latin typeface="Times New Roman" panose="02020603050405020304" pitchFamily="18" charset="0"/>
                <a:ea typeface="ＭＳ Ｐゴシック" panose="020B0600070205080204" pitchFamily="34" charset="-128"/>
              </a:rPr>
              <a:t>	</a:t>
            </a:r>
            <a:r>
              <a:rPr lang="en-US" sz="2000" u="sng" dirty="0">
                <a:latin typeface="Times New Roman" panose="02020603050405020304" pitchFamily="18" charset="0"/>
                <a:cs typeface="Times New Roman" panose="02020603050405020304" pitchFamily="18" charset="0"/>
                <a:hlinkClick r:id="rId2"/>
              </a:rPr>
              <a:t>https://www.ncbi.nlm.nih.gov/probe/docs/techrflp/</a:t>
            </a:r>
            <a:r>
              <a:rPr lang="en-US" sz="2000" dirty="0">
                <a:latin typeface="Times New Roman" panose="02020603050405020304" pitchFamily="18" charset="0"/>
                <a:cs typeface="Times New Roman" panose="02020603050405020304" pitchFamily="18" charset="0"/>
              </a:rPr>
              <a:t> </a:t>
            </a:r>
          </a:p>
          <a:p>
            <a:pPr marL="327025" indent="0" algn="just">
              <a:lnSpc>
                <a:spcPct val="120000"/>
              </a:lnSpc>
              <a:buNone/>
              <a:defRPr/>
            </a:pPr>
            <a:endParaRPr lang="en-US" altLang="en-US" sz="2000" dirty="0">
              <a:latin typeface="Times New Roman" panose="02020603050405020304" pitchFamily="18" charset="0"/>
              <a:ea typeface="ＭＳ Ｐゴシック" panose="020B0600070205080204" pitchFamily="34" charset="-128"/>
            </a:endParaRPr>
          </a:p>
          <a:p>
            <a:pPr marL="327025" indent="0" algn="just">
              <a:lnSpc>
                <a:spcPct val="120000"/>
              </a:lnSpc>
              <a:buNone/>
              <a:defRPr/>
            </a:pPr>
            <a:endParaRPr lang="en-US" altLang="en-US" sz="2000" dirty="0">
              <a:latin typeface="Times New Roman" panose="02020603050405020304" pitchFamily="18" charset="0"/>
              <a:ea typeface="ＭＳ Ｐゴシック" panose="020B0600070205080204" pitchFamily="34" charset="-128"/>
            </a:endParaRPr>
          </a:p>
          <a:p>
            <a:pPr marL="784225" indent="-457200" algn="just">
              <a:lnSpc>
                <a:spcPct val="120000"/>
              </a:lnSpc>
              <a:buFont typeface="+mj-lt"/>
              <a:buAutoNum type="arabicPeriod" startAt="2"/>
              <a:defRPr/>
            </a:pPr>
            <a:r>
              <a:rPr lang="en-US" altLang="en-US" sz="2000" dirty="0">
                <a:latin typeface="Times New Roman" panose="02020603050405020304" pitchFamily="18" charset="0"/>
                <a:ea typeface="ＭＳ Ｐゴシック" panose="020B0600070205080204" pitchFamily="34" charset="-128"/>
              </a:rPr>
              <a:t>Southern blotting.</a:t>
            </a:r>
          </a:p>
          <a:p>
            <a:pPr marL="873125" indent="-546100" algn="just">
              <a:lnSpc>
                <a:spcPct val="120000"/>
              </a:lnSpc>
              <a:buNone/>
              <a:defRPr/>
            </a:pPr>
            <a:r>
              <a:rPr lang="en-US" altLang="en-US" sz="2000" dirty="0">
                <a:latin typeface="Times New Roman" panose="02020603050405020304" pitchFamily="18" charset="0"/>
                <a:ea typeface="ＭＳ Ｐゴシック" panose="020B0600070205080204" pitchFamily="34" charset="-128"/>
              </a:rPr>
              <a:t>	</a:t>
            </a:r>
            <a:r>
              <a:rPr lang="en-US" sz="2000" u="sng" dirty="0">
                <a:latin typeface="Times New Roman" panose="02020603050405020304" pitchFamily="18" charset="0"/>
                <a:cs typeface="Times New Roman" panose="02020603050405020304" pitchFamily="18" charset="0"/>
                <a:hlinkClick r:id="rId3"/>
              </a:rPr>
              <a:t>http://www.onlinebiologynotes.com/southern-blotting-principle-procedure-application/</a:t>
            </a:r>
            <a:r>
              <a:rPr lang="en-US" sz="2000" dirty="0">
                <a:latin typeface="Times New Roman" panose="02020603050405020304" pitchFamily="18" charset="0"/>
                <a:cs typeface="Times New Roman" panose="02020603050405020304" pitchFamily="18" charset="0"/>
              </a:rPr>
              <a:t> </a:t>
            </a:r>
            <a:endPar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endParaRPr>
          </a:p>
          <a:p>
            <a:pPr marL="327025" indent="0" algn="just">
              <a:lnSpc>
                <a:spcPct val="120000"/>
              </a:lnSpc>
              <a:buNone/>
              <a:defRPr/>
            </a:pPr>
            <a:endParaRPr lang="en-US" altLang="en-US" sz="2000" dirty="0">
              <a:latin typeface="Times New Roman" panose="02020603050405020304" pitchFamily="18" charset="0"/>
              <a:ea typeface="ＭＳ Ｐゴシック" panose="020B0600070205080204" pitchFamily="34" charset="-128"/>
            </a:endParaRPr>
          </a:p>
        </p:txBody>
      </p:sp>
      <p:pic>
        <p:nvPicPr>
          <p:cNvPr id="9" name="Picture 8">
            <a:extLst>
              <a:ext uri="{FF2B5EF4-FFF2-40B4-BE49-F238E27FC236}">
                <a16:creationId xmlns:a16="http://schemas.microsoft.com/office/drawing/2014/main" id="{8D3C4049-4E3A-DA47-8ABD-6EBF7F0FA4BF}"/>
              </a:ext>
            </a:extLst>
          </p:cNvPr>
          <p:cNvPicPr/>
          <p:nvPr/>
        </p:nvPicPr>
        <p:blipFill rotWithShape="1">
          <a:blip r:embed="rId4" cstate="print">
            <a:extLst>
              <a:ext uri="{28A0092B-C50C-407E-A947-70E740481C1C}">
                <a14:useLocalDpi xmlns:a14="http://schemas.microsoft.com/office/drawing/2010/main" val="0"/>
              </a:ext>
            </a:extLst>
          </a:blip>
          <a:srcRect l="55680" t="27298" r="31680" b="55840"/>
          <a:stretch/>
        </p:blipFill>
        <p:spPr bwMode="auto">
          <a:xfrm>
            <a:off x="6496879" y="1680758"/>
            <a:ext cx="947529" cy="780832"/>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C2DDADD9-ECEC-E24F-A39D-CB19F02A8551}"/>
              </a:ext>
            </a:extLst>
          </p:cNvPr>
          <p:cNvPicPr/>
          <p:nvPr/>
        </p:nvPicPr>
        <p:blipFill rotWithShape="1">
          <a:blip r:embed="rId5" cstate="print">
            <a:extLst>
              <a:ext uri="{28A0092B-C50C-407E-A947-70E740481C1C}">
                <a14:useLocalDpi xmlns:a14="http://schemas.microsoft.com/office/drawing/2010/main" val="0"/>
              </a:ext>
            </a:extLst>
          </a:blip>
          <a:srcRect l="54006" t="27044" r="29648" b="51522"/>
          <a:stretch/>
        </p:blipFill>
        <p:spPr bwMode="auto">
          <a:xfrm>
            <a:off x="2975114" y="3133263"/>
            <a:ext cx="990599" cy="833413"/>
          </a:xfrm>
          <a:prstGeom prst="rect">
            <a:avLst/>
          </a:prstGeom>
          <a:ln>
            <a:noFill/>
          </a:ln>
          <a:extLst>
            <a:ext uri="{53640926-AAD7-44D8-BBD7-CCE9431645EC}">
              <a14:shadowObscured xmlns:a14="http://schemas.microsoft.com/office/drawing/2010/main"/>
            </a:ext>
          </a:extLst>
        </p:spPr>
      </p:pic>
      <p:pic>
        <p:nvPicPr>
          <p:cNvPr id="6" name="Picture 6">
            <a:extLst>
              <a:ext uri="{FF2B5EF4-FFF2-40B4-BE49-F238E27FC236}">
                <a16:creationId xmlns:a16="http://schemas.microsoft.com/office/drawing/2014/main" id="{1CCB37AC-0F99-44DA-A0A0-1BC5221BAEE1}"/>
              </a:ext>
            </a:extLst>
          </p:cNvPr>
          <p:cNvPicPr>
            <a:picLocks noChangeAspect="1"/>
          </p:cNvPicPr>
          <p:nvPr/>
        </p:nvPicPr>
        <p:blipFill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1972" b="99812" l="2404" r="89904">
                        <a14:foregroundMark x1="13341" y1="9859" x2="8413" y2="44695"/>
                        <a14:foregroundMark x1="8413" y1="44695" x2="7933" y2="25446"/>
                        <a14:foregroundMark x1="6130" y1="12207" x2="6130" y2="12207"/>
                        <a14:foregroundMark x1="2404" y1="18216" x2="10457" y2="46103"/>
                        <a14:foregroundMark x1="10457" y1="46103" x2="13942" y2="50329"/>
                        <a14:foregroundMark x1="14543" y1="48732" x2="52764" y2="86761"/>
                        <a14:foregroundMark x1="52764" y1="86761" x2="56490" y2="75211"/>
                        <a14:foregroundMark x1="56490" y1="75211" x2="65865" y2="90610"/>
                        <a14:foregroundMark x1="65865" y1="90610" x2="65625" y2="82911"/>
                        <a14:foregroundMark x1="65625" y1="82911" x2="72476" y2="93709"/>
                        <a14:foregroundMark x1="72476" y1="93709" x2="73197" y2="85540"/>
                        <a14:foregroundMark x1="73197" y1="85540" x2="75841" y2="92488"/>
                        <a14:foregroundMark x1="75841" y1="92488" x2="76322" y2="91362"/>
                        <a14:foregroundMark x1="33293" y1="64225" x2="10817" y2="89765"/>
                        <a14:foregroundMark x1="10817" y1="89765" x2="26322" y2="63380"/>
                        <a14:foregroundMark x1="26322" y1="63380" x2="9014" y2="82160"/>
                        <a14:foregroundMark x1="9014" y1="82160" x2="12139" y2="74930"/>
                        <a14:foregroundMark x1="12139" y1="74930" x2="12139" y2="74930"/>
                        <a14:foregroundMark x1="55769" y1="84695" x2="61298" y2="92582"/>
                        <a14:foregroundMark x1="61298" y1="92582" x2="74639" y2="95023"/>
                        <a14:foregroundMark x1="74639" y1="95023" x2="61899" y2="82629"/>
                        <a14:foregroundMark x1="61899" y1="82629" x2="57692" y2="90047"/>
                        <a14:foregroundMark x1="57692" y1="90047" x2="42548" y2="90516"/>
                        <a14:foregroundMark x1="42548" y1="90516" x2="27284" y2="94085"/>
                        <a14:foregroundMark x1="27284" y1="94085" x2="20313" y2="88075"/>
                        <a14:foregroundMark x1="20313" y1="88075" x2="11779" y2="95117"/>
                        <a14:foregroundMark x1="11779" y1="95117" x2="10938" y2="92300"/>
                        <a14:foregroundMark x1="73197" y1="94930" x2="80168" y2="96808"/>
                        <a14:foregroundMark x1="65745" y1="96338" x2="50000" y2="95962"/>
                        <a14:foregroundMark x1="50000" y1="95962" x2="34856" y2="98685"/>
                        <a14:foregroundMark x1="34856" y1="98685" x2="47596" y2="97277"/>
                        <a14:foregroundMark x1="47596" y1="97277" x2="50841" y2="95681"/>
                        <a14:foregroundMark x1="56010" y1="67512" x2="52043" y2="59906"/>
                        <a14:foregroundMark x1="52043" y1="59906" x2="60337" y2="68638"/>
                        <a14:foregroundMark x1="60337" y1="68638" x2="43990" y2="40845"/>
                        <a14:foregroundMark x1="43990" y1="40845" x2="31490" y2="35399"/>
                        <a14:foregroundMark x1="31490" y1="35399" x2="16707" y2="18216"/>
                        <a14:foregroundMark x1="16707" y1="18216" x2="17188" y2="8638"/>
                        <a14:foregroundMark x1="17188" y1="8638" x2="23197" y2="2629"/>
                        <a14:foregroundMark x1="23197" y1="2629" x2="18029" y2="10141"/>
                        <a14:foregroundMark x1="18029" y1="10141" x2="8053" y2="5915"/>
                        <a14:foregroundMark x1="8053" y1="5915" x2="4327" y2="1972"/>
                        <a14:foregroundMark x1="84135" y1="96244" x2="86058" y2="99812"/>
                      </a14:backgroundRemoval>
                    </a14:imgEffect>
                    <a14:imgEffect>
                      <a14:brightnessContrast bright="4000"/>
                    </a14:imgEffect>
                  </a14:imgLayer>
                </a14:imgProps>
              </a:ext>
            </a:extLst>
          </a:blip>
          <a:srcRect r="32405"/>
          <a:stretch/>
        </p:blipFill>
        <p:spPr>
          <a:xfrm>
            <a:off x="8971887" y="0"/>
            <a:ext cx="3220113" cy="6832262"/>
          </a:xfrm>
          <a:prstGeom prst="rect">
            <a:avLst/>
          </a:prstGeom>
          <a:effectLst>
            <a:outerShdw blurRad="736600" dist="1320800" dir="15540000" sx="99000" sy="99000" algn="ctr" rotWithShape="0">
              <a:srgbClr val="000000">
                <a:alpha val="0"/>
              </a:srgbClr>
            </a:outerShdw>
          </a:effectLst>
        </p:spPr>
      </p:pic>
    </p:spTree>
    <p:extLst>
      <p:ext uri="{BB962C8B-B14F-4D97-AF65-F5344CB8AC3E}">
        <p14:creationId xmlns:p14="http://schemas.microsoft.com/office/powerpoint/2010/main" val="20344193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7" name="Picture 6">
            <a:extLst>
              <a:ext uri="{FF2B5EF4-FFF2-40B4-BE49-F238E27FC236}">
                <a16:creationId xmlns:a16="http://schemas.microsoft.com/office/drawing/2014/main" id="{7C3452A6-B229-49C5-AF7C-FB6EF9C63B3B}"/>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1972" b="99812" l="2404" r="89904">
                        <a14:foregroundMark x1="13341" y1="9859" x2="8413" y2="44695"/>
                        <a14:foregroundMark x1="8413" y1="44695" x2="7933" y2="25446"/>
                        <a14:foregroundMark x1="6130" y1="12207" x2="6130" y2="12207"/>
                        <a14:foregroundMark x1="2404" y1="18216" x2="10457" y2="46103"/>
                        <a14:foregroundMark x1="10457" y1="46103" x2="13942" y2="50329"/>
                        <a14:foregroundMark x1="14543" y1="48732" x2="52764" y2="86761"/>
                        <a14:foregroundMark x1="52764" y1="86761" x2="56490" y2="75211"/>
                        <a14:foregroundMark x1="56490" y1="75211" x2="65865" y2="90610"/>
                        <a14:foregroundMark x1="65865" y1="90610" x2="65625" y2="82911"/>
                        <a14:foregroundMark x1="65625" y1="82911" x2="72476" y2="93709"/>
                        <a14:foregroundMark x1="72476" y1="93709" x2="73197" y2="85540"/>
                        <a14:foregroundMark x1="73197" y1="85540" x2="75841" y2="92488"/>
                        <a14:foregroundMark x1="75841" y1="92488" x2="76322" y2="91362"/>
                        <a14:foregroundMark x1="33293" y1="64225" x2="10817" y2="89765"/>
                        <a14:foregroundMark x1="10817" y1="89765" x2="26322" y2="63380"/>
                        <a14:foregroundMark x1="26322" y1="63380" x2="9014" y2="82160"/>
                        <a14:foregroundMark x1="9014" y1="82160" x2="12139" y2="74930"/>
                        <a14:foregroundMark x1="12139" y1="74930" x2="12139" y2="74930"/>
                        <a14:foregroundMark x1="55769" y1="84695" x2="61298" y2="92582"/>
                        <a14:foregroundMark x1="61298" y1="92582" x2="74639" y2="95023"/>
                        <a14:foregroundMark x1="74639" y1="95023" x2="61899" y2="82629"/>
                        <a14:foregroundMark x1="61899" y1="82629" x2="57692" y2="90047"/>
                        <a14:foregroundMark x1="57692" y1="90047" x2="42548" y2="90516"/>
                        <a14:foregroundMark x1="42548" y1="90516" x2="27284" y2="94085"/>
                        <a14:foregroundMark x1="27284" y1="94085" x2="20313" y2="88075"/>
                        <a14:foregroundMark x1="20313" y1="88075" x2="11779" y2="95117"/>
                        <a14:foregroundMark x1="11779" y1="95117" x2="10938" y2="92300"/>
                        <a14:foregroundMark x1="73197" y1="94930" x2="80168" y2="96808"/>
                        <a14:foregroundMark x1="65745" y1="96338" x2="50000" y2="95962"/>
                        <a14:foregroundMark x1="50000" y1="95962" x2="34856" y2="98685"/>
                        <a14:foregroundMark x1="34856" y1="98685" x2="47596" y2="97277"/>
                        <a14:foregroundMark x1="47596" y1="97277" x2="50841" y2="95681"/>
                        <a14:foregroundMark x1="56010" y1="67512" x2="52043" y2="59906"/>
                        <a14:foregroundMark x1="52043" y1="59906" x2="60337" y2="68638"/>
                        <a14:foregroundMark x1="60337" y1="68638" x2="43990" y2="40845"/>
                        <a14:foregroundMark x1="43990" y1="40845" x2="31490" y2="35399"/>
                        <a14:foregroundMark x1="31490" y1="35399" x2="16707" y2="18216"/>
                        <a14:foregroundMark x1="16707" y1="18216" x2="17188" y2="8638"/>
                        <a14:foregroundMark x1="17188" y1="8638" x2="23197" y2="2629"/>
                        <a14:foregroundMark x1="23197" y1="2629" x2="18029" y2="10141"/>
                        <a14:foregroundMark x1="18029" y1="10141" x2="8053" y2="5915"/>
                        <a14:foregroundMark x1="8053" y1="5915" x2="4327" y2="1972"/>
                        <a14:foregroundMark x1="84135" y1="96244" x2="86058" y2="99812"/>
                      </a14:backgroundRemoval>
                    </a14:imgEffect>
                    <a14:imgEffect>
                      <a14:brightnessContrast bright="4000"/>
                    </a14:imgEffect>
                  </a14:imgLayer>
                </a14:imgProps>
              </a:ext>
            </a:extLst>
          </a:blip>
          <a:srcRect r="32405"/>
          <a:stretch/>
        </p:blipFill>
        <p:spPr>
          <a:xfrm>
            <a:off x="8971887" y="0"/>
            <a:ext cx="3220113" cy="6832262"/>
          </a:xfrm>
          <a:prstGeom prst="rect">
            <a:avLst/>
          </a:prstGeom>
          <a:effectLst>
            <a:outerShdw blurRad="736600" dist="1320800" dir="15540000" sx="99000" sy="99000" algn="ctr" rotWithShape="0">
              <a:srgbClr val="000000">
                <a:alpha val="0"/>
              </a:srgbClr>
            </a:outerShdw>
          </a:effectLst>
        </p:spPr>
      </p:pic>
      <p:sp>
        <p:nvSpPr>
          <p:cNvPr id="279" name="Google Shape;279;p32"/>
          <p:cNvSpPr txBox="1">
            <a:spLocks noGrp="1"/>
          </p:cNvSpPr>
          <p:nvPr>
            <p:ph type="title"/>
          </p:nvPr>
        </p:nvSpPr>
        <p:spPr>
          <a:xfrm>
            <a:off x="1382876" y="665797"/>
            <a:ext cx="8596668" cy="646632"/>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959"/>
              <a:buFont typeface="Calibri"/>
              <a:buNone/>
            </a:pPr>
            <a:r>
              <a:rPr lang="en-US" sz="3959" b="1" i="0" u="sng" strike="noStrike"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sym typeface="Calibri"/>
              </a:rPr>
              <a:t>Review</a:t>
            </a:r>
            <a:endParaRPr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6" name="Text Placeholder 2">
            <a:extLst>
              <a:ext uri="{FF2B5EF4-FFF2-40B4-BE49-F238E27FC236}">
                <a16:creationId xmlns:a16="http://schemas.microsoft.com/office/drawing/2014/main" id="{D8382ADC-068D-488B-9F13-23F83082AC0C}"/>
              </a:ext>
            </a:extLst>
          </p:cNvPr>
          <p:cNvSpPr>
            <a:spLocks noGrp="1"/>
          </p:cNvSpPr>
          <p:nvPr>
            <p:ph idx="1"/>
          </p:nvPr>
        </p:nvSpPr>
        <p:spPr>
          <a:xfrm>
            <a:off x="423410" y="1851728"/>
            <a:ext cx="10515600" cy="4351338"/>
          </a:xfrm>
        </p:spPr>
        <p:txBody>
          <a:bodyPr/>
          <a:lstStyle/>
          <a:p>
            <a:pPr marL="50800" indent="0">
              <a:buNone/>
            </a:pPr>
            <a:r>
              <a:rPr lang="en-US" b="1" dirty="0">
                <a:solidFill>
                  <a:schemeClr val="tx2">
                    <a:lumMod val="60000"/>
                    <a:lumOff val="40000"/>
                  </a:schemeClr>
                </a:solidFill>
              </a:rPr>
              <a:t>DNA concentration </a:t>
            </a:r>
            <a:r>
              <a:rPr lang="en-US" dirty="0">
                <a:solidFill>
                  <a:schemeClr val="tx2"/>
                </a:solidFill>
              </a:rPr>
              <a:t>=</a:t>
            </a:r>
            <a:r>
              <a:rPr lang="en-US" altLang="en-US" b="1" dirty="0">
                <a:solidFill>
                  <a:srgbClr val="00B0F0"/>
                </a:solidFill>
                <a:latin typeface="Times New Roman" panose="02020603050405020304" pitchFamily="18" charset="0"/>
                <a:ea typeface="ＭＳ Ｐゴシック" panose="020B0600070205080204" pitchFamily="34" charset="-128"/>
              </a:rPr>
              <a:t>260nm</a:t>
            </a:r>
            <a:r>
              <a:rPr lang="ar-SA" dirty="0"/>
              <a:t> القراءة عند</a:t>
            </a:r>
            <a:r>
              <a:rPr lang="en-US" altLang="en-US" dirty="0">
                <a:solidFill>
                  <a:srgbClr val="00B0F0"/>
                </a:solidFill>
                <a:latin typeface="Times New Roman" panose="02020603050405020304" pitchFamily="18" charset="0"/>
                <a:ea typeface="ＭＳ Ｐゴシック" panose="020B0600070205080204" pitchFamily="34" charset="-128"/>
              </a:rPr>
              <a:t> </a:t>
            </a:r>
            <a:r>
              <a:rPr lang="ar-SA" altLang="en-US" dirty="0">
                <a:solidFill>
                  <a:srgbClr val="7030A0"/>
                </a:solidFill>
                <a:latin typeface="Times New Roman" panose="02020603050405020304" pitchFamily="18" charset="0"/>
                <a:ea typeface="ＭＳ Ｐゴシック" panose="020B0600070205080204" pitchFamily="34" charset="-128"/>
              </a:rPr>
              <a:t>×</a:t>
            </a:r>
            <a:r>
              <a:rPr lang="en-US" altLang="en-US" dirty="0">
                <a:solidFill>
                  <a:srgbClr val="7030A0"/>
                </a:solidFill>
                <a:latin typeface="Times New Roman" panose="02020603050405020304" pitchFamily="18" charset="0"/>
                <a:ea typeface="ＭＳ Ｐゴシック" panose="020B0600070205080204" pitchFamily="34" charset="-128"/>
              </a:rPr>
              <a:t>50 </a:t>
            </a:r>
            <a:r>
              <a:rPr lang="en-US" altLang="en-US" dirty="0" err="1">
                <a:solidFill>
                  <a:srgbClr val="7030A0"/>
                </a:solidFill>
                <a:latin typeface="Times New Roman" panose="02020603050405020304" pitchFamily="18" charset="0"/>
                <a:ea typeface="ＭＳ Ｐゴシック" panose="020B0600070205080204" pitchFamily="34" charset="-128"/>
              </a:rPr>
              <a:t>μg</a:t>
            </a:r>
            <a:r>
              <a:rPr lang="en-US" altLang="en-US" dirty="0">
                <a:solidFill>
                  <a:srgbClr val="7030A0"/>
                </a:solidFill>
                <a:latin typeface="Times New Roman" panose="02020603050405020304" pitchFamily="18" charset="0"/>
                <a:ea typeface="ＭＳ Ｐゴシック" panose="020B0600070205080204" pitchFamily="34" charset="-128"/>
              </a:rPr>
              <a:t>/ml</a:t>
            </a:r>
            <a:r>
              <a:rPr lang="ar-SA" altLang="en-US" dirty="0">
                <a:latin typeface="Times New Roman" panose="02020603050405020304" pitchFamily="18" charset="0"/>
                <a:ea typeface="ＭＳ Ｐゴシック" panose="020B0600070205080204" pitchFamily="34" charset="-128"/>
              </a:rPr>
              <a:t>×</a:t>
            </a:r>
            <a:r>
              <a:rPr lang="en-US" altLang="en-US" dirty="0">
                <a:highlight>
                  <a:srgbClr val="FFFF00"/>
                </a:highlight>
                <a:latin typeface="Times New Roman" panose="02020603050405020304" pitchFamily="18" charset="0"/>
                <a:ea typeface="ＭＳ Ｐゴシック" panose="020B0600070205080204" pitchFamily="34" charset="-128"/>
              </a:rPr>
              <a:t>3</a:t>
            </a:r>
            <a:endParaRPr lang="en-US" altLang="en-US" dirty="0">
              <a:latin typeface="Times New Roman" panose="02020603050405020304" pitchFamily="18" charset="0"/>
              <a:ea typeface="ＭＳ Ｐゴシック" panose="020B0600070205080204" pitchFamily="34" charset="-128"/>
            </a:endParaRPr>
          </a:p>
          <a:p>
            <a:pPr marL="50800" indent="0">
              <a:buNone/>
            </a:pPr>
            <a:endParaRPr lang="en-US" dirty="0"/>
          </a:p>
        </p:txBody>
      </p:sp>
      <p:sp>
        <p:nvSpPr>
          <p:cNvPr id="2" name="مستطيل 1">
            <a:extLst>
              <a:ext uri="{FF2B5EF4-FFF2-40B4-BE49-F238E27FC236}">
                <a16:creationId xmlns:a16="http://schemas.microsoft.com/office/drawing/2014/main" id="{95A8586C-23BE-487D-957A-A1D9AE0C10AA}"/>
              </a:ext>
            </a:extLst>
          </p:cNvPr>
          <p:cNvSpPr/>
          <p:nvPr/>
        </p:nvSpPr>
        <p:spPr>
          <a:xfrm>
            <a:off x="-670008" y="3218700"/>
            <a:ext cx="9823174" cy="944810"/>
          </a:xfrm>
          <a:prstGeom prst="rect">
            <a:avLst/>
          </a:prstGeom>
        </p:spPr>
        <p:txBody>
          <a:bodyPr wrap="square">
            <a:spAutoFit/>
          </a:bodyPr>
          <a:lstStyle/>
          <a:p>
            <a:pPr marL="403225" lvl="1" indent="0" algn="ctr">
              <a:lnSpc>
                <a:spcPct val="120000"/>
              </a:lnSpc>
              <a:buNone/>
            </a:pPr>
            <a:r>
              <a:rPr lang="en-US" altLang="en-US" sz="2800" b="1" dirty="0">
                <a:solidFill>
                  <a:schemeClr val="accent1">
                    <a:lumMod val="60000"/>
                    <a:lumOff val="40000"/>
                  </a:schemeClr>
                </a:solidFill>
                <a:ea typeface="ＭＳ Ｐゴシック" panose="020B0600070205080204" pitchFamily="34" charset="-128"/>
              </a:rPr>
              <a:t>DNA Yield</a:t>
            </a:r>
            <a:r>
              <a:rPr lang="en-US" altLang="en-US" sz="2800" dirty="0">
                <a:solidFill>
                  <a:schemeClr val="accent1">
                    <a:lumMod val="60000"/>
                    <a:lumOff val="40000"/>
                  </a:schemeClr>
                </a:solidFill>
                <a:ea typeface="ＭＳ Ｐゴシック" panose="020B0600070205080204" pitchFamily="34" charset="-128"/>
              </a:rPr>
              <a:t> </a:t>
            </a:r>
            <a:r>
              <a:rPr lang="en-US" altLang="en-US" sz="2800" dirty="0" err="1">
                <a:ea typeface="ＭＳ Ｐゴシック" panose="020B0600070205080204" pitchFamily="34" charset="-128"/>
              </a:rPr>
              <a:t>μ</a:t>
            </a:r>
            <a:r>
              <a:rPr lang="en-US" altLang="en-US" sz="2800" b="1" dirty="0" err="1">
                <a:ea typeface="ＭＳ Ｐゴシック" panose="020B0600070205080204" pitchFamily="34" charset="-128"/>
              </a:rPr>
              <a:t>g</a:t>
            </a:r>
            <a:r>
              <a:rPr lang="en-US" altLang="en-US" sz="2800" b="1" dirty="0">
                <a:solidFill>
                  <a:srgbClr val="FFC000"/>
                </a:solidFill>
                <a:ea typeface="ＭＳ Ｐゴシック" panose="020B0600070205080204" pitchFamily="34" charset="-128"/>
              </a:rPr>
              <a:t> </a:t>
            </a:r>
            <a:r>
              <a:rPr lang="en-US" altLang="en-US" sz="2800" b="1" dirty="0">
                <a:ea typeface="ＭＳ Ｐゴシック" panose="020B0600070205080204" pitchFamily="34" charset="-128"/>
              </a:rPr>
              <a:t>=</a:t>
            </a:r>
            <a:r>
              <a:rPr lang="en-US" altLang="en-US" sz="2800" dirty="0">
                <a:ea typeface="ＭＳ Ｐゴシック" panose="020B0600070205080204" pitchFamily="34" charset="-128"/>
              </a:rPr>
              <a:t> </a:t>
            </a:r>
            <a:r>
              <a:rPr lang="en-US" altLang="en-US" sz="2800" dirty="0">
                <a:solidFill>
                  <a:srgbClr val="FFC000"/>
                </a:solidFill>
                <a:ea typeface="ＭＳ Ｐゴシック" panose="020B0600070205080204" pitchFamily="34" charset="-128"/>
              </a:rPr>
              <a:t>DNA Volume </a:t>
            </a:r>
            <a:r>
              <a:rPr lang="en-US" altLang="en-US" sz="2800" dirty="0">
                <a:ea typeface="ＭＳ Ｐゴシック" panose="020B0600070205080204" pitchFamily="34" charset="-128"/>
              </a:rPr>
              <a:t>x </a:t>
            </a:r>
            <a:r>
              <a:rPr lang="en-US" altLang="en-US" sz="2800" dirty="0">
                <a:solidFill>
                  <a:schemeClr val="tx2">
                    <a:lumMod val="60000"/>
                    <a:lumOff val="40000"/>
                  </a:schemeClr>
                </a:solidFill>
                <a:ea typeface="ＭＳ Ｐゴシック" panose="020B0600070205080204" pitchFamily="34" charset="-128"/>
              </a:rPr>
              <a:t>final DNA Conc</a:t>
            </a:r>
            <a:r>
              <a:rPr lang="en-US" altLang="en-US" sz="2800" dirty="0">
                <a:ea typeface="ＭＳ Ｐゴシック" panose="020B0600070205080204" pitchFamily="34" charset="-128"/>
              </a:rPr>
              <a:t>.</a:t>
            </a:r>
          </a:p>
          <a:p>
            <a:pPr marL="403225" lvl="1" indent="0">
              <a:lnSpc>
                <a:spcPct val="120000"/>
              </a:lnSpc>
              <a:buNone/>
            </a:pPr>
            <a:endParaRPr lang="en-US" altLang="en-US" sz="2000" dirty="0">
              <a:ea typeface="ＭＳ Ｐゴシック" panose="020B0600070205080204" pitchFamily="34" charset="-128"/>
            </a:endParaRPr>
          </a:p>
        </p:txBody>
      </p:sp>
      <p:sp>
        <p:nvSpPr>
          <p:cNvPr id="3" name="مستطيل 2">
            <a:extLst>
              <a:ext uri="{FF2B5EF4-FFF2-40B4-BE49-F238E27FC236}">
                <a16:creationId xmlns:a16="http://schemas.microsoft.com/office/drawing/2014/main" id="{90574919-F43E-468B-859B-DA2AF670AE30}"/>
              </a:ext>
            </a:extLst>
          </p:cNvPr>
          <p:cNvSpPr/>
          <p:nvPr/>
        </p:nvSpPr>
        <p:spPr>
          <a:xfrm>
            <a:off x="4530474" y="3905118"/>
            <a:ext cx="5050806" cy="400110"/>
          </a:xfrm>
          <a:prstGeom prst="rect">
            <a:avLst/>
          </a:prstGeom>
        </p:spPr>
        <p:txBody>
          <a:bodyPr wrap="square">
            <a:spAutoFit/>
          </a:bodyPr>
          <a:lstStyle/>
          <a:p>
            <a:r>
              <a:rPr lang="en-US" sz="2000" dirty="0">
                <a:solidFill>
                  <a:srgbClr val="FFC000"/>
                </a:solidFill>
              </a:rPr>
              <a:t>0.2 </a:t>
            </a:r>
            <a:r>
              <a:rPr lang="en-US" sz="2000" dirty="0">
                <a:solidFill>
                  <a:schemeClr val="tx1"/>
                </a:solidFill>
              </a:rPr>
              <a:t>ml </a:t>
            </a:r>
            <a:r>
              <a:rPr lang="ar-SA" sz="2000" dirty="0">
                <a:solidFill>
                  <a:schemeClr val="tx1"/>
                </a:solidFill>
              </a:rPr>
              <a:t>×</a:t>
            </a:r>
            <a:r>
              <a:rPr lang="ar-SA" sz="2000" dirty="0">
                <a:solidFill>
                  <a:srgbClr val="FFC000"/>
                </a:solidFill>
              </a:rPr>
              <a:t> </a:t>
            </a:r>
            <a:r>
              <a:rPr lang="en-US" sz="2000" dirty="0">
                <a:solidFill>
                  <a:srgbClr val="C00000"/>
                </a:solidFill>
              </a:rPr>
              <a:t>concentration</a:t>
            </a:r>
            <a:r>
              <a:rPr lang="en-US" sz="2000" dirty="0">
                <a:solidFill>
                  <a:srgbClr val="FFC000"/>
                </a:solidFill>
              </a:rPr>
              <a:t> </a:t>
            </a:r>
            <a:r>
              <a:rPr lang="en-US" altLang="en-US" sz="2000" dirty="0" err="1">
                <a:solidFill>
                  <a:schemeClr val="tx1"/>
                </a:solidFill>
                <a:ea typeface="ＭＳ Ｐゴシック" panose="020B0600070205080204" pitchFamily="34" charset="-128"/>
              </a:rPr>
              <a:t>μg</a:t>
            </a:r>
            <a:r>
              <a:rPr lang="en-US" altLang="en-US" sz="2000" dirty="0">
                <a:solidFill>
                  <a:schemeClr val="tx1"/>
                </a:solidFill>
                <a:ea typeface="ＭＳ Ｐゴシック" panose="020B0600070205080204" pitchFamily="34" charset="-128"/>
              </a:rPr>
              <a:t>/ml</a:t>
            </a:r>
            <a:r>
              <a:rPr lang="ar-SA" altLang="en-US" sz="2000" dirty="0">
                <a:solidFill>
                  <a:schemeClr val="accent1">
                    <a:lumMod val="60000"/>
                    <a:lumOff val="40000"/>
                  </a:schemeClr>
                </a:solidFill>
                <a:ea typeface="ＭＳ Ｐゴシック" panose="020B0600070205080204" pitchFamily="34" charset="-128"/>
              </a:rPr>
              <a:t>باختصار وثابت:</a:t>
            </a:r>
            <a:r>
              <a:rPr lang="en-US" altLang="en-US" sz="2000" dirty="0">
                <a:solidFill>
                  <a:schemeClr val="accent1">
                    <a:lumMod val="60000"/>
                    <a:lumOff val="40000"/>
                  </a:schemeClr>
                </a:solidFill>
                <a:ea typeface="ＭＳ Ｐゴシック" panose="020B0600070205080204" pitchFamily="34" charset="-128"/>
              </a:rPr>
              <a:t> </a:t>
            </a:r>
            <a:endParaRPr lang="en-US" sz="2000" dirty="0"/>
          </a:p>
        </p:txBody>
      </p:sp>
      <p:cxnSp>
        <p:nvCxnSpPr>
          <p:cNvPr id="5" name="موصل: منحني 4">
            <a:extLst>
              <a:ext uri="{FF2B5EF4-FFF2-40B4-BE49-F238E27FC236}">
                <a16:creationId xmlns:a16="http://schemas.microsoft.com/office/drawing/2014/main" id="{FEE2FACC-835A-45B9-9B1F-A567C40D66D4}"/>
              </a:ext>
            </a:extLst>
          </p:cNvPr>
          <p:cNvCxnSpPr/>
          <p:nvPr/>
        </p:nvCxnSpPr>
        <p:spPr>
          <a:xfrm>
            <a:off x="3277484" y="3827342"/>
            <a:ext cx="964095" cy="400110"/>
          </a:xfrm>
          <a:prstGeom prst="curvedConnector3">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A6AD67A1-5BE8-4BB6-8FD3-0EAF43513014}"/>
              </a:ext>
            </a:extLst>
          </p:cNvPr>
          <p:cNvSpPr/>
          <p:nvPr/>
        </p:nvSpPr>
        <p:spPr>
          <a:xfrm>
            <a:off x="591360" y="5022652"/>
            <a:ext cx="9556134" cy="1169551"/>
          </a:xfrm>
          <a:prstGeom prst="rect">
            <a:avLst/>
          </a:prstGeom>
        </p:spPr>
        <p:txBody>
          <a:bodyPr wrap="square">
            <a:spAutoFit/>
          </a:bodyPr>
          <a:lstStyle/>
          <a:p>
            <a:pPr lvl="1">
              <a:lnSpc>
                <a:spcPct val="150000"/>
              </a:lnSpc>
              <a:buClr>
                <a:schemeClr val="tx2"/>
              </a:buClr>
              <a:buSzPct val="120000"/>
              <a:defRPr/>
            </a:pPr>
            <a:r>
              <a:rPr lang="en-US" altLang="en-US" sz="2800" b="1" dirty="0">
                <a:solidFill>
                  <a:schemeClr val="accent3">
                    <a:lumMod val="60000"/>
                    <a:lumOff val="40000"/>
                  </a:schemeClr>
                </a:solidFill>
                <a:latin typeface="Arial" panose="020B0604020202020204" pitchFamily="34" charset="0"/>
                <a:ea typeface="ＭＳ Ｐゴシック" panose="020B0600070205080204" pitchFamily="34" charset="-128"/>
                <a:cs typeface="Arial" panose="020B0604020202020204" pitchFamily="34" charset="0"/>
              </a:rPr>
              <a:t>DNA purity</a:t>
            </a:r>
            <a:r>
              <a:rPr lang="ar-SA" altLang="en-US" sz="2800"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a:t>
            </a:r>
            <a:r>
              <a:rPr lang="en-US" altLang="en-US" sz="28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 </a:t>
            </a:r>
            <a:r>
              <a:rPr lang="en-US" altLang="en-US" sz="2800" dirty="0">
                <a:solidFill>
                  <a:schemeClr val="accent6">
                    <a:lumMod val="60000"/>
                    <a:lumOff val="40000"/>
                  </a:schemeClr>
                </a:solidFill>
                <a:latin typeface="Arial" panose="020B0604020202020204" pitchFamily="34" charset="0"/>
                <a:ea typeface="ＭＳ Ｐゴシック" panose="020B0600070205080204" pitchFamily="34" charset="-128"/>
                <a:cs typeface="Arial" panose="020B0604020202020204" pitchFamily="34" charset="0"/>
              </a:rPr>
              <a:t>260</a:t>
            </a:r>
            <a:r>
              <a:rPr lang="en-US" altLang="en-US" sz="28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a:t>
            </a:r>
            <a:r>
              <a:rPr lang="en-US" altLang="en-US" sz="2800" dirty="0">
                <a:solidFill>
                  <a:schemeClr val="accent6">
                    <a:lumMod val="60000"/>
                    <a:lumOff val="40000"/>
                  </a:schemeClr>
                </a:solidFill>
                <a:latin typeface="Arial" panose="020B0604020202020204" pitchFamily="34" charset="0"/>
                <a:ea typeface="ＭＳ Ｐゴシック" panose="020B0600070205080204" pitchFamily="34" charset="-128"/>
                <a:cs typeface="Arial" panose="020B0604020202020204" pitchFamily="34" charset="0"/>
              </a:rPr>
              <a:t>280</a:t>
            </a:r>
            <a:r>
              <a:rPr lang="en-US" altLang="en-US" sz="28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 ratio </a:t>
            </a:r>
          </a:p>
          <a:p>
            <a:pPr lvl="1" algn="ctr">
              <a:buClr>
                <a:schemeClr val="tx2"/>
              </a:buClr>
              <a:buSzPct val="120000"/>
              <a:buFont typeface="Verdana" panose="020B0604030504040204" pitchFamily="34" charset="0"/>
              <a:buNone/>
              <a:defRPr/>
            </a:pPr>
            <a:r>
              <a:rPr lang="en-US" altLang="en-US" sz="2800"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(Accepted ratio: </a:t>
            </a:r>
            <a:r>
              <a:rPr lang="en-US" altLang="en-US" sz="2800" b="1"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1.7 - 1.9</a:t>
            </a:r>
            <a:r>
              <a:rPr lang="en-US" altLang="en-US" sz="2800"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5CA346-02A3-4F42-AE6B-B0D5E242DA0D}"/>
              </a:ext>
            </a:extLst>
          </p:cNvPr>
          <p:cNvPicPr>
            <a:picLocks noChangeAspect="1"/>
          </p:cNvPicPr>
          <p:nvPr/>
        </p:nvPicPr>
        <p:blipFill rotWithShape="1">
          <a:blip r:embed="rId2"/>
          <a:srcRect t="15333" r="12074" b="21333"/>
          <a:stretch/>
        </p:blipFill>
        <p:spPr>
          <a:xfrm>
            <a:off x="1466850" y="925830"/>
            <a:ext cx="4522470" cy="4343400"/>
          </a:xfrm>
          <a:prstGeom prst="rect">
            <a:avLst/>
          </a:prstGeom>
        </p:spPr>
      </p:pic>
      <p:sp>
        <p:nvSpPr>
          <p:cNvPr id="7" name="AutoShape 6" descr="blob:https://web.whatsapp.com/79afdc82-e0d3-4a89-af37-cae63f962030">
            <a:extLst>
              <a:ext uri="{FF2B5EF4-FFF2-40B4-BE49-F238E27FC236}">
                <a16:creationId xmlns:a16="http://schemas.microsoft.com/office/drawing/2014/main" id="{9A2896C4-2EA1-4263-B22C-2301B3BCF4C8}"/>
              </a:ext>
            </a:extLst>
          </p:cNvPr>
          <p:cNvSpPr>
            <a:spLocks noChangeAspect="1" noChangeArrowheads="1"/>
          </p:cNvSpPr>
          <p:nvPr/>
        </p:nvSpPr>
        <p:spPr bwMode="auto">
          <a:xfrm>
            <a:off x="7410450" y="3714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B00B7FD6-22C9-40AE-922F-9BDEF92753F6}"/>
              </a:ext>
            </a:extLst>
          </p:cNvPr>
          <p:cNvPicPr>
            <a:picLocks noChangeAspect="1"/>
          </p:cNvPicPr>
          <p:nvPr/>
        </p:nvPicPr>
        <p:blipFill rotWithShape="1">
          <a:blip r:embed="rId3"/>
          <a:srcRect t="36666"/>
          <a:stretch/>
        </p:blipFill>
        <p:spPr>
          <a:xfrm>
            <a:off x="6290312" y="1032510"/>
            <a:ext cx="5143500" cy="4343400"/>
          </a:xfrm>
          <a:prstGeom prst="rect">
            <a:avLst/>
          </a:prstGeom>
        </p:spPr>
      </p:pic>
      <p:sp>
        <p:nvSpPr>
          <p:cNvPr id="9" name="Rectangle 8">
            <a:extLst>
              <a:ext uri="{FF2B5EF4-FFF2-40B4-BE49-F238E27FC236}">
                <a16:creationId xmlns:a16="http://schemas.microsoft.com/office/drawing/2014/main" id="{C5411D1E-AF51-4D19-80DB-8134CAADBF27}"/>
              </a:ext>
            </a:extLst>
          </p:cNvPr>
          <p:cNvSpPr/>
          <p:nvPr/>
        </p:nvSpPr>
        <p:spPr>
          <a:xfrm>
            <a:off x="3524250" y="2289810"/>
            <a:ext cx="1531620" cy="5943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07732D-D77B-4F5D-B49A-70C34A0B6CE3}"/>
              </a:ext>
            </a:extLst>
          </p:cNvPr>
          <p:cNvSpPr/>
          <p:nvPr/>
        </p:nvSpPr>
        <p:spPr>
          <a:xfrm>
            <a:off x="3524250" y="3204210"/>
            <a:ext cx="1074420" cy="1905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4DF1838-C999-4965-A516-7135F9802340}"/>
              </a:ext>
            </a:extLst>
          </p:cNvPr>
          <p:cNvSpPr/>
          <p:nvPr/>
        </p:nvSpPr>
        <p:spPr>
          <a:xfrm>
            <a:off x="2590799" y="2533650"/>
            <a:ext cx="716278" cy="24384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F1DB88-B094-48FF-A84C-7E4729B2F08F}"/>
              </a:ext>
            </a:extLst>
          </p:cNvPr>
          <p:cNvSpPr/>
          <p:nvPr/>
        </p:nvSpPr>
        <p:spPr>
          <a:xfrm>
            <a:off x="2590799" y="2762250"/>
            <a:ext cx="716278" cy="24384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E894A8A-2F2B-44A3-A2CD-B57AC3B20BC8}"/>
              </a:ext>
            </a:extLst>
          </p:cNvPr>
          <p:cNvSpPr/>
          <p:nvPr/>
        </p:nvSpPr>
        <p:spPr>
          <a:xfrm>
            <a:off x="7562850" y="1360170"/>
            <a:ext cx="716278" cy="243840"/>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0.386</a:t>
            </a:r>
          </a:p>
        </p:txBody>
      </p:sp>
      <p:sp>
        <p:nvSpPr>
          <p:cNvPr id="16" name="Rectangle 15">
            <a:extLst>
              <a:ext uri="{FF2B5EF4-FFF2-40B4-BE49-F238E27FC236}">
                <a16:creationId xmlns:a16="http://schemas.microsoft.com/office/drawing/2014/main" id="{B31D2EB6-1CF2-46B6-BAE9-0078BBED0CA1}"/>
              </a:ext>
            </a:extLst>
          </p:cNvPr>
          <p:cNvSpPr/>
          <p:nvPr/>
        </p:nvSpPr>
        <p:spPr>
          <a:xfrm>
            <a:off x="7562850" y="1651635"/>
            <a:ext cx="716278" cy="158115"/>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0.207</a:t>
            </a:r>
          </a:p>
        </p:txBody>
      </p:sp>
      <p:sp>
        <p:nvSpPr>
          <p:cNvPr id="17" name="Rectangle 16">
            <a:extLst>
              <a:ext uri="{FF2B5EF4-FFF2-40B4-BE49-F238E27FC236}">
                <a16:creationId xmlns:a16="http://schemas.microsoft.com/office/drawing/2014/main" id="{9D82A262-632D-4038-94B3-A12115E3742B}"/>
              </a:ext>
            </a:extLst>
          </p:cNvPr>
          <p:cNvSpPr/>
          <p:nvPr/>
        </p:nvSpPr>
        <p:spPr>
          <a:xfrm>
            <a:off x="8324852" y="1749742"/>
            <a:ext cx="1074420" cy="190500"/>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1.86</a:t>
            </a:r>
          </a:p>
        </p:txBody>
      </p:sp>
      <p:sp>
        <p:nvSpPr>
          <p:cNvPr id="18" name="Rectangle 17">
            <a:extLst>
              <a:ext uri="{FF2B5EF4-FFF2-40B4-BE49-F238E27FC236}">
                <a16:creationId xmlns:a16="http://schemas.microsoft.com/office/drawing/2014/main" id="{1681959B-EB86-4B12-BCDB-CE48F2B13D18}"/>
              </a:ext>
            </a:extLst>
          </p:cNvPr>
          <p:cNvSpPr/>
          <p:nvPr/>
        </p:nvSpPr>
        <p:spPr>
          <a:xfrm>
            <a:off x="7997190" y="2000250"/>
            <a:ext cx="1402082" cy="158115"/>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57.9 </a:t>
            </a:r>
            <a:r>
              <a:rPr lang="el-GR" dirty="0">
                <a:solidFill>
                  <a:schemeClr val="tx1"/>
                </a:solidFill>
              </a:rPr>
              <a:t>μ</a:t>
            </a:r>
            <a:r>
              <a:rPr lang="en-US" dirty="0">
                <a:solidFill>
                  <a:schemeClr val="tx1"/>
                </a:solidFill>
              </a:rPr>
              <a:t>g /ml </a:t>
            </a:r>
          </a:p>
        </p:txBody>
      </p:sp>
      <p:sp>
        <p:nvSpPr>
          <p:cNvPr id="19" name="Rectangle 18">
            <a:extLst>
              <a:ext uri="{FF2B5EF4-FFF2-40B4-BE49-F238E27FC236}">
                <a16:creationId xmlns:a16="http://schemas.microsoft.com/office/drawing/2014/main" id="{6E9F7B42-7D7E-48CA-90D2-7B0442D87854}"/>
              </a:ext>
            </a:extLst>
          </p:cNvPr>
          <p:cNvSpPr/>
          <p:nvPr/>
        </p:nvSpPr>
        <p:spPr>
          <a:xfrm>
            <a:off x="7564756" y="2201227"/>
            <a:ext cx="1133475" cy="157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pure</a:t>
            </a:r>
          </a:p>
        </p:txBody>
      </p:sp>
      <p:sp>
        <p:nvSpPr>
          <p:cNvPr id="20" name="Rectangle 19">
            <a:extLst>
              <a:ext uri="{FF2B5EF4-FFF2-40B4-BE49-F238E27FC236}">
                <a16:creationId xmlns:a16="http://schemas.microsoft.com/office/drawing/2014/main" id="{B7AEFB1C-EC62-4539-B739-DEA19B232AB7}"/>
              </a:ext>
            </a:extLst>
          </p:cNvPr>
          <p:cNvSpPr/>
          <p:nvPr/>
        </p:nvSpPr>
        <p:spPr>
          <a:xfrm>
            <a:off x="8324852" y="2318384"/>
            <a:ext cx="3179444"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Pure because it is on the range 1.7-1.9</a:t>
            </a:r>
          </a:p>
        </p:txBody>
      </p:sp>
      <p:sp>
        <p:nvSpPr>
          <p:cNvPr id="21" name="Rectangle 20">
            <a:extLst>
              <a:ext uri="{FF2B5EF4-FFF2-40B4-BE49-F238E27FC236}">
                <a16:creationId xmlns:a16="http://schemas.microsoft.com/office/drawing/2014/main" id="{2B0C7A65-120F-4EBB-873D-3A83AE6554E9}"/>
              </a:ext>
            </a:extLst>
          </p:cNvPr>
          <p:cNvSpPr/>
          <p:nvPr/>
        </p:nvSpPr>
        <p:spPr>
          <a:xfrm>
            <a:off x="6455571" y="2943225"/>
            <a:ext cx="4812982" cy="1076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DNA yield= DNA conc.(</a:t>
            </a:r>
            <a:r>
              <a:rPr lang="el-GR" dirty="0">
                <a:solidFill>
                  <a:schemeClr val="tx1"/>
                </a:solidFill>
              </a:rPr>
              <a:t>μ</a:t>
            </a:r>
            <a:r>
              <a:rPr lang="en-US" dirty="0">
                <a:solidFill>
                  <a:schemeClr val="tx1"/>
                </a:solidFill>
              </a:rPr>
              <a:t>g /ml)  X  DNA volume (0.2) (ml)</a:t>
            </a:r>
          </a:p>
          <a:p>
            <a:endParaRPr lang="en-US" dirty="0">
              <a:solidFill>
                <a:schemeClr val="tx1"/>
              </a:solidFill>
            </a:endParaRPr>
          </a:p>
          <a:p>
            <a:r>
              <a:rPr lang="en-US" dirty="0">
                <a:solidFill>
                  <a:schemeClr val="tx1"/>
                </a:solidFill>
              </a:rPr>
              <a:t>DNA yield=  57.9 </a:t>
            </a:r>
            <a:r>
              <a:rPr lang="el-GR" dirty="0">
                <a:solidFill>
                  <a:schemeClr val="tx1"/>
                </a:solidFill>
              </a:rPr>
              <a:t>μ</a:t>
            </a:r>
            <a:r>
              <a:rPr lang="en-US" dirty="0">
                <a:solidFill>
                  <a:schemeClr val="tx1"/>
                </a:solidFill>
              </a:rPr>
              <a:t>g /ml  X  0.2 ml</a:t>
            </a:r>
          </a:p>
          <a:p>
            <a:endParaRPr lang="en-US" dirty="0">
              <a:solidFill>
                <a:schemeClr val="tx1"/>
              </a:solidFill>
            </a:endParaRPr>
          </a:p>
          <a:p>
            <a:r>
              <a:rPr lang="en-US" dirty="0">
                <a:solidFill>
                  <a:schemeClr val="tx1"/>
                </a:solidFill>
              </a:rPr>
              <a:t>= 11.58 </a:t>
            </a:r>
            <a:r>
              <a:rPr lang="el-GR" dirty="0">
                <a:solidFill>
                  <a:schemeClr val="tx1"/>
                </a:solidFill>
              </a:rPr>
              <a:t>μ</a:t>
            </a:r>
            <a:r>
              <a:rPr lang="en-US" dirty="0">
                <a:solidFill>
                  <a:schemeClr val="tx1"/>
                </a:solidFill>
              </a:rPr>
              <a:t>g</a:t>
            </a:r>
          </a:p>
        </p:txBody>
      </p:sp>
      <p:sp>
        <p:nvSpPr>
          <p:cNvPr id="22" name="Rectangle 21">
            <a:extLst>
              <a:ext uri="{FF2B5EF4-FFF2-40B4-BE49-F238E27FC236}">
                <a16:creationId xmlns:a16="http://schemas.microsoft.com/office/drawing/2014/main" id="{8B578CA4-EA22-4317-BDF2-443B7CA569E4}"/>
              </a:ext>
            </a:extLst>
          </p:cNvPr>
          <p:cNvSpPr/>
          <p:nvPr/>
        </p:nvSpPr>
        <p:spPr>
          <a:xfrm>
            <a:off x="7648577" y="4080510"/>
            <a:ext cx="1036319" cy="198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11.58</a:t>
            </a:r>
            <a:r>
              <a:rPr lang="el-GR" dirty="0">
                <a:solidFill>
                  <a:schemeClr val="tx1"/>
                </a:solidFill>
              </a:rPr>
              <a:t> μ</a:t>
            </a:r>
            <a:r>
              <a:rPr lang="en-US" dirty="0">
                <a:solidFill>
                  <a:schemeClr val="tx1"/>
                </a:solidFill>
              </a:rPr>
              <a:t>g </a:t>
            </a:r>
          </a:p>
        </p:txBody>
      </p:sp>
    </p:spTree>
    <p:extLst>
      <p:ext uri="{BB962C8B-B14F-4D97-AF65-F5344CB8AC3E}">
        <p14:creationId xmlns:p14="http://schemas.microsoft.com/office/powerpoint/2010/main" val="905317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descr="A screenshot of a cell phone&#10;&#10;Description generated with very high confidence">
            <a:extLst>
              <a:ext uri="{FF2B5EF4-FFF2-40B4-BE49-F238E27FC236}">
                <a16:creationId xmlns:a16="http://schemas.microsoft.com/office/drawing/2014/main" id="{73D902DB-15C5-4E53-AB96-B53F5B2F6B8B}"/>
              </a:ext>
            </a:extLst>
          </p:cNvPr>
          <p:cNvPicPr>
            <a:picLocks noGrp="1" noChangeAspect="1"/>
          </p:cNvPicPr>
          <p:nvPr>
            <p:ph idx="1"/>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2684049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6" name="Picture 15">
            <a:extLst>
              <a:ext uri="{FF2B5EF4-FFF2-40B4-BE49-F238E27FC236}">
                <a16:creationId xmlns:a16="http://schemas.microsoft.com/office/drawing/2014/main" id="{9E51CCB6-E433-4ADF-A1EC-2C9D5A75B223}"/>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1972" b="99812" l="2404" r="89904">
                        <a14:foregroundMark x1="13341" y1="9859" x2="8413" y2="44695"/>
                        <a14:foregroundMark x1="8413" y1="44695" x2="7933" y2="25446"/>
                        <a14:foregroundMark x1="6130" y1="12207" x2="6130" y2="12207"/>
                        <a14:foregroundMark x1="2404" y1="18216" x2="10457" y2="46103"/>
                        <a14:foregroundMark x1="10457" y1="46103" x2="13942" y2="50329"/>
                        <a14:foregroundMark x1="14543" y1="48732" x2="52764" y2="86761"/>
                        <a14:foregroundMark x1="52764" y1="86761" x2="56490" y2="75211"/>
                        <a14:foregroundMark x1="56490" y1="75211" x2="65865" y2="90610"/>
                        <a14:foregroundMark x1="65865" y1="90610" x2="65625" y2="82911"/>
                        <a14:foregroundMark x1="65625" y1="82911" x2="72476" y2="93709"/>
                        <a14:foregroundMark x1="72476" y1="93709" x2="73197" y2="85540"/>
                        <a14:foregroundMark x1="73197" y1="85540" x2="75841" y2="92488"/>
                        <a14:foregroundMark x1="75841" y1="92488" x2="76322" y2="91362"/>
                        <a14:foregroundMark x1="33293" y1="64225" x2="10817" y2="89765"/>
                        <a14:foregroundMark x1="10817" y1="89765" x2="26322" y2="63380"/>
                        <a14:foregroundMark x1="26322" y1="63380" x2="9014" y2="82160"/>
                        <a14:foregroundMark x1="9014" y1="82160" x2="12139" y2="74930"/>
                        <a14:foregroundMark x1="12139" y1="74930" x2="12139" y2="74930"/>
                        <a14:foregroundMark x1="55769" y1="84695" x2="61298" y2="92582"/>
                        <a14:foregroundMark x1="61298" y1="92582" x2="74639" y2="95023"/>
                        <a14:foregroundMark x1="74639" y1="95023" x2="61899" y2="82629"/>
                        <a14:foregroundMark x1="61899" y1="82629" x2="57692" y2="90047"/>
                        <a14:foregroundMark x1="57692" y1="90047" x2="42548" y2="90516"/>
                        <a14:foregroundMark x1="42548" y1="90516" x2="27284" y2="94085"/>
                        <a14:foregroundMark x1="27284" y1="94085" x2="20313" y2="88075"/>
                        <a14:foregroundMark x1="20313" y1="88075" x2="11779" y2="95117"/>
                        <a14:foregroundMark x1="11779" y1="95117" x2="10938" y2="92300"/>
                        <a14:foregroundMark x1="73197" y1="94930" x2="80168" y2="96808"/>
                        <a14:foregroundMark x1="65745" y1="96338" x2="50000" y2="95962"/>
                        <a14:foregroundMark x1="50000" y1="95962" x2="34856" y2="98685"/>
                        <a14:foregroundMark x1="34856" y1="98685" x2="47596" y2="97277"/>
                        <a14:foregroundMark x1="47596" y1="97277" x2="50841" y2="95681"/>
                        <a14:foregroundMark x1="56010" y1="67512" x2="52043" y2="59906"/>
                        <a14:foregroundMark x1="52043" y1="59906" x2="60337" y2="68638"/>
                        <a14:foregroundMark x1="60337" y1="68638" x2="43990" y2="40845"/>
                        <a14:foregroundMark x1="43990" y1="40845" x2="31490" y2="35399"/>
                        <a14:foregroundMark x1="31490" y1="35399" x2="16707" y2="18216"/>
                        <a14:foregroundMark x1="16707" y1="18216" x2="17188" y2="8638"/>
                        <a14:foregroundMark x1="17188" y1="8638" x2="23197" y2="2629"/>
                        <a14:foregroundMark x1="23197" y1="2629" x2="18029" y2="10141"/>
                        <a14:foregroundMark x1="18029" y1="10141" x2="8053" y2="5915"/>
                        <a14:foregroundMark x1="8053" y1="5915" x2="4327" y2="1972"/>
                        <a14:foregroundMark x1="84135" y1="96244" x2="86058" y2="99812"/>
                      </a14:backgroundRemoval>
                    </a14:imgEffect>
                    <a14:imgEffect>
                      <a14:brightnessContrast bright="4000"/>
                    </a14:imgEffect>
                  </a14:imgLayer>
                </a14:imgProps>
              </a:ext>
            </a:extLst>
          </a:blip>
          <a:srcRect r="32405"/>
          <a:stretch/>
        </p:blipFill>
        <p:spPr>
          <a:xfrm>
            <a:off x="8971887" y="0"/>
            <a:ext cx="3220113" cy="6832262"/>
          </a:xfrm>
          <a:prstGeom prst="rect">
            <a:avLst/>
          </a:prstGeom>
          <a:effectLst>
            <a:outerShdw blurRad="736600" dist="1320800" dir="15540000" sx="99000" sy="99000" algn="ctr" rotWithShape="0">
              <a:srgbClr val="000000">
                <a:alpha val="0"/>
              </a:srgbClr>
            </a:outerShdw>
          </a:effectLst>
        </p:spPr>
      </p:pic>
      <p:sp>
        <p:nvSpPr>
          <p:cNvPr id="120" name="Google Shape;120;p17"/>
          <p:cNvSpPr txBox="1">
            <a:spLocks noGrp="1"/>
          </p:cNvSpPr>
          <p:nvPr>
            <p:ph type="title"/>
          </p:nvPr>
        </p:nvSpPr>
        <p:spPr>
          <a:xfrm>
            <a:off x="138240" y="1071970"/>
            <a:ext cx="8110989" cy="800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dirty="0">
                <a:ln w="0"/>
                <a:solidFill>
                  <a:schemeClr val="accent1"/>
                </a:solidFill>
                <a:effectLst>
                  <a:outerShdw blurRad="38100" dist="25400" dir="5400000" algn="ctr" rotWithShape="0">
                    <a:srgbClr val="6E747A">
                      <a:alpha val="43000"/>
                    </a:srgbClr>
                  </a:outerShdw>
                </a:effectLst>
              </a:rPr>
              <a:t>Safety with laboratory equipment:</a:t>
            </a:r>
            <a:endParaRPr dirty="0">
              <a:ln w="0"/>
              <a:solidFill>
                <a:schemeClr val="accent1"/>
              </a:solidFill>
              <a:effectLst>
                <a:outerShdw blurRad="38100" dist="25400" dir="5400000" algn="ctr" rotWithShape="0">
                  <a:srgbClr val="6E747A">
                    <a:alpha val="43000"/>
                  </a:srgbClr>
                </a:outerShdw>
              </a:effectLst>
            </a:endParaRPr>
          </a:p>
        </p:txBody>
      </p:sp>
      <p:sp>
        <p:nvSpPr>
          <p:cNvPr id="8" name="Rectangle 3">
            <a:extLst>
              <a:ext uri="{FF2B5EF4-FFF2-40B4-BE49-F238E27FC236}">
                <a16:creationId xmlns:a16="http://schemas.microsoft.com/office/drawing/2014/main" id="{B93127FC-1B38-4C84-A650-AEF4D58B3503}"/>
              </a:ext>
            </a:extLst>
          </p:cNvPr>
          <p:cNvSpPr txBox="1">
            <a:spLocks/>
          </p:cNvSpPr>
          <p:nvPr/>
        </p:nvSpPr>
        <p:spPr>
          <a:xfrm>
            <a:off x="-493432" y="1343442"/>
            <a:ext cx="3603234" cy="19507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ClrTx/>
              <a:buFont typeface="Wingdings 2" panose="05020102010507070707" pitchFamily="18" charset="2"/>
              <a:buNone/>
            </a:pPr>
            <a:endParaRPr lang="en-US" altLang="en-US" sz="1800" b="1" dirty="0">
              <a:latin typeface="+mj-lt"/>
              <a:ea typeface="ＭＳ Ｐゴシック" panose="020B0600070205080204" pitchFamily="34" charset="-128"/>
              <a:cs typeface="Tahoma" panose="020B0604030504040204" pitchFamily="34" charset="0"/>
            </a:endParaRPr>
          </a:p>
        </p:txBody>
      </p:sp>
      <p:sp>
        <p:nvSpPr>
          <p:cNvPr id="17" name="Rectangle 3">
            <a:extLst>
              <a:ext uri="{FF2B5EF4-FFF2-40B4-BE49-F238E27FC236}">
                <a16:creationId xmlns:a16="http://schemas.microsoft.com/office/drawing/2014/main" id="{DFF2E4FD-DC4C-4505-8BA4-E2F23165E0EF}"/>
              </a:ext>
            </a:extLst>
          </p:cNvPr>
          <p:cNvSpPr txBox="1">
            <a:spLocks/>
          </p:cNvSpPr>
          <p:nvPr/>
        </p:nvSpPr>
        <p:spPr>
          <a:xfrm>
            <a:off x="-59013" y="-2015730"/>
            <a:ext cx="3603234" cy="19507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ClrTx/>
              <a:buFont typeface="Wingdings 2" panose="05020102010507070707" pitchFamily="18" charset="2"/>
              <a:buNone/>
            </a:pPr>
            <a:endParaRPr lang="en-US" altLang="en-US" sz="1800" b="1" dirty="0">
              <a:latin typeface="+mj-lt"/>
              <a:ea typeface="ＭＳ Ｐゴシック" panose="020B0600070205080204" pitchFamily="34" charset="-128"/>
              <a:cs typeface="Tahoma" panose="020B0604030504040204" pitchFamily="34" charset="0"/>
            </a:endParaRPr>
          </a:p>
        </p:txBody>
      </p:sp>
      <p:sp>
        <p:nvSpPr>
          <p:cNvPr id="4" name="Content Placeholder 3">
            <a:extLst>
              <a:ext uri="{FF2B5EF4-FFF2-40B4-BE49-F238E27FC236}">
                <a16:creationId xmlns:a16="http://schemas.microsoft.com/office/drawing/2014/main" id="{D9F15296-3F6E-4298-940F-729E89E9EB4E}"/>
              </a:ext>
            </a:extLst>
          </p:cNvPr>
          <p:cNvSpPr>
            <a:spLocks noGrp="1"/>
          </p:cNvSpPr>
          <p:nvPr>
            <p:ph idx="1"/>
          </p:nvPr>
        </p:nvSpPr>
        <p:spPr>
          <a:xfrm>
            <a:off x="196195" y="1600598"/>
            <a:ext cx="10515600" cy="4351338"/>
          </a:xfrm>
        </p:spPr>
        <p:txBody>
          <a:bodyPr/>
          <a:lstStyle/>
          <a:p>
            <a:pPr>
              <a:buNone/>
            </a:pPr>
            <a:endParaRPr lang="en-GB" altLang="en-US" dirty="0">
              <a:latin typeface="Comic Sans MS" panose="030F0702030302020204" pitchFamily="66" charset="0"/>
              <a:ea typeface="ＭＳ Ｐゴシック" panose="020B0600070205080204" pitchFamily="34" charset="-128"/>
              <a:cs typeface="Tahoma" panose="020B0604030504040204" pitchFamily="34" charset="0"/>
            </a:endParaRPr>
          </a:p>
          <a:p>
            <a:endParaRPr lang="en-US" dirty="0"/>
          </a:p>
        </p:txBody>
      </p:sp>
      <p:graphicFrame>
        <p:nvGraphicFramePr>
          <p:cNvPr id="5" name="Diagram 4">
            <a:extLst>
              <a:ext uri="{FF2B5EF4-FFF2-40B4-BE49-F238E27FC236}">
                <a16:creationId xmlns:a16="http://schemas.microsoft.com/office/drawing/2014/main" id="{CC604AAD-E73A-4085-874B-227FD1DB82CB}"/>
              </a:ext>
            </a:extLst>
          </p:cNvPr>
          <p:cNvGraphicFramePr/>
          <p:nvPr>
            <p:extLst>
              <p:ext uri="{D42A27DB-BD31-4B8C-83A1-F6EECF244321}">
                <p14:modId xmlns:p14="http://schemas.microsoft.com/office/powerpoint/2010/main" val="1781776462"/>
              </p:ext>
            </p:extLst>
          </p:nvPr>
        </p:nvGraphicFramePr>
        <p:xfrm>
          <a:off x="360608" y="906065"/>
          <a:ext cx="9012454" cy="58111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056802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6" name="Picture 15">
            <a:extLst>
              <a:ext uri="{FF2B5EF4-FFF2-40B4-BE49-F238E27FC236}">
                <a16:creationId xmlns:a16="http://schemas.microsoft.com/office/drawing/2014/main" id="{9E51CCB6-E433-4ADF-A1EC-2C9D5A75B223}"/>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1972" b="99812" l="2404" r="89904">
                        <a14:foregroundMark x1="13341" y1="9859" x2="8413" y2="44695"/>
                        <a14:foregroundMark x1="8413" y1="44695" x2="7933" y2="25446"/>
                        <a14:foregroundMark x1="6130" y1="12207" x2="6130" y2="12207"/>
                        <a14:foregroundMark x1="2404" y1="18216" x2="10457" y2="46103"/>
                        <a14:foregroundMark x1="10457" y1="46103" x2="13942" y2="50329"/>
                        <a14:foregroundMark x1="14543" y1="48732" x2="52764" y2="86761"/>
                        <a14:foregroundMark x1="52764" y1="86761" x2="56490" y2="75211"/>
                        <a14:foregroundMark x1="56490" y1="75211" x2="65865" y2="90610"/>
                        <a14:foregroundMark x1="65865" y1="90610" x2="65625" y2="82911"/>
                        <a14:foregroundMark x1="65625" y1="82911" x2="72476" y2="93709"/>
                        <a14:foregroundMark x1="72476" y1="93709" x2="73197" y2="85540"/>
                        <a14:foregroundMark x1="73197" y1="85540" x2="75841" y2="92488"/>
                        <a14:foregroundMark x1="75841" y1="92488" x2="76322" y2="91362"/>
                        <a14:foregroundMark x1="33293" y1="64225" x2="10817" y2="89765"/>
                        <a14:foregroundMark x1="10817" y1="89765" x2="26322" y2="63380"/>
                        <a14:foregroundMark x1="26322" y1="63380" x2="9014" y2="82160"/>
                        <a14:foregroundMark x1="9014" y1="82160" x2="12139" y2="74930"/>
                        <a14:foregroundMark x1="12139" y1="74930" x2="12139" y2="74930"/>
                        <a14:foregroundMark x1="55769" y1="84695" x2="61298" y2="92582"/>
                        <a14:foregroundMark x1="61298" y1="92582" x2="74639" y2="95023"/>
                        <a14:foregroundMark x1="74639" y1="95023" x2="61899" y2="82629"/>
                        <a14:foregroundMark x1="61899" y1="82629" x2="57692" y2="90047"/>
                        <a14:foregroundMark x1="57692" y1="90047" x2="42548" y2="90516"/>
                        <a14:foregroundMark x1="42548" y1="90516" x2="27284" y2="94085"/>
                        <a14:foregroundMark x1="27284" y1="94085" x2="20313" y2="88075"/>
                        <a14:foregroundMark x1="20313" y1="88075" x2="11779" y2="95117"/>
                        <a14:foregroundMark x1="11779" y1="95117" x2="10938" y2="92300"/>
                        <a14:foregroundMark x1="73197" y1="94930" x2="80168" y2="96808"/>
                        <a14:foregroundMark x1="65745" y1="96338" x2="50000" y2="95962"/>
                        <a14:foregroundMark x1="50000" y1="95962" x2="34856" y2="98685"/>
                        <a14:foregroundMark x1="34856" y1="98685" x2="47596" y2="97277"/>
                        <a14:foregroundMark x1="47596" y1="97277" x2="50841" y2="95681"/>
                        <a14:foregroundMark x1="56010" y1="67512" x2="52043" y2="59906"/>
                        <a14:foregroundMark x1="52043" y1="59906" x2="60337" y2="68638"/>
                        <a14:foregroundMark x1="60337" y1="68638" x2="43990" y2="40845"/>
                        <a14:foregroundMark x1="43990" y1="40845" x2="31490" y2="35399"/>
                        <a14:foregroundMark x1="31490" y1="35399" x2="16707" y2="18216"/>
                        <a14:foregroundMark x1="16707" y1="18216" x2="17188" y2="8638"/>
                        <a14:foregroundMark x1="17188" y1="8638" x2="23197" y2="2629"/>
                        <a14:foregroundMark x1="23197" y1="2629" x2="18029" y2="10141"/>
                        <a14:foregroundMark x1="18029" y1="10141" x2="8053" y2="5915"/>
                        <a14:foregroundMark x1="8053" y1="5915" x2="4327" y2="1972"/>
                        <a14:foregroundMark x1="84135" y1="96244" x2="86058" y2="99812"/>
                      </a14:backgroundRemoval>
                    </a14:imgEffect>
                    <a14:imgEffect>
                      <a14:brightnessContrast bright="4000"/>
                    </a14:imgEffect>
                  </a14:imgLayer>
                </a14:imgProps>
              </a:ext>
            </a:extLst>
          </a:blip>
          <a:srcRect r="32405"/>
          <a:stretch/>
        </p:blipFill>
        <p:spPr>
          <a:xfrm>
            <a:off x="8971887" y="0"/>
            <a:ext cx="3220113" cy="6832262"/>
          </a:xfrm>
          <a:prstGeom prst="rect">
            <a:avLst/>
          </a:prstGeom>
          <a:effectLst>
            <a:outerShdw blurRad="736600" dist="1320800" dir="15540000" sx="99000" sy="99000" algn="ctr" rotWithShape="0">
              <a:srgbClr val="000000">
                <a:alpha val="0"/>
              </a:srgbClr>
            </a:outerShdw>
          </a:effectLst>
        </p:spPr>
      </p:pic>
      <p:sp>
        <p:nvSpPr>
          <p:cNvPr id="120" name="Google Shape;120;p17"/>
          <p:cNvSpPr txBox="1">
            <a:spLocks noGrp="1"/>
          </p:cNvSpPr>
          <p:nvPr>
            <p:ph type="title"/>
          </p:nvPr>
        </p:nvSpPr>
        <p:spPr>
          <a:xfrm>
            <a:off x="1484758" y="1181248"/>
            <a:ext cx="8110989" cy="800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dirty="0">
                <a:ln w="0"/>
                <a:solidFill>
                  <a:schemeClr val="accent1"/>
                </a:solidFill>
                <a:effectLst>
                  <a:outerShdw blurRad="38100" dist="25400" dir="5400000" algn="ctr" rotWithShape="0">
                    <a:srgbClr val="6E747A">
                      <a:alpha val="43000"/>
                    </a:srgbClr>
                  </a:outerShdw>
                </a:effectLst>
              </a:rPr>
              <a:t>Electrical safety:</a:t>
            </a:r>
            <a:endParaRPr dirty="0">
              <a:ln w="0"/>
              <a:solidFill>
                <a:schemeClr val="accent1"/>
              </a:solidFill>
              <a:effectLst>
                <a:outerShdw blurRad="38100" dist="25400" dir="5400000" algn="ctr" rotWithShape="0">
                  <a:srgbClr val="6E747A">
                    <a:alpha val="43000"/>
                  </a:srgbClr>
                </a:outerShdw>
              </a:effectLst>
            </a:endParaRPr>
          </a:p>
        </p:txBody>
      </p:sp>
      <p:sp>
        <p:nvSpPr>
          <p:cNvPr id="17" name="Rectangle 3">
            <a:extLst>
              <a:ext uri="{FF2B5EF4-FFF2-40B4-BE49-F238E27FC236}">
                <a16:creationId xmlns:a16="http://schemas.microsoft.com/office/drawing/2014/main" id="{DFF2E4FD-DC4C-4505-8BA4-E2F23165E0EF}"/>
              </a:ext>
            </a:extLst>
          </p:cNvPr>
          <p:cNvSpPr txBox="1">
            <a:spLocks/>
          </p:cNvSpPr>
          <p:nvPr/>
        </p:nvSpPr>
        <p:spPr>
          <a:xfrm>
            <a:off x="-59013" y="-2015730"/>
            <a:ext cx="3603234" cy="19507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ClrTx/>
              <a:buFont typeface="Wingdings 2" panose="05020102010507070707" pitchFamily="18" charset="2"/>
              <a:buNone/>
            </a:pPr>
            <a:endParaRPr lang="en-US" altLang="en-US" sz="1800" b="1" dirty="0">
              <a:latin typeface="+mj-lt"/>
              <a:ea typeface="ＭＳ Ｐゴシック" panose="020B0600070205080204" pitchFamily="34" charset="-128"/>
              <a:cs typeface="Tahoma" panose="020B0604030504040204" pitchFamily="34" charset="0"/>
            </a:endParaRPr>
          </a:p>
        </p:txBody>
      </p:sp>
      <p:sp>
        <p:nvSpPr>
          <p:cNvPr id="4" name="Content Placeholder 3">
            <a:extLst>
              <a:ext uri="{FF2B5EF4-FFF2-40B4-BE49-F238E27FC236}">
                <a16:creationId xmlns:a16="http://schemas.microsoft.com/office/drawing/2014/main" id="{D9F15296-3F6E-4298-940F-729E89E9EB4E}"/>
              </a:ext>
            </a:extLst>
          </p:cNvPr>
          <p:cNvSpPr>
            <a:spLocks noGrp="1"/>
          </p:cNvSpPr>
          <p:nvPr>
            <p:ph idx="1"/>
          </p:nvPr>
        </p:nvSpPr>
        <p:spPr>
          <a:xfrm>
            <a:off x="-589416" y="1600598"/>
            <a:ext cx="10515600" cy="4351338"/>
          </a:xfrm>
        </p:spPr>
        <p:txBody>
          <a:bodyPr/>
          <a:lstStyle/>
          <a:p>
            <a:pPr>
              <a:buNone/>
            </a:pPr>
            <a:endParaRPr lang="en-GB" altLang="en-US" dirty="0">
              <a:latin typeface="Comic Sans MS" panose="030F0702030302020204" pitchFamily="66" charset="0"/>
              <a:ea typeface="ＭＳ Ｐゴシック" panose="020B0600070205080204" pitchFamily="34" charset="-128"/>
              <a:cs typeface="Tahoma" panose="020B0604030504040204" pitchFamily="34" charset="0"/>
            </a:endParaRPr>
          </a:p>
          <a:p>
            <a:endParaRPr lang="en-US" dirty="0"/>
          </a:p>
        </p:txBody>
      </p:sp>
      <p:pic>
        <p:nvPicPr>
          <p:cNvPr id="9" name="Picture 8" descr="ELECTRIC">
            <a:extLst>
              <a:ext uri="{FF2B5EF4-FFF2-40B4-BE49-F238E27FC236}">
                <a16:creationId xmlns:a16="http://schemas.microsoft.com/office/drawing/2014/main" id="{5394F3CD-A830-458B-80E9-7DEF563E93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037" y="1040555"/>
            <a:ext cx="147637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a:extLst>
              <a:ext uri="{FF2B5EF4-FFF2-40B4-BE49-F238E27FC236}">
                <a16:creationId xmlns:a16="http://schemas.microsoft.com/office/drawing/2014/main" id="{960F7CDE-76A0-428C-A40D-B4A688C5C164}"/>
              </a:ext>
            </a:extLst>
          </p:cNvPr>
          <p:cNvGraphicFramePr/>
          <p:nvPr>
            <p:extLst>
              <p:ext uri="{D42A27DB-BD31-4B8C-83A1-F6EECF244321}">
                <p14:modId xmlns:p14="http://schemas.microsoft.com/office/powerpoint/2010/main" val="600170390"/>
              </p:ext>
            </p:extLst>
          </p:nvPr>
        </p:nvGraphicFramePr>
        <p:xfrm>
          <a:off x="152037" y="1408239"/>
          <a:ext cx="9768625" cy="48509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655488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7"/>
          <p:cNvSpPr txBox="1">
            <a:spLocks noGrp="1"/>
          </p:cNvSpPr>
          <p:nvPr>
            <p:ph type="title"/>
          </p:nvPr>
        </p:nvSpPr>
        <p:spPr>
          <a:xfrm>
            <a:off x="409372" y="416143"/>
            <a:ext cx="3834217" cy="800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dirty="0">
                <a:ln w="0"/>
                <a:solidFill>
                  <a:schemeClr val="accent1"/>
                </a:solidFill>
                <a:effectLst>
                  <a:outerShdw blurRad="38100" dist="25400" dir="5400000" algn="ctr" rotWithShape="0">
                    <a:srgbClr val="6E747A">
                      <a:alpha val="43000"/>
                    </a:srgbClr>
                  </a:outerShdw>
                </a:effectLst>
              </a:rPr>
              <a:t>Fire safety:</a:t>
            </a:r>
            <a:endParaRPr dirty="0">
              <a:ln w="0"/>
              <a:solidFill>
                <a:schemeClr val="accent1"/>
              </a:solidFill>
              <a:effectLst>
                <a:outerShdw blurRad="38100" dist="25400" dir="5400000" algn="ctr" rotWithShape="0">
                  <a:srgbClr val="6E747A">
                    <a:alpha val="43000"/>
                  </a:srgbClr>
                </a:outerShdw>
              </a:effectLst>
            </a:endParaRPr>
          </a:p>
        </p:txBody>
      </p:sp>
      <p:sp>
        <p:nvSpPr>
          <p:cNvPr id="17" name="Rectangle 3">
            <a:extLst>
              <a:ext uri="{FF2B5EF4-FFF2-40B4-BE49-F238E27FC236}">
                <a16:creationId xmlns:a16="http://schemas.microsoft.com/office/drawing/2014/main" id="{DFF2E4FD-DC4C-4505-8BA4-E2F23165E0EF}"/>
              </a:ext>
            </a:extLst>
          </p:cNvPr>
          <p:cNvSpPr txBox="1">
            <a:spLocks/>
          </p:cNvSpPr>
          <p:nvPr/>
        </p:nvSpPr>
        <p:spPr>
          <a:xfrm>
            <a:off x="-59013" y="-2015730"/>
            <a:ext cx="3603234" cy="19507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ClrTx/>
              <a:buFont typeface="Wingdings 2" panose="05020102010507070707" pitchFamily="18" charset="2"/>
              <a:buNone/>
            </a:pPr>
            <a:endParaRPr lang="en-US" altLang="en-US" sz="1800" b="1" dirty="0">
              <a:latin typeface="+mj-lt"/>
              <a:ea typeface="ＭＳ Ｐゴシック" panose="020B0600070205080204" pitchFamily="34" charset="-128"/>
              <a:cs typeface="Tahoma" panose="020B0604030504040204" pitchFamily="34" charset="0"/>
            </a:endParaRPr>
          </a:p>
        </p:txBody>
      </p:sp>
      <p:pic>
        <p:nvPicPr>
          <p:cNvPr id="7" name="Picture 6">
            <a:extLst>
              <a:ext uri="{FF2B5EF4-FFF2-40B4-BE49-F238E27FC236}">
                <a16:creationId xmlns:a16="http://schemas.microsoft.com/office/drawing/2014/main" id="{758A70A9-82B3-4FDE-B35C-0F2B303014EE}"/>
              </a:ext>
            </a:extLst>
          </p:cNvPr>
          <p:cNvPicPr>
            <a:picLocks noChangeAspect="1"/>
          </p:cNvPicPr>
          <p:nvPr/>
        </p:nvPicPr>
        <p:blipFill rotWithShape="1">
          <a:blip r:embed="rId3"/>
          <a:srcRect r="277" b="13585"/>
          <a:stretch/>
        </p:blipFill>
        <p:spPr>
          <a:xfrm>
            <a:off x="129084" y="1299668"/>
            <a:ext cx="4301248" cy="5274526"/>
          </a:xfrm>
          <a:prstGeom prst="rect">
            <a:avLst/>
          </a:prstGeom>
        </p:spPr>
      </p:pic>
      <p:sp>
        <p:nvSpPr>
          <p:cNvPr id="8" name="Rectangle 7">
            <a:extLst>
              <a:ext uri="{FF2B5EF4-FFF2-40B4-BE49-F238E27FC236}">
                <a16:creationId xmlns:a16="http://schemas.microsoft.com/office/drawing/2014/main" id="{738AD611-9D1D-4DE7-85D6-98610E3C218D}"/>
              </a:ext>
            </a:extLst>
          </p:cNvPr>
          <p:cNvSpPr/>
          <p:nvPr/>
        </p:nvSpPr>
        <p:spPr>
          <a:xfrm>
            <a:off x="1139826" y="4305422"/>
            <a:ext cx="1476686" cy="307777"/>
          </a:xfrm>
          <a:prstGeom prst="rect">
            <a:avLst/>
          </a:prstGeom>
        </p:spPr>
        <p:txBody>
          <a:bodyPr wrap="none">
            <a:spAutoFit/>
          </a:bodyPr>
          <a:lstStyle/>
          <a:p>
            <a:r>
              <a:rPr lang="en-GB" altLang="en-US" dirty="0">
                <a:latin typeface="Comic Sans MS" panose="030F0702030302020204" pitchFamily="66" charset="0"/>
              </a:rPr>
              <a:t>and calling </a:t>
            </a:r>
            <a:r>
              <a:rPr lang="en-GB" altLang="en-US" dirty="0">
                <a:solidFill>
                  <a:srgbClr val="FF0000"/>
                </a:solidFill>
                <a:latin typeface="Comic Sans MS" panose="030F0702030302020204" pitchFamily="66" charset="0"/>
              </a:rPr>
              <a:t>953.</a:t>
            </a:r>
            <a:endParaRPr lang="en-US" dirty="0">
              <a:solidFill>
                <a:srgbClr val="FF0000"/>
              </a:solidFill>
            </a:endParaRPr>
          </a:p>
        </p:txBody>
      </p:sp>
      <p:sp>
        <p:nvSpPr>
          <p:cNvPr id="10" name="Rectangle 9">
            <a:extLst>
              <a:ext uri="{FF2B5EF4-FFF2-40B4-BE49-F238E27FC236}">
                <a16:creationId xmlns:a16="http://schemas.microsoft.com/office/drawing/2014/main" id="{C1AA6C86-6A12-4E2C-9A7C-DC056E2EA629}"/>
              </a:ext>
            </a:extLst>
          </p:cNvPr>
          <p:cNvSpPr/>
          <p:nvPr/>
        </p:nvSpPr>
        <p:spPr>
          <a:xfrm>
            <a:off x="1139826" y="5327500"/>
            <a:ext cx="1276311" cy="230832"/>
          </a:xfrm>
          <a:prstGeom prst="rect">
            <a:avLst/>
          </a:prstGeom>
        </p:spPr>
        <p:txBody>
          <a:bodyPr wrap="none">
            <a:spAutoFit/>
          </a:bodyPr>
          <a:lstStyle/>
          <a:p>
            <a:r>
              <a:rPr lang="en-GB" altLang="en-US" sz="900" dirty="0">
                <a:latin typeface="Comic Sans MS" panose="030F0702030302020204" pitchFamily="66" charset="0"/>
              </a:rPr>
              <a:t>, Windows and vents</a:t>
            </a:r>
            <a:endParaRPr lang="en-US" sz="900" dirty="0"/>
          </a:p>
        </p:txBody>
      </p:sp>
      <p:sp>
        <p:nvSpPr>
          <p:cNvPr id="11" name="Rectangle 10">
            <a:extLst>
              <a:ext uri="{FF2B5EF4-FFF2-40B4-BE49-F238E27FC236}">
                <a16:creationId xmlns:a16="http://schemas.microsoft.com/office/drawing/2014/main" id="{CB85A3C7-D4B5-4925-BAE4-B72B2A8E900B}"/>
              </a:ext>
            </a:extLst>
          </p:cNvPr>
          <p:cNvSpPr/>
          <p:nvPr/>
        </p:nvSpPr>
        <p:spPr>
          <a:xfrm>
            <a:off x="1202120" y="5859887"/>
            <a:ext cx="1476686" cy="476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C63B7E6-89B8-4E76-B520-13B5F6A6604E}"/>
              </a:ext>
            </a:extLst>
          </p:cNvPr>
          <p:cNvSpPr txBox="1"/>
          <p:nvPr/>
        </p:nvSpPr>
        <p:spPr>
          <a:xfrm>
            <a:off x="1202120" y="5859887"/>
            <a:ext cx="1603420" cy="230832"/>
          </a:xfrm>
          <a:prstGeom prst="rect">
            <a:avLst/>
          </a:prstGeom>
          <a:noFill/>
        </p:spPr>
        <p:txBody>
          <a:bodyPr wrap="square" rtlCol="0">
            <a:spAutoFit/>
          </a:bodyPr>
          <a:lstStyle/>
          <a:p>
            <a:r>
              <a:rPr lang="en-US" sz="900" dirty="0"/>
              <a:t>To a safe area</a:t>
            </a:r>
          </a:p>
        </p:txBody>
      </p:sp>
      <p:pic>
        <p:nvPicPr>
          <p:cNvPr id="18" name="Picture 2" descr="http://www.fireonline.com.au/resources/products/howtooperateanextinguisher.jpg">
            <a:extLst>
              <a:ext uri="{FF2B5EF4-FFF2-40B4-BE49-F238E27FC236}">
                <a16:creationId xmlns:a16="http://schemas.microsoft.com/office/drawing/2014/main" id="{A6B2C589-CFD8-4369-9DE0-CDF3BAD536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0210" y="1402699"/>
            <a:ext cx="7094836" cy="5217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Google Shape;120;p17">
            <a:extLst>
              <a:ext uri="{FF2B5EF4-FFF2-40B4-BE49-F238E27FC236}">
                <a16:creationId xmlns:a16="http://schemas.microsoft.com/office/drawing/2014/main" id="{34BE4A33-40A5-49C9-9810-D5287F33F1CB}"/>
              </a:ext>
            </a:extLst>
          </p:cNvPr>
          <p:cNvSpPr txBox="1">
            <a:spLocks/>
          </p:cNvSpPr>
          <p:nvPr/>
        </p:nvSpPr>
        <p:spPr>
          <a:xfrm>
            <a:off x="5018940" y="499568"/>
            <a:ext cx="5071657" cy="800100"/>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Calibri"/>
              <a:buNone/>
            </a:pPr>
            <a:r>
              <a:rPr lang="en-US" dirty="0">
                <a:ln w="0"/>
                <a:solidFill>
                  <a:schemeClr val="accent1"/>
                </a:solidFill>
                <a:effectLst>
                  <a:outerShdw blurRad="38100" dist="25400" dir="5400000" algn="ctr" rotWithShape="0">
                    <a:srgbClr val="6E747A">
                      <a:alpha val="43000"/>
                    </a:srgbClr>
                  </a:outerShdw>
                </a:effectLst>
              </a:rPr>
              <a:t>Fire extinguisher:</a:t>
            </a:r>
          </a:p>
        </p:txBody>
      </p:sp>
      <p:cxnSp>
        <p:nvCxnSpPr>
          <p:cNvPr id="14" name="Straight Connector 13">
            <a:extLst>
              <a:ext uri="{FF2B5EF4-FFF2-40B4-BE49-F238E27FC236}">
                <a16:creationId xmlns:a16="http://schemas.microsoft.com/office/drawing/2014/main" id="{B45133CB-2853-4CD7-89CD-589F7B5ECBF9}"/>
              </a:ext>
            </a:extLst>
          </p:cNvPr>
          <p:cNvCxnSpPr>
            <a:cxnSpLocks/>
          </p:cNvCxnSpPr>
          <p:nvPr/>
        </p:nvCxnSpPr>
        <p:spPr>
          <a:xfrm>
            <a:off x="4758744" y="135228"/>
            <a:ext cx="0" cy="660686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4295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7"/>
          <p:cNvSpPr txBox="1">
            <a:spLocks noGrp="1"/>
          </p:cNvSpPr>
          <p:nvPr>
            <p:ph type="title"/>
          </p:nvPr>
        </p:nvSpPr>
        <p:spPr>
          <a:xfrm>
            <a:off x="73846" y="131812"/>
            <a:ext cx="8110989" cy="800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dirty="0">
                <a:ln w="0"/>
                <a:solidFill>
                  <a:schemeClr val="accent1"/>
                </a:solidFill>
                <a:effectLst>
                  <a:outerShdw blurRad="38100" dist="25400" dir="5400000" algn="ctr" rotWithShape="0">
                    <a:srgbClr val="6E747A">
                      <a:alpha val="43000"/>
                    </a:srgbClr>
                  </a:outerShdw>
                </a:effectLst>
              </a:rPr>
              <a:t>Biological safety:</a:t>
            </a:r>
            <a:endParaRPr dirty="0">
              <a:ln w="0"/>
              <a:solidFill>
                <a:schemeClr val="accent1"/>
              </a:solidFill>
              <a:effectLst>
                <a:outerShdw blurRad="38100" dist="25400" dir="5400000" algn="ctr" rotWithShape="0">
                  <a:srgbClr val="6E747A">
                    <a:alpha val="43000"/>
                  </a:srgbClr>
                </a:outerShdw>
              </a:effectLst>
            </a:endParaRPr>
          </a:p>
        </p:txBody>
      </p:sp>
      <p:sp>
        <p:nvSpPr>
          <p:cNvPr id="8" name="Rectangle 3">
            <a:extLst>
              <a:ext uri="{FF2B5EF4-FFF2-40B4-BE49-F238E27FC236}">
                <a16:creationId xmlns:a16="http://schemas.microsoft.com/office/drawing/2014/main" id="{B93127FC-1B38-4C84-A650-AEF4D58B3503}"/>
              </a:ext>
            </a:extLst>
          </p:cNvPr>
          <p:cNvSpPr txBox="1">
            <a:spLocks/>
          </p:cNvSpPr>
          <p:nvPr/>
        </p:nvSpPr>
        <p:spPr>
          <a:xfrm>
            <a:off x="-557826" y="403284"/>
            <a:ext cx="3603234" cy="19507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ClrTx/>
              <a:buFont typeface="Wingdings 2" panose="05020102010507070707" pitchFamily="18" charset="2"/>
              <a:buNone/>
            </a:pPr>
            <a:endParaRPr lang="en-US" altLang="en-US" sz="1800" b="1" dirty="0">
              <a:latin typeface="+mj-lt"/>
              <a:ea typeface="ＭＳ Ｐゴシック" panose="020B0600070205080204" pitchFamily="34" charset="-128"/>
              <a:cs typeface="Tahoma" panose="020B0604030504040204" pitchFamily="34" charset="0"/>
            </a:endParaRPr>
          </a:p>
        </p:txBody>
      </p:sp>
      <p:sp>
        <p:nvSpPr>
          <p:cNvPr id="17" name="Rectangle 3">
            <a:extLst>
              <a:ext uri="{FF2B5EF4-FFF2-40B4-BE49-F238E27FC236}">
                <a16:creationId xmlns:a16="http://schemas.microsoft.com/office/drawing/2014/main" id="{DFF2E4FD-DC4C-4505-8BA4-E2F23165E0EF}"/>
              </a:ext>
            </a:extLst>
          </p:cNvPr>
          <p:cNvSpPr txBox="1">
            <a:spLocks/>
          </p:cNvSpPr>
          <p:nvPr/>
        </p:nvSpPr>
        <p:spPr>
          <a:xfrm>
            <a:off x="-59013" y="-2015730"/>
            <a:ext cx="3603234" cy="19507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ClrTx/>
              <a:buFont typeface="Wingdings 2" panose="05020102010507070707" pitchFamily="18" charset="2"/>
              <a:buNone/>
            </a:pPr>
            <a:endParaRPr lang="en-US" altLang="en-US" sz="1800" b="1" dirty="0">
              <a:latin typeface="+mj-lt"/>
              <a:ea typeface="ＭＳ Ｐゴシック" panose="020B0600070205080204" pitchFamily="34" charset="-128"/>
              <a:cs typeface="Tahoma" panose="020B0604030504040204" pitchFamily="34" charset="0"/>
            </a:endParaRPr>
          </a:p>
        </p:txBody>
      </p:sp>
      <p:sp>
        <p:nvSpPr>
          <p:cNvPr id="4" name="Content Placeholder 3">
            <a:extLst>
              <a:ext uri="{FF2B5EF4-FFF2-40B4-BE49-F238E27FC236}">
                <a16:creationId xmlns:a16="http://schemas.microsoft.com/office/drawing/2014/main" id="{D9F15296-3F6E-4298-940F-729E89E9EB4E}"/>
              </a:ext>
            </a:extLst>
          </p:cNvPr>
          <p:cNvSpPr>
            <a:spLocks noGrp="1"/>
          </p:cNvSpPr>
          <p:nvPr>
            <p:ph idx="1"/>
          </p:nvPr>
        </p:nvSpPr>
        <p:spPr>
          <a:xfrm>
            <a:off x="131801" y="660440"/>
            <a:ext cx="10515600" cy="4351338"/>
          </a:xfrm>
        </p:spPr>
        <p:txBody>
          <a:bodyPr/>
          <a:lstStyle/>
          <a:p>
            <a:pPr>
              <a:buNone/>
            </a:pPr>
            <a:endParaRPr lang="en-GB" altLang="en-US" dirty="0">
              <a:latin typeface="Comic Sans MS" panose="030F0702030302020204" pitchFamily="66" charset="0"/>
              <a:ea typeface="ＭＳ Ｐゴシック" panose="020B0600070205080204" pitchFamily="34" charset="-128"/>
              <a:cs typeface="Tahoma" panose="020B0604030504040204" pitchFamily="34" charset="0"/>
            </a:endParaRPr>
          </a:p>
          <a:p>
            <a:endParaRPr lang="en-US" dirty="0"/>
          </a:p>
        </p:txBody>
      </p:sp>
      <p:sp>
        <p:nvSpPr>
          <p:cNvPr id="2" name="Rectangle 1">
            <a:extLst>
              <a:ext uri="{FF2B5EF4-FFF2-40B4-BE49-F238E27FC236}">
                <a16:creationId xmlns:a16="http://schemas.microsoft.com/office/drawing/2014/main" id="{796C6D6B-8578-47F3-979E-43303158670F}"/>
              </a:ext>
            </a:extLst>
          </p:cNvPr>
          <p:cNvSpPr/>
          <p:nvPr/>
        </p:nvSpPr>
        <p:spPr>
          <a:xfrm>
            <a:off x="193185" y="1152803"/>
            <a:ext cx="3422352" cy="1323439"/>
          </a:xfrm>
          <a:prstGeom prst="rect">
            <a:avLst/>
          </a:prstGeom>
        </p:spPr>
        <p:txBody>
          <a:bodyPr wrap="square">
            <a:spAutoFit/>
          </a:bodyPr>
          <a:lstStyle/>
          <a:p>
            <a:pPr marL="514350" indent="-514350" eaLnBrk="1" hangingPunct="1">
              <a:buClrTx/>
              <a:buFont typeface="Wingdings 2" panose="05020102010507070707" pitchFamily="18" charset="2"/>
              <a:buNone/>
            </a:pPr>
            <a:r>
              <a:rPr lang="en-US" altLang="en-US" sz="2000" b="1" dirty="0">
                <a:latin typeface="Comic Sans MS" panose="030F0702030302020204" pitchFamily="66" charset="0"/>
                <a:ea typeface="ＭＳ Ｐゴシック" panose="020B0600070205080204" pitchFamily="34" charset="-128"/>
                <a:cs typeface="Tahoma" panose="020B0604030504040204" pitchFamily="34" charset="0"/>
              </a:rPr>
              <a:t>All biological samples are</a:t>
            </a:r>
          </a:p>
          <a:p>
            <a:pPr marL="514350" indent="-514350" eaLnBrk="1" hangingPunct="1">
              <a:buClrTx/>
              <a:buFont typeface="Wingdings 2" panose="05020102010507070707" pitchFamily="18" charset="2"/>
              <a:buNone/>
            </a:pPr>
            <a:r>
              <a:rPr lang="en-US" altLang="en-US" sz="2000" b="1" dirty="0">
                <a:latin typeface="Comic Sans MS" panose="030F0702030302020204" pitchFamily="66" charset="0"/>
                <a:ea typeface="ＭＳ Ｐゴシック" panose="020B0600070205080204" pitchFamily="34" charset="-128"/>
                <a:cs typeface="Tahoma" panose="020B0604030504040204" pitchFamily="34" charset="0"/>
              </a:rPr>
              <a:t>considered </a:t>
            </a:r>
            <a:r>
              <a:rPr lang="en-US" altLang="en-US" sz="2000" b="1" dirty="0">
                <a:solidFill>
                  <a:srgbClr val="FF0000"/>
                </a:solidFill>
                <a:latin typeface="Comic Sans MS" panose="030F0702030302020204" pitchFamily="66" charset="0"/>
                <a:ea typeface="ＭＳ Ｐゴシック" panose="020B0600070205080204" pitchFamily="34" charset="-128"/>
                <a:cs typeface="Tahoma" panose="020B0604030504040204" pitchFamily="34" charset="0"/>
              </a:rPr>
              <a:t>potentially</a:t>
            </a:r>
          </a:p>
          <a:p>
            <a:pPr marL="514350" indent="-514350" eaLnBrk="1" hangingPunct="1">
              <a:buClrTx/>
              <a:buFont typeface="Wingdings 2" panose="05020102010507070707" pitchFamily="18" charset="2"/>
              <a:buNone/>
            </a:pPr>
            <a:r>
              <a:rPr lang="en-US" altLang="en-US" sz="2000" b="1" dirty="0">
                <a:solidFill>
                  <a:srgbClr val="FF0000"/>
                </a:solidFill>
                <a:latin typeface="Comic Sans MS" panose="030F0702030302020204" pitchFamily="66" charset="0"/>
                <a:ea typeface="ＭＳ Ｐゴシック" panose="020B0600070205080204" pitchFamily="34" charset="-128"/>
                <a:cs typeface="Tahoma" panose="020B0604030504040204" pitchFamily="34" charset="0"/>
              </a:rPr>
              <a:t>infectious</a:t>
            </a:r>
          </a:p>
          <a:p>
            <a:pPr marL="514350" indent="-514350" eaLnBrk="1" hangingPunct="1">
              <a:buClrTx/>
              <a:buFont typeface="Wingdings 2" panose="05020102010507070707" pitchFamily="18" charset="2"/>
              <a:buNone/>
            </a:pPr>
            <a:endParaRPr lang="en-US" altLang="en-US" sz="2000" b="1" dirty="0">
              <a:solidFill>
                <a:schemeClr val="accent1"/>
              </a:solidFill>
              <a:latin typeface="Comic Sans MS" panose="030F0702030302020204" pitchFamily="66" charset="0"/>
              <a:ea typeface="ＭＳ Ｐゴシック" panose="020B0600070205080204" pitchFamily="34" charset="-128"/>
              <a:cs typeface="Tahoma" panose="020B0604030504040204" pitchFamily="34" charset="0"/>
            </a:endParaRPr>
          </a:p>
        </p:txBody>
      </p:sp>
      <p:sp>
        <p:nvSpPr>
          <p:cNvPr id="6" name="Rectangle 5">
            <a:extLst>
              <a:ext uri="{FF2B5EF4-FFF2-40B4-BE49-F238E27FC236}">
                <a16:creationId xmlns:a16="http://schemas.microsoft.com/office/drawing/2014/main" id="{23748954-3334-4511-AA7B-F3C96E9816DE}"/>
              </a:ext>
            </a:extLst>
          </p:cNvPr>
          <p:cNvSpPr/>
          <p:nvPr/>
        </p:nvSpPr>
        <p:spPr>
          <a:xfrm>
            <a:off x="5389601" y="1200029"/>
            <a:ext cx="2981667" cy="1015663"/>
          </a:xfrm>
          <a:prstGeom prst="rect">
            <a:avLst/>
          </a:prstGeom>
        </p:spPr>
        <p:txBody>
          <a:bodyPr wrap="square">
            <a:spAutoFit/>
          </a:bodyPr>
          <a:lstStyle/>
          <a:p>
            <a:pPr marL="514350" indent="-514350" eaLnBrk="1" hangingPunct="1">
              <a:buClrTx/>
              <a:buFont typeface="Wingdings 2" panose="05020102010507070707" pitchFamily="18" charset="2"/>
              <a:buNone/>
            </a:pPr>
            <a:r>
              <a:rPr lang="en-US" altLang="en-US" sz="2000" b="1" dirty="0">
                <a:latin typeface="Comic Sans MS" panose="030F0702030302020204" pitchFamily="66" charset="0"/>
                <a:ea typeface="ＭＳ Ｐゴシック" panose="020B0600070205080204" pitchFamily="34" charset="-128"/>
                <a:cs typeface="Tahoma" panose="020B0604030504040204" pitchFamily="34" charset="0"/>
              </a:rPr>
              <a:t>Should be handled and</a:t>
            </a:r>
          </a:p>
          <a:p>
            <a:pPr marL="514350" indent="-514350" eaLnBrk="1" hangingPunct="1">
              <a:buClrTx/>
              <a:buFont typeface="Wingdings 2" panose="05020102010507070707" pitchFamily="18" charset="2"/>
              <a:buNone/>
            </a:pPr>
            <a:r>
              <a:rPr lang="en-US" altLang="en-US" sz="2000" b="1" dirty="0">
                <a:latin typeface="Comic Sans MS" panose="030F0702030302020204" pitchFamily="66" charset="0"/>
                <a:ea typeface="ＭＳ Ｐゴシック" panose="020B0600070205080204" pitchFamily="34" charset="-128"/>
                <a:cs typeface="Tahoma" panose="020B0604030504040204" pitchFamily="34" charset="0"/>
              </a:rPr>
              <a:t>processed using </a:t>
            </a:r>
            <a:r>
              <a:rPr lang="en-US" altLang="en-US" sz="2000" b="1" dirty="0">
                <a:solidFill>
                  <a:srgbClr val="FF0000"/>
                </a:solidFill>
                <a:latin typeface="Comic Sans MS" panose="030F0702030302020204" pitchFamily="66" charset="0"/>
                <a:ea typeface="ＭＳ Ｐゴシック" panose="020B0600070205080204" pitchFamily="34" charset="-128"/>
                <a:cs typeface="Tahoma" panose="020B0604030504040204" pitchFamily="34" charset="0"/>
              </a:rPr>
              <a:t>strict</a:t>
            </a:r>
          </a:p>
          <a:p>
            <a:pPr marL="514350" indent="-514350" eaLnBrk="1" hangingPunct="1">
              <a:buClrTx/>
              <a:buFont typeface="Wingdings 2" panose="05020102010507070707" pitchFamily="18" charset="2"/>
              <a:buNone/>
            </a:pPr>
            <a:r>
              <a:rPr lang="en-US" altLang="en-US" sz="2000" b="1" dirty="0">
                <a:solidFill>
                  <a:srgbClr val="FF0000"/>
                </a:solidFill>
                <a:latin typeface="Comic Sans MS" panose="030F0702030302020204" pitchFamily="66" charset="0"/>
                <a:ea typeface="ＭＳ Ｐゴシック" panose="020B0600070205080204" pitchFamily="34" charset="-128"/>
                <a:cs typeface="Tahoma" panose="020B0604030504040204" pitchFamily="34" charset="0"/>
              </a:rPr>
              <a:t>precautions</a:t>
            </a:r>
          </a:p>
        </p:txBody>
      </p:sp>
      <p:sp>
        <p:nvSpPr>
          <p:cNvPr id="7" name="Arrow: Right 6">
            <a:extLst>
              <a:ext uri="{FF2B5EF4-FFF2-40B4-BE49-F238E27FC236}">
                <a16:creationId xmlns:a16="http://schemas.microsoft.com/office/drawing/2014/main" id="{3CF88223-7064-4F00-8A0B-C19EBCC9B198}"/>
              </a:ext>
            </a:extLst>
          </p:cNvPr>
          <p:cNvSpPr/>
          <p:nvPr/>
        </p:nvSpPr>
        <p:spPr>
          <a:xfrm>
            <a:off x="3731586" y="1346633"/>
            <a:ext cx="1255690" cy="534165"/>
          </a:xfrm>
          <a:prstGeom prst="rightArrow">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9537A153-894B-4265-989F-31E353EB4BBD}"/>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1972" b="99812" l="2404" r="89904">
                        <a14:foregroundMark x1="13341" y1="9859" x2="8413" y2="44695"/>
                        <a14:foregroundMark x1="8413" y1="44695" x2="7933" y2="25446"/>
                        <a14:foregroundMark x1="6130" y1="12207" x2="6130" y2="12207"/>
                        <a14:foregroundMark x1="2404" y1="18216" x2="10457" y2="46103"/>
                        <a14:foregroundMark x1="10457" y1="46103" x2="13942" y2="50329"/>
                        <a14:foregroundMark x1="14543" y1="48732" x2="52764" y2="86761"/>
                        <a14:foregroundMark x1="52764" y1="86761" x2="56490" y2="75211"/>
                        <a14:foregroundMark x1="56490" y1="75211" x2="65865" y2="90610"/>
                        <a14:foregroundMark x1="65865" y1="90610" x2="65625" y2="82911"/>
                        <a14:foregroundMark x1="65625" y1="82911" x2="72476" y2="93709"/>
                        <a14:foregroundMark x1="72476" y1="93709" x2="73197" y2="85540"/>
                        <a14:foregroundMark x1="73197" y1="85540" x2="75841" y2="92488"/>
                        <a14:foregroundMark x1="75841" y1="92488" x2="76322" y2="91362"/>
                        <a14:foregroundMark x1="33293" y1="64225" x2="10817" y2="89765"/>
                        <a14:foregroundMark x1="10817" y1="89765" x2="26322" y2="63380"/>
                        <a14:foregroundMark x1="26322" y1="63380" x2="9014" y2="82160"/>
                        <a14:foregroundMark x1="9014" y1="82160" x2="12139" y2="74930"/>
                        <a14:foregroundMark x1="12139" y1="74930" x2="12139" y2="74930"/>
                        <a14:foregroundMark x1="55769" y1="84695" x2="61298" y2="92582"/>
                        <a14:foregroundMark x1="61298" y1="92582" x2="74639" y2="95023"/>
                        <a14:foregroundMark x1="74639" y1="95023" x2="61899" y2="82629"/>
                        <a14:foregroundMark x1="61899" y1="82629" x2="57692" y2="90047"/>
                        <a14:foregroundMark x1="57692" y1="90047" x2="42548" y2="90516"/>
                        <a14:foregroundMark x1="42548" y1="90516" x2="27284" y2="94085"/>
                        <a14:foregroundMark x1="27284" y1="94085" x2="20313" y2="88075"/>
                        <a14:foregroundMark x1="20313" y1="88075" x2="11779" y2="95117"/>
                        <a14:foregroundMark x1="11779" y1="95117" x2="10938" y2="92300"/>
                        <a14:foregroundMark x1="73197" y1="94930" x2="80168" y2="96808"/>
                        <a14:foregroundMark x1="65745" y1="96338" x2="50000" y2="95962"/>
                        <a14:foregroundMark x1="50000" y1="95962" x2="34856" y2="98685"/>
                        <a14:foregroundMark x1="34856" y1="98685" x2="47596" y2="97277"/>
                        <a14:foregroundMark x1="47596" y1="97277" x2="50841" y2="95681"/>
                        <a14:foregroundMark x1="56010" y1="67512" x2="52043" y2="59906"/>
                        <a14:foregroundMark x1="52043" y1="59906" x2="60337" y2="68638"/>
                        <a14:foregroundMark x1="60337" y1="68638" x2="43990" y2="40845"/>
                        <a14:foregroundMark x1="43990" y1="40845" x2="31490" y2="35399"/>
                        <a14:foregroundMark x1="31490" y1="35399" x2="16707" y2="18216"/>
                        <a14:foregroundMark x1="16707" y1="18216" x2="17188" y2="8638"/>
                        <a14:foregroundMark x1="17188" y1="8638" x2="23197" y2="2629"/>
                        <a14:foregroundMark x1="23197" y1="2629" x2="18029" y2="10141"/>
                        <a14:foregroundMark x1="18029" y1="10141" x2="8053" y2="5915"/>
                        <a14:foregroundMark x1="8053" y1="5915" x2="4327" y2="1972"/>
                        <a14:foregroundMark x1="84135" y1="96244" x2="86058" y2="99812"/>
                      </a14:backgroundRemoval>
                    </a14:imgEffect>
                    <a14:imgEffect>
                      <a14:brightnessContrast bright="4000"/>
                    </a14:imgEffect>
                  </a14:imgLayer>
                </a14:imgProps>
              </a:ext>
            </a:extLst>
          </a:blip>
          <a:srcRect r="32405"/>
          <a:stretch/>
        </p:blipFill>
        <p:spPr>
          <a:xfrm>
            <a:off x="8966717" y="0"/>
            <a:ext cx="3220113" cy="6832262"/>
          </a:xfrm>
          <a:prstGeom prst="rect">
            <a:avLst/>
          </a:prstGeom>
          <a:effectLst>
            <a:outerShdw blurRad="736600" dist="1320800" dir="15540000" sx="99000" sy="99000" algn="ctr" rotWithShape="0">
              <a:srgbClr val="000000">
                <a:alpha val="0"/>
              </a:srgbClr>
            </a:outerShdw>
          </a:effectLst>
        </p:spPr>
      </p:pic>
      <p:cxnSp>
        <p:nvCxnSpPr>
          <p:cNvPr id="10" name="Straight Connector 9">
            <a:extLst>
              <a:ext uri="{FF2B5EF4-FFF2-40B4-BE49-F238E27FC236}">
                <a16:creationId xmlns:a16="http://schemas.microsoft.com/office/drawing/2014/main" id="{89013B55-4AF2-4EFE-9B5C-89E68F20ED0B}"/>
              </a:ext>
            </a:extLst>
          </p:cNvPr>
          <p:cNvCxnSpPr>
            <a:cxnSpLocks/>
          </p:cNvCxnSpPr>
          <p:nvPr/>
        </p:nvCxnSpPr>
        <p:spPr>
          <a:xfrm>
            <a:off x="302654" y="2354004"/>
            <a:ext cx="850005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D914BC7-A894-4986-A7F2-56600845C9E3}"/>
              </a:ext>
            </a:extLst>
          </p:cNvPr>
          <p:cNvPicPr>
            <a:picLocks noChangeAspect="1"/>
          </p:cNvPicPr>
          <p:nvPr/>
        </p:nvPicPr>
        <p:blipFill rotWithShape="1">
          <a:blip r:embed="rId5"/>
          <a:srcRect l="11522" t="48545" r="69135" b="31269"/>
          <a:stretch/>
        </p:blipFill>
        <p:spPr>
          <a:xfrm>
            <a:off x="7268105" y="3507980"/>
            <a:ext cx="1989787" cy="1384441"/>
          </a:xfrm>
          <a:prstGeom prst="rect">
            <a:avLst/>
          </a:prstGeom>
        </p:spPr>
      </p:pic>
      <p:pic>
        <p:nvPicPr>
          <p:cNvPr id="13" name="Picture 12">
            <a:extLst>
              <a:ext uri="{FF2B5EF4-FFF2-40B4-BE49-F238E27FC236}">
                <a16:creationId xmlns:a16="http://schemas.microsoft.com/office/drawing/2014/main" id="{1E5215F8-EB2E-4CEF-A09D-2763FD6BB76D}"/>
              </a:ext>
            </a:extLst>
          </p:cNvPr>
          <p:cNvPicPr>
            <a:picLocks noChangeAspect="1"/>
          </p:cNvPicPr>
          <p:nvPr/>
        </p:nvPicPr>
        <p:blipFill rotWithShape="1">
          <a:blip r:embed="rId5"/>
          <a:srcRect l="37126" t="48580" r="44580" b="31233"/>
          <a:stretch/>
        </p:blipFill>
        <p:spPr>
          <a:xfrm>
            <a:off x="4169247" y="3389094"/>
            <a:ext cx="1881913" cy="1384442"/>
          </a:xfrm>
          <a:prstGeom prst="rect">
            <a:avLst/>
          </a:prstGeom>
        </p:spPr>
      </p:pic>
      <p:pic>
        <p:nvPicPr>
          <p:cNvPr id="14" name="Picture 13">
            <a:extLst>
              <a:ext uri="{FF2B5EF4-FFF2-40B4-BE49-F238E27FC236}">
                <a16:creationId xmlns:a16="http://schemas.microsoft.com/office/drawing/2014/main" id="{9C2057BE-3012-495F-B82B-4640D59CBC12}"/>
              </a:ext>
            </a:extLst>
          </p:cNvPr>
          <p:cNvPicPr>
            <a:picLocks noChangeAspect="1"/>
          </p:cNvPicPr>
          <p:nvPr/>
        </p:nvPicPr>
        <p:blipFill rotWithShape="1">
          <a:blip r:embed="rId5"/>
          <a:srcRect l="64669" t="47042" r="15237" b="31456"/>
          <a:stretch/>
        </p:blipFill>
        <p:spPr>
          <a:xfrm>
            <a:off x="573036" y="3277029"/>
            <a:ext cx="2067059" cy="1474630"/>
          </a:xfrm>
          <a:prstGeom prst="rect">
            <a:avLst/>
          </a:prstGeom>
        </p:spPr>
      </p:pic>
      <p:sp>
        <p:nvSpPr>
          <p:cNvPr id="15" name="Rectangle 14">
            <a:extLst>
              <a:ext uri="{FF2B5EF4-FFF2-40B4-BE49-F238E27FC236}">
                <a16:creationId xmlns:a16="http://schemas.microsoft.com/office/drawing/2014/main" id="{A45CBBCF-259F-478C-BD5B-775F51A0420C}"/>
              </a:ext>
            </a:extLst>
          </p:cNvPr>
          <p:cNvSpPr/>
          <p:nvPr/>
        </p:nvSpPr>
        <p:spPr>
          <a:xfrm>
            <a:off x="206440" y="4966454"/>
            <a:ext cx="3047328" cy="1661993"/>
          </a:xfrm>
          <a:prstGeom prst="rect">
            <a:avLst/>
          </a:prstGeom>
        </p:spPr>
        <p:txBody>
          <a:bodyPr wrap="square">
            <a:spAutoFit/>
          </a:bodyPr>
          <a:lstStyle/>
          <a:p>
            <a:pPr marL="514350" indent="-514350" algn="ctr" eaLnBrk="1" hangingPunct="1">
              <a:spcAft>
                <a:spcPts val="1200"/>
              </a:spcAft>
              <a:buClrTx/>
              <a:buFont typeface="Wingdings 2" panose="05020102010507070707" pitchFamily="18" charset="2"/>
              <a:buNone/>
            </a:pPr>
            <a:r>
              <a:rPr lang="en-US" altLang="en-US" sz="1800" b="1" dirty="0">
                <a:latin typeface="Comic Sans MS" panose="030F0702030302020204" pitchFamily="66" charset="0"/>
                <a:ea typeface="ＭＳ Ｐゴシック" panose="020B0600070205080204" pitchFamily="34" charset="-128"/>
                <a:cs typeface="Tahoma" panose="020B0604030504040204" pitchFamily="34" charset="0"/>
              </a:rPr>
              <a:t>For disposal of</a:t>
            </a:r>
          </a:p>
          <a:p>
            <a:pPr marL="514350" indent="-514350" algn="ctr" eaLnBrk="1" hangingPunct="1">
              <a:spcAft>
                <a:spcPts val="1200"/>
              </a:spcAft>
              <a:buClrTx/>
              <a:buFont typeface="Wingdings 2" panose="05020102010507070707" pitchFamily="18" charset="2"/>
              <a:buNone/>
            </a:pPr>
            <a:r>
              <a:rPr lang="en-US" altLang="en-US" sz="1800" b="1" dirty="0">
                <a:solidFill>
                  <a:srgbClr val="DFDA00"/>
                </a:solidFill>
                <a:latin typeface="Comic Sans MS" panose="030F0702030302020204" pitchFamily="66" charset="0"/>
                <a:ea typeface="ＭＳ Ｐゴシック" panose="020B0600070205080204" pitchFamily="34" charset="-128"/>
                <a:cs typeface="Tahoma" panose="020B0604030504040204" pitchFamily="34" charset="0"/>
              </a:rPr>
              <a:t>Contaminated waste</a:t>
            </a:r>
            <a:r>
              <a:rPr lang="en-US" altLang="en-US" sz="1800" b="1" dirty="0">
                <a:latin typeface="Comic Sans MS" panose="030F0702030302020204" pitchFamily="66" charset="0"/>
                <a:ea typeface="ＭＳ Ｐゴシック" panose="020B0600070205080204" pitchFamily="34" charset="-128"/>
                <a:cs typeface="Tahoma" panose="020B0604030504040204" pitchFamily="34" charset="0"/>
              </a:rPr>
              <a:t>, use</a:t>
            </a:r>
          </a:p>
          <a:p>
            <a:pPr marL="514350" indent="-514350" algn="ctr" eaLnBrk="1" hangingPunct="1">
              <a:spcAft>
                <a:spcPts val="1200"/>
              </a:spcAft>
              <a:buClrTx/>
              <a:buFont typeface="Wingdings 2" panose="05020102010507070707" pitchFamily="18" charset="2"/>
              <a:buNone/>
            </a:pPr>
            <a:r>
              <a:rPr lang="en-US" altLang="en-US" sz="1800" b="1" dirty="0">
                <a:latin typeface="Comic Sans MS" panose="030F0702030302020204" pitchFamily="66" charset="0"/>
                <a:ea typeface="ＭＳ Ｐゴシック" panose="020B0600070205080204" pitchFamily="34" charset="-128"/>
                <a:cs typeface="Tahoma" panose="020B0604030504040204" pitchFamily="34" charset="0"/>
              </a:rPr>
              <a:t>containers with</a:t>
            </a:r>
          </a:p>
          <a:p>
            <a:pPr marL="514350" indent="-514350" algn="ctr" eaLnBrk="1" hangingPunct="1">
              <a:spcAft>
                <a:spcPts val="1200"/>
              </a:spcAft>
              <a:buClrTx/>
              <a:buFont typeface="Wingdings 2" panose="05020102010507070707" pitchFamily="18" charset="2"/>
              <a:buNone/>
            </a:pPr>
            <a:r>
              <a:rPr lang="en-US" altLang="en-US" sz="1800" b="1" dirty="0">
                <a:solidFill>
                  <a:srgbClr val="DFDA00"/>
                </a:solidFill>
                <a:latin typeface="Comic Sans MS" panose="030F0702030302020204" pitchFamily="66" charset="0"/>
                <a:ea typeface="ＭＳ Ｐゴシック" panose="020B0600070205080204" pitchFamily="34" charset="-128"/>
                <a:cs typeface="Tahoma" panose="020B0604030504040204" pitchFamily="34" charset="0"/>
              </a:rPr>
              <a:t>yellow plastic bags</a:t>
            </a:r>
          </a:p>
        </p:txBody>
      </p:sp>
      <p:sp>
        <p:nvSpPr>
          <p:cNvPr id="18" name="Rectangle 17">
            <a:extLst>
              <a:ext uri="{FF2B5EF4-FFF2-40B4-BE49-F238E27FC236}">
                <a16:creationId xmlns:a16="http://schemas.microsoft.com/office/drawing/2014/main" id="{67E5A2D5-0AF5-47ED-A80B-910CB0EDCA94}"/>
              </a:ext>
            </a:extLst>
          </p:cNvPr>
          <p:cNvSpPr/>
          <p:nvPr/>
        </p:nvSpPr>
        <p:spPr>
          <a:xfrm>
            <a:off x="3681814" y="5010768"/>
            <a:ext cx="2902039" cy="1661993"/>
          </a:xfrm>
          <a:prstGeom prst="rect">
            <a:avLst/>
          </a:prstGeom>
        </p:spPr>
        <p:txBody>
          <a:bodyPr wrap="square">
            <a:spAutoFit/>
          </a:bodyPr>
          <a:lstStyle/>
          <a:p>
            <a:pPr marL="514350" indent="-514350" algn="ctr" eaLnBrk="1" hangingPunct="1">
              <a:spcAft>
                <a:spcPts val="1200"/>
              </a:spcAft>
              <a:buClrTx/>
              <a:buFont typeface="Wingdings 2" panose="05020102010507070707" pitchFamily="18" charset="2"/>
              <a:buNone/>
            </a:pPr>
            <a:r>
              <a:rPr lang="en-US" altLang="en-US" sz="1800" b="1" dirty="0">
                <a:solidFill>
                  <a:schemeClr val="bg1">
                    <a:lumMod val="65000"/>
                  </a:schemeClr>
                </a:solidFill>
                <a:latin typeface="Comic Sans MS" panose="030F0702030302020204" pitchFamily="66" charset="0"/>
                <a:ea typeface="ＭＳ Ｐゴシック" panose="020B0600070205080204" pitchFamily="34" charset="-128"/>
                <a:cs typeface="Tahoma" panose="020B0604030504040204" pitchFamily="34" charset="0"/>
              </a:rPr>
              <a:t>Regular waste </a:t>
            </a:r>
            <a:r>
              <a:rPr lang="en-US" altLang="en-US" sz="1800" b="1" dirty="0">
                <a:latin typeface="Comic Sans MS" panose="030F0702030302020204" pitchFamily="66" charset="0"/>
                <a:ea typeface="ＭＳ Ｐゴシック" panose="020B0600070205080204" pitchFamily="34" charset="-128"/>
                <a:cs typeface="Tahoma" panose="020B0604030504040204" pitchFamily="34" charset="0"/>
              </a:rPr>
              <a:t>like</a:t>
            </a:r>
          </a:p>
          <a:p>
            <a:pPr marL="514350" indent="-514350" algn="ctr" eaLnBrk="1" hangingPunct="1">
              <a:spcAft>
                <a:spcPts val="1200"/>
              </a:spcAft>
              <a:buClrTx/>
              <a:buFont typeface="Wingdings 2" panose="05020102010507070707" pitchFamily="18" charset="2"/>
              <a:buNone/>
            </a:pPr>
            <a:r>
              <a:rPr lang="en-US" altLang="en-US" sz="1800" b="1" dirty="0">
                <a:latin typeface="Comic Sans MS" panose="030F0702030302020204" pitchFamily="66" charset="0"/>
                <a:ea typeface="ＭＳ Ｐゴシック" panose="020B0600070205080204" pitchFamily="34" charset="-128"/>
                <a:cs typeface="Tahoma" panose="020B0604030504040204" pitchFamily="34" charset="0"/>
              </a:rPr>
              <a:t>papers </a:t>
            </a:r>
            <a:r>
              <a:rPr lang="en-US" altLang="en-US" sz="1800" b="1" dirty="0" err="1">
                <a:latin typeface="Comic Sans MS" panose="030F0702030302020204" pitchFamily="66" charset="0"/>
                <a:ea typeface="ＭＳ Ｐゴシック" panose="020B0600070205080204" pitchFamily="34" charset="-128"/>
                <a:cs typeface="Tahoma" panose="020B0604030504040204" pitchFamily="34" charset="0"/>
              </a:rPr>
              <a:t>etc</a:t>
            </a:r>
            <a:r>
              <a:rPr lang="en-US" altLang="en-US" sz="1800" b="1" dirty="0">
                <a:latin typeface="Comic Sans MS" panose="030F0702030302020204" pitchFamily="66" charset="0"/>
                <a:ea typeface="ＭＳ Ｐゴシック" panose="020B0600070205080204" pitchFamily="34" charset="-128"/>
                <a:cs typeface="Tahoma" panose="020B0604030504040204" pitchFamily="34" charset="0"/>
              </a:rPr>
              <a:t> go into</a:t>
            </a:r>
          </a:p>
          <a:p>
            <a:pPr marL="514350" indent="-514350" algn="ctr" eaLnBrk="1" hangingPunct="1">
              <a:spcAft>
                <a:spcPts val="1200"/>
              </a:spcAft>
              <a:buClrTx/>
              <a:buFont typeface="Wingdings 2" panose="05020102010507070707" pitchFamily="18" charset="2"/>
              <a:buNone/>
            </a:pPr>
            <a:r>
              <a:rPr lang="en-US" altLang="en-US" sz="1800" b="1" dirty="0">
                <a:latin typeface="Comic Sans MS" panose="030F0702030302020204" pitchFamily="66" charset="0"/>
                <a:ea typeface="ＭＳ Ｐゴシック" panose="020B0600070205080204" pitchFamily="34" charset="-128"/>
                <a:cs typeface="Tahoma" panose="020B0604030504040204" pitchFamily="34" charset="0"/>
              </a:rPr>
              <a:t>containers with</a:t>
            </a:r>
          </a:p>
          <a:p>
            <a:pPr marL="514350" indent="-514350" algn="ctr" eaLnBrk="1" hangingPunct="1">
              <a:spcAft>
                <a:spcPts val="1200"/>
              </a:spcAft>
              <a:buClrTx/>
              <a:buFont typeface="Wingdings 2" panose="05020102010507070707" pitchFamily="18" charset="2"/>
              <a:buNone/>
            </a:pPr>
            <a:r>
              <a:rPr lang="en-US" altLang="en-US" sz="1800" b="1" dirty="0">
                <a:solidFill>
                  <a:schemeClr val="bg1">
                    <a:lumMod val="65000"/>
                  </a:schemeClr>
                </a:solidFill>
                <a:latin typeface="Comic Sans MS" panose="030F0702030302020204" pitchFamily="66" charset="0"/>
                <a:ea typeface="ＭＳ Ｐゴシック" panose="020B0600070205080204" pitchFamily="34" charset="-128"/>
                <a:cs typeface="Tahoma" panose="020B0604030504040204" pitchFamily="34" charset="0"/>
              </a:rPr>
              <a:t>black/white plastic bags</a:t>
            </a:r>
          </a:p>
        </p:txBody>
      </p:sp>
      <p:sp>
        <p:nvSpPr>
          <p:cNvPr id="19" name="Rectangle 18">
            <a:extLst>
              <a:ext uri="{FF2B5EF4-FFF2-40B4-BE49-F238E27FC236}">
                <a16:creationId xmlns:a16="http://schemas.microsoft.com/office/drawing/2014/main" id="{D4A9C595-DE1F-402F-8A6F-64ADE1167559}"/>
              </a:ext>
            </a:extLst>
          </p:cNvPr>
          <p:cNvSpPr/>
          <p:nvPr/>
        </p:nvSpPr>
        <p:spPr>
          <a:xfrm>
            <a:off x="7011899" y="4941630"/>
            <a:ext cx="2808277" cy="1938992"/>
          </a:xfrm>
          <a:prstGeom prst="rect">
            <a:avLst/>
          </a:prstGeom>
        </p:spPr>
        <p:txBody>
          <a:bodyPr wrap="square">
            <a:spAutoFit/>
          </a:bodyPr>
          <a:lstStyle/>
          <a:p>
            <a:pPr marL="514350" indent="-514350" algn="ctr" eaLnBrk="1" hangingPunct="1">
              <a:spcAft>
                <a:spcPts val="1200"/>
              </a:spcAft>
              <a:buClrTx/>
              <a:buFont typeface="Wingdings 2" panose="05020102010507070707" pitchFamily="18" charset="2"/>
              <a:buNone/>
            </a:pPr>
            <a:r>
              <a:rPr lang="en-US" altLang="en-US" sz="1600" b="1" dirty="0">
                <a:latin typeface="Comic Sans MS" panose="030F0702030302020204" pitchFamily="66" charset="0"/>
                <a:ea typeface="ＭＳ Ｐゴシック" panose="020B0600070205080204" pitchFamily="34" charset="-128"/>
                <a:cs typeface="Tahoma" panose="020B0604030504040204" pitchFamily="34" charset="0"/>
              </a:rPr>
              <a:t>All </a:t>
            </a:r>
            <a:r>
              <a:rPr lang="en-US" altLang="en-US" sz="1600" b="1" dirty="0">
                <a:solidFill>
                  <a:srgbClr val="FF0000"/>
                </a:solidFill>
                <a:latin typeface="Comic Sans MS" panose="030F0702030302020204" pitchFamily="66" charset="0"/>
                <a:ea typeface="ＭＳ Ｐゴシック" panose="020B0600070205080204" pitchFamily="34" charset="-128"/>
                <a:cs typeface="Tahoma" panose="020B0604030504040204" pitchFamily="34" charset="0"/>
              </a:rPr>
              <a:t>sharp objects </a:t>
            </a:r>
            <a:r>
              <a:rPr lang="en-US" altLang="en-US" sz="1600" b="1" dirty="0">
                <a:latin typeface="Comic Sans MS" panose="030F0702030302020204" pitchFamily="66" charset="0"/>
                <a:ea typeface="ＭＳ Ｐゴシック" panose="020B0600070205080204" pitchFamily="34" charset="-128"/>
                <a:cs typeface="Tahoma" panose="020B0604030504040204" pitchFamily="34" charset="0"/>
              </a:rPr>
              <a:t>such</a:t>
            </a:r>
          </a:p>
          <a:p>
            <a:pPr marL="514350" indent="-514350" algn="ctr" eaLnBrk="1" hangingPunct="1">
              <a:spcAft>
                <a:spcPts val="1200"/>
              </a:spcAft>
              <a:buClrTx/>
              <a:buFont typeface="Wingdings 2" panose="05020102010507070707" pitchFamily="18" charset="2"/>
              <a:buNone/>
            </a:pPr>
            <a:r>
              <a:rPr lang="en-US" altLang="en-US" sz="1600" b="1" dirty="0">
                <a:latin typeface="Comic Sans MS" panose="030F0702030302020204" pitchFamily="66" charset="0"/>
                <a:ea typeface="ＭＳ Ｐゴシック" panose="020B0600070205080204" pitchFamily="34" charset="-128"/>
                <a:cs typeface="Tahoma" panose="020B0604030504040204" pitchFamily="34" charset="0"/>
              </a:rPr>
              <a:t>as needles, scalpels and</a:t>
            </a:r>
          </a:p>
          <a:p>
            <a:pPr marL="514350" indent="-514350" algn="ctr" eaLnBrk="1" hangingPunct="1">
              <a:spcAft>
                <a:spcPts val="1200"/>
              </a:spcAft>
              <a:buClrTx/>
              <a:buFont typeface="Wingdings 2" panose="05020102010507070707" pitchFamily="18" charset="2"/>
              <a:buNone/>
            </a:pPr>
            <a:r>
              <a:rPr lang="en-US" altLang="en-US" sz="1600" b="1" dirty="0">
                <a:latin typeface="Comic Sans MS" panose="030F0702030302020204" pitchFamily="66" charset="0"/>
                <a:ea typeface="ＭＳ Ｐゴシック" panose="020B0600070205080204" pitchFamily="34" charset="-128"/>
                <a:cs typeface="Tahoma" panose="020B0604030504040204" pitchFamily="34" charset="0"/>
              </a:rPr>
              <a:t>even broken glassware</a:t>
            </a:r>
          </a:p>
          <a:p>
            <a:pPr marL="514350" indent="-514350" algn="ctr" eaLnBrk="1" hangingPunct="1">
              <a:spcAft>
                <a:spcPts val="1200"/>
              </a:spcAft>
              <a:buClrTx/>
              <a:buFont typeface="Wingdings 2" panose="05020102010507070707" pitchFamily="18" charset="2"/>
              <a:buNone/>
            </a:pPr>
            <a:r>
              <a:rPr lang="en-US" altLang="en-US" sz="1600" b="1" dirty="0">
                <a:latin typeface="Comic Sans MS" panose="030F0702030302020204" pitchFamily="66" charset="0"/>
                <a:ea typeface="ＭＳ Ｐゴシック" panose="020B0600070205080204" pitchFamily="34" charset="-128"/>
                <a:cs typeface="Tahoma" panose="020B0604030504040204" pitchFamily="34" charset="0"/>
              </a:rPr>
              <a:t>go into </a:t>
            </a:r>
            <a:r>
              <a:rPr lang="en-US" altLang="en-US" sz="1600" b="1" dirty="0">
                <a:solidFill>
                  <a:srgbClr val="DFDA00"/>
                </a:solidFill>
                <a:latin typeface="Comic Sans MS" panose="030F0702030302020204" pitchFamily="66" charset="0"/>
                <a:ea typeface="ＭＳ Ｐゴシック" panose="020B0600070205080204" pitchFamily="34" charset="-128"/>
                <a:cs typeface="Tahoma" panose="020B0604030504040204" pitchFamily="34" charset="0"/>
              </a:rPr>
              <a:t>yellow-</a:t>
            </a:r>
            <a:r>
              <a:rPr lang="en-US" altLang="en-US" sz="1600" b="1" dirty="0">
                <a:solidFill>
                  <a:srgbClr val="FF0000"/>
                </a:solidFill>
                <a:latin typeface="Comic Sans MS" panose="030F0702030302020204" pitchFamily="66" charset="0"/>
                <a:ea typeface="ＭＳ Ｐゴシック" panose="020B0600070205080204" pitchFamily="34" charset="-128"/>
                <a:cs typeface="Tahoma" panose="020B0604030504040204" pitchFamily="34" charset="0"/>
              </a:rPr>
              <a:t>red</a:t>
            </a:r>
          </a:p>
          <a:p>
            <a:pPr marL="514350" indent="-514350" algn="ctr" eaLnBrk="1" hangingPunct="1">
              <a:spcAft>
                <a:spcPts val="1200"/>
              </a:spcAft>
              <a:buClrTx/>
              <a:buFont typeface="Wingdings 2" panose="05020102010507070707" pitchFamily="18" charset="2"/>
              <a:buNone/>
            </a:pPr>
            <a:r>
              <a:rPr lang="en-US" altLang="en-US" sz="1600" b="1" dirty="0">
                <a:solidFill>
                  <a:srgbClr val="FF0000"/>
                </a:solidFill>
                <a:latin typeface="Comic Sans MS" panose="030F0702030302020204" pitchFamily="66" charset="0"/>
                <a:ea typeface="ＭＳ Ｐゴシック" panose="020B0600070205080204" pitchFamily="34" charset="-128"/>
                <a:cs typeface="Tahoma" panose="020B0604030504040204" pitchFamily="34" charset="0"/>
              </a:rPr>
              <a:t>sharps container </a:t>
            </a:r>
          </a:p>
        </p:txBody>
      </p:sp>
      <p:sp>
        <p:nvSpPr>
          <p:cNvPr id="21" name="Google Shape;120;p17">
            <a:extLst>
              <a:ext uri="{FF2B5EF4-FFF2-40B4-BE49-F238E27FC236}">
                <a16:creationId xmlns:a16="http://schemas.microsoft.com/office/drawing/2014/main" id="{F4D656E1-AABA-4D37-B8EF-43DD23C48327}"/>
              </a:ext>
            </a:extLst>
          </p:cNvPr>
          <p:cNvSpPr txBox="1">
            <a:spLocks/>
          </p:cNvSpPr>
          <p:nvPr/>
        </p:nvSpPr>
        <p:spPr>
          <a:xfrm>
            <a:off x="73845" y="2450724"/>
            <a:ext cx="8110989" cy="800100"/>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Calibri"/>
              <a:buNone/>
            </a:pPr>
            <a:r>
              <a:rPr lang="en-US" dirty="0">
                <a:ln w="0"/>
                <a:solidFill>
                  <a:schemeClr val="accent1"/>
                </a:solidFill>
                <a:effectLst>
                  <a:outerShdw blurRad="38100" dist="25400" dir="5400000" algn="ctr" rotWithShape="0">
                    <a:srgbClr val="6E747A">
                      <a:alpha val="43000"/>
                    </a:srgbClr>
                  </a:outerShdw>
                </a:effectLst>
              </a:rPr>
              <a:t>Waste disposal:</a:t>
            </a:r>
          </a:p>
        </p:txBody>
      </p:sp>
    </p:spTree>
    <p:extLst>
      <p:ext uri="{BB962C8B-B14F-4D97-AF65-F5344CB8AC3E}">
        <p14:creationId xmlns:p14="http://schemas.microsoft.com/office/powerpoint/2010/main" val="806201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217CE-C857-4C69-836E-0348C045FBE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02A1F05-1D05-4173-9CD9-C5951A4FA71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362DC31-D46A-4F96-840D-33E7DF431BF1}"/>
              </a:ext>
            </a:extLst>
          </p:cNvPr>
          <p:cNvPicPr>
            <a:picLocks noChangeAspect="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backgroundRemoval t="1972" b="99812" l="2404" r="89904">
                        <a14:foregroundMark x1="13341" y1="9859" x2="8413" y2="44695"/>
                        <a14:foregroundMark x1="8413" y1="44695" x2="7933" y2="25446"/>
                        <a14:foregroundMark x1="6130" y1="12207" x2="6130" y2="12207"/>
                        <a14:foregroundMark x1="2404" y1="18216" x2="10457" y2="46103"/>
                        <a14:foregroundMark x1="10457" y1="46103" x2="13942" y2="50329"/>
                        <a14:foregroundMark x1="14543" y1="48732" x2="52764" y2="86761"/>
                        <a14:foregroundMark x1="52764" y1="86761" x2="56490" y2="75211"/>
                        <a14:foregroundMark x1="56490" y1="75211" x2="65865" y2="90610"/>
                        <a14:foregroundMark x1="65865" y1="90610" x2="65625" y2="82911"/>
                        <a14:foregroundMark x1="65625" y1="82911" x2="72476" y2="93709"/>
                        <a14:foregroundMark x1="72476" y1="93709" x2="73197" y2="85540"/>
                        <a14:foregroundMark x1="73197" y1="85540" x2="75841" y2="92488"/>
                        <a14:foregroundMark x1="75841" y1="92488" x2="76322" y2="91362"/>
                        <a14:foregroundMark x1="33293" y1="64225" x2="10817" y2="89765"/>
                        <a14:foregroundMark x1="10817" y1="89765" x2="26322" y2="63380"/>
                        <a14:foregroundMark x1="26322" y1="63380" x2="9014" y2="82160"/>
                        <a14:foregroundMark x1="9014" y1="82160" x2="12139" y2="74930"/>
                        <a14:foregroundMark x1="12139" y1="74930" x2="12139" y2="74930"/>
                        <a14:foregroundMark x1="55769" y1="84695" x2="61298" y2="92582"/>
                        <a14:foregroundMark x1="61298" y1="92582" x2="74639" y2="95023"/>
                        <a14:foregroundMark x1="74639" y1="95023" x2="61899" y2="82629"/>
                        <a14:foregroundMark x1="61899" y1="82629" x2="57692" y2="90047"/>
                        <a14:foregroundMark x1="57692" y1="90047" x2="42548" y2="90516"/>
                        <a14:foregroundMark x1="42548" y1="90516" x2="27284" y2="94085"/>
                        <a14:foregroundMark x1="27284" y1="94085" x2="20313" y2="88075"/>
                        <a14:foregroundMark x1="20313" y1="88075" x2="11779" y2="95117"/>
                        <a14:foregroundMark x1="11779" y1="95117" x2="10938" y2="92300"/>
                        <a14:foregroundMark x1="73197" y1="94930" x2="80168" y2="96808"/>
                        <a14:foregroundMark x1="65745" y1="96338" x2="50000" y2="95962"/>
                        <a14:foregroundMark x1="50000" y1="95962" x2="34856" y2="98685"/>
                        <a14:foregroundMark x1="34856" y1="98685" x2="47596" y2="97277"/>
                        <a14:foregroundMark x1="47596" y1="97277" x2="50841" y2="95681"/>
                        <a14:foregroundMark x1="56010" y1="67512" x2="52043" y2="59906"/>
                        <a14:foregroundMark x1="52043" y1="59906" x2="60337" y2="68638"/>
                        <a14:foregroundMark x1="60337" y1="68638" x2="43990" y2="40845"/>
                        <a14:foregroundMark x1="43990" y1="40845" x2="31490" y2="35399"/>
                        <a14:foregroundMark x1="31490" y1="35399" x2="16707" y2="18216"/>
                        <a14:foregroundMark x1="16707" y1="18216" x2="17188" y2="8638"/>
                        <a14:foregroundMark x1="17188" y1="8638" x2="23197" y2="2629"/>
                        <a14:foregroundMark x1="23197" y1="2629" x2="18029" y2="10141"/>
                        <a14:foregroundMark x1="18029" y1="10141" x2="8053" y2="5915"/>
                        <a14:foregroundMark x1="8053" y1="5915" x2="4327" y2="1972"/>
                        <a14:foregroundMark x1="84135" y1="96244" x2="86058" y2="99812"/>
                      </a14:backgroundRemoval>
                    </a14:imgEffect>
                    <a14:imgEffect>
                      <a14:brightnessContrast bright="4000"/>
                    </a14:imgEffect>
                  </a14:imgLayer>
                </a14:imgProps>
              </a:ext>
            </a:extLst>
          </a:blip>
          <a:srcRect r="32405"/>
          <a:stretch/>
        </p:blipFill>
        <p:spPr>
          <a:xfrm>
            <a:off x="8966717" y="0"/>
            <a:ext cx="3220113" cy="6832262"/>
          </a:xfrm>
          <a:prstGeom prst="rect">
            <a:avLst/>
          </a:prstGeom>
          <a:effectLst>
            <a:outerShdw blurRad="736600" dist="1320800" dir="15540000" sx="99000" sy="99000" algn="ctr" rotWithShape="0">
              <a:srgbClr val="000000">
                <a:alpha val="0"/>
              </a:srgbClr>
            </a:outerShdw>
          </a:effectLst>
        </p:spPr>
      </p:pic>
      <p:pic>
        <p:nvPicPr>
          <p:cNvPr id="4" name="Picture 3">
            <a:extLst>
              <a:ext uri="{FF2B5EF4-FFF2-40B4-BE49-F238E27FC236}">
                <a16:creationId xmlns:a16="http://schemas.microsoft.com/office/drawing/2014/main" id="{B31A7E37-6185-4AB0-8169-58634C3B3B75}"/>
              </a:ext>
            </a:extLst>
          </p:cNvPr>
          <p:cNvPicPr>
            <a:picLocks noChangeAspect="1"/>
          </p:cNvPicPr>
          <p:nvPr/>
        </p:nvPicPr>
        <p:blipFill>
          <a:blip r:embed="rId4"/>
          <a:stretch>
            <a:fillRect/>
          </a:stretch>
        </p:blipFill>
        <p:spPr>
          <a:xfrm>
            <a:off x="2728685" y="681037"/>
            <a:ext cx="6734629" cy="5571672"/>
          </a:xfrm>
          <a:prstGeom prst="rect">
            <a:avLst/>
          </a:prstGeom>
        </p:spPr>
      </p:pic>
    </p:spTree>
    <p:extLst>
      <p:ext uri="{BB962C8B-B14F-4D97-AF65-F5344CB8AC3E}">
        <p14:creationId xmlns:p14="http://schemas.microsoft.com/office/powerpoint/2010/main" val="585388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7"/>
          <p:cNvSpPr txBox="1">
            <a:spLocks noGrp="1"/>
          </p:cNvSpPr>
          <p:nvPr>
            <p:ph type="title"/>
          </p:nvPr>
        </p:nvSpPr>
        <p:spPr>
          <a:xfrm>
            <a:off x="80070" y="507960"/>
            <a:ext cx="8110989" cy="800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dirty="0">
                <a:ln w="0"/>
                <a:solidFill>
                  <a:schemeClr val="accent1"/>
                </a:solidFill>
                <a:effectLst>
                  <a:outerShdw blurRad="38100" dist="25400" dir="5400000" algn="ctr" rotWithShape="0">
                    <a:srgbClr val="6E747A">
                      <a:alpha val="43000"/>
                    </a:srgbClr>
                  </a:outerShdw>
                </a:effectLst>
              </a:rPr>
              <a:t>Clinical biochemistry laboratories:</a:t>
            </a:r>
            <a:endParaRPr dirty="0">
              <a:ln w="0"/>
              <a:solidFill>
                <a:schemeClr val="accent1"/>
              </a:solidFill>
              <a:effectLst>
                <a:outerShdw blurRad="38100" dist="25400" dir="5400000" algn="ctr" rotWithShape="0">
                  <a:srgbClr val="6E747A">
                    <a:alpha val="43000"/>
                  </a:srgbClr>
                </a:outerShdw>
              </a:effectLst>
            </a:endParaRPr>
          </a:p>
        </p:txBody>
      </p:sp>
      <p:sp>
        <p:nvSpPr>
          <p:cNvPr id="8" name="Rectangle 3">
            <a:extLst>
              <a:ext uri="{FF2B5EF4-FFF2-40B4-BE49-F238E27FC236}">
                <a16:creationId xmlns:a16="http://schemas.microsoft.com/office/drawing/2014/main" id="{B93127FC-1B38-4C84-A650-AEF4D58B3503}"/>
              </a:ext>
            </a:extLst>
          </p:cNvPr>
          <p:cNvSpPr txBox="1">
            <a:spLocks/>
          </p:cNvSpPr>
          <p:nvPr/>
        </p:nvSpPr>
        <p:spPr>
          <a:xfrm>
            <a:off x="-557826" y="403284"/>
            <a:ext cx="3603234" cy="19507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ClrTx/>
              <a:buFont typeface="Wingdings 2" panose="05020102010507070707" pitchFamily="18" charset="2"/>
              <a:buNone/>
            </a:pPr>
            <a:endParaRPr lang="en-US" altLang="en-US" sz="1800" b="1" dirty="0">
              <a:latin typeface="+mj-lt"/>
              <a:ea typeface="ＭＳ Ｐゴシック" panose="020B0600070205080204" pitchFamily="34" charset="-128"/>
              <a:cs typeface="Tahoma" panose="020B0604030504040204" pitchFamily="34" charset="0"/>
            </a:endParaRPr>
          </a:p>
        </p:txBody>
      </p:sp>
      <p:sp>
        <p:nvSpPr>
          <p:cNvPr id="17" name="Rectangle 3">
            <a:extLst>
              <a:ext uri="{FF2B5EF4-FFF2-40B4-BE49-F238E27FC236}">
                <a16:creationId xmlns:a16="http://schemas.microsoft.com/office/drawing/2014/main" id="{DFF2E4FD-DC4C-4505-8BA4-E2F23165E0EF}"/>
              </a:ext>
            </a:extLst>
          </p:cNvPr>
          <p:cNvSpPr txBox="1">
            <a:spLocks/>
          </p:cNvSpPr>
          <p:nvPr/>
        </p:nvSpPr>
        <p:spPr>
          <a:xfrm>
            <a:off x="-59013" y="-2015730"/>
            <a:ext cx="3603234" cy="19507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ClrTx/>
              <a:buFont typeface="Wingdings 2" panose="05020102010507070707" pitchFamily="18" charset="2"/>
              <a:buNone/>
            </a:pPr>
            <a:endParaRPr lang="en-US" altLang="en-US" sz="1800" b="1" dirty="0">
              <a:latin typeface="+mj-lt"/>
              <a:ea typeface="ＭＳ Ｐゴシック" panose="020B0600070205080204" pitchFamily="34" charset="-128"/>
              <a:cs typeface="Tahoma" panose="020B0604030504040204" pitchFamily="34" charset="0"/>
            </a:endParaRPr>
          </a:p>
        </p:txBody>
      </p:sp>
      <p:sp>
        <p:nvSpPr>
          <p:cNvPr id="4" name="Content Placeholder 3">
            <a:extLst>
              <a:ext uri="{FF2B5EF4-FFF2-40B4-BE49-F238E27FC236}">
                <a16:creationId xmlns:a16="http://schemas.microsoft.com/office/drawing/2014/main" id="{D9F15296-3F6E-4298-940F-729E89E9EB4E}"/>
              </a:ext>
            </a:extLst>
          </p:cNvPr>
          <p:cNvSpPr>
            <a:spLocks noGrp="1"/>
          </p:cNvSpPr>
          <p:nvPr>
            <p:ph idx="1"/>
          </p:nvPr>
        </p:nvSpPr>
        <p:spPr>
          <a:xfrm>
            <a:off x="131801" y="660440"/>
            <a:ext cx="10515600" cy="4351338"/>
          </a:xfrm>
        </p:spPr>
        <p:txBody>
          <a:bodyPr/>
          <a:lstStyle/>
          <a:p>
            <a:pPr>
              <a:buNone/>
            </a:pPr>
            <a:endParaRPr lang="en-GB" altLang="en-US" dirty="0">
              <a:latin typeface="Comic Sans MS" panose="030F0702030302020204" pitchFamily="66" charset="0"/>
              <a:ea typeface="ＭＳ Ｐゴシック" panose="020B0600070205080204" pitchFamily="34" charset="-128"/>
              <a:cs typeface="Tahoma" panose="020B0604030504040204" pitchFamily="34" charset="0"/>
            </a:endParaRPr>
          </a:p>
          <a:p>
            <a:endParaRPr lang="en-US" dirty="0"/>
          </a:p>
        </p:txBody>
      </p:sp>
      <p:pic>
        <p:nvPicPr>
          <p:cNvPr id="23" name="Picture 22">
            <a:extLst>
              <a:ext uri="{FF2B5EF4-FFF2-40B4-BE49-F238E27FC236}">
                <a16:creationId xmlns:a16="http://schemas.microsoft.com/office/drawing/2014/main" id="{9537A153-894B-4265-989F-31E353EB4BBD}"/>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1972" b="99812" l="2404" r="89904">
                        <a14:foregroundMark x1="13341" y1="9859" x2="8413" y2="44695"/>
                        <a14:foregroundMark x1="8413" y1="44695" x2="7933" y2="25446"/>
                        <a14:foregroundMark x1="6130" y1="12207" x2="6130" y2="12207"/>
                        <a14:foregroundMark x1="2404" y1="18216" x2="10457" y2="46103"/>
                        <a14:foregroundMark x1="10457" y1="46103" x2="13942" y2="50329"/>
                        <a14:foregroundMark x1="14543" y1="48732" x2="52764" y2="86761"/>
                        <a14:foregroundMark x1="52764" y1="86761" x2="56490" y2="75211"/>
                        <a14:foregroundMark x1="56490" y1="75211" x2="65865" y2="90610"/>
                        <a14:foregroundMark x1="65865" y1="90610" x2="65625" y2="82911"/>
                        <a14:foregroundMark x1="65625" y1="82911" x2="72476" y2="93709"/>
                        <a14:foregroundMark x1="72476" y1="93709" x2="73197" y2="85540"/>
                        <a14:foregroundMark x1="73197" y1="85540" x2="75841" y2="92488"/>
                        <a14:foregroundMark x1="75841" y1="92488" x2="76322" y2="91362"/>
                        <a14:foregroundMark x1="33293" y1="64225" x2="10817" y2="89765"/>
                        <a14:foregroundMark x1="10817" y1="89765" x2="26322" y2="63380"/>
                        <a14:foregroundMark x1="26322" y1="63380" x2="9014" y2="82160"/>
                        <a14:foregroundMark x1="9014" y1="82160" x2="12139" y2="74930"/>
                        <a14:foregroundMark x1="12139" y1="74930" x2="12139" y2="74930"/>
                        <a14:foregroundMark x1="55769" y1="84695" x2="61298" y2="92582"/>
                        <a14:foregroundMark x1="61298" y1="92582" x2="74639" y2="95023"/>
                        <a14:foregroundMark x1="74639" y1="95023" x2="61899" y2="82629"/>
                        <a14:foregroundMark x1="61899" y1="82629" x2="57692" y2="90047"/>
                        <a14:foregroundMark x1="57692" y1="90047" x2="42548" y2="90516"/>
                        <a14:foregroundMark x1="42548" y1="90516" x2="27284" y2="94085"/>
                        <a14:foregroundMark x1="27284" y1="94085" x2="20313" y2="88075"/>
                        <a14:foregroundMark x1="20313" y1="88075" x2="11779" y2="95117"/>
                        <a14:foregroundMark x1="11779" y1="95117" x2="10938" y2="92300"/>
                        <a14:foregroundMark x1="73197" y1="94930" x2="80168" y2="96808"/>
                        <a14:foregroundMark x1="65745" y1="96338" x2="50000" y2="95962"/>
                        <a14:foregroundMark x1="50000" y1="95962" x2="34856" y2="98685"/>
                        <a14:foregroundMark x1="34856" y1="98685" x2="47596" y2="97277"/>
                        <a14:foregroundMark x1="47596" y1="97277" x2="50841" y2="95681"/>
                        <a14:foregroundMark x1="56010" y1="67512" x2="52043" y2="59906"/>
                        <a14:foregroundMark x1="52043" y1="59906" x2="60337" y2="68638"/>
                        <a14:foregroundMark x1="60337" y1="68638" x2="43990" y2="40845"/>
                        <a14:foregroundMark x1="43990" y1="40845" x2="31490" y2="35399"/>
                        <a14:foregroundMark x1="31490" y1="35399" x2="16707" y2="18216"/>
                        <a14:foregroundMark x1="16707" y1="18216" x2="17188" y2="8638"/>
                        <a14:foregroundMark x1="17188" y1="8638" x2="23197" y2="2629"/>
                        <a14:foregroundMark x1="23197" y1="2629" x2="18029" y2="10141"/>
                        <a14:foregroundMark x1="18029" y1="10141" x2="8053" y2="5915"/>
                        <a14:foregroundMark x1="8053" y1="5915" x2="4327" y2="1972"/>
                        <a14:foregroundMark x1="84135" y1="96244" x2="86058" y2="99812"/>
                      </a14:backgroundRemoval>
                    </a14:imgEffect>
                    <a14:imgEffect>
                      <a14:brightnessContrast bright="4000"/>
                    </a14:imgEffect>
                  </a14:imgLayer>
                </a14:imgProps>
              </a:ext>
            </a:extLst>
          </a:blip>
          <a:srcRect r="32405"/>
          <a:stretch/>
        </p:blipFill>
        <p:spPr>
          <a:xfrm>
            <a:off x="8971887" y="0"/>
            <a:ext cx="3220113" cy="6832262"/>
          </a:xfrm>
          <a:prstGeom prst="rect">
            <a:avLst/>
          </a:prstGeom>
          <a:effectLst>
            <a:outerShdw blurRad="736600" dist="1320800" dir="15540000" sx="99000" sy="99000" algn="ctr" rotWithShape="0">
              <a:srgbClr val="000000">
                <a:alpha val="0"/>
              </a:srgbClr>
            </a:outerShdw>
          </a:effectLst>
        </p:spPr>
      </p:pic>
      <p:pic>
        <p:nvPicPr>
          <p:cNvPr id="20" name="Content Placeholder 3">
            <a:extLst>
              <a:ext uri="{FF2B5EF4-FFF2-40B4-BE49-F238E27FC236}">
                <a16:creationId xmlns:a16="http://schemas.microsoft.com/office/drawing/2014/main" id="{0B55D6C4-74AF-4B84-986B-29826B7BCB1D}"/>
              </a:ext>
            </a:extLst>
          </p:cNvPr>
          <p:cNvPicPr>
            <a:picLocks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a:xfrm>
            <a:off x="1388073" y="1412736"/>
            <a:ext cx="7807441" cy="5041980"/>
          </a:xfrm>
          <a:prstGeom prst="rect">
            <a:avLst/>
          </a:prstGeom>
        </p:spPr>
      </p:pic>
    </p:spTree>
    <p:extLst>
      <p:ext uri="{BB962C8B-B14F-4D97-AF65-F5344CB8AC3E}">
        <p14:creationId xmlns:p14="http://schemas.microsoft.com/office/powerpoint/2010/main" val="4067457671"/>
      </p:ext>
    </p:extLst>
  </p:cSld>
  <p:clrMapOvr>
    <a:masterClrMapping/>
  </p:clrMapOvr>
</p:sld>
</file>

<file path=ppt/theme/theme1.xml><?xml version="1.0" encoding="utf-8"?>
<a:theme xmlns:a="http://schemas.openxmlformats.org/drawingml/2006/main" name="3_Office Theme">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TotalTime>
  <Words>1087</Words>
  <Application>Microsoft Office PowerPoint</Application>
  <PresentationFormat>Widescreen</PresentationFormat>
  <Paragraphs>189</Paragraphs>
  <Slides>33</Slides>
  <Notes>22</Notes>
  <HiddenSlides>0</HiddenSlides>
  <MMClips>0</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1</vt:i4>
      </vt:variant>
      <vt:variant>
        <vt:lpstr>Slide Titles</vt:lpstr>
      </vt:variant>
      <vt:variant>
        <vt:i4>33</vt:i4>
      </vt:variant>
    </vt:vector>
  </HeadingPairs>
  <TitlesOfParts>
    <vt:vector size="50" baseType="lpstr">
      <vt:lpstr>Comic Sans MS</vt:lpstr>
      <vt:lpstr>Wingdings 2</vt:lpstr>
      <vt:lpstr>MS PGothic</vt:lpstr>
      <vt:lpstr>Wingdings</vt:lpstr>
      <vt:lpstr>Verdana</vt:lpstr>
      <vt:lpstr>Calibri Light</vt:lpstr>
      <vt:lpstr>Times New Roman</vt:lpstr>
      <vt:lpstr>Microsoft New Tai Lue</vt:lpstr>
      <vt:lpstr>Gill Sans MT</vt:lpstr>
      <vt:lpstr>Arial</vt:lpstr>
      <vt:lpstr>Monotype Sorts</vt:lpstr>
      <vt:lpstr>Trebuchet MS</vt:lpstr>
      <vt:lpstr>Tahoma</vt:lpstr>
      <vt:lpstr>Calibri</vt:lpstr>
      <vt:lpstr>3_Office Theme</vt:lpstr>
      <vt:lpstr>Office Theme</vt:lpstr>
      <vt:lpstr>Clip</vt:lpstr>
      <vt:lpstr>PowerPoint Presentation</vt:lpstr>
      <vt:lpstr>Objectives:</vt:lpstr>
      <vt:lpstr>General safety rules:</vt:lpstr>
      <vt:lpstr>Safety with laboratory equipment:</vt:lpstr>
      <vt:lpstr>Electrical safety:</vt:lpstr>
      <vt:lpstr>Fire safety:</vt:lpstr>
      <vt:lpstr>Biological safety:</vt:lpstr>
      <vt:lpstr>PowerPoint Presentation</vt:lpstr>
      <vt:lpstr>Clinical biochemistry laboratories:</vt:lpstr>
      <vt:lpstr>biochemical test profiles:</vt:lpstr>
      <vt:lpstr>Clinical biochemistry for diagnosis of diseases:</vt:lpstr>
      <vt:lpstr>PowerPoint Presentation</vt:lpstr>
      <vt:lpstr>Rickets:</vt:lpstr>
      <vt:lpstr>Spectrophotometer:</vt:lpstr>
      <vt:lpstr>PowerPoint Presentation</vt:lpstr>
      <vt:lpstr>Objectives:</vt:lpstr>
      <vt:lpstr>principle:</vt:lpstr>
      <vt:lpstr>Lab Equipment:</vt:lpstr>
      <vt:lpstr>Continued…</vt:lpstr>
      <vt:lpstr>Steps…</vt:lpstr>
      <vt:lpstr>Spin Protocol of DNA Purification from Blood</vt:lpstr>
      <vt:lpstr>PowerPoint Presentation</vt:lpstr>
      <vt:lpstr>PowerPoint Presentation</vt:lpstr>
      <vt:lpstr>Quantification of the purified DNA</vt:lpstr>
      <vt:lpstr>Measurements:</vt:lpstr>
      <vt:lpstr>DNA Yield:</vt:lpstr>
      <vt:lpstr>Molecular Techniques and Applications </vt:lpstr>
      <vt:lpstr>a. Amplification techniques:           e.g. Polymerase Chain Reaction (PCR)</vt:lpstr>
      <vt:lpstr>Continued…</vt:lpstr>
      <vt:lpstr>Other examples of molecular techniques: </vt:lpstr>
      <vt:lpstr>Review</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SPEED</dc:creator>
  <cp:lastModifiedBy>SPEED</cp:lastModifiedBy>
  <cp:revision>6</cp:revision>
  <dcterms:created xsi:type="dcterms:W3CDTF">2018-10-12T11:11:01Z</dcterms:created>
  <dcterms:modified xsi:type="dcterms:W3CDTF">2018-10-12T11:59:07Z</dcterms:modified>
</cp:coreProperties>
</file>