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9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9" r:id="rId14"/>
    <p:sldId id="270" r:id="rId15"/>
    <p:sldId id="271" r:id="rId16"/>
    <p:sldId id="280" r:id="rId17"/>
    <p:sldId id="279" r:id="rId18"/>
    <p:sldId id="281" r:id="rId19"/>
    <p:sldId id="275" r:id="rId20"/>
    <p:sldId id="282" r:id="rId21"/>
    <p:sldId id="277" r:id="rId22"/>
    <p:sldId id="278" r:id="rId23"/>
    <p:sldId id="284" r:id="rId24"/>
    <p:sldId id="274" r:id="rId25"/>
  </p:sldIdLst>
  <p:sldSz cx="9144000" cy="5143500" type="screen16x9"/>
  <p:notesSz cx="6858000" cy="9144000"/>
  <p:embeddedFontLst>
    <p:embeddedFont>
      <p:font typeface="Alfa Slab One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DokChampa" panose="020B0604020202020204" pitchFamily="34" charset="-34"/>
      <p:regular r:id="rId38"/>
    </p:embeddedFont>
    <p:embeddedFont>
      <p:font typeface="HP Simplified" panose="020B0604020204020204" pitchFamily="34" charset="0"/>
      <p:regular r:id="rId39"/>
      <p:bold r:id="rId40"/>
      <p:italic r:id="rId41"/>
      <p:boldItalic r:id="rId42"/>
    </p:embeddedFont>
    <p:embeddedFont>
      <p:font typeface="Lora" panose="020B0604020202020204" charset="0"/>
      <p:regular r:id="rId43"/>
      <p:bold r:id="rId44"/>
      <p:italic r:id="rId45"/>
      <p:boldItalic r:id="rId46"/>
    </p:embeddedFont>
    <p:embeddedFont>
      <p:font typeface="Montserrat" panose="020B0604020202020204" charset="0"/>
      <p:regular r:id="rId47"/>
      <p:bold r:id="rId48"/>
      <p:italic r:id="rId49"/>
      <p:bold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Traditional Arabic" panose="02020603050405020304" pitchFamily="18" charset="-78"/>
      <p:regular r:id="rId55"/>
      <p:bold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h" initials="h" lastIdx="2" clrIdx="0">
    <p:extLst>
      <p:ext uri="{19B8F6BF-5375-455C-9EA6-DF929625EA0E}">
        <p15:presenceInfo xmlns:p15="http://schemas.microsoft.com/office/powerpoint/2012/main" userId="h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3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font" Target="fonts/font33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font" Target="fonts/font34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0A4E6-B364-403F-931F-09B8D79FCCD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7DE223-5CF4-48F7-9AE4-C11821D4ABC5}">
      <dgm:prSet phldrT="[Text]" custT="1"/>
      <dgm:spPr/>
      <dgm:t>
        <a:bodyPr/>
        <a:lstStyle/>
        <a:p>
          <a:pPr>
            <a:buNone/>
          </a:pPr>
          <a:r>
            <a:rPr lang="en-GB" sz="2000" b="0" i="0" u="none" dirty="0">
              <a:solidFill>
                <a:schemeClr val="bg1"/>
              </a:solidFill>
              <a:latin typeface="HP Simplified" panose="020B0604020204020204" pitchFamily="34" charset="0"/>
            </a:rPr>
            <a:t>A) Membranous :</a:t>
          </a:r>
          <a:endParaRPr lang="en-US" sz="2400" b="0" i="0" u="none" dirty="0">
            <a:solidFill>
              <a:schemeClr val="bg1"/>
            </a:solidFill>
            <a:latin typeface="HP Simplified" panose="020B0604020204020204" pitchFamily="34" charset="0"/>
          </a:endParaRPr>
        </a:p>
      </dgm:t>
    </dgm:pt>
    <dgm:pt modelId="{76E5D9DD-6F39-4AB3-A3A2-887900232742}" type="parTrans" cxnId="{850430EE-14E4-49D5-9700-4E8D00DF01D5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F3661C57-C067-49DE-9993-F8E847417557}" type="sibTrans" cxnId="{850430EE-14E4-49D5-9700-4E8D00DF01D5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7D3448B3-627F-44D5-931F-773EBE5929D9}">
      <dgm:prSet phldrT="[Text]" custT="1"/>
      <dgm:spPr/>
      <dgm:t>
        <a:bodyPr/>
        <a:lstStyle/>
        <a:p>
          <a:pPr>
            <a:buNone/>
          </a:pPr>
          <a:r>
            <a:rPr lang="en-GB" sz="2000" b="0" i="0" u="none" dirty="0">
              <a:solidFill>
                <a:srgbClr val="FFFFFF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 B) Non-Membranous :</a:t>
          </a:r>
          <a:endParaRPr lang="en-US" sz="2800" b="0" i="0" u="none" dirty="0">
            <a:latin typeface="HP Simplified" panose="020B0604020204020204" pitchFamily="34" charset="0"/>
          </a:endParaRPr>
        </a:p>
      </dgm:t>
    </dgm:pt>
    <dgm:pt modelId="{485169F8-5191-4C43-9290-9649D04EB1B7}" type="parTrans" cxnId="{631188B2-94D3-4A5C-809B-990C9766EB5F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5AB4684E-6E77-41CB-A880-5156EF272C36}" type="sibTrans" cxnId="{631188B2-94D3-4A5C-809B-990C9766EB5F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EC719C52-5FB7-408A-810D-95B05FE61E62}">
      <dgm:prSet phldrT="[Text]" custT="1"/>
      <dgm:spPr/>
      <dgm:t>
        <a:bodyPr anchor="ctr"/>
        <a:lstStyle/>
        <a:p>
          <a:pPr>
            <a:buClr>
              <a:srgbClr val="A72A1E"/>
            </a:buClr>
            <a:buSzPts val="1200"/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Ribosomes.</a:t>
          </a:r>
          <a:endParaRPr lang="en-US" sz="1400" dirty="0">
            <a:solidFill>
              <a:schemeClr val="tx1"/>
            </a:solidFill>
            <a:latin typeface="HP Simplified" panose="020B0604020204020204" pitchFamily="34" charset="0"/>
          </a:endParaRPr>
        </a:p>
      </dgm:t>
    </dgm:pt>
    <dgm:pt modelId="{1F21D9F9-78D0-4538-B986-DEBFEFA28A9F}" type="parTrans" cxnId="{EA378E07-E2F7-459F-8CE8-F1C98D316A07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48B1B7F4-8D17-45E6-84CE-8B6DDDAD54C5}" type="sibTrans" cxnId="{EA378E07-E2F7-459F-8CE8-F1C98D316A07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B9EF2FD4-2D7F-4C9F-A4CE-A96A52F79A35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mitochondria .</a:t>
          </a:r>
        </a:p>
      </dgm:t>
    </dgm:pt>
    <dgm:pt modelId="{6D30B397-FABA-4810-8C76-D2794B265254}" type="parTrans" cxnId="{7CBC9C38-EF35-4BAF-8A98-05390C54FCE2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F7724920-1FFC-403A-88DA-AAE8E983CE5F}" type="sibTrans" cxnId="{7CBC9C38-EF35-4BAF-8A98-05390C54FCE2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CBD609F4-273B-41D4-89DC-82438BA86AA3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endoplasmic reticulum.</a:t>
          </a:r>
        </a:p>
      </dgm:t>
    </dgm:pt>
    <dgm:pt modelId="{61DE0F93-7D17-490C-A35C-35CCEBBEDFD1}" type="parTrans" cxnId="{90B692CD-187F-4F82-AECD-C82EE6105DBC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36AF3378-F652-489D-99D1-5D0704161ABC}" type="sibTrans" cxnId="{90B692CD-187F-4F82-AECD-C82EE6105DBC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9A93CE22-3BF0-4175-B53F-20AFA3ABB8E0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Golgi apparatus.</a:t>
          </a:r>
        </a:p>
      </dgm:t>
    </dgm:pt>
    <dgm:pt modelId="{799FE255-7AA8-4B36-B90C-F59F980B4505}" type="parTrans" cxnId="{514ED61A-13EC-475D-A299-4386A2EE5EAA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E2062882-C456-455E-B483-55F5CDC88418}" type="sibTrans" cxnId="{514ED61A-13EC-475D-A299-4386A2EE5EAA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9E85D99D-B08A-4041-9687-92DFED05F1C2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lysosomes .</a:t>
          </a:r>
        </a:p>
      </dgm:t>
    </dgm:pt>
    <dgm:pt modelId="{EBE7E8F6-BE05-43DB-B236-F17D343944DE}" type="parTrans" cxnId="{2BC00015-3EA9-48DF-9AE0-7F3B6E2E64F4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C0DE57D0-B649-4D52-BAF7-E7DB49581D35}" type="sibTrans" cxnId="{2BC00015-3EA9-48DF-9AE0-7F3B6E2E64F4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4CF10188-14C5-4C1A-A269-BBAA1EFAD523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secretory vesicles .</a:t>
          </a:r>
        </a:p>
      </dgm:t>
    </dgm:pt>
    <dgm:pt modelId="{9CAD9DCE-4F18-4CBE-8B3B-9F5D76DE57D9}" type="parTrans" cxnId="{FCDE42EE-ACBF-40BD-8D48-E56B545A464F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63E7E19F-3DFD-4F29-9C2E-3066B7DFED21}" type="sibTrans" cxnId="{FCDE42EE-ACBF-40BD-8D48-E56B545A464F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3880328B-40B5-4F2B-8705-CEC7A8A70344}">
      <dgm:prSet phldrT="[Text]" custT="1"/>
      <dgm:spPr/>
      <dgm:t>
        <a:bodyPr anchor="ctr"/>
        <a:lstStyle/>
        <a:p>
          <a:pPr>
            <a:buClr>
              <a:srgbClr val="A72A1E"/>
            </a:buClr>
            <a:buSzPts val="1200"/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cell membrane.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  <a:latin typeface="HP Simplified" panose="020B0604020204020204" pitchFamily="34" charset="0"/>
          </a:endParaRPr>
        </a:p>
      </dgm:t>
    </dgm:pt>
    <dgm:pt modelId="{EEF5E167-62AE-41C2-8AF0-DFA5874A3615}" type="sibTrans" cxnId="{3FB44A80-9FA5-4660-B4E1-0D1D0F8DA7B7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4209E296-4E12-4D67-96D6-A2B0B3C6B7A5}" type="parTrans" cxnId="{3FB44A80-9FA5-4660-B4E1-0D1D0F8DA7B7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B7B3015C-9E6F-4905-90F1-6B133B534F9F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Centrioles .</a:t>
          </a:r>
        </a:p>
      </dgm:t>
    </dgm:pt>
    <dgm:pt modelId="{2DAFA964-2DC3-4602-9986-063FC2BF7194}" type="parTrans" cxnId="{C9F4B197-FB7C-44A7-BE8B-9F77639C2E22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D4E361FF-D836-4A52-B1FF-4DE4C61965F9}" type="sibTrans" cxnId="{C9F4B197-FB7C-44A7-BE8B-9F77639C2E22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F4F1D664-B9F7-495D-832A-DB1CC4242FA7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cilia and Flagella .</a:t>
          </a:r>
        </a:p>
      </dgm:t>
    </dgm:pt>
    <dgm:pt modelId="{0A53F3AF-62E4-48B4-A78B-8EEDCE16FC1F}" type="parTrans" cxnId="{2D105538-E7F5-454F-B198-07C34649DE7C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743A5B07-9002-4736-9473-CB2DDB062A37}" type="sibTrans" cxnId="{2D105538-E7F5-454F-B198-07C34649DE7C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2373DD1B-F30D-46C2-8832-FBD0B88B4C1B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Filaments (actin, myosin, intermediate filaments).</a:t>
          </a:r>
        </a:p>
      </dgm:t>
    </dgm:pt>
    <dgm:pt modelId="{E13CDF30-AEFA-41BF-9C83-7E3253887EF6}" type="parTrans" cxnId="{6066E496-DBC6-4F1F-8554-1BFDCA85FA37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6312E896-90C5-4AA5-9E65-F30EC909D357}" type="sibTrans" cxnId="{6066E496-DBC6-4F1F-8554-1BFDCA85FA37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DE9A8C66-0DAD-42F3-AAD2-C7A6B53C9983}">
      <dgm:prSet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Cytoskeleton (Actin, Intermediate filaments, Microtubules).</a:t>
          </a:r>
        </a:p>
      </dgm:t>
    </dgm:pt>
    <dgm:pt modelId="{E4132265-1157-416E-AA9A-9C737A52D14A}" type="parTrans" cxnId="{D1C91C3F-A03E-44D6-BA15-AF021F44CF6E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A63604FF-587A-4C69-9D92-CF01BFB4C1EE}" type="sibTrans" cxnId="{D1C91C3F-A03E-44D6-BA15-AF021F44CF6E}">
      <dgm:prSet/>
      <dgm:spPr/>
      <dgm:t>
        <a:bodyPr/>
        <a:lstStyle/>
        <a:p>
          <a:endParaRPr lang="en-US">
            <a:latin typeface="HP Simplified" panose="020B0604020204020204" pitchFamily="34" charset="0"/>
          </a:endParaRPr>
        </a:p>
      </dgm:t>
    </dgm:pt>
    <dgm:pt modelId="{2950BA0D-6754-4148-BB26-6CD88150F30A}" type="pres">
      <dgm:prSet presAssocID="{DE00A4E6-B364-403F-931F-09B8D79FCCDB}" presName="Name0" presStyleCnt="0">
        <dgm:presLayoutVars>
          <dgm:dir/>
          <dgm:resizeHandles val="exact"/>
        </dgm:presLayoutVars>
      </dgm:prSet>
      <dgm:spPr/>
    </dgm:pt>
    <dgm:pt modelId="{4AD93407-D734-4084-A3D8-830E5AE8F8AC}" type="pres">
      <dgm:prSet presAssocID="{317DE223-5CF4-48F7-9AE4-C11821D4ABC5}" presName="node" presStyleLbl="node1" presStyleIdx="0" presStyleCnt="2">
        <dgm:presLayoutVars>
          <dgm:bulletEnabled val="1"/>
        </dgm:presLayoutVars>
      </dgm:prSet>
      <dgm:spPr/>
    </dgm:pt>
    <dgm:pt modelId="{8E7C3372-4161-4D35-A609-424C28C8067C}" type="pres">
      <dgm:prSet presAssocID="{F3661C57-C067-49DE-9993-F8E847417557}" presName="sibTrans" presStyleCnt="0"/>
      <dgm:spPr/>
    </dgm:pt>
    <dgm:pt modelId="{DFA8763E-18FC-4077-93D1-5CC609E94C33}" type="pres">
      <dgm:prSet presAssocID="{7D3448B3-627F-44D5-931F-773EBE5929D9}" presName="node" presStyleLbl="node1" presStyleIdx="1" presStyleCnt="2" custLinFactNeighborX="82692" custLinFactNeighborY="0">
        <dgm:presLayoutVars>
          <dgm:bulletEnabled val="1"/>
        </dgm:presLayoutVars>
      </dgm:prSet>
      <dgm:spPr/>
    </dgm:pt>
  </dgm:ptLst>
  <dgm:cxnLst>
    <dgm:cxn modelId="{EA378E07-E2F7-459F-8CE8-F1C98D316A07}" srcId="{7D3448B3-627F-44D5-931F-773EBE5929D9}" destId="{EC719C52-5FB7-408A-810D-95B05FE61E62}" srcOrd="0" destOrd="0" parTransId="{1F21D9F9-78D0-4538-B986-DEBFEFA28A9F}" sibTransId="{48B1B7F4-8D17-45E6-84CE-8B6DDDAD54C5}"/>
    <dgm:cxn modelId="{6580B510-8165-4BA5-8C9C-A5EE6154EEC1}" type="presOf" srcId="{2373DD1B-F30D-46C2-8832-FBD0B88B4C1B}" destId="{DFA8763E-18FC-4077-93D1-5CC609E94C33}" srcOrd="0" destOrd="4" presId="urn:microsoft.com/office/officeart/2005/8/layout/hList6"/>
    <dgm:cxn modelId="{A1296B12-F550-48AB-B87F-F8199BA73C4D}" type="presOf" srcId="{3880328B-40B5-4F2B-8705-CEC7A8A70344}" destId="{4AD93407-D734-4084-A3D8-830E5AE8F8AC}" srcOrd="0" destOrd="1" presId="urn:microsoft.com/office/officeart/2005/8/layout/hList6"/>
    <dgm:cxn modelId="{2BC00015-3EA9-48DF-9AE0-7F3B6E2E64F4}" srcId="{317DE223-5CF4-48F7-9AE4-C11821D4ABC5}" destId="{9E85D99D-B08A-4041-9687-92DFED05F1C2}" srcOrd="4" destOrd="0" parTransId="{EBE7E8F6-BE05-43DB-B236-F17D343944DE}" sibTransId="{C0DE57D0-B649-4D52-BAF7-E7DB49581D35}"/>
    <dgm:cxn modelId="{C2516E15-2CCF-4F3D-9375-2FA2FCFAD1E7}" type="presOf" srcId="{B7B3015C-9E6F-4905-90F1-6B133B534F9F}" destId="{DFA8763E-18FC-4077-93D1-5CC609E94C33}" srcOrd="0" destOrd="2" presId="urn:microsoft.com/office/officeart/2005/8/layout/hList6"/>
    <dgm:cxn modelId="{514ED61A-13EC-475D-A299-4386A2EE5EAA}" srcId="{317DE223-5CF4-48F7-9AE4-C11821D4ABC5}" destId="{9A93CE22-3BF0-4175-B53F-20AFA3ABB8E0}" srcOrd="3" destOrd="0" parTransId="{799FE255-7AA8-4B36-B90C-F59F980B4505}" sibTransId="{E2062882-C456-455E-B483-55F5CDC88418}"/>
    <dgm:cxn modelId="{B408B02B-E731-4346-AB51-F2234EEFD401}" type="presOf" srcId="{317DE223-5CF4-48F7-9AE4-C11821D4ABC5}" destId="{4AD93407-D734-4084-A3D8-830E5AE8F8AC}" srcOrd="0" destOrd="0" presId="urn:microsoft.com/office/officeart/2005/8/layout/hList6"/>
    <dgm:cxn modelId="{DFAFD52D-9106-4FB6-A2CB-413937B9DB52}" type="presOf" srcId="{9A93CE22-3BF0-4175-B53F-20AFA3ABB8E0}" destId="{4AD93407-D734-4084-A3D8-830E5AE8F8AC}" srcOrd="0" destOrd="4" presId="urn:microsoft.com/office/officeart/2005/8/layout/hList6"/>
    <dgm:cxn modelId="{2D105538-E7F5-454F-B198-07C34649DE7C}" srcId="{7D3448B3-627F-44D5-931F-773EBE5929D9}" destId="{F4F1D664-B9F7-495D-832A-DB1CC4242FA7}" srcOrd="2" destOrd="0" parTransId="{0A53F3AF-62E4-48B4-A78B-8EEDCE16FC1F}" sibTransId="{743A5B07-9002-4736-9473-CB2DDB062A37}"/>
    <dgm:cxn modelId="{7CBC9C38-EF35-4BAF-8A98-05390C54FCE2}" srcId="{317DE223-5CF4-48F7-9AE4-C11821D4ABC5}" destId="{B9EF2FD4-2D7F-4C9F-A4CE-A96A52F79A35}" srcOrd="1" destOrd="0" parTransId="{6D30B397-FABA-4810-8C76-D2794B265254}" sibTransId="{F7724920-1FFC-403A-88DA-AAE8E983CE5F}"/>
    <dgm:cxn modelId="{915DFB3D-0606-43B0-B1F8-62949C1E692D}" type="presOf" srcId="{DE9A8C66-0DAD-42F3-AAD2-C7A6B53C9983}" destId="{DFA8763E-18FC-4077-93D1-5CC609E94C33}" srcOrd="0" destOrd="5" presId="urn:microsoft.com/office/officeart/2005/8/layout/hList6"/>
    <dgm:cxn modelId="{D1C91C3F-A03E-44D6-BA15-AF021F44CF6E}" srcId="{7D3448B3-627F-44D5-931F-773EBE5929D9}" destId="{DE9A8C66-0DAD-42F3-AAD2-C7A6B53C9983}" srcOrd="4" destOrd="0" parTransId="{E4132265-1157-416E-AA9A-9C737A52D14A}" sibTransId="{A63604FF-587A-4C69-9D92-CF01BFB4C1EE}"/>
    <dgm:cxn modelId="{0058A263-2B36-45C2-A580-2D7012722789}" type="presOf" srcId="{CBD609F4-273B-41D4-89DC-82438BA86AA3}" destId="{4AD93407-D734-4084-A3D8-830E5AE8F8AC}" srcOrd="0" destOrd="3" presId="urn:microsoft.com/office/officeart/2005/8/layout/hList6"/>
    <dgm:cxn modelId="{656DB86D-B30C-423A-9AF8-DD00959B0ED3}" type="presOf" srcId="{EC719C52-5FB7-408A-810D-95B05FE61E62}" destId="{DFA8763E-18FC-4077-93D1-5CC609E94C33}" srcOrd="0" destOrd="1" presId="urn:microsoft.com/office/officeart/2005/8/layout/hList6"/>
    <dgm:cxn modelId="{3FB44A80-9FA5-4660-B4E1-0D1D0F8DA7B7}" srcId="{317DE223-5CF4-48F7-9AE4-C11821D4ABC5}" destId="{3880328B-40B5-4F2B-8705-CEC7A8A70344}" srcOrd="0" destOrd="0" parTransId="{4209E296-4E12-4D67-96D6-A2B0B3C6B7A5}" sibTransId="{EEF5E167-62AE-41C2-8AF0-DFA5874A3615}"/>
    <dgm:cxn modelId="{6066E496-DBC6-4F1F-8554-1BFDCA85FA37}" srcId="{7D3448B3-627F-44D5-931F-773EBE5929D9}" destId="{2373DD1B-F30D-46C2-8832-FBD0B88B4C1B}" srcOrd="3" destOrd="0" parTransId="{E13CDF30-AEFA-41BF-9C83-7E3253887EF6}" sibTransId="{6312E896-90C5-4AA5-9E65-F30EC909D357}"/>
    <dgm:cxn modelId="{C9F4B197-FB7C-44A7-BE8B-9F77639C2E22}" srcId="{7D3448B3-627F-44D5-931F-773EBE5929D9}" destId="{B7B3015C-9E6F-4905-90F1-6B133B534F9F}" srcOrd="1" destOrd="0" parTransId="{2DAFA964-2DC3-4602-9986-063FC2BF7194}" sibTransId="{D4E361FF-D836-4A52-B1FF-4DE4C61965F9}"/>
    <dgm:cxn modelId="{7466DDAD-286F-419F-8734-50DF04F48FF0}" type="presOf" srcId="{DE00A4E6-B364-403F-931F-09B8D79FCCDB}" destId="{2950BA0D-6754-4148-BB26-6CD88150F30A}" srcOrd="0" destOrd="0" presId="urn:microsoft.com/office/officeart/2005/8/layout/hList6"/>
    <dgm:cxn modelId="{631188B2-94D3-4A5C-809B-990C9766EB5F}" srcId="{DE00A4E6-B364-403F-931F-09B8D79FCCDB}" destId="{7D3448B3-627F-44D5-931F-773EBE5929D9}" srcOrd="1" destOrd="0" parTransId="{485169F8-5191-4C43-9290-9649D04EB1B7}" sibTransId="{5AB4684E-6E77-41CB-A880-5156EF272C36}"/>
    <dgm:cxn modelId="{376474B3-27C6-4838-96FA-A78BB4FAA61F}" type="presOf" srcId="{9E85D99D-B08A-4041-9687-92DFED05F1C2}" destId="{4AD93407-D734-4084-A3D8-830E5AE8F8AC}" srcOrd="0" destOrd="5" presId="urn:microsoft.com/office/officeart/2005/8/layout/hList6"/>
    <dgm:cxn modelId="{2EC460BB-35BB-4D7C-AC14-3EDC55192F45}" type="presOf" srcId="{7D3448B3-627F-44D5-931F-773EBE5929D9}" destId="{DFA8763E-18FC-4077-93D1-5CC609E94C33}" srcOrd="0" destOrd="0" presId="urn:microsoft.com/office/officeart/2005/8/layout/hList6"/>
    <dgm:cxn modelId="{54DFEBCC-D1DF-4303-8212-862D86D95142}" type="presOf" srcId="{B9EF2FD4-2D7F-4C9F-A4CE-A96A52F79A35}" destId="{4AD93407-D734-4084-A3D8-830E5AE8F8AC}" srcOrd="0" destOrd="2" presId="urn:microsoft.com/office/officeart/2005/8/layout/hList6"/>
    <dgm:cxn modelId="{90B692CD-187F-4F82-AECD-C82EE6105DBC}" srcId="{317DE223-5CF4-48F7-9AE4-C11821D4ABC5}" destId="{CBD609F4-273B-41D4-89DC-82438BA86AA3}" srcOrd="2" destOrd="0" parTransId="{61DE0F93-7D17-490C-A35C-35CCEBBEDFD1}" sibTransId="{36AF3378-F652-489D-99D1-5D0704161ABC}"/>
    <dgm:cxn modelId="{F476DDD0-0639-4EA4-A223-25CE73D8FA44}" type="presOf" srcId="{F4F1D664-B9F7-495D-832A-DB1CC4242FA7}" destId="{DFA8763E-18FC-4077-93D1-5CC609E94C33}" srcOrd="0" destOrd="3" presId="urn:microsoft.com/office/officeart/2005/8/layout/hList6"/>
    <dgm:cxn modelId="{6BE433DF-EEEB-4DB3-ACD2-E226F6907BF9}" type="presOf" srcId="{4CF10188-14C5-4C1A-A269-BBAA1EFAD523}" destId="{4AD93407-D734-4084-A3D8-830E5AE8F8AC}" srcOrd="0" destOrd="6" presId="urn:microsoft.com/office/officeart/2005/8/layout/hList6"/>
    <dgm:cxn modelId="{850430EE-14E4-49D5-9700-4E8D00DF01D5}" srcId="{DE00A4E6-B364-403F-931F-09B8D79FCCDB}" destId="{317DE223-5CF4-48F7-9AE4-C11821D4ABC5}" srcOrd="0" destOrd="0" parTransId="{76E5D9DD-6F39-4AB3-A3A2-887900232742}" sibTransId="{F3661C57-C067-49DE-9993-F8E847417557}"/>
    <dgm:cxn modelId="{FCDE42EE-ACBF-40BD-8D48-E56B545A464F}" srcId="{317DE223-5CF4-48F7-9AE4-C11821D4ABC5}" destId="{4CF10188-14C5-4C1A-A269-BBAA1EFAD523}" srcOrd="5" destOrd="0" parTransId="{9CAD9DCE-4F18-4CBE-8B3B-9F5D76DE57D9}" sibTransId="{63E7E19F-3DFD-4F29-9C2E-3066B7DFED21}"/>
    <dgm:cxn modelId="{54DD41E3-4AA9-4877-A4F5-E3C902B63FAA}" type="presParOf" srcId="{2950BA0D-6754-4148-BB26-6CD88150F30A}" destId="{4AD93407-D734-4084-A3D8-830E5AE8F8AC}" srcOrd="0" destOrd="0" presId="urn:microsoft.com/office/officeart/2005/8/layout/hList6"/>
    <dgm:cxn modelId="{A391C2BD-8055-47E1-BF1C-B5866C0F3FA7}" type="presParOf" srcId="{2950BA0D-6754-4148-BB26-6CD88150F30A}" destId="{8E7C3372-4161-4D35-A609-424C28C8067C}" srcOrd="1" destOrd="0" presId="urn:microsoft.com/office/officeart/2005/8/layout/hList6"/>
    <dgm:cxn modelId="{02EB580C-6D97-4F50-815A-458B2300787D}" type="presParOf" srcId="{2950BA0D-6754-4148-BB26-6CD88150F30A}" destId="{DFA8763E-18FC-4077-93D1-5CC609E94C3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93407-D734-4084-A3D8-830E5AE8F8AC}">
      <dsp:nvSpPr>
        <dsp:cNvPr id="0" name=""/>
        <dsp:cNvSpPr/>
      </dsp:nvSpPr>
      <dsp:spPr>
        <a:xfrm rot="16200000">
          <a:off x="-64806" y="67808"/>
          <a:ext cx="3023755" cy="28881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chemeClr val="bg1"/>
              </a:solidFill>
              <a:latin typeface="HP Simplified" panose="020B0604020204020204" pitchFamily="34" charset="0"/>
            </a:rPr>
            <a:t>A) Membranous :</a:t>
          </a:r>
          <a:endParaRPr lang="en-US" sz="2400" b="0" i="0" u="none" kern="1200" dirty="0">
            <a:solidFill>
              <a:schemeClr val="bg1"/>
            </a:solidFill>
            <a:latin typeface="HP Simplified" panose="020B0604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A72A1E"/>
            </a:buClr>
            <a:buSzPts val="1200"/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>
                  <a:lumMod val="95000"/>
                  <a:lumOff val="5000"/>
                </a:schemeClr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cell membrane.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  <a:latin typeface="HP Simplified" panose="020B0604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mitochondria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endoplasmic reticulum.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Golgi apparatus.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lysosomes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secretory vesicles .</a:t>
          </a:r>
        </a:p>
      </dsp:txBody>
      <dsp:txXfrm rot="5400000">
        <a:off x="3003" y="604750"/>
        <a:ext cx="2888137" cy="1814253"/>
      </dsp:txXfrm>
    </dsp:sp>
    <dsp:sp modelId="{DFA8763E-18FC-4077-93D1-5CC609E94C33}">
      <dsp:nvSpPr>
        <dsp:cNvPr id="0" name=""/>
        <dsp:cNvSpPr/>
      </dsp:nvSpPr>
      <dsp:spPr>
        <a:xfrm rot="16200000">
          <a:off x="3042944" y="67808"/>
          <a:ext cx="3023755" cy="28881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FFFFFF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 B) Non-Membranous :</a:t>
          </a:r>
          <a:endParaRPr lang="en-US" sz="2800" b="0" i="0" u="none" kern="1200" dirty="0">
            <a:latin typeface="HP Simplified" panose="020B0604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A72A1E"/>
            </a:buClr>
            <a:buSzPts val="1200"/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Ribosomes.</a:t>
          </a:r>
          <a:endParaRPr lang="en-US" sz="1400" kern="1200" dirty="0">
            <a:solidFill>
              <a:schemeClr val="tx1"/>
            </a:solidFill>
            <a:latin typeface="HP Simplified" panose="020B06040202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Centrioles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cilia and Flagella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Filaments (actin, myosin, intermediate filaments).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tx1"/>
              </a:solidFill>
              <a:latin typeface="HP Simplified" panose="020B0604020204020204" pitchFamily="34" charset="0"/>
              <a:ea typeface="Roboto"/>
              <a:cs typeface="Roboto"/>
              <a:sym typeface="Roboto"/>
            </a:rPr>
            <a:t>Cytoskeleton (Actin, Intermediate filaments, Microtubules).</a:t>
          </a:r>
        </a:p>
      </dsp:txBody>
      <dsp:txXfrm rot="5400000">
        <a:off x="3110753" y="604750"/>
        <a:ext cx="2888137" cy="181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03f49d99babc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03f49d99babc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f1f988643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f1f988643_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f1f988643_15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f1f988643_15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f1f988643_15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f1f988643_15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f1f988643_15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f1f988643_15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f1f98864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f1f98864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87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f1f988643_2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f1f988643_2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f1f988643_2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f1f988643_2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7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8df2776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8df2776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8df2776e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8df2776e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eaaad9c013ef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eaaad9c013ef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deaaad9c013ef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deaaad9c013ef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deaaad9c013ef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deaaad9c013ef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03f49d99babc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03f49d99babc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03f49d99babc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03f49d99babc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7f526643e36cf6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7f526643e36cf6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7f526643e36cf6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7f526643e36cf6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68A7-FA72-4243-AA58-88C300DE7196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6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CE59-72F1-44D9-9F54-2E5BDCE42F08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31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7351-8A80-473C-89CF-908C191D097F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38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63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11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7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9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8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1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8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5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A8C3-FEA6-42EF-AE00-E6B1B7A40F28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7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8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9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9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4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9DF-0FCC-463D-9859-5ECB410CDE24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9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F779-A5FF-41BD-BB2F-CEADAA7AFE07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A35-30FA-46F5-9D56-E4F12694605D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CE6-CF5C-4ED5-8688-8C7BE5632D00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63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C91E-6E7B-41C6-9408-24CE2AF642FB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HISTOLOG TEAM 438 - LECTURE ( 1 )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71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AADE7A93-02B7-4D02-B6DD-E1ACFC45FEBE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HISTOLOG TEAM 438 - LECTURE ( 1 )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5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7F5-F8B5-4251-940B-EB316099BA36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HISTOLOG TEAM 438 - LECTURE ( 1 )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5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6FB710A-6554-472D-B308-73D9689BB1C2}" type="datetime1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HISTOLOG TEAM 438 - LECTURE ( 1 )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 thruBlk="1"/>
  </p:transition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6704315E-F842-470A-9A79-966A317B31E2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D451BE2-5C94-429B-8DAE-CD7195E233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0950" y="1766454"/>
            <a:ext cx="8222100" cy="131159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400" b="1" dirty="0">
                <a:solidFill>
                  <a:srgbClr val="00B050"/>
                </a:solidFill>
                <a:latin typeface="HP Simplified" panose="020B0604020204020204" pitchFamily="34" charset="0"/>
                <a:ea typeface="Times New Roman"/>
                <a:cs typeface="Times New Roman"/>
                <a:sym typeface="Times New Roman"/>
              </a:rPr>
            </a:br>
            <a:r>
              <a:rPr lang="en-GB" sz="4400" b="1" dirty="0">
                <a:solidFill>
                  <a:srgbClr val="00B050"/>
                </a:solidFill>
                <a:latin typeface="HP Simplified" panose="020B0604020204020204" pitchFamily="34" charset="0"/>
                <a:ea typeface="Times New Roman"/>
                <a:cs typeface="Times New Roman"/>
                <a:sym typeface="Times New Roman"/>
              </a:rPr>
              <a:t>Introduction to Histology and Cell Structure</a:t>
            </a:r>
            <a:endParaRPr b="1" dirty="0">
              <a:solidFill>
                <a:srgbClr val="00B050"/>
              </a:solidFill>
              <a:latin typeface="HP Simplified" panose="020B060402020402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t="16293" b="11025"/>
          <a:stretch/>
        </p:blipFill>
        <p:spPr>
          <a:xfrm>
            <a:off x="7322278" y="0"/>
            <a:ext cx="1821722" cy="123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3889" r="4919" b="11038"/>
          <a:stretch/>
        </p:blipFill>
        <p:spPr>
          <a:xfrm>
            <a:off x="0" y="0"/>
            <a:ext cx="2115879" cy="747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1878" y="995723"/>
            <a:ext cx="326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-38" dirty="0">
                <a:solidFill>
                  <a:srgbClr val="92D050"/>
                </a:solidFill>
                <a:latin typeface="HP Simplified" panose="020B0604020204020204" pitchFamily="34" charset="0"/>
                <a:ea typeface="Times New Roman"/>
                <a:cs typeface="Times New Roman"/>
                <a:sym typeface="Times New Roman"/>
              </a:rPr>
              <a:t>Lecture 1 :</a:t>
            </a:r>
            <a:endParaRPr lang="en-US" sz="1400" dirty="0">
              <a:solidFill>
                <a:srgbClr val="92D050"/>
              </a:solidFill>
              <a:latin typeface="HP Simplified" panose="020B0604020204020204" pitchFamily="34" charset="0"/>
            </a:endParaRPr>
          </a:p>
        </p:txBody>
      </p:sp>
      <p:sp>
        <p:nvSpPr>
          <p:cNvPr id="7" name="Google Shape;94;p14"/>
          <p:cNvSpPr txBox="1"/>
          <p:nvPr/>
        </p:nvSpPr>
        <p:spPr>
          <a:xfrm>
            <a:off x="7462555" y="3959205"/>
            <a:ext cx="1541167" cy="751833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B050"/>
                </a:solidFill>
                <a:latin typeface="HP Simplified" panose="020B0604020204020204" pitchFamily="34" charset="0"/>
              </a:rPr>
              <a:t>-  Colour index 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Red : important</a:t>
            </a:r>
            <a:endParaRPr sz="1200" b="1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666666"/>
                </a:solidFill>
                <a:latin typeface="HP Simplified" panose="020B0604020204020204" pitchFamily="34" charset="0"/>
              </a:rPr>
              <a:t>Grey : doctors notes</a:t>
            </a:r>
            <a:endParaRPr sz="1200" b="1" dirty="0">
              <a:solidFill>
                <a:srgbClr val="666666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9900FF"/>
              </a:solidFill>
              <a:latin typeface="HP Simplified" panose="020B0604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C7746-836D-47E6-A8E4-F201887AF2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17" t="20786" r="9830" b="3215"/>
          <a:stretch/>
        </p:blipFill>
        <p:spPr>
          <a:xfrm>
            <a:off x="0" y="3304617"/>
            <a:ext cx="1486418" cy="1406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FD5A5-99B9-42AF-AFEC-BC09748F9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623" y="3544535"/>
            <a:ext cx="1166503" cy="1166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250698" y="135514"/>
            <a:ext cx="2482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Summary :</a:t>
            </a:r>
            <a:endParaRPr sz="2900" b="1" dirty="0">
              <a:solidFill>
                <a:srgbClr val="00B05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54081-07F2-43DA-BAE3-8D54BE6A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9" y="728914"/>
            <a:ext cx="8642604" cy="39885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/>
        </p:nvSpPr>
        <p:spPr>
          <a:xfrm>
            <a:off x="526601" y="595484"/>
            <a:ext cx="7756161" cy="1949713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>
                <a:latin typeface="HP Simplified" panose="020B0604020204020204" pitchFamily="34" charset="0"/>
              </a:rPr>
              <a:t>is formed of:</a:t>
            </a:r>
            <a:endParaRPr lang="en-US" sz="1600" dirty="0">
              <a:latin typeface="HP Simplified" panose="020B0604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rgbClr val="92D050"/>
                </a:solidFill>
                <a:latin typeface="HP Simplified" panose="020B0604020204020204" pitchFamily="34" charset="0"/>
              </a:rPr>
              <a:t>Organelles</a:t>
            </a:r>
            <a:r>
              <a:rPr lang="en-GB" sz="1600" dirty="0">
                <a:latin typeface="HP Simplified" panose="020B0604020204020204" pitchFamily="34" charset="0"/>
              </a:rPr>
              <a:t>: They are specialized structures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, </a:t>
            </a:r>
            <a:r>
              <a:rPr lang="en-GB" sz="1600" u="sng" dirty="0">
                <a:solidFill>
                  <a:srgbClr val="FF0000"/>
                </a:solidFill>
                <a:latin typeface="HP Simplified" panose="020B0604020204020204" pitchFamily="34" charset="0"/>
              </a:rPr>
              <a:t>essential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</a:t>
            </a:r>
            <a:r>
              <a:rPr lang="en-GB" sz="1600" dirty="0">
                <a:latin typeface="HP Simplified" panose="020B0604020204020204" pitchFamily="34" charset="0"/>
              </a:rPr>
              <a:t>for vital processes of the cell.</a:t>
            </a:r>
            <a:endParaRPr lang="en-US" sz="1600" dirty="0">
              <a:latin typeface="HP Simplified" panose="020B0604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rgbClr val="92D050"/>
                </a:solidFill>
                <a:latin typeface="HP Simplified" panose="020B0604020204020204" pitchFamily="34" charset="0"/>
              </a:rPr>
              <a:t>Inclusions</a:t>
            </a:r>
            <a:r>
              <a:rPr lang="en-GB" sz="1600" dirty="0">
                <a:latin typeface="HP Simplified" panose="020B0604020204020204" pitchFamily="34" charset="0"/>
              </a:rPr>
              <a:t>: They are </a:t>
            </a:r>
            <a:r>
              <a:rPr lang="en-GB" sz="1600" u="sng" dirty="0">
                <a:solidFill>
                  <a:srgbClr val="FF0000"/>
                </a:solidFill>
                <a:latin typeface="HP Simplified" panose="020B0604020204020204" pitchFamily="34" charset="0"/>
              </a:rPr>
              <a:t>not essential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</a:t>
            </a:r>
            <a:r>
              <a:rPr lang="en-GB" sz="1600" dirty="0">
                <a:latin typeface="HP Simplified" panose="020B0604020204020204" pitchFamily="34" charset="0"/>
              </a:rPr>
              <a:t>for vitality of cells , may be present or absent</a:t>
            </a:r>
            <a:r>
              <a:rPr lang="en-US" sz="1600" dirty="0">
                <a:latin typeface="HP Simplified" panose="020B0604020204020204" pitchFamily="34" charset="0"/>
              </a:rPr>
              <a:t>.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       Examples are lipids , glycogen and pigments like melanin &amp; lipofuscin.</a:t>
            </a:r>
          </a:p>
          <a:p>
            <a:r>
              <a:rPr lang="en-GB" sz="1600" dirty="0">
                <a:latin typeface="HP Simplified" panose="020B0604020204020204" pitchFamily="34" charset="0"/>
              </a:rPr>
              <a:t> </a:t>
            </a:r>
            <a:endParaRPr lang="en-US" sz="1600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3"/>
              </a:solidFill>
              <a:latin typeface="HP Simplified" panose="020B0604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B67A0-EE75-4B3C-80FB-FA6190C0475D}"/>
              </a:ext>
            </a:extLst>
          </p:cNvPr>
          <p:cNvSpPr txBox="1"/>
          <p:nvPr/>
        </p:nvSpPr>
        <p:spPr>
          <a:xfrm>
            <a:off x="691115" y="298870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50"/>
                </a:solidFill>
                <a:latin typeface="HP Simplified" panose="020B0604020204020204" pitchFamily="34" charset="0"/>
              </a:rPr>
              <a:t>Cytoplasm :</a:t>
            </a:r>
            <a:endParaRPr lang="ar-SA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23782E-EC9A-4366-9CDF-32C741D29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665825"/>
              </p:ext>
            </p:extLst>
          </p:nvPr>
        </p:nvGraphicFramePr>
        <p:xfrm>
          <a:off x="2618508" y="1693718"/>
          <a:ext cx="5998891" cy="302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588E40-C3BC-4C49-9AE9-490A670968BB}"/>
              </a:ext>
            </a:extLst>
          </p:cNvPr>
          <p:cNvSpPr txBox="1"/>
          <p:nvPr/>
        </p:nvSpPr>
        <p:spPr>
          <a:xfrm>
            <a:off x="691116" y="2222031"/>
            <a:ext cx="202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50"/>
                </a:solidFill>
                <a:latin typeface="HP Simplified" panose="020B0604020204020204" pitchFamily="34" charset="0"/>
              </a:rPr>
              <a:t>Cytoplasmic organelles :</a:t>
            </a:r>
            <a:endParaRPr lang="en-US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/>
        </p:nvSpPr>
        <p:spPr>
          <a:xfrm>
            <a:off x="224972" y="640112"/>
            <a:ext cx="5580600" cy="125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</a:rPr>
              <a:t>Cell membrane:</a:t>
            </a:r>
            <a:endParaRPr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HP Simplified" panose="020B0604020204020204" pitchFamily="34" charset="0"/>
              </a:rPr>
              <a:t>A very thin membrane surrounding the cell</a:t>
            </a:r>
            <a:r>
              <a:rPr lang="en-GB" sz="1400" dirty="0">
                <a:solidFill>
                  <a:srgbClr val="A64D79"/>
                </a:solidFill>
                <a:latin typeface="HP Simplified" panose="020B0604020204020204" pitchFamily="34" charset="0"/>
              </a:rPr>
              <a:t>.</a:t>
            </a:r>
            <a:endParaRPr sz="1400" dirty="0">
              <a:solidFill>
                <a:srgbClr val="A64D79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A64D79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 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3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139700" lv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</a:pPr>
            <a:r>
              <a:rPr lang="en-GB" sz="1400" b="1" dirty="0">
                <a:solidFill>
                  <a:srgbClr val="FF0000"/>
                </a:solidFill>
                <a:latin typeface="HP Simplified" panose="020B0604020204020204" pitchFamily="34" charset="0"/>
              </a:rPr>
              <a:t>Selective barrier</a:t>
            </a:r>
            <a:r>
              <a:rPr lang="en-GB" sz="1400" dirty="0">
                <a:solidFill>
                  <a:srgbClr val="A64D79"/>
                </a:solidFill>
                <a:latin typeface="HP Simplified" panose="020B0604020204020204" pitchFamily="34" charset="0"/>
              </a:rPr>
              <a:t>.</a:t>
            </a:r>
          </a:p>
        </p:txBody>
      </p:sp>
      <p:sp>
        <p:nvSpPr>
          <p:cNvPr id="238" name="Google Shape;238;p26"/>
          <p:cNvSpPr/>
          <p:nvPr/>
        </p:nvSpPr>
        <p:spPr>
          <a:xfrm>
            <a:off x="4517409" y="1108216"/>
            <a:ext cx="2185641" cy="144846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rgbClr val="FFFFFF"/>
              </a:solidFill>
              <a:latin typeface="HP Simplified" panose="020B0604020204020204" pitchFamily="34" charset="0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517409" y="438408"/>
            <a:ext cx="3074089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B050"/>
                </a:solidFill>
                <a:latin typeface="HP Simplified" panose="020B0604020204020204" pitchFamily="34" charset="0"/>
              </a:rPr>
              <a:t>How does it appear ?</a:t>
            </a:r>
            <a:endParaRPr sz="16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291301" y="1906473"/>
            <a:ext cx="4218991" cy="2647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B050"/>
                </a:solidFill>
                <a:latin typeface="HP Simplified" panose="020B0604020204020204" pitchFamily="34" charset="0"/>
              </a:rPr>
              <a:t>Chemical structure:</a:t>
            </a:r>
            <a:endParaRPr sz="1400" b="1" u="sng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400" b="1" u="sng" dirty="0">
                <a:solidFill>
                  <a:srgbClr val="92D050"/>
                </a:solidFill>
                <a:latin typeface="HP Simplified" panose="020B0604020204020204" pitchFamily="34" charset="0"/>
              </a:rPr>
              <a:t> - Phospholipid molecules </a:t>
            </a:r>
            <a:r>
              <a:rPr lang="en-GB" sz="1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latin typeface="HP Simplified" panose="020B0604020204020204" pitchFamily="34" charset="0"/>
              </a:rPr>
              <a:t>arranged in two layers</a:t>
            </a:r>
            <a:r>
              <a:rPr lang="en-GB" sz="1400" dirty="0">
                <a:solidFill>
                  <a:srgbClr val="A64D79"/>
                </a:solidFill>
                <a:latin typeface="HP Simplified" panose="020B0604020204020204" pitchFamily="34" charset="0"/>
              </a:rPr>
              <a:t>.</a:t>
            </a:r>
            <a:endParaRPr sz="14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solidFill>
                  <a:schemeClr val="accent3"/>
                </a:solidFill>
                <a:latin typeface="HP Simplified" panose="020B0604020204020204" pitchFamily="34" charset="0"/>
              </a:rPr>
              <a:t> </a:t>
            </a:r>
            <a:r>
              <a:rPr lang="en-GB" sz="1400" b="1" u="sng" dirty="0">
                <a:solidFill>
                  <a:srgbClr val="92D050"/>
                </a:solidFill>
                <a:latin typeface="HP Simplified" panose="020B0604020204020204" pitchFamily="34" charset="0"/>
              </a:rPr>
              <a:t>- Protein molecules:</a:t>
            </a:r>
            <a:endParaRPr lang="en-US" sz="1400" b="1" u="sng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HP Simplified" panose="020B0604020204020204" pitchFamily="34" charset="0"/>
              </a:rPr>
              <a:t>peripheral and integral proteins. </a:t>
            </a:r>
            <a:endParaRPr sz="14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solidFill>
                  <a:srgbClr val="92D050"/>
                </a:solidFill>
                <a:latin typeface="HP Simplified" panose="020B0604020204020204" pitchFamily="34" charset="0"/>
              </a:rPr>
              <a:t>- Carbohydrate molecules: </a:t>
            </a:r>
            <a:endParaRPr sz="1400" b="1" u="sng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HP Simplified" panose="020B0604020204020204" pitchFamily="34" charset="0"/>
              </a:rPr>
              <a:t>attached to either proteins or lipids (</a:t>
            </a:r>
            <a:r>
              <a:rPr lang="en-GB" sz="1400" u="sng" dirty="0">
                <a:latin typeface="HP Simplified" panose="020B0604020204020204" pitchFamily="34" charset="0"/>
              </a:rPr>
              <a:t>glycoproteins</a:t>
            </a:r>
            <a:r>
              <a:rPr lang="en-GB" sz="1400" dirty="0">
                <a:latin typeface="HP Simplified" panose="020B0604020204020204" pitchFamily="34" charset="0"/>
              </a:rPr>
              <a:t> and </a:t>
            </a:r>
            <a:r>
              <a:rPr lang="en-GB" sz="1400" u="sng" dirty="0">
                <a:latin typeface="HP Simplified" panose="020B0604020204020204" pitchFamily="34" charset="0"/>
              </a:rPr>
              <a:t>glycolipids</a:t>
            </a:r>
            <a:r>
              <a:rPr lang="en-GB" sz="1400" dirty="0">
                <a:latin typeface="HP Simplified" panose="020B0604020204020204" pitchFamily="34" charset="0"/>
              </a:rPr>
              <a:t>) forming the surface or </a:t>
            </a:r>
            <a:r>
              <a:rPr lang="en-GB" sz="1400" b="1" dirty="0">
                <a:solidFill>
                  <a:srgbClr val="FF0000"/>
                </a:solidFill>
                <a:latin typeface="HP Simplified" panose="020B0604020204020204" pitchFamily="34" charset="0"/>
              </a:rPr>
              <a:t>cell coat.</a:t>
            </a:r>
            <a:r>
              <a:rPr lang="en-GB" sz="1400" dirty="0">
                <a:solidFill>
                  <a:schemeClr val="accent3"/>
                </a:solidFill>
                <a:latin typeface="HP Simplified" panose="020B0604020204020204" pitchFamily="34" charset="0"/>
              </a:rPr>
              <a:t> </a:t>
            </a:r>
            <a:endParaRPr sz="14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accent3"/>
              </a:solidFill>
              <a:latin typeface="HP Simplified" panose="020B0604020204020204" pitchFamily="34" charset="0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261791" y="3802526"/>
            <a:ext cx="45336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600" b="1" dirty="0">
                <a:solidFill>
                  <a:srgbClr val="00B050"/>
                </a:solidFill>
                <a:latin typeface="HP Simplified" panose="020B0604020204020204" pitchFamily="34" charset="0"/>
              </a:rPr>
              <a:t>Function of </a:t>
            </a:r>
            <a:r>
              <a:rPr lang="en-GB" sz="1600" b="1" dirty="0">
                <a:solidFill>
                  <a:srgbClr val="FF0000"/>
                </a:solidFill>
                <a:latin typeface="HP Simplified" panose="020B0604020204020204" pitchFamily="34" charset="0"/>
              </a:rPr>
              <a:t>(Glycocalyx)</a:t>
            </a:r>
            <a:r>
              <a:rPr lang="en-GB" sz="1600" b="1" dirty="0">
                <a:solidFill>
                  <a:srgbClr val="00B050"/>
                </a:solidFill>
                <a:latin typeface="HP Simplified" panose="020B0604020204020204" pitchFamily="34" charset="0"/>
              </a:rPr>
              <a:t>.  </a:t>
            </a:r>
            <a:endParaRPr sz="1600" b="1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HP Simplified" panose="020B0604020204020204" pitchFamily="34" charset="0"/>
              </a:rPr>
              <a:t>1- protection of the cell </a:t>
            </a:r>
            <a:endParaRPr sz="1400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HP Simplified" panose="020B0604020204020204" pitchFamily="34" charset="0"/>
              </a:rPr>
              <a:t>2- cell recognition and adhesion.</a:t>
            </a:r>
            <a:endParaRPr sz="1400" dirty="0">
              <a:latin typeface="HP Simplified" panose="020B0604020204020204" pitchFamily="34" charset="0"/>
            </a:endParaRPr>
          </a:p>
        </p:txBody>
      </p:sp>
      <p:sp>
        <p:nvSpPr>
          <p:cNvPr id="14" name="Google Shape;239;p26">
            <a:extLst>
              <a:ext uri="{FF2B5EF4-FFF2-40B4-BE49-F238E27FC236}">
                <a16:creationId xmlns:a16="http://schemas.microsoft.com/office/drawing/2014/main" id="{E5D835E7-F9A1-4647-A37A-E2F1C4DA3A63}"/>
              </a:ext>
            </a:extLst>
          </p:cNvPr>
          <p:cNvSpPr txBox="1"/>
          <p:nvPr/>
        </p:nvSpPr>
        <p:spPr>
          <a:xfrm>
            <a:off x="4721414" y="1387132"/>
            <a:ext cx="225685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92D050"/>
                </a:solidFill>
                <a:latin typeface="HP Simplified" panose="020B0604020204020204" pitchFamily="34" charset="0"/>
              </a:rPr>
              <a:t>LM (Light Microscope) </a:t>
            </a:r>
            <a:endParaRPr lang="en-US" sz="14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u="sng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HP Simplified" panose="020B0604020204020204" pitchFamily="34" charset="0"/>
              </a:rPr>
              <a:t>Not visible.</a:t>
            </a:r>
          </a:p>
        </p:txBody>
      </p:sp>
      <p:sp>
        <p:nvSpPr>
          <p:cNvPr id="15" name="Google Shape;238;p26">
            <a:extLst>
              <a:ext uri="{FF2B5EF4-FFF2-40B4-BE49-F238E27FC236}">
                <a16:creationId xmlns:a16="http://schemas.microsoft.com/office/drawing/2014/main" id="{BE01434B-95C1-425B-B7EE-7CD2D0CD0054}"/>
              </a:ext>
            </a:extLst>
          </p:cNvPr>
          <p:cNvSpPr/>
          <p:nvPr/>
        </p:nvSpPr>
        <p:spPr>
          <a:xfrm>
            <a:off x="6800786" y="1169382"/>
            <a:ext cx="2185641" cy="144025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rgbClr val="FFFFFF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BD9AE-6337-4149-A586-801D4D002B80}"/>
              </a:ext>
            </a:extLst>
          </p:cNvPr>
          <p:cNvSpPr txBox="1"/>
          <p:nvPr/>
        </p:nvSpPr>
        <p:spPr>
          <a:xfrm>
            <a:off x="6886057" y="1412961"/>
            <a:ext cx="2086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EM (Electron Microscope)</a:t>
            </a:r>
            <a:br>
              <a:rPr lang="en-US" sz="1400" dirty="0">
                <a:solidFill>
                  <a:srgbClr val="92D050"/>
                </a:solidFill>
              </a:rPr>
            </a:br>
            <a:r>
              <a:rPr lang="en-US" sz="1400" dirty="0"/>
              <a:t> </a:t>
            </a:r>
          </a:p>
          <a:p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241" name="Google Shape;241;p26"/>
          <p:cNvSpPr txBox="1"/>
          <p:nvPr/>
        </p:nvSpPr>
        <p:spPr>
          <a:xfrm>
            <a:off x="6903947" y="1618836"/>
            <a:ext cx="21402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HP Simplified" panose="020B0604020204020204" pitchFamily="34" charset="0"/>
              </a:rPr>
              <a:t>2 dark lines separated by a light line (</a:t>
            </a:r>
            <a:r>
              <a:rPr lang="en-GB" sz="1050" dirty="0">
                <a:latin typeface="HP Simplified" panose="020B0604020204020204" pitchFamily="34" charset="0"/>
              </a:rPr>
              <a:t>Trilaminar appearance).</a:t>
            </a:r>
            <a:endParaRPr sz="1050" dirty="0">
              <a:latin typeface="HP Simplified" panose="020B0604020204020204" pitchFamily="34" charset="0"/>
            </a:endParaRPr>
          </a:p>
        </p:txBody>
      </p:sp>
      <p:pic>
        <p:nvPicPr>
          <p:cNvPr id="18" name="صورة 13">
            <a:extLst>
              <a:ext uri="{FF2B5EF4-FFF2-40B4-BE49-F238E27FC236}">
                <a16:creationId xmlns:a16="http://schemas.microsoft.com/office/drawing/2014/main" id="{31EB4E13-6F03-4BAC-9EBB-EAC705AE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42" y="2709098"/>
            <a:ext cx="4331458" cy="1897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B4C95-0FA3-4237-A129-F3A5AA1DFE33}"/>
              </a:ext>
            </a:extLst>
          </p:cNvPr>
          <p:cNvSpPr txBox="1"/>
          <p:nvPr/>
        </p:nvSpPr>
        <p:spPr>
          <a:xfrm>
            <a:off x="418892" y="104247"/>
            <a:ext cx="278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A) Membranous 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/>
        </p:nvSpPr>
        <p:spPr>
          <a:xfrm>
            <a:off x="69572" y="31421"/>
            <a:ext cx="8366100" cy="14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</a:rPr>
              <a:t> Specializations of Cell Membrane :</a:t>
            </a:r>
            <a:endParaRPr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Cilia: </a:t>
            </a:r>
            <a:endParaRPr sz="1600" b="1" dirty="0">
              <a:solidFill>
                <a:srgbClr val="9900FF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Long motile hair-like structures surrounded by cell membrane.</a:t>
            </a:r>
          </a:p>
          <a:p>
            <a:r>
              <a:rPr lang="en-GB" sz="1600" dirty="0">
                <a:latin typeface="HP Simplified" panose="020B0604020204020204" pitchFamily="34" charset="0"/>
              </a:rPr>
              <a:t>Their core is made of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microtubules.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HP Simplified" panose="020B0604020204020204" pitchFamily="34" charset="0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69572" y="1480931"/>
            <a:ext cx="5283600" cy="129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Microvilli (Brush border) </a:t>
            </a:r>
            <a:r>
              <a:rPr lang="en-GB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:</a:t>
            </a:r>
            <a:endParaRPr sz="1600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Cylindrical cytoplasmic projection of apical surface to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increase</a:t>
            </a:r>
            <a:r>
              <a:rPr lang="en-GB" sz="1600" dirty="0">
                <a:latin typeface="HP Simplified" panose="020B0604020204020204" pitchFamily="34" charset="0"/>
              </a:rPr>
              <a:t> surface area . Their core contains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actin filaments.</a:t>
            </a:r>
            <a:endParaRPr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768EA3-58BF-4FE4-85C2-8D45C511771E}"/>
              </a:ext>
            </a:extLst>
          </p:cNvPr>
          <p:cNvSpPr txBox="1"/>
          <p:nvPr/>
        </p:nvSpPr>
        <p:spPr>
          <a:xfrm>
            <a:off x="122472" y="2593810"/>
            <a:ext cx="7118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Intercellular junctions 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  <a:p>
            <a:pPr lvl="0"/>
            <a:r>
              <a:rPr lang="en-US" sz="1600" dirty="0">
                <a:latin typeface="HP Simplified" panose="020B0604020204020204" pitchFamily="34" charset="0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1. 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Occluding (Tight) Junction: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seals the intercellular space. </a:t>
            </a:r>
          </a:p>
          <a:p>
            <a:pPr lvl="0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    2. 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Adherening Junction: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fixes adjacent cells together:   </a:t>
            </a:r>
          </a:p>
          <a:p>
            <a:pPr marL="0"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          a)  Zonula Adhering Junction.</a:t>
            </a:r>
          </a:p>
          <a:p>
            <a:pPr marL="0"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          b)  Desmosome (Macula Adherening Junction).</a:t>
            </a:r>
          </a:p>
          <a:p>
            <a:pPr lvl="0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     3</a:t>
            </a:r>
            <a:r>
              <a:rPr lang="en-US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. </a:t>
            </a:r>
            <a:r>
              <a:rPr lang="en-US" sz="1600" b="1" dirty="0">
                <a:latin typeface="HP Simplified" panose="020B0604020204020204" pitchFamily="34" charset="0"/>
              </a:rPr>
              <a:t>Gap junction</a:t>
            </a:r>
            <a:r>
              <a:rPr lang="en-US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:</a:t>
            </a:r>
            <a:r>
              <a:rPr lang="en-GB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  <a:r>
              <a:rPr lang="en-GB" sz="1600" dirty="0">
                <a:latin typeface="HP Simplified" panose="020B0604020204020204" pitchFamily="34" charset="0"/>
              </a:rPr>
              <a:t>Allow free communication between the cells.</a:t>
            </a:r>
          </a:p>
          <a:p>
            <a:pPr lvl="0"/>
            <a:r>
              <a:rPr lang="en-US" sz="1600" dirty="0">
                <a:latin typeface="HP Simplified" panose="020B0604020204020204" pitchFamily="34" charset="0"/>
              </a:rPr>
              <a:t>*When a combination of 1 , 2a and 2b is present , this is called</a:t>
            </a:r>
          </a:p>
          <a:p>
            <a:pPr lvl="0"/>
            <a:r>
              <a:rPr lang="en-US" sz="1600" dirty="0">
                <a:latin typeface="HP Simplified" panose="020B0604020204020204" pitchFamily="34" charset="0"/>
              </a:rPr>
              <a:t> a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junctional complex.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  <a:p>
            <a:endParaRPr lang="en-US" sz="1600" dirty="0">
              <a:latin typeface="HP Simplified" panose="020B0604020204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A7B6BC-E131-45F6-AB40-8F605A7CCC94}"/>
              </a:ext>
            </a:extLst>
          </p:cNvPr>
          <p:cNvGrpSpPr/>
          <p:nvPr/>
        </p:nvGrpSpPr>
        <p:grpSpPr>
          <a:xfrm>
            <a:off x="6620480" y="2070128"/>
            <a:ext cx="2103878" cy="2631120"/>
            <a:chOff x="6635720" y="2346240"/>
            <a:chExt cx="1880618" cy="2389159"/>
          </a:xfrm>
        </p:grpSpPr>
        <p:pic>
          <p:nvPicPr>
            <p:cNvPr id="27" name="Picture 6" descr="Junctions">
              <a:extLst>
                <a:ext uri="{FF2B5EF4-FFF2-40B4-BE49-F238E27FC236}">
                  <a16:creationId xmlns:a16="http://schemas.microsoft.com/office/drawing/2014/main" id="{383035E5-61E0-49E5-B959-E7A198A2F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34" r="32179" b="14235"/>
            <a:stretch>
              <a:fillRect/>
            </a:stretch>
          </p:blipFill>
          <p:spPr bwMode="auto">
            <a:xfrm>
              <a:off x="6635720" y="2346240"/>
              <a:ext cx="1290310" cy="238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FE6C18-A230-48E8-BC0A-CC1F1BB8D90E}"/>
                </a:ext>
              </a:extLst>
            </p:cNvPr>
            <p:cNvSpPr/>
            <p:nvPr/>
          </p:nvSpPr>
          <p:spPr bwMode="auto">
            <a:xfrm>
              <a:off x="7926030" y="2932622"/>
              <a:ext cx="548458" cy="472946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  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AA2EF3-C054-4DAA-953B-CD9FD2A96834}"/>
                </a:ext>
              </a:extLst>
            </p:cNvPr>
            <p:cNvSpPr/>
            <p:nvPr/>
          </p:nvSpPr>
          <p:spPr bwMode="auto">
            <a:xfrm>
              <a:off x="7939980" y="3414294"/>
              <a:ext cx="548458" cy="455493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2a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6EA01A-B77F-40CE-897F-2C25A8A8AF7E}"/>
                </a:ext>
              </a:extLst>
            </p:cNvPr>
            <p:cNvSpPr/>
            <p:nvPr/>
          </p:nvSpPr>
          <p:spPr bwMode="auto">
            <a:xfrm>
              <a:off x="7946955" y="3861061"/>
              <a:ext cx="548458" cy="418845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2b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6E42277-BE76-487C-822B-E00957CDC98E}"/>
                </a:ext>
              </a:extLst>
            </p:cNvPr>
            <p:cNvSpPr/>
            <p:nvPr/>
          </p:nvSpPr>
          <p:spPr bwMode="auto">
            <a:xfrm>
              <a:off x="7946954" y="4279906"/>
              <a:ext cx="569384" cy="455493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90DE570F-F8CF-4CC9-A82F-95304873B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018" y="134084"/>
            <a:ext cx="3806982" cy="19360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/>
        </p:nvSpPr>
        <p:spPr>
          <a:xfrm>
            <a:off x="421313" y="362478"/>
            <a:ext cx="5734200" cy="17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</a:rPr>
              <a:t>Mitochondria: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</a:rPr>
              <a:t> </a:t>
            </a:r>
            <a:endParaRPr sz="14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Char char="-"/>
            </a:pPr>
            <a:r>
              <a:rPr lang="en-GB" sz="1600" dirty="0">
                <a:latin typeface="HP Simplified" panose="020B0604020204020204" pitchFamily="34" charset="0"/>
              </a:rPr>
              <a:t>Each mitochondrion is rod-shaped .</a:t>
            </a:r>
            <a:endParaRPr sz="1600" dirty="0">
              <a:latin typeface="HP Simplified" panose="020B0604020204020204" pitchFamily="34" charset="0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Char char="-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The wall is composed of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2 MEMBRANES.</a:t>
            </a:r>
            <a:endParaRPr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Char char="-"/>
            </a:pPr>
            <a:r>
              <a:rPr lang="en-GB" sz="1600" dirty="0">
                <a:latin typeface="HP Simplified" panose="020B0604020204020204" pitchFamily="34" charset="0"/>
              </a:rPr>
              <a:t>The outer is smooth, the inner is folded to form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CRISTAE</a:t>
            </a:r>
            <a:r>
              <a:rPr lang="en-GB" sz="1600" dirty="0">
                <a:latin typeface="HP Simplified" panose="020B0604020204020204" pitchFamily="34" charset="0"/>
              </a:rPr>
              <a:t>. </a:t>
            </a:r>
            <a:endParaRPr sz="1600" dirty="0">
              <a:latin typeface="HP Simplified" panose="020B0604020204020204" pitchFamily="34" charset="0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Char char="-"/>
            </a:pPr>
            <a:r>
              <a:rPr lang="en-GB" sz="1600" dirty="0">
                <a:latin typeface="HP Simplified" panose="020B0604020204020204" pitchFamily="34" charset="0"/>
              </a:rPr>
              <a:t>The cavity is filled with mitochondrial matrix, which contains enzymes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. Also contains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it’s own DNA </a:t>
            </a:r>
            <a:r>
              <a:rPr lang="en-GB" sz="1600" dirty="0">
                <a:solidFill>
                  <a:srgbClr val="CC0000"/>
                </a:solidFill>
                <a:latin typeface="HP Simplified" panose="020B0604020204020204" pitchFamily="34" charset="0"/>
              </a:rPr>
              <a:t>.</a:t>
            </a:r>
            <a:endParaRPr sz="1600" dirty="0">
              <a:solidFill>
                <a:srgbClr val="CC000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3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accent3"/>
              </a:solidFill>
              <a:latin typeface="HP Simplified" panose="020B0604020204020204" pitchFamily="34" charset="0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421313" y="2263431"/>
            <a:ext cx="5160900" cy="13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</a:t>
            </a:r>
            <a:r>
              <a:rPr lang="en-GB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arenR"/>
            </a:pPr>
            <a:r>
              <a:rPr lang="en-GB" sz="1600" dirty="0">
                <a:latin typeface="HP Simplified" panose="020B0604020204020204" pitchFamily="34" charset="0"/>
              </a:rPr>
              <a:t>Generation of ATP , which is the source of energy for the cell ,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They are called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the power-house of the cell. </a:t>
            </a:r>
            <a:endParaRPr sz="1600" dirty="0">
              <a:latin typeface="HP Simplified" panose="020B0604020204020204" pitchFamily="34" charset="0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arenR"/>
            </a:pPr>
            <a:r>
              <a:rPr lang="en-GB" sz="1600" dirty="0">
                <a:latin typeface="HP Simplified" panose="020B0604020204020204" pitchFamily="34" charset="0"/>
              </a:rPr>
              <a:t>They can form their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own proteins </a:t>
            </a:r>
            <a:r>
              <a:rPr lang="en-GB" sz="1600" dirty="0">
                <a:latin typeface="HP Simplified" panose="020B0604020204020204" pitchFamily="34" charset="0"/>
              </a:rPr>
              <a:t>and undergo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self replication.</a:t>
            </a:r>
            <a:endParaRPr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663" y="543231"/>
            <a:ext cx="2853825" cy="21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36CC09BD-B049-4DDE-9BF1-8B471699E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88133"/>
              </p:ext>
            </p:extLst>
          </p:nvPr>
        </p:nvGraphicFramePr>
        <p:xfrm>
          <a:off x="199466" y="803201"/>
          <a:ext cx="8745068" cy="399288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72534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4372534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262067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Smooth Endoplasmic Reticulum</a:t>
                      </a:r>
                      <a:endParaRPr lang="ar-SA" sz="1400" b="0" dirty="0">
                        <a:solidFill>
                          <a:schemeClr val="bg1"/>
                        </a:solidFill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Rough Endoplasmic Reticulum</a:t>
                      </a:r>
                      <a:endParaRPr lang="en-US" sz="1400" b="0" dirty="0"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1485047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solidFill>
                          <a:schemeClr val="bg1"/>
                        </a:solidFill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HP Simplified" panose="020B0604020204020204" pitchFamily="34" charset="0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03169"/>
                  </a:ext>
                </a:extLst>
              </a:tr>
              <a:tr h="436779"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HP Simplified" panose="020B0604020204020204" pitchFamily="34" charset="0"/>
                        </a:rPr>
                        <a:t>Membranous tubules and vesicles , with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HP Simplified" panose="020B0604020204020204" pitchFamily="34" charset="0"/>
                        </a:rPr>
                        <a:t>NO</a:t>
                      </a:r>
                      <a:r>
                        <a:rPr lang="en-GB" sz="1400" dirty="0">
                          <a:latin typeface="HP Simplified" panose="020B0604020204020204" pitchFamily="34" charset="0"/>
                        </a:rPr>
                        <a:t> ribosomes on the surface.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HP Simplified" panose="020B0604020204020204" pitchFamily="34" charset="0"/>
                        </a:rPr>
                        <a:t>Membranous sheets of flattened tubules &amp; vesicles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HP Simplified" panose="020B0604020204020204" pitchFamily="34" charset="0"/>
                        </a:rPr>
                        <a:t>WITH ribosomes on the surface.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956253"/>
                  </a:ext>
                </a:extLst>
              </a:tr>
              <a:tr h="1219720">
                <a:tc>
                  <a:txBody>
                    <a:bodyPr/>
                    <a:lstStyle/>
                    <a:p>
                      <a:pPr lvl="0" algn="l">
                        <a:tabLst>
                          <a:tab pos="228600" algn="l"/>
                        </a:tabLst>
                        <a:defRPr/>
                      </a:pPr>
                      <a:r>
                        <a:rPr lang="en-GB" sz="1400" b="1" dirty="0">
                          <a:solidFill>
                            <a:srgbClr val="92D05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  <a:endParaRPr lang="en-GB" sz="1400" dirty="0">
                        <a:solidFill>
                          <a:srgbClr val="92D050"/>
                        </a:solidFill>
                        <a:latin typeface="HP Simplified" panose="020B0604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u="none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1) Synthesis of </a:t>
                      </a:r>
                      <a:r>
                        <a:rPr lang="en-GB" sz="1400" u="none" dirty="0">
                          <a:solidFill>
                            <a:srgbClr val="FF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lipids &amp; cholesterol.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u="none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Synthesis of </a:t>
                      </a:r>
                      <a:r>
                        <a:rPr lang="en-GB" sz="1400" u="none" dirty="0">
                          <a:solidFill>
                            <a:srgbClr val="FF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steroid hormones</a:t>
                      </a:r>
                      <a:r>
                        <a:rPr lang="en-GB" sz="1400" u="none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e.g. cortisone.</a:t>
                      </a:r>
                      <a:endParaRPr lang="en-US" sz="1400" u="none" dirty="0"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u="none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 Helps muscle contraction, by acting as a calcium pump.</a:t>
                      </a:r>
                      <a:endParaRPr lang="en-US" sz="1400" u="none" dirty="0"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u="none" dirty="0">
                          <a:solidFill>
                            <a:schemeClr val="tx1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4) </a:t>
                      </a:r>
                      <a:r>
                        <a:rPr lang="en-GB" sz="1400" u="none" dirty="0">
                          <a:solidFill>
                            <a:srgbClr val="FF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Detoxification </a:t>
                      </a:r>
                      <a:r>
                        <a:rPr lang="en-GB" sz="1400" u="none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drugs &amp; toxins.</a:t>
                      </a:r>
                      <a:endParaRPr lang="en-US" sz="1400" u="none" dirty="0"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b="1" dirty="0">
                          <a:solidFill>
                            <a:srgbClr val="92D05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1) Synthesis of </a:t>
                      </a:r>
                      <a:r>
                        <a:rPr lang="en-GB" sz="1400" u="sng" dirty="0">
                          <a:solidFill>
                            <a:srgbClr val="FF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proteins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by ribosomes on its outer surface.</a:t>
                      </a:r>
                      <a:endParaRPr lang="en-US" sz="1400" dirty="0"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Transfer vesicles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transfer the formed protein to Golgi.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834896"/>
                  </a:ext>
                </a:extLst>
              </a:tr>
            </a:tbl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8C9F8EA0-54E7-476B-BA79-3D35AC677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1"/>
          <a:stretch>
            <a:fillRect/>
          </a:stretch>
        </p:blipFill>
        <p:spPr>
          <a:xfrm>
            <a:off x="4704479" y="1312617"/>
            <a:ext cx="1677263" cy="13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2223D-854A-44DC-AD03-EF847B98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413223" y="1262137"/>
            <a:ext cx="1739561" cy="140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2" descr="B659C996">
            <a:extLst>
              <a:ext uri="{FF2B5EF4-FFF2-40B4-BE49-F238E27FC236}">
                <a16:creationId xmlns:a16="http://schemas.microsoft.com/office/drawing/2014/main" id="{14C22F7A-F066-4889-9C17-2790C42C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29" r="5598" b="3395"/>
          <a:stretch>
            <a:fillRect/>
          </a:stretch>
        </p:blipFill>
        <p:spPr bwMode="auto">
          <a:xfrm>
            <a:off x="2337105" y="1262137"/>
            <a:ext cx="1713899" cy="13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2425542">
            <a:extLst>
              <a:ext uri="{FF2B5EF4-FFF2-40B4-BE49-F238E27FC236}">
                <a16:creationId xmlns:a16="http://schemas.microsoft.com/office/drawing/2014/main" id="{4BFAC6ED-D634-4D89-B78E-1C490F3F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495" r="2438" b="3528"/>
          <a:stretch>
            <a:fillRect/>
          </a:stretch>
        </p:blipFill>
        <p:spPr bwMode="auto">
          <a:xfrm>
            <a:off x="6668059" y="1257224"/>
            <a:ext cx="1692967" cy="13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71DB68FB-DE30-4F0F-8C91-ACB4AFD283EA}"/>
              </a:ext>
            </a:extLst>
          </p:cNvPr>
          <p:cNvSpPr txBox="1">
            <a:spLocks noChangeArrowheads="1"/>
          </p:cNvSpPr>
          <p:nvPr/>
        </p:nvSpPr>
        <p:spPr>
          <a:xfrm>
            <a:off x="200058" y="457412"/>
            <a:ext cx="7943718" cy="482049"/>
          </a:xfrm>
          <a:prstGeom prst="rect">
            <a:avLst/>
          </a:prstGeom>
        </p:spPr>
        <p:txBody>
          <a:bodyPr/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defRPr/>
            </a:pPr>
            <a:r>
              <a:rPr lang="en-GB" sz="1400" dirty="0">
                <a:latin typeface="HP Simplified" panose="020B0604020204020204" pitchFamily="34" charset="0"/>
              </a:rPr>
              <a:t>It is a system of communicating membranous tubules, vesicles, and flattened</a:t>
            </a:r>
            <a:r>
              <a:rPr lang="en-US" sz="1400" dirty="0">
                <a:latin typeface="HP Simplified" panose="020B0604020204020204" pitchFamily="34" charset="0"/>
              </a:rPr>
              <a:t> vesicles</a:t>
            </a:r>
            <a:r>
              <a:rPr lang="en-GB" sz="1400" dirty="0">
                <a:latin typeface="HP Simplified" panose="020B0604020204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HP Simplified" panose="020B0604020204020204" pitchFamily="34" charset="0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</a:rPr>
              <a:t>cisternae</a:t>
            </a:r>
            <a:r>
              <a:rPr lang="en-US" sz="1400" dirty="0">
                <a:solidFill>
                  <a:srgbClr val="FF0000"/>
                </a:solidFill>
                <a:latin typeface="HP Simplified" panose="020B0604020204020204" pitchFamily="34" charset="0"/>
              </a:rPr>
              <a:t>).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24EB4C0-9BCF-41E9-92BC-32A062249AC0}"/>
              </a:ext>
            </a:extLst>
          </p:cNvPr>
          <p:cNvSpPr txBox="1">
            <a:spLocks/>
          </p:cNvSpPr>
          <p:nvPr/>
        </p:nvSpPr>
        <p:spPr>
          <a:xfrm>
            <a:off x="125266" y="134736"/>
            <a:ext cx="8596668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Endoplasmic reticulum</a:t>
            </a:r>
            <a:endParaRPr lang="ar-SA" sz="1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95555-E7ED-47C8-91BF-81C0C56ECD60}"/>
              </a:ext>
            </a:extLst>
          </p:cNvPr>
          <p:cNvSpPr txBox="1"/>
          <p:nvPr/>
        </p:nvSpPr>
        <p:spPr>
          <a:xfrm>
            <a:off x="199466" y="4835752"/>
            <a:ext cx="2860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P Simplified" panose="020B0604020204020204" pitchFamily="34" charset="0"/>
              </a:rPr>
              <a:t>FROM 437 TEAMWORK</a:t>
            </a:r>
          </a:p>
        </p:txBody>
      </p:sp>
    </p:spTree>
    <p:extLst>
      <p:ext uri="{BB962C8B-B14F-4D97-AF65-F5344CB8AC3E}">
        <p14:creationId xmlns:p14="http://schemas.microsoft.com/office/powerpoint/2010/main" val="209047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59EBEEB7-48F2-423B-A763-0EC6E5F15F77}"/>
              </a:ext>
            </a:extLst>
          </p:cNvPr>
          <p:cNvSpPr txBox="1">
            <a:spLocks/>
          </p:cNvSpPr>
          <p:nvPr/>
        </p:nvSpPr>
        <p:spPr>
          <a:xfrm>
            <a:off x="462271" y="367679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q"/>
            </a:pPr>
            <a:endParaRPr lang="ar-SA" sz="1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عنصر نائب للنص 2">
            <a:extLst>
              <a:ext uri="{FF2B5EF4-FFF2-40B4-BE49-F238E27FC236}">
                <a16:creationId xmlns:a16="http://schemas.microsoft.com/office/drawing/2014/main" id="{77DEBA59-31F3-4AD4-B94E-E86A9E20CE80}"/>
              </a:ext>
            </a:extLst>
          </p:cNvPr>
          <p:cNvSpPr txBox="1">
            <a:spLocks/>
          </p:cNvSpPr>
          <p:nvPr/>
        </p:nvSpPr>
        <p:spPr>
          <a:xfrm>
            <a:off x="276594" y="494140"/>
            <a:ext cx="6262182" cy="3042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Golgi apparatus</a:t>
            </a:r>
          </a:p>
          <a:p>
            <a:pPr rtl="0">
              <a:spcBef>
                <a:spcPts val="0"/>
              </a:spcBef>
            </a:pPr>
            <a:endParaRPr lang="en-GB" sz="18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The secretory apparatus of the cell.</a:t>
            </a: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Consists of stacked saucer-shaped flattened vesicles.</a:t>
            </a: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Each vesicle has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two faces:</a:t>
            </a: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lvl="0"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          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1- Convex (FORMING) face: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receives transfer vesicles.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</a:b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           2-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Concave (MATURE) face: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forms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secretory vesicles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.</a:t>
            </a: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rtl="0">
              <a:spcBef>
                <a:spcPts val="0"/>
              </a:spcBef>
            </a:pPr>
            <a:r>
              <a:rPr lang="en-GB" sz="18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Functions:</a:t>
            </a:r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    1- Sorting, modification &amp; packaging </a:t>
            </a: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of proteins</a:t>
            </a: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lvl="0"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    2- Secretory vesicles</a:t>
            </a: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formation</a:t>
            </a: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lvl="0"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    3-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Formation of lysosomes.</a:t>
            </a: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 </a:t>
            </a:r>
          </a:p>
          <a:p>
            <a:pPr marL="171450" indent="-1714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HP Simplified" panose="020B0604020204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0D3180-105A-4A42-B037-1162FB350D7B}"/>
              </a:ext>
            </a:extLst>
          </p:cNvPr>
          <p:cNvGrpSpPr/>
          <p:nvPr/>
        </p:nvGrpSpPr>
        <p:grpSpPr>
          <a:xfrm>
            <a:off x="5834247" y="333597"/>
            <a:ext cx="3224692" cy="2238153"/>
            <a:chOff x="4857750" y="1279525"/>
            <a:chExt cx="3508375" cy="2695575"/>
          </a:xfrm>
        </p:grpSpPr>
        <p:sp>
          <p:nvSpPr>
            <p:cNvPr id="33" name="AutoShape 8">
              <a:extLst>
                <a:ext uri="{FF2B5EF4-FFF2-40B4-BE49-F238E27FC236}">
                  <a16:creationId xmlns:a16="http://schemas.microsoft.com/office/drawing/2014/main" id="{E7BFF322-92E6-4BF3-9C02-EF62644751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7750" y="1279525"/>
              <a:ext cx="3508375" cy="2695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9" descr="Image-007">
              <a:extLst>
                <a:ext uri="{FF2B5EF4-FFF2-40B4-BE49-F238E27FC236}">
                  <a16:creationId xmlns:a16="http://schemas.microsoft.com/office/drawing/2014/main" id="{F535CEF3-A7D0-482B-9DD8-EAF5AAE42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1558519"/>
              <a:ext cx="2907643" cy="2189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10">
              <a:extLst>
                <a:ext uri="{FF2B5EF4-FFF2-40B4-BE49-F238E27FC236}">
                  <a16:creationId xmlns:a16="http://schemas.microsoft.com/office/drawing/2014/main" id="{71990D96-76EC-4714-8950-BD3B1DC0D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393" y="2538281"/>
              <a:ext cx="963470" cy="182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raditional Arabic" panose="02020603050405020304" pitchFamily="18" charset="-78"/>
                </a:rPr>
                <a:t>Mature face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79529FEB-1FB9-4C0E-BAC6-DDBF466DF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393" y="3786369"/>
              <a:ext cx="961828" cy="182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raditional Arabic" panose="02020603050405020304" pitchFamily="18" charset="-78"/>
                </a:rPr>
                <a:t>Forming face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2">
              <a:extLst>
                <a:ext uri="{FF2B5EF4-FFF2-40B4-BE49-F238E27FC236}">
                  <a16:creationId xmlns:a16="http://schemas.microsoft.com/office/drawing/2014/main" id="{FEEAE9D7-E916-4497-A6C7-AFBACB2DD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9374" y="2998621"/>
              <a:ext cx="696751" cy="365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raditional Arabic" panose="02020603050405020304" pitchFamily="18" charset="-78"/>
                </a:rPr>
                <a:t>Transfer vesicles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53CBEB46-489D-4C1C-82B5-A94501ED4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870" y="1279525"/>
              <a:ext cx="701675" cy="365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raditional Arabic" panose="02020603050405020304" pitchFamily="18" charset="-78"/>
                </a:rPr>
                <a:t>Secretory vesicles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3E03C3EC-4532-4B35-A90B-052B5BDD8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0127" y="2749167"/>
              <a:ext cx="0" cy="275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8B87441D-51CC-404B-8B18-C160CD00D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9307" y="3483578"/>
              <a:ext cx="821" cy="2765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7175A304-E230-4338-890D-6B9470E74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6598" y="1554416"/>
              <a:ext cx="196961" cy="196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2B38565F-22A8-4AF4-8D5E-F2F7FD326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06359" y="1515029"/>
              <a:ext cx="249484" cy="144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329CDC44-7D5F-4C79-AEF9-1C36655A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335" y="3195558"/>
              <a:ext cx="446446" cy="288841"/>
            </a:xfrm>
            <a:custGeom>
              <a:avLst/>
              <a:gdLst>
                <a:gd name="T0" fmla="*/ 0 w 544"/>
                <a:gd name="T1" fmla="*/ 0 h 352"/>
                <a:gd name="T2" fmla="*/ 544 w 544"/>
                <a:gd name="T3" fmla="*/ 0 h 352"/>
                <a:gd name="T4" fmla="*/ 160 w 544"/>
                <a:gd name="T5" fmla="*/ 352 h 352"/>
                <a:gd name="T6" fmla="*/ 0 60000 65536"/>
                <a:gd name="T7" fmla="*/ 0 60000 65536"/>
                <a:gd name="T8" fmla="*/ 0 60000 65536"/>
                <a:gd name="T9" fmla="*/ 0 w 544"/>
                <a:gd name="T10" fmla="*/ 0 h 352"/>
                <a:gd name="T11" fmla="*/ 544 w 544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352">
                  <a:moveTo>
                    <a:pt x="0" y="0"/>
                  </a:moveTo>
                  <a:lnTo>
                    <a:pt x="544" y="0"/>
                  </a:lnTo>
                  <a:lnTo>
                    <a:pt x="160" y="352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4B1C1CE9-75CF-44F0-B2F1-85FB5A7F9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2897" y="3208687"/>
              <a:ext cx="577753" cy="170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Picture 45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E48A2077-7EE0-452B-BB29-E0209422D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63" y="2733208"/>
            <a:ext cx="1784356" cy="19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2">
            <a:extLst>
              <a:ext uri="{FF2B5EF4-FFF2-40B4-BE49-F238E27FC236}">
                <a16:creationId xmlns:a16="http://schemas.microsoft.com/office/drawing/2014/main" id="{E886337C-40EF-4108-8CF9-D040E18853DA}"/>
              </a:ext>
            </a:extLst>
          </p:cNvPr>
          <p:cNvSpPr txBox="1">
            <a:spLocks/>
          </p:cNvSpPr>
          <p:nvPr/>
        </p:nvSpPr>
        <p:spPr>
          <a:xfrm>
            <a:off x="252576" y="852377"/>
            <a:ext cx="5297620" cy="2443715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The digestive apparatus of the cell</a:t>
            </a: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E/M: Spherical membranous vesicles.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Contain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hydrolytic enzymes.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Originate from mature surface of the Golgi apparatus,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while their hydrolytic enzymes are formed in the </a:t>
            </a:r>
            <a:r>
              <a:rPr lang="en-GB" sz="1600" b="1" dirty="0">
                <a:solidFill>
                  <a:srgbClr val="FF0000"/>
                </a:solidFill>
                <a:latin typeface="HP Simplified" panose="020B0604020204020204" pitchFamily="34" charset="0"/>
              </a:rPr>
              <a:t>rough endoplasmic reticulum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.</a:t>
            </a: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intracellular digestion</a:t>
            </a: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of ingested material or old   organelles.</a:t>
            </a: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7AB28A4C-067C-48D6-9399-9283883F34F6}"/>
              </a:ext>
            </a:extLst>
          </p:cNvPr>
          <p:cNvSpPr txBox="1">
            <a:spLocks/>
          </p:cNvSpPr>
          <p:nvPr/>
        </p:nvSpPr>
        <p:spPr>
          <a:xfrm>
            <a:off x="188606" y="471378"/>
            <a:ext cx="8596668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Lysosomes</a:t>
            </a:r>
            <a:endParaRPr lang="ar-SA" sz="1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pic>
        <p:nvPicPr>
          <p:cNvPr id="7" name="Picture 6" descr="A vintage photo of a field&#10;&#10;Description generated with high confidence">
            <a:extLst>
              <a:ext uri="{FF2B5EF4-FFF2-40B4-BE49-F238E27FC236}">
                <a16:creationId xmlns:a16="http://schemas.microsoft.com/office/drawing/2014/main" id="{C679DA82-DB58-49F5-86CE-797E63FF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86" y="291477"/>
            <a:ext cx="3021037" cy="2026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CD8BB-D460-449F-BA16-74ECD51C8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46" y="2404254"/>
            <a:ext cx="2405778" cy="23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4AA65B-912A-4521-8E08-A732B28234C5}"/>
              </a:ext>
            </a:extLst>
          </p:cNvPr>
          <p:cNvSpPr txBox="1"/>
          <p:nvPr/>
        </p:nvSpPr>
        <p:spPr>
          <a:xfrm>
            <a:off x="393295" y="277232"/>
            <a:ext cx="345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  <a:ea typeface="Roboto"/>
                <a:cs typeface="Roboto"/>
                <a:sym typeface="Roboto"/>
              </a:rPr>
              <a:t>B) Non-Membranous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17" name="عنصر نائب للنص 2">
            <a:extLst>
              <a:ext uri="{FF2B5EF4-FFF2-40B4-BE49-F238E27FC236}">
                <a16:creationId xmlns:a16="http://schemas.microsoft.com/office/drawing/2014/main" id="{11EDADFF-D7BA-4950-BEA2-F48C224844D5}"/>
              </a:ext>
            </a:extLst>
          </p:cNvPr>
          <p:cNvSpPr txBox="1">
            <a:spLocks/>
          </p:cNvSpPr>
          <p:nvPr/>
        </p:nvSpPr>
        <p:spPr>
          <a:xfrm>
            <a:off x="154037" y="1450961"/>
            <a:ext cx="6110747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LM: </a:t>
            </a: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Basophilic cytoplasm is due to numerous ribosomes</a:t>
            </a:r>
            <a:r>
              <a:rPr lang="ar-SA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   .</a:t>
            </a:r>
            <a:endParaRPr lang="en-US"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Consist of ribosomal RNA (rRNA), combined with proteins.</a:t>
            </a: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EM: </a:t>
            </a: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Formed of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2 subunits.</a:t>
            </a: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Free in the cytoplasm (may form polyribosomes) or attached to rER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Formed in the nucleolus.</a:t>
            </a: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rtl="0">
              <a:spcBef>
                <a:spcPts val="0"/>
              </a:spcBef>
            </a:pPr>
            <a:r>
              <a:rPr lang="en-GB" sz="18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Protein synthesis.</a:t>
            </a:r>
            <a:endParaRPr lang="en-US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171450" indent="-1714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id="{923358F7-A397-4BE9-8388-B94F4104D748}"/>
              </a:ext>
            </a:extLst>
          </p:cNvPr>
          <p:cNvSpPr txBox="1">
            <a:spLocks/>
          </p:cNvSpPr>
          <p:nvPr/>
        </p:nvSpPr>
        <p:spPr>
          <a:xfrm>
            <a:off x="154037" y="997132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B050"/>
                </a:solidFill>
                <a:latin typeface="HP Simplified" panose="020B0604020204020204" pitchFamily="34" charset="0"/>
              </a:rPr>
              <a:t>Ribosomes</a:t>
            </a:r>
            <a:endParaRPr lang="ar-SA" sz="20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B1962-5FC2-457A-B5BF-AD83C31B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10" y="2571750"/>
            <a:ext cx="3061173" cy="20758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810" y="325717"/>
            <a:ext cx="6446838" cy="28575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Microtubules-containing organelles :</a:t>
            </a:r>
            <a:endParaRPr lang="ar-SA" sz="1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3543300" y="32004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83A1251-9068-441A-863F-0F64458E79CB}"/>
              </a:ext>
            </a:extLst>
          </p:cNvPr>
          <p:cNvSpPr/>
          <p:nvPr/>
        </p:nvSpPr>
        <p:spPr>
          <a:xfrm>
            <a:off x="-2638425" y="-742950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71450" algn="l"/>
              </a:tabLst>
              <a:defRPr/>
            </a:pPr>
            <a:endParaRPr lang="en-US" sz="1350" dirty="0">
              <a:latin typeface="HP Simplified" panose="020B0604020204020204" pitchFamily="34" charset="0"/>
            </a:endParaRPr>
          </a:p>
          <a:p>
            <a:pPr>
              <a:tabLst>
                <a:tab pos="171450" algn="l"/>
              </a:tabLst>
            </a:pPr>
            <a:endParaRPr lang="en-US" sz="1350" dirty="0">
              <a:latin typeface="HP Simplified" panose="020B0604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HP Simplified" panose="020B0604020204020204" pitchFamily="34" charset="0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83F7A4F-4FDD-480E-BD45-19291770B63F}"/>
              </a:ext>
            </a:extLst>
          </p:cNvPr>
          <p:cNvCxnSpPr/>
          <p:nvPr/>
        </p:nvCxnSpPr>
        <p:spPr>
          <a:xfrm>
            <a:off x="2750695" y="8001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D9C7904-770B-426F-B730-A86009E7157D}"/>
              </a:ext>
            </a:extLst>
          </p:cNvPr>
          <p:cNvCxnSpPr/>
          <p:nvPr/>
        </p:nvCxnSpPr>
        <p:spPr>
          <a:xfrm>
            <a:off x="4800600" y="8001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جدول 3">
            <a:extLst>
              <a:ext uri="{FF2B5EF4-FFF2-40B4-BE49-F238E27FC236}">
                <a16:creationId xmlns:a16="http://schemas.microsoft.com/office/drawing/2014/main" id="{1F2889E3-0A31-4449-8059-64F0A1273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64911"/>
              </p:ext>
            </p:extLst>
          </p:nvPr>
        </p:nvGraphicFramePr>
        <p:xfrm>
          <a:off x="569699" y="683622"/>
          <a:ext cx="7963785" cy="4016635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654595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2654595">
                  <a:extLst>
                    <a:ext uri="{9D8B030D-6E8A-4147-A177-3AD203B41FA5}">
                      <a16:colId xmlns:a16="http://schemas.microsoft.com/office/drawing/2014/main" val="2259762080"/>
                    </a:ext>
                  </a:extLst>
                </a:gridCol>
                <a:gridCol w="2654595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38951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Flagella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Cilia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Centrioles 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1063501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03169"/>
                  </a:ext>
                </a:extLst>
              </a:tr>
              <a:tr h="14889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Longer and larger than cilia.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 the tails of sperms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Hair-like striations on the free surface of some cells.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Basal body is similar to centriole.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Shaft is formed of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doublets and 2 central singlets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microtubules, i.e. </a:t>
                      </a:r>
                      <a:r>
                        <a:rPr lang="en-GB" sz="1400" b="0" u="none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microtubules.</a:t>
                      </a:r>
                      <a:endParaRPr lang="en-US" sz="1400" b="0" u="none" dirty="0">
                        <a:solidFill>
                          <a:srgbClr val="FF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- 2 cylinders, perpendicular to each other.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Wall is made of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triplets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microtubules, i.e</a:t>
                      </a:r>
                      <a:r>
                        <a:rPr lang="en-GB" sz="1400" b="0" u="sng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27 microtubules.</a:t>
                      </a:r>
                      <a:endParaRPr lang="en-US" sz="1400" b="0" u="sng" dirty="0">
                        <a:solidFill>
                          <a:srgbClr val="FF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956253"/>
                  </a:ext>
                </a:extLst>
              </a:tr>
              <a:tr h="1063501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400" b="1" u="none" dirty="0">
                          <a:solidFill>
                            <a:srgbClr val="92D05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  <a:endParaRPr lang="en-US" sz="1400" b="1" u="none" dirty="0">
                        <a:solidFill>
                          <a:srgbClr val="92D05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Important for movement of the sperms.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400" b="1" u="none" dirty="0">
                          <a:solidFill>
                            <a:srgbClr val="92D05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  <a:endParaRPr lang="en-US" sz="1400" b="1" u="none" dirty="0">
                        <a:solidFill>
                          <a:srgbClr val="92D05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Movement of particles or fluids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the free surface of the cell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one direction.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400" b="1" u="none" dirty="0">
                          <a:solidFill>
                            <a:srgbClr val="92D05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Functions:</a:t>
                      </a:r>
                      <a:endParaRPr lang="en-US" sz="1400" b="1" u="none" dirty="0">
                        <a:solidFill>
                          <a:srgbClr val="92D05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 Essential </a:t>
                      </a:r>
                      <a:r>
                        <a:rPr lang="en-GB" sz="1400" b="0" u="sng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cell division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b="0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 Formation of </a:t>
                      </a:r>
                      <a:r>
                        <a:rPr lang="en-GB" sz="1400" b="0" u="none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CILIA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1400" b="0" u="none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FLAGELLA.</a:t>
                      </a:r>
                      <a:endParaRPr lang="en-US" sz="1400" b="0" u="none" dirty="0">
                        <a:solidFill>
                          <a:srgbClr val="FF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2834896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B85B1A1-4EDC-4388-879D-15D72B6D1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53" y="1090094"/>
            <a:ext cx="1375528" cy="1026349"/>
          </a:xfrm>
          <a:prstGeom prst="rect">
            <a:avLst/>
          </a:prstGeom>
        </p:spPr>
      </p:pic>
      <p:pic>
        <p:nvPicPr>
          <p:cNvPr id="17" name="Picture 10" descr="16_08">
            <a:extLst>
              <a:ext uri="{FF2B5EF4-FFF2-40B4-BE49-F238E27FC236}">
                <a16:creationId xmlns:a16="http://schemas.microsoft.com/office/drawing/2014/main" id="{CDC5DD67-EF88-40B2-ADD1-B65A3127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3886" r="5962" b="32872"/>
          <a:stretch>
            <a:fillRect/>
          </a:stretch>
        </p:blipFill>
        <p:spPr bwMode="auto">
          <a:xfrm>
            <a:off x="6138530" y="1227519"/>
            <a:ext cx="2394954" cy="7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F02_33">
            <a:extLst>
              <a:ext uri="{FF2B5EF4-FFF2-40B4-BE49-F238E27FC236}">
                <a16:creationId xmlns:a16="http://schemas.microsoft.com/office/drawing/2014/main" id="{9134089A-576C-4169-A03D-978E83AA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13" y="1085850"/>
            <a:ext cx="1501973" cy="100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E3F153-1970-4715-8BC8-E9B6B0315AF6}"/>
              </a:ext>
            </a:extLst>
          </p:cNvPr>
          <p:cNvSpPr txBox="1"/>
          <p:nvPr/>
        </p:nvSpPr>
        <p:spPr>
          <a:xfrm>
            <a:off x="199466" y="4835752"/>
            <a:ext cx="2860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P Simplified" panose="020B0604020204020204" pitchFamily="34" charset="0"/>
              </a:rPr>
              <a:t>FROM 437 TEAMWORK</a:t>
            </a:r>
          </a:p>
        </p:txBody>
      </p:sp>
    </p:spTree>
    <p:extLst>
      <p:ext uri="{BB962C8B-B14F-4D97-AF65-F5344CB8AC3E}">
        <p14:creationId xmlns:p14="http://schemas.microsoft.com/office/powerpoint/2010/main" val="33887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414669" y="607023"/>
            <a:ext cx="7133400" cy="392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D85C6"/>
              </a:solidFill>
              <a:latin typeface="HP Simplified" panose="020B0604020204020204" pitchFamily="34" charset="0"/>
              <a:ea typeface="Alfa Slab One"/>
              <a:cs typeface="Alfa Slab One"/>
              <a:sym typeface="Alfa Slab On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3D85C6"/>
                </a:solidFill>
                <a:latin typeface="HP Simplified" panose="020B0604020204020204" pitchFamily="34" charset="0"/>
                <a:ea typeface="Alfa Slab One"/>
                <a:cs typeface="Alfa Slab One"/>
                <a:sym typeface="Alfa Slab One"/>
              </a:rPr>
              <a:t>   </a:t>
            </a:r>
            <a:endParaRPr sz="1600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HP Simplified" panose="020B0604020204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• What is histology and how it is studied?</a:t>
            </a:r>
            <a:endParaRPr sz="20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• Composition of the cell:</a:t>
            </a:r>
            <a:endParaRPr sz="20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E69138"/>
                </a:solidFill>
                <a:latin typeface="HP Simplified" panose="020B0604020204020204" pitchFamily="34" charset="0"/>
              </a:rPr>
              <a:t> </a:t>
            </a:r>
            <a:r>
              <a:rPr lang="en-GB" sz="1600" b="1" dirty="0">
                <a:latin typeface="HP Simplified" panose="020B0604020204020204" pitchFamily="34" charset="0"/>
              </a:rPr>
              <a:t>Light microscopic (L/ M) and electron microscopic (E/M) </a:t>
            </a:r>
            <a:r>
              <a:rPr lang="en-GB" sz="1600" dirty="0">
                <a:latin typeface="HP Simplified" panose="020B0604020204020204" pitchFamily="34" charset="0"/>
              </a:rPr>
              <a:t>. </a:t>
            </a:r>
            <a:endParaRPr sz="1600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• Function of each component:</a:t>
            </a:r>
            <a:endParaRPr sz="20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4"/>
                </a:solidFill>
                <a:latin typeface="HP Simplified" panose="020B0604020204020204" pitchFamily="34" charset="0"/>
              </a:rPr>
              <a:t> </a:t>
            </a:r>
            <a:r>
              <a:rPr lang="en-GB" sz="1600" b="1" dirty="0">
                <a:latin typeface="HP Simplified" panose="020B0604020204020204" pitchFamily="34" charset="0"/>
              </a:rPr>
              <a:t>- Nucleus.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HP Simplified" panose="020B0604020204020204" pitchFamily="34" charset="0"/>
              </a:rPr>
              <a:t> - Cytoplasm :</a:t>
            </a:r>
            <a:endParaRPr sz="1600" b="1" dirty="0">
              <a:latin typeface="HP Simplified" panose="020B0604020204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latin typeface="HP Simplified" panose="020B0604020204020204" pitchFamily="34" charset="0"/>
              </a:rPr>
              <a:t>                    - Organelles: membranous and non membranous.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HP Simplified" panose="020B0604020204020204" pitchFamily="34" charset="0"/>
              </a:rPr>
              <a:t>                       - Inclusions.</a:t>
            </a:r>
            <a:r>
              <a:rPr lang="en-GB" sz="1600" dirty="0">
                <a:latin typeface="HP Simplified" panose="020B0604020204020204" pitchFamily="34" charset="0"/>
              </a:rPr>
              <a:t> </a:t>
            </a:r>
            <a:endParaRPr sz="1600" dirty="0">
              <a:latin typeface="HP Simplified" panose="020B0604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000B2-7E89-4130-8DDE-6D814F08201A}"/>
              </a:ext>
            </a:extLst>
          </p:cNvPr>
          <p:cNvSpPr txBox="1"/>
          <p:nvPr/>
        </p:nvSpPr>
        <p:spPr>
          <a:xfrm>
            <a:off x="414669" y="675352"/>
            <a:ext cx="4763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000" b="1" dirty="0">
                <a:solidFill>
                  <a:srgbClr val="00B050"/>
                </a:solidFill>
                <a:latin typeface="HP Simplified" panose="020B0604020204020204" pitchFamily="34" charset="0"/>
                <a:ea typeface="Alfa Slab One"/>
                <a:cs typeface="Alfa Slab One"/>
                <a:sym typeface="Alfa Slab One"/>
              </a:rPr>
              <a:t>     Objectives : </a:t>
            </a:r>
          </a:p>
          <a:p>
            <a:endParaRPr lang="en-US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/>
        </p:nvSpPr>
        <p:spPr>
          <a:xfrm>
            <a:off x="297446" y="205808"/>
            <a:ext cx="27984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B05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Cytoskeleton :</a:t>
            </a:r>
            <a:endParaRPr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372140" y="902387"/>
            <a:ext cx="4572000" cy="231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•</a:t>
            </a: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It is the structural skeleton of the cell.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•</a:t>
            </a: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Consists of: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    1- Microfilaments (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actin</a:t>
            </a: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).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    2- Intermediate filaments, e.g. Keratin.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    3- Microtubules.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•</a:t>
            </a: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Functions:</a:t>
            </a:r>
            <a:endParaRPr sz="1600" b="1" dirty="0">
              <a:solidFill>
                <a:srgbClr val="92D050"/>
              </a:solidFill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    1-  Maintains shape of the cell.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    2-  Helps transport of material within the cell.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HP Simplified" panose="020B06040202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343B0B-C5DB-4316-9E9F-7B6B3DFBBF6D}"/>
              </a:ext>
            </a:extLst>
          </p:cNvPr>
          <p:cNvGrpSpPr/>
          <p:nvPr/>
        </p:nvGrpSpPr>
        <p:grpSpPr>
          <a:xfrm>
            <a:off x="4943179" y="319416"/>
            <a:ext cx="4200821" cy="3921697"/>
            <a:chOff x="4943179" y="319416"/>
            <a:chExt cx="4200821" cy="3921697"/>
          </a:xfrm>
        </p:grpSpPr>
        <p:pic>
          <p:nvPicPr>
            <p:cNvPr id="4" name="Picture 3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52713D7C-49C4-40D6-AF88-B11F8E29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3179" y="319416"/>
              <a:ext cx="4200821" cy="39216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C124DC-9677-4EAE-92EA-5C5A5734526A}"/>
                </a:ext>
              </a:extLst>
            </p:cNvPr>
            <p:cNvSpPr/>
            <p:nvPr/>
          </p:nvSpPr>
          <p:spPr>
            <a:xfrm>
              <a:off x="5092995" y="319416"/>
              <a:ext cx="733647" cy="1484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4A7814-BEDA-4140-94FC-38FEF0A7760B}"/>
                </a:ext>
              </a:extLst>
            </p:cNvPr>
            <p:cNvSpPr/>
            <p:nvPr/>
          </p:nvSpPr>
          <p:spPr>
            <a:xfrm>
              <a:off x="5092995" y="1985796"/>
              <a:ext cx="733647" cy="1484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59BC36-0E6F-4BF8-B6D9-E2EB030ADA39}"/>
                </a:ext>
              </a:extLst>
            </p:cNvPr>
            <p:cNvSpPr/>
            <p:nvPr/>
          </p:nvSpPr>
          <p:spPr>
            <a:xfrm>
              <a:off x="5188688" y="3708271"/>
              <a:ext cx="733647" cy="1484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BC571D-603C-4A0E-9DF7-E200BFDC3663}"/>
              </a:ext>
            </a:extLst>
          </p:cNvPr>
          <p:cNvSpPr txBox="1"/>
          <p:nvPr/>
        </p:nvSpPr>
        <p:spPr>
          <a:xfrm>
            <a:off x="5092995" y="1875344"/>
            <a:ext cx="1423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Microtubules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8A3F41-4D62-4DFC-A635-A0E753B5CAAA}"/>
              </a:ext>
            </a:extLst>
          </p:cNvPr>
          <p:cNvSpPr txBox="1"/>
          <p:nvPr/>
        </p:nvSpPr>
        <p:spPr>
          <a:xfrm>
            <a:off x="5071730" y="167515"/>
            <a:ext cx="1423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Microfilaments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B5133-5B4A-4B7F-8D2F-95B37B5DAB82}"/>
              </a:ext>
            </a:extLst>
          </p:cNvPr>
          <p:cNvSpPr txBox="1"/>
          <p:nvPr/>
        </p:nvSpPr>
        <p:spPr>
          <a:xfrm>
            <a:off x="5071729" y="3546452"/>
            <a:ext cx="171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Intermediate filaments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/>
          <p:nvPr/>
        </p:nvSpPr>
        <p:spPr>
          <a:xfrm>
            <a:off x="268978" y="554201"/>
            <a:ext cx="3604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00B05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Clinical application:</a:t>
            </a:r>
            <a:endParaRPr sz="2000" b="1" dirty="0">
              <a:solidFill>
                <a:srgbClr val="00B050"/>
              </a:solidFill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396569" y="1210387"/>
            <a:ext cx="5310300" cy="2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92D05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Immotile cilia syndrome:</a:t>
            </a:r>
            <a:endParaRPr b="1" dirty="0">
              <a:solidFill>
                <a:srgbClr val="92D050"/>
              </a:solidFill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•</a:t>
            </a: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Disorder that causes infertility in male and chronic respiratory tract infection in both sexes.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•</a:t>
            </a:r>
            <a:r>
              <a:rPr lang="en-GB" sz="1600" dirty="0"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caused by immobility of cilia and flagella induced by deficiency of dynein.</a:t>
            </a:r>
            <a:endParaRPr sz="1600" dirty="0"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•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  <a:ea typeface="Trebuchet MS"/>
                <a:cs typeface="Trebuchet MS"/>
                <a:sym typeface="Trebuchet MS"/>
              </a:rPr>
              <a:t>Dynein protein is responsible for movements of cilia and flagella.</a:t>
            </a:r>
            <a:endParaRPr sz="1600" dirty="0">
              <a:solidFill>
                <a:srgbClr val="FF0000"/>
              </a:solidFill>
              <a:latin typeface="HP Simplified" panose="020B0604020204020204" pitchFamily="34" charset="0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F12FDF-07C3-4D82-9B5C-C2BA312254B5}"/>
              </a:ext>
            </a:extLst>
          </p:cNvPr>
          <p:cNvSpPr txBox="1"/>
          <p:nvPr/>
        </p:nvSpPr>
        <p:spPr>
          <a:xfrm>
            <a:off x="89941" y="643247"/>
            <a:ext cx="3816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1- Which organelle sorts and packages proteins within a cell?</a:t>
            </a:r>
            <a:br>
              <a:rPr lang="en-US" sz="1050" dirty="0">
                <a:solidFill>
                  <a:srgbClr val="92D050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A) Rough endoplasmic reticulum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B) Smooth endoplasmic reticulum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 ) Lysosome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D) Golgi apparatus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endParaRPr lang="en-US" sz="1050" dirty="0">
              <a:solidFill>
                <a:prstClr val="black"/>
              </a:solidFill>
              <a:latin typeface="HP Simplified" panose="020B0604020204020204" pitchFamily="34" charset="0"/>
            </a:endParaRPr>
          </a:p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2- Which organelle is considered the powerhouse of the cell?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A) Rough endoplasmic reticulum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B) Smooth endoplasmic reticulum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C) Mitochondrial</a:t>
            </a:r>
            <a:b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D) Lysosome</a:t>
            </a:r>
          </a:p>
          <a:p>
            <a:pPr defTabSz="342900"/>
            <a:endParaRPr lang="en-US" sz="1050" b="1" dirty="0">
              <a:solidFill>
                <a:prstClr val="black"/>
              </a:solidFill>
              <a:latin typeface="HP Simplified" panose="020B0604020204020204" pitchFamily="34" charset="0"/>
            </a:endParaRPr>
          </a:p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3- Which of the following is NOT a membranous organelle?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 ) microtubules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 ) lysosomes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 )mitochondria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 ) endoplasmic reticulum</a:t>
            </a:r>
          </a:p>
          <a:p>
            <a:pPr defTabSz="342900"/>
            <a:endParaRPr lang="en-US" sz="105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4- Microfilaments are composed mainly of a protein called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 ) tubulin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 ) actin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 ) myosin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 ) Chitin</a:t>
            </a:r>
          </a:p>
          <a:p>
            <a:pPr defTabSz="342900"/>
            <a:endParaRPr lang="en-US" sz="1050" dirty="0">
              <a:solidFill>
                <a:prstClr val="black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DD150-FF7A-4954-8C93-BD23D76E8614}"/>
              </a:ext>
            </a:extLst>
          </p:cNvPr>
          <p:cNvSpPr txBox="1"/>
          <p:nvPr/>
        </p:nvSpPr>
        <p:spPr>
          <a:xfrm>
            <a:off x="3687581" y="644299"/>
            <a:ext cx="55946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5- In Golgi apparatus  Which face receiving transfer vesicles ?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A) Convex face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B) Concave face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C) Both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D) Neither</a:t>
            </a:r>
          </a:p>
          <a:p>
            <a:pPr defTabSz="342900"/>
            <a:endParaRPr lang="en-US" sz="105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6- Smooth endoplasmic reticulum is the site of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A) protein synthesis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B) carbohydrate synthesis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C) amino acid synthesis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D) Lipid synthesis</a:t>
            </a:r>
          </a:p>
          <a:p>
            <a:pPr defTabSz="342900"/>
            <a:endParaRPr lang="en-US" sz="1050" dirty="0">
              <a:solidFill>
                <a:prstClr val="black"/>
              </a:solidFill>
              <a:latin typeface="HP Simplified" panose="020B0604020204020204" pitchFamily="34" charset="0"/>
            </a:endParaRPr>
          </a:p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7- If you see the cytoplasm in microscope with blue color (basophilic), that means the cytoplasm stained with?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A ) Hematoxylin(H)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 ) Aldehyde fuchsine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 ) Cresyl violet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D) Eosin(E)</a:t>
            </a:r>
          </a:p>
          <a:p>
            <a:pPr defTabSz="342900"/>
            <a:endParaRPr lang="en-US" sz="1050" dirty="0">
              <a:solidFill>
                <a:prstClr val="black"/>
              </a:solidFill>
              <a:latin typeface="HP Simplified" panose="020B0604020204020204" pitchFamily="34" charset="0"/>
            </a:endParaRPr>
          </a:p>
          <a:p>
            <a:pPr defTabSz="342900"/>
            <a:r>
              <a:rPr lang="en-US" sz="1050" b="1" dirty="0">
                <a:solidFill>
                  <a:srgbClr val="92D050"/>
                </a:solidFill>
                <a:latin typeface="HP Simplified" panose="020B0604020204020204" pitchFamily="34" charset="0"/>
              </a:rPr>
              <a:t>8- If you see electron-lucent areas (pale) in microscope, that means the form of chromatin is ? </a:t>
            </a: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A ) Euchromatin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B) </a:t>
            </a:r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Heterochromatin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C) A &amp; B   </a:t>
            </a: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HP Simplified" panose="020B0604020204020204" pitchFamily="34" charset="0"/>
              </a:rPr>
              <a:t>D ) Barr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8CFF1-2F19-4A88-809D-3437403C627F}"/>
              </a:ext>
            </a:extLst>
          </p:cNvPr>
          <p:cNvSpPr txBox="1"/>
          <p:nvPr/>
        </p:nvSpPr>
        <p:spPr>
          <a:xfrm>
            <a:off x="89941" y="228801"/>
            <a:ext cx="3676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dirty="0">
                <a:solidFill>
                  <a:srgbClr val="00B050"/>
                </a:solidFill>
                <a:latin typeface="HP Simplified" panose="020B0604020204020204" pitchFamily="34" charset="0"/>
              </a:rPr>
              <a:t>MCQs :</a:t>
            </a:r>
          </a:p>
        </p:txBody>
      </p:sp>
      <p:pic>
        <p:nvPicPr>
          <p:cNvPr id="12" name="Picture 11" descr="A picture containing tennis, ball, object, text&#10;&#10;Description generated with very high confidence">
            <a:extLst>
              <a:ext uri="{FF2B5EF4-FFF2-40B4-BE49-F238E27FC236}">
                <a16:creationId xmlns:a16="http://schemas.microsoft.com/office/drawing/2014/main" id="{B6862F93-0440-43A0-A0BB-51AF92BE3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8254" y="4748678"/>
            <a:ext cx="4567824" cy="4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9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0B8A9-DAF0-4215-A838-F327D628FD1D}"/>
              </a:ext>
            </a:extLst>
          </p:cNvPr>
          <p:cNvSpPr txBox="1"/>
          <p:nvPr/>
        </p:nvSpPr>
        <p:spPr>
          <a:xfrm>
            <a:off x="3551274" y="875634"/>
            <a:ext cx="206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Team members :</a:t>
            </a:r>
          </a:p>
          <a:p>
            <a:endParaRPr lang="en-US" sz="2000" dirty="0">
              <a:latin typeface="HP Simplified" panose="020B0604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1B574-D698-4E71-A001-C97DC37BD00D}"/>
              </a:ext>
            </a:extLst>
          </p:cNvPr>
          <p:cNvSpPr txBox="1"/>
          <p:nvPr/>
        </p:nvSpPr>
        <p:spPr>
          <a:xfrm>
            <a:off x="6006500" y="1487827"/>
            <a:ext cx="2530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Alhanouf alhaluli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Rawan alzayed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Renad alkanaan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Nouf albrikan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Roaa aljohani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22D1E-0636-4E9B-ADF7-88DC7657BE7A}"/>
              </a:ext>
            </a:extLst>
          </p:cNvPr>
          <p:cNvSpPr txBox="1"/>
          <p:nvPr/>
        </p:nvSpPr>
        <p:spPr>
          <a:xfrm>
            <a:off x="2901793" y="3337133"/>
            <a:ext cx="29983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Team leaders : </a:t>
            </a:r>
          </a:p>
          <a:p>
            <a:pPr lvl="0" algn="ctr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Noura alnasser</a:t>
            </a:r>
          </a:p>
          <a:p>
            <a:pPr lvl="0" algn="ctr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Abdullah shadid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1C334-CB83-4F9C-81FE-DD1F6F7F45E0}"/>
              </a:ext>
            </a:extLst>
          </p:cNvPr>
          <p:cNvSpPr txBox="1"/>
          <p:nvPr/>
        </p:nvSpPr>
        <p:spPr>
          <a:xfrm>
            <a:off x="861237" y="1583520"/>
            <a:ext cx="2690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b="1">
                <a:solidFill>
                  <a:srgbClr val="00B050"/>
                </a:solidFill>
                <a:latin typeface="Lora"/>
              </a:defRPr>
            </a:lvl1pPr>
          </a:lstStyle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Abdullah alassaf               </a:t>
            </a:r>
          </a:p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Abdullah altuwaijri </a:t>
            </a:r>
          </a:p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Talal jamal aldeen</a:t>
            </a:r>
          </a:p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Faisal alqifari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C7746-836D-47E6-A8E4-F201887AF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7" t="20786" r="9830" b="3215"/>
          <a:stretch/>
        </p:blipFill>
        <p:spPr>
          <a:xfrm>
            <a:off x="0" y="3337133"/>
            <a:ext cx="1486418" cy="1406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77050" y="640631"/>
            <a:ext cx="5355600" cy="593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700" dirty="0">
                <a:solidFill>
                  <a:srgbClr val="45818E"/>
                </a:solidFill>
                <a:latin typeface="HP Simplified" panose="020B0604020204020204" pitchFamily="34" charset="0"/>
              </a:rPr>
            </a:br>
            <a:endParaRPr lang="en-US" sz="2700" dirty="0">
              <a:solidFill>
                <a:srgbClr val="45818E"/>
              </a:solidFill>
              <a:latin typeface="HP Simplified" panose="020B0604020204020204" pitchFamily="34" charset="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4294967295"/>
          </p:nvPr>
        </p:nvSpPr>
        <p:spPr>
          <a:xfrm>
            <a:off x="474732" y="1549159"/>
            <a:ext cx="7413625" cy="1191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Histology : is the microscopic study of normal tissues.</a:t>
            </a:r>
            <a:endParaRPr sz="1600" dirty="0">
              <a:solidFill>
                <a:schemeClr val="tx1"/>
              </a:solidFill>
              <a:latin typeface="HP Simplified" panose="020B0604020204020204" pitchFamily="34" charset="0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Types of microscopes: LM &amp; EM</a:t>
            </a:r>
            <a:endParaRPr sz="1600" dirty="0">
              <a:solidFill>
                <a:schemeClr val="tx1"/>
              </a:solidFill>
              <a:latin typeface="HP Simplified" panose="020B0604020204020204" pitchFamily="34" charset="0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dirty="0">
                <a:solidFill>
                  <a:schemeClr val="tx1"/>
                </a:solidFill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</a:br>
            <a:endParaRPr sz="2800" dirty="0">
              <a:solidFill>
                <a:schemeClr val="tx1"/>
              </a:solidFill>
              <a:latin typeface="HP Simplified" panose="020B0604020204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4294967295"/>
          </p:nvPr>
        </p:nvSpPr>
        <p:spPr>
          <a:xfrm>
            <a:off x="474732" y="2097581"/>
            <a:ext cx="6477221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HP Simplified" panose="020B0604020204020204" pitchFamily="34" charset="0"/>
              </a:rPr>
              <a:t>Cells           Tissues           Organs          Systems </a:t>
            </a:r>
            <a:endParaRPr sz="1600" dirty="0">
              <a:solidFill>
                <a:srgbClr val="000000"/>
              </a:solidFill>
              <a:latin typeface="HP Simplified" panose="020B0604020204020204" pitchFamily="34" charset="0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013310" y="2438402"/>
            <a:ext cx="265800" cy="100735"/>
          </a:xfrm>
          <a:prstGeom prst="rightArrow">
            <a:avLst>
              <a:gd name="adj1" fmla="val 50000"/>
              <a:gd name="adj2" fmla="val 7164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P Simplified" panose="020B0604020204020204" pitchFamily="34" charset="0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21131" y="32648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600" dirty="0">
                <a:latin typeface="HP Simplified" panose="020B0604020204020204" pitchFamily="34" charset="0"/>
              </a:rPr>
              <a:t>*Nucleus is always </a:t>
            </a:r>
            <a:r>
              <a:rPr lang="en-GB" sz="1600" dirty="0">
                <a:solidFill>
                  <a:srgbClr val="0070C0"/>
                </a:solidFill>
                <a:latin typeface="HP Simplified" panose="020B0604020204020204" pitchFamily="34" charset="0"/>
              </a:rPr>
              <a:t>(</a:t>
            </a:r>
            <a:r>
              <a:rPr lang="en-GB" sz="1600" u="sng" dirty="0">
                <a:solidFill>
                  <a:srgbClr val="0070C0"/>
                </a:solidFill>
                <a:latin typeface="HP Simplified" panose="020B0604020204020204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HP Simplified" panose="020B0604020204020204" pitchFamily="34" charset="0"/>
              </a:rPr>
              <a:t>asophilic)</a:t>
            </a:r>
            <a:r>
              <a:rPr lang="en-GB" sz="1600" u="sng" dirty="0">
                <a:solidFill>
                  <a:schemeClr val="accent6">
                    <a:lumMod val="50000"/>
                  </a:schemeClr>
                </a:solidFill>
                <a:latin typeface="HP Simplified" panose="020B0604020204020204" pitchFamily="34" charset="0"/>
              </a:rPr>
              <a:t> b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HP Simplified" panose="020B0604020204020204" pitchFamily="34" charset="0"/>
              </a:rPr>
              <a:t>lue</a:t>
            </a:r>
            <a:br>
              <a:rPr lang="en-GB" sz="1600" dirty="0">
                <a:solidFill>
                  <a:srgbClr val="0070C0"/>
                </a:solidFill>
                <a:latin typeface="HP Simplified" panose="020B0604020204020204" pitchFamily="34" charset="0"/>
              </a:rPr>
            </a:br>
            <a:r>
              <a:rPr lang="en-GB" sz="1600" dirty="0">
                <a:latin typeface="HP Simplified" panose="020B0604020204020204" pitchFamily="34" charset="0"/>
              </a:rPr>
              <a:t>*Cytoplasm could be </a:t>
            </a: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acidophilic (red)</a:t>
            </a:r>
          </a:p>
          <a:p>
            <a:pPr lvl="0"/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</a:t>
            </a:r>
            <a:r>
              <a:rPr lang="en-GB" sz="1600" dirty="0">
                <a:latin typeface="HP Simplified" panose="020B0604020204020204" pitchFamily="34" charset="0"/>
              </a:rPr>
              <a:t> or </a:t>
            </a:r>
            <a:r>
              <a:rPr lang="en-GB" sz="1600" dirty="0">
                <a:solidFill>
                  <a:srgbClr val="0070C0"/>
                </a:solidFill>
                <a:latin typeface="HP Simplified" panose="020B0604020204020204" pitchFamily="34" charset="0"/>
              </a:rPr>
              <a:t>basophilic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HP Simplified" panose="020B0604020204020204" pitchFamily="34" charset="0"/>
              </a:rPr>
              <a:t> (blue)</a:t>
            </a:r>
            <a:endParaRPr lang="en-GB"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21131" y="2703693"/>
            <a:ext cx="7414500" cy="62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• </a:t>
            </a:r>
            <a:r>
              <a:rPr lang="en-GB" sz="1600" dirty="0"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Thin sections are cut and mounted on glass slides. Sections are stained with </a:t>
            </a:r>
            <a:r>
              <a:rPr lang="en-GB" sz="1600" b="1" dirty="0">
                <a:solidFill>
                  <a:srgbClr val="7030A0"/>
                </a:solidFill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Haematoxylin (H) </a:t>
            </a:r>
            <a:r>
              <a:rPr lang="en-GB" sz="1600" dirty="0"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and </a:t>
            </a:r>
            <a:r>
              <a:rPr lang="en-GB" sz="1600" b="1" dirty="0">
                <a:solidFill>
                  <a:srgbClr val="FF6699"/>
                </a:solidFill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Eosin (E)</a:t>
            </a:r>
            <a:r>
              <a:rPr lang="en-GB" sz="1600" dirty="0">
                <a:latin typeface="HP Simplified" panose="020B0604020204020204" pitchFamily="34" charset="0"/>
                <a:ea typeface="Montserrat"/>
                <a:cs typeface="Montserrat"/>
                <a:sym typeface="Montserrat"/>
              </a:rPr>
              <a:t>.</a:t>
            </a:r>
            <a:endParaRPr sz="1600" dirty="0">
              <a:latin typeface="HP Simplified" panose="020B0604020204020204" pitchFamily="34" charset="0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DB4AB7-A781-4FDC-9865-469951D0C3D6}"/>
              </a:ext>
            </a:extLst>
          </p:cNvPr>
          <p:cNvGrpSpPr/>
          <p:nvPr/>
        </p:nvGrpSpPr>
        <p:grpSpPr>
          <a:xfrm>
            <a:off x="4289831" y="3717016"/>
            <a:ext cx="713100" cy="660900"/>
            <a:chOff x="4767100" y="3798809"/>
            <a:chExt cx="713100" cy="660900"/>
          </a:xfrm>
          <a:solidFill>
            <a:srgbClr val="C00000"/>
          </a:solidFill>
        </p:grpSpPr>
        <p:sp>
          <p:nvSpPr>
            <p:cNvPr id="109" name="Google Shape;109;p15"/>
            <p:cNvSpPr/>
            <p:nvPr/>
          </p:nvSpPr>
          <p:spPr>
            <a:xfrm>
              <a:off x="4767100" y="3798809"/>
              <a:ext cx="713100" cy="660900"/>
            </a:xfrm>
            <a:prstGeom prst="ellipse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P Simplified" panose="020B0604020204020204" pitchFamily="34" charset="0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960000" y="3977175"/>
              <a:ext cx="330000" cy="292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P Simplified" panose="020B06040202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5308A1-1A9C-40C8-97C1-451FE1704887}"/>
              </a:ext>
            </a:extLst>
          </p:cNvPr>
          <p:cNvGrpSpPr/>
          <p:nvPr/>
        </p:nvGrpSpPr>
        <p:grpSpPr>
          <a:xfrm>
            <a:off x="3203908" y="4056566"/>
            <a:ext cx="713100" cy="660900"/>
            <a:chOff x="4126800" y="4269975"/>
            <a:chExt cx="713100" cy="660900"/>
          </a:xfrm>
        </p:grpSpPr>
        <p:sp>
          <p:nvSpPr>
            <p:cNvPr id="111" name="Google Shape;111;p15"/>
            <p:cNvSpPr/>
            <p:nvPr/>
          </p:nvSpPr>
          <p:spPr>
            <a:xfrm>
              <a:off x="4126800" y="4269975"/>
              <a:ext cx="713100" cy="66090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P Simplified" panose="020B0604020204020204" pitchFamily="34" charset="0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318350" y="4454025"/>
              <a:ext cx="330000" cy="292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P Simplified" panose="020B06040202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E02DC4-2131-4123-924C-14FF7E88EA0C}"/>
              </a:ext>
            </a:extLst>
          </p:cNvPr>
          <p:cNvSpPr txBox="1"/>
          <p:nvPr/>
        </p:nvSpPr>
        <p:spPr>
          <a:xfrm>
            <a:off x="550891" y="714356"/>
            <a:ext cx="57134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85000"/>
              </a:lnSpc>
              <a:buClr>
                <a:prstClr val="white"/>
              </a:buClr>
              <a:buSzPts val="4200"/>
            </a:pPr>
            <a:r>
              <a:rPr lang="en-GB" sz="3200" b="1" spc="-38" dirty="0">
                <a:solidFill>
                  <a:srgbClr val="00B050"/>
                </a:solidFill>
                <a:latin typeface="HP Simplified" panose="020B0604020204020204" pitchFamily="34" charset="0"/>
                <a:ea typeface="+mj-ea"/>
                <a:cs typeface="DokChampa" panose="020B0502040204020203" pitchFamily="34" charset="-34"/>
              </a:rPr>
              <a:t>  Introduction :</a:t>
            </a:r>
          </a:p>
          <a:p>
            <a:endParaRPr lang="en-US" sz="1600" b="1" dirty="0">
              <a:solidFill>
                <a:srgbClr val="00B050"/>
              </a:solidFill>
              <a:latin typeface="HP Simplified" panose="020B0604020204020204" pitchFamily="34" charset="0"/>
              <a:cs typeface="DokChampa" panose="020B0502040204020203" pitchFamily="34" charset="-34"/>
            </a:endParaRPr>
          </a:p>
        </p:txBody>
      </p:sp>
      <p:sp>
        <p:nvSpPr>
          <p:cNvPr id="22" name="Google Shape;104;p15">
            <a:extLst>
              <a:ext uri="{FF2B5EF4-FFF2-40B4-BE49-F238E27FC236}">
                <a16:creationId xmlns:a16="http://schemas.microsoft.com/office/drawing/2014/main" id="{B848B584-903A-4EBF-97F1-3F8043239214}"/>
              </a:ext>
            </a:extLst>
          </p:cNvPr>
          <p:cNvSpPr/>
          <p:nvPr/>
        </p:nvSpPr>
        <p:spPr>
          <a:xfrm>
            <a:off x="1975709" y="2466313"/>
            <a:ext cx="265800" cy="100735"/>
          </a:xfrm>
          <a:prstGeom prst="rightArrow">
            <a:avLst>
              <a:gd name="adj1" fmla="val 50000"/>
              <a:gd name="adj2" fmla="val 7164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P Simplified" panose="020B0604020204020204" pitchFamily="34" charset="0"/>
            </a:endParaRPr>
          </a:p>
        </p:txBody>
      </p:sp>
      <p:sp>
        <p:nvSpPr>
          <p:cNvPr id="23" name="Google Shape;104;p15">
            <a:extLst>
              <a:ext uri="{FF2B5EF4-FFF2-40B4-BE49-F238E27FC236}">
                <a16:creationId xmlns:a16="http://schemas.microsoft.com/office/drawing/2014/main" id="{3A272B99-7FA8-4F53-BF5A-4EAC69173BCD}"/>
              </a:ext>
            </a:extLst>
          </p:cNvPr>
          <p:cNvSpPr/>
          <p:nvPr/>
        </p:nvSpPr>
        <p:spPr>
          <a:xfrm>
            <a:off x="2938108" y="2481820"/>
            <a:ext cx="265800" cy="100735"/>
          </a:xfrm>
          <a:prstGeom prst="rightArrow">
            <a:avLst>
              <a:gd name="adj1" fmla="val 50000"/>
              <a:gd name="adj2" fmla="val 7164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P Simplified" panose="020B0604020204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DDCB5C-CA1A-498F-B491-70EB23E337E4}"/>
              </a:ext>
            </a:extLst>
          </p:cNvPr>
          <p:cNvCxnSpPr>
            <a:cxnSpLocks/>
          </p:cNvCxnSpPr>
          <p:nvPr/>
        </p:nvCxnSpPr>
        <p:spPr>
          <a:xfrm>
            <a:off x="3591080" y="3518548"/>
            <a:ext cx="1055301" cy="52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95884-3D8D-42F8-B865-79688FC56593}"/>
              </a:ext>
            </a:extLst>
          </p:cNvPr>
          <p:cNvCxnSpPr>
            <a:cxnSpLocks/>
          </p:cNvCxnSpPr>
          <p:nvPr/>
        </p:nvCxnSpPr>
        <p:spPr>
          <a:xfrm>
            <a:off x="3611603" y="3768785"/>
            <a:ext cx="850605" cy="38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61F79F-5B9F-49F7-83C2-7693AE79D47E}"/>
              </a:ext>
            </a:extLst>
          </p:cNvPr>
          <p:cNvCxnSpPr>
            <a:cxnSpLocks/>
          </p:cNvCxnSpPr>
          <p:nvPr/>
        </p:nvCxnSpPr>
        <p:spPr>
          <a:xfrm>
            <a:off x="2259244" y="4047466"/>
            <a:ext cx="1060859" cy="33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09898" y="4090315"/>
            <a:ext cx="352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LM : Produce colourful images 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EM : Produce black and white images 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71481" y="1436264"/>
            <a:ext cx="3677843" cy="24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It Is the structural &amp; functional</a:t>
            </a:r>
            <a:endParaRPr sz="1600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 unit of all living tissues.</a:t>
            </a:r>
            <a:br>
              <a:rPr lang="en-GB" sz="1600" dirty="0">
                <a:latin typeface="HP Simplified" panose="020B0604020204020204" pitchFamily="34" charset="0"/>
              </a:rPr>
            </a:br>
            <a:endParaRPr sz="1600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Cells have different shapes &amp; size.</a:t>
            </a:r>
            <a:endParaRPr sz="1600" dirty="0"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HP Simplified" panose="020B0604020204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HP Simplified" panose="020B0604020204020204" pitchFamily="34" charset="0"/>
              </a:rPr>
              <a:t>The Cell is made of:</a:t>
            </a:r>
            <a:br>
              <a:rPr lang="en-GB" sz="1600" dirty="0">
                <a:latin typeface="HP Simplified" panose="020B0604020204020204" pitchFamily="34" charset="0"/>
              </a:rPr>
            </a:br>
            <a:r>
              <a:rPr lang="en-GB" sz="1600" dirty="0">
                <a:latin typeface="HP Simplified" panose="020B0604020204020204" pitchFamily="34" charset="0"/>
              </a:rPr>
              <a:t>1- Nucleus</a:t>
            </a:r>
            <a:br>
              <a:rPr lang="en-GB" sz="1600" dirty="0">
                <a:latin typeface="HP Simplified" panose="020B0604020204020204" pitchFamily="34" charset="0"/>
              </a:rPr>
            </a:br>
            <a:r>
              <a:rPr lang="en-GB" sz="1600" dirty="0">
                <a:latin typeface="HP Simplified" panose="020B0604020204020204" pitchFamily="34" charset="0"/>
              </a:rPr>
              <a:t>2- Cytoplasm</a:t>
            </a:r>
            <a:br>
              <a:rPr lang="en-GB" sz="1600" dirty="0">
                <a:latin typeface="HP Simplified" panose="020B0604020204020204" pitchFamily="34" charset="0"/>
              </a:rPr>
            </a:br>
            <a:endParaRPr sz="1600" dirty="0">
              <a:latin typeface="HP Simplified" panose="020B0604020204020204" pitchFamily="34" charset="0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l="4698"/>
          <a:stretch/>
        </p:blipFill>
        <p:spPr>
          <a:xfrm>
            <a:off x="5433238" y="1478177"/>
            <a:ext cx="1980961" cy="308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4715880" y="443909"/>
            <a:ext cx="3952800" cy="1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Nucleus (L/M)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E4398-AB0D-431E-8813-D55FFFD56614}"/>
              </a:ext>
            </a:extLst>
          </p:cNvPr>
          <p:cNvSpPr txBox="1"/>
          <p:nvPr/>
        </p:nvSpPr>
        <p:spPr>
          <a:xfrm>
            <a:off x="592278" y="518337"/>
            <a:ext cx="295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 spc="-38" dirty="0">
                <a:solidFill>
                  <a:srgbClr val="00B050"/>
                </a:solidFill>
                <a:latin typeface="HP Simplified" panose="020B0604020204020204" pitchFamily="34" charset="0"/>
                <a:ea typeface="+mj-ea"/>
                <a:cs typeface="+mj-cs"/>
              </a:rPr>
              <a:t> The Cell</a:t>
            </a:r>
            <a:endParaRPr lang="en-US" b="1" dirty="0">
              <a:latin typeface="HP Simplified" panose="020B0604020204020204" pitchFamily="34" charset="0"/>
            </a:endParaRPr>
          </a:p>
        </p:txBody>
      </p:sp>
      <p:pic>
        <p:nvPicPr>
          <p:cNvPr id="4" name="Picture 3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8DE66378-82BE-49FB-A224-650F76BFC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37" y="3355125"/>
            <a:ext cx="1740388" cy="11935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3E9E1C-CFDD-4FB0-AF73-A9BE249F5DB9}"/>
              </a:ext>
            </a:extLst>
          </p:cNvPr>
          <p:cNvCxnSpPr/>
          <p:nvPr/>
        </p:nvCxnSpPr>
        <p:spPr>
          <a:xfrm>
            <a:off x="1584251" y="3136605"/>
            <a:ext cx="1359659" cy="66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FE493C-C590-4FC0-834A-47ADEC4902F9}"/>
              </a:ext>
            </a:extLst>
          </p:cNvPr>
          <p:cNvCxnSpPr>
            <a:cxnSpLocks/>
          </p:cNvCxnSpPr>
          <p:nvPr/>
        </p:nvCxnSpPr>
        <p:spPr>
          <a:xfrm>
            <a:off x="1712207" y="3466214"/>
            <a:ext cx="935300" cy="485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55495" y="960655"/>
            <a:ext cx="196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HP Simplified" panose="020B0604020202020204" charset="0"/>
              </a:rPr>
              <a:t>Shape of nuclei : </a:t>
            </a:r>
            <a:endParaRPr lang="en-US" b="1" dirty="0">
              <a:solidFill>
                <a:srgbClr val="00B050"/>
              </a:solidFill>
              <a:latin typeface="HP Simplifie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2114F9-AEC8-4A4C-8B46-E34ABD6F2BF9}"/>
              </a:ext>
            </a:extLst>
          </p:cNvPr>
          <p:cNvSpPr txBox="1"/>
          <p:nvPr/>
        </p:nvSpPr>
        <p:spPr>
          <a:xfrm>
            <a:off x="529585" y="173671"/>
            <a:ext cx="6156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38" dirty="0">
                <a:solidFill>
                  <a:srgbClr val="00B050"/>
                </a:solidFill>
                <a:latin typeface="HP Simplified" panose="020B0604020204020204" pitchFamily="34" charset="0"/>
                <a:ea typeface="+mj-ea"/>
                <a:cs typeface="+mj-cs"/>
              </a:rPr>
              <a:t>Appearance of nuclei :</a:t>
            </a:r>
            <a:br>
              <a:rPr lang="en-GB" sz="2800" b="1" spc="-38" dirty="0">
                <a:solidFill>
                  <a:srgbClr val="00B050"/>
                </a:solidFill>
                <a:latin typeface="HP Simplified" panose="020B0604020204020204" pitchFamily="34" charset="0"/>
                <a:ea typeface="+mj-ea"/>
                <a:cs typeface="+mj-cs"/>
              </a:rPr>
            </a:br>
            <a:endParaRPr lang="en-US" sz="2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graphicFrame>
        <p:nvGraphicFramePr>
          <p:cNvPr id="15" name="جدول 3">
            <a:extLst>
              <a:ext uri="{FF2B5EF4-FFF2-40B4-BE49-F238E27FC236}">
                <a16:creationId xmlns:a16="http://schemas.microsoft.com/office/drawing/2014/main" id="{55535EBB-1632-4687-A998-78F3317A6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9393"/>
              </p:ext>
            </p:extLst>
          </p:nvPr>
        </p:nvGraphicFramePr>
        <p:xfrm>
          <a:off x="1513030" y="920029"/>
          <a:ext cx="6727202" cy="3144265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363601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3363601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358379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HP Simplified" panose="020B0604020204020204" pitchFamily="34" charset="0"/>
                        </a:rPr>
                        <a:t>Vesicular (Open Face) Nucleus. </a:t>
                      </a:r>
                    </a:p>
                    <a:p>
                      <a:pPr algn="ctr" rtl="1"/>
                      <a:endParaRPr lang="ar-SA" sz="1600" b="1" dirty="0">
                        <a:solidFill>
                          <a:schemeClr val="bg1"/>
                        </a:solidFill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HP Simplified" panose="020B0604020204020204" pitchFamily="34" charset="0"/>
                        </a:rPr>
                        <a:t>Dark Nucleus (Deeply-stained Nucleus) Deeply Basophilic Nucleus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2565145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13733"/>
                  </a:ext>
                </a:extLst>
              </a:tr>
            </a:tbl>
          </a:graphicData>
        </a:graphic>
      </p:graphicFrame>
      <p:pic>
        <p:nvPicPr>
          <p:cNvPr id="9" name="Picture 8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F7BAE635-D2D8-4079-8BCA-5A83FD9C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85" y="1607825"/>
            <a:ext cx="3058973" cy="2359981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CD649C2-9FDF-4D90-81A7-7C19BB304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091" y="1607825"/>
            <a:ext cx="3058974" cy="2359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394406" y="129920"/>
            <a:ext cx="28866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The Nucleus </a:t>
            </a:r>
            <a:endParaRPr sz="2500" b="1" dirty="0">
              <a:solidFill>
                <a:srgbClr val="00B05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693" y="1150508"/>
            <a:ext cx="4167276" cy="300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245165" y="2126511"/>
            <a:ext cx="4326835" cy="221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Function of the Nucleus :</a:t>
            </a:r>
            <a:endParaRPr sz="16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It is essential for the vitality and division of the cell. 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It is the site of storage of genetic information.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It is the site of formation of the three types of RNA.</a:t>
            </a:r>
            <a:b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7BD42-6E4D-4A7E-B156-7CE315266A38}"/>
              </a:ext>
            </a:extLst>
          </p:cNvPr>
          <p:cNvSpPr txBox="1"/>
          <p:nvPr/>
        </p:nvSpPr>
        <p:spPr>
          <a:xfrm>
            <a:off x="394406" y="693829"/>
            <a:ext cx="381778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just" defTabSz="719138">
              <a:spcBef>
                <a:spcPct val="10000"/>
              </a:spcBef>
              <a:defRPr/>
            </a:pPr>
            <a:r>
              <a:rPr lang="en-GB" sz="1600" dirty="0">
                <a:solidFill>
                  <a:srgbClr val="92D050"/>
                </a:solidFill>
                <a:latin typeface="HP Simplified" panose="020B0604020204020204" pitchFamily="34" charset="0"/>
                <a:cs typeface="Times New Roman" pitchFamily="18" charset="0"/>
              </a:rPr>
              <a:t>Formed of: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1400" dirty="0">
                <a:latin typeface="HP Simplified" panose="020B0604020204020204" pitchFamily="34" charset="0"/>
                <a:cs typeface="Times New Roman" pitchFamily="18" charset="0"/>
              </a:rPr>
              <a:t>Nuclear envelope 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1400" dirty="0">
                <a:latin typeface="HP Simplified" panose="020B0604020204020204" pitchFamily="34" charset="0"/>
                <a:cs typeface="Times New Roman" pitchFamily="18" charset="0"/>
              </a:rPr>
              <a:t>Chromatin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1400" dirty="0">
                <a:latin typeface="HP Simplified" panose="020B0604020204020204" pitchFamily="34" charset="0"/>
                <a:cs typeface="Times New Roman" pitchFamily="18" charset="0"/>
              </a:rPr>
              <a:t>Nucleolus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1400" dirty="0">
                <a:latin typeface="HP Simplified" panose="020B0604020204020204" pitchFamily="34" charset="0"/>
                <a:cs typeface="Times New Roman" pitchFamily="18" charset="0"/>
              </a:rPr>
              <a:t>Nucleoplasm</a:t>
            </a:r>
            <a:endParaRPr lang="en-GB" sz="1400" dirty="0">
              <a:latin typeface="HP Simplified" panose="020B0604020204020204" pitchFamily="34" charset="0"/>
              <a:cs typeface="Traditional Arabic" pitchFamily="2" charset="-78"/>
            </a:endParaRPr>
          </a:p>
          <a:p>
            <a:endParaRPr lang="en-US" sz="1600" dirty="0"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/>
        </p:nvSpPr>
        <p:spPr>
          <a:xfrm>
            <a:off x="245708" y="183333"/>
            <a:ext cx="3959855" cy="60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1- Nuclear envelope </a:t>
            </a:r>
            <a:endParaRPr lang="en-US" dirty="0">
              <a:latin typeface="HP Simplified" panose="020B0604020204020204" pitchFamily="34" charset="0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33" y="504438"/>
            <a:ext cx="1807332" cy="15180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F587392E-B05A-455D-9E60-19BCBD695CD4}"/>
              </a:ext>
            </a:extLst>
          </p:cNvPr>
          <p:cNvSpPr txBox="1">
            <a:spLocks/>
          </p:cNvSpPr>
          <p:nvPr/>
        </p:nvSpPr>
        <p:spPr>
          <a:xfrm>
            <a:off x="280237" y="2306585"/>
            <a:ext cx="2664498" cy="20937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-Formed of DNA and protein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    </a:t>
            </a:r>
            <a:r>
              <a:rPr lang="en-US" sz="1400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Two forms :</a:t>
            </a:r>
          </a:p>
          <a:p>
            <a:pPr marL="88900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Eu</a:t>
            </a:r>
            <a:r>
              <a:rPr lang="en-US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chromatin :</a:t>
            </a:r>
          </a:p>
          <a:p>
            <a:pPr marL="88900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sz="1400" dirty="0">
                <a:solidFill>
                  <a:schemeClr val="tx1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extended </a:t>
            </a:r>
            <a:r>
              <a:rPr lang="en-US" sz="1400" b="1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active</a:t>
            </a:r>
            <a:r>
              <a:rPr lang="en-US" sz="1400" b="1" dirty="0">
                <a:solidFill>
                  <a:schemeClr val="tx1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chromatin </a:t>
            </a:r>
            <a:endParaRPr lang="en-US"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88900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sz="1400" b="1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electron-lucent areas =(pale) </a:t>
            </a:r>
          </a:p>
          <a:p>
            <a:pPr marL="88900">
              <a:spcBef>
                <a:spcPts val="0"/>
              </a:spcBef>
              <a:buClr>
                <a:srgbClr val="000000"/>
              </a:buClr>
              <a:buSzPts val="2200"/>
            </a:pPr>
            <a:endParaRPr lang="en-US"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88900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Hetero</a:t>
            </a:r>
            <a:r>
              <a:rPr lang="en-US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chromatin :</a:t>
            </a:r>
            <a:r>
              <a:rPr lang="en-US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8900"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en-US" sz="1400" dirty="0">
                <a:solidFill>
                  <a:schemeClr val="tx1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condensed </a:t>
            </a:r>
            <a:r>
              <a:rPr lang="en-US" sz="1400" b="1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inactive </a:t>
            </a:r>
            <a:r>
              <a:rPr lang="en-US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chromatin </a:t>
            </a:r>
            <a:r>
              <a:rPr lang="en-US" sz="1400" b="1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electron-dense areas (dark)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E3F9B-690A-4ECA-82F1-95600CF17EF4}"/>
              </a:ext>
            </a:extLst>
          </p:cNvPr>
          <p:cNvSpPr txBox="1"/>
          <p:nvPr/>
        </p:nvSpPr>
        <p:spPr>
          <a:xfrm>
            <a:off x="389645" y="2308616"/>
            <a:ext cx="282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2- Chromatin</a:t>
            </a:r>
            <a:endParaRPr lang="en-US" dirty="0">
              <a:solidFill>
                <a:prstClr val="black"/>
              </a:solidFill>
              <a:latin typeface="HP Simplified" panose="020B0604020204020204" pitchFamily="34" charset="0"/>
            </a:endParaRP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pic>
        <p:nvPicPr>
          <p:cNvPr id="13" name="Google Shape;162;p20">
            <a:extLst>
              <a:ext uri="{FF2B5EF4-FFF2-40B4-BE49-F238E27FC236}">
                <a16:creationId xmlns:a16="http://schemas.microsoft.com/office/drawing/2014/main" id="{45AE1607-362B-4D64-BE37-406F1425A59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6341" y="2435353"/>
            <a:ext cx="2236818" cy="1952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84670A-2A8A-4A70-9B56-2B6A22FC1221}"/>
              </a:ext>
            </a:extLst>
          </p:cNvPr>
          <p:cNvCxnSpPr>
            <a:cxnSpLocks/>
          </p:cNvCxnSpPr>
          <p:nvPr/>
        </p:nvCxnSpPr>
        <p:spPr>
          <a:xfrm flipV="1">
            <a:off x="2578814" y="3319526"/>
            <a:ext cx="1687077" cy="17348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135574-FCFE-4D46-BEAF-89493F5D35FA}"/>
              </a:ext>
            </a:extLst>
          </p:cNvPr>
          <p:cNvCxnSpPr>
            <a:cxnSpLocks/>
          </p:cNvCxnSpPr>
          <p:nvPr/>
        </p:nvCxnSpPr>
        <p:spPr>
          <a:xfrm flipV="1">
            <a:off x="2607737" y="3604904"/>
            <a:ext cx="1411370" cy="58855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161;p20">
            <a:extLst>
              <a:ext uri="{FF2B5EF4-FFF2-40B4-BE49-F238E27FC236}">
                <a16:creationId xmlns:a16="http://schemas.microsoft.com/office/drawing/2014/main" id="{47BEA7B1-A1AB-42BD-93B4-0C1A8EB8FBE9}"/>
              </a:ext>
            </a:extLst>
          </p:cNvPr>
          <p:cNvSpPr txBox="1"/>
          <p:nvPr/>
        </p:nvSpPr>
        <p:spPr>
          <a:xfrm>
            <a:off x="5933159" y="2459164"/>
            <a:ext cx="3221188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-Functions of chromatin :</a:t>
            </a:r>
            <a:endParaRPr sz="1200" dirty="0">
              <a:solidFill>
                <a:srgbClr val="00FFFF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Carries genetic information 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Directs protein synthesis </a:t>
            </a:r>
            <a:r>
              <a:rPr lang="en-GB" sz="12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.</a:t>
            </a:r>
            <a:endParaRPr sz="12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29E386-E3F8-4415-83B6-5EEAEB547AE4}"/>
              </a:ext>
            </a:extLst>
          </p:cNvPr>
          <p:cNvSpPr txBox="1"/>
          <p:nvPr/>
        </p:nvSpPr>
        <p:spPr>
          <a:xfrm>
            <a:off x="436890" y="619471"/>
            <a:ext cx="5724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Definition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: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A </a:t>
            </a: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double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membrane with many pores</a:t>
            </a:r>
            <a:r>
              <a:rPr lang="ar-SA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surroundings the Nucleus .</a:t>
            </a:r>
          </a:p>
          <a:p>
            <a:pPr lvl="0"/>
            <a:r>
              <a:rPr lang="en-GB" sz="1400" b="1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Formed of 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: </a:t>
            </a:r>
          </a:p>
          <a:p>
            <a:pPr lvl="0"/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1- Outer membrane </a:t>
            </a:r>
          </a:p>
          <a:p>
            <a:pPr lvl="0"/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2- Inner membrane </a:t>
            </a:r>
          </a:p>
          <a:p>
            <a:pPr lvl="0"/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3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- Nuclear pores ( provide  communication between nucleus and cytoplasm)</a:t>
            </a:r>
          </a:p>
          <a:p>
            <a:pPr lvl="0"/>
            <a:endParaRPr lang="en-GB"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endParaRPr lang="en-US" sz="1400" dirty="0">
              <a:latin typeface="HP Simplified" panose="020B0604020204020204" pitchFamily="34" charset="0"/>
            </a:endParaRPr>
          </a:p>
          <a:p>
            <a:endParaRPr lang="en-US" sz="1400" dirty="0">
              <a:latin typeface="HP Simplified" panose="020B0604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962C7E-C9D6-4C8D-9AA2-D158FE99AD22}"/>
              </a:ext>
            </a:extLst>
          </p:cNvPr>
          <p:cNvSpPr txBox="1"/>
          <p:nvPr/>
        </p:nvSpPr>
        <p:spPr>
          <a:xfrm>
            <a:off x="577635" y="1678291"/>
            <a:ext cx="39755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HP Simplified" panose="020B0604020204020204" pitchFamily="34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 the only double membrane surrounded structures in the cell are Nucleus and Mitochondria .</a:t>
            </a:r>
          </a:p>
          <a:p>
            <a:b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</a:br>
            <a:endParaRPr lang="en-US" sz="1400" dirty="0">
              <a:solidFill>
                <a:schemeClr val="bg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D3A2F27-79F4-4540-9103-9F81DEBC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459" y="782930"/>
            <a:ext cx="3218172" cy="3121628"/>
          </a:xfrm>
          <a:prstGeom prst="rect">
            <a:avLst/>
          </a:prstGeom>
        </p:spPr>
      </p:pic>
      <p:sp>
        <p:nvSpPr>
          <p:cNvPr id="182" name="Google Shape;182;p22"/>
          <p:cNvSpPr txBox="1">
            <a:spLocks noGrp="1"/>
          </p:cNvSpPr>
          <p:nvPr>
            <p:ph type="title" idx="4294967295"/>
          </p:nvPr>
        </p:nvSpPr>
        <p:spPr>
          <a:xfrm>
            <a:off x="0" y="500063"/>
            <a:ext cx="6281738" cy="1925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E/M : appear mostly as dark mass (</a:t>
            </a: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electron-dense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) (</a:t>
            </a:r>
            <a:r>
              <a:rPr lang="en-GB" sz="1400" dirty="0">
                <a:solidFill>
                  <a:srgbClr val="999999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the largest one)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.</a:t>
            </a:r>
            <a:endParaRPr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L/M : appear as spherical dark </a:t>
            </a: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basophilic 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mass.</a:t>
            </a:r>
            <a:endParaRPr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-GB" sz="1400" dirty="0">
                <a:solidFill>
                  <a:schemeClr val="tx1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Usually one 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.</a:t>
            </a:r>
            <a:endParaRPr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Char char="●"/>
            </a:pP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Not surrounded by a membrane .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13335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b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r>
              <a:rPr lang="en-GB" sz="1600" b="1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: formation of ribosomal RNA (</a:t>
            </a:r>
            <a:r>
              <a:rPr lang="en-GB" sz="1400" dirty="0">
                <a:solidFill>
                  <a:schemeClr val="tx1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r</a:t>
            </a:r>
            <a:r>
              <a:rPr lang="en-GB" sz="1400" dirty="0">
                <a:solidFill>
                  <a:srgbClr val="00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RNA) witch responsible for protein synthesis in the cytoplasm .</a:t>
            </a:r>
            <a:endParaRPr sz="1400" dirty="0">
              <a:solidFill>
                <a:srgbClr val="00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60369" y="315397"/>
            <a:ext cx="73152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3- Nucleolus</a:t>
            </a:r>
            <a:r>
              <a:rPr lang="en-GB" b="1" dirty="0">
                <a:solidFill>
                  <a:srgbClr val="00B050"/>
                </a:solidFill>
                <a:latin typeface="HP Simplified" panose="020B0604020204020204" pitchFamily="34" charset="0"/>
              </a:rPr>
              <a:t> </a:t>
            </a:r>
            <a:endParaRPr b="1" dirty="0">
              <a:solidFill>
                <a:srgbClr val="00B05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ED756-F684-485E-B1D4-4C566499DFA4}"/>
              </a:ext>
            </a:extLst>
          </p:cNvPr>
          <p:cNvSpPr txBox="1"/>
          <p:nvPr/>
        </p:nvSpPr>
        <p:spPr>
          <a:xfrm>
            <a:off x="0" y="2361904"/>
            <a:ext cx="5348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1150">
              <a:buSzPts val="1300"/>
              <a:buFont typeface="Comic Sans MS"/>
              <a:buChar char="●"/>
            </a:pPr>
            <a: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It is a clear fluid medium in</a:t>
            </a:r>
            <a:b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which all the contents of the</a:t>
            </a:r>
            <a:b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nucleus are embedded.</a:t>
            </a:r>
          </a:p>
          <a:p>
            <a:pPr marL="146050" lvl="0">
              <a:buSzPts val="1300"/>
            </a:pPr>
            <a:endParaRPr lang="en-US"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146050" lvl="0"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Function</a:t>
            </a:r>
            <a:r>
              <a:rPr lang="en-US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: Provides a medium for movement of 3 types of RNA </a:t>
            </a:r>
            <a: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(ribosomal , messenger and transfer RNA) from the</a:t>
            </a:r>
            <a:b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nucleus to the cytoplasm.</a:t>
            </a:r>
            <a:br>
              <a:rPr lang="en-US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endParaRPr lang="en-US"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endParaRPr lang="en-US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732348-F6C8-49D6-8616-1603B9F0F90A}"/>
              </a:ext>
            </a:extLst>
          </p:cNvPr>
          <p:cNvSpPr/>
          <p:nvPr/>
        </p:nvSpPr>
        <p:spPr>
          <a:xfrm>
            <a:off x="5661880" y="1161253"/>
            <a:ext cx="1169582" cy="48475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95138F-E8EF-419B-BBA6-2A79343A966D}"/>
              </a:ext>
            </a:extLst>
          </p:cNvPr>
          <p:cNvSpPr/>
          <p:nvPr/>
        </p:nvSpPr>
        <p:spPr>
          <a:xfrm>
            <a:off x="6831462" y="953769"/>
            <a:ext cx="701749" cy="48475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58B6B-481C-4A16-82C9-CDFB434DB594}"/>
              </a:ext>
            </a:extLst>
          </p:cNvPr>
          <p:cNvSpPr txBox="1"/>
          <p:nvPr/>
        </p:nvSpPr>
        <p:spPr>
          <a:xfrm>
            <a:off x="460369" y="2241034"/>
            <a:ext cx="18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4- Nucleoplasm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168519" y="204661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00B05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Sex chromatin (Barr body) :</a:t>
            </a:r>
            <a:endParaRPr sz="2500" b="1" dirty="0">
              <a:solidFill>
                <a:srgbClr val="00B05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78446" y="858616"/>
            <a:ext cx="56100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A dark stained mass of chromatin , usually adherent to the </a:t>
            </a: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inner</a:t>
            </a: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aspect of the nuclear envelope of female somatic cells </a:t>
            </a:r>
          </a:p>
          <a:p>
            <a:pPr marL="139700" lvl="0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        e.g. Buccal epithelial cells.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A drumstick </a:t>
            </a: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mass protruding from the nucleus of neutrophils.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Represents one of the two X chromosomes which is inactive</a:t>
            </a:r>
            <a:b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(condensed) in normal female (heterochromatin).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Seen in normal female cells.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Absent in normal males cells .</a:t>
            </a:r>
            <a:endParaRPr sz="1400" dirty="0"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Absent in females with Turner’s syndrome XO.</a:t>
            </a:r>
            <a:endParaRPr sz="1400" dirty="0">
              <a:solidFill>
                <a:srgbClr val="FF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  <a:t>Seen in males with Klinefelter’s syndrome XXY.</a:t>
            </a:r>
            <a:br>
              <a:rPr lang="en-GB" sz="1400" dirty="0">
                <a:solidFill>
                  <a:srgbClr val="FF0000"/>
                </a:solidFill>
                <a:latin typeface="HP Simplified" panose="020B0604020204020204" pitchFamily="34" charset="0"/>
                <a:ea typeface="Comic Sans MS"/>
                <a:cs typeface="Comic Sans MS"/>
                <a:sym typeface="Comic Sans MS"/>
              </a:rPr>
            </a:br>
            <a:endParaRPr sz="1400" dirty="0">
              <a:solidFill>
                <a:srgbClr val="FF0000"/>
              </a:solidFill>
              <a:latin typeface="HP Simplified" panose="020B0604020204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493" y="259311"/>
            <a:ext cx="2627996" cy="262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60" y="3150823"/>
            <a:ext cx="1423826" cy="145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E5F3B-A0B0-41EF-AF14-8FB333F3EC2D}"/>
              </a:ext>
            </a:extLst>
          </p:cNvPr>
          <p:cNvSpPr txBox="1"/>
          <p:nvPr/>
        </p:nvSpPr>
        <p:spPr>
          <a:xfrm>
            <a:off x="7176797" y="3470314"/>
            <a:ext cx="1967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P Simplified" panose="020B0604020204020204" pitchFamily="34" charset="0"/>
              </a:rPr>
              <a:t>Barr body (drumstick)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66006E-89A4-4278-98CA-46FA53D2A8C5}"/>
              </a:ext>
            </a:extLst>
          </p:cNvPr>
          <p:cNvCxnSpPr/>
          <p:nvPr/>
        </p:nvCxnSpPr>
        <p:spPr>
          <a:xfrm flipH="1">
            <a:off x="6488935" y="3734718"/>
            <a:ext cx="994784" cy="275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55A340-A65D-4BD7-A327-D049D42A03D6}"/>
              </a:ext>
            </a:extLst>
          </p:cNvPr>
          <p:cNvSpPr txBox="1"/>
          <p:nvPr/>
        </p:nvSpPr>
        <p:spPr>
          <a:xfrm>
            <a:off x="6198373" y="2187182"/>
            <a:ext cx="100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HP Simplified" panose="020B0604020204020204" pitchFamily="34" charset="0"/>
              </a:rPr>
              <a:t>Extra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1572</Words>
  <Application>Microsoft Office PowerPoint</Application>
  <PresentationFormat>On-screen Show (16:9)</PresentationFormat>
  <Paragraphs>320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Montserrat</vt:lpstr>
      <vt:lpstr>Roboto</vt:lpstr>
      <vt:lpstr>Times New Roman</vt:lpstr>
      <vt:lpstr>HP Simplified</vt:lpstr>
      <vt:lpstr>Alfa Slab One</vt:lpstr>
      <vt:lpstr>Traditional Arabic</vt:lpstr>
      <vt:lpstr>Wingdings 3</vt:lpstr>
      <vt:lpstr>Comic Sans MS</vt:lpstr>
      <vt:lpstr>Calibri</vt:lpstr>
      <vt:lpstr>Lora</vt:lpstr>
      <vt:lpstr>Courier New</vt:lpstr>
      <vt:lpstr>Trebuchet MS</vt:lpstr>
      <vt:lpstr>Arial</vt:lpstr>
      <vt:lpstr>Calibri Light</vt:lpstr>
      <vt:lpstr>DokChampa</vt:lpstr>
      <vt:lpstr>Wingdings</vt:lpstr>
      <vt:lpstr>Retrospect</vt:lpstr>
      <vt:lpstr>1_Retrospect</vt:lpstr>
      <vt:lpstr> Introduction to Histology and Cell Structure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E/M : appear mostly as dark mass (electron-dense) (the largest one). L/M : appear as spherical dark basophilic mass. Usually one . Not surrounded by a membrane .   Function : formation of ribosomal RNA (rRNA) witch responsible for protein synthesis in the cytoplasm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Microtubules-containing organelles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Histology and Cell Structure</dc:title>
  <dc:creator>abdullah shadid</dc:creator>
  <cp:lastModifiedBy>abdullah shadid</cp:lastModifiedBy>
  <cp:revision>64</cp:revision>
  <dcterms:modified xsi:type="dcterms:W3CDTF">2018-09-22T00:28:44Z</dcterms:modified>
</cp:coreProperties>
</file>