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4" r:id="rId1"/>
  </p:sldMasterIdLst>
  <p:notesMasterIdLst>
    <p:notesMasterId r:id="rId16"/>
  </p:notesMasterIdLst>
  <p:sldIdLst>
    <p:sldId id="263" r:id="rId2"/>
    <p:sldId id="260" r:id="rId3"/>
    <p:sldId id="264" r:id="rId4"/>
    <p:sldId id="266" r:id="rId5"/>
    <p:sldId id="277" r:id="rId6"/>
    <p:sldId id="278" r:id="rId7"/>
    <p:sldId id="282" r:id="rId8"/>
    <p:sldId id="256" r:id="rId9"/>
    <p:sldId id="284" r:id="rId10"/>
    <p:sldId id="285" r:id="rId11"/>
    <p:sldId id="286" r:id="rId12"/>
    <p:sldId id="280" r:id="rId13"/>
    <p:sldId id="274" r:id="rId14"/>
    <p:sldId id="27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dullah shadid" initials="as" lastIdx="1" clrIdx="0">
    <p:extLst>
      <p:ext uri="{19B8F6BF-5375-455C-9EA6-DF929625EA0E}">
        <p15:presenceInfo xmlns:p15="http://schemas.microsoft.com/office/powerpoint/2012/main" userId="b499f4adf5d05e3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F036A7-7F9C-49A5-AE97-5BFB3EA28F8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2C9568-013A-4589-9936-AF2030AF0F8C}">
      <dgm:prSet phldrT="[Text]" custT="1"/>
      <dgm:spPr/>
      <dgm:t>
        <a:bodyPr/>
        <a:lstStyle/>
        <a:p>
          <a:r>
            <a:rPr lang="en-US" sz="3600" b="1" dirty="0">
              <a:solidFill>
                <a:srgbClr val="00B050"/>
              </a:solidFill>
              <a:latin typeface="HP Simplified" panose="020B0604020204020204" pitchFamily="34" charset="0"/>
            </a:rPr>
            <a:t>Types Of Connective Tissue (Proper)</a:t>
          </a:r>
          <a:endParaRPr lang="en-US" sz="3600" dirty="0"/>
        </a:p>
      </dgm:t>
    </dgm:pt>
    <dgm:pt modelId="{A9E1C44D-BF10-4EB9-BF52-7B4BF04B8E75}" type="parTrans" cxnId="{24413866-CDA4-44C7-B29F-521E57423EBA}">
      <dgm:prSet/>
      <dgm:spPr/>
      <dgm:t>
        <a:bodyPr/>
        <a:lstStyle/>
        <a:p>
          <a:endParaRPr lang="en-US"/>
        </a:p>
      </dgm:t>
    </dgm:pt>
    <dgm:pt modelId="{423E39DF-BCDF-4D78-9C1B-D0D194F458E8}" type="sibTrans" cxnId="{24413866-CDA4-44C7-B29F-521E57423EBA}">
      <dgm:prSet/>
      <dgm:spPr/>
      <dgm:t>
        <a:bodyPr/>
        <a:lstStyle/>
        <a:p>
          <a:endParaRPr lang="en-US"/>
        </a:p>
      </dgm:t>
    </dgm:pt>
    <dgm:pt modelId="{1A31BFED-BFC0-4897-92A0-9C9524A261EF}">
      <dgm:prSet phldrT="[Text]" custT="1"/>
      <dgm:spPr/>
      <dgm:t>
        <a:bodyPr/>
        <a:lstStyle/>
        <a:p>
          <a:pPr>
            <a:buNone/>
          </a:pPr>
          <a:r>
            <a:rPr lang="en-US" sz="2000" dirty="0">
              <a:solidFill>
                <a:schemeClr val="bg1"/>
              </a:solidFill>
              <a:latin typeface="HP Simplified" panose="020B0604020204020204" pitchFamily="34" charset="0"/>
            </a:rPr>
            <a:t>1) Loose (Areolar) C.T</a:t>
          </a:r>
          <a:endParaRPr lang="en-US" sz="2000" dirty="0">
            <a:solidFill>
              <a:schemeClr val="bg1"/>
            </a:solidFill>
          </a:endParaRPr>
        </a:p>
      </dgm:t>
    </dgm:pt>
    <dgm:pt modelId="{49275A48-8340-4AD6-B81F-7693CCFF0214}" type="parTrans" cxnId="{30428C68-BACE-46C1-B457-83A0F7DF04DD}">
      <dgm:prSet/>
      <dgm:spPr/>
      <dgm:t>
        <a:bodyPr/>
        <a:lstStyle/>
        <a:p>
          <a:endParaRPr lang="en-US"/>
        </a:p>
      </dgm:t>
    </dgm:pt>
    <dgm:pt modelId="{AC00307B-966C-469E-B8DF-D8A572C1F337}" type="sibTrans" cxnId="{30428C68-BACE-46C1-B457-83A0F7DF04DD}">
      <dgm:prSet/>
      <dgm:spPr/>
      <dgm:t>
        <a:bodyPr/>
        <a:lstStyle/>
        <a:p>
          <a:endParaRPr lang="en-US"/>
        </a:p>
      </dgm:t>
    </dgm:pt>
    <dgm:pt modelId="{77C81181-DBEE-436D-B245-335C17D52A59}">
      <dgm:prSet phldrT="[Text]" custT="1"/>
      <dgm:spPr/>
      <dgm:t>
        <a:bodyPr/>
        <a:lstStyle/>
        <a:p>
          <a:pPr>
            <a:buNone/>
          </a:pPr>
          <a:r>
            <a:rPr lang="en-US" sz="2000" dirty="0">
              <a:solidFill>
                <a:schemeClr val="bg1"/>
              </a:solidFill>
              <a:latin typeface="HP Simplified" panose="020B0604020204020204" pitchFamily="34" charset="0"/>
            </a:rPr>
            <a:t>3) Elastic Tissue</a:t>
          </a:r>
          <a:endParaRPr lang="en-US" sz="2000" dirty="0">
            <a:solidFill>
              <a:schemeClr val="bg1"/>
            </a:solidFill>
          </a:endParaRPr>
        </a:p>
      </dgm:t>
    </dgm:pt>
    <dgm:pt modelId="{3770EF2C-E4BF-4102-BFF0-6DD1787DF073}" type="parTrans" cxnId="{F5D5DD70-E7B3-40DC-A640-912BFB7470F8}">
      <dgm:prSet/>
      <dgm:spPr/>
      <dgm:t>
        <a:bodyPr/>
        <a:lstStyle/>
        <a:p>
          <a:endParaRPr lang="en-US"/>
        </a:p>
      </dgm:t>
    </dgm:pt>
    <dgm:pt modelId="{A2F4214E-3977-461F-B690-CFDCC4D5D179}" type="sibTrans" cxnId="{F5D5DD70-E7B3-40DC-A640-912BFB7470F8}">
      <dgm:prSet/>
      <dgm:spPr/>
      <dgm:t>
        <a:bodyPr/>
        <a:lstStyle/>
        <a:p>
          <a:endParaRPr lang="en-US"/>
        </a:p>
      </dgm:t>
    </dgm:pt>
    <dgm:pt modelId="{3D757DA6-6218-4EAB-902B-6E4579D8C2D1}">
      <dgm:prSet phldrT="[Text]" custT="1"/>
      <dgm:spPr/>
      <dgm:t>
        <a:bodyPr/>
        <a:lstStyle/>
        <a:p>
          <a:pPr>
            <a:buNone/>
          </a:pPr>
          <a:r>
            <a:rPr lang="en-US" sz="2000" dirty="0">
              <a:solidFill>
                <a:schemeClr val="bg1"/>
              </a:solidFill>
              <a:latin typeface="HP Simplified" panose="020B0604020204020204" pitchFamily="34" charset="0"/>
            </a:rPr>
            <a:t>2) Dense Collagenous C.T</a:t>
          </a:r>
          <a:endParaRPr lang="en-US" sz="2000" dirty="0">
            <a:solidFill>
              <a:schemeClr val="bg1"/>
            </a:solidFill>
          </a:endParaRPr>
        </a:p>
      </dgm:t>
    </dgm:pt>
    <dgm:pt modelId="{5CD97C3F-B00E-40EF-BF27-27CA51D63495}" type="sibTrans" cxnId="{9C9D8C80-E7AC-4715-B343-614D78E30A59}">
      <dgm:prSet/>
      <dgm:spPr/>
      <dgm:t>
        <a:bodyPr/>
        <a:lstStyle/>
        <a:p>
          <a:endParaRPr lang="en-US"/>
        </a:p>
      </dgm:t>
    </dgm:pt>
    <dgm:pt modelId="{D2C94F09-75B3-4F1B-9FCC-5CDDD36C736D}" type="parTrans" cxnId="{9C9D8C80-E7AC-4715-B343-614D78E30A59}">
      <dgm:prSet/>
      <dgm:spPr/>
      <dgm:t>
        <a:bodyPr/>
        <a:lstStyle/>
        <a:p>
          <a:endParaRPr lang="en-US"/>
        </a:p>
      </dgm:t>
    </dgm:pt>
    <dgm:pt modelId="{A21B6A64-891D-4AEB-8F37-D0713D950542}">
      <dgm:prSet phldrT="[Text]" custT="1"/>
      <dgm:spPr/>
      <dgm:t>
        <a:bodyPr/>
        <a:lstStyle/>
        <a:p>
          <a:pPr>
            <a:buNone/>
          </a:pPr>
          <a:r>
            <a:rPr lang="en-US" sz="2000" dirty="0">
              <a:solidFill>
                <a:schemeClr val="bg1"/>
              </a:solidFill>
              <a:latin typeface="HP Simplified" panose="020B0604020204020204" pitchFamily="34" charset="0"/>
            </a:rPr>
            <a:t>4) Reticular Tissue</a:t>
          </a:r>
          <a:endParaRPr lang="en-US" sz="2000" dirty="0">
            <a:solidFill>
              <a:schemeClr val="bg1"/>
            </a:solidFill>
          </a:endParaRPr>
        </a:p>
      </dgm:t>
    </dgm:pt>
    <dgm:pt modelId="{70AB19E5-2A1A-47B6-9075-389B7516FAF4}" type="parTrans" cxnId="{19B29B24-E9BB-4C11-9206-4DC762394B20}">
      <dgm:prSet/>
      <dgm:spPr/>
      <dgm:t>
        <a:bodyPr/>
        <a:lstStyle/>
        <a:p>
          <a:endParaRPr lang="en-US"/>
        </a:p>
      </dgm:t>
    </dgm:pt>
    <dgm:pt modelId="{573D1389-BCB0-43EC-9874-98D7B1C7698D}" type="sibTrans" cxnId="{19B29B24-E9BB-4C11-9206-4DC762394B20}">
      <dgm:prSet/>
      <dgm:spPr/>
      <dgm:t>
        <a:bodyPr/>
        <a:lstStyle/>
        <a:p>
          <a:endParaRPr lang="en-US"/>
        </a:p>
      </dgm:t>
    </dgm:pt>
    <dgm:pt modelId="{5109D4A4-180C-4EFF-913D-F927353F065A}">
      <dgm:prSet phldrT="[Text]" custT="1"/>
      <dgm:spPr/>
      <dgm:t>
        <a:bodyPr/>
        <a:lstStyle/>
        <a:p>
          <a:pPr>
            <a:buNone/>
          </a:pPr>
          <a:r>
            <a:rPr lang="en-US" sz="2000" dirty="0">
              <a:solidFill>
                <a:schemeClr val="bg1"/>
              </a:solidFill>
              <a:latin typeface="HP Simplified" panose="020B0604020204020204" pitchFamily="34" charset="0"/>
            </a:rPr>
            <a:t>5) Adipose Tissue</a:t>
          </a:r>
          <a:endParaRPr lang="en-US" sz="2000" dirty="0">
            <a:solidFill>
              <a:schemeClr val="bg1"/>
            </a:solidFill>
          </a:endParaRPr>
        </a:p>
      </dgm:t>
    </dgm:pt>
    <dgm:pt modelId="{4B85972F-96DE-48E1-9BB9-A6F83ECA9152}" type="parTrans" cxnId="{2A6993C5-A8F4-4D10-B29F-773CD65CFBDE}">
      <dgm:prSet/>
      <dgm:spPr/>
      <dgm:t>
        <a:bodyPr/>
        <a:lstStyle/>
        <a:p>
          <a:endParaRPr lang="en-US"/>
        </a:p>
      </dgm:t>
    </dgm:pt>
    <dgm:pt modelId="{5F87D752-2C11-4859-94E5-E3900528466D}" type="sibTrans" cxnId="{2A6993C5-A8F4-4D10-B29F-773CD65CFBDE}">
      <dgm:prSet/>
      <dgm:spPr/>
      <dgm:t>
        <a:bodyPr/>
        <a:lstStyle/>
        <a:p>
          <a:endParaRPr lang="en-US"/>
        </a:p>
      </dgm:t>
    </dgm:pt>
    <dgm:pt modelId="{6431A2CE-C59B-453A-A9D6-B4FC16F884DC}" type="pres">
      <dgm:prSet presAssocID="{4FF036A7-7F9C-49A5-AE97-5BFB3EA28F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F23C8BE-BABD-451B-A4EF-5932DA0A24AB}" type="pres">
      <dgm:prSet presAssocID="{652C9568-013A-4589-9936-AF2030AF0F8C}" presName="hierRoot1" presStyleCnt="0">
        <dgm:presLayoutVars>
          <dgm:hierBranch val="init"/>
        </dgm:presLayoutVars>
      </dgm:prSet>
      <dgm:spPr/>
    </dgm:pt>
    <dgm:pt modelId="{7EC3C2D5-89D2-4B21-A857-A4DD0BD000DA}" type="pres">
      <dgm:prSet presAssocID="{652C9568-013A-4589-9936-AF2030AF0F8C}" presName="rootComposite1" presStyleCnt="0"/>
      <dgm:spPr/>
    </dgm:pt>
    <dgm:pt modelId="{77BF4EC1-9564-4FB4-A161-07896C4B7DCC}" type="pres">
      <dgm:prSet presAssocID="{652C9568-013A-4589-9936-AF2030AF0F8C}" presName="rootText1" presStyleLbl="node0" presStyleIdx="0" presStyleCnt="1" custScaleX="261252" custScaleY="167001" custLinFactNeighborX="-719" custLinFactNeighborY="-46728">
        <dgm:presLayoutVars>
          <dgm:chPref val="3"/>
        </dgm:presLayoutVars>
      </dgm:prSet>
      <dgm:spPr/>
    </dgm:pt>
    <dgm:pt modelId="{EA85130E-6154-4504-BBF4-E2D49F6FCAAE}" type="pres">
      <dgm:prSet presAssocID="{652C9568-013A-4589-9936-AF2030AF0F8C}" presName="rootConnector1" presStyleLbl="node1" presStyleIdx="0" presStyleCnt="0"/>
      <dgm:spPr/>
    </dgm:pt>
    <dgm:pt modelId="{9F8A3C31-A8CB-480E-8901-C21465C38519}" type="pres">
      <dgm:prSet presAssocID="{652C9568-013A-4589-9936-AF2030AF0F8C}" presName="hierChild2" presStyleCnt="0"/>
      <dgm:spPr/>
    </dgm:pt>
    <dgm:pt modelId="{50345F0F-A1AB-47E8-AB21-4A4C886EBDAA}" type="pres">
      <dgm:prSet presAssocID="{49275A48-8340-4AD6-B81F-7693CCFF0214}" presName="Name37" presStyleLbl="parChTrans1D2" presStyleIdx="0" presStyleCnt="5"/>
      <dgm:spPr/>
    </dgm:pt>
    <dgm:pt modelId="{391D83C0-E6A8-4181-AE81-295D25339431}" type="pres">
      <dgm:prSet presAssocID="{1A31BFED-BFC0-4897-92A0-9C9524A261EF}" presName="hierRoot2" presStyleCnt="0">
        <dgm:presLayoutVars>
          <dgm:hierBranch val="init"/>
        </dgm:presLayoutVars>
      </dgm:prSet>
      <dgm:spPr/>
    </dgm:pt>
    <dgm:pt modelId="{BC5C6A44-6862-4A08-8304-A5470B0EEA87}" type="pres">
      <dgm:prSet presAssocID="{1A31BFED-BFC0-4897-92A0-9C9524A261EF}" presName="rootComposite" presStyleCnt="0"/>
      <dgm:spPr/>
    </dgm:pt>
    <dgm:pt modelId="{AF8350B5-4A25-4282-A539-8FDE6FC6E21B}" type="pres">
      <dgm:prSet presAssocID="{1A31BFED-BFC0-4897-92A0-9C9524A261EF}" presName="rootText" presStyleLbl="node2" presStyleIdx="0" presStyleCnt="5" custLinFactY="14683" custLinFactNeighborX="-50" custLinFactNeighborY="100000">
        <dgm:presLayoutVars>
          <dgm:chPref val="3"/>
        </dgm:presLayoutVars>
      </dgm:prSet>
      <dgm:spPr/>
    </dgm:pt>
    <dgm:pt modelId="{4E31EA7F-7E53-4798-A889-366C09EB4C50}" type="pres">
      <dgm:prSet presAssocID="{1A31BFED-BFC0-4897-92A0-9C9524A261EF}" presName="rootConnector" presStyleLbl="node2" presStyleIdx="0" presStyleCnt="5"/>
      <dgm:spPr/>
    </dgm:pt>
    <dgm:pt modelId="{A46CACEC-5214-41B1-B900-D420A69B564F}" type="pres">
      <dgm:prSet presAssocID="{1A31BFED-BFC0-4897-92A0-9C9524A261EF}" presName="hierChild4" presStyleCnt="0"/>
      <dgm:spPr/>
    </dgm:pt>
    <dgm:pt modelId="{A584D258-D1AE-4AE7-BA09-81AF6D203E86}" type="pres">
      <dgm:prSet presAssocID="{1A31BFED-BFC0-4897-92A0-9C9524A261EF}" presName="hierChild5" presStyleCnt="0"/>
      <dgm:spPr/>
    </dgm:pt>
    <dgm:pt modelId="{839D3152-4381-4A27-A213-2CCE0656CE1E}" type="pres">
      <dgm:prSet presAssocID="{D2C94F09-75B3-4F1B-9FCC-5CDDD36C736D}" presName="Name37" presStyleLbl="parChTrans1D2" presStyleIdx="1" presStyleCnt="5"/>
      <dgm:spPr/>
    </dgm:pt>
    <dgm:pt modelId="{048827B4-F523-40A6-A80F-B4F4E0CCA2B9}" type="pres">
      <dgm:prSet presAssocID="{3D757DA6-6218-4EAB-902B-6E4579D8C2D1}" presName="hierRoot2" presStyleCnt="0">
        <dgm:presLayoutVars>
          <dgm:hierBranch val="init"/>
        </dgm:presLayoutVars>
      </dgm:prSet>
      <dgm:spPr/>
    </dgm:pt>
    <dgm:pt modelId="{96FFE3B4-F6CA-4001-B3AA-D58D29958D61}" type="pres">
      <dgm:prSet presAssocID="{3D757DA6-6218-4EAB-902B-6E4579D8C2D1}" presName="rootComposite" presStyleCnt="0"/>
      <dgm:spPr/>
    </dgm:pt>
    <dgm:pt modelId="{891BED25-7AB6-42F5-BF76-90B094BE1326}" type="pres">
      <dgm:prSet presAssocID="{3D757DA6-6218-4EAB-902B-6E4579D8C2D1}" presName="rootText" presStyleLbl="node2" presStyleIdx="1" presStyleCnt="5" custLinFactY="15060" custLinFactNeighborX="-2876" custLinFactNeighborY="100000">
        <dgm:presLayoutVars>
          <dgm:chPref val="3"/>
        </dgm:presLayoutVars>
      </dgm:prSet>
      <dgm:spPr/>
    </dgm:pt>
    <dgm:pt modelId="{F101E6A3-E5DB-4F9B-8692-C2B679E3A099}" type="pres">
      <dgm:prSet presAssocID="{3D757DA6-6218-4EAB-902B-6E4579D8C2D1}" presName="rootConnector" presStyleLbl="node2" presStyleIdx="1" presStyleCnt="5"/>
      <dgm:spPr/>
    </dgm:pt>
    <dgm:pt modelId="{EEC6CBEA-6900-4E53-9257-5D20D65E0A33}" type="pres">
      <dgm:prSet presAssocID="{3D757DA6-6218-4EAB-902B-6E4579D8C2D1}" presName="hierChild4" presStyleCnt="0"/>
      <dgm:spPr/>
    </dgm:pt>
    <dgm:pt modelId="{0E9EED62-FC8E-495C-93F9-407EF278ECD3}" type="pres">
      <dgm:prSet presAssocID="{3D757DA6-6218-4EAB-902B-6E4579D8C2D1}" presName="hierChild5" presStyleCnt="0"/>
      <dgm:spPr/>
    </dgm:pt>
    <dgm:pt modelId="{A5AFBB90-4383-4E64-B5F4-1862BF6C95A1}" type="pres">
      <dgm:prSet presAssocID="{3770EF2C-E4BF-4102-BFF0-6DD1787DF073}" presName="Name37" presStyleLbl="parChTrans1D2" presStyleIdx="2" presStyleCnt="5"/>
      <dgm:spPr/>
    </dgm:pt>
    <dgm:pt modelId="{599B0121-2125-4652-B30E-042513281957}" type="pres">
      <dgm:prSet presAssocID="{77C81181-DBEE-436D-B245-335C17D52A59}" presName="hierRoot2" presStyleCnt="0">
        <dgm:presLayoutVars>
          <dgm:hierBranch val="init"/>
        </dgm:presLayoutVars>
      </dgm:prSet>
      <dgm:spPr/>
    </dgm:pt>
    <dgm:pt modelId="{77711E4F-D2F1-491A-A779-BB8E1E887C63}" type="pres">
      <dgm:prSet presAssocID="{77C81181-DBEE-436D-B245-335C17D52A59}" presName="rootComposite" presStyleCnt="0"/>
      <dgm:spPr/>
    </dgm:pt>
    <dgm:pt modelId="{1C768DCD-34AB-4E6B-9DA5-A5F5F01F74F6}" type="pres">
      <dgm:prSet presAssocID="{77C81181-DBEE-436D-B245-335C17D52A59}" presName="rootText" presStyleLbl="node2" presStyleIdx="2" presStyleCnt="5" custLinFactY="16434" custLinFactNeighborX="-719" custLinFactNeighborY="100000">
        <dgm:presLayoutVars>
          <dgm:chPref val="3"/>
        </dgm:presLayoutVars>
      </dgm:prSet>
      <dgm:spPr/>
    </dgm:pt>
    <dgm:pt modelId="{C8EF66F1-4773-480F-9873-7CF04B39CDBD}" type="pres">
      <dgm:prSet presAssocID="{77C81181-DBEE-436D-B245-335C17D52A59}" presName="rootConnector" presStyleLbl="node2" presStyleIdx="2" presStyleCnt="5"/>
      <dgm:spPr/>
    </dgm:pt>
    <dgm:pt modelId="{004DA5E0-8491-45FC-B518-9C8EC64E82CB}" type="pres">
      <dgm:prSet presAssocID="{77C81181-DBEE-436D-B245-335C17D52A59}" presName="hierChild4" presStyleCnt="0"/>
      <dgm:spPr/>
    </dgm:pt>
    <dgm:pt modelId="{B4F5AE05-12D2-43AF-943C-97C5219A0ED2}" type="pres">
      <dgm:prSet presAssocID="{77C81181-DBEE-436D-B245-335C17D52A59}" presName="hierChild5" presStyleCnt="0"/>
      <dgm:spPr/>
    </dgm:pt>
    <dgm:pt modelId="{3DB78702-D718-43D2-A7B4-428C08D391DD}" type="pres">
      <dgm:prSet presAssocID="{70AB19E5-2A1A-47B6-9075-389B7516FAF4}" presName="Name37" presStyleLbl="parChTrans1D2" presStyleIdx="3" presStyleCnt="5"/>
      <dgm:spPr/>
    </dgm:pt>
    <dgm:pt modelId="{9557D5EC-0C4A-4194-BAB1-92880BEEA419}" type="pres">
      <dgm:prSet presAssocID="{A21B6A64-891D-4AEB-8F37-D0713D950542}" presName="hierRoot2" presStyleCnt="0">
        <dgm:presLayoutVars>
          <dgm:hierBranch val="init"/>
        </dgm:presLayoutVars>
      </dgm:prSet>
      <dgm:spPr/>
    </dgm:pt>
    <dgm:pt modelId="{A914C6FB-2B38-4A61-885E-8D4874B8EE78}" type="pres">
      <dgm:prSet presAssocID="{A21B6A64-891D-4AEB-8F37-D0713D950542}" presName="rootComposite" presStyleCnt="0"/>
      <dgm:spPr/>
    </dgm:pt>
    <dgm:pt modelId="{FC49EB0D-867C-411D-BAF3-D83CF1861C6C}" type="pres">
      <dgm:prSet presAssocID="{A21B6A64-891D-4AEB-8F37-D0713D950542}" presName="rootText" presStyleLbl="node2" presStyleIdx="3" presStyleCnt="5" custLinFactY="14954" custLinFactNeighborX="32" custLinFactNeighborY="100000">
        <dgm:presLayoutVars>
          <dgm:chPref val="3"/>
        </dgm:presLayoutVars>
      </dgm:prSet>
      <dgm:spPr/>
    </dgm:pt>
    <dgm:pt modelId="{E459143B-55B2-489F-9B55-8248ACB8AFFE}" type="pres">
      <dgm:prSet presAssocID="{A21B6A64-891D-4AEB-8F37-D0713D950542}" presName="rootConnector" presStyleLbl="node2" presStyleIdx="3" presStyleCnt="5"/>
      <dgm:spPr/>
    </dgm:pt>
    <dgm:pt modelId="{64080886-D004-42D3-93D0-722CFA614943}" type="pres">
      <dgm:prSet presAssocID="{A21B6A64-891D-4AEB-8F37-D0713D950542}" presName="hierChild4" presStyleCnt="0"/>
      <dgm:spPr/>
    </dgm:pt>
    <dgm:pt modelId="{3C5FC590-3FAB-4A36-A66C-5612278276F6}" type="pres">
      <dgm:prSet presAssocID="{A21B6A64-891D-4AEB-8F37-D0713D950542}" presName="hierChild5" presStyleCnt="0"/>
      <dgm:spPr/>
    </dgm:pt>
    <dgm:pt modelId="{9DC281E0-7235-4693-88DD-F3C57C7CD19C}" type="pres">
      <dgm:prSet presAssocID="{4B85972F-96DE-48E1-9BB9-A6F83ECA9152}" presName="Name37" presStyleLbl="parChTrans1D2" presStyleIdx="4" presStyleCnt="5"/>
      <dgm:spPr/>
    </dgm:pt>
    <dgm:pt modelId="{E741E865-275A-4C42-AE3C-4A22551ACAF6}" type="pres">
      <dgm:prSet presAssocID="{5109D4A4-180C-4EFF-913D-F927353F065A}" presName="hierRoot2" presStyleCnt="0">
        <dgm:presLayoutVars>
          <dgm:hierBranch val="init"/>
        </dgm:presLayoutVars>
      </dgm:prSet>
      <dgm:spPr/>
    </dgm:pt>
    <dgm:pt modelId="{52C29850-2971-4721-87CE-42DA323C3E6B}" type="pres">
      <dgm:prSet presAssocID="{5109D4A4-180C-4EFF-913D-F927353F065A}" presName="rootComposite" presStyleCnt="0"/>
      <dgm:spPr/>
    </dgm:pt>
    <dgm:pt modelId="{0DCBB95E-7BBD-43B3-8711-B285C60BBE59}" type="pres">
      <dgm:prSet presAssocID="{5109D4A4-180C-4EFF-913D-F927353F065A}" presName="rootText" presStyleLbl="node2" presStyleIdx="4" presStyleCnt="5" custLinFactY="14889" custLinFactNeighborX="-3404" custLinFactNeighborY="100000">
        <dgm:presLayoutVars>
          <dgm:chPref val="3"/>
        </dgm:presLayoutVars>
      </dgm:prSet>
      <dgm:spPr/>
    </dgm:pt>
    <dgm:pt modelId="{9C76AB4D-2E2C-4640-9BF9-71BD8454E512}" type="pres">
      <dgm:prSet presAssocID="{5109D4A4-180C-4EFF-913D-F927353F065A}" presName="rootConnector" presStyleLbl="node2" presStyleIdx="4" presStyleCnt="5"/>
      <dgm:spPr/>
    </dgm:pt>
    <dgm:pt modelId="{59D6A567-BAFF-4E85-ADDD-88A574CCB31E}" type="pres">
      <dgm:prSet presAssocID="{5109D4A4-180C-4EFF-913D-F927353F065A}" presName="hierChild4" presStyleCnt="0"/>
      <dgm:spPr/>
    </dgm:pt>
    <dgm:pt modelId="{6262DA53-0F49-4C03-987F-6CB5D04F168D}" type="pres">
      <dgm:prSet presAssocID="{5109D4A4-180C-4EFF-913D-F927353F065A}" presName="hierChild5" presStyleCnt="0"/>
      <dgm:spPr/>
    </dgm:pt>
    <dgm:pt modelId="{48AEBA2B-DB1D-45F2-AD86-E105C1E54635}" type="pres">
      <dgm:prSet presAssocID="{652C9568-013A-4589-9936-AF2030AF0F8C}" presName="hierChild3" presStyleCnt="0"/>
      <dgm:spPr/>
    </dgm:pt>
  </dgm:ptLst>
  <dgm:cxnLst>
    <dgm:cxn modelId="{A7BD1102-7E40-4CD2-8CDE-EE58E54B1086}" type="presOf" srcId="{652C9568-013A-4589-9936-AF2030AF0F8C}" destId="{EA85130E-6154-4504-BBF4-E2D49F6FCAAE}" srcOrd="1" destOrd="0" presId="urn:microsoft.com/office/officeart/2005/8/layout/orgChart1"/>
    <dgm:cxn modelId="{158EC502-10C9-45D6-AFD2-D4D426118CA8}" type="presOf" srcId="{A21B6A64-891D-4AEB-8F37-D0713D950542}" destId="{E459143B-55B2-489F-9B55-8248ACB8AFFE}" srcOrd="1" destOrd="0" presId="urn:microsoft.com/office/officeart/2005/8/layout/orgChart1"/>
    <dgm:cxn modelId="{DD1AB005-7660-4950-95AE-C0817B58402B}" type="presOf" srcId="{3770EF2C-E4BF-4102-BFF0-6DD1787DF073}" destId="{A5AFBB90-4383-4E64-B5F4-1862BF6C95A1}" srcOrd="0" destOrd="0" presId="urn:microsoft.com/office/officeart/2005/8/layout/orgChart1"/>
    <dgm:cxn modelId="{7C0E0108-BA75-4051-936F-4B0B5EFFBFE4}" type="presOf" srcId="{4B85972F-96DE-48E1-9BB9-A6F83ECA9152}" destId="{9DC281E0-7235-4693-88DD-F3C57C7CD19C}" srcOrd="0" destOrd="0" presId="urn:microsoft.com/office/officeart/2005/8/layout/orgChart1"/>
    <dgm:cxn modelId="{A1A75119-BAD9-438E-8B2A-7EEAA0887AFB}" type="presOf" srcId="{652C9568-013A-4589-9936-AF2030AF0F8C}" destId="{77BF4EC1-9564-4FB4-A161-07896C4B7DCC}" srcOrd="0" destOrd="0" presId="urn:microsoft.com/office/officeart/2005/8/layout/orgChart1"/>
    <dgm:cxn modelId="{19B29B24-E9BB-4C11-9206-4DC762394B20}" srcId="{652C9568-013A-4589-9936-AF2030AF0F8C}" destId="{A21B6A64-891D-4AEB-8F37-D0713D950542}" srcOrd="3" destOrd="0" parTransId="{70AB19E5-2A1A-47B6-9075-389B7516FAF4}" sibTransId="{573D1389-BCB0-43EC-9874-98D7B1C7698D}"/>
    <dgm:cxn modelId="{B7BAB12F-CD15-4083-9169-47EDA30DA631}" type="presOf" srcId="{A21B6A64-891D-4AEB-8F37-D0713D950542}" destId="{FC49EB0D-867C-411D-BAF3-D83CF1861C6C}" srcOrd="0" destOrd="0" presId="urn:microsoft.com/office/officeart/2005/8/layout/orgChart1"/>
    <dgm:cxn modelId="{A379A33A-F5F9-4005-8D29-86902ECFA41D}" type="presOf" srcId="{1A31BFED-BFC0-4897-92A0-9C9524A261EF}" destId="{AF8350B5-4A25-4282-A539-8FDE6FC6E21B}" srcOrd="0" destOrd="0" presId="urn:microsoft.com/office/officeart/2005/8/layout/orgChart1"/>
    <dgm:cxn modelId="{9894F33C-FD9F-425B-BFE9-F5F7107B508B}" type="presOf" srcId="{70AB19E5-2A1A-47B6-9075-389B7516FAF4}" destId="{3DB78702-D718-43D2-A7B4-428C08D391DD}" srcOrd="0" destOrd="0" presId="urn:microsoft.com/office/officeart/2005/8/layout/orgChart1"/>
    <dgm:cxn modelId="{DDC81142-9E99-45B9-B7E7-6B93CEFEC5F4}" type="presOf" srcId="{4FF036A7-7F9C-49A5-AE97-5BFB3EA28F8F}" destId="{6431A2CE-C59B-453A-A9D6-B4FC16F884DC}" srcOrd="0" destOrd="0" presId="urn:microsoft.com/office/officeart/2005/8/layout/orgChart1"/>
    <dgm:cxn modelId="{4E61AE48-5AB6-4823-BD2A-420D9D452FA2}" type="presOf" srcId="{D2C94F09-75B3-4F1B-9FCC-5CDDD36C736D}" destId="{839D3152-4381-4A27-A213-2CCE0656CE1E}" srcOrd="0" destOrd="0" presId="urn:microsoft.com/office/officeart/2005/8/layout/orgChart1"/>
    <dgm:cxn modelId="{043B4150-1720-4370-BCEF-C1C33929A66C}" type="presOf" srcId="{3D757DA6-6218-4EAB-902B-6E4579D8C2D1}" destId="{F101E6A3-E5DB-4F9B-8692-C2B679E3A099}" srcOrd="1" destOrd="0" presId="urn:microsoft.com/office/officeart/2005/8/layout/orgChart1"/>
    <dgm:cxn modelId="{24413866-CDA4-44C7-B29F-521E57423EBA}" srcId="{4FF036A7-7F9C-49A5-AE97-5BFB3EA28F8F}" destId="{652C9568-013A-4589-9936-AF2030AF0F8C}" srcOrd="0" destOrd="0" parTransId="{A9E1C44D-BF10-4EB9-BF52-7B4BF04B8E75}" sibTransId="{423E39DF-BCDF-4D78-9C1B-D0D194F458E8}"/>
    <dgm:cxn modelId="{30428C68-BACE-46C1-B457-83A0F7DF04DD}" srcId="{652C9568-013A-4589-9936-AF2030AF0F8C}" destId="{1A31BFED-BFC0-4897-92A0-9C9524A261EF}" srcOrd="0" destOrd="0" parTransId="{49275A48-8340-4AD6-B81F-7693CCFF0214}" sibTransId="{AC00307B-966C-469E-B8DF-D8A572C1F337}"/>
    <dgm:cxn modelId="{F5D5DD70-E7B3-40DC-A640-912BFB7470F8}" srcId="{652C9568-013A-4589-9936-AF2030AF0F8C}" destId="{77C81181-DBEE-436D-B245-335C17D52A59}" srcOrd="2" destOrd="0" parTransId="{3770EF2C-E4BF-4102-BFF0-6DD1787DF073}" sibTransId="{A2F4214E-3977-461F-B690-CFDCC4D5D179}"/>
    <dgm:cxn modelId="{EAFEC07E-EDBF-4C79-BFCF-28E1DFE8F5CB}" type="presOf" srcId="{5109D4A4-180C-4EFF-913D-F927353F065A}" destId="{0DCBB95E-7BBD-43B3-8711-B285C60BBE59}" srcOrd="0" destOrd="0" presId="urn:microsoft.com/office/officeart/2005/8/layout/orgChart1"/>
    <dgm:cxn modelId="{9C9D8C80-E7AC-4715-B343-614D78E30A59}" srcId="{652C9568-013A-4589-9936-AF2030AF0F8C}" destId="{3D757DA6-6218-4EAB-902B-6E4579D8C2D1}" srcOrd="1" destOrd="0" parTransId="{D2C94F09-75B3-4F1B-9FCC-5CDDD36C736D}" sibTransId="{5CD97C3F-B00E-40EF-BF27-27CA51D63495}"/>
    <dgm:cxn modelId="{E69E458C-BD97-4625-928C-EDFC56557FA6}" type="presOf" srcId="{77C81181-DBEE-436D-B245-335C17D52A59}" destId="{1C768DCD-34AB-4E6B-9DA5-A5F5F01F74F6}" srcOrd="0" destOrd="0" presId="urn:microsoft.com/office/officeart/2005/8/layout/orgChart1"/>
    <dgm:cxn modelId="{A1A75A9F-6A7B-4388-9524-B103095F619C}" type="presOf" srcId="{5109D4A4-180C-4EFF-913D-F927353F065A}" destId="{9C76AB4D-2E2C-4640-9BF9-71BD8454E512}" srcOrd="1" destOrd="0" presId="urn:microsoft.com/office/officeart/2005/8/layout/orgChart1"/>
    <dgm:cxn modelId="{CB9B98B4-2AB0-4BF0-9BC8-CF68E217CFC4}" type="presOf" srcId="{3D757DA6-6218-4EAB-902B-6E4579D8C2D1}" destId="{891BED25-7AB6-42F5-BF76-90B094BE1326}" srcOrd="0" destOrd="0" presId="urn:microsoft.com/office/officeart/2005/8/layout/orgChart1"/>
    <dgm:cxn modelId="{2A6993C5-A8F4-4D10-B29F-773CD65CFBDE}" srcId="{652C9568-013A-4589-9936-AF2030AF0F8C}" destId="{5109D4A4-180C-4EFF-913D-F927353F065A}" srcOrd="4" destOrd="0" parTransId="{4B85972F-96DE-48E1-9BB9-A6F83ECA9152}" sibTransId="{5F87D752-2C11-4859-94E5-E3900528466D}"/>
    <dgm:cxn modelId="{AD539BCC-E68D-4E4D-BED6-DDEFFE856231}" type="presOf" srcId="{77C81181-DBEE-436D-B245-335C17D52A59}" destId="{C8EF66F1-4773-480F-9873-7CF04B39CDBD}" srcOrd="1" destOrd="0" presId="urn:microsoft.com/office/officeart/2005/8/layout/orgChart1"/>
    <dgm:cxn modelId="{A6B9F8E3-46E7-4B49-8200-D2E31F388565}" type="presOf" srcId="{1A31BFED-BFC0-4897-92A0-9C9524A261EF}" destId="{4E31EA7F-7E53-4798-A889-366C09EB4C50}" srcOrd="1" destOrd="0" presId="urn:microsoft.com/office/officeart/2005/8/layout/orgChart1"/>
    <dgm:cxn modelId="{EE70A2F0-119F-4FFA-A376-B8390FE978EB}" type="presOf" srcId="{49275A48-8340-4AD6-B81F-7693CCFF0214}" destId="{50345F0F-A1AB-47E8-AB21-4A4C886EBDAA}" srcOrd="0" destOrd="0" presId="urn:microsoft.com/office/officeart/2005/8/layout/orgChart1"/>
    <dgm:cxn modelId="{2A388997-6358-4860-86E1-DE15E7A588ED}" type="presParOf" srcId="{6431A2CE-C59B-453A-A9D6-B4FC16F884DC}" destId="{5F23C8BE-BABD-451B-A4EF-5932DA0A24AB}" srcOrd="0" destOrd="0" presId="urn:microsoft.com/office/officeart/2005/8/layout/orgChart1"/>
    <dgm:cxn modelId="{5D31FF62-73DA-4DF1-8755-0D84A77D2CD1}" type="presParOf" srcId="{5F23C8BE-BABD-451B-A4EF-5932DA0A24AB}" destId="{7EC3C2D5-89D2-4B21-A857-A4DD0BD000DA}" srcOrd="0" destOrd="0" presId="urn:microsoft.com/office/officeart/2005/8/layout/orgChart1"/>
    <dgm:cxn modelId="{61A315B4-6BDE-4B65-86DB-6A8A4DDD3372}" type="presParOf" srcId="{7EC3C2D5-89D2-4B21-A857-A4DD0BD000DA}" destId="{77BF4EC1-9564-4FB4-A161-07896C4B7DCC}" srcOrd="0" destOrd="0" presId="urn:microsoft.com/office/officeart/2005/8/layout/orgChart1"/>
    <dgm:cxn modelId="{41940506-2491-433F-8B4A-206442363C0D}" type="presParOf" srcId="{7EC3C2D5-89D2-4B21-A857-A4DD0BD000DA}" destId="{EA85130E-6154-4504-BBF4-E2D49F6FCAAE}" srcOrd="1" destOrd="0" presId="urn:microsoft.com/office/officeart/2005/8/layout/orgChart1"/>
    <dgm:cxn modelId="{458368FC-878E-495C-9EAC-2344FF7E31B6}" type="presParOf" srcId="{5F23C8BE-BABD-451B-A4EF-5932DA0A24AB}" destId="{9F8A3C31-A8CB-480E-8901-C21465C38519}" srcOrd="1" destOrd="0" presId="urn:microsoft.com/office/officeart/2005/8/layout/orgChart1"/>
    <dgm:cxn modelId="{503CC963-9AB8-408C-8998-FBB13071D8BB}" type="presParOf" srcId="{9F8A3C31-A8CB-480E-8901-C21465C38519}" destId="{50345F0F-A1AB-47E8-AB21-4A4C886EBDAA}" srcOrd="0" destOrd="0" presId="urn:microsoft.com/office/officeart/2005/8/layout/orgChart1"/>
    <dgm:cxn modelId="{2204BD02-6D5F-44FF-B32E-50F876EE3319}" type="presParOf" srcId="{9F8A3C31-A8CB-480E-8901-C21465C38519}" destId="{391D83C0-E6A8-4181-AE81-295D25339431}" srcOrd="1" destOrd="0" presId="urn:microsoft.com/office/officeart/2005/8/layout/orgChart1"/>
    <dgm:cxn modelId="{508812F0-5BF5-4CD2-B14B-193AB6F2C2A1}" type="presParOf" srcId="{391D83C0-E6A8-4181-AE81-295D25339431}" destId="{BC5C6A44-6862-4A08-8304-A5470B0EEA87}" srcOrd="0" destOrd="0" presId="urn:microsoft.com/office/officeart/2005/8/layout/orgChart1"/>
    <dgm:cxn modelId="{0BA6C617-8254-4FAD-B49F-709A50171CA1}" type="presParOf" srcId="{BC5C6A44-6862-4A08-8304-A5470B0EEA87}" destId="{AF8350B5-4A25-4282-A539-8FDE6FC6E21B}" srcOrd="0" destOrd="0" presId="urn:microsoft.com/office/officeart/2005/8/layout/orgChart1"/>
    <dgm:cxn modelId="{CA163F81-AC95-4B94-860E-7F467734672E}" type="presParOf" srcId="{BC5C6A44-6862-4A08-8304-A5470B0EEA87}" destId="{4E31EA7F-7E53-4798-A889-366C09EB4C50}" srcOrd="1" destOrd="0" presId="urn:microsoft.com/office/officeart/2005/8/layout/orgChart1"/>
    <dgm:cxn modelId="{8D0CC340-8FDD-4A8A-8B24-824A13A80F90}" type="presParOf" srcId="{391D83C0-E6A8-4181-AE81-295D25339431}" destId="{A46CACEC-5214-41B1-B900-D420A69B564F}" srcOrd="1" destOrd="0" presId="urn:microsoft.com/office/officeart/2005/8/layout/orgChart1"/>
    <dgm:cxn modelId="{E04D7D72-CF07-4EC9-A732-0B8B70A489F6}" type="presParOf" srcId="{391D83C0-E6A8-4181-AE81-295D25339431}" destId="{A584D258-D1AE-4AE7-BA09-81AF6D203E86}" srcOrd="2" destOrd="0" presId="urn:microsoft.com/office/officeart/2005/8/layout/orgChart1"/>
    <dgm:cxn modelId="{BAC68997-E60B-482D-BDF5-13C20229E856}" type="presParOf" srcId="{9F8A3C31-A8CB-480E-8901-C21465C38519}" destId="{839D3152-4381-4A27-A213-2CCE0656CE1E}" srcOrd="2" destOrd="0" presId="urn:microsoft.com/office/officeart/2005/8/layout/orgChart1"/>
    <dgm:cxn modelId="{62679405-38E3-4BF3-BD30-C484E652230A}" type="presParOf" srcId="{9F8A3C31-A8CB-480E-8901-C21465C38519}" destId="{048827B4-F523-40A6-A80F-B4F4E0CCA2B9}" srcOrd="3" destOrd="0" presId="urn:microsoft.com/office/officeart/2005/8/layout/orgChart1"/>
    <dgm:cxn modelId="{C9076BFF-AFF3-4F11-A2A6-E9DFA67F2098}" type="presParOf" srcId="{048827B4-F523-40A6-A80F-B4F4E0CCA2B9}" destId="{96FFE3B4-F6CA-4001-B3AA-D58D29958D61}" srcOrd="0" destOrd="0" presId="urn:microsoft.com/office/officeart/2005/8/layout/orgChart1"/>
    <dgm:cxn modelId="{9F60E3C4-5FD0-47C0-B159-57516BC346F0}" type="presParOf" srcId="{96FFE3B4-F6CA-4001-B3AA-D58D29958D61}" destId="{891BED25-7AB6-42F5-BF76-90B094BE1326}" srcOrd="0" destOrd="0" presId="urn:microsoft.com/office/officeart/2005/8/layout/orgChart1"/>
    <dgm:cxn modelId="{3C46D6B7-6F7B-4EB7-9C4B-CA301B1292AC}" type="presParOf" srcId="{96FFE3B4-F6CA-4001-B3AA-D58D29958D61}" destId="{F101E6A3-E5DB-4F9B-8692-C2B679E3A099}" srcOrd="1" destOrd="0" presId="urn:microsoft.com/office/officeart/2005/8/layout/orgChart1"/>
    <dgm:cxn modelId="{B1BB497C-5964-40D3-8411-5940424CE94E}" type="presParOf" srcId="{048827B4-F523-40A6-A80F-B4F4E0CCA2B9}" destId="{EEC6CBEA-6900-4E53-9257-5D20D65E0A33}" srcOrd="1" destOrd="0" presId="urn:microsoft.com/office/officeart/2005/8/layout/orgChart1"/>
    <dgm:cxn modelId="{788C59FA-94F9-4F70-A799-7467FC0B7276}" type="presParOf" srcId="{048827B4-F523-40A6-A80F-B4F4E0CCA2B9}" destId="{0E9EED62-FC8E-495C-93F9-407EF278ECD3}" srcOrd="2" destOrd="0" presId="urn:microsoft.com/office/officeart/2005/8/layout/orgChart1"/>
    <dgm:cxn modelId="{7415BD32-B89E-4777-8847-B1292216BE08}" type="presParOf" srcId="{9F8A3C31-A8CB-480E-8901-C21465C38519}" destId="{A5AFBB90-4383-4E64-B5F4-1862BF6C95A1}" srcOrd="4" destOrd="0" presId="urn:microsoft.com/office/officeart/2005/8/layout/orgChart1"/>
    <dgm:cxn modelId="{4991BD03-C731-4B24-8AA8-01B74C71A5F7}" type="presParOf" srcId="{9F8A3C31-A8CB-480E-8901-C21465C38519}" destId="{599B0121-2125-4652-B30E-042513281957}" srcOrd="5" destOrd="0" presId="urn:microsoft.com/office/officeart/2005/8/layout/orgChart1"/>
    <dgm:cxn modelId="{1FCE2284-9235-41F8-84D7-96AE45BAD313}" type="presParOf" srcId="{599B0121-2125-4652-B30E-042513281957}" destId="{77711E4F-D2F1-491A-A779-BB8E1E887C63}" srcOrd="0" destOrd="0" presId="urn:microsoft.com/office/officeart/2005/8/layout/orgChart1"/>
    <dgm:cxn modelId="{2B463F92-19F8-4B0E-95A2-218A2E4FB8B5}" type="presParOf" srcId="{77711E4F-D2F1-491A-A779-BB8E1E887C63}" destId="{1C768DCD-34AB-4E6B-9DA5-A5F5F01F74F6}" srcOrd="0" destOrd="0" presId="urn:microsoft.com/office/officeart/2005/8/layout/orgChart1"/>
    <dgm:cxn modelId="{3960A7C1-4BEF-4487-BBD0-63ACF2B6FC87}" type="presParOf" srcId="{77711E4F-D2F1-491A-A779-BB8E1E887C63}" destId="{C8EF66F1-4773-480F-9873-7CF04B39CDBD}" srcOrd="1" destOrd="0" presId="urn:microsoft.com/office/officeart/2005/8/layout/orgChart1"/>
    <dgm:cxn modelId="{F870FBF5-512E-40F5-9D70-715595F23ECE}" type="presParOf" srcId="{599B0121-2125-4652-B30E-042513281957}" destId="{004DA5E0-8491-45FC-B518-9C8EC64E82CB}" srcOrd="1" destOrd="0" presId="urn:microsoft.com/office/officeart/2005/8/layout/orgChart1"/>
    <dgm:cxn modelId="{88DA0A43-0EEE-4CCD-ADFC-F84FBEFCB708}" type="presParOf" srcId="{599B0121-2125-4652-B30E-042513281957}" destId="{B4F5AE05-12D2-43AF-943C-97C5219A0ED2}" srcOrd="2" destOrd="0" presId="urn:microsoft.com/office/officeart/2005/8/layout/orgChart1"/>
    <dgm:cxn modelId="{BB3793B1-3732-48B4-8967-BD761E87C933}" type="presParOf" srcId="{9F8A3C31-A8CB-480E-8901-C21465C38519}" destId="{3DB78702-D718-43D2-A7B4-428C08D391DD}" srcOrd="6" destOrd="0" presId="urn:microsoft.com/office/officeart/2005/8/layout/orgChart1"/>
    <dgm:cxn modelId="{CCCEF50C-C2E7-4535-A5B0-611DEE13CEFD}" type="presParOf" srcId="{9F8A3C31-A8CB-480E-8901-C21465C38519}" destId="{9557D5EC-0C4A-4194-BAB1-92880BEEA419}" srcOrd="7" destOrd="0" presId="urn:microsoft.com/office/officeart/2005/8/layout/orgChart1"/>
    <dgm:cxn modelId="{720CA501-AB53-4B66-8462-EF4293736BA7}" type="presParOf" srcId="{9557D5EC-0C4A-4194-BAB1-92880BEEA419}" destId="{A914C6FB-2B38-4A61-885E-8D4874B8EE78}" srcOrd="0" destOrd="0" presId="urn:microsoft.com/office/officeart/2005/8/layout/orgChart1"/>
    <dgm:cxn modelId="{88E3B38C-69C2-4CF0-966E-7A101FA5F752}" type="presParOf" srcId="{A914C6FB-2B38-4A61-885E-8D4874B8EE78}" destId="{FC49EB0D-867C-411D-BAF3-D83CF1861C6C}" srcOrd="0" destOrd="0" presId="urn:microsoft.com/office/officeart/2005/8/layout/orgChart1"/>
    <dgm:cxn modelId="{1E0F6302-BB8A-4741-8612-4389479DCE7F}" type="presParOf" srcId="{A914C6FB-2B38-4A61-885E-8D4874B8EE78}" destId="{E459143B-55B2-489F-9B55-8248ACB8AFFE}" srcOrd="1" destOrd="0" presId="urn:microsoft.com/office/officeart/2005/8/layout/orgChart1"/>
    <dgm:cxn modelId="{139A3FD6-CFA8-45CC-B477-528F5FA25B3F}" type="presParOf" srcId="{9557D5EC-0C4A-4194-BAB1-92880BEEA419}" destId="{64080886-D004-42D3-93D0-722CFA614943}" srcOrd="1" destOrd="0" presId="urn:microsoft.com/office/officeart/2005/8/layout/orgChart1"/>
    <dgm:cxn modelId="{6D0F3062-E277-4F79-8351-652099B19412}" type="presParOf" srcId="{9557D5EC-0C4A-4194-BAB1-92880BEEA419}" destId="{3C5FC590-3FAB-4A36-A66C-5612278276F6}" srcOrd="2" destOrd="0" presId="urn:microsoft.com/office/officeart/2005/8/layout/orgChart1"/>
    <dgm:cxn modelId="{3BAB50DF-D45B-4F9E-B75B-26536DA24889}" type="presParOf" srcId="{9F8A3C31-A8CB-480E-8901-C21465C38519}" destId="{9DC281E0-7235-4693-88DD-F3C57C7CD19C}" srcOrd="8" destOrd="0" presId="urn:microsoft.com/office/officeart/2005/8/layout/orgChart1"/>
    <dgm:cxn modelId="{AFD96E2B-10E7-49D8-A2E7-AC1F8494FB03}" type="presParOf" srcId="{9F8A3C31-A8CB-480E-8901-C21465C38519}" destId="{E741E865-275A-4C42-AE3C-4A22551ACAF6}" srcOrd="9" destOrd="0" presId="urn:microsoft.com/office/officeart/2005/8/layout/orgChart1"/>
    <dgm:cxn modelId="{E277074F-12D3-4AD7-A330-1FA57661FC15}" type="presParOf" srcId="{E741E865-275A-4C42-AE3C-4A22551ACAF6}" destId="{52C29850-2971-4721-87CE-42DA323C3E6B}" srcOrd="0" destOrd="0" presId="urn:microsoft.com/office/officeart/2005/8/layout/orgChart1"/>
    <dgm:cxn modelId="{DEDD2FBA-504F-411B-9065-41F48E12446E}" type="presParOf" srcId="{52C29850-2971-4721-87CE-42DA323C3E6B}" destId="{0DCBB95E-7BBD-43B3-8711-B285C60BBE59}" srcOrd="0" destOrd="0" presId="urn:microsoft.com/office/officeart/2005/8/layout/orgChart1"/>
    <dgm:cxn modelId="{5BF12B68-D550-44A0-A97D-7C2A3671473D}" type="presParOf" srcId="{52C29850-2971-4721-87CE-42DA323C3E6B}" destId="{9C76AB4D-2E2C-4640-9BF9-71BD8454E512}" srcOrd="1" destOrd="0" presId="urn:microsoft.com/office/officeart/2005/8/layout/orgChart1"/>
    <dgm:cxn modelId="{80A4AF37-69A2-4DC4-B05E-A1A5777A37F4}" type="presParOf" srcId="{E741E865-275A-4C42-AE3C-4A22551ACAF6}" destId="{59D6A567-BAFF-4E85-ADDD-88A574CCB31E}" srcOrd="1" destOrd="0" presId="urn:microsoft.com/office/officeart/2005/8/layout/orgChart1"/>
    <dgm:cxn modelId="{B034AF11-D549-44D2-BAF7-2670C7E459AB}" type="presParOf" srcId="{E741E865-275A-4C42-AE3C-4A22551ACAF6}" destId="{6262DA53-0F49-4C03-987F-6CB5D04F168D}" srcOrd="2" destOrd="0" presId="urn:microsoft.com/office/officeart/2005/8/layout/orgChart1"/>
    <dgm:cxn modelId="{7185D0B1-7A9A-4A11-BD74-D1BC95B1A911}" type="presParOf" srcId="{5F23C8BE-BABD-451B-A4EF-5932DA0A24AB}" destId="{48AEBA2B-DB1D-45F2-AD86-E105C1E5463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281E0-7235-4693-88DD-F3C57C7CD19C}">
      <dsp:nvSpPr>
        <dsp:cNvPr id="0" name=""/>
        <dsp:cNvSpPr/>
      </dsp:nvSpPr>
      <dsp:spPr>
        <a:xfrm>
          <a:off x="5788637" y="2894992"/>
          <a:ext cx="4755100" cy="2022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4266"/>
              </a:lnTo>
              <a:lnTo>
                <a:pt x="4755100" y="1814266"/>
              </a:lnTo>
              <a:lnTo>
                <a:pt x="4755100" y="202289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B78702-D718-43D2-A7B4-428C08D391DD}">
      <dsp:nvSpPr>
        <dsp:cNvPr id="0" name=""/>
        <dsp:cNvSpPr/>
      </dsp:nvSpPr>
      <dsp:spPr>
        <a:xfrm>
          <a:off x="5788637" y="2894992"/>
          <a:ext cx="2419147" cy="2023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4911"/>
              </a:lnTo>
              <a:lnTo>
                <a:pt x="2419147" y="1814911"/>
              </a:lnTo>
              <a:lnTo>
                <a:pt x="2419147" y="202354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AFBB90-4383-4E64-B5F4-1862BF6C95A1}">
      <dsp:nvSpPr>
        <dsp:cNvPr id="0" name=""/>
        <dsp:cNvSpPr/>
      </dsp:nvSpPr>
      <dsp:spPr>
        <a:xfrm>
          <a:off x="5742917" y="2894992"/>
          <a:ext cx="91440" cy="20382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82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9D3152-4381-4A27-A213-2CCE0656CE1E}">
      <dsp:nvSpPr>
        <dsp:cNvPr id="0" name=""/>
        <dsp:cNvSpPr/>
      </dsp:nvSpPr>
      <dsp:spPr>
        <a:xfrm>
          <a:off x="3341553" y="2894992"/>
          <a:ext cx="2447083" cy="2024596"/>
        </a:xfrm>
        <a:custGeom>
          <a:avLst/>
          <a:gdLst/>
          <a:ahLst/>
          <a:cxnLst/>
          <a:rect l="0" t="0" r="0" b="0"/>
          <a:pathLst>
            <a:path>
              <a:moveTo>
                <a:pt x="2447083" y="0"/>
              </a:moveTo>
              <a:lnTo>
                <a:pt x="2447083" y="1815964"/>
              </a:lnTo>
              <a:lnTo>
                <a:pt x="0" y="1815964"/>
              </a:lnTo>
              <a:lnTo>
                <a:pt x="0" y="202459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345F0F-A1AB-47E8-AB21-4A4C886EBDAA}">
      <dsp:nvSpPr>
        <dsp:cNvPr id="0" name=""/>
        <dsp:cNvSpPr/>
      </dsp:nvSpPr>
      <dsp:spPr>
        <a:xfrm>
          <a:off x="993481" y="2894992"/>
          <a:ext cx="4795155" cy="2020850"/>
        </a:xfrm>
        <a:custGeom>
          <a:avLst/>
          <a:gdLst/>
          <a:ahLst/>
          <a:cxnLst/>
          <a:rect l="0" t="0" r="0" b="0"/>
          <a:pathLst>
            <a:path>
              <a:moveTo>
                <a:pt x="4795155" y="0"/>
              </a:moveTo>
              <a:lnTo>
                <a:pt x="4795155" y="1812219"/>
              </a:lnTo>
              <a:lnTo>
                <a:pt x="0" y="1812219"/>
              </a:lnTo>
              <a:lnTo>
                <a:pt x="0" y="202085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F4EC1-9564-4FB4-A161-07896C4B7DCC}">
      <dsp:nvSpPr>
        <dsp:cNvPr id="0" name=""/>
        <dsp:cNvSpPr/>
      </dsp:nvSpPr>
      <dsp:spPr>
        <a:xfrm>
          <a:off x="3193147" y="1235868"/>
          <a:ext cx="5190980" cy="1659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00B050"/>
              </a:solidFill>
              <a:latin typeface="HP Simplified" panose="020B0604020204020204" pitchFamily="34" charset="0"/>
            </a:rPr>
            <a:t>Types Of Connective Tissue (Proper)</a:t>
          </a:r>
          <a:endParaRPr lang="en-US" sz="3600" kern="1200" dirty="0"/>
        </a:p>
      </dsp:txBody>
      <dsp:txXfrm>
        <a:off x="3193147" y="1235868"/>
        <a:ext cx="5190980" cy="1659123"/>
      </dsp:txXfrm>
    </dsp:sp>
    <dsp:sp modelId="{AF8350B5-4A25-4282-A539-8FDE6FC6E21B}">
      <dsp:nvSpPr>
        <dsp:cNvPr id="0" name=""/>
        <dsp:cNvSpPr/>
      </dsp:nvSpPr>
      <dsp:spPr>
        <a:xfrm>
          <a:off x="0" y="4915843"/>
          <a:ext cx="1986962" cy="9934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HP Simplified" panose="020B0604020204020204" pitchFamily="34" charset="0"/>
            </a:rPr>
            <a:t>1) Loose (Areolar) C.T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0" y="4915843"/>
        <a:ext cx="1986962" cy="993481"/>
      </dsp:txXfrm>
    </dsp:sp>
    <dsp:sp modelId="{891BED25-7AB6-42F5-BF76-90B094BE1326}">
      <dsp:nvSpPr>
        <dsp:cNvPr id="0" name=""/>
        <dsp:cNvSpPr/>
      </dsp:nvSpPr>
      <dsp:spPr>
        <a:xfrm>
          <a:off x="2348071" y="4919588"/>
          <a:ext cx="1986962" cy="9934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HP Simplified" panose="020B0604020204020204" pitchFamily="34" charset="0"/>
            </a:rPr>
            <a:t>2) Dense Collagenous C.T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2348071" y="4919588"/>
        <a:ext cx="1986962" cy="993481"/>
      </dsp:txXfrm>
    </dsp:sp>
    <dsp:sp modelId="{1C768DCD-34AB-4E6B-9DA5-A5F5F01F74F6}">
      <dsp:nvSpPr>
        <dsp:cNvPr id="0" name=""/>
        <dsp:cNvSpPr/>
      </dsp:nvSpPr>
      <dsp:spPr>
        <a:xfrm>
          <a:off x="4795155" y="4933239"/>
          <a:ext cx="1986962" cy="9934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HP Simplified" panose="020B0604020204020204" pitchFamily="34" charset="0"/>
            </a:rPr>
            <a:t>3) Elastic Tissue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4795155" y="4933239"/>
        <a:ext cx="1986962" cy="993481"/>
      </dsp:txXfrm>
    </dsp:sp>
    <dsp:sp modelId="{FC49EB0D-867C-411D-BAF3-D83CF1861C6C}">
      <dsp:nvSpPr>
        <dsp:cNvPr id="0" name=""/>
        <dsp:cNvSpPr/>
      </dsp:nvSpPr>
      <dsp:spPr>
        <a:xfrm>
          <a:off x="7214303" y="4918535"/>
          <a:ext cx="1986962" cy="9934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HP Simplified" panose="020B0604020204020204" pitchFamily="34" charset="0"/>
            </a:rPr>
            <a:t>4) Reticular Tissue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7214303" y="4918535"/>
        <a:ext cx="1986962" cy="993481"/>
      </dsp:txXfrm>
    </dsp:sp>
    <dsp:sp modelId="{0DCBB95E-7BBD-43B3-8711-B285C60BBE59}">
      <dsp:nvSpPr>
        <dsp:cNvPr id="0" name=""/>
        <dsp:cNvSpPr/>
      </dsp:nvSpPr>
      <dsp:spPr>
        <a:xfrm>
          <a:off x="9550256" y="4917889"/>
          <a:ext cx="1986962" cy="9934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HP Simplified" panose="020B0604020204020204" pitchFamily="34" charset="0"/>
            </a:rPr>
            <a:t>5) Adipose Tissue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9550256" y="4917889"/>
        <a:ext cx="1986962" cy="993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9-18T23:09:51.0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20 7569,'19'-11'-257,"0"3"1,-6 8 0,-5 0 0,-6 0 0,-10 2-203,-7 4 459,5-4 0,-7 7 0,6-9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CEA3D-67F8-4B3F-9CCC-C8A8E0C6612C}" type="datetimeFigureOut">
              <a:rPr lang="en-US" smtClean="0"/>
              <a:t>9/19/18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09097-490A-43D3-BA4A-4D10CE85AE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765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09097-490A-43D3-BA4A-4D10CE85AE1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558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6FD84-5D89-480F-ABF3-B341A98BF9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21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09097-490A-43D3-BA4A-4D10CE85AE1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739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09097-490A-43D3-BA4A-4D10CE85AE1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26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8df2776e_0_10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8df2776e_0_10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202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80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416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463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24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979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343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12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1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64DE79-268F-4C1A-8933-263129D2AF90}" type="datetimeFigureOut">
              <a:rPr lang="en-US" smtClean="0"/>
              <a:t>9/19/18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926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3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59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 t="16293" b="11025"/>
          <a:stretch/>
        </p:blipFill>
        <p:spPr>
          <a:xfrm>
            <a:off x="9763037" y="1"/>
            <a:ext cx="2428963" cy="1640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" t="13889" r="4919" b="11038"/>
          <a:stretch/>
        </p:blipFill>
        <p:spPr>
          <a:xfrm>
            <a:off x="1" y="1"/>
            <a:ext cx="2821172" cy="9961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2505" y="1327631"/>
            <a:ext cx="4350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spc="-51" dirty="0">
                <a:solidFill>
                  <a:srgbClr val="92D050"/>
                </a:solidFill>
                <a:latin typeface="HP Simplified" panose="020B0604020204020204" pitchFamily="34" charset="0"/>
                <a:ea typeface="Times New Roman"/>
                <a:cs typeface="Times New Roman"/>
                <a:sym typeface="Times New Roman"/>
              </a:rPr>
              <a:t>Lecture 3 :</a:t>
            </a:r>
            <a:endParaRPr lang="en-US" sz="1867" dirty="0">
              <a:solidFill>
                <a:srgbClr val="92D050"/>
              </a:solidFill>
              <a:latin typeface="HP Simplified" panose="020B0604020204020204" pitchFamily="34" charset="0"/>
            </a:endParaRPr>
          </a:p>
        </p:txBody>
      </p:sp>
      <p:sp>
        <p:nvSpPr>
          <p:cNvPr id="7" name="Google Shape;94;p14"/>
          <p:cNvSpPr txBox="1"/>
          <p:nvPr/>
        </p:nvSpPr>
        <p:spPr>
          <a:xfrm>
            <a:off x="9763038" y="5278941"/>
            <a:ext cx="2241926" cy="1002444"/>
          </a:xfrm>
          <a:prstGeom prst="rect">
            <a:avLst/>
          </a:prstGeom>
          <a:noFill/>
          <a:ln w="19050" cap="flat" cmpd="sng">
            <a:solidFill>
              <a:srgbClr val="00B05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600" b="1" dirty="0">
                <a:solidFill>
                  <a:srgbClr val="00B050"/>
                </a:solidFill>
                <a:latin typeface="HP Simplified" panose="020B0604020204020204" pitchFamily="34" charset="0"/>
              </a:rPr>
              <a:t>-  Colour index :</a:t>
            </a:r>
          </a:p>
          <a:p>
            <a:r>
              <a:rPr lang="en-GB" sz="1600" b="1" dirty="0">
                <a:solidFill>
                  <a:srgbClr val="FF0000"/>
                </a:solidFill>
                <a:latin typeface="HP Simplified" panose="020B0604020204020204" pitchFamily="34" charset="0"/>
              </a:rPr>
              <a:t>Red : important</a:t>
            </a:r>
            <a:endParaRPr sz="1600" b="1" dirty="0">
              <a:solidFill>
                <a:srgbClr val="FF0000"/>
              </a:solidFill>
              <a:latin typeface="HP Simplified" panose="020B0604020204020204" pitchFamily="34" charset="0"/>
            </a:endParaRPr>
          </a:p>
          <a:p>
            <a:r>
              <a:rPr lang="en-GB" sz="1600" b="1" dirty="0">
                <a:solidFill>
                  <a:srgbClr val="666666"/>
                </a:solidFill>
                <a:latin typeface="HP Simplified" panose="020B0604020204020204" pitchFamily="34" charset="0"/>
              </a:rPr>
              <a:t>Grey : doctors notes</a:t>
            </a:r>
            <a:endParaRPr sz="1600" b="1" dirty="0">
              <a:solidFill>
                <a:srgbClr val="666666"/>
              </a:solidFill>
              <a:latin typeface="HP Simplified" panose="020B0604020204020204" pitchFamily="34" charset="0"/>
            </a:endParaRPr>
          </a:p>
          <a:p>
            <a:endParaRPr sz="1600" b="1" dirty="0">
              <a:solidFill>
                <a:srgbClr val="9900FF"/>
              </a:solidFill>
              <a:latin typeface="HP Simplified" panose="020B06040202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8C7746-836D-47E6-A8E4-F201887AF2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017" t="20786" r="9830" b="3215"/>
          <a:stretch/>
        </p:blipFill>
        <p:spPr>
          <a:xfrm>
            <a:off x="0" y="4406157"/>
            <a:ext cx="1981891" cy="18752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318D2F-055C-42D1-BD1C-A9F82240D19D}"/>
              </a:ext>
            </a:extLst>
          </p:cNvPr>
          <p:cNvSpPr txBox="1"/>
          <p:nvPr/>
        </p:nvSpPr>
        <p:spPr>
          <a:xfrm>
            <a:off x="2082018" y="2551837"/>
            <a:ext cx="9625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  <a:latin typeface="HP Simplified" panose="020B0604020204020204" pitchFamily="34" charset="0"/>
              </a:rPr>
              <a:t>CONNECTIVE TISSUE (C.T)</a:t>
            </a:r>
          </a:p>
          <a:p>
            <a:endParaRPr lang="en-US" sz="5400" b="1" dirty="0">
              <a:solidFill>
                <a:srgbClr val="00B050"/>
              </a:solidFill>
              <a:latin typeface="HP Simplified" panose="020B0604020204020204" pitchFamily="34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0B64BEEF-6752-D74B-91B7-0D1DCA8DCC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891" y="4821986"/>
            <a:ext cx="1459399" cy="14593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01E5837-68B8-8F4F-966D-6792DB5B4DA1}"/>
                  </a:ext>
                </a:extLst>
              </p14:cNvPr>
              <p14:cNvContentPartPr/>
              <p14:nvPr/>
            </p14:nvContentPartPr>
            <p14:xfrm>
              <a:off x="5365274" y="2807432"/>
              <a:ext cx="22320" cy="7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01E5837-68B8-8F4F-966D-6792DB5B4DA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50154" y="2792312"/>
                <a:ext cx="52920" cy="37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349008-C71C-43FE-8D0C-5DC79B3E1DA3}"/>
              </a:ext>
            </a:extLst>
          </p:cNvPr>
          <p:cNvSpPr txBox="1"/>
          <p:nvPr/>
        </p:nvSpPr>
        <p:spPr>
          <a:xfrm>
            <a:off x="590842" y="252738"/>
            <a:ext cx="535979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B050"/>
                </a:solidFill>
                <a:latin typeface="HP Simplified" panose="020B0604020204020204" pitchFamily="34" charset="0"/>
              </a:rPr>
              <a:t>3- Elastic tissue</a:t>
            </a:r>
            <a:endParaRPr lang="en-US" sz="2800" b="1" dirty="0">
              <a:solidFill>
                <a:srgbClr val="00B050"/>
              </a:solidFill>
              <a:latin typeface="HP Simplified" panose="020B0604020204020204" pitchFamily="34" charset="0"/>
            </a:endParaRPr>
          </a:p>
          <a:p>
            <a:endParaRPr lang="en-US" dirty="0"/>
          </a:p>
          <a:p>
            <a:r>
              <a:rPr lang="en-US" sz="2400" b="1" dirty="0">
                <a:solidFill>
                  <a:srgbClr val="92D050"/>
                </a:solidFill>
                <a:latin typeface="HP Simplified" panose="020B0604020204020204" pitchFamily="34" charset="0"/>
              </a:rPr>
              <a:t>L/M:</a:t>
            </a:r>
          </a:p>
          <a:p>
            <a:r>
              <a:rPr lang="en-US" dirty="0"/>
              <a:t> </a:t>
            </a:r>
            <a:r>
              <a:rPr lang="en-US" dirty="0">
                <a:latin typeface="HP Simplified" panose="020B0604020204020204" pitchFamily="34" charset="0"/>
              </a:rPr>
              <a:t>Predominance of elastic fibers (sheets or membranes) + fibroblasts.</a:t>
            </a:r>
          </a:p>
          <a:p>
            <a:r>
              <a:rPr lang="en-US" sz="2400" b="1" dirty="0">
                <a:solidFill>
                  <a:srgbClr val="92D050"/>
                </a:solidFill>
                <a:latin typeface="HP Simplified" panose="020B0604020204020204" pitchFamily="34" charset="0"/>
              </a:rPr>
              <a:t>Sites: </a:t>
            </a:r>
          </a:p>
          <a:p>
            <a:r>
              <a:rPr lang="en-US" dirty="0">
                <a:solidFill>
                  <a:srgbClr val="FF0000"/>
                </a:solidFill>
                <a:latin typeface="HP Simplified" panose="020B0604020204020204" pitchFamily="34" charset="0"/>
              </a:rPr>
              <a:t>Large arteries</a:t>
            </a:r>
            <a:r>
              <a:rPr lang="en-US" dirty="0">
                <a:latin typeface="HP Simplified" panose="020B0604020204020204" pitchFamily="34" charset="0"/>
              </a:rPr>
              <a:t> , e.g. Aorta</a:t>
            </a:r>
          </a:p>
          <a:p>
            <a:r>
              <a:rPr lang="en-US" sz="2400" b="1" dirty="0">
                <a:solidFill>
                  <a:srgbClr val="92D050"/>
                </a:solidFill>
                <a:latin typeface="HP Simplified" panose="020B0604020204020204" pitchFamily="34" charset="0"/>
              </a:rPr>
              <a:t>Function</a:t>
            </a:r>
            <a:r>
              <a:rPr lang="en-US" dirty="0">
                <a:solidFill>
                  <a:srgbClr val="92D050"/>
                </a:solidFill>
                <a:latin typeface="HP Simplified" panose="020B0604020204020204" pitchFamily="34" charset="0"/>
              </a:rPr>
              <a:t>: </a:t>
            </a:r>
            <a:r>
              <a:rPr lang="en-US" dirty="0">
                <a:latin typeface="HP Simplified" panose="020B0604020204020204" pitchFamily="34" charset="0"/>
              </a:rPr>
              <a:t> elastic tissue : </a:t>
            </a:r>
            <a:r>
              <a:rPr lang="en-US" dirty="0">
                <a:solidFill>
                  <a:srgbClr val="FF0000"/>
                </a:solidFill>
                <a:latin typeface="HP Simplified" panose="020B0604020204020204" pitchFamily="34" charset="0"/>
              </a:rPr>
              <a:t>stretchable.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9B49AD-C486-4258-9B6C-D5BA620EB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667" y="498514"/>
            <a:ext cx="3366210" cy="2524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21FD6A-E5F8-44F1-AA09-1D414033D592}"/>
              </a:ext>
            </a:extLst>
          </p:cNvPr>
          <p:cNvSpPr txBox="1"/>
          <p:nvPr/>
        </p:nvSpPr>
        <p:spPr>
          <a:xfrm>
            <a:off x="590842" y="2986259"/>
            <a:ext cx="391550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B050"/>
                </a:solidFill>
                <a:latin typeface="HP Simplified" panose="020B0604020204020204" pitchFamily="34" charset="0"/>
              </a:rPr>
              <a:t>4- Reticular tissue</a:t>
            </a:r>
            <a:endParaRPr lang="en-US" sz="2800" b="1" dirty="0">
              <a:solidFill>
                <a:srgbClr val="00B050"/>
              </a:solidFill>
              <a:latin typeface="HP Simplified" panose="020B0604020204020204" pitchFamily="34" charset="0"/>
            </a:endParaRPr>
          </a:p>
          <a:p>
            <a:endParaRPr lang="en-US" dirty="0">
              <a:latin typeface="HP Simplified" panose="020B0604020204020204" pitchFamily="34" charset="0"/>
            </a:endParaRPr>
          </a:p>
          <a:p>
            <a:r>
              <a:rPr lang="en-US" sz="2400" b="1" dirty="0">
                <a:solidFill>
                  <a:srgbClr val="92D050"/>
                </a:solidFill>
                <a:latin typeface="HP Simplified" panose="020B0604020204020204" pitchFamily="34" charset="0"/>
              </a:rPr>
              <a:t>L/M:</a:t>
            </a:r>
          </a:p>
          <a:p>
            <a:r>
              <a:rPr lang="en-US" dirty="0">
                <a:latin typeface="HP Simplified" panose="020B0604020204020204" pitchFamily="34" charset="0"/>
              </a:rPr>
              <a:t>Predominance of reticular fibers + reticular cells (specialized fibroblasts).</a:t>
            </a:r>
          </a:p>
          <a:p>
            <a:r>
              <a:rPr lang="en-US" sz="2400" b="1" dirty="0">
                <a:solidFill>
                  <a:srgbClr val="92D050"/>
                </a:solidFill>
                <a:latin typeface="HP Simplified" panose="020B0604020204020204" pitchFamily="34" charset="0"/>
              </a:rPr>
              <a:t>Sites:</a:t>
            </a:r>
          </a:p>
          <a:p>
            <a:r>
              <a:rPr lang="en-US" dirty="0">
                <a:solidFill>
                  <a:srgbClr val="FF0000"/>
                </a:solidFill>
                <a:latin typeface="HP Simplified" panose="020B0604020204020204" pitchFamily="34" charset="0"/>
              </a:rPr>
              <a:t>Stroma of organs:</a:t>
            </a:r>
            <a:r>
              <a:rPr lang="en-US" dirty="0">
                <a:latin typeface="HP Simplified" panose="020B0604020204020204" pitchFamily="34" charset="0"/>
              </a:rPr>
              <a:t> e.g. liver , lymph node , spleen.</a:t>
            </a:r>
          </a:p>
          <a:p>
            <a:r>
              <a:rPr lang="en-US" sz="2400" b="1" dirty="0">
                <a:solidFill>
                  <a:srgbClr val="92D050"/>
                </a:solidFill>
                <a:latin typeface="HP Simplified" panose="020B0604020204020204" pitchFamily="34" charset="0"/>
              </a:rPr>
              <a:t>Function:  </a:t>
            </a:r>
            <a:r>
              <a:rPr lang="en-US" dirty="0">
                <a:solidFill>
                  <a:srgbClr val="FF0000"/>
                </a:solidFill>
                <a:latin typeface="HP Simplified" panose="020B0604020204020204" pitchFamily="34" charset="0"/>
              </a:rPr>
              <a:t>structural support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P Simplified" panose="020B0604020204020204" pitchFamily="34" charset="0"/>
              </a:rPr>
              <a:t>.</a:t>
            </a:r>
          </a:p>
          <a:p>
            <a:endParaRPr lang="en-US" dirty="0">
              <a:latin typeface="HP Simplified" panose="020B06040202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DC8C2C-27CF-4B3E-837D-31619A98423F}"/>
              </a:ext>
            </a:extLst>
          </p:cNvPr>
          <p:cNvSpPr txBox="1"/>
          <p:nvPr/>
        </p:nvSpPr>
        <p:spPr>
          <a:xfrm>
            <a:off x="4365676" y="5307303"/>
            <a:ext cx="3530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HP Simplified" panose="020B0604020204020204" pitchFamily="34" charset="0"/>
              </a:rPr>
              <a:t>*Stroma means : structural elements.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20F00D-81A5-4F6D-8CB8-FE5D34F47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667" y="3540942"/>
            <a:ext cx="3375588" cy="242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06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D7A4D7-0460-43C9-ACF0-C799E339E89D}"/>
              </a:ext>
            </a:extLst>
          </p:cNvPr>
          <p:cNvSpPr txBox="1"/>
          <p:nvPr/>
        </p:nvSpPr>
        <p:spPr>
          <a:xfrm>
            <a:off x="576775" y="519728"/>
            <a:ext cx="578246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B050"/>
                </a:solidFill>
                <a:latin typeface="HP Simplified" panose="020B0604020204020204" pitchFamily="34" charset="0"/>
              </a:rPr>
              <a:t>5- Unilocular adipose tissue</a:t>
            </a:r>
            <a:br>
              <a:rPr lang="en-US" altLang="en-US" sz="2800" b="1" dirty="0">
                <a:solidFill>
                  <a:srgbClr val="00B050"/>
                </a:solidFill>
                <a:latin typeface="HP Simplified" panose="020B0604020204020204" pitchFamily="34" charset="0"/>
              </a:rPr>
            </a:br>
            <a:r>
              <a:rPr lang="en-US" altLang="en-US" sz="2800" b="1" dirty="0">
                <a:solidFill>
                  <a:srgbClr val="00B050"/>
                </a:solidFill>
                <a:latin typeface="HP Simplified" panose="020B0604020204020204" pitchFamily="34" charset="0"/>
              </a:rPr>
              <a:t>(white adipose tissue)</a:t>
            </a:r>
            <a:endParaRPr lang="en-US" sz="2800" b="1" dirty="0">
              <a:solidFill>
                <a:srgbClr val="00B050"/>
              </a:solidFill>
              <a:latin typeface="HP Simplified" panose="020B0604020204020204" pitchFamily="34" charset="0"/>
            </a:endParaRPr>
          </a:p>
          <a:p>
            <a:endParaRPr lang="en-US" dirty="0">
              <a:latin typeface="HP Simplified" panose="020B0604020204020204" pitchFamily="34" charset="0"/>
            </a:endParaRPr>
          </a:p>
          <a:p>
            <a:r>
              <a:rPr lang="en-US" sz="2400" b="1" dirty="0">
                <a:solidFill>
                  <a:srgbClr val="92D050"/>
                </a:solidFill>
                <a:latin typeface="HP Simplified" panose="020B0604020204020204" pitchFamily="34" charset="0"/>
              </a:rPr>
              <a:t>L/M:</a:t>
            </a:r>
          </a:p>
          <a:p>
            <a:r>
              <a:rPr lang="en-US" dirty="0">
                <a:latin typeface="HP Simplified" panose="020B0604020204020204" pitchFamily="34" charset="0"/>
              </a:rPr>
              <a:t>Predominance of </a:t>
            </a:r>
            <a:r>
              <a:rPr lang="en-US" dirty="0" err="1">
                <a:solidFill>
                  <a:srgbClr val="FF0000"/>
                </a:solidFill>
                <a:latin typeface="HP Simplified" panose="020B0604020204020204" pitchFamily="34" charset="0"/>
              </a:rPr>
              <a:t>unilocular</a:t>
            </a:r>
            <a:r>
              <a:rPr lang="en-US" dirty="0">
                <a:solidFill>
                  <a:srgbClr val="FF0000"/>
                </a:solidFill>
                <a:latin typeface="HP Simplified" panose="020B0604020204020204" pitchFamily="34" charset="0"/>
              </a:rPr>
              <a:t> fat cells.</a:t>
            </a:r>
          </a:p>
          <a:p>
            <a:endParaRPr lang="en-US" dirty="0">
              <a:solidFill>
                <a:srgbClr val="FF0000"/>
              </a:solidFill>
              <a:latin typeface="HP Simplified" panose="020B0604020204020204" pitchFamily="34" charset="0"/>
            </a:endParaRPr>
          </a:p>
          <a:p>
            <a:r>
              <a:rPr lang="en-US" sz="2400" b="1" dirty="0">
                <a:solidFill>
                  <a:srgbClr val="92D050"/>
                </a:solidFill>
                <a:latin typeface="HP Simplified" panose="020B0604020204020204" pitchFamily="34" charset="0"/>
              </a:rPr>
              <a:t>Sites: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HP Simplified" panose="020B0604020204020204" pitchFamily="34" charset="0"/>
              </a:rPr>
              <a:t>Subcutaneous tissue </a:t>
            </a:r>
            <a:r>
              <a:rPr lang="en-US" sz="2000" b="1" dirty="0">
                <a:latin typeface="HP Simplified" panose="020B0604020204020204" pitchFamily="34" charset="0"/>
              </a:rPr>
              <a:t>, especially in: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HP Simplified" panose="020B0604020204020204" pitchFamily="34" charset="0"/>
              </a:rPr>
              <a:t>Buttocks.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HP Simplified" panose="020B0604020204020204" pitchFamily="34" charset="0"/>
              </a:rPr>
              <a:t>Abdominal wall.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HP Simplified" panose="020B0604020204020204" pitchFamily="34" charset="0"/>
              </a:rPr>
              <a:t>Female breast.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HP Simplified" panose="020B0604020204020204" pitchFamily="34" charset="0"/>
              </a:rPr>
              <a:t>Around the kidney.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HP Simplified" panose="020B0604020204020204" pitchFamily="34" charset="0"/>
            </a:endParaRPr>
          </a:p>
          <a:p>
            <a:r>
              <a:rPr lang="en-US" sz="2400" b="1" dirty="0">
                <a:solidFill>
                  <a:srgbClr val="92D050"/>
                </a:solidFill>
                <a:latin typeface="HP Simplified" panose="020B0604020204020204" pitchFamily="34" charset="0"/>
              </a:rPr>
              <a:t>Function: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HP Simplified" panose="020B0604020204020204" pitchFamily="34" charset="0"/>
              </a:rPr>
              <a:t>Synthesis , storage and release of fat.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HP Simplified" panose="020B0604020204020204" pitchFamily="34" charset="0"/>
              </a:rPr>
              <a:t>Supports organs </a:t>
            </a:r>
            <a:r>
              <a:rPr lang="en-US" dirty="0">
                <a:latin typeface="HP Simplified" panose="020B0604020204020204" pitchFamily="34" charset="0"/>
              </a:rPr>
              <a:t>, e.g. kidney.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HP Simplified" panose="020B0604020204020204" pitchFamily="34" charset="0"/>
              </a:rPr>
              <a:t>Heat insulation.</a:t>
            </a:r>
          </a:p>
          <a:p>
            <a:endParaRPr lang="en-US" dirty="0">
              <a:latin typeface="HP Simplified" panose="020B06040202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2621D6-5DC8-42B0-B7AF-CF70419FC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454" y="3418583"/>
            <a:ext cx="2778582" cy="23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41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D5AB13-61A0-44AD-A389-6ACB078195A6}"/>
              </a:ext>
            </a:extLst>
          </p:cNvPr>
          <p:cNvSpPr/>
          <p:nvPr/>
        </p:nvSpPr>
        <p:spPr>
          <a:xfrm>
            <a:off x="598246" y="228569"/>
            <a:ext cx="6234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HP Simplified" panose="020B0604020204020204" pitchFamily="34" charset="0"/>
              </a:rPr>
              <a:t>Functions of connective tissue proper:</a:t>
            </a:r>
            <a:endParaRPr lang="ar-SA" sz="2800" dirty="0">
              <a:solidFill>
                <a:srgbClr val="00B050"/>
              </a:solidFill>
              <a:latin typeface="HP Simplified" panose="020B0604020204020204" pitchFamily="34" charset="0"/>
            </a:endParaRPr>
          </a:p>
        </p:txBody>
      </p:sp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ACF0DEC8-52EF-4B4B-84A9-12FCFBAA07B0}"/>
              </a:ext>
            </a:extLst>
          </p:cNvPr>
          <p:cNvSpPr/>
          <p:nvPr/>
        </p:nvSpPr>
        <p:spPr>
          <a:xfrm>
            <a:off x="212102" y="1018095"/>
            <a:ext cx="7588578" cy="8625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GB" sz="2000" kern="0" dirty="0">
                <a:solidFill>
                  <a:schemeClr val="tx1"/>
                </a:solidFill>
                <a:latin typeface="HP Simplified" panose="020B0604020204020204" pitchFamily="34" charset="0"/>
              </a:rPr>
              <a:t>1) </a:t>
            </a:r>
            <a:r>
              <a:rPr lang="en-GB" sz="2000" kern="0" dirty="0">
                <a:solidFill>
                  <a:srgbClr val="FF0000"/>
                </a:solidFill>
                <a:latin typeface="HP Simplified" panose="020B0604020204020204" pitchFamily="34" charset="0"/>
              </a:rPr>
              <a:t>Supports </a:t>
            </a:r>
            <a:r>
              <a:rPr lang="en-GB" sz="2000" kern="0" dirty="0">
                <a:solidFill>
                  <a:schemeClr val="tx1"/>
                </a:solidFill>
                <a:latin typeface="HP Simplified" panose="020B0604020204020204" pitchFamily="34" charset="0"/>
              </a:rPr>
              <a:t>, </a:t>
            </a:r>
            <a:r>
              <a:rPr lang="en-GB" sz="2000" kern="0" dirty="0">
                <a:solidFill>
                  <a:srgbClr val="FF0000"/>
                </a:solidFill>
                <a:latin typeface="HP Simplified" panose="020B0604020204020204" pitchFamily="34" charset="0"/>
              </a:rPr>
              <a:t>binds </a:t>
            </a:r>
            <a:r>
              <a:rPr lang="en-GB" sz="2000" kern="0" dirty="0">
                <a:solidFill>
                  <a:schemeClr val="tx1"/>
                </a:solidFill>
                <a:latin typeface="HP Simplified" panose="020B0604020204020204" pitchFamily="34" charset="0"/>
              </a:rPr>
              <a:t>, and </a:t>
            </a:r>
            <a:r>
              <a:rPr lang="en-GB" sz="2000" kern="0" dirty="0">
                <a:solidFill>
                  <a:srgbClr val="FF0000"/>
                </a:solidFill>
                <a:latin typeface="HP Simplified" panose="020B0604020204020204" pitchFamily="34" charset="0"/>
              </a:rPr>
              <a:t>connects</a:t>
            </a:r>
            <a:r>
              <a:rPr lang="en-GB" sz="2000" kern="0" dirty="0">
                <a:solidFill>
                  <a:schemeClr val="tx1"/>
                </a:solidFill>
                <a:latin typeface="HP Simplified" panose="020B0604020204020204" pitchFamily="34" charset="0"/>
              </a:rPr>
              <a:t> other tissues and organs.</a:t>
            </a:r>
            <a:endParaRPr lang="ar-SA" sz="2000" dirty="0">
              <a:solidFill>
                <a:schemeClr val="tx1"/>
              </a:solidFill>
              <a:latin typeface="HP Simplified" panose="020B0604020204020204" pitchFamily="34" charset="0"/>
            </a:endParaRPr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C0D4759F-AAA0-4A18-9F50-2BC9A1B55DC2}"/>
              </a:ext>
            </a:extLst>
          </p:cNvPr>
          <p:cNvSpPr/>
          <p:nvPr/>
        </p:nvSpPr>
        <p:spPr>
          <a:xfrm>
            <a:off x="2771480" y="3825710"/>
            <a:ext cx="7588578" cy="94025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GB" sz="2000" kern="0" dirty="0">
                <a:solidFill>
                  <a:schemeClr val="tx1"/>
                </a:solidFill>
                <a:latin typeface="HP Simplified" panose="020B0604020204020204" pitchFamily="34" charset="0"/>
              </a:rPr>
              <a:t>3) Its Cells provide healing of injured tissues , produce heparin , histamine , antibodies , store fat , preserve body temperature and protect against microorganisms.</a:t>
            </a:r>
          </a:p>
        </p:txBody>
      </p:sp>
      <p:sp>
        <p:nvSpPr>
          <p:cNvPr id="7" name="Rectangle: Rounded Corners 7">
            <a:extLst>
              <a:ext uri="{FF2B5EF4-FFF2-40B4-BE49-F238E27FC236}">
                <a16:creationId xmlns:a16="http://schemas.microsoft.com/office/drawing/2014/main" id="{D9D8647A-F052-4BD6-835D-B0B7E19CF725}"/>
              </a:ext>
            </a:extLst>
          </p:cNvPr>
          <p:cNvSpPr/>
          <p:nvPr/>
        </p:nvSpPr>
        <p:spPr>
          <a:xfrm>
            <a:off x="1615124" y="2430545"/>
            <a:ext cx="7875239" cy="8625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GB" sz="2000" kern="0" dirty="0">
                <a:solidFill>
                  <a:schemeClr val="tx1"/>
                </a:solidFill>
                <a:latin typeface="HP Simplified" panose="020B0604020204020204" pitchFamily="34" charset="0"/>
              </a:rPr>
              <a:t>2) </a:t>
            </a:r>
            <a:r>
              <a:rPr lang="en-GB" sz="2000" kern="0" dirty="0">
                <a:solidFill>
                  <a:srgbClr val="FF0000"/>
                </a:solidFill>
                <a:latin typeface="HP Simplified" panose="020B0604020204020204" pitchFamily="34" charset="0"/>
              </a:rPr>
              <a:t>Nourishes</a:t>
            </a:r>
            <a:r>
              <a:rPr lang="en-GB" sz="2000" kern="0" dirty="0">
                <a:solidFill>
                  <a:schemeClr val="tx1"/>
                </a:solidFill>
                <a:latin typeface="HP Simplified" panose="020B0604020204020204" pitchFamily="34" charset="0"/>
              </a:rPr>
              <a:t> the surrounding structures , through its blood vessels.</a:t>
            </a:r>
          </a:p>
        </p:txBody>
      </p:sp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id="{A0A27CE9-4C43-4D5A-A17C-15ECA23D3EA5}"/>
              </a:ext>
            </a:extLst>
          </p:cNvPr>
          <p:cNvSpPr/>
          <p:nvPr/>
        </p:nvSpPr>
        <p:spPr>
          <a:xfrm>
            <a:off x="4290766" y="5238161"/>
            <a:ext cx="7588578" cy="8625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GB" sz="2000" kern="0" dirty="0">
                <a:solidFill>
                  <a:schemeClr val="tx1"/>
                </a:solidFill>
                <a:latin typeface="HP Simplified" panose="020B0604020204020204" pitchFamily="34" charset="0"/>
              </a:rPr>
              <a:t>4) Its fibers provide rigidity or elasticity. </a:t>
            </a:r>
          </a:p>
          <a:p>
            <a:pPr algn="ctr"/>
            <a:endParaRPr lang="ar-SA" sz="1400" dirty="0">
              <a:solidFill>
                <a:schemeClr val="tx1"/>
              </a:solidFill>
              <a:latin typeface="HP Simplified" panose="020B0604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694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7684EB-CDF1-43E0-940A-737A3117A39B}"/>
              </a:ext>
            </a:extLst>
          </p:cNvPr>
          <p:cNvSpPr txBox="1"/>
          <p:nvPr/>
        </p:nvSpPr>
        <p:spPr>
          <a:xfrm>
            <a:off x="357875" y="1118970"/>
            <a:ext cx="608662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2D050"/>
                </a:solidFill>
                <a:latin typeface="HP Simplified" panose="020B0604020204020204" pitchFamily="34" charset="0"/>
              </a:rPr>
              <a:t>1- Elastic connective tissue is found in?</a:t>
            </a:r>
          </a:p>
          <a:p>
            <a:r>
              <a:rPr lang="en-US" sz="1600" dirty="0">
                <a:latin typeface="HP Simplified" panose="020B0604020204020204" pitchFamily="34" charset="0"/>
              </a:rPr>
              <a:t>A. Tendons</a:t>
            </a:r>
          </a:p>
          <a:p>
            <a:r>
              <a:rPr lang="en-US" sz="1600" dirty="0">
                <a:latin typeface="HP Simplified" panose="020B0604020204020204" pitchFamily="34" charset="0"/>
              </a:rPr>
              <a:t>B. Ligaments</a:t>
            </a:r>
          </a:p>
          <a:p>
            <a:r>
              <a:rPr lang="en-US" sz="1600" dirty="0">
                <a:latin typeface="HP Simplified" panose="020B0604020204020204" pitchFamily="34" charset="0"/>
              </a:rPr>
              <a:t>C. Wall of aorta</a:t>
            </a:r>
          </a:p>
          <a:p>
            <a:r>
              <a:rPr lang="en-US" sz="1600" dirty="0">
                <a:latin typeface="HP Simplified" panose="020B0604020204020204" pitchFamily="34" charset="0"/>
              </a:rPr>
              <a:t>D. Liver</a:t>
            </a:r>
          </a:p>
          <a:p>
            <a:endParaRPr lang="en-US" sz="1600" b="1" dirty="0">
              <a:solidFill>
                <a:srgbClr val="92D050"/>
              </a:solidFill>
              <a:latin typeface="HP Simplified" panose="020B0604020204020204" pitchFamily="34" charset="0"/>
            </a:endParaRPr>
          </a:p>
          <a:p>
            <a:r>
              <a:rPr lang="en-US" sz="1600" b="1" dirty="0">
                <a:solidFill>
                  <a:srgbClr val="92D050"/>
                </a:solidFill>
                <a:latin typeface="HP Simplified" panose="020B0604020204020204" pitchFamily="34" charset="0"/>
              </a:rPr>
              <a:t>2- A cell which produces collagen?</a:t>
            </a:r>
          </a:p>
          <a:p>
            <a:r>
              <a:rPr lang="en-US" sz="1600" dirty="0">
                <a:latin typeface="HP Simplified" panose="020B0604020204020204" pitchFamily="34" charset="0"/>
              </a:rPr>
              <a:t>A. Fibroblast</a:t>
            </a:r>
          </a:p>
          <a:p>
            <a:r>
              <a:rPr lang="en-US" sz="1600" dirty="0">
                <a:latin typeface="HP Simplified" panose="020B0604020204020204" pitchFamily="34" charset="0"/>
              </a:rPr>
              <a:t>B. Mast cell</a:t>
            </a:r>
          </a:p>
          <a:p>
            <a:r>
              <a:rPr lang="en-US" sz="1600" dirty="0">
                <a:latin typeface="HP Simplified" panose="020B0604020204020204" pitchFamily="34" charset="0"/>
              </a:rPr>
              <a:t>C. Plasma cells</a:t>
            </a:r>
          </a:p>
          <a:p>
            <a:r>
              <a:rPr lang="en-US" sz="1600" dirty="0">
                <a:latin typeface="HP Simplified" panose="020B0604020204020204" pitchFamily="34" charset="0"/>
              </a:rPr>
              <a:t>D. Macrophage</a:t>
            </a:r>
          </a:p>
          <a:p>
            <a:endParaRPr lang="en-US" sz="1600" b="1" dirty="0">
              <a:solidFill>
                <a:srgbClr val="92D050"/>
              </a:solidFill>
              <a:latin typeface="HP Simplified" panose="020B0604020204020204" pitchFamily="34" charset="0"/>
            </a:endParaRPr>
          </a:p>
          <a:p>
            <a:r>
              <a:rPr lang="en-US" sz="1600" b="1" dirty="0">
                <a:solidFill>
                  <a:srgbClr val="92D050"/>
                </a:solidFill>
                <a:latin typeface="HP Simplified" panose="020B0604020204020204" pitchFamily="34" charset="0"/>
              </a:rPr>
              <a:t>3- Which type of cells is extensively involved in allergic reactions?</a:t>
            </a:r>
          </a:p>
          <a:p>
            <a:r>
              <a:rPr lang="en-US" sz="1600" dirty="0">
                <a:latin typeface="HP Simplified" panose="020B0604020204020204" pitchFamily="34" charset="0"/>
              </a:rPr>
              <a:t>A. Plasma cell</a:t>
            </a:r>
          </a:p>
          <a:p>
            <a:r>
              <a:rPr lang="en-US" sz="1600" dirty="0">
                <a:latin typeface="HP Simplified" panose="020B0604020204020204" pitchFamily="34" charset="0"/>
              </a:rPr>
              <a:t>B. Mast cell  </a:t>
            </a:r>
          </a:p>
          <a:p>
            <a:r>
              <a:rPr lang="en-US" sz="1600" dirty="0">
                <a:latin typeface="HP Simplified" panose="020B0604020204020204" pitchFamily="34" charset="0"/>
              </a:rPr>
              <a:t>C. Macrophage</a:t>
            </a:r>
          </a:p>
          <a:p>
            <a:r>
              <a:rPr lang="en-US" sz="1600" dirty="0">
                <a:latin typeface="HP Simplified" panose="020B0604020204020204" pitchFamily="34" charset="0"/>
              </a:rPr>
              <a:t>D. Fibroblast</a:t>
            </a:r>
          </a:p>
          <a:p>
            <a:endParaRPr lang="en-US" sz="1600" dirty="0">
              <a:latin typeface="HP Simplified" panose="020B0604020204020204" pitchFamily="34" charset="0"/>
            </a:endParaRPr>
          </a:p>
          <a:p>
            <a:endParaRPr lang="en-US" sz="1600" dirty="0">
              <a:latin typeface="HP Simplified" panose="020B06040202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C2A5B5-B843-45A9-8030-1A0FE1189F8B}"/>
              </a:ext>
            </a:extLst>
          </p:cNvPr>
          <p:cNvSpPr txBox="1"/>
          <p:nvPr/>
        </p:nvSpPr>
        <p:spPr>
          <a:xfrm>
            <a:off x="6710290" y="1118970"/>
            <a:ext cx="54817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2D050"/>
                </a:solidFill>
                <a:latin typeface="HP Simplified" panose="020B0604020204020204" pitchFamily="34" charset="0"/>
              </a:rPr>
              <a:t>4- Which of the  following is one of connective tissue proper?</a:t>
            </a:r>
          </a:p>
          <a:p>
            <a:r>
              <a:rPr lang="en-US" sz="1600" dirty="0">
                <a:latin typeface="HP Simplified" panose="020B0604020204020204" pitchFamily="34" charset="0"/>
              </a:rPr>
              <a:t>A. cartilage </a:t>
            </a:r>
          </a:p>
          <a:p>
            <a:r>
              <a:rPr lang="en-US" sz="1600" dirty="0">
                <a:latin typeface="HP Simplified" panose="020B0604020204020204" pitchFamily="34" charset="0"/>
              </a:rPr>
              <a:t>B. Lymph</a:t>
            </a:r>
          </a:p>
          <a:p>
            <a:r>
              <a:rPr lang="en-US" sz="1600" dirty="0">
                <a:latin typeface="HP Simplified" panose="020B0604020204020204" pitchFamily="34" charset="0"/>
              </a:rPr>
              <a:t>C. adipose tissue</a:t>
            </a:r>
          </a:p>
          <a:p>
            <a:r>
              <a:rPr lang="en-US" sz="1600" dirty="0">
                <a:latin typeface="HP Simplified" panose="020B0604020204020204" pitchFamily="34" charset="0"/>
              </a:rPr>
              <a:t>D. blood</a:t>
            </a:r>
          </a:p>
          <a:p>
            <a:endParaRPr lang="en-US" sz="1600" dirty="0">
              <a:latin typeface="HP Simplified" panose="020B0604020204020204" pitchFamily="34" charset="0"/>
            </a:endParaRPr>
          </a:p>
          <a:p>
            <a:r>
              <a:rPr lang="en-US" sz="1600" b="1" dirty="0">
                <a:solidFill>
                  <a:srgbClr val="92D050"/>
                </a:solidFill>
                <a:latin typeface="HP Simplified" panose="020B0604020204020204" pitchFamily="34" charset="0"/>
              </a:rPr>
              <a:t>5- The most common type of C.T. proper is? </a:t>
            </a:r>
          </a:p>
          <a:p>
            <a:r>
              <a:rPr lang="en-US" sz="1600" dirty="0">
                <a:latin typeface="HP Simplified" panose="020B0604020204020204" pitchFamily="34" charset="0"/>
              </a:rPr>
              <a:t>A. Loose (Areolar) </a:t>
            </a:r>
          </a:p>
          <a:p>
            <a:pPr lvl="0"/>
            <a:r>
              <a:rPr lang="en-US" sz="1600" dirty="0">
                <a:latin typeface="HP Simplified" panose="020B0604020204020204" pitchFamily="34" charset="0"/>
              </a:rPr>
              <a:t>B. Dense Collagenous </a:t>
            </a:r>
            <a:endParaRPr lang="en-US" sz="1600" dirty="0"/>
          </a:p>
          <a:p>
            <a:r>
              <a:rPr lang="en-US" sz="1600" dirty="0">
                <a:latin typeface="HP Simplified" panose="020B0604020204020204" pitchFamily="34" charset="0"/>
              </a:rPr>
              <a:t>C. Elastic Tissue</a:t>
            </a:r>
          </a:p>
          <a:p>
            <a:pPr lvl="0"/>
            <a:r>
              <a:rPr lang="en-US" sz="1600" dirty="0">
                <a:latin typeface="HP Simplified" panose="020B0604020204020204" pitchFamily="34" charset="0"/>
              </a:rPr>
              <a:t>D. Adipose Tissue</a:t>
            </a:r>
          </a:p>
          <a:p>
            <a:pPr lvl="0"/>
            <a:endParaRPr lang="en-US" sz="1600" dirty="0"/>
          </a:p>
          <a:p>
            <a:r>
              <a:rPr lang="en-US" sz="1600" b="1" dirty="0">
                <a:solidFill>
                  <a:srgbClr val="92D050"/>
                </a:solidFill>
                <a:latin typeface="HP Simplified" panose="020B0604020204020204" pitchFamily="34" charset="0"/>
              </a:rPr>
              <a:t>6- Tissue which binds and supports other tissues is called?</a:t>
            </a:r>
          </a:p>
          <a:p>
            <a:r>
              <a:rPr lang="en-US" sz="1600" dirty="0">
                <a:latin typeface="HP Simplified" panose="020B0604020204020204" pitchFamily="34" charset="0"/>
              </a:rPr>
              <a:t>A. connective tissue</a:t>
            </a:r>
          </a:p>
          <a:p>
            <a:r>
              <a:rPr lang="en-US" sz="1600" dirty="0">
                <a:latin typeface="HP Simplified" panose="020B0604020204020204" pitchFamily="34" charset="0"/>
              </a:rPr>
              <a:t>B. Linkage tissue</a:t>
            </a:r>
          </a:p>
          <a:p>
            <a:r>
              <a:rPr lang="en-US" sz="1600" dirty="0">
                <a:latin typeface="HP Simplified" panose="020B0604020204020204" pitchFamily="34" charset="0"/>
              </a:rPr>
              <a:t>C. muscle tissue</a:t>
            </a:r>
          </a:p>
          <a:p>
            <a:r>
              <a:rPr lang="en-US" sz="1600" dirty="0">
                <a:latin typeface="HP Simplified" panose="020B0604020204020204" pitchFamily="34" charset="0"/>
              </a:rPr>
              <a:t>D. nervous tissue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04FD22-C744-4F01-A8EB-A50E35FAFC87}"/>
              </a:ext>
            </a:extLst>
          </p:cNvPr>
          <p:cNvSpPr txBox="1"/>
          <p:nvPr/>
        </p:nvSpPr>
        <p:spPr>
          <a:xfrm>
            <a:off x="454857" y="157940"/>
            <a:ext cx="1928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HP Simplified" panose="020B0604020204020204" pitchFamily="34" charset="0"/>
              </a:rPr>
              <a:t>MCQs:</a:t>
            </a:r>
          </a:p>
        </p:txBody>
      </p:sp>
      <p:pic>
        <p:nvPicPr>
          <p:cNvPr id="7" name="Picture 6" descr="A picture containing tennis, ball, text, object&#10;&#10;Description generated with high confidence">
            <a:extLst>
              <a:ext uri="{FF2B5EF4-FFF2-40B4-BE49-F238E27FC236}">
                <a16:creationId xmlns:a16="http://schemas.microsoft.com/office/drawing/2014/main" id="{BB33C462-E85D-48DA-934C-9490B37D7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96500" y="6330462"/>
            <a:ext cx="5242587" cy="48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66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C0B8A9-DAF0-4215-A838-F327D628FD1D}"/>
              </a:ext>
            </a:extLst>
          </p:cNvPr>
          <p:cNvSpPr txBox="1"/>
          <p:nvPr/>
        </p:nvSpPr>
        <p:spPr>
          <a:xfrm>
            <a:off x="4735032" y="1167512"/>
            <a:ext cx="2746872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67" b="1" dirty="0">
                <a:solidFill>
                  <a:srgbClr val="00B050"/>
                </a:solidFill>
                <a:latin typeface="HP Simplified" panose="020B0604020204020204" pitchFamily="34" charset="0"/>
                <a:ea typeface="Lora"/>
                <a:cs typeface="Lora"/>
                <a:sym typeface="Lora"/>
              </a:rPr>
              <a:t>Team members :</a:t>
            </a:r>
          </a:p>
          <a:p>
            <a:endParaRPr lang="en-US" sz="2667" dirty="0">
              <a:latin typeface="HP Simplified" panose="020B06040202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11B574-D698-4E71-A001-C97DC37BD00D}"/>
              </a:ext>
            </a:extLst>
          </p:cNvPr>
          <p:cNvSpPr txBox="1"/>
          <p:nvPr/>
        </p:nvSpPr>
        <p:spPr>
          <a:xfrm>
            <a:off x="8008667" y="1983769"/>
            <a:ext cx="33740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92D050"/>
                </a:solidFill>
                <a:latin typeface="HP Simplified" panose="020B0604020204020204" pitchFamily="34" charset="0"/>
              </a:rPr>
              <a:t>Alhanouf alhaluli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92D050"/>
                </a:solidFill>
                <a:latin typeface="HP Simplified" panose="020B0604020204020204" pitchFamily="34" charset="0"/>
              </a:rPr>
              <a:t>Rawan alzayed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92D050"/>
                </a:solidFill>
                <a:latin typeface="HP Simplified" panose="020B0604020204020204" pitchFamily="34" charset="0"/>
              </a:rPr>
              <a:t>Renad alkanaan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92D050"/>
                </a:solidFill>
                <a:latin typeface="HP Simplified" panose="020B0604020204020204" pitchFamily="34" charset="0"/>
              </a:rPr>
              <a:t>Nouf albrikan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92D050"/>
                </a:solidFill>
                <a:latin typeface="HP Simplified" panose="020B0604020204020204" pitchFamily="34" charset="0"/>
              </a:rPr>
              <a:t>Roaa aljohani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322D1E-0636-4E9B-ADF7-88DC7657BE7A}"/>
              </a:ext>
            </a:extLst>
          </p:cNvPr>
          <p:cNvSpPr txBox="1"/>
          <p:nvPr/>
        </p:nvSpPr>
        <p:spPr>
          <a:xfrm>
            <a:off x="3869058" y="4449511"/>
            <a:ext cx="3997841" cy="1610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667" b="1" dirty="0">
                <a:solidFill>
                  <a:srgbClr val="00B050"/>
                </a:solidFill>
                <a:latin typeface="HP Simplified" panose="020B0604020204020204" pitchFamily="34" charset="0"/>
                <a:ea typeface="Lora"/>
                <a:cs typeface="Lora"/>
                <a:sym typeface="Lora"/>
              </a:rPr>
              <a:t>Team leaders : </a:t>
            </a:r>
          </a:p>
          <a:p>
            <a:pPr lvl="0" algn="ctr"/>
            <a:r>
              <a:rPr lang="en-US" sz="2400" b="1" dirty="0">
                <a:solidFill>
                  <a:srgbClr val="92D050"/>
                </a:solidFill>
                <a:latin typeface="HP Simplified" panose="020B0604020204020204" pitchFamily="34" charset="0"/>
                <a:ea typeface="Lora"/>
                <a:cs typeface="Lora"/>
                <a:sym typeface="Lora"/>
              </a:rPr>
              <a:t>Noura alnasser</a:t>
            </a:r>
          </a:p>
          <a:p>
            <a:pPr lvl="0" algn="ctr"/>
            <a:r>
              <a:rPr lang="en-US" sz="2400" b="1" dirty="0">
                <a:solidFill>
                  <a:srgbClr val="92D050"/>
                </a:solidFill>
                <a:latin typeface="HP Simplified" panose="020B0604020204020204" pitchFamily="34" charset="0"/>
                <a:ea typeface="Lora"/>
                <a:cs typeface="Lora"/>
                <a:sym typeface="Lora"/>
              </a:rPr>
              <a:t>Abdullah shadid</a:t>
            </a:r>
          </a:p>
          <a:p>
            <a:endParaRPr lang="en-US" sz="2400" dirty="0">
              <a:latin typeface="HP Simplified" panose="020B06040202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11C334-CB83-4F9C-81FE-DD1F6F7F45E0}"/>
              </a:ext>
            </a:extLst>
          </p:cNvPr>
          <p:cNvSpPr txBox="1"/>
          <p:nvPr/>
        </p:nvSpPr>
        <p:spPr>
          <a:xfrm>
            <a:off x="1148317" y="2111360"/>
            <a:ext cx="3586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b="1">
                <a:solidFill>
                  <a:srgbClr val="00B050"/>
                </a:solidFill>
                <a:latin typeface="Lora"/>
              </a:defRPr>
            </a:lvl1pPr>
          </a:lstStyle>
          <a:p>
            <a:r>
              <a:rPr lang="en-US" sz="2400" dirty="0">
                <a:solidFill>
                  <a:srgbClr val="92D050"/>
                </a:solidFill>
                <a:latin typeface="HP Simplified" panose="020B0604020204020204" pitchFamily="34" charset="0"/>
              </a:rPr>
              <a:t>Abdullah alassaf               </a:t>
            </a:r>
          </a:p>
          <a:p>
            <a:r>
              <a:rPr lang="en-US" sz="2400" dirty="0">
                <a:solidFill>
                  <a:srgbClr val="92D050"/>
                </a:solidFill>
                <a:latin typeface="HP Simplified" panose="020B0604020204020204" pitchFamily="34" charset="0"/>
              </a:rPr>
              <a:t>Abdullah altuwaijri </a:t>
            </a:r>
          </a:p>
          <a:p>
            <a:r>
              <a:rPr lang="en-US" sz="2400" dirty="0">
                <a:solidFill>
                  <a:srgbClr val="92D050"/>
                </a:solidFill>
                <a:latin typeface="HP Simplified" panose="020B0604020204020204" pitchFamily="34" charset="0"/>
              </a:rPr>
              <a:t>Talal jamal aldeen</a:t>
            </a:r>
          </a:p>
          <a:p>
            <a:r>
              <a:rPr lang="en-US" sz="2400" dirty="0">
                <a:solidFill>
                  <a:srgbClr val="92D050"/>
                </a:solidFill>
                <a:latin typeface="HP Simplified" panose="020B0604020204020204" pitchFamily="34" charset="0"/>
              </a:rPr>
              <a:t>Faisal alqifari</a:t>
            </a:r>
          </a:p>
          <a:p>
            <a:endParaRPr lang="en-US" sz="2400" dirty="0">
              <a:latin typeface="HP Simplified" panose="020B06040202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8C7746-836D-47E6-A8E4-F201887AF2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17" t="20786" r="9830" b="3215"/>
          <a:stretch/>
        </p:blipFill>
        <p:spPr>
          <a:xfrm>
            <a:off x="0" y="4449511"/>
            <a:ext cx="1981891" cy="18752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8D2930-AE50-48AC-A3B3-19AB7FF17A7A}"/>
              </a:ext>
            </a:extLst>
          </p:cNvPr>
          <p:cNvSpPr txBox="1"/>
          <p:nvPr/>
        </p:nvSpPr>
        <p:spPr>
          <a:xfrm>
            <a:off x="422032" y="815930"/>
            <a:ext cx="114513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rgbClr val="00B050"/>
                </a:solidFill>
                <a:latin typeface="HP Simplified" panose="020B0604020204020204" pitchFamily="34" charset="0"/>
              </a:rPr>
              <a:t>      </a:t>
            </a:r>
            <a:r>
              <a:rPr lang="en-US" sz="4000" b="1" dirty="0">
                <a:solidFill>
                  <a:srgbClr val="00B050"/>
                </a:solidFill>
                <a:latin typeface="HP Simplified" panose="020B0604020204020204" pitchFamily="34" charset="0"/>
              </a:rPr>
              <a:t> Objectives:</a:t>
            </a:r>
          </a:p>
          <a:p>
            <a:pPr algn="l"/>
            <a:endParaRPr lang="en-US" sz="2400" dirty="0">
              <a:latin typeface="HP Simplified" panose="020B0604020204020204" pitchFamily="34" charset="0"/>
            </a:endParaRPr>
          </a:p>
          <a:p>
            <a:pPr algn="l"/>
            <a:r>
              <a:rPr lang="en-US" sz="2400" dirty="0">
                <a:latin typeface="HP Simplified" panose="020B0604020204020204" pitchFamily="34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2D050"/>
                </a:solidFill>
                <a:latin typeface="HP Simplified" panose="020B0604020204020204" pitchFamily="34" charset="0"/>
              </a:rPr>
              <a:t>Enumerate the general characteristics of C.T.</a:t>
            </a:r>
          </a:p>
          <a:p>
            <a:pPr algn="l"/>
            <a:r>
              <a:rPr lang="en-US" sz="2400" dirty="0">
                <a:solidFill>
                  <a:srgbClr val="92D050"/>
                </a:solidFill>
                <a:latin typeface="HP Simplified" panose="020B0604020204020204" pitchFamily="34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2D050"/>
                </a:solidFill>
                <a:latin typeface="HP Simplified" panose="020B0604020204020204" pitchFamily="34" charset="0"/>
              </a:rPr>
              <a:t>Classify C.T into C.T. proper and special types of C.T.</a:t>
            </a:r>
          </a:p>
          <a:p>
            <a:pPr algn="l"/>
            <a:r>
              <a:rPr lang="en-US" sz="2400" dirty="0">
                <a:solidFill>
                  <a:srgbClr val="92D050"/>
                </a:solidFill>
                <a:latin typeface="HP Simplified" panose="020B0604020204020204" pitchFamily="34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2D050"/>
                </a:solidFill>
                <a:latin typeface="HP Simplified" panose="020B0604020204020204" pitchFamily="34" charset="0"/>
              </a:rPr>
              <a:t>Classify C.T. proper (C.T.P.)</a:t>
            </a:r>
          </a:p>
          <a:p>
            <a:pPr algn="l"/>
            <a:endParaRPr lang="en-US" sz="2400" dirty="0">
              <a:solidFill>
                <a:srgbClr val="92D050"/>
              </a:solidFill>
              <a:latin typeface="HP Simplified" panose="020B0604020204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2D050"/>
                </a:solidFill>
                <a:latin typeface="HP Simplified" panose="020B0604020204020204" pitchFamily="34" charset="0"/>
              </a:rPr>
              <a:t>Describe the structure (components) and distribution of  different types of C.T.P.</a:t>
            </a:r>
          </a:p>
        </p:txBody>
      </p:sp>
    </p:spTree>
    <p:extLst>
      <p:ext uri="{BB962C8B-B14F-4D97-AF65-F5344CB8AC3E}">
        <p14:creationId xmlns:p14="http://schemas.microsoft.com/office/powerpoint/2010/main" val="2858490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779" y="528534"/>
            <a:ext cx="7201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dirty="0">
                <a:solidFill>
                  <a:srgbClr val="00B050"/>
                </a:solidFill>
                <a:latin typeface="HP Simplified" panose="020B0604020204020204" pitchFamily="34" charset="0"/>
              </a:rPr>
              <a:t>Definition Of Connective Tissue (C.T)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6BCD26-CF1C-4A48-962E-762C2B28385D}"/>
              </a:ext>
            </a:extLst>
          </p:cNvPr>
          <p:cNvSpPr txBox="1"/>
          <p:nvPr/>
        </p:nvSpPr>
        <p:spPr>
          <a:xfrm>
            <a:off x="618980" y="964222"/>
            <a:ext cx="10520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HP Simplified" panose="020B0604020204020204" pitchFamily="34" charset="0"/>
              </a:rPr>
              <a:t>It is one of 4  basic  tissues.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HP Simplified" panose="020B0604020204020204" pitchFamily="34" charset="0"/>
              </a:rPr>
              <a:t>*4 basic tissues are connective , epithelial, muscular and nervous.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HP Simplified" panose="020B0604020204020204" pitchFamily="34" charset="0"/>
              </a:rPr>
              <a:t>it is </a:t>
            </a:r>
            <a:r>
              <a:rPr lang="en-GB" dirty="0">
                <a:solidFill>
                  <a:srgbClr val="FF0000"/>
                </a:solidFill>
                <a:latin typeface="HP Simplified" panose="020B0604020204020204" pitchFamily="34" charset="0"/>
              </a:rPr>
              <a:t>mesodermal</a:t>
            </a:r>
            <a:r>
              <a:rPr lang="en-GB" dirty="0">
                <a:latin typeface="HP Simplified" panose="020B0604020204020204" pitchFamily="34" charset="0"/>
              </a:rPr>
              <a:t> in origin.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sng" dirty="0">
                <a:solidFill>
                  <a:srgbClr val="FF0000"/>
                </a:solidFill>
                <a:latin typeface="HP Simplified" panose="020B0604020204020204" pitchFamily="34" charset="0"/>
              </a:rPr>
              <a:t>its supports </a:t>
            </a:r>
            <a:r>
              <a:rPr lang="en-GB" dirty="0">
                <a:latin typeface="HP Simplified" panose="020B0604020204020204" pitchFamily="34" charset="0"/>
              </a:rPr>
              <a:t>, </a:t>
            </a:r>
            <a:r>
              <a:rPr lang="en-GB" u="sng" dirty="0">
                <a:solidFill>
                  <a:srgbClr val="FF0000"/>
                </a:solidFill>
                <a:latin typeface="HP Simplified" panose="020B0604020204020204" pitchFamily="34" charset="0"/>
              </a:rPr>
              <a:t>binds</a:t>
            </a:r>
            <a:r>
              <a:rPr lang="en-GB" dirty="0">
                <a:latin typeface="HP Simplified" panose="020B0604020204020204" pitchFamily="34" charset="0"/>
              </a:rPr>
              <a:t> and </a:t>
            </a:r>
            <a:r>
              <a:rPr lang="en-GB" u="sng" dirty="0">
                <a:solidFill>
                  <a:srgbClr val="FF0000"/>
                </a:solidFill>
                <a:latin typeface="HP Simplified" panose="020B0604020204020204" pitchFamily="34" charset="0"/>
              </a:rPr>
              <a:t>connects</a:t>
            </a:r>
            <a:r>
              <a:rPr lang="en-GB" dirty="0">
                <a:latin typeface="HP Simplified" panose="020B0604020204020204" pitchFamily="34" charset="0"/>
              </a:rPr>
              <a:t>  other tissues and organs providing </a:t>
            </a:r>
            <a:r>
              <a:rPr lang="en-GB" u="sng" dirty="0">
                <a:solidFill>
                  <a:srgbClr val="FF0000"/>
                </a:solidFill>
                <a:latin typeface="HP Simplified" panose="020B0604020204020204" pitchFamily="34" charset="0"/>
              </a:rPr>
              <a:t>structural</a:t>
            </a:r>
            <a:r>
              <a:rPr lang="en-GB" u="sng" dirty="0">
                <a:latin typeface="HP Simplified" panose="020B0604020204020204" pitchFamily="34" charset="0"/>
              </a:rPr>
              <a:t> </a:t>
            </a:r>
            <a:r>
              <a:rPr lang="en-GB" dirty="0">
                <a:latin typeface="HP Simplified" panose="020B0604020204020204" pitchFamily="34" charset="0"/>
              </a:rPr>
              <a:t>and </a:t>
            </a:r>
            <a:r>
              <a:rPr lang="en-GB" u="sng" dirty="0">
                <a:solidFill>
                  <a:srgbClr val="FF0000"/>
                </a:solidFill>
                <a:latin typeface="HP Simplified" panose="020B0604020204020204" pitchFamily="34" charset="0"/>
              </a:rPr>
              <a:t>metabolic</a:t>
            </a:r>
            <a:r>
              <a:rPr lang="en-GB" dirty="0">
                <a:solidFill>
                  <a:srgbClr val="FF0000"/>
                </a:solidFill>
                <a:latin typeface="HP Simplified" panose="020B0604020204020204" pitchFamily="34" charset="0"/>
              </a:rPr>
              <a:t> </a:t>
            </a:r>
            <a:r>
              <a:rPr lang="en-GB" dirty="0">
                <a:latin typeface="HP Simplified" panose="020B0604020204020204" pitchFamily="34" charset="0"/>
              </a:rPr>
              <a:t>support of them.</a:t>
            </a:r>
            <a:endParaRPr lang="en-GB" dirty="0">
              <a:solidFill>
                <a:srgbClr val="FF0000"/>
              </a:solidFill>
              <a:latin typeface="HP Simplified" panose="020B0604020204020204" pitchFamily="34" charset="0"/>
            </a:endParaRPr>
          </a:p>
          <a:p>
            <a:endParaRPr lang="en-US" dirty="0">
              <a:latin typeface="HP Simplified" panose="020B06040202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9F7B9A-556A-44AF-A2FB-B38E58DF0F0F}"/>
              </a:ext>
            </a:extLst>
          </p:cNvPr>
          <p:cNvSpPr txBox="1"/>
          <p:nvPr/>
        </p:nvSpPr>
        <p:spPr>
          <a:xfrm>
            <a:off x="277715" y="2577152"/>
            <a:ext cx="937698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dirty="0">
                <a:solidFill>
                  <a:srgbClr val="00B050"/>
                </a:solidFill>
                <a:latin typeface="HP Simplified" panose="020B0604020204020204" pitchFamily="34" charset="0"/>
              </a:rPr>
              <a:t> General Characteristics :</a:t>
            </a:r>
            <a:endParaRPr lang="en-GB" sz="600" b="1" i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 Simplified" panose="020B0604020204020204" pitchFamily="34" charset="0"/>
            </a:endParaRPr>
          </a:p>
          <a:p>
            <a:endParaRPr lang="en-GB" sz="600" b="1" i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 Simplified" panose="020B0604020204020204" pitchFamily="34" charset="0"/>
            </a:endParaRPr>
          </a:p>
          <a:p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 Simplified" panose="020B0604020204020204" pitchFamily="34" charset="0"/>
              </a:rPr>
              <a:t>         </a:t>
            </a:r>
            <a:r>
              <a:rPr lang="en-GB" sz="2000" dirty="0">
                <a:latin typeface="HP Simplified" panose="020B0604020204020204" pitchFamily="34" charset="0"/>
              </a:rPr>
              <a:t> </a:t>
            </a:r>
            <a:r>
              <a:rPr lang="en-GB" dirty="0">
                <a:latin typeface="HP Simplified" panose="020B0604020204020204" pitchFamily="34" charset="0"/>
              </a:rPr>
              <a:t>1-</a:t>
            </a:r>
            <a:r>
              <a:rPr lang="en-GB" dirty="0">
                <a:solidFill>
                  <a:srgbClr val="00B050"/>
                </a:solidFill>
                <a:latin typeface="HP Simplified" panose="020B0604020204020204" pitchFamily="34" charset="0"/>
              </a:rPr>
              <a:t>  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HP Simplified" panose="020B0604020204020204" pitchFamily="34" charset="0"/>
              </a:rPr>
              <a:t>C.T is </a:t>
            </a:r>
            <a:r>
              <a:rPr lang="en-GB" dirty="0">
                <a:latin typeface="HP Simplified" panose="020B0604020204020204" pitchFamily="34" charset="0"/>
              </a:rPr>
              <a:t>formed of widely separated. </a:t>
            </a:r>
            <a:r>
              <a:rPr lang="en-GB" dirty="0">
                <a:solidFill>
                  <a:srgbClr val="FF0000"/>
                </a:solidFill>
                <a:latin typeface="HP Simplified" panose="020B0604020204020204" pitchFamily="34" charset="0"/>
              </a:rPr>
              <a:t>(few cells with abundant extracellular matrix).</a:t>
            </a:r>
            <a:endParaRPr lang="en-GB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 Simplified" panose="020B0604020204020204" pitchFamily="34" charset="0"/>
            </a:endParaRPr>
          </a:p>
          <a:p>
            <a:r>
              <a:rPr lang="en-GB" dirty="0">
                <a:latin typeface="HP Simplified" panose="020B0604020204020204" pitchFamily="34" charset="0"/>
              </a:rPr>
              <a:t>           2-</a:t>
            </a:r>
            <a:r>
              <a:rPr lang="en-GB" dirty="0">
                <a:solidFill>
                  <a:srgbClr val="00B050"/>
                </a:solidFill>
                <a:latin typeface="HP Simplified" panose="020B0604020204020204" pitchFamily="34" charset="0"/>
              </a:rPr>
              <a:t> </a:t>
            </a:r>
            <a:r>
              <a:rPr lang="en-GB" dirty="0">
                <a:latin typeface="HP Simplified" panose="020B0604020204020204" pitchFamily="34" charset="0"/>
              </a:rPr>
              <a:t>Most C.T. are </a:t>
            </a:r>
            <a:r>
              <a:rPr lang="en-GB" u="sng" dirty="0">
                <a:solidFill>
                  <a:srgbClr val="FF0000"/>
                </a:solidFill>
                <a:latin typeface="HP Simplified" panose="020B0604020204020204" pitchFamily="34" charset="0"/>
              </a:rPr>
              <a:t>vascular. </a:t>
            </a:r>
          </a:p>
          <a:p>
            <a:endParaRPr lang="en-GB" b="1" i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 Simplified" panose="020B0604020204020204" pitchFamily="34" charset="0"/>
            </a:endParaRPr>
          </a:p>
          <a:p>
            <a:endParaRPr lang="en-GB" b="1" i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 Simplified" panose="020B0604020204020204" pitchFamily="34" charset="0"/>
            </a:endParaRPr>
          </a:p>
          <a:p>
            <a:endParaRPr lang="en-US" dirty="0">
              <a:latin typeface="HP Simplified" panose="020B06040202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4D06A-74E5-43F1-BA31-4708497F313A}"/>
              </a:ext>
            </a:extLst>
          </p:cNvPr>
          <p:cNvSpPr/>
          <p:nvPr/>
        </p:nvSpPr>
        <p:spPr>
          <a:xfrm>
            <a:off x="730469" y="4256935"/>
            <a:ext cx="5795675" cy="2631491"/>
          </a:xfrm>
          <a:prstGeom prst="rect">
            <a:avLst/>
          </a:prstGeom>
        </p:spPr>
        <p:txBody>
          <a:bodyPr/>
          <a:lstStyle/>
          <a:p>
            <a:pPr lvl="1" rtl="1"/>
            <a:r>
              <a:rPr lang="en-US" b="1" dirty="0">
                <a:solidFill>
                  <a:srgbClr val="92D050"/>
                </a:solidFill>
                <a:latin typeface="HP Simplified" panose="020B0604020204020204" pitchFamily="34" charset="0"/>
              </a:rPr>
              <a:t>1- Cells:</a:t>
            </a:r>
            <a:br>
              <a:rPr lang="ar-SA" sz="1600" dirty="0">
                <a:latin typeface="HP Simplified" panose="020B0604020204020204" pitchFamily="34" charset="0"/>
              </a:rPr>
            </a:br>
            <a:r>
              <a:rPr lang="en-US" dirty="0">
                <a:latin typeface="HP Simplified" panose="020B0604020204020204" pitchFamily="34" charset="0"/>
              </a:rPr>
              <a:t>difference types.</a:t>
            </a:r>
            <a:endParaRPr lang="ar-SA" dirty="0">
              <a:latin typeface="HP Simplified" panose="020B0604020204020204" pitchFamily="34" charset="0"/>
            </a:endParaRPr>
          </a:p>
          <a:p>
            <a:pPr lvl="1" rtl="1"/>
            <a:r>
              <a:rPr lang="en-US" b="1" dirty="0">
                <a:solidFill>
                  <a:srgbClr val="92D050"/>
                </a:solidFill>
                <a:latin typeface="HP Simplified" panose="020B0604020204020204" pitchFamily="34" charset="0"/>
              </a:rPr>
              <a:t>2- Fibers:</a:t>
            </a:r>
            <a:br>
              <a:rPr lang="en-US" sz="1600" dirty="0">
                <a:latin typeface="HP Simplified" panose="020B0604020204020204" pitchFamily="34" charset="0"/>
              </a:rPr>
            </a:br>
            <a:r>
              <a:rPr lang="en-US" dirty="0">
                <a:latin typeface="HP Simplified" panose="020B0604020204020204" pitchFamily="34" charset="0"/>
              </a:rPr>
              <a:t>Collagenous , elastic , reticular.</a:t>
            </a:r>
            <a:endParaRPr lang="ar-SA" sz="1600" dirty="0">
              <a:latin typeface="HP Simplified" panose="020B0604020204020204" pitchFamily="34" charset="0"/>
            </a:endParaRPr>
          </a:p>
          <a:p>
            <a:pPr lvl="1" rtl="1"/>
            <a:r>
              <a:rPr lang="en-US" b="1" dirty="0">
                <a:solidFill>
                  <a:srgbClr val="92D050"/>
                </a:solidFill>
                <a:latin typeface="HP Simplified" panose="020B0604020204020204" pitchFamily="34" charset="0"/>
              </a:rPr>
              <a:t>3- Matrix:</a:t>
            </a:r>
            <a:br>
              <a:rPr lang="ar-SA" sz="1600" dirty="0">
                <a:latin typeface="HP Simplified" panose="020B0604020204020204" pitchFamily="34" charset="0"/>
              </a:rPr>
            </a:br>
            <a:r>
              <a:rPr lang="en-GB" dirty="0">
                <a:latin typeface="HP Simplified" panose="020B0604020204020204" pitchFamily="34" charset="0"/>
              </a:rPr>
              <a:t>the </a:t>
            </a:r>
            <a:r>
              <a:rPr lang="en-GB" dirty="0">
                <a:solidFill>
                  <a:srgbClr val="FF0000"/>
                </a:solidFill>
                <a:latin typeface="HP Simplified" panose="020B0604020204020204" pitchFamily="34" charset="0"/>
              </a:rPr>
              <a:t>*intercellular </a:t>
            </a:r>
            <a:r>
              <a:rPr lang="en-GB" dirty="0">
                <a:latin typeface="HP Simplified" panose="020B0604020204020204" pitchFamily="34" charset="0"/>
              </a:rPr>
              <a:t>substance, in which cells and fibers are embedded. </a:t>
            </a:r>
            <a:endParaRPr lang="en-GB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 Simplified" panose="020B06040202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58FCCE-CDCC-4648-94BF-3673001345E8}"/>
              </a:ext>
            </a:extLst>
          </p:cNvPr>
          <p:cNvSpPr txBox="1"/>
          <p:nvPr/>
        </p:nvSpPr>
        <p:spPr>
          <a:xfrm>
            <a:off x="265779" y="3844332"/>
            <a:ext cx="41092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B050"/>
                </a:solidFill>
                <a:latin typeface="HP Simplified" panose="020B0604020204020204" pitchFamily="34" charset="0"/>
              </a:rPr>
              <a:t>Components Of C.T:</a:t>
            </a:r>
            <a:endParaRPr lang="ar-SA" sz="2400" b="1" dirty="0">
              <a:solidFill>
                <a:srgbClr val="00B050"/>
              </a:solidFill>
              <a:latin typeface="HP Simplified" panose="020B0604020204020204" pitchFamily="34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F7DB6A-01B1-4B32-BB3E-AF045EEFF87D}"/>
              </a:ext>
            </a:extLst>
          </p:cNvPr>
          <p:cNvSpPr txBox="1"/>
          <p:nvPr/>
        </p:nvSpPr>
        <p:spPr>
          <a:xfrm>
            <a:off x="6228484" y="3846732"/>
            <a:ext cx="5727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B050"/>
                </a:solidFill>
                <a:latin typeface="HP Simplified" panose="020B0604020204020204" pitchFamily="34" charset="0"/>
              </a:rPr>
              <a:t>Types Of C.T (Depending On Matrix):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33D98A-DDF5-4BDE-9846-7F6DD448285B}"/>
              </a:ext>
            </a:extLst>
          </p:cNvPr>
          <p:cNvSpPr txBox="1"/>
          <p:nvPr/>
        </p:nvSpPr>
        <p:spPr>
          <a:xfrm>
            <a:off x="6532112" y="4693118"/>
            <a:ext cx="48814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HP Simplified" panose="020B0604020204020204" pitchFamily="34" charset="0"/>
              </a:rPr>
              <a:t>Soft  = </a:t>
            </a:r>
            <a:r>
              <a:rPr lang="en-US" dirty="0">
                <a:solidFill>
                  <a:srgbClr val="92D050"/>
                </a:solidFill>
                <a:latin typeface="HP Simplified" panose="020B0604020204020204" pitchFamily="34" charset="0"/>
              </a:rPr>
              <a:t>C.T Proper</a:t>
            </a:r>
            <a:endParaRPr lang="ar-SA" dirty="0">
              <a:latin typeface="HP Simplified" panose="020B0604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HP Simplified" panose="020B0604020204020204" pitchFamily="34" charset="0"/>
              </a:rPr>
              <a:t>Rigid  (rubbery , firm) = </a:t>
            </a:r>
            <a:r>
              <a:rPr lang="en-US" dirty="0">
                <a:solidFill>
                  <a:srgbClr val="92D050"/>
                </a:solidFill>
                <a:latin typeface="HP Simplified" panose="020B0604020204020204" pitchFamily="34" charset="0"/>
              </a:rPr>
              <a:t>Cartilage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HP Simplified" panose="020B0604020204020204" pitchFamily="34" charset="0"/>
              </a:rPr>
              <a:t>Hard  (solid) = </a:t>
            </a:r>
            <a:r>
              <a:rPr lang="en-US" dirty="0">
                <a:solidFill>
                  <a:srgbClr val="92D050"/>
                </a:solidFill>
                <a:latin typeface="HP Simplified" panose="020B0604020204020204" pitchFamily="34" charset="0"/>
              </a:rPr>
              <a:t>Bone</a:t>
            </a:r>
            <a:endParaRPr lang="en-US" dirty="0">
              <a:latin typeface="HP Simplified" panose="020B0604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HP Simplified" panose="020B0604020204020204" pitchFamily="34" charset="0"/>
              </a:rPr>
              <a:t>Fluid  (liquid) = </a:t>
            </a:r>
            <a:r>
              <a:rPr lang="en-US" dirty="0">
                <a:solidFill>
                  <a:srgbClr val="92D050"/>
                </a:solidFill>
                <a:latin typeface="HP Simplified" panose="020B0604020204020204" pitchFamily="34" charset="0"/>
              </a:rPr>
              <a:t>Blood</a:t>
            </a:r>
            <a:endParaRPr lang="ar-SA" dirty="0">
              <a:latin typeface="HP Simplified" panose="020B0604020204020204" pitchFamily="34" charset="0"/>
            </a:endParaRPr>
          </a:p>
          <a:p>
            <a:endParaRPr lang="en-US" sz="1600" dirty="0">
              <a:latin typeface="HP Simplified" panose="020B06040202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7138" y="5944294"/>
            <a:ext cx="325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HP Simplified" panose="020B0604020204020204" pitchFamily="34" charset="0"/>
              </a:rPr>
              <a:t>* = Extracellular</a:t>
            </a:r>
            <a:endParaRPr lang="en-US" dirty="0">
              <a:solidFill>
                <a:schemeClr val="bg1">
                  <a:lumMod val="50000"/>
                </a:schemeClr>
              </a:solidFill>
              <a:latin typeface="HP Simplified" panose="020B0604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351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629F6B-4471-4264-98DC-422211E6E503}"/>
              </a:ext>
            </a:extLst>
          </p:cNvPr>
          <p:cNvSpPr/>
          <p:nvPr/>
        </p:nvSpPr>
        <p:spPr>
          <a:xfrm>
            <a:off x="909710" y="182105"/>
            <a:ext cx="10006819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HP Simplified" panose="020B0604020204020204" pitchFamily="34" charset="0"/>
            </a:endParaRPr>
          </a:p>
          <a:p>
            <a:r>
              <a:rPr lang="en-US" sz="2800" b="1" dirty="0">
                <a:solidFill>
                  <a:srgbClr val="00B050"/>
                </a:solidFill>
                <a:latin typeface="HP Simplified" panose="020B0604020204020204" pitchFamily="34" charset="0"/>
              </a:rPr>
              <a:t>Components of  Connective Tissue proper : </a:t>
            </a:r>
          </a:p>
          <a:p>
            <a:endParaRPr lang="en-US" dirty="0">
              <a:latin typeface="HP Simplified" panose="020B06040202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92D050"/>
                </a:solidFill>
                <a:latin typeface="HP Simplified" panose="020B0604020204020204" pitchFamily="34" charset="0"/>
              </a:rPr>
              <a:t>Cells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HP Simplified" panose="020B0604020204020204" pitchFamily="34" charset="0"/>
              </a:rPr>
              <a:t>Fibroblasts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HP Simplified" panose="020B0604020204020204" pitchFamily="34" charset="0"/>
              </a:rPr>
              <a:t>Macrophages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HP Simplified" panose="020B0604020204020204" pitchFamily="34" charset="0"/>
              </a:rPr>
              <a:t>Mast cells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HP Simplified" panose="020B0604020204020204" pitchFamily="34" charset="0"/>
              </a:rPr>
              <a:t>Plasma cells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HP Simplified" panose="020B0604020204020204" pitchFamily="34" charset="0"/>
              </a:rPr>
              <a:t>Adipose cells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HP Simplified" panose="020B0604020204020204" pitchFamily="34" charset="0"/>
              </a:rPr>
              <a:t>Leucocytes</a:t>
            </a:r>
          </a:p>
          <a:p>
            <a:endParaRPr lang="en-US" dirty="0">
              <a:latin typeface="HP Simplified" panose="020B06040202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92D050"/>
                </a:solidFill>
                <a:latin typeface="HP Simplified" panose="020B0604020204020204" pitchFamily="34" charset="0"/>
              </a:rPr>
              <a:t>Fibers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HP Simplified" panose="020B0604020204020204" pitchFamily="34" charset="0"/>
              </a:rPr>
              <a:t>Collagen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HP Simplified" panose="020B0604020204020204" pitchFamily="34" charset="0"/>
              </a:rPr>
              <a:t>Reticular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HP Simplified" panose="020B0604020204020204" pitchFamily="34" charset="0"/>
              </a:rPr>
              <a:t>Elastic</a:t>
            </a:r>
          </a:p>
          <a:p>
            <a:endParaRPr lang="en-US" sz="2400" b="1" dirty="0">
              <a:solidFill>
                <a:srgbClr val="92D050"/>
              </a:solidFill>
              <a:latin typeface="HP Simplified" panose="020B06040202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92D050"/>
                </a:solidFill>
                <a:latin typeface="HP Simplified" panose="020B0604020204020204" pitchFamily="34" charset="0"/>
              </a:rPr>
              <a:t>Matrix</a:t>
            </a:r>
          </a:p>
          <a:p>
            <a:endParaRPr lang="en-US" dirty="0">
              <a:latin typeface="HP Simplified" panose="020B06040202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A23F97-FA37-4D67-A6BA-850F908CCB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35"/>
          <a:stretch/>
        </p:blipFill>
        <p:spPr>
          <a:xfrm>
            <a:off x="4843338" y="1420262"/>
            <a:ext cx="7090116" cy="453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70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ربع نص 6">
            <a:extLst>
              <a:ext uri="{FF2B5EF4-FFF2-40B4-BE49-F238E27FC236}">
                <a16:creationId xmlns:a16="http://schemas.microsoft.com/office/drawing/2014/main" id="{1110F9DE-59E3-4A8A-917B-C84436FE5FE3}"/>
              </a:ext>
            </a:extLst>
          </p:cNvPr>
          <p:cNvSpPr txBox="1"/>
          <p:nvPr/>
        </p:nvSpPr>
        <p:spPr>
          <a:xfrm>
            <a:off x="5163956" y="1140444"/>
            <a:ext cx="276400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b="1" dirty="0">
                <a:solidFill>
                  <a:srgbClr val="92D050"/>
                </a:solidFill>
                <a:latin typeface="HP Simplified" panose="020B0604020204020204" pitchFamily="34" charset="0"/>
                <a:ea typeface="+mj-ea"/>
                <a:cs typeface="+mj-cs"/>
              </a:rPr>
              <a:t>L/M </a:t>
            </a:r>
            <a:r>
              <a:rPr lang="en-US" sz="1600" dirty="0">
                <a:latin typeface="HP Simplified" panose="020B0604020204020204" pitchFamily="34" charset="0"/>
                <a:ea typeface="+mj-ea"/>
                <a:cs typeface="+mj-cs"/>
              </a:rPr>
              <a:t>:Basophilic cytoplasm, rich in lysosomes </a:t>
            </a:r>
          </a:p>
          <a:p>
            <a:pPr marL="342900" indent="-342900" algn="l" rtl="0">
              <a:buFont typeface="Wingdings" pitchFamily="2" charset="2"/>
              <a:buChar char="§"/>
            </a:pPr>
            <a:r>
              <a:rPr lang="en-US" sz="1600" dirty="0">
                <a:latin typeface="HP Simplified" panose="020B0604020204020204" pitchFamily="34" charset="0"/>
                <a:ea typeface="+mj-ea"/>
                <a:cs typeface="+mj-cs"/>
              </a:rPr>
              <a:t>Irregular outlines </a:t>
            </a:r>
            <a:r>
              <a:rPr lang="en-US" sz="1600" dirty="0">
                <a:solidFill>
                  <a:srgbClr val="FF0000"/>
                </a:solidFill>
                <a:latin typeface="HP Simplified" panose="020B0604020204020204" pitchFamily="34" charset="0"/>
                <a:ea typeface="+mj-ea"/>
                <a:cs typeface="+mj-cs"/>
              </a:rPr>
              <a:t>(cell membrane )</a:t>
            </a:r>
            <a:endParaRPr lang="en-US" sz="1600" baseline="30000" dirty="0">
              <a:solidFill>
                <a:srgbClr val="FF0000"/>
              </a:solidFill>
              <a:latin typeface="HP Simplified" panose="020B0604020204020204" pitchFamily="34" charset="0"/>
              <a:ea typeface="+mj-ea"/>
              <a:cs typeface="+mj-cs"/>
            </a:endParaRP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HP Simplified" panose="020B0604020204020204" pitchFamily="34" charset="0"/>
              </a:rPr>
              <a:t>*pseudopodia </a:t>
            </a:r>
            <a:r>
              <a:rPr lang="ar-SA" sz="1600" dirty="0">
                <a:solidFill>
                  <a:schemeClr val="bg1">
                    <a:lumMod val="50000"/>
                  </a:schemeClr>
                </a:solidFill>
                <a:latin typeface="HP Simplified" panose="020B0604020204020204" pitchFamily="34" charset="0"/>
              </a:rPr>
              <a:t>(الأقدام الكاذبة)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HP Simplified" panose="020B0604020204020204" pitchFamily="34" charset="0"/>
              </a:rPr>
              <a:t> of macrophages is the cause of it’s irregular outlines.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HP Simplified" panose="020B0604020204020204" pitchFamily="34" charset="0"/>
              <a:ea typeface="+mj-ea"/>
              <a:cs typeface="+mj-cs"/>
            </a:endParaRPr>
          </a:p>
          <a:p>
            <a:pPr marL="342900" indent="-342900" algn="l" rtl="0">
              <a:buFont typeface="Wingdings" pitchFamily="2" charset="2"/>
              <a:buChar char="§"/>
            </a:pPr>
            <a:r>
              <a:rPr lang="en-US" sz="1600" dirty="0">
                <a:latin typeface="HP Simplified" panose="020B0604020204020204" pitchFamily="34" charset="0"/>
                <a:ea typeface="+mj-ea"/>
                <a:cs typeface="+mj-cs"/>
              </a:rPr>
              <a:t> They can divide.</a:t>
            </a:r>
          </a:p>
          <a:p>
            <a:pPr marL="342900" indent="-342900" algn="l" rtl="0">
              <a:buFont typeface="Wingdings" pitchFamily="2" charset="2"/>
              <a:buChar char="§"/>
            </a:pPr>
            <a:r>
              <a:rPr lang="en-US" sz="1600" dirty="0">
                <a:latin typeface="HP Simplified" panose="020B0604020204020204" pitchFamily="34" charset="0"/>
                <a:ea typeface="+mj-ea"/>
                <a:cs typeface="+mj-cs"/>
              </a:rPr>
              <a:t> They originate from blood monocytes</a:t>
            </a:r>
            <a:r>
              <a:rPr lang="en-US" sz="1400" dirty="0">
                <a:latin typeface="HP Simplified" panose="020B0604020204020204" pitchFamily="34" charset="0"/>
                <a:ea typeface="+mj-ea"/>
                <a:cs typeface="+mj-cs"/>
              </a:rPr>
              <a:t>.  </a:t>
            </a:r>
          </a:p>
          <a:p>
            <a:pPr algn="l" rtl="0"/>
            <a:r>
              <a:rPr lang="en-US" sz="1600" dirty="0">
                <a:latin typeface="HP Simplified" panose="020B0604020204020204" pitchFamily="34" charset="0"/>
                <a:ea typeface="+mj-ea"/>
                <a:cs typeface="+mj-cs"/>
              </a:rPr>
              <a:t> </a:t>
            </a:r>
            <a:r>
              <a:rPr lang="en-US" b="1" dirty="0">
                <a:solidFill>
                  <a:srgbClr val="92D050"/>
                </a:solidFill>
                <a:latin typeface="HP Simplified" panose="020B0604020204020204" pitchFamily="34" charset="0"/>
                <a:ea typeface="+mj-ea"/>
                <a:cs typeface="+mj-cs"/>
              </a:rPr>
              <a:t>Function </a:t>
            </a:r>
            <a:r>
              <a:rPr lang="en-US" sz="2000" b="1" dirty="0">
                <a:latin typeface="HP Simplified" panose="020B0604020204020204" pitchFamily="34" charset="0"/>
                <a:ea typeface="+mj-ea"/>
                <a:cs typeface="+mj-cs"/>
              </a:rPr>
              <a:t>:</a:t>
            </a:r>
            <a:r>
              <a:rPr lang="en-US" sz="1600" dirty="0">
                <a:latin typeface="HP Simplified" panose="020B0604020204020204" pitchFamily="34" charset="0"/>
                <a:ea typeface="+mj-ea"/>
                <a:cs typeface="+mj-cs"/>
              </a:rPr>
              <a:t>  </a:t>
            </a:r>
            <a:r>
              <a:rPr lang="en-US" sz="1600" b="1" dirty="0">
                <a:solidFill>
                  <a:srgbClr val="FF0000"/>
                </a:solidFill>
                <a:latin typeface="HP Simplified" panose="020B0604020204020204" pitchFamily="34" charset="0"/>
                <a:ea typeface="+mj-ea"/>
                <a:cs typeface="+mj-cs"/>
              </a:rPr>
              <a:t>Phagocytosis</a:t>
            </a:r>
            <a:r>
              <a:rPr lang="en-US" sz="1600" dirty="0">
                <a:latin typeface="HP Simplified" panose="020B0604020204020204" pitchFamily="34" charset="0"/>
                <a:ea typeface="+mj-ea"/>
                <a:cs typeface="+mj-cs"/>
              </a:rPr>
              <a:t>.</a:t>
            </a:r>
            <a:endParaRPr lang="ar-SA" sz="1600" dirty="0">
              <a:latin typeface="HP Simplified" panose="020B0604020204020204" pitchFamily="34" charset="0"/>
              <a:ea typeface="+mj-ea"/>
              <a:cs typeface="+mj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5FCD5D-85A9-49E3-BE41-BB998AE86F3B}"/>
              </a:ext>
            </a:extLst>
          </p:cNvPr>
          <p:cNvSpPr txBox="1"/>
          <p:nvPr/>
        </p:nvSpPr>
        <p:spPr>
          <a:xfrm>
            <a:off x="8830056" y="1089898"/>
            <a:ext cx="276400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2D050"/>
                </a:solidFill>
                <a:latin typeface="HP Simplified" panose="020B0604020204020204" pitchFamily="34" charset="0"/>
              </a:rPr>
              <a:t>L/M </a:t>
            </a:r>
            <a:r>
              <a:rPr lang="en-US" sz="1600" b="1" dirty="0">
                <a:latin typeface="HP Simplified" panose="020B0604020204020204" pitchFamily="34" charset="0"/>
              </a:rPr>
              <a:t>:  </a:t>
            </a:r>
            <a:r>
              <a:rPr lang="en-US" sz="1600" dirty="0">
                <a:latin typeface="HP Simplified" panose="020B0604020204020204" pitchFamily="34" charset="0"/>
              </a:rPr>
              <a:t>Cytoplasm contains numerous basophilic cytoplasmic granules</a:t>
            </a:r>
            <a:r>
              <a:rPr lang="en-US" sz="1600" b="1" dirty="0">
                <a:latin typeface="HP Simplified" panose="020B0604020204020204" pitchFamily="34" charset="0"/>
              </a:rPr>
              <a:t>.</a:t>
            </a:r>
            <a:br>
              <a:rPr lang="en-US" sz="1600" b="1" dirty="0">
                <a:latin typeface="HP Simplified" panose="020B0604020204020204" pitchFamily="34" charset="0"/>
              </a:rPr>
            </a:br>
            <a:endParaRPr lang="en-US" sz="1600" b="1" dirty="0">
              <a:latin typeface="HP Simplified" panose="020B0604020204020204" pitchFamily="34" charset="0"/>
            </a:endParaRPr>
          </a:p>
          <a:p>
            <a:r>
              <a:rPr lang="en-US" b="1" dirty="0">
                <a:solidFill>
                  <a:srgbClr val="92D050"/>
                </a:solidFill>
                <a:latin typeface="HP Simplified" panose="020B0604020204020204" pitchFamily="34" charset="0"/>
              </a:rPr>
              <a:t>Function: </a:t>
            </a:r>
            <a:br>
              <a:rPr lang="en-US" sz="1600" b="1" dirty="0">
                <a:latin typeface="HP Simplified" panose="020B0604020204020204" pitchFamily="34" charset="0"/>
              </a:rPr>
            </a:br>
            <a:r>
              <a:rPr lang="en-US" sz="1600" dirty="0">
                <a:latin typeface="HP Simplified" panose="020B0604020204020204" pitchFamily="34" charset="0"/>
              </a:rPr>
              <a:t>1. Secrete </a:t>
            </a:r>
            <a:r>
              <a:rPr lang="en-US" sz="1600" dirty="0">
                <a:solidFill>
                  <a:srgbClr val="FF0000"/>
                </a:solidFill>
                <a:latin typeface="HP Simplified" panose="020B0604020204020204" pitchFamily="34" charset="0"/>
              </a:rPr>
              <a:t>heparin</a:t>
            </a:r>
            <a:r>
              <a:rPr lang="en-US" sz="1600" dirty="0">
                <a:latin typeface="HP Simplified" panose="020B0604020204020204" pitchFamily="34" charset="0"/>
              </a:rPr>
              <a:t> (anticoagulant).</a:t>
            </a:r>
            <a:br>
              <a:rPr lang="en-US" sz="1600" dirty="0">
                <a:latin typeface="HP Simplified" panose="020B0604020204020204" pitchFamily="34" charset="0"/>
              </a:rPr>
            </a:br>
            <a:r>
              <a:rPr lang="en-US" sz="1600" dirty="0">
                <a:latin typeface="HP Simplified" panose="020B0604020204020204" pitchFamily="34" charset="0"/>
              </a:rPr>
              <a:t> 2. Secrete </a:t>
            </a:r>
            <a:r>
              <a:rPr lang="en-US" sz="1600" dirty="0">
                <a:solidFill>
                  <a:srgbClr val="FF0000"/>
                </a:solidFill>
                <a:latin typeface="HP Simplified" panose="020B0604020204020204" pitchFamily="34" charset="0"/>
              </a:rPr>
              <a:t>histamine</a:t>
            </a:r>
            <a:r>
              <a:rPr lang="en-US" sz="1600" dirty="0">
                <a:latin typeface="HP Simplified" panose="020B0604020204020204" pitchFamily="34" charset="0"/>
              </a:rPr>
              <a:t> (allergic reactions).</a:t>
            </a:r>
            <a:endParaRPr lang="en-US" sz="16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6BCAAF2-DA08-4310-99A6-E8A3F356AD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704" r="48518"/>
          <a:stretch/>
        </p:blipFill>
        <p:spPr>
          <a:xfrm>
            <a:off x="5615191" y="4313630"/>
            <a:ext cx="1861529" cy="179790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56DED71-737E-4D17-BCA3-6EACCE38F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2471" y="4305535"/>
            <a:ext cx="1959169" cy="1797904"/>
          </a:xfrm>
          <a:prstGeom prst="rect">
            <a:avLst/>
          </a:prstGeom>
        </p:spPr>
      </p:pic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7E636DFB-FADD-43EE-8560-F268715AF5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272655"/>
              </p:ext>
            </p:extLst>
          </p:nvPr>
        </p:nvGraphicFramePr>
        <p:xfrm>
          <a:off x="597943" y="572811"/>
          <a:ext cx="11322756" cy="566889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298914">
                  <a:extLst>
                    <a:ext uri="{9D8B030D-6E8A-4147-A177-3AD203B41FA5}">
                      <a16:colId xmlns:a16="http://schemas.microsoft.com/office/drawing/2014/main" val="739070319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3327592923"/>
                    </a:ext>
                  </a:extLst>
                </a:gridCol>
                <a:gridCol w="3404843">
                  <a:extLst>
                    <a:ext uri="{9D8B030D-6E8A-4147-A177-3AD203B41FA5}">
                      <a16:colId xmlns:a16="http://schemas.microsoft.com/office/drawing/2014/main" val="2941037868"/>
                    </a:ext>
                  </a:extLst>
                </a:gridCol>
              </a:tblGrid>
              <a:tr h="57945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HP Simplified" panose="020B0604020204020204" pitchFamily="34" charset="0"/>
                        </a:rPr>
                        <a:t>Fibroblast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HP Simplified" panose="020B0604020204020204" pitchFamily="34" charset="0"/>
                          <a:ea typeface="+mn-ea"/>
                          <a:cs typeface="+mn-cs"/>
                        </a:rPr>
                        <a:t>Macrophages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HP Simplified" panose="020B0604020204020204" pitchFamily="34" charset="0"/>
                        </a:rPr>
                        <a:t>Mast Cells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243356"/>
                  </a:ext>
                </a:extLst>
              </a:tr>
              <a:tr h="5089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810374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FBAB980-9D25-4533-B2D4-CF39C6D4BEFA}"/>
              </a:ext>
            </a:extLst>
          </p:cNvPr>
          <p:cNvSpPr txBox="1"/>
          <p:nvPr/>
        </p:nvSpPr>
        <p:spPr>
          <a:xfrm>
            <a:off x="672934" y="49591"/>
            <a:ext cx="8831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B050"/>
                </a:solidFill>
                <a:latin typeface="HP Simplified" panose="020B0604020204020204" pitchFamily="34" charset="0"/>
              </a:rPr>
              <a:t>Cells</a:t>
            </a:r>
            <a:endParaRPr lang="en-US" sz="2800" dirty="0">
              <a:solidFill>
                <a:srgbClr val="00B050"/>
              </a:solidFill>
              <a:latin typeface="HP Simplified" panose="020B06040202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0FB024-4632-4F57-BBA8-34AC9831249E}"/>
              </a:ext>
            </a:extLst>
          </p:cNvPr>
          <p:cNvSpPr txBox="1"/>
          <p:nvPr/>
        </p:nvSpPr>
        <p:spPr>
          <a:xfrm>
            <a:off x="597943" y="1149931"/>
            <a:ext cx="433981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HP Simplified" panose="020B0604020204020204" pitchFamily="34" charset="0"/>
              </a:rPr>
              <a:t>Most common cell</a:t>
            </a:r>
            <a:r>
              <a:rPr lang="en-US" sz="1600" dirty="0">
                <a:latin typeface="HP Simplified" panose="020B0604020204020204" pitchFamily="34" charset="0"/>
              </a:rPr>
              <a:t> , found nearly in all types of C.T. proper. </a:t>
            </a:r>
            <a:br>
              <a:rPr lang="en-US" sz="1600" dirty="0">
                <a:latin typeface="HP Simplified" panose="020B0604020204020204" pitchFamily="34" charset="0"/>
              </a:rPr>
            </a:br>
            <a:r>
              <a:rPr lang="en-US" sz="1600" b="1" dirty="0">
                <a:solidFill>
                  <a:srgbClr val="92D050"/>
                </a:solidFill>
                <a:latin typeface="HP Simplified" panose="020B0604020204020204" pitchFamily="34" charset="0"/>
              </a:rPr>
              <a:t>L/M </a:t>
            </a:r>
            <a:r>
              <a:rPr lang="en-US" sz="1600" dirty="0">
                <a:solidFill>
                  <a:srgbClr val="92D050"/>
                </a:solidFill>
                <a:latin typeface="HP Simplified" panose="020B0604020204020204" pitchFamily="34" charset="0"/>
              </a:rPr>
              <a:t>:</a:t>
            </a:r>
            <a:r>
              <a:rPr lang="en-US" sz="1600" dirty="0">
                <a:latin typeface="HP Simplified" panose="020B0604020204020204" pitchFamily="34" charset="0"/>
              </a:rPr>
              <a:t> Flat branched cells (spindle-shaped) with basophilic cytoplasm.</a:t>
            </a:r>
            <a:br>
              <a:rPr lang="en-US" sz="1600" dirty="0">
                <a:latin typeface="HP Simplified" panose="020B0604020204020204" pitchFamily="34" charset="0"/>
              </a:rPr>
            </a:br>
            <a:r>
              <a:rPr lang="en-US" sz="1600" dirty="0">
                <a:latin typeface="HP Simplified" panose="020B0604020204020204" pitchFamily="34" charset="0"/>
              </a:rPr>
              <a:t> • They can divide. </a:t>
            </a:r>
            <a:br>
              <a:rPr lang="en-US" sz="1600" dirty="0">
                <a:latin typeface="HP Simplified" panose="020B0604020204020204" pitchFamily="34" charset="0"/>
              </a:rPr>
            </a:br>
            <a:r>
              <a:rPr lang="en-US" sz="1600" dirty="0">
                <a:latin typeface="HP Simplified" panose="020B0604020204020204" pitchFamily="34" charset="0"/>
              </a:rPr>
              <a:t>• Old fibroblasts are called </a:t>
            </a:r>
            <a:r>
              <a:rPr lang="en-US" sz="1600" dirty="0">
                <a:solidFill>
                  <a:srgbClr val="FF0000"/>
                </a:solidFill>
                <a:latin typeface="HP Simplified" panose="020B0604020204020204" pitchFamily="34" charset="0"/>
              </a:rPr>
              <a:t>fibrocytes</a:t>
            </a:r>
            <a:r>
              <a:rPr lang="en-US" sz="1600" dirty="0">
                <a:latin typeface="HP Simplified" panose="020B0604020204020204" pitchFamily="34" charset="0"/>
              </a:rPr>
              <a:t> .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HP Simplified" panose="020B0604020204020204" pitchFamily="34" charset="0"/>
              </a:rPr>
              <a:t>*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HP Simplified" panose="020B0604020204020204" pitchFamily="34" charset="0"/>
              </a:rPr>
              <a:t>fibro</a:t>
            </a:r>
            <a:r>
              <a:rPr lang="en-US" sz="1600" dirty="0" err="1">
                <a:solidFill>
                  <a:srgbClr val="FF0000"/>
                </a:solidFill>
                <a:latin typeface="HP Simplified" panose="020B0604020204020204" pitchFamily="34" charset="0"/>
              </a:rPr>
              <a:t>cytes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HP Simplified" panose="020B0604020204020204" pitchFamily="34" charset="0"/>
              </a:rPr>
              <a:t> are mainly inactive .</a:t>
            </a:r>
            <a:br>
              <a:rPr lang="en-US" dirty="0">
                <a:latin typeface="HP Simplified" panose="020B0604020204020204" pitchFamily="34" charset="0"/>
              </a:rPr>
            </a:br>
            <a:r>
              <a:rPr lang="en-US" b="1" dirty="0">
                <a:solidFill>
                  <a:srgbClr val="92D050"/>
                </a:solidFill>
                <a:latin typeface="HP Simplified" panose="020B0604020204020204" pitchFamily="34" charset="0"/>
              </a:rPr>
              <a:t>Function:</a:t>
            </a:r>
            <a:br>
              <a:rPr lang="en-US" sz="1600" dirty="0">
                <a:latin typeface="HP Simplified" panose="020B0604020204020204" pitchFamily="34" charset="0"/>
              </a:rPr>
            </a:br>
            <a:r>
              <a:rPr lang="en-US" sz="1600" dirty="0">
                <a:latin typeface="HP Simplified" panose="020B0604020204020204" pitchFamily="34" charset="0"/>
              </a:rPr>
              <a:t>1. Formation of proteins of C.T. fibers.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HP Simplified" panose="020B0604020204020204" pitchFamily="34" charset="0"/>
              </a:rPr>
              <a:t>*the cytoplasm of these cells are rich in ribosomes which on the outer surface of Rough ER .</a:t>
            </a:r>
            <a:endParaRPr lang="en-US" sz="1600" dirty="0">
              <a:latin typeface="HP Simplified" panose="020B0604020204020204" pitchFamily="34" charset="0"/>
            </a:endParaRPr>
          </a:p>
          <a:p>
            <a:r>
              <a:rPr lang="en-US" sz="1600" dirty="0">
                <a:latin typeface="HP Simplified" panose="020B0604020204020204" pitchFamily="34" charset="0"/>
              </a:rPr>
              <a:t>2. </a:t>
            </a:r>
            <a:r>
              <a:rPr lang="en-US" sz="1600" dirty="0">
                <a:solidFill>
                  <a:srgbClr val="FF0000"/>
                </a:solidFill>
                <a:latin typeface="HP Simplified" panose="020B0604020204020204" pitchFamily="34" charset="0"/>
              </a:rPr>
              <a:t>Formation of C.T. matrix. </a:t>
            </a:r>
            <a:br>
              <a:rPr lang="en-US" sz="1600" dirty="0">
                <a:latin typeface="HP Simplified" panose="020B0604020204020204" pitchFamily="34" charset="0"/>
              </a:rPr>
            </a:br>
            <a:r>
              <a:rPr lang="en-US" sz="1600" dirty="0">
                <a:latin typeface="HP Simplified" panose="020B0604020204020204" pitchFamily="34" charset="0"/>
              </a:rPr>
              <a:t>3. Healing of wounds.                                     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HP Simplified" panose="020B0604020204020204" pitchFamily="34" charset="0"/>
              </a:rPr>
              <a:t>4- *Responsible for formation of 3 types of fibers ( collagen , elastic , reticular ) .</a:t>
            </a:r>
          </a:p>
          <a:p>
            <a:endParaRPr lang="en-US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0DEE8A-4643-4D7C-B03F-907330438D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9151" y="4819246"/>
            <a:ext cx="1361344" cy="132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12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D533863-3296-46A7-8327-E82F25FD01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698123"/>
              </p:ext>
            </p:extLst>
          </p:nvPr>
        </p:nvGraphicFramePr>
        <p:xfrm>
          <a:off x="750278" y="675962"/>
          <a:ext cx="10566129" cy="561741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522043">
                  <a:extLst>
                    <a:ext uri="{9D8B030D-6E8A-4147-A177-3AD203B41FA5}">
                      <a16:colId xmlns:a16="http://schemas.microsoft.com/office/drawing/2014/main" val="739070319"/>
                    </a:ext>
                  </a:extLst>
                </a:gridCol>
                <a:gridCol w="3522043">
                  <a:extLst>
                    <a:ext uri="{9D8B030D-6E8A-4147-A177-3AD203B41FA5}">
                      <a16:colId xmlns:a16="http://schemas.microsoft.com/office/drawing/2014/main" val="3327592923"/>
                    </a:ext>
                  </a:extLst>
                </a:gridCol>
                <a:gridCol w="3522043">
                  <a:extLst>
                    <a:ext uri="{9D8B030D-6E8A-4147-A177-3AD203B41FA5}">
                      <a16:colId xmlns:a16="http://schemas.microsoft.com/office/drawing/2014/main" val="2941037868"/>
                    </a:ext>
                  </a:extLst>
                </a:gridCol>
              </a:tblGrid>
              <a:tr h="11781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latin typeface="HP Simplified" panose="020B0604020204020204" pitchFamily="34" charset="0"/>
                          <a:ea typeface="+mn-ea"/>
                          <a:cs typeface="+mn-cs"/>
                        </a:rPr>
                        <a:t>Plasma Cells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P Simplified" panose="020B0604020204020204" pitchFamily="34" charset="0"/>
                          <a:ea typeface="+mn-ea"/>
                          <a:cs typeface="+mn-cs"/>
                        </a:rPr>
                        <a:t>*Active</a:t>
                      </a:r>
                      <a:endParaRPr lang="en-US" sz="2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HP Simplified" panose="020B0604020204020204" pitchFamily="34" charset="0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HP Simplified" panose="020B0604020204020204" pitchFamily="34" charset="0"/>
                        </a:rPr>
                        <a:t>Adipose Cells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HP Simplified" panose="020B0604020204020204" pitchFamily="34" charset="0"/>
                        </a:rPr>
                        <a:t>(Adipocytes , Fat Cells)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HP Simplified" panose="020B0604020204020204" pitchFamily="34" charset="0"/>
                          <a:ea typeface="+mn-ea"/>
                          <a:cs typeface="+mn-cs"/>
                        </a:rPr>
                        <a:t>Leukocytes</a:t>
                      </a:r>
                    </a:p>
                    <a:p>
                      <a:pPr algn="ctr"/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HP Simplified" panose="020B0604020204020204" pitchFamily="34" charset="0"/>
                          <a:ea typeface="+mn-ea"/>
                          <a:cs typeface="+mn-cs"/>
                        </a:rPr>
                        <a:t> (White Blood Cells) 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243356"/>
                  </a:ext>
                </a:extLst>
              </a:tr>
              <a:tr h="43982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8103749"/>
                  </a:ext>
                </a:extLst>
              </a:tr>
            </a:tbl>
          </a:graphicData>
        </a:graphic>
      </p:graphicFrame>
      <p:sp>
        <p:nvSpPr>
          <p:cNvPr id="3" name="مربع نص 8">
            <a:extLst>
              <a:ext uri="{FF2B5EF4-FFF2-40B4-BE49-F238E27FC236}">
                <a16:creationId xmlns:a16="http://schemas.microsoft.com/office/drawing/2014/main" id="{531080D9-E9F6-459A-A167-873BF714B666}"/>
              </a:ext>
            </a:extLst>
          </p:cNvPr>
          <p:cNvSpPr txBox="1"/>
          <p:nvPr/>
        </p:nvSpPr>
        <p:spPr>
          <a:xfrm>
            <a:off x="750278" y="1925703"/>
            <a:ext cx="3650628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92D050"/>
                </a:solidFill>
                <a:latin typeface="HP Simplified" panose="020B0604020204020204" pitchFamily="34" charset="0"/>
                <a:ea typeface="+mj-ea"/>
                <a:cs typeface="+mj-cs"/>
              </a:rPr>
              <a:t>L/M</a:t>
            </a:r>
            <a:r>
              <a:rPr lang="en-US" sz="1600" dirty="0">
                <a:solidFill>
                  <a:srgbClr val="92D050"/>
                </a:solidFill>
                <a:latin typeface="HP Simplified" panose="020B0604020204020204" pitchFamily="34" charset="0"/>
                <a:ea typeface="+mj-ea"/>
                <a:cs typeface="+mj-cs"/>
              </a:rPr>
              <a:t>: </a:t>
            </a:r>
            <a:r>
              <a:rPr lang="en-US" sz="1600" dirty="0">
                <a:latin typeface="HP Simplified" panose="020B0604020204020204" pitchFamily="34" charset="0"/>
                <a:ea typeface="+mj-ea"/>
                <a:cs typeface="+mj-cs"/>
              </a:rPr>
              <a:t>Basophilic cytoplasm with a </a:t>
            </a:r>
            <a:r>
              <a:rPr lang="en-US" sz="1600" dirty="0">
                <a:solidFill>
                  <a:srgbClr val="FF0000"/>
                </a:solidFill>
                <a:latin typeface="HP Simplified" panose="020B0604020204020204" pitchFamily="34" charset="0"/>
                <a:ea typeface="+mj-ea"/>
                <a:cs typeface="+mj-cs"/>
              </a:rPr>
              <a:t>negative Golgi image.</a:t>
            </a:r>
            <a:endParaRPr lang="en-US" sz="1600" b="1" baseline="30000" dirty="0">
              <a:solidFill>
                <a:srgbClr val="FF0000"/>
              </a:solidFill>
              <a:latin typeface="HP Simplified" panose="020B0604020204020204" pitchFamily="34" charset="0"/>
              <a:ea typeface="+mj-ea"/>
              <a:cs typeface="+mj-cs"/>
            </a:endParaRP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HP Simplified" panose="020B0604020204020204" pitchFamily="34" charset="0"/>
                <a:ea typeface="+mj-ea"/>
                <a:cs typeface="+mj-cs"/>
              </a:rPr>
              <a:t>*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HP Simplified" panose="020B0604020204020204" pitchFamily="34" charset="0"/>
              </a:rPr>
              <a:t>negative Golgi image : lack of ribosomes around Golgi apparatu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HP Simplified" panose="020B0604020204020204" pitchFamily="34" charset="0"/>
              </a:rPr>
              <a:t>s.</a:t>
            </a:r>
            <a:endParaRPr lang="en-US" sz="1400" dirty="0">
              <a:latin typeface="HP Simplified" panose="020B0604020204020204" pitchFamily="34" charset="0"/>
              <a:ea typeface="+mj-ea"/>
              <a:cs typeface="+mj-cs"/>
            </a:endParaRPr>
          </a:p>
          <a:p>
            <a:pPr marL="342900" indent="-342900" algn="l" rtl="0">
              <a:buFont typeface="Wingdings" pitchFamily="2" charset="2"/>
              <a:buChar char="§"/>
            </a:pPr>
            <a:r>
              <a:rPr lang="en-US" sz="1600" dirty="0">
                <a:latin typeface="HP Simplified" panose="020B0604020204020204" pitchFamily="34" charset="0"/>
                <a:ea typeface="+mj-ea"/>
                <a:cs typeface="+mj-cs"/>
              </a:rPr>
              <a:t>Nucleus: spherical , eccentric with a clock-face appearance of chromatin. </a:t>
            </a:r>
          </a:p>
          <a:p>
            <a:pPr marL="342900" indent="-342900" algn="l" rtl="0">
              <a:buFont typeface="Wingdings" pitchFamily="2" charset="2"/>
              <a:buChar char="§"/>
            </a:pPr>
            <a:r>
              <a:rPr lang="en-US" sz="1600" dirty="0">
                <a:solidFill>
                  <a:srgbClr val="FF0000"/>
                </a:solidFill>
                <a:latin typeface="HP Simplified" panose="020B0604020204020204" pitchFamily="34" charset="0"/>
                <a:ea typeface="+mj-ea"/>
                <a:cs typeface="+mj-cs"/>
              </a:rPr>
              <a:t>Derived from B-lymphocytes.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HP Simplified" panose="020B0604020204020204" pitchFamily="34" charset="0"/>
                <a:ea typeface="+mj-ea"/>
                <a:cs typeface="+mj-cs"/>
              </a:rPr>
              <a:t>*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HP Simplified" panose="020B0604020204020204" pitchFamily="34" charset="0"/>
                <a:ea typeface="+mj-ea"/>
                <a:cs typeface="+mj-cs"/>
              </a:rPr>
              <a:t>InActive</a:t>
            </a:r>
            <a:r>
              <a:rPr lang="en-US" sz="1600" dirty="0">
                <a:solidFill>
                  <a:srgbClr val="FF0000"/>
                </a:solidFill>
                <a:latin typeface="HP Simplified" panose="020B0604020204020204" pitchFamily="34" charset="0"/>
                <a:ea typeface="+mj-ea"/>
                <a:cs typeface="+mj-cs"/>
              </a:rPr>
              <a:t> </a:t>
            </a:r>
          </a:p>
          <a:p>
            <a:pPr algn="l" rtl="0"/>
            <a:endParaRPr lang="en-US" sz="2000" b="1" dirty="0">
              <a:solidFill>
                <a:srgbClr val="92D050"/>
              </a:solidFill>
              <a:latin typeface="HP Simplified" panose="020B0604020204020204" pitchFamily="34" charset="0"/>
              <a:ea typeface="+mj-ea"/>
              <a:cs typeface="+mj-cs"/>
            </a:endParaRPr>
          </a:p>
          <a:p>
            <a:pPr algn="l" rtl="0"/>
            <a:r>
              <a:rPr lang="en-US" b="1" dirty="0">
                <a:solidFill>
                  <a:srgbClr val="92D050"/>
                </a:solidFill>
                <a:latin typeface="HP Simplified" panose="020B0604020204020204" pitchFamily="34" charset="0"/>
                <a:ea typeface="+mj-ea"/>
                <a:cs typeface="+mj-cs"/>
              </a:rPr>
              <a:t>Function</a:t>
            </a:r>
            <a:r>
              <a:rPr lang="en-US" dirty="0">
                <a:solidFill>
                  <a:srgbClr val="92D050"/>
                </a:solidFill>
                <a:latin typeface="HP Simplified" panose="020B0604020204020204" pitchFamily="34" charset="0"/>
                <a:ea typeface="+mj-ea"/>
                <a:cs typeface="+mj-cs"/>
              </a:rPr>
              <a:t>:</a:t>
            </a:r>
            <a:r>
              <a:rPr lang="en-US" dirty="0">
                <a:latin typeface="HP Simplified" panose="020B0604020204020204" pitchFamily="34" charset="0"/>
                <a:ea typeface="+mj-ea"/>
                <a:cs typeface="+mj-cs"/>
              </a:rPr>
              <a:t>  </a:t>
            </a:r>
            <a:r>
              <a:rPr lang="en-US" sz="1600" dirty="0">
                <a:latin typeface="HP Simplified" panose="020B0604020204020204" pitchFamily="34" charset="0"/>
                <a:ea typeface="+mj-ea"/>
                <a:cs typeface="+mj-cs"/>
              </a:rPr>
              <a:t>Secretion of antibodies (immunoglobulins).</a:t>
            </a:r>
            <a:endParaRPr lang="ar-SA" sz="1600" dirty="0">
              <a:latin typeface="HP Simplified" panose="020B0604020204020204" pitchFamily="34" charset="0"/>
              <a:ea typeface="+mj-ea"/>
              <a:cs typeface="+mj-cs"/>
            </a:endParaRPr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843E0436-4FAD-4E6B-8EFD-D4BAE2A46A8A}"/>
              </a:ext>
            </a:extLst>
          </p:cNvPr>
          <p:cNvSpPr txBox="1">
            <a:spLocks/>
          </p:cNvSpPr>
          <p:nvPr/>
        </p:nvSpPr>
        <p:spPr>
          <a:xfrm>
            <a:off x="4484273" y="1939478"/>
            <a:ext cx="3243863" cy="33529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br>
              <a:rPr lang="en-US" sz="2800" dirty="0">
                <a:solidFill>
                  <a:srgbClr val="00B050"/>
                </a:solidFill>
                <a:latin typeface="HP Simplified" panose="020B0604020204020204" pitchFamily="34" charset="0"/>
              </a:rPr>
            </a:br>
            <a:r>
              <a:rPr lang="en-US" sz="1800" b="1" dirty="0">
                <a:solidFill>
                  <a:srgbClr val="92D050"/>
                </a:solidFill>
                <a:latin typeface="HP Simplified" panose="020B0604020204020204" pitchFamily="34" charset="0"/>
              </a:rPr>
              <a:t>L/M</a:t>
            </a:r>
            <a:r>
              <a:rPr lang="en-US" sz="1800" b="1" dirty="0">
                <a:latin typeface="HP Simplified" panose="020B0604020204020204" pitchFamily="34" charset="0"/>
              </a:rPr>
              <a:t> </a:t>
            </a:r>
            <a:r>
              <a:rPr lang="en-US" sz="1600" dirty="0">
                <a:latin typeface="HP Simplified" panose="020B0604020204020204" pitchFamily="34" charset="0"/>
              </a:rPr>
              <a:t>of Unilocular Adipose Cells:</a:t>
            </a:r>
            <a:br>
              <a:rPr lang="en-US" sz="1600" dirty="0">
                <a:latin typeface="HP Simplified" panose="020B0604020204020204" pitchFamily="34" charset="0"/>
              </a:rPr>
            </a:br>
            <a:r>
              <a:rPr lang="en-US" sz="1600" dirty="0">
                <a:latin typeface="HP Simplified" panose="020B0604020204020204" pitchFamily="34" charset="0"/>
              </a:rPr>
              <a:t>• Large spherical , with a single large fat droplet.</a:t>
            </a:r>
            <a:br>
              <a:rPr lang="en-US" sz="1600" dirty="0">
                <a:latin typeface="HP Simplified" panose="020B0604020204020204" pitchFamily="34" charset="0"/>
              </a:rPr>
            </a:br>
            <a:r>
              <a:rPr lang="en-US" sz="1600" dirty="0">
                <a:latin typeface="HP Simplified" panose="020B0604020204020204" pitchFamily="34" charset="0"/>
              </a:rPr>
              <a:t>• Thin rim of cytoplasm at the periphery. </a:t>
            </a:r>
            <a:br>
              <a:rPr lang="en-US" sz="1600" dirty="0">
                <a:latin typeface="HP Simplified" panose="020B0604020204020204" pitchFamily="34" charset="0"/>
              </a:rPr>
            </a:br>
            <a:r>
              <a:rPr lang="en-US" sz="1600" dirty="0">
                <a:latin typeface="HP Simplified" panose="020B0604020204020204" pitchFamily="34" charset="0"/>
              </a:rPr>
              <a:t>• Nucleus: flattened , peripheral.</a:t>
            </a:r>
            <a:br>
              <a:rPr lang="en-US" sz="1600" dirty="0">
                <a:latin typeface="HP Simplified" panose="020B0604020204020204" pitchFamily="34" charset="0"/>
              </a:rPr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HP Simplified" panose="020B0604020204020204" pitchFamily="34" charset="0"/>
              </a:rPr>
              <a:t>*the large fat droplet squeeze the cytoplasm and nucleus to give them their shape.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  <a:latin typeface="HP Simplified" panose="020B0604020204020204" pitchFamily="34" charset="0"/>
              </a:rPr>
            </a:br>
            <a:br>
              <a:rPr lang="en-US" sz="1800" b="1" dirty="0">
                <a:latin typeface="HP Simplified" panose="020B0604020204020204" pitchFamily="34" charset="0"/>
              </a:rPr>
            </a:br>
            <a:r>
              <a:rPr lang="en-US" sz="1800" b="1" dirty="0">
                <a:solidFill>
                  <a:srgbClr val="92D050"/>
                </a:solidFill>
                <a:latin typeface="HP Simplified" panose="020B0604020204020204" pitchFamily="34" charset="0"/>
              </a:rPr>
              <a:t>Function</a:t>
            </a:r>
            <a:r>
              <a:rPr lang="en-US" sz="1600" dirty="0">
                <a:latin typeface="HP Simplified" panose="020B0604020204020204" pitchFamily="34" charset="0"/>
              </a:rPr>
              <a:t>: Storage of fat.</a:t>
            </a:r>
            <a:br>
              <a:rPr lang="en-US" sz="2400" dirty="0">
                <a:solidFill>
                  <a:srgbClr val="00B050"/>
                </a:solidFill>
                <a:latin typeface="HP Simplified" panose="020B0604020204020204" pitchFamily="34" charset="0"/>
              </a:rPr>
            </a:br>
            <a:endParaRPr lang="ar-SA" sz="2800" dirty="0">
              <a:solidFill>
                <a:srgbClr val="00B050"/>
              </a:solidFill>
              <a:latin typeface="HP Simplified" panose="020B0604020204020204" pitchFamily="34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22AF4B7-6994-4E1A-8B6A-EF6E78303248}"/>
              </a:ext>
            </a:extLst>
          </p:cNvPr>
          <p:cNvSpPr txBox="1"/>
          <p:nvPr/>
        </p:nvSpPr>
        <p:spPr>
          <a:xfrm>
            <a:off x="8030708" y="1925703"/>
            <a:ext cx="3101563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>
                <a:latin typeface="HP Simplified" panose="020B0604020204020204" pitchFamily="34" charset="0"/>
                <a:ea typeface="+mj-ea"/>
                <a:cs typeface="+mj-cs"/>
              </a:rPr>
              <a:t>• Appear normally in C.T. proper. </a:t>
            </a:r>
          </a:p>
          <a:p>
            <a:pPr algn="l" rtl="0"/>
            <a:r>
              <a:rPr lang="en-US" sz="1600" dirty="0">
                <a:solidFill>
                  <a:srgbClr val="FF0000"/>
                </a:solidFill>
                <a:latin typeface="HP Simplified" panose="020B0604020204020204" pitchFamily="34" charset="0"/>
                <a:ea typeface="+mj-ea"/>
                <a:cs typeface="+mj-cs"/>
              </a:rPr>
              <a:t>• Neutrophils </a:t>
            </a:r>
            <a:r>
              <a:rPr lang="en-US" sz="1600" dirty="0">
                <a:latin typeface="HP Simplified" panose="020B0604020204020204" pitchFamily="34" charset="0"/>
                <a:ea typeface="+mj-ea"/>
                <a:cs typeface="+mj-cs"/>
              </a:rPr>
              <a:t>increase in </a:t>
            </a:r>
            <a:r>
              <a:rPr lang="en-US" sz="1600" u="sng" dirty="0">
                <a:latin typeface="HP Simplified" panose="020B0604020204020204" pitchFamily="34" charset="0"/>
                <a:ea typeface="+mj-ea"/>
                <a:cs typeface="+mj-cs"/>
              </a:rPr>
              <a:t>acute</a:t>
            </a:r>
            <a:r>
              <a:rPr lang="en-US" sz="1600" dirty="0">
                <a:latin typeface="HP Simplified" panose="020B0604020204020204" pitchFamily="34" charset="0"/>
                <a:ea typeface="+mj-ea"/>
                <a:cs typeface="+mj-cs"/>
              </a:rPr>
              <a:t> inflammation.</a:t>
            </a:r>
          </a:p>
          <a:p>
            <a:pPr algn="l" rtl="0"/>
            <a:r>
              <a:rPr lang="en-US" sz="1600" dirty="0">
                <a:solidFill>
                  <a:srgbClr val="FF0000"/>
                </a:solidFill>
                <a:latin typeface="HP Simplified" panose="020B0604020204020204" pitchFamily="34" charset="0"/>
                <a:ea typeface="+mj-ea"/>
                <a:cs typeface="+mj-cs"/>
              </a:rPr>
              <a:t> • Lymphocytes </a:t>
            </a:r>
            <a:r>
              <a:rPr lang="en-US" sz="1600" dirty="0">
                <a:latin typeface="HP Simplified" panose="020B0604020204020204" pitchFamily="34" charset="0"/>
                <a:ea typeface="+mj-ea"/>
                <a:cs typeface="+mj-cs"/>
              </a:rPr>
              <a:t>and </a:t>
            </a:r>
            <a:r>
              <a:rPr lang="en-US" sz="1600" dirty="0">
                <a:solidFill>
                  <a:srgbClr val="FF0000"/>
                </a:solidFill>
                <a:latin typeface="HP Simplified" panose="020B0604020204020204" pitchFamily="34" charset="0"/>
                <a:ea typeface="+mj-ea"/>
                <a:cs typeface="+mj-cs"/>
              </a:rPr>
              <a:t>monocytes</a:t>
            </a:r>
            <a:r>
              <a:rPr lang="en-US" sz="1600" dirty="0">
                <a:latin typeface="HP Simplified" panose="020B0604020204020204" pitchFamily="34" charset="0"/>
                <a:ea typeface="+mj-ea"/>
                <a:cs typeface="+mj-cs"/>
              </a:rPr>
              <a:t> increase in </a:t>
            </a:r>
            <a:r>
              <a:rPr lang="en-US" sz="1600" u="sng" dirty="0">
                <a:latin typeface="HP Simplified" panose="020B0604020204020204" pitchFamily="34" charset="0"/>
                <a:ea typeface="+mj-ea"/>
                <a:cs typeface="+mj-cs"/>
              </a:rPr>
              <a:t>chronic</a:t>
            </a:r>
            <a:r>
              <a:rPr lang="en-US" sz="1600" dirty="0">
                <a:latin typeface="HP Simplified" panose="020B0604020204020204" pitchFamily="34" charset="0"/>
                <a:ea typeface="+mj-ea"/>
                <a:cs typeface="+mj-cs"/>
              </a:rPr>
              <a:t> inflammation. </a:t>
            </a:r>
          </a:p>
          <a:p>
            <a:pPr algn="l" rtl="0"/>
            <a:r>
              <a:rPr lang="en-US" sz="1600" dirty="0">
                <a:solidFill>
                  <a:srgbClr val="FF0000"/>
                </a:solidFill>
                <a:latin typeface="HP Simplified" panose="020B0604020204020204" pitchFamily="34" charset="0"/>
                <a:ea typeface="+mj-ea"/>
                <a:cs typeface="+mj-cs"/>
              </a:rPr>
              <a:t>• Eosinophils </a:t>
            </a:r>
            <a:r>
              <a:rPr lang="en-US" sz="1600" dirty="0">
                <a:latin typeface="HP Simplified" panose="020B0604020204020204" pitchFamily="34" charset="0"/>
                <a:ea typeface="+mj-ea"/>
                <a:cs typeface="+mj-cs"/>
              </a:rPr>
              <a:t>and</a:t>
            </a:r>
            <a:r>
              <a:rPr lang="en-US" sz="1600" dirty="0">
                <a:solidFill>
                  <a:srgbClr val="FF0000"/>
                </a:solidFill>
                <a:latin typeface="HP Simplified" panose="020B0604020204020204" pitchFamily="34" charset="0"/>
                <a:ea typeface="+mj-ea"/>
                <a:cs typeface="+mj-cs"/>
              </a:rPr>
              <a:t> basophils </a:t>
            </a:r>
            <a:r>
              <a:rPr lang="en-US" sz="1600" dirty="0">
                <a:latin typeface="HP Simplified" panose="020B0604020204020204" pitchFamily="34" charset="0"/>
                <a:ea typeface="+mj-ea"/>
                <a:cs typeface="+mj-cs"/>
              </a:rPr>
              <a:t>increase in </a:t>
            </a:r>
            <a:r>
              <a:rPr lang="en-US" sz="1600" u="sng" dirty="0">
                <a:latin typeface="HP Simplified" panose="020B0604020204020204" pitchFamily="34" charset="0"/>
                <a:ea typeface="+mj-ea"/>
                <a:cs typeface="+mj-cs"/>
              </a:rPr>
              <a:t>allergic</a:t>
            </a:r>
            <a:r>
              <a:rPr lang="en-US" sz="1600" dirty="0">
                <a:latin typeface="HP Simplified" panose="020B0604020204020204" pitchFamily="34" charset="0"/>
                <a:ea typeface="+mj-ea"/>
                <a:cs typeface="+mj-cs"/>
              </a:rPr>
              <a:t> inflammation</a:t>
            </a:r>
            <a:r>
              <a:rPr lang="en-US" dirty="0">
                <a:latin typeface="HP Simplified" panose="020B0604020204020204" pitchFamily="34" charset="0"/>
                <a:ea typeface="+mj-ea"/>
                <a:cs typeface="+mj-cs"/>
              </a:rPr>
              <a:t>.</a:t>
            </a:r>
            <a:endParaRPr lang="ar-SA" dirty="0">
              <a:latin typeface="HP Simplified" panose="020B0604020204020204" pitchFamily="34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9673C9-6878-4099-962A-E13FF8A11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398" y="4419601"/>
            <a:ext cx="3196184" cy="18035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C87E87-4798-45C0-9F5C-8C839429E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218" y="5135364"/>
            <a:ext cx="2472797" cy="10878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A8E798-C1FD-4ED1-BFB1-E0A1E1F56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098" y="5135364"/>
            <a:ext cx="2576042" cy="10878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DC57B9-F88C-401F-9C5D-A0F931F97ABE}"/>
              </a:ext>
            </a:extLst>
          </p:cNvPr>
          <p:cNvSpPr txBox="1"/>
          <p:nvPr/>
        </p:nvSpPr>
        <p:spPr>
          <a:xfrm>
            <a:off x="583009" y="82402"/>
            <a:ext cx="8006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B050"/>
                </a:solidFill>
                <a:latin typeface="HP Simplified" panose="020B0604020204020204" pitchFamily="34" charset="0"/>
              </a:rPr>
              <a:t>Cells</a:t>
            </a:r>
            <a:endParaRPr lang="en-US" sz="2800" dirty="0">
              <a:solidFill>
                <a:srgbClr val="00B050"/>
              </a:solidFill>
              <a:latin typeface="HP Simplified" panose="020B0604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339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17C3E864-FC83-416B-AB8F-5B88E1296C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846247"/>
              </p:ext>
            </p:extLst>
          </p:nvPr>
        </p:nvGraphicFramePr>
        <p:xfrm>
          <a:off x="1050812" y="667885"/>
          <a:ext cx="10153485" cy="5031990"/>
        </p:xfrm>
        <a:graphic>
          <a:graphicData uri="http://schemas.openxmlformats.org/drawingml/2006/table">
            <a:tbl>
              <a:tblPr rtl="1" firstRow="1" bandRow="1">
                <a:tableStyleId>{69012ECD-51FC-41F1-AA8D-1B2483CD663E}</a:tableStyleId>
              </a:tblPr>
              <a:tblGrid>
                <a:gridCol w="3384495">
                  <a:extLst>
                    <a:ext uri="{9D8B030D-6E8A-4147-A177-3AD203B41FA5}">
                      <a16:colId xmlns:a16="http://schemas.microsoft.com/office/drawing/2014/main" val="1120350171"/>
                    </a:ext>
                  </a:extLst>
                </a:gridCol>
                <a:gridCol w="3384495">
                  <a:extLst>
                    <a:ext uri="{9D8B030D-6E8A-4147-A177-3AD203B41FA5}">
                      <a16:colId xmlns:a16="http://schemas.microsoft.com/office/drawing/2014/main" val="3283188363"/>
                    </a:ext>
                  </a:extLst>
                </a:gridCol>
                <a:gridCol w="3384495">
                  <a:extLst>
                    <a:ext uri="{9D8B030D-6E8A-4147-A177-3AD203B41FA5}">
                      <a16:colId xmlns:a16="http://schemas.microsoft.com/office/drawing/2014/main" val="277001980"/>
                    </a:ext>
                  </a:extLst>
                </a:gridCol>
              </a:tblGrid>
              <a:tr h="792018">
                <a:tc>
                  <a:txBody>
                    <a:bodyPr/>
                    <a:lstStyle/>
                    <a:p>
                      <a:pPr algn="ctr" rtl="0"/>
                      <a:endParaRPr lang="en-US" sz="800" b="1" u="none" dirty="0">
                        <a:latin typeface="HP Simplified" panose="020B0604020204020204" pitchFamily="34" charset="0"/>
                      </a:endParaRPr>
                    </a:p>
                    <a:p>
                      <a:pPr algn="ctr" rtl="0"/>
                      <a:r>
                        <a:rPr lang="en-US" sz="2400" b="1" u="none" dirty="0">
                          <a:solidFill>
                            <a:schemeClr val="bg1"/>
                          </a:solidFill>
                          <a:latin typeface="HP Simplified" panose="020B0604020204020204" pitchFamily="34" charset="0"/>
                        </a:rPr>
                        <a:t>3) Elastic Fibers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buFontTx/>
                        <a:buNone/>
                      </a:pPr>
                      <a:endParaRPr lang="en-US" sz="800" b="1" u="none" dirty="0">
                        <a:latin typeface="HP Simplified" panose="020B0604020204020204" pitchFamily="34" charset="0"/>
                      </a:endParaRPr>
                    </a:p>
                    <a:p>
                      <a:pPr marL="0" indent="0" algn="ctr" rtl="0">
                        <a:buFontTx/>
                        <a:buNone/>
                      </a:pPr>
                      <a:r>
                        <a:rPr lang="en-US" sz="2400" b="1" u="none" dirty="0">
                          <a:solidFill>
                            <a:schemeClr val="bg1"/>
                          </a:solidFill>
                          <a:latin typeface="HP Simplified" panose="020B0604020204020204" pitchFamily="34" charset="0"/>
                        </a:rPr>
                        <a:t>2) Reticular Fibers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700" b="1" u="none" kern="1200" dirty="0">
                        <a:solidFill>
                          <a:schemeClr val="bg1"/>
                        </a:solidFill>
                        <a:effectLst/>
                        <a:latin typeface="HP Simplified" panose="020B0604020204020204" pitchFamily="34" charset="0"/>
                        <a:ea typeface="+mn-ea"/>
                        <a:cs typeface="+mn-cs"/>
                      </a:endParaRPr>
                    </a:p>
                    <a:p>
                      <a:pPr algn="ctr" rtl="0"/>
                      <a:r>
                        <a:rPr lang="en-US" sz="2400" b="1" u="none" kern="1200" dirty="0">
                          <a:solidFill>
                            <a:schemeClr val="bg1"/>
                          </a:solidFill>
                          <a:effectLst/>
                          <a:latin typeface="HP Simplified" panose="020B0604020204020204" pitchFamily="34" charset="0"/>
                          <a:ea typeface="+mn-ea"/>
                          <a:cs typeface="+mn-cs"/>
                        </a:rPr>
                        <a:t>1) Collagen Fibers</a:t>
                      </a:r>
                    </a:p>
                    <a:p>
                      <a:pPr algn="ctr" rtl="0"/>
                      <a:endParaRPr lang="en-US" sz="900" b="1" u="none" kern="1200" dirty="0">
                        <a:solidFill>
                          <a:schemeClr val="bg1"/>
                        </a:solidFill>
                        <a:effectLst/>
                        <a:latin typeface="HP Simplified" panose="020B0604020204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7048161"/>
                  </a:ext>
                </a:extLst>
              </a:tr>
              <a:tr h="625279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500" b="0" u="none" kern="1200" dirty="0">
                        <a:solidFill>
                          <a:schemeClr val="tx1"/>
                        </a:solidFill>
                        <a:effectLst/>
                        <a:latin typeface="HP Simplified" panose="020B0604020204020204" pitchFamily="34" charset="0"/>
                        <a:ea typeface="+mn-ea"/>
                        <a:cs typeface="+mn-cs"/>
                      </a:endParaRPr>
                    </a:p>
                    <a:p>
                      <a:pPr marL="180000" marR="0" lvl="0" indent="-180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u="none" kern="1200" dirty="0">
                          <a:solidFill>
                            <a:srgbClr val="FF0000"/>
                          </a:solidFill>
                          <a:effectLst/>
                          <a:latin typeface="HP Simplified" panose="020B0604020204020204" pitchFamily="34" charset="0"/>
                          <a:ea typeface="+mn-ea"/>
                          <a:cs typeface="+mn-cs"/>
                        </a:rPr>
                        <a:t>Made of </a:t>
                      </a:r>
                      <a:r>
                        <a:rPr lang="en-US" sz="1800" b="1" u="none" kern="1200" dirty="0">
                          <a:solidFill>
                            <a:srgbClr val="FF0000"/>
                          </a:solidFill>
                          <a:effectLst/>
                          <a:latin typeface="HP Simplified" panose="020B0604020204020204" pitchFamily="34" charset="0"/>
                          <a:ea typeface="+mn-ea"/>
                          <a:cs typeface="+mn-cs"/>
                        </a:rPr>
                        <a:t>elastin</a:t>
                      </a:r>
                      <a:endParaRPr lang="ar-SA" sz="1800" b="1" u="none" dirty="0">
                        <a:solidFill>
                          <a:srgbClr val="FF0000"/>
                        </a:solidFill>
                        <a:latin typeface="HP Simplified" panose="020B0604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500" b="0" u="none" kern="1200" dirty="0">
                        <a:solidFill>
                          <a:schemeClr val="tx1"/>
                        </a:solidFill>
                        <a:effectLst/>
                        <a:latin typeface="HP Simplified" panose="020B0604020204020204" pitchFamily="34" charset="0"/>
                        <a:ea typeface="+mn-ea"/>
                        <a:cs typeface="+mn-cs"/>
                      </a:endParaRPr>
                    </a:p>
                    <a:p>
                      <a:pPr marL="0" indent="-180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u="none" kern="1200" dirty="0">
                          <a:solidFill>
                            <a:srgbClr val="FF0000"/>
                          </a:solidFill>
                          <a:effectLst/>
                          <a:latin typeface="HP Simplified" panose="020B0604020204020204" pitchFamily="34" charset="0"/>
                          <a:ea typeface="+mn-ea"/>
                          <a:cs typeface="+mn-cs"/>
                        </a:rPr>
                        <a:t>Made of </a:t>
                      </a:r>
                      <a:r>
                        <a:rPr lang="en-US" sz="1800" b="1" u="none" kern="1200" dirty="0">
                          <a:solidFill>
                            <a:srgbClr val="FF0000"/>
                          </a:solidFill>
                          <a:effectLst/>
                          <a:latin typeface="HP Simplified" panose="020B0604020204020204" pitchFamily="34" charset="0"/>
                          <a:ea typeface="+mn-ea"/>
                          <a:cs typeface="+mn-cs"/>
                        </a:rPr>
                        <a:t>collagen type </a:t>
                      </a:r>
                      <a:r>
                        <a:rPr lang="en-US" sz="1800" b="1" i="0" u="none" kern="1200" dirty="0">
                          <a:solidFill>
                            <a:srgbClr val="FF0000"/>
                          </a:solidFill>
                          <a:effectLst/>
                          <a:latin typeface="HP Simplified" panose="020B0604020204020204" pitchFamily="34" charset="0"/>
                          <a:ea typeface="+mn-ea"/>
                          <a:cs typeface="+mn-cs"/>
                        </a:rPr>
                        <a:t>III</a:t>
                      </a:r>
                      <a:endParaRPr lang="ar-SA" sz="1800" b="1" u="none" dirty="0">
                        <a:solidFill>
                          <a:srgbClr val="FF0000"/>
                        </a:solidFill>
                        <a:latin typeface="HP Simplified" panose="020B0604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500" b="0" u="none" kern="1200" dirty="0">
                        <a:solidFill>
                          <a:schemeClr val="tx1"/>
                        </a:solidFill>
                        <a:effectLst/>
                        <a:latin typeface="HP Simplified" panose="020B0604020204020204" pitchFamily="34" charset="0"/>
                        <a:ea typeface="+mn-ea"/>
                        <a:cs typeface="+mn-cs"/>
                      </a:endParaRPr>
                    </a:p>
                    <a:p>
                      <a:pPr marL="180000" indent="-180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u="none" kern="1200" dirty="0">
                          <a:solidFill>
                            <a:srgbClr val="FF0000"/>
                          </a:solidFill>
                          <a:effectLst/>
                          <a:latin typeface="HP Simplified" panose="020B0604020204020204" pitchFamily="34" charset="0"/>
                          <a:ea typeface="+mn-ea"/>
                          <a:cs typeface="+mn-cs"/>
                        </a:rPr>
                        <a:t>Made of </a:t>
                      </a:r>
                      <a:r>
                        <a:rPr lang="en-US" sz="1800" b="1" u="none" kern="1200" dirty="0">
                          <a:solidFill>
                            <a:srgbClr val="FF0000"/>
                          </a:solidFill>
                          <a:effectLst/>
                          <a:latin typeface="HP Simplified" panose="020B0604020204020204" pitchFamily="34" charset="0"/>
                          <a:ea typeface="+mn-ea"/>
                          <a:cs typeface="+mn-cs"/>
                        </a:rPr>
                        <a:t>collagen type </a:t>
                      </a:r>
                      <a:r>
                        <a:rPr lang="en-US" sz="1800" b="1" i="0" u="none" kern="1200" dirty="0">
                          <a:solidFill>
                            <a:srgbClr val="FF0000"/>
                          </a:solidFill>
                          <a:effectLst/>
                          <a:latin typeface="HP Simplified" panose="020B0604020204020204" pitchFamily="34" charset="0"/>
                          <a:ea typeface="+mn-ea"/>
                          <a:cs typeface="+mn-cs"/>
                        </a:rPr>
                        <a:t>I</a:t>
                      </a:r>
                    </a:p>
                    <a:p>
                      <a:pPr marL="17145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500" b="0" u="none" kern="1200" dirty="0">
                        <a:solidFill>
                          <a:schemeClr val="tx1"/>
                        </a:solidFill>
                        <a:effectLst/>
                        <a:latin typeface="HP Simplified" panose="020B0604020204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339358"/>
                  </a:ext>
                </a:extLst>
              </a:tr>
              <a:tr h="1049464">
                <a:tc>
                  <a:txBody>
                    <a:bodyPr/>
                    <a:lstStyle/>
                    <a:p>
                      <a:pPr marL="17145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500" b="0" u="none" dirty="0">
                        <a:solidFill>
                          <a:srgbClr val="000000"/>
                        </a:solidFill>
                        <a:effectLst/>
                        <a:latin typeface="HP Simplified" panose="020B0604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000" indent="-180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u="none" dirty="0">
                          <a:solidFill>
                            <a:srgbClr val="000000"/>
                          </a:solidFill>
                          <a:effectLst/>
                          <a:latin typeface="HP Simplified" panose="020B0604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Branched</a:t>
                      </a:r>
                      <a:endParaRPr lang="en-US" sz="1600" b="0" u="none" dirty="0">
                        <a:effectLst/>
                        <a:latin typeface="HP Simplified" panose="020B0604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500" b="0" u="none" dirty="0">
                        <a:solidFill>
                          <a:srgbClr val="000000"/>
                        </a:solidFill>
                        <a:effectLst/>
                        <a:latin typeface="HP Simplified" panose="020B0604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000" indent="-180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u="none" dirty="0">
                          <a:solidFill>
                            <a:srgbClr val="000000"/>
                          </a:solidFill>
                          <a:effectLst/>
                          <a:latin typeface="HP Simplified" panose="020B0604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Branch and form a network</a:t>
                      </a:r>
                      <a:endParaRPr lang="en-US" sz="1600" b="0" u="none" dirty="0">
                        <a:effectLst/>
                        <a:latin typeface="HP Simplified" panose="020B0604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500" b="0" u="none" dirty="0">
                        <a:solidFill>
                          <a:srgbClr val="000000"/>
                        </a:solidFill>
                        <a:effectLst/>
                        <a:latin typeface="HP Simplified" panose="020B0604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000" indent="-180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u="none" dirty="0">
                          <a:solidFill>
                            <a:srgbClr val="000000"/>
                          </a:solidFill>
                          <a:effectLst/>
                          <a:latin typeface="HP Simplified" panose="020B0604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Non-branched fiber , arranged in bundles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rgbClr val="99CB38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65000"/>
                            </a:prstClr>
                          </a:solidFill>
                          <a:effectLst/>
                          <a:uLnTx/>
                          <a:uFillTx/>
                          <a:latin typeface="HP Simplified" panose="020B0604020204020204" pitchFamily="34" charset="0"/>
                          <a:ea typeface="+mn-ea"/>
                          <a:cs typeface="+mn-cs"/>
                        </a:rPr>
                        <a:t>*bundles form the branch.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65000"/>
                          </a:prstClr>
                        </a:solidFill>
                        <a:effectLst/>
                        <a:uLnTx/>
                        <a:uFillTx/>
                        <a:latin typeface="HP Simplified" panose="020B0604020204020204" pitchFamily="34" charset="0"/>
                        <a:ea typeface="+mn-ea"/>
                        <a:cs typeface="+mn-cs"/>
                      </a:endParaRPr>
                    </a:p>
                    <a:p>
                      <a:pPr marL="17145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500" b="0" u="none" dirty="0">
                        <a:solidFill>
                          <a:srgbClr val="000000"/>
                        </a:solidFill>
                        <a:effectLst/>
                        <a:latin typeface="HP Simplified" panose="020B0604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517434"/>
                  </a:ext>
                </a:extLst>
              </a:tr>
              <a:tr h="687806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500" b="0" u="none" dirty="0">
                        <a:solidFill>
                          <a:srgbClr val="000000"/>
                        </a:solidFill>
                        <a:effectLst/>
                        <a:latin typeface="HP Simplified" panose="020B0604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000" marR="0" lvl="0" indent="-180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u="none" dirty="0">
                          <a:solidFill>
                            <a:srgbClr val="000000"/>
                          </a:solidFill>
                          <a:effectLst/>
                          <a:latin typeface="HP Simplified" panose="020B0604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Stained brown with </a:t>
                      </a:r>
                      <a:r>
                        <a:rPr lang="en-US" sz="1600" b="0" u="none" dirty="0" err="1">
                          <a:solidFill>
                            <a:srgbClr val="000000"/>
                          </a:solidFill>
                          <a:effectLst/>
                          <a:latin typeface="HP Simplified" panose="020B0604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orcein</a:t>
                      </a:r>
                      <a:endParaRPr lang="en-US" sz="1600" b="0" u="none" dirty="0">
                        <a:solidFill>
                          <a:srgbClr val="000000"/>
                        </a:solidFill>
                        <a:effectLst/>
                        <a:latin typeface="HP Simplified" panose="020B0604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500" b="0" u="none" dirty="0">
                        <a:solidFill>
                          <a:srgbClr val="000000"/>
                        </a:solidFill>
                        <a:effectLst/>
                        <a:latin typeface="HP Simplified" panose="020B0604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000" indent="-180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u="none" dirty="0">
                          <a:solidFill>
                            <a:srgbClr val="000000"/>
                          </a:solidFill>
                          <a:effectLst/>
                          <a:latin typeface="HP Simplified" panose="020B0604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Stained black with silver</a:t>
                      </a:r>
                    </a:p>
                    <a:p>
                      <a:pPr marL="28575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b="0" u="none" dirty="0">
                        <a:solidFill>
                          <a:srgbClr val="000000"/>
                        </a:solidFill>
                        <a:effectLst/>
                        <a:latin typeface="HP Simplified" panose="020B0604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500" b="0" u="none" dirty="0">
                        <a:solidFill>
                          <a:srgbClr val="000000"/>
                        </a:solidFill>
                        <a:effectLst/>
                        <a:latin typeface="HP Simplified" panose="020B0604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000" marR="0" lvl="0" indent="-180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u="none" dirty="0">
                          <a:solidFill>
                            <a:srgbClr val="000000"/>
                          </a:solidFill>
                          <a:effectLst/>
                          <a:latin typeface="HP Simplified" panose="020B0604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Acidophilic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b="0" u="none" dirty="0">
                        <a:solidFill>
                          <a:srgbClr val="000000"/>
                        </a:solidFill>
                        <a:effectLst/>
                        <a:latin typeface="HP Simplified" panose="020B0604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9591580"/>
                  </a:ext>
                </a:extLst>
              </a:tr>
              <a:tr h="1875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u="none" dirty="0">
                        <a:effectLst/>
                        <a:latin typeface="HP Simplified" panose="020B0604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u="none" dirty="0">
                        <a:effectLst/>
                        <a:latin typeface="HP Simplified" panose="020B0604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u="none" dirty="0">
                        <a:effectLst/>
                        <a:latin typeface="HP Simplified" panose="020B0604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32682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170D8BF-DC43-4CFC-9C98-53516A7C9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471812" y="4022151"/>
            <a:ext cx="2656841" cy="15914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8E7CD3-6D2C-4B95-BF65-49C3EBBE2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771" y="4022152"/>
            <a:ext cx="2667684" cy="15914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FF48BC-340E-4BC3-A280-B2A9AEE837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1718" y="4022151"/>
            <a:ext cx="2487118" cy="15492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0A8BA3-7EF7-4C28-BC69-0E4E52F72E23}"/>
              </a:ext>
            </a:extLst>
          </p:cNvPr>
          <p:cNvSpPr txBox="1"/>
          <p:nvPr/>
        </p:nvSpPr>
        <p:spPr>
          <a:xfrm>
            <a:off x="773722" y="5699875"/>
            <a:ext cx="77794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92D050"/>
                </a:solidFill>
                <a:latin typeface="HP Simplified" panose="020B0604020204020204" pitchFamily="34" charset="0"/>
              </a:rPr>
              <a:t>Other important types of collagen include:</a:t>
            </a:r>
          </a:p>
          <a:p>
            <a:r>
              <a:rPr lang="en-US" dirty="0">
                <a:latin typeface="HP Simplified" panose="020B0604020204020204" pitchFamily="34" charset="0"/>
              </a:rPr>
              <a:t>1- type II (in cartilage).         2- type IV (in basement membranes</a:t>
            </a:r>
            <a:r>
              <a:rPr lang="en-US" sz="1600" dirty="0">
                <a:latin typeface="HP Simplified" panose="020B0604020204020204" pitchFamily="34" charset="0"/>
              </a:rPr>
              <a:t>) </a:t>
            </a:r>
          </a:p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9A39D1-D4C2-4AFB-81F0-D06F5BBCCF64}"/>
              </a:ext>
            </a:extLst>
          </p:cNvPr>
          <p:cNvSpPr txBox="1">
            <a:spLocks/>
          </p:cNvSpPr>
          <p:nvPr/>
        </p:nvSpPr>
        <p:spPr>
          <a:xfrm>
            <a:off x="-140677" y="38306"/>
            <a:ext cx="3814763" cy="587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B050"/>
                </a:solidFill>
                <a:latin typeface="HP Simplified" panose="020B0604020204020204" pitchFamily="34" charset="0"/>
              </a:rPr>
              <a:t>Fibers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FB9ED6-4DF0-4C81-AA18-0744F7356915}"/>
              </a:ext>
            </a:extLst>
          </p:cNvPr>
          <p:cNvSpPr txBox="1"/>
          <p:nvPr/>
        </p:nvSpPr>
        <p:spPr>
          <a:xfrm>
            <a:off x="210016" y="6463248"/>
            <a:ext cx="2860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P Simplified" panose="020B0604020204020204" pitchFamily="34" charset="0"/>
              </a:rPr>
              <a:t>FROM 437 TEAMWORK</a:t>
            </a:r>
          </a:p>
        </p:txBody>
      </p:sp>
    </p:spTree>
    <p:extLst>
      <p:ext uri="{BB962C8B-B14F-4D97-AF65-F5344CB8AC3E}">
        <p14:creationId xmlns:p14="http://schemas.microsoft.com/office/powerpoint/2010/main" val="1084063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3E88EE-4A72-49A3-9B86-44DE1CF63E99}"/>
              </a:ext>
            </a:extLst>
          </p:cNvPr>
          <p:cNvSpPr/>
          <p:nvPr/>
        </p:nvSpPr>
        <p:spPr>
          <a:xfrm>
            <a:off x="661921" y="1096674"/>
            <a:ext cx="2264159" cy="4664651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en-US" sz="2800" dirty="0">
              <a:solidFill>
                <a:srgbClr val="92D050"/>
              </a:solidFill>
              <a:latin typeface="HP Simplified" panose="020B0604020204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71F5599-3DF6-4948-9FDB-C6CD4E5822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4324936"/>
              </p:ext>
            </p:extLst>
          </p:nvPr>
        </p:nvGraphicFramePr>
        <p:xfrm>
          <a:off x="307358" y="-332509"/>
          <a:ext cx="11605847" cy="6470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2291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36CEFE-E99E-4817-BC58-2EFF849DF373}"/>
              </a:ext>
            </a:extLst>
          </p:cNvPr>
          <p:cNvSpPr txBox="1"/>
          <p:nvPr/>
        </p:nvSpPr>
        <p:spPr>
          <a:xfrm>
            <a:off x="651273" y="320455"/>
            <a:ext cx="56505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HP Simplified" panose="020B0604020204020204" pitchFamily="34" charset="0"/>
              </a:rPr>
              <a:t>1- Loose (areolar) C.T</a:t>
            </a:r>
            <a:r>
              <a:rPr lang="en-US" dirty="0">
                <a:solidFill>
                  <a:srgbClr val="00B050"/>
                </a:solidFill>
                <a:latin typeface="HP Simplified" panose="020B0604020204020204" pitchFamily="34" charset="0"/>
              </a:rPr>
              <a:t>. </a:t>
            </a:r>
            <a:endParaRPr lang="en-US" dirty="0">
              <a:latin typeface="HP Simplified" panose="020B0604020204020204" pitchFamily="34" charset="0"/>
            </a:endParaRPr>
          </a:p>
          <a:p>
            <a:endParaRPr lang="en-US" dirty="0">
              <a:solidFill>
                <a:srgbClr val="FF0000"/>
              </a:solidFill>
              <a:latin typeface="HP Simplified" panose="020B0604020204020204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HP Simplified" panose="020B0604020204020204" pitchFamily="34" charset="0"/>
              </a:rPr>
              <a:t>The most common type of C.T. proper. </a:t>
            </a:r>
            <a:endParaRPr lang="en-US" sz="2400" b="1" dirty="0">
              <a:solidFill>
                <a:srgbClr val="92D050"/>
              </a:solidFill>
              <a:latin typeface="HP Simplified" panose="020B0604020204020204" pitchFamily="34" charset="0"/>
            </a:endParaRPr>
          </a:p>
          <a:p>
            <a:r>
              <a:rPr lang="en-US" sz="2400" b="1" dirty="0">
                <a:solidFill>
                  <a:srgbClr val="92D050"/>
                </a:solidFill>
                <a:latin typeface="HP Simplified" panose="020B0604020204020204" pitchFamily="34" charset="0"/>
              </a:rPr>
              <a:t>L/M: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  <a:latin typeface="HP Simplified" panose="020B0604020204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HP Simplified" panose="020B0604020204020204" pitchFamily="34" charset="0"/>
              </a:rPr>
              <a:t>Contains all the main components of C.T.P.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HP Simplified" panose="020B0604020204020204" pitchFamily="34" charset="0"/>
              </a:rPr>
              <a:t> all types of C.T. cells &amp; fibers + abundant matrix.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HP Simplified" panose="020B0604020204020204" pitchFamily="34" charset="0"/>
              </a:rPr>
              <a:t> No predominant element in loose C.T.</a:t>
            </a:r>
          </a:p>
          <a:p>
            <a:r>
              <a:rPr lang="en-US" sz="2400" b="1" dirty="0">
                <a:solidFill>
                  <a:srgbClr val="92D050"/>
                </a:solidFill>
                <a:latin typeface="HP Simplified" panose="020B0604020204020204" pitchFamily="34" charset="0"/>
              </a:rPr>
              <a:t>Sites:</a:t>
            </a:r>
          </a:p>
          <a:p>
            <a:r>
              <a:rPr lang="en-US" sz="2400" b="1" dirty="0">
                <a:solidFill>
                  <a:srgbClr val="92D050"/>
                </a:solidFill>
                <a:latin typeface="HP Simplified" panose="020B0604020204020204" pitchFamily="34" charset="0"/>
              </a:rPr>
              <a:t> </a:t>
            </a:r>
            <a:r>
              <a:rPr lang="en-US" b="1" dirty="0">
                <a:latin typeface="HP Simplified" panose="020B0604020204020204" pitchFamily="34" charset="0"/>
              </a:rPr>
              <a:t>e.g. Subcutaneous tissue.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97B5B7-C22C-45DF-BB75-D30334DC2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425" y="0"/>
            <a:ext cx="5106575" cy="36153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30E64A-2A71-49D9-9FF0-66D600D0152A}"/>
              </a:ext>
            </a:extLst>
          </p:cNvPr>
          <p:cNvSpPr txBox="1"/>
          <p:nvPr/>
        </p:nvSpPr>
        <p:spPr>
          <a:xfrm>
            <a:off x="651273" y="3564791"/>
            <a:ext cx="578182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800" b="1" dirty="0">
                <a:solidFill>
                  <a:srgbClr val="00B050"/>
                </a:solidFill>
                <a:latin typeface="HP Simplified" panose="020B0604020204020204" pitchFamily="34" charset="0"/>
              </a:rPr>
              <a:t>2- Dense collagenous C.T.</a:t>
            </a:r>
          </a:p>
          <a:p>
            <a:pPr>
              <a:defRPr/>
            </a:pPr>
            <a:endParaRPr lang="en-US" altLang="en-US" b="1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altLang="en-US" sz="2400" b="1" dirty="0">
                <a:solidFill>
                  <a:srgbClr val="92D050"/>
                </a:solidFill>
                <a:latin typeface="HP Simplified" panose="020B0604020204020204" pitchFamily="34" charset="0"/>
              </a:rPr>
              <a:t>L/M: </a:t>
            </a:r>
          </a:p>
          <a:p>
            <a:pPr>
              <a:defRPr/>
            </a:pPr>
            <a:r>
              <a:rPr lang="en-US" altLang="en-US" dirty="0">
                <a:latin typeface="HP Simplified" panose="020B0604020204020204" pitchFamily="34" charset="0"/>
              </a:rPr>
              <a:t>Predominance of </a:t>
            </a:r>
            <a:r>
              <a:rPr lang="en-US" altLang="en-US" dirty="0">
                <a:solidFill>
                  <a:srgbClr val="FF0000"/>
                </a:solidFill>
                <a:latin typeface="HP Simplified" panose="020B0604020204020204" pitchFamily="34" charset="0"/>
              </a:rPr>
              <a:t>collagen fibers</a:t>
            </a:r>
            <a:r>
              <a:rPr lang="en-US" altLang="en-US" dirty="0">
                <a:latin typeface="HP Simplified" panose="020B0604020204020204" pitchFamily="34" charset="0"/>
              </a:rPr>
              <a:t> + fibroblasts.</a:t>
            </a:r>
          </a:p>
          <a:p>
            <a:pPr>
              <a:defRPr/>
            </a:pPr>
            <a:r>
              <a:rPr lang="en-US" altLang="en-US" sz="2400" b="1" dirty="0">
                <a:solidFill>
                  <a:srgbClr val="92D050"/>
                </a:solidFill>
                <a:latin typeface="HP Simplified" panose="020B0604020204020204" pitchFamily="34" charset="0"/>
              </a:rPr>
              <a:t>Sites:</a:t>
            </a:r>
          </a:p>
          <a:p>
            <a:pPr>
              <a:defRPr/>
            </a:pPr>
            <a:r>
              <a:rPr lang="en-US" altLang="en-US" b="1" dirty="0">
                <a:latin typeface="HP Simplified" panose="020B0604020204020204" pitchFamily="34" charset="0"/>
              </a:rPr>
              <a:t>1-</a:t>
            </a:r>
            <a:r>
              <a:rPr lang="en-US" altLang="en-US" dirty="0">
                <a:latin typeface="HP Simplified" panose="020B0604020204020204" pitchFamily="34" charset="0"/>
              </a:rPr>
              <a:t> </a:t>
            </a:r>
            <a:r>
              <a:rPr lang="en-US" altLang="en-US" b="1" dirty="0">
                <a:latin typeface="HP Simplified" panose="020B0604020204020204" pitchFamily="34" charset="0"/>
              </a:rPr>
              <a:t>Dense irregular</a:t>
            </a:r>
            <a:r>
              <a:rPr lang="en-US" altLang="en-US" dirty="0">
                <a:latin typeface="HP Simplified" panose="020B0604020204020204" pitchFamily="34" charset="0"/>
              </a:rPr>
              <a:t>: e.g</a:t>
            </a:r>
            <a:r>
              <a:rPr lang="en-US" altLang="en-US" dirty="0">
                <a:solidFill>
                  <a:srgbClr val="FF0000"/>
                </a:solidFill>
                <a:latin typeface="HP Simplified" panose="020B0604020204020204" pitchFamily="34" charset="0"/>
              </a:rPr>
              <a:t>. dermis </a:t>
            </a:r>
            <a:r>
              <a:rPr lang="en-US" altLang="en-US" dirty="0">
                <a:latin typeface="HP Simplified" panose="020B0604020204020204" pitchFamily="34" charset="0"/>
              </a:rPr>
              <a:t>of the skin , </a:t>
            </a:r>
            <a:r>
              <a:rPr lang="en-US" altLang="en-US" dirty="0">
                <a:solidFill>
                  <a:srgbClr val="FF0000"/>
                </a:solidFill>
                <a:latin typeface="HP Simplified" panose="020B0604020204020204" pitchFamily="34" charset="0"/>
              </a:rPr>
              <a:t>capsules.</a:t>
            </a:r>
          </a:p>
          <a:p>
            <a:pPr>
              <a:defRPr/>
            </a:pPr>
            <a:r>
              <a:rPr lang="en-US" altLang="en-US" b="1" dirty="0">
                <a:latin typeface="HP Simplified" panose="020B0604020204020204" pitchFamily="34" charset="0"/>
              </a:rPr>
              <a:t>2-</a:t>
            </a:r>
            <a:r>
              <a:rPr lang="en-US" altLang="en-US" dirty="0">
                <a:latin typeface="HP Simplified" panose="020B0604020204020204" pitchFamily="34" charset="0"/>
              </a:rPr>
              <a:t> </a:t>
            </a:r>
            <a:r>
              <a:rPr lang="en-US" altLang="en-US" b="1" dirty="0">
                <a:latin typeface="HP Simplified" panose="020B0604020204020204" pitchFamily="34" charset="0"/>
              </a:rPr>
              <a:t>Dense regular</a:t>
            </a:r>
            <a:r>
              <a:rPr lang="en-US" altLang="en-US" dirty="0">
                <a:latin typeface="HP Simplified" panose="020B0604020204020204" pitchFamily="34" charset="0"/>
              </a:rPr>
              <a:t>:  e.g</a:t>
            </a:r>
            <a:r>
              <a:rPr lang="en-US" altLang="en-US" dirty="0">
                <a:solidFill>
                  <a:srgbClr val="FF0000"/>
                </a:solidFill>
                <a:latin typeface="HP Simplified" panose="020B0604020204020204" pitchFamily="34" charset="0"/>
              </a:rPr>
              <a:t>. tendons</a:t>
            </a:r>
            <a:r>
              <a:rPr lang="en-US" altLang="en-US" dirty="0">
                <a:latin typeface="HP Simplified" panose="020B0604020204020204" pitchFamily="34" charset="0"/>
              </a:rPr>
              <a:t>, </a:t>
            </a:r>
            <a:r>
              <a:rPr lang="en-US" altLang="en-US" dirty="0">
                <a:solidFill>
                  <a:srgbClr val="FF0000"/>
                </a:solidFill>
                <a:latin typeface="HP Simplified" panose="020B0604020204020204" pitchFamily="34" charset="0"/>
              </a:rPr>
              <a:t>ligaments.</a:t>
            </a:r>
          </a:p>
          <a:p>
            <a:pPr>
              <a:defRPr/>
            </a:pPr>
            <a:r>
              <a:rPr lang="en-US" altLang="en-US" sz="2400" b="1" dirty="0">
                <a:solidFill>
                  <a:srgbClr val="92D050"/>
                </a:solidFill>
                <a:latin typeface="HP Simplified" panose="020B0604020204020204" pitchFamily="34" charset="0"/>
              </a:rPr>
              <a:t>Function:</a:t>
            </a:r>
            <a:r>
              <a:rPr lang="en-US" altLang="en-US" sz="2400" dirty="0">
                <a:solidFill>
                  <a:srgbClr val="92D050"/>
                </a:solidFill>
                <a:latin typeface="HP Simplified" panose="020B0604020204020204" pitchFamily="34" charset="0"/>
              </a:rPr>
              <a:t> </a:t>
            </a:r>
            <a:r>
              <a:rPr lang="en-US" altLang="en-US" dirty="0">
                <a:latin typeface="HP Simplified" panose="020B0604020204020204" pitchFamily="34" charset="0"/>
              </a:rPr>
              <a:t>tough tissue : resistant to stretch.</a:t>
            </a:r>
          </a:p>
          <a:p>
            <a:pPr>
              <a:defRPr/>
            </a:pPr>
            <a:r>
              <a:rPr lang="en-US" altLang="en-US" dirty="0">
                <a:latin typeface="HP Simplified" panose="020B0604020204020204" pitchFamily="34" charset="0"/>
              </a:rPr>
              <a:t>                          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979B9B-BEB4-45FC-AD5B-E763431A6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795" y="3978045"/>
            <a:ext cx="2869809" cy="21951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4E3E63-823F-4F9E-A765-31E75A929E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7988" y="3978045"/>
            <a:ext cx="2507686" cy="21951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008433-6424-4D98-AF58-09BBCD99AF38}"/>
              </a:ext>
            </a:extLst>
          </p:cNvPr>
          <p:cNvSpPr txBox="1"/>
          <p:nvPr/>
        </p:nvSpPr>
        <p:spPr>
          <a:xfrm>
            <a:off x="7445205" y="3447386"/>
            <a:ext cx="520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P Simplified" panose="020B0604020204020204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B0459E-51B0-4EB0-8A9E-CFA52ABEAE0A}"/>
              </a:ext>
            </a:extLst>
          </p:cNvPr>
          <p:cNvSpPr txBox="1"/>
          <p:nvPr/>
        </p:nvSpPr>
        <p:spPr>
          <a:xfrm>
            <a:off x="10471578" y="3428998"/>
            <a:ext cx="520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P Simplified" panose="020B0604020204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1454522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940</Words>
  <Application>Microsoft Office PowerPoint</Application>
  <PresentationFormat>Widescreen</PresentationFormat>
  <Paragraphs>228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abdullah shadid</dc:creator>
  <cp:lastModifiedBy>خالد</cp:lastModifiedBy>
  <cp:revision>60</cp:revision>
  <dcterms:created xsi:type="dcterms:W3CDTF">2018-09-14T18:57:55Z</dcterms:created>
  <dcterms:modified xsi:type="dcterms:W3CDTF">2018-09-18T23:10:33Z</dcterms:modified>
</cp:coreProperties>
</file>