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9" r:id="rId13"/>
  </p:sldIdLst>
  <p:sldSz cx="9144000" cy="5143500" type="screen16x9"/>
  <p:notesSz cx="9144000" cy="51435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نوف" initials="نوف" lastIdx="3" clrIdx="0">
    <p:extLst>
      <p:ext uri="{19B8F6BF-5375-455C-9EA6-DF929625EA0E}">
        <p15:presenceInfo xmlns:p15="http://schemas.microsoft.com/office/powerpoint/2012/main" userId="c7320cd4-df20-4d7b-8d9c-a493da6a01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783" autoAdjust="0"/>
  </p:normalViewPr>
  <p:slideViewPr>
    <p:cSldViewPr>
      <p:cViewPr varScale="1">
        <p:scale>
          <a:sx n="90" d="100"/>
          <a:sy n="90" d="100"/>
        </p:scale>
        <p:origin x="8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740F-5F60-2046-8C13-E42F3B5348A7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420A4-A748-0641-A5FD-DBBCFC74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1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420A4-A748-0641-A5FD-DBBCFC7455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420A4-A748-0641-A5FD-DBBCFC7455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9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420A4-A748-0641-A5FD-DBBCFC7455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2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8df2776e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8df2776e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39A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4800599"/>
            <a:ext cx="9141460" cy="342900"/>
          </a:xfrm>
          <a:custGeom>
            <a:avLst/>
            <a:gdLst/>
            <a:ahLst/>
            <a:cxnLst/>
            <a:rect l="l" t="t" r="r" b="b"/>
            <a:pathLst>
              <a:path w="9141460" h="342900">
                <a:moveTo>
                  <a:pt x="0" y="342900"/>
                </a:moveTo>
                <a:lnTo>
                  <a:pt x="9140952" y="342900"/>
                </a:lnTo>
                <a:lnTo>
                  <a:pt x="9140952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4750308"/>
            <a:ext cx="9141460" cy="48895"/>
          </a:xfrm>
          <a:custGeom>
            <a:avLst/>
            <a:gdLst/>
            <a:ahLst/>
            <a:cxnLst/>
            <a:rect l="l" t="t" r="r" b="b"/>
            <a:pathLst>
              <a:path w="9141460" h="48895">
                <a:moveTo>
                  <a:pt x="0" y="48767"/>
                </a:moveTo>
                <a:lnTo>
                  <a:pt x="9140952" y="48767"/>
                </a:lnTo>
                <a:lnTo>
                  <a:pt x="9140952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905255" y="3258311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39A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39A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BD1C32-AF58-4AC0-BC9B-5803C8CCB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455571-5948-4AAD-9815-A6F99B88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F9D5B7-1F81-4839-9FB6-0BE8E79B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8D3C-57D3-124F-A578-EBB58297E942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FEDD4F-46B5-4598-B382-7042C98C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385C17-E2EB-4AE2-8C52-19488B5F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CBA2-009A-2E45-A785-964CC9F5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1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4800599"/>
            <a:ext cx="9141460" cy="342900"/>
          </a:xfrm>
          <a:custGeom>
            <a:avLst/>
            <a:gdLst/>
            <a:ahLst/>
            <a:cxnLst/>
            <a:rect l="l" t="t" r="r" b="b"/>
            <a:pathLst>
              <a:path w="9141460" h="342900">
                <a:moveTo>
                  <a:pt x="0" y="342900"/>
                </a:moveTo>
                <a:lnTo>
                  <a:pt x="9140952" y="342900"/>
                </a:lnTo>
                <a:lnTo>
                  <a:pt x="9140952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4750308"/>
            <a:ext cx="9141460" cy="48895"/>
          </a:xfrm>
          <a:custGeom>
            <a:avLst/>
            <a:gdLst/>
            <a:ahLst/>
            <a:cxnLst/>
            <a:rect l="l" t="t" r="r" b="b"/>
            <a:pathLst>
              <a:path w="9141460" h="48895">
                <a:moveTo>
                  <a:pt x="0" y="48767"/>
                </a:moveTo>
                <a:lnTo>
                  <a:pt x="9140952" y="48767"/>
                </a:lnTo>
                <a:lnTo>
                  <a:pt x="9140952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840" y="129362"/>
            <a:ext cx="219265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39A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86" y="1496060"/>
            <a:ext cx="8599627" cy="307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258311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76400" y="1913460"/>
            <a:ext cx="5486400" cy="924932"/>
          </a:xfrm>
          <a:prstGeom prst="rect">
            <a:avLst/>
          </a:prstGeom>
        </p:spPr>
        <p:txBody>
          <a:bodyPr vert="horz" wrap="square" lIns="0" tIns="339851" rIns="0" bIns="0" rtlCol="0">
            <a:spAutoFit/>
          </a:bodyPr>
          <a:lstStyle/>
          <a:p>
            <a:pPr marL="3181985" marR="5080" indent="-2814320" algn="ctr">
              <a:lnSpc>
                <a:spcPts val="4490"/>
              </a:lnSpc>
              <a:spcBef>
                <a:spcPts val="910"/>
              </a:spcBef>
            </a:pPr>
            <a:r>
              <a:rPr lang="en-US" sz="4400" b="1" kern="1200" spc="-38" dirty="0">
                <a:solidFill>
                  <a:srgbClr val="00B050"/>
                </a:solidFill>
                <a:latin typeface="HP Simplified" panose="020B0604020204020204" pitchFamily="34" charset="0"/>
                <a:ea typeface="Times New Roman"/>
                <a:cs typeface="Times New Roman"/>
              </a:rPr>
              <a:t>Epithelial</a:t>
            </a:r>
            <a:r>
              <a:rPr lang="en-US" sz="4400" b="1" kern="1200" dirty="0">
                <a:solidFill>
                  <a:srgbClr val="00B050"/>
                </a:solidFill>
                <a:latin typeface="HP Simplified" panose="020B0604020204020204" pitchFamily="34" charset="0"/>
                <a:cs typeface="+mn-cs"/>
              </a:rPr>
              <a:t> Tissue</a:t>
            </a:r>
            <a:endParaRPr sz="4400" b="1" kern="1200" dirty="0">
              <a:solidFill>
                <a:srgbClr val="00B050"/>
              </a:solidFill>
              <a:latin typeface="HP Simplified" panose="020B0604020204020204" pitchFamily="34" charset="0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819" y="101362"/>
            <a:ext cx="1733166" cy="10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115311" cy="746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6200" y="3304032"/>
            <a:ext cx="1339144" cy="1406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Google Shape;94;p14"/>
          <p:cNvSpPr txBox="1"/>
          <p:nvPr/>
        </p:nvSpPr>
        <p:spPr>
          <a:xfrm>
            <a:off x="7322819" y="3959205"/>
            <a:ext cx="1680903" cy="751479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B050"/>
                </a:solidFill>
                <a:latin typeface="HP Simplified" panose="020B0604020202020204" charset="0"/>
              </a:rPr>
              <a:t>-  Colour index 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0000"/>
                </a:solidFill>
                <a:latin typeface="HP Simplified" panose="020B0604020204020204" pitchFamily="34" charset="0"/>
              </a:rPr>
              <a:t>Red : important</a:t>
            </a:r>
            <a:endParaRPr sz="1200" b="1" dirty="0">
              <a:solidFill>
                <a:srgbClr val="FF0000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666666"/>
                </a:solidFill>
                <a:latin typeface="HP Simplified" panose="020B0604020204020204" pitchFamily="34" charset="0"/>
              </a:rPr>
              <a:t>Grey : doctors notes</a:t>
            </a:r>
            <a:endParaRPr sz="1200" b="1" dirty="0">
              <a:solidFill>
                <a:srgbClr val="666666"/>
              </a:solidFill>
              <a:latin typeface="HP Simplified" panose="020B06040202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9900FF"/>
              </a:solidFill>
              <a:latin typeface="HP Simplified" panose="020B0604020204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98660" y="1241836"/>
            <a:ext cx="2841880" cy="92333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GB" sz="3600" kern="1200" spc="-38" dirty="0">
                <a:solidFill>
                  <a:srgbClr val="92D050"/>
                </a:solidFill>
                <a:latin typeface="HP Simplified" panose="020B0604020204020204" pitchFamily="34" charset="0"/>
                <a:ea typeface="Times New Roman"/>
                <a:cs typeface="Times New Roman"/>
                <a:sym typeface="Times New Roman"/>
              </a:rPr>
              <a:t>Lecture 2 :</a:t>
            </a:r>
            <a:br>
              <a:rPr lang="en-US" sz="1400" kern="1200" dirty="0">
                <a:solidFill>
                  <a:srgbClr val="92D050"/>
                </a:solidFill>
                <a:latin typeface="HP Simplified" panose="020B0604020204020204" pitchFamily="34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46D6C-3344-4927-BE68-90FC74333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68" y="3364249"/>
            <a:ext cx="1281686" cy="1281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B996-0F5F-4E49-B744-5DEE56F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8" y="290560"/>
            <a:ext cx="6876584" cy="994172"/>
          </a:xfrm>
        </p:spPr>
        <p:txBody>
          <a:bodyPr>
            <a:norm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B050"/>
                </a:solidFill>
                <a:latin typeface="HP Simplified"/>
              </a:rPr>
              <a:t>Clinical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9FF97-CB61-5B4D-8243-9541CA54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2" y="1267383"/>
            <a:ext cx="6553200" cy="3486628"/>
          </a:xfrm>
        </p:spPr>
        <p:txBody>
          <a:bodyPr>
            <a:normAutofit lnSpcReduction="10000"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+mj-lt"/>
              <a:buAutoNum type="arabicPeriod"/>
            </a:pPr>
            <a:r>
              <a:rPr lang="en-US" sz="1800" b="1" dirty="0">
                <a:solidFill>
                  <a:srgbClr val="92D050"/>
                </a:solidFill>
                <a:latin typeface="HP Simplified"/>
              </a:rPr>
              <a:t>Immotile cilia syndrome (Kartegener’s Syndrome):</a:t>
            </a:r>
            <a:r>
              <a:rPr lang="en-US" sz="1800" b="1" dirty="0">
                <a:latin typeface="HP Simplified"/>
              </a:rPr>
              <a:t> </a:t>
            </a:r>
          </a:p>
          <a:p>
            <a:pPr algn="l" rtl="0"/>
            <a:r>
              <a:rPr lang="en-US" sz="1600" dirty="0">
                <a:latin typeface="HP Simplified"/>
              </a:rPr>
              <a:t>Disorder that </a:t>
            </a:r>
            <a:r>
              <a:rPr lang="en-US" sz="1600" dirty="0">
                <a:solidFill>
                  <a:srgbClr val="FF0000"/>
                </a:solidFill>
                <a:latin typeface="HP Simplified"/>
              </a:rPr>
              <a:t>causes infertility in male </a:t>
            </a:r>
            <a:r>
              <a:rPr lang="en-US" sz="1600" dirty="0">
                <a:latin typeface="HP Simplified"/>
              </a:rPr>
              <a:t>and </a:t>
            </a:r>
            <a:r>
              <a:rPr lang="en-US" sz="1600" b="1" dirty="0">
                <a:latin typeface="HP Simplified"/>
              </a:rPr>
              <a:t>chronic respiratory tract infection in both sexes</a:t>
            </a:r>
            <a:r>
              <a:rPr lang="en-US" sz="1600" dirty="0">
                <a:latin typeface="HP Simplified"/>
              </a:rPr>
              <a:t>. </a:t>
            </a:r>
          </a:p>
          <a:p>
            <a:pPr algn="l" rtl="0"/>
            <a:r>
              <a:rPr lang="en-US" sz="1600" dirty="0">
                <a:latin typeface="HP Simplified"/>
              </a:rPr>
              <a:t>It is </a:t>
            </a:r>
            <a:r>
              <a:rPr lang="en-US" sz="1600" b="1" dirty="0">
                <a:latin typeface="HP Simplified"/>
              </a:rPr>
              <a:t>caused by immobility of cilia and flagella induced by deficiency of dynein.</a:t>
            </a:r>
          </a:p>
          <a:p>
            <a:pPr algn="l" rtl="0"/>
            <a:r>
              <a:rPr lang="en-US" sz="1600" b="1" dirty="0">
                <a:solidFill>
                  <a:srgbClr val="FF0000"/>
                </a:solidFill>
                <a:latin typeface="HP Simplified"/>
              </a:rPr>
              <a:t> *</a:t>
            </a:r>
            <a:r>
              <a:rPr lang="en-US" sz="1600" dirty="0">
                <a:solidFill>
                  <a:srgbClr val="FF0000"/>
                </a:solidFill>
                <a:latin typeface="HP Simplified"/>
              </a:rPr>
              <a:t>(Dynein protein is responsible for movements of cilia and flagella.)</a:t>
            </a:r>
          </a:p>
          <a:p>
            <a:pPr algn="l" rtl="0"/>
            <a:endParaRPr lang="en-US" sz="1600" dirty="0">
              <a:solidFill>
                <a:srgbClr val="FF0000"/>
              </a:solidFill>
              <a:latin typeface="HP Simplified"/>
            </a:endParaRPr>
          </a:p>
          <a:p>
            <a:pPr marL="342900" indent="-342900" algn="l" rtl="0">
              <a:buAutoNum type="arabicPeriod" startAt="2"/>
            </a:pPr>
            <a:r>
              <a:rPr lang="en-US" sz="1800" b="1" dirty="0">
                <a:solidFill>
                  <a:srgbClr val="92D050"/>
                </a:solidFill>
                <a:latin typeface="HP Simplified"/>
              </a:rPr>
              <a:t>Metaplasia:</a:t>
            </a:r>
          </a:p>
          <a:p>
            <a:pPr algn="l" rtl="0"/>
            <a:r>
              <a:rPr lang="en-US" sz="1800" b="1" dirty="0">
                <a:solidFill>
                  <a:srgbClr val="92D050"/>
                </a:solidFill>
                <a:latin typeface="HP Simplified"/>
              </a:rPr>
              <a:t> </a:t>
            </a:r>
            <a:r>
              <a:rPr lang="en-US" sz="1600" dirty="0">
                <a:latin typeface="HP Simplified"/>
              </a:rPr>
              <a:t>It is the transformation of one type of tissue to another in response to injury.</a:t>
            </a:r>
          </a:p>
          <a:p>
            <a:pPr algn="l" rtl="0"/>
            <a:r>
              <a:rPr lang="en-US" sz="1600" dirty="0">
                <a:latin typeface="HP Simplified"/>
              </a:rPr>
              <a:t> This condition is usually</a:t>
            </a:r>
            <a:r>
              <a:rPr lang="en-US" sz="1600" dirty="0">
                <a:solidFill>
                  <a:srgbClr val="FF0000"/>
                </a:solidFill>
                <a:latin typeface="HP Simplified"/>
              </a:rPr>
              <a:t> reversible </a:t>
            </a:r>
            <a:r>
              <a:rPr lang="en-US" sz="1600" dirty="0">
                <a:latin typeface="HP Simplified"/>
              </a:rPr>
              <a:t>if the </a:t>
            </a:r>
            <a:r>
              <a:rPr lang="en-US" sz="1600" b="1" dirty="0">
                <a:latin typeface="HP Simplified"/>
              </a:rPr>
              <a:t>injury is removed.</a:t>
            </a:r>
          </a:p>
          <a:p>
            <a:pPr marL="0" indent="0" algn="l" rtl="0">
              <a:buNone/>
            </a:pPr>
            <a:r>
              <a:rPr lang="en-US" sz="1600" dirty="0">
                <a:latin typeface="HP Simplified"/>
              </a:rPr>
              <a:t> 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92D050"/>
                </a:solidFill>
                <a:latin typeface="HP Simplified"/>
              </a:rPr>
              <a:t>Example: </a:t>
            </a:r>
            <a:r>
              <a:rPr lang="en-US" sz="1600" dirty="0">
                <a:latin typeface="HP Simplified"/>
              </a:rPr>
              <a:t>pseudostratified ciliated columnar epithelium of the respiratory passages, e.g. trachea , of heavy smokers may undergo </a:t>
            </a:r>
            <a:r>
              <a:rPr lang="en-US" sz="1600" b="1" dirty="0">
                <a:latin typeface="HP Simplified"/>
              </a:rPr>
              <a:t>squamous metaplasia </a:t>
            </a:r>
            <a:r>
              <a:rPr lang="en-US" sz="1600" dirty="0">
                <a:latin typeface="HP Simplified"/>
              </a:rPr>
              <a:t>, transforming into stratified squamous epithelium. 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650ED8B6-B561-9146-9E67-4A9B19804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42" y="2822450"/>
            <a:ext cx="2534442" cy="19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1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3237FADD-5338-4876-9072-B576F948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9292"/>
            <a:ext cx="2941320" cy="369332"/>
          </a:xfrm>
        </p:spPr>
        <p:txBody>
          <a:bodyPr/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B050"/>
                </a:solidFill>
                <a:latin typeface="HP Simplified"/>
              </a:rPr>
              <a:t>MCQs:</a:t>
            </a:r>
            <a:endParaRPr lang="ar-SA" sz="2400" dirty="0">
              <a:solidFill>
                <a:srgbClr val="00B050"/>
              </a:solidFill>
              <a:latin typeface="HP Simplified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38F59C-745A-4758-AEBB-7D785BFA2EAD}"/>
              </a:ext>
            </a:extLst>
          </p:cNvPr>
          <p:cNvSpPr txBox="1"/>
          <p:nvPr/>
        </p:nvSpPr>
        <p:spPr>
          <a:xfrm>
            <a:off x="2653860" y="733222"/>
            <a:ext cx="6638257" cy="49746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buClr>
                <a:srgbClr val="2A1A00"/>
              </a:buClr>
            </a:pPr>
            <a:r>
              <a:rPr lang="en-US" sz="1200" b="1" dirty="0">
                <a:latin typeface="HP Simplified"/>
                <a:cs typeface="+mj-cs"/>
              </a:rPr>
              <a:t>*</a:t>
            </a:r>
            <a:r>
              <a:rPr lang="en-US" sz="1200" b="1" dirty="0">
                <a:solidFill>
                  <a:srgbClr val="92D050"/>
                </a:solidFill>
                <a:latin typeface="HP Simplified"/>
                <a:cs typeface="+mj-cs"/>
              </a:rPr>
              <a:t>4-Kartegener’s syndrome causes chronic respiratory tract infection in? </a:t>
            </a:r>
          </a:p>
          <a:p>
            <a:pPr lvl="0" algn="l" rtl="0">
              <a:buClr>
                <a:srgbClr val="2A1A00"/>
              </a:buClr>
            </a:pPr>
            <a:r>
              <a:rPr lang="en-US" sz="1200" dirty="0">
                <a:latin typeface="HP Simplified"/>
                <a:cs typeface="+mj-cs"/>
              </a:rPr>
              <a:t>A) children </a:t>
            </a:r>
          </a:p>
          <a:p>
            <a:pPr lvl="0" algn="l" rtl="0">
              <a:buClr>
                <a:srgbClr val="2A1A00"/>
              </a:buClr>
            </a:pPr>
            <a:r>
              <a:rPr lang="en-US" sz="1200" dirty="0">
                <a:latin typeface="HP Simplified"/>
                <a:cs typeface="+mj-cs"/>
              </a:rPr>
              <a:t>B) males</a:t>
            </a:r>
          </a:p>
          <a:p>
            <a:pPr lvl="0" algn="l" rtl="0">
              <a:buClr>
                <a:srgbClr val="2A1A00"/>
              </a:buClr>
            </a:pPr>
            <a:r>
              <a:rPr lang="en-US" sz="1200" dirty="0">
                <a:latin typeface="HP Simplified"/>
                <a:cs typeface="+mj-cs"/>
              </a:rPr>
              <a:t>C) females</a:t>
            </a:r>
          </a:p>
          <a:p>
            <a:pPr lvl="0" algn="l" rtl="0">
              <a:buClr>
                <a:srgbClr val="2A1A00"/>
              </a:buClr>
            </a:pPr>
            <a:r>
              <a:rPr lang="en-US" sz="1200" dirty="0">
                <a:latin typeface="HP Simplified"/>
                <a:cs typeface="+mj-cs"/>
              </a:rPr>
              <a:t>D) both sexes</a:t>
            </a:r>
            <a:endParaRPr lang="en-GB" sz="1200" dirty="0">
              <a:latin typeface="HP Simplified"/>
              <a:cs typeface="+mj-cs"/>
            </a:endParaRPr>
          </a:p>
          <a:p>
            <a:pPr lvl="0" algn="l" rtl="0">
              <a:buClr>
                <a:srgbClr val="2A1A00"/>
              </a:buClr>
            </a:pPr>
            <a:endParaRPr lang="en-GB" sz="1200" dirty="0">
              <a:latin typeface="HP Simplified"/>
              <a:cs typeface="+mj-cs"/>
            </a:endParaRPr>
          </a:p>
          <a:p>
            <a:pPr lvl="0" algn="l" defTabSz="914400" rtl="0"/>
            <a:r>
              <a:rPr lang="en-US" sz="1200" b="1" dirty="0">
                <a:latin typeface="HP Simplified"/>
              </a:rPr>
              <a:t>*</a:t>
            </a:r>
            <a:r>
              <a:rPr lang="en-US" sz="1200" b="1" dirty="0">
                <a:solidFill>
                  <a:srgbClr val="92D050"/>
                </a:solidFill>
                <a:latin typeface="HP Simplified"/>
              </a:rPr>
              <a:t>5-If the injury is removed, metaplasia is usually?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A) reversible     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B) irreversible   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C) chronic   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D) Acute</a:t>
            </a:r>
          </a:p>
          <a:p>
            <a:pPr lvl="0" algn="l" defTabSz="914400" rtl="0"/>
            <a:endParaRPr lang="en-GB" sz="1200" dirty="0">
              <a:solidFill>
                <a:prstClr val="black"/>
              </a:solidFill>
              <a:latin typeface="HP Simplified"/>
            </a:endParaRPr>
          </a:p>
          <a:p>
            <a:pPr lvl="0" algn="l" defTabSz="914400" rtl="0"/>
            <a:r>
              <a:rPr lang="en-US" sz="1200" b="1" dirty="0">
                <a:latin typeface="HP Simplified"/>
              </a:rPr>
              <a:t>*</a:t>
            </a:r>
            <a:r>
              <a:rPr lang="en-US" sz="1200" b="1" dirty="0">
                <a:solidFill>
                  <a:srgbClr val="92D050"/>
                </a:solidFill>
                <a:latin typeface="HP Simplified"/>
              </a:rPr>
              <a:t>6-What differences between nuclei of simple squamous epithelium &amp; simple cuboidal epithelium?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A)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 Simple squamous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flat nuclei 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Simple cuboidal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basal oval nuclei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B)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 Simple squamous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central rounded nuclei. 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Simple cuboidal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flat nuclei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C)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 Simple squamous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basal oval nuclei 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Simple cuboidal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central rounded nuclei</a:t>
            </a:r>
          </a:p>
          <a:p>
            <a:pPr lvl="0" algn="l" defTabSz="914400" rtl="0"/>
            <a:r>
              <a:rPr lang="en-US" sz="1200" dirty="0">
                <a:solidFill>
                  <a:prstClr val="black"/>
                </a:solidFill>
                <a:latin typeface="HP Simplified"/>
              </a:rPr>
              <a:t>D) 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Simple squamous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flat nuclei </a:t>
            </a:r>
            <a:r>
              <a:rPr lang="en-US" sz="1200" b="1" dirty="0">
                <a:solidFill>
                  <a:prstClr val="black"/>
                </a:solidFill>
                <a:latin typeface="HP Simplified"/>
              </a:rPr>
              <a:t>Simple cuboidal epithelium</a:t>
            </a:r>
            <a:r>
              <a:rPr lang="en-US" sz="1200" dirty="0">
                <a:solidFill>
                  <a:prstClr val="black"/>
                </a:solidFill>
                <a:latin typeface="HP Simplified"/>
              </a:rPr>
              <a:t>: central rounded nuclei</a:t>
            </a:r>
          </a:p>
          <a:p>
            <a:pPr lvl="0" algn="l" defTabSz="914400" rtl="0"/>
            <a:endParaRPr lang="en-US" sz="1200" dirty="0">
              <a:solidFill>
                <a:prstClr val="black"/>
              </a:solidFill>
              <a:latin typeface="HP Simplified"/>
            </a:endParaRPr>
          </a:p>
          <a:p>
            <a:pPr lvl="1" algn="l" rtl="0">
              <a:buClr>
                <a:srgbClr val="2A1A00"/>
              </a:buClr>
            </a:pPr>
            <a:endParaRPr lang="en-US" sz="1050" dirty="0">
              <a:latin typeface="HP Simplified"/>
              <a:cs typeface="+mj-cs"/>
            </a:endParaRPr>
          </a:p>
          <a:p>
            <a:pPr lvl="0" algn="l" rtl="0">
              <a:buClr>
                <a:srgbClr val="2A1A00"/>
              </a:buClr>
            </a:pPr>
            <a:endParaRPr lang="en-US" sz="1050" dirty="0">
              <a:latin typeface="HP Simplified"/>
            </a:endParaRPr>
          </a:p>
          <a:p>
            <a:pPr lvl="1" algn="l" rtl="0">
              <a:buClr>
                <a:srgbClr val="2A1A00"/>
              </a:buClr>
            </a:pPr>
            <a:endParaRPr lang="en-US" sz="1050" dirty="0">
              <a:latin typeface="HP Simplified"/>
            </a:endParaRPr>
          </a:p>
          <a:p>
            <a:pPr lvl="1" algn="l" rtl="0">
              <a:lnSpc>
                <a:spcPct val="110000"/>
              </a:lnSpc>
              <a:spcBef>
                <a:spcPts val="525"/>
              </a:spcBef>
              <a:buClr>
                <a:srgbClr val="2A1A00"/>
              </a:buClr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816620"/>
            <a:ext cx="2667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  <a:latin typeface="HP Simplified"/>
              </a:rPr>
              <a:t>1-Fallopian tubes is example of ?</a:t>
            </a:r>
          </a:p>
          <a:p>
            <a:r>
              <a:rPr lang="en-US" sz="1200" dirty="0">
                <a:latin typeface="HP Simplified"/>
              </a:rPr>
              <a:t>A) ciliated Pseudo-Stratified Columnar     </a:t>
            </a:r>
          </a:p>
          <a:p>
            <a:r>
              <a:rPr lang="en-US" sz="1200" dirty="0">
                <a:latin typeface="HP Simplified"/>
              </a:rPr>
              <a:t>B) ciliated Simple Columnar Epithelium     </a:t>
            </a:r>
          </a:p>
          <a:p>
            <a:r>
              <a:rPr lang="en-US" sz="1200" dirty="0">
                <a:latin typeface="HP Simplified"/>
              </a:rPr>
              <a:t>C) transitional epithelium   </a:t>
            </a:r>
          </a:p>
          <a:p>
            <a:r>
              <a:rPr lang="en-US" sz="1200" dirty="0">
                <a:latin typeface="HP Simplified"/>
              </a:rPr>
              <a:t> D) stratified columnar epithelium</a:t>
            </a:r>
          </a:p>
          <a:p>
            <a:endParaRPr lang="en-US" sz="1200" dirty="0">
              <a:latin typeface="HP Simplified"/>
            </a:endParaRPr>
          </a:p>
          <a:p>
            <a:r>
              <a:rPr lang="en-US" sz="1200" b="1" dirty="0">
                <a:latin typeface="HP Simplified"/>
              </a:rPr>
              <a:t>*</a:t>
            </a:r>
            <a:r>
              <a:rPr lang="en-US" sz="1200" b="1" dirty="0">
                <a:solidFill>
                  <a:srgbClr val="92D050"/>
                </a:solidFill>
                <a:latin typeface="HP Simplified"/>
              </a:rPr>
              <a:t>2-All epithelial tissue rest on?</a:t>
            </a:r>
          </a:p>
          <a:p>
            <a:r>
              <a:rPr lang="en-US" sz="1200" dirty="0">
                <a:latin typeface="HP Simplified"/>
              </a:rPr>
              <a:t>A) lamina </a:t>
            </a:r>
          </a:p>
          <a:p>
            <a:r>
              <a:rPr lang="en-US" sz="1200" dirty="0">
                <a:latin typeface="HP Simplified"/>
              </a:rPr>
              <a:t>B) nuclei  </a:t>
            </a:r>
          </a:p>
          <a:p>
            <a:r>
              <a:rPr lang="en-US" sz="1200" dirty="0">
                <a:latin typeface="HP Simplified"/>
              </a:rPr>
              <a:t>C) basement membrane   </a:t>
            </a:r>
          </a:p>
          <a:p>
            <a:r>
              <a:rPr lang="en-US" sz="1200" dirty="0">
                <a:latin typeface="HP Simplified"/>
              </a:rPr>
              <a:t>D) basal cell</a:t>
            </a:r>
          </a:p>
          <a:p>
            <a:endParaRPr lang="en-GB" sz="1200" dirty="0">
              <a:latin typeface="HP Simplified"/>
            </a:endParaRPr>
          </a:p>
          <a:p>
            <a:pPr lvl="0"/>
            <a:endParaRPr lang="en-US" sz="1200" dirty="0">
              <a:solidFill>
                <a:prstClr val="black"/>
              </a:solidFill>
              <a:latin typeface="HP Simplified"/>
            </a:endParaRPr>
          </a:p>
          <a:p>
            <a:pPr lvl="0"/>
            <a:r>
              <a:rPr lang="en-US" sz="1200" b="1" dirty="0">
                <a:latin typeface="HP Simplified"/>
              </a:rPr>
              <a:t>*</a:t>
            </a:r>
            <a:r>
              <a:rPr lang="en-US" sz="1200" b="1" dirty="0">
                <a:solidFill>
                  <a:srgbClr val="92D050"/>
                </a:solidFill>
                <a:latin typeface="HP Simplified"/>
              </a:rPr>
              <a:t>3-What function of Dynein protein?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HP Simplified"/>
              </a:rPr>
              <a:t>A) protection the cilia &amp; flagella   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HP Simplified"/>
              </a:rPr>
              <a:t>B) growth of cilia.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HP Simplified"/>
              </a:rPr>
              <a:t>C) movements of cilia and flagella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HP Simplified"/>
              </a:rPr>
              <a:t>D) movement of cilia only</a:t>
            </a:r>
          </a:p>
          <a:p>
            <a:endParaRPr lang="en-US" sz="1200" dirty="0">
              <a:latin typeface="HP Simplified"/>
            </a:endParaRPr>
          </a:p>
          <a:p>
            <a:endParaRPr lang="en-GB" sz="1200" dirty="0">
              <a:latin typeface="HP Simplified"/>
            </a:endParaRPr>
          </a:p>
          <a:p>
            <a:endParaRPr lang="en-US" sz="1200" dirty="0">
              <a:latin typeface="HP Simplifi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" t="3022" r="691" b="33634"/>
          <a:stretch/>
        </p:blipFill>
        <p:spPr>
          <a:xfrm rot="10800000">
            <a:off x="2133599" y="4786938"/>
            <a:ext cx="4523773" cy="30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95555-E7ED-47C8-91BF-81C0C56ECD60}"/>
              </a:ext>
            </a:extLst>
          </p:cNvPr>
          <p:cNvSpPr txBox="1"/>
          <p:nvPr/>
        </p:nvSpPr>
        <p:spPr>
          <a:xfrm>
            <a:off x="13138" y="4830130"/>
            <a:ext cx="1968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  <a:latin typeface="HP Simplified" panose="020B0604020204020204" pitchFamily="34" charset="0"/>
              </a:rPr>
              <a:t>* FROM 437 TEAMWORK</a:t>
            </a:r>
          </a:p>
        </p:txBody>
      </p:sp>
    </p:spTree>
    <p:extLst>
      <p:ext uri="{BB962C8B-B14F-4D97-AF65-F5344CB8AC3E}">
        <p14:creationId xmlns:p14="http://schemas.microsoft.com/office/powerpoint/2010/main" val="122491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0B8A9-DAF0-4215-A838-F327D628FD1D}"/>
              </a:ext>
            </a:extLst>
          </p:cNvPr>
          <p:cNvSpPr txBox="1"/>
          <p:nvPr/>
        </p:nvSpPr>
        <p:spPr>
          <a:xfrm>
            <a:off x="3352800" y="875634"/>
            <a:ext cx="225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Team members :</a:t>
            </a:r>
          </a:p>
          <a:p>
            <a:endParaRPr lang="en-US" sz="2000" dirty="0">
              <a:latin typeface="HP Simplified" panose="020B0604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1B574-D698-4E71-A001-C97DC37BD00D}"/>
              </a:ext>
            </a:extLst>
          </p:cNvPr>
          <p:cNvSpPr txBox="1"/>
          <p:nvPr/>
        </p:nvSpPr>
        <p:spPr>
          <a:xfrm>
            <a:off x="6006500" y="1487827"/>
            <a:ext cx="2530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Alhanouf alhaluli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Rawan alzayed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Renad alkanaan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Nouf albrikan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</a:rPr>
              <a:t>Roaa aljohani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22D1E-0636-4E9B-ADF7-88DC7657BE7A}"/>
              </a:ext>
            </a:extLst>
          </p:cNvPr>
          <p:cNvSpPr txBox="1"/>
          <p:nvPr/>
        </p:nvSpPr>
        <p:spPr>
          <a:xfrm>
            <a:off x="2901793" y="3337133"/>
            <a:ext cx="29983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Team leaders : </a:t>
            </a:r>
          </a:p>
          <a:p>
            <a:pPr lvl="0" algn="ctr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Noura alnasser</a:t>
            </a:r>
          </a:p>
          <a:p>
            <a:pPr lvl="0" algn="ctr"/>
            <a:r>
              <a:rPr lang="en-US" b="1" dirty="0">
                <a:solidFill>
                  <a:srgbClr val="92D050"/>
                </a:solidFill>
                <a:latin typeface="HP Simplified" panose="020B0604020204020204" pitchFamily="34" charset="0"/>
                <a:ea typeface="Lora"/>
                <a:cs typeface="Lora"/>
                <a:sym typeface="Lora"/>
              </a:rPr>
              <a:t>Abdullah shadid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1C334-CB83-4F9C-81FE-DD1F6F7F45E0}"/>
              </a:ext>
            </a:extLst>
          </p:cNvPr>
          <p:cNvSpPr txBox="1"/>
          <p:nvPr/>
        </p:nvSpPr>
        <p:spPr>
          <a:xfrm>
            <a:off x="861237" y="1583520"/>
            <a:ext cx="2690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b="1">
                <a:solidFill>
                  <a:srgbClr val="00B050"/>
                </a:solidFill>
                <a:latin typeface="Lora"/>
              </a:defRPr>
            </a:lvl1pPr>
          </a:lstStyle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Abdullah alassaf               </a:t>
            </a:r>
          </a:p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Abdullah altuwaijri </a:t>
            </a:r>
          </a:p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Talal jamal aldeen</a:t>
            </a:r>
          </a:p>
          <a:p>
            <a:r>
              <a:rPr lang="en-US" dirty="0">
                <a:solidFill>
                  <a:srgbClr val="92D050"/>
                </a:solidFill>
                <a:latin typeface="HP Simplified" panose="020B0604020204020204" pitchFamily="34" charset="0"/>
              </a:rPr>
              <a:t>Faisal alqifari</a:t>
            </a:r>
          </a:p>
          <a:p>
            <a:endParaRPr lang="en-US" dirty="0">
              <a:latin typeface="HP Simplified" panose="020B0604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C7746-836D-47E6-A8E4-F201887AF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7" t="20786" r="9830" b="3215"/>
          <a:stretch/>
        </p:blipFill>
        <p:spPr>
          <a:xfrm>
            <a:off x="0" y="3337133"/>
            <a:ext cx="1486418" cy="1406421"/>
          </a:xfrm>
          <a:prstGeom prst="rect">
            <a:avLst/>
          </a:prstGeom>
        </p:spPr>
      </p:pic>
      <p:sp>
        <p:nvSpPr>
          <p:cNvPr id="8" name="object 4"/>
          <p:cNvSpPr/>
          <p:nvPr/>
        </p:nvSpPr>
        <p:spPr>
          <a:xfrm>
            <a:off x="609600" y="325755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2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0599"/>
            <a:ext cx="9144000" cy="342900"/>
          </a:xfrm>
          <a:custGeom>
            <a:avLst/>
            <a:gdLst/>
            <a:ahLst/>
            <a:cxnLst/>
            <a:rect l="l" t="t" r="r" b="b"/>
            <a:pathLst>
              <a:path w="9144000" h="342900">
                <a:moveTo>
                  <a:pt x="0" y="342900"/>
                </a:moveTo>
                <a:lnTo>
                  <a:pt x="9144000" y="3429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750308"/>
            <a:ext cx="9144000" cy="50800"/>
          </a:xfrm>
          <a:custGeom>
            <a:avLst/>
            <a:gdLst/>
            <a:ahLst/>
            <a:cxnLst/>
            <a:rect l="l" t="t" r="r" b="b"/>
            <a:pathLst>
              <a:path w="9144000" h="50800">
                <a:moveTo>
                  <a:pt x="0" y="50291"/>
                </a:moveTo>
                <a:lnTo>
                  <a:pt x="9144000" y="50291"/>
                </a:lnTo>
                <a:lnTo>
                  <a:pt x="9144000" y="0"/>
                </a:lnTo>
                <a:lnTo>
                  <a:pt x="0" y="0"/>
                </a:lnTo>
                <a:lnTo>
                  <a:pt x="0" y="50291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94588" y="1303019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94870" y="1204260"/>
            <a:ext cx="7736028" cy="337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endParaRPr lang="en-US" altLang="ar-SA" sz="2000" b="1" dirty="0">
              <a:solidFill>
                <a:srgbClr val="92D050"/>
              </a:solidFill>
              <a:latin typeface="HP Simplified" panose="020B0604020204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Describe general characteristics of epithelial tissue.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Discuss microscopic structure and distribution of different types of epithelial membranes.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Classify glandular epithelium according to different parameters.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Enumerate the functions of epithelial tissue.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rgbClr val="92D050"/>
                </a:solidFill>
                <a:latin typeface="HP Simplified" panose="020B0604020204020204" pitchFamily="34" charset="0"/>
              </a:rPr>
              <a:t>Understand the following </a:t>
            </a:r>
            <a:r>
              <a:rPr lang="en-US" altLang="ar-SA" sz="2000" b="1" dirty="0">
                <a:solidFill>
                  <a:srgbClr val="92D050"/>
                </a:solidFill>
                <a:latin typeface="HP Simplified" panose="020B0604020204020204"/>
              </a:rPr>
              <a:t>clinical applications</a:t>
            </a:r>
            <a:r>
              <a:rPr lang="en-US" altLang="ar-SA" sz="2000" dirty="0">
                <a:solidFill>
                  <a:srgbClr val="92D050"/>
                </a:solidFill>
                <a:latin typeface="HP Simplified" panose="020B0604020204020204"/>
              </a:rPr>
              <a:t>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ar-SA" sz="1600" b="1" dirty="0">
                <a:latin typeface="HP Simplified" panose="020B0604020202020204" charset="0"/>
              </a:rPr>
              <a:t>- Immotile cilia syndrome (Kartagener’</a:t>
            </a:r>
            <a:r>
              <a:rPr lang="en-US" altLang="ja-JP" sz="1600" b="1" dirty="0">
                <a:latin typeface="HP Simplified" panose="020B0604020202020204" charset="0"/>
              </a:rPr>
              <a:t>s syndrome).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ar-SA" sz="1600" b="1" dirty="0">
                <a:latin typeface="HP Simplified" panose="020B0604020202020204" charset="0"/>
              </a:rPr>
              <a:t>- Metaplasia.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870" y="699642"/>
            <a:ext cx="76979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3000" kern="1200" dirty="0">
                <a:solidFill>
                  <a:srgbClr val="00B050"/>
                </a:solidFill>
                <a:latin typeface="HP Simplified" panose="020B0604020204020204" pitchFamily="34" charset="0"/>
                <a:ea typeface="+mn-ea"/>
                <a:cs typeface="+mn-cs"/>
              </a:rPr>
              <a:t>Objectives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0599"/>
            <a:ext cx="9144000" cy="342900"/>
          </a:xfrm>
          <a:custGeom>
            <a:avLst/>
            <a:gdLst/>
            <a:ahLst/>
            <a:cxnLst/>
            <a:rect l="l" t="t" r="r" b="b"/>
            <a:pathLst>
              <a:path w="9144000" h="342900">
                <a:moveTo>
                  <a:pt x="0" y="342900"/>
                </a:moveTo>
                <a:lnTo>
                  <a:pt x="9144000" y="3429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750308"/>
            <a:ext cx="9144000" cy="50800"/>
          </a:xfrm>
          <a:custGeom>
            <a:avLst/>
            <a:gdLst/>
            <a:ahLst/>
            <a:cxnLst/>
            <a:rect l="l" t="t" r="r" b="b"/>
            <a:pathLst>
              <a:path w="9144000" h="50800">
                <a:moveTo>
                  <a:pt x="0" y="50291"/>
                </a:moveTo>
                <a:lnTo>
                  <a:pt x="9144000" y="50291"/>
                </a:lnTo>
                <a:lnTo>
                  <a:pt x="9144000" y="0"/>
                </a:lnTo>
                <a:lnTo>
                  <a:pt x="0" y="0"/>
                </a:lnTo>
                <a:lnTo>
                  <a:pt x="0" y="50291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25912" y="74295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25912" y="146168"/>
            <a:ext cx="745342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GB" sz="3200" kern="1200" dirty="0">
                <a:solidFill>
                  <a:srgbClr val="00B050"/>
                </a:solidFill>
                <a:latin typeface="HP Simplified" panose="020B0604020204020204" pitchFamily="34" charset="0"/>
                <a:ea typeface="+mn-ea"/>
                <a:cs typeface="+mn-cs"/>
              </a:rPr>
              <a:t>Epithelial tissue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24763" y="974466"/>
            <a:ext cx="8599627" cy="480131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GB" b="1" dirty="0">
                <a:solidFill>
                  <a:srgbClr val="92D05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General characteristics:</a:t>
            </a:r>
          </a:p>
          <a:p>
            <a:pPr>
              <a:buClr>
                <a:srgbClr val="00B050"/>
              </a:buClr>
            </a:pPr>
            <a:endParaRPr lang="ar-SA" dirty="0">
              <a:latin typeface="Trebuchet MS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851" y="2867407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Epithelial membranes:</a:t>
            </a: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20000"/>
              <a:defRPr/>
            </a:pPr>
            <a:endParaRPr lang="en-GB" sz="1600" kern="0" dirty="0">
              <a:solidFill>
                <a:srgbClr val="FF0000"/>
              </a:solidFill>
              <a:latin typeface="HP Simplified" panose="020B0604020204020204"/>
              <a:ea typeface="MS PGothic" panose="020B0600070205080204" pitchFamily="34" charset="-128"/>
              <a:cs typeface="Times New Roman" pitchFamily="18" charset="0"/>
            </a:endParaRPr>
          </a:p>
          <a:p>
            <a:pPr lv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20000"/>
              <a:defRPr/>
            </a:pPr>
            <a:endParaRPr lang="en-GB" sz="1600" kern="0" dirty="0">
              <a:solidFill>
                <a:srgbClr val="FF0000"/>
              </a:solidFill>
              <a:latin typeface="HP Simplified" panose="020B0604020204020204"/>
              <a:ea typeface="MS PGothic" panose="020B0600070205080204" pitchFamily="34" charset="-128"/>
              <a:cs typeface="Times New Roman" pitchFamily="18" charset="0"/>
            </a:endParaRPr>
          </a:p>
          <a:p>
            <a:pPr marL="285750" lvl="0" indent="-28575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Glands (Glandular Epithelium).</a:t>
            </a:r>
            <a:endParaRPr lang="en-US" sz="16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 Simplified" panose="020B0604020204020204"/>
              <a:ea typeface="MS PGothic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03" y="1803567"/>
            <a:ext cx="2630318" cy="14337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153" y="3186448"/>
            <a:ext cx="2421418" cy="15119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538" y="2920152"/>
            <a:ext cx="1396105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76EFCF-C92E-C444-A4A9-EFFB43F4E709}"/>
              </a:ext>
            </a:extLst>
          </p:cNvPr>
          <p:cNvSpPr txBox="1"/>
          <p:nvPr/>
        </p:nvSpPr>
        <p:spPr>
          <a:xfrm>
            <a:off x="4824576" y="1331099"/>
            <a:ext cx="2986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/>
              </a:rPr>
              <a:t>* Intercellular: (between the cells)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CE2F1-4354-1141-8098-62DB0068433A}"/>
              </a:ext>
            </a:extLst>
          </p:cNvPr>
          <p:cNvSpPr txBox="1"/>
          <p:nvPr/>
        </p:nvSpPr>
        <p:spPr>
          <a:xfrm>
            <a:off x="89003" y="4175167"/>
            <a:ext cx="609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/>
              </a:rPr>
              <a:t>* Epithelial tissue is surrounded by connective tissue so they can get what they need from the blood vessels of the connective tissue.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03848"/>
            <a:ext cx="4685490" cy="107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Cells are </a:t>
            </a:r>
            <a:r>
              <a:rPr lang="en-GB" sz="14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tightly joined</a:t>
            </a:r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 with </a:t>
            </a:r>
            <a:r>
              <a:rPr lang="en-GB" sz="14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little intercellular space.</a:t>
            </a:r>
          </a:p>
          <a:p>
            <a:pPr marL="285750" lvl="0" indent="-28575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Rest on a </a:t>
            </a:r>
            <a:r>
              <a:rPr lang="en-GB" sz="14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basement membrane.</a:t>
            </a:r>
          </a:p>
          <a:p>
            <a:pPr marL="285750" lvl="0" indent="-28575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Avascular. </a:t>
            </a:r>
            <a:r>
              <a:rPr lang="en-GB" sz="1400" kern="0" dirty="0">
                <a:solidFill>
                  <a:schemeClr val="bg1">
                    <a:lumMod val="50000"/>
                  </a:schemeClr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( no blood vessels )</a:t>
            </a:r>
          </a:p>
          <a:p>
            <a:pPr marL="342900" lvl="0" indent="-3429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High power of </a:t>
            </a:r>
            <a:r>
              <a:rPr lang="en-GB" sz="14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regeneration</a:t>
            </a:r>
            <a:r>
              <a:rPr lang="en-GB" sz="1600" kern="0" dirty="0">
                <a:solidFill>
                  <a:srgbClr val="FF000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763" y="2430765"/>
            <a:ext cx="2514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  <a:defRPr/>
            </a:pPr>
            <a:r>
              <a:rPr lang="en-GB" sz="2000" b="1" kern="0" dirty="0">
                <a:solidFill>
                  <a:srgbClr val="92D050"/>
                </a:solidFill>
                <a:latin typeface="HP Simplified" panose="020B0604020204020204"/>
                <a:ea typeface="MS PGothic" panose="020B0600070205080204" pitchFamily="34" charset="-128"/>
                <a:cs typeface="Times New Roman" pitchFamily="18" charset="0"/>
              </a:rPr>
              <a:t>Classification: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012" y="3186448"/>
            <a:ext cx="4194491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20000"/>
              <a:defRPr/>
            </a:pPr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cs typeface="Times New Roman" pitchFamily="18" charset="0"/>
              </a:rPr>
              <a:t>A- Simple epithelium: one layer.</a:t>
            </a:r>
          </a:p>
          <a:p>
            <a:pPr lvl="1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20000"/>
              <a:defRPr/>
            </a:pPr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cs typeface="Times New Roman" pitchFamily="18" charset="0"/>
              </a:rPr>
              <a:t>B- Stratified epithelium: more than one layer.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1576819"/>
            <a:ext cx="2310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prstClr val="black"/>
                </a:solidFill>
                <a:latin typeface="HP Simplified" panose="020B0604020204020204"/>
                <a:cs typeface="Times New Roman" pitchFamily="18" charset="0"/>
              </a:rPr>
              <a:t> Simple epithelium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69082" y="3660451"/>
            <a:ext cx="1255318" cy="250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5369560" cy="49244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GB" sz="3200" dirty="0">
                <a:solidFill>
                  <a:srgbClr val="92D050"/>
                </a:solidFill>
                <a:latin typeface="HP Simplified" panose="020B0604020202020204" charset="0"/>
              </a:rPr>
              <a:t>Function of epithelium:</a:t>
            </a:r>
            <a:endParaRPr lang="en-US" sz="3200" dirty="0">
              <a:solidFill>
                <a:srgbClr val="92D050"/>
              </a:solidFill>
              <a:latin typeface="HP Simplified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308"/>
            <a:ext cx="4724399" cy="3385542"/>
          </a:xfrm>
        </p:spPr>
        <p:txBody>
          <a:bodyPr/>
          <a:lstStyle/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1-  </a:t>
            </a:r>
            <a:r>
              <a:rPr lang="en-US" sz="2000" b="1" dirty="0">
                <a:solidFill>
                  <a:prstClr val="black"/>
                </a:solidFill>
                <a:latin typeface="HP Simplified" panose="020B0604020202020204" charset="0"/>
              </a:rPr>
              <a:t>Protection</a:t>
            </a:r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 as in epidermis of skin.</a:t>
            </a: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 </a:t>
            </a: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2-  </a:t>
            </a:r>
            <a:r>
              <a:rPr lang="en-US" sz="2000" b="1" dirty="0">
                <a:solidFill>
                  <a:prstClr val="black"/>
                </a:solidFill>
                <a:latin typeface="HP Simplified" panose="020B0604020202020204" charset="0"/>
              </a:rPr>
              <a:t>Secretion</a:t>
            </a:r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 as in glands. </a:t>
            </a:r>
          </a:p>
          <a:p>
            <a:pPr lvl="0" algn="l"/>
            <a:endParaRPr lang="en-US" sz="2000" dirty="0">
              <a:solidFill>
                <a:prstClr val="black"/>
              </a:solidFill>
              <a:latin typeface="HP Simplified" panose="020B0604020202020204" charset="0"/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3-  </a:t>
            </a:r>
            <a:r>
              <a:rPr lang="en-US" sz="2000" b="1" dirty="0">
                <a:solidFill>
                  <a:prstClr val="black"/>
                </a:solidFill>
                <a:latin typeface="HP Simplified" panose="020B0604020202020204" charset="0"/>
              </a:rPr>
              <a:t>Absorption</a:t>
            </a:r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 as in small intestine. </a:t>
            </a:r>
          </a:p>
          <a:p>
            <a:pPr lvl="0" algn="l"/>
            <a:endParaRPr lang="en-US" sz="2000" dirty="0">
              <a:solidFill>
                <a:prstClr val="black"/>
              </a:solidFill>
              <a:latin typeface="HP Simplified" panose="020B0604020202020204" charset="0"/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4-  </a:t>
            </a:r>
            <a:r>
              <a:rPr lang="en-US" sz="2000" b="1" dirty="0">
                <a:solidFill>
                  <a:prstClr val="black"/>
                </a:solidFill>
                <a:latin typeface="HP Simplified" panose="020B0604020202020204" charset="0"/>
              </a:rPr>
              <a:t>Excretion</a:t>
            </a:r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 as in kidney. </a:t>
            </a:r>
          </a:p>
          <a:p>
            <a:pPr lvl="0" algn="l"/>
            <a:endParaRPr lang="en-US" sz="2000" dirty="0">
              <a:solidFill>
                <a:prstClr val="black"/>
              </a:solidFill>
              <a:latin typeface="HP Simplified" panose="020B0604020202020204" charset="0"/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5-  </a:t>
            </a:r>
            <a:r>
              <a:rPr lang="en-US" sz="2000" b="1" dirty="0">
                <a:solidFill>
                  <a:prstClr val="black"/>
                </a:solidFill>
                <a:latin typeface="HP Simplified" panose="020B0604020202020204" charset="0"/>
              </a:rPr>
              <a:t>Reproduction</a:t>
            </a:r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 as in gonads. </a:t>
            </a:r>
          </a:p>
          <a:p>
            <a:pPr lvl="0" algn="l"/>
            <a:endParaRPr lang="en-US" sz="2000" dirty="0">
              <a:solidFill>
                <a:prstClr val="black"/>
              </a:solidFill>
              <a:latin typeface="HP Simplified" panose="020B0604020202020204" charset="0"/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6-  </a:t>
            </a:r>
            <a:r>
              <a:rPr lang="en-US" sz="2000" b="1" dirty="0">
                <a:solidFill>
                  <a:prstClr val="black"/>
                </a:solidFill>
                <a:latin typeface="HP Simplified" panose="020B0604020202020204" charset="0"/>
              </a:rPr>
              <a:t>Smooth lining </a:t>
            </a:r>
            <a:r>
              <a:rPr lang="en-US" sz="2000" dirty="0">
                <a:solidFill>
                  <a:prstClr val="black"/>
                </a:solidFill>
                <a:latin typeface="HP Simplified" panose="020B0604020202020204" charset="0"/>
              </a:rPr>
              <a:t>as in blood vessels.</a:t>
            </a:r>
            <a:endParaRPr lang="en-US" dirty="0">
              <a:latin typeface="HP Simplified" panose="020B060402020202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12395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D6485-58DE-42FE-BDA9-A991681D7E9D}"/>
              </a:ext>
            </a:extLst>
          </p:cNvPr>
          <p:cNvSpPr txBox="1"/>
          <p:nvPr/>
        </p:nvSpPr>
        <p:spPr>
          <a:xfrm>
            <a:off x="5202620" y="3501111"/>
            <a:ext cx="4042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*The different between secretion and excretion.</a:t>
            </a:r>
          </a:p>
          <a:p>
            <a:r>
              <a:rPr lang="en-US" sz="1400" u="sng" dirty="0">
                <a:solidFill>
                  <a:srgbClr val="FF0000"/>
                </a:solidFill>
                <a:latin typeface="HP Simplified" panose="020B0604020204020204" pitchFamily="34" charset="0"/>
              </a:rPr>
              <a:t>Secretion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: used in the body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E.g.  hormones </a:t>
            </a:r>
          </a:p>
          <a:p>
            <a:r>
              <a:rPr lang="en-US" sz="1400" u="sng" dirty="0">
                <a:solidFill>
                  <a:srgbClr val="FF0000"/>
                </a:solidFill>
                <a:latin typeface="HP Simplified" panose="020B0604020204020204" pitchFamily="34" charset="0"/>
              </a:rPr>
              <a:t>Excretion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: waste products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E.g. : urine</a:t>
            </a:r>
          </a:p>
        </p:txBody>
      </p:sp>
    </p:spTree>
    <p:extLst>
      <p:ext uri="{BB962C8B-B14F-4D97-AF65-F5344CB8AC3E}">
        <p14:creationId xmlns:p14="http://schemas.microsoft.com/office/powerpoint/2010/main" val="18309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0599"/>
            <a:ext cx="9144000" cy="342900"/>
          </a:xfrm>
          <a:custGeom>
            <a:avLst/>
            <a:gdLst/>
            <a:ahLst/>
            <a:cxnLst/>
            <a:rect l="l" t="t" r="r" b="b"/>
            <a:pathLst>
              <a:path w="9144000" h="342900">
                <a:moveTo>
                  <a:pt x="0" y="342900"/>
                </a:moveTo>
                <a:lnTo>
                  <a:pt x="9144000" y="3429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750308"/>
            <a:ext cx="9144000" cy="50800"/>
          </a:xfrm>
          <a:custGeom>
            <a:avLst/>
            <a:gdLst/>
            <a:ahLst/>
            <a:cxnLst/>
            <a:rect l="l" t="t" r="r" b="b"/>
            <a:pathLst>
              <a:path w="9144000" h="50800">
                <a:moveTo>
                  <a:pt x="0" y="50291"/>
                </a:moveTo>
                <a:lnTo>
                  <a:pt x="9144000" y="50291"/>
                </a:lnTo>
                <a:lnTo>
                  <a:pt x="9144000" y="0"/>
                </a:lnTo>
                <a:lnTo>
                  <a:pt x="0" y="0"/>
                </a:lnTo>
                <a:lnTo>
                  <a:pt x="0" y="50291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71271" y="543509"/>
            <a:ext cx="1713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33400" algn="l"/>
                <a:tab pos="534035" algn="l"/>
              </a:tabLst>
            </a:pP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80285"/>
            <a:ext cx="79076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ar-SA" sz="3000" b="1" kern="0" dirty="0">
                <a:solidFill>
                  <a:srgbClr val="00B050"/>
                </a:solidFill>
                <a:latin typeface="HP Simplified"/>
                <a:ea typeface="MS PGothic" panose="020B0600070205080204" pitchFamily="34" charset="-128"/>
                <a:cs typeface="Times New Roman"/>
              </a:rPr>
              <a:t>A)</a:t>
            </a:r>
            <a:r>
              <a:rPr kumimoji="0" lang="en-GB" altLang="ar-SA" sz="3000" b="1" i="0" u="none" strike="noStrike" kern="0" normalizeH="0" baseline="0" noProof="0" dirty="0">
                <a:solidFill>
                  <a:srgbClr val="00B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/>
              </a:rPr>
              <a:t> Simple Epithelium</a:t>
            </a:r>
            <a:r>
              <a:rPr kumimoji="0" lang="en-US" altLang="ar-SA" sz="3000" b="1" i="0" u="none" strike="noStrike" kern="0" normalizeH="0" baseline="0" noProof="0" dirty="0">
                <a:solidFill>
                  <a:srgbClr val="00B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/>
              </a:rPr>
              <a:t> </a:t>
            </a:r>
            <a:endParaRPr lang="ar-SA" sz="3000" b="1" dirty="0">
              <a:solidFill>
                <a:srgbClr val="00B050"/>
              </a:solidFill>
              <a:latin typeface="HP Simplifie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376149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4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1-</a:t>
            </a:r>
            <a:r>
              <a:rPr kumimoji="0" lang="en-GB" altLang="ar-SA" sz="2400" b="1" i="0" strike="noStrike" kern="0" normalizeH="0" noProof="0" dirty="0">
                <a:solidFill>
                  <a:srgbClr val="92D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 </a:t>
            </a:r>
            <a:r>
              <a:rPr lang="en-GB" altLang="ar-SA" sz="2400" b="1" kern="0" dirty="0">
                <a:solidFill>
                  <a:srgbClr val="92D050"/>
                </a:solidFill>
                <a:latin typeface="HP Simplified"/>
                <a:ea typeface="MS PGothic" panose="020B0600070205080204" pitchFamily="34" charset="-128"/>
                <a:cs typeface="Arial"/>
              </a:rPr>
              <a:t>S</a:t>
            </a:r>
            <a:r>
              <a:rPr kumimoji="0" lang="en-GB" altLang="ar-SA" sz="2400" b="1" i="0" strike="noStrike" kern="0" normalizeH="0" baseline="0" noProof="0" dirty="0" err="1">
                <a:solidFill>
                  <a:srgbClr val="92D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imple</a:t>
            </a:r>
            <a:r>
              <a:rPr kumimoji="0" lang="en-GB" altLang="ar-SA" sz="24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 Squamous Epithelium: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20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One layer 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kumimoji="0" lang="en-GB" altLang="ar-SA" sz="20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flat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 cells with </a:t>
            </a:r>
            <a:r>
              <a:rPr kumimoji="0" lang="en-GB" altLang="ar-SA" sz="2000" i="0" u="none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flat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 nuclei.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Provides </a:t>
            </a:r>
            <a:r>
              <a:rPr kumimoji="0" lang="en-GB" altLang="ar-SA" sz="2000" i="0" u="none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smooth thin 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surface.</a:t>
            </a: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endParaRPr kumimoji="0" lang="en-GB" altLang="ar-SA" sz="2000" i="0" u="none" strike="noStrike" kern="0" normalizeH="0" baseline="0" noProof="0" dirty="0">
              <a:uLnTx/>
              <a:uFillTx/>
              <a:latin typeface="HP Simplified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000" b="1" i="0" u="none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Times New Roman" panose="02020603050405020304" pitchFamily="18" charset="0"/>
              </a:rPr>
              <a:t>Examples of sites:</a:t>
            </a: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lang="en-GB" altLang="ar-SA" sz="2000" kern="0" dirty="0">
                <a:solidFill>
                  <a:prstClr val="black"/>
                </a:solidFill>
                <a:latin typeface="HP Simplified"/>
                <a:ea typeface="MS PGothic" panose="020B0600070205080204" pitchFamily="34" charset="-128"/>
                <a:cs typeface="Arial"/>
              </a:rPr>
              <a:t>  -</a:t>
            </a:r>
            <a:r>
              <a:rPr lang="en-GB" altLang="ar-SA" sz="2000" kern="0" noProof="0" dirty="0">
                <a:latin typeface="HP Simplified"/>
                <a:ea typeface="MS PGothic" panose="020B0600070205080204" pitchFamily="34" charset="-128"/>
                <a:cs typeface="Arial"/>
              </a:rPr>
              <a:t> </a:t>
            </a:r>
            <a:r>
              <a:rPr kumimoji="0" lang="en-GB" altLang="ar-SA" sz="2000" i="0" u="sng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Endothelium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 (lining the </a:t>
            </a:r>
            <a:r>
              <a:rPr lang="en-GB" altLang="ar-SA" sz="2000" kern="0" dirty="0">
                <a:solidFill>
                  <a:srgbClr val="FF0000"/>
                </a:solidFill>
                <a:latin typeface="HP Simplified"/>
                <a:ea typeface="MS PGothic" panose="020B0600070205080204" pitchFamily="34" charset="-128"/>
                <a:cs typeface="Arial"/>
              </a:rPr>
              <a:t>CVS</a:t>
            </a:r>
            <a:r>
              <a:rPr lang="en-GB" altLang="ar-SA" sz="2000" kern="0" dirty="0">
                <a:latin typeface="HP Simplified"/>
                <a:ea typeface="MS PGothic" panose="020B0600070205080204" pitchFamily="34" charset="-128"/>
                <a:cs typeface="Arial"/>
              </a:rPr>
              <a:t> "cardiovascular system").</a:t>
            </a:r>
            <a:endParaRPr kumimoji="0" lang="en-GB" altLang="ar-SA" sz="2000" i="0" u="none" strike="noStrike" kern="0" normalizeH="0" baseline="0" noProof="0" dirty="0">
              <a:uLnTx/>
              <a:uFillTx/>
              <a:latin typeface="HP Simplified"/>
              <a:ea typeface="MS PGothic" panose="020B0600070205080204" pitchFamily="34" charset="-128"/>
              <a:cs typeface="Arial"/>
            </a:endParaRP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lang="en-GB" altLang="ar-SA" sz="2000" kern="0" dirty="0">
                <a:latin typeface="HP Simplified"/>
                <a:ea typeface="MS PGothic" panose="020B0600070205080204" pitchFamily="34" charset="-128"/>
                <a:cs typeface="Arial"/>
              </a:rPr>
              <a:t>  - </a:t>
            </a:r>
            <a:r>
              <a:rPr kumimoji="0" lang="en-GB" altLang="ar-SA" sz="2000" i="0" u="sng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Alveoli</a:t>
            </a:r>
            <a:r>
              <a:rPr lang="en-GB" altLang="ar-SA" sz="2000" kern="0" dirty="0">
                <a:latin typeface="HP Simplified"/>
                <a:ea typeface="MS PGothic" panose="020B0600070205080204" pitchFamily="34" charset="-128"/>
                <a:cs typeface="Arial"/>
              </a:rPr>
              <a:t> "air sacs" 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of lung </a:t>
            </a:r>
            <a:r>
              <a:rPr kumimoji="0" lang="en-GB" altLang="ar-SA" sz="1400" i="0" u="none" strike="noStrike" kern="0" normalizeH="0" baseline="0" noProof="0" dirty="0">
                <a:solidFill>
                  <a:schemeClr val="bg1">
                    <a:lumMod val="50000"/>
                  </a:schemeClr>
                </a:solidFill>
                <a:uLnTx/>
                <a:uFillTx/>
                <a:latin typeface="HP Simplified"/>
                <a:ea typeface="MS PGothic" panose="020B0600070205080204" pitchFamily="34" charset="-128"/>
                <a:cs typeface="Arial"/>
              </a:rPr>
              <a:t>.( 95% is covered by simple squamous epithelium )</a:t>
            </a:r>
            <a:endParaRPr kumimoji="0" lang="en-GB" altLang="ar-SA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P Simplified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36" y="3248053"/>
            <a:ext cx="2212564" cy="13427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586BE-CB60-E045-B9CB-99F15B9355E3}"/>
              </a:ext>
            </a:extLst>
          </p:cNvPr>
          <p:cNvSpPr txBox="1"/>
          <p:nvPr/>
        </p:nvSpPr>
        <p:spPr>
          <a:xfrm>
            <a:off x="304800" y="4221456"/>
            <a:ext cx="662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 The shape of the nucleus follows the shape of the cell (often).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35321"/>
            <a:ext cx="77921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0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2- Simple </a:t>
            </a:r>
            <a:r>
              <a:rPr lang="en-GB" altLang="ar-SA" sz="2000" b="1" kern="0" noProof="0" dirty="0">
                <a:solidFill>
                  <a:srgbClr val="92D050"/>
                </a:solidFill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C</a:t>
            </a:r>
            <a:r>
              <a:rPr kumimoji="0" lang="en-GB" altLang="ar-SA" sz="20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uboidal Epithelium:</a:t>
            </a: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0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One layer</a:t>
            </a:r>
            <a:r>
              <a:rPr kumimoji="0" lang="en-GB" altLang="ar-SA" sz="2000" i="0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 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of </a:t>
            </a:r>
            <a:r>
              <a:rPr kumimoji="0" lang="en-GB" altLang="ar-SA" sz="20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cuboidal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 cells with </a:t>
            </a:r>
            <a:r>
              <a:rPr kumimoji="0" lang="en-GB" altLang="ar-SA" sz="2000" i="0" u="none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central rounded 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nuclei.</a:t>
            </a: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b="1" i="0" u="none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Example of sites:</a:t>
            </a:r>
          </a:p>
          <a:p>
            <a:pPr marL="541338" lvl="0" indent="-541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0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Thyroid </a:t>
            </a:r>
            <a:r>
              <a:rPr kumimoji="0" lang="en-GB" altLang="ar-SA" sz="2000" i="0" u="none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MCS Hor 2 S_I Normal 2000" pitchFamily="2" charset="-78"/>
              </a:rPr>
              <a:t>follicles</a:t>
            </a:r>
            <a:endParaRPr lang="ar-SA" sz="2000" dirty="0">
              <a:solidFill>
                <a:srgbClr val="FF0000"/>
              </a:solidFill>
              <a:latin typeface="HP Simplified" panose="020B0604020202020204" charset="0"/>
              <a:cs typeface="MCS Hor 2 S_I Normal 2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51" y="135321"/>
            <a:ext cx="2039105" cy="1176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670434"/>
            <a:ext cx="591524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0" indent="-38100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0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3-</a:t>
            </a:r>
            <a:r>
              <a:rPr kumimoji="0" lang="en-GB" altLang="ar-SA" sz="2000" b="1" i="0" strike="noStrike" kern="0" normalizeH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 </a:t>
            </a:r>
            <a:r>
              <a:rPr kumimoji="0" lang="en-GB" altLang="ar-SA" sz="20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Simple Columnar Epithelium:</a:t>
            </a:r>
            <a:endParaRPr kumimoji="0" lang="en-GB" altLang="ar-SA" sz="2000" b="1" i="0" strike="noStrike" kern="0" normalizeH="0" baseline="0" noProof="0" dirty="0">
              <a:solidFill>
                <a:srgbClr val="92D050"/>
              </a:solidFill>
              <a:uLnTx/>
              <a:uFillTx/>
              <a:latin typeface="HP Simplified" panose="020B060402020202020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r>
              <a:rPr kumimoji="0" lang="en-GB" altLang="ar-SA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One</a:t>
            </a:r>
            <a:r>
              <a:rPr kumimoji="0" lang="en-GB" altLang="ar-SA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 layer of </a:t>
            </a:r>
            <a:r>
              <a:rPr kumimoji="0" lang="en-GB" altLang="ar-SA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columnar</a:t>
            </a:r>
            <a:r>
              <a:rPr kumimoji="0" lang="en-GB" altLang="ar-SA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 cells with </a:t>
            </a:r>
            <a:r>
              <a:rPr kumimoji="0" lang="en-GB" altLang="ar-SA" i="0" u="none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basal oval nuclei.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659" y="2414412"/>
            <a:ext cx="65678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r>
              <a:rPr lang="en-GB" altLang="ar-SA" b="1" kern="0" dirty="0">
                <a:solidFill>
                  <a:srgbClr val="92D050"/>
                </a:solidFill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Types:</a:t>
            </a:r>
          </a:p>
          <a:p>
            <a:pPr marL="285750" lvl="0" indent="-28575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GB" altLang="ar-SA" b="1" kern="0" dirty="0">
                <a:solidFill>
                  <a:srgbClr val="FF000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Non-ciliated:</a:t>
            </a:r>
            <a:endParaRPr lang="en-GB" altLang="ar-SA" kern="0" dirty="0">
              <a:solidFill>
                <a:prstClr val="black"/>
              </a:solidFill>
              <a:latin typeface="HP Simplified" panose="020B0604020202020204" charset="0"/>
              <a:ea typeface="MS PGothic" panose="020B0600070205080204" pitchFamily="34" charset="-128"/>
              <a:cs typeface="Arial"/>
            </a:endParaRPr>
          </a:p>
          <a:p>
            <a:pPr lvl="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en-GB" altLang="ar-SA" kern="0" dirty="0">
                <a:solidFill>
                  <a:srgbClr val="92D05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Example of sites:</a:t>
            </a:r>
            <a:r>
              <a:rPr lang="en-GB" altLang="ar-SA" kern="0" dirty="0">
                <a:solidFill>
                  <a:prstClr val="black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 </a:t>
            </a:r>
            <a:r>
              <a:rPr lang="en-GB" altLang="ar-SA" sz="1600" kern="0" dirty="0">
                <a:solidFill>
                  <a:prstClr val="black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Lining of stomach , gall bladder , and intestines (with </a:t>
            </a:r>
            <a:r>
              <a:rPr lang="en-GB" altLang="ar-SA" sz="1600" kern="0" dirty="0">
                <a:solidFill>
                  <a:srgbClr val="FF000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goblet</a:t>
            </a:r>
            <a:r>
              <a:rPr lang="en-GB" altLang="ar-SA" sz="1600" kern="0" dirty="0">
                <a:solidFill>
                  <a:prstClr val="black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 cells). </a:t>
            </a:r>
            <a:r>
              <a:rPr lang="en-GB" altLang="ar-SA" sz="1400" kern="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  <a:ea typeface="MS PGothic" panose="020B0600070205080204" pitchFamily="34" charset="-128"/>
                <a:cs typeface="Arial"/>
              </a:rPr>
              <a:t>*goblet cell 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ecretes the main component of mucus.</a:t>
            </a:r>
            <a:endParaRPr lang="en-GB" altLang="ar-SA" sz="1600" kern="0" dirty="0">
              <a:solidFill>
                <a:schemeClr val="bg1">
                  <a:lumMod val="50000"/>
                </a:schemeClr>
              </a:solidFill>
              <a:latin typeface="HP Simplified" panose="020B0604020204020204" pitchFamily="34" charset="0"/>
              <a:ea typeface="MS PGothic" panose="020B0600070205080204" pitchFamily="34" charset="-128"/>
              <a:cs typeface="Arial"/>
            </a:endParaRPr>
          </a:p>
          <a:p>
            <a:pPr marL="285750" lvl="0" indent="-28575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GB" altLang="ar-SA" b="1" kern="0" dirty="0">
                <a:solidFill>
                  <a:srgbClr val="FF000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Ciliated:</a:t>
            </a:r>
          </a:p>
          <a:p>
            <a:pPr lvl="0" defTabSz="438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en-GB" altLang="ar-SA" sz="1600" kern="0" dirty="0">
                <a:solidFill>
                  <a:prstClr val="black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with cilia on free surface.</a:t>
            </a:r>
            <a:br>
              <a:rPr lang="en-GB" altLang="ar-SA" sz="1600" kern="0" dirty="0">
                <a:solidFill>
                  <a:prstClr val="black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</a:br>
            <a:r>
              <a:rPr lang="en-GB" altLang="ar-SA" kern="0" dirty="0">
                <a:solidFill>
                  <a:srgbClr val="92D05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Example of sites: </a:t>
            </a:r>
            <a:r>
              <a:rPr lang="en-GB" altLang="ar-SA" sz="1600" kern="0" dirty="0">
                <a:solidFill>
                  <a:prstClr val="black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Fallopian tubes. </a:t>
            </a:r>
            <a:r>
              <a:rPr lang="en-GB" altLang="ar-SA" sz="1400" kern="0" dirty="0">
                <a:solidFill>
                  <a:schemeClr val="bg1">
                    <a:lumMod val="50000"/>
                  </a:schemeClr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* other names : uterine tube , oviduct</a:t>
            </a:r>
            <a:endParaRPr lang="en-GB" altLang="ar-SA" sz="1600" kern="0" dirty="0">
              <a:solidFill>
                <a:schemeClr val="bg1">
                  <a:lumMod val="50000"/>
                </a:schemeClr>
              </a:solidFill>
              <a:latin typeface="HP Simplified" panose="020B0604020202020204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54896"/>
            <a:ext cx="2120607" cy="1550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805" y="3216689"/>
            <a:ext cx="2127109" cy="14844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09550"/>
            <a:ext cx="6705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0" indent="-4762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FF"/>
              </a:buClr>
              <a:buSzPct val="75000"/>
            </a:pPr>
            <a:r>
              <a:rPr kumimoji="0" lang="en-GB" altLang="ar-SA" sz="24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4-</a:t>
            </a:r>
            <a:r>
              <a:rPr lang="en-GB" altLang="ar-SA" sz="2400" b="1" kern="0" dirty="0">
                <a:solidFill>
                  <a:srgbClr val="92D05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 </a:t>
            </a:r>
            <a:r>
              <a:rPr kumimoji="0" lang="en-GB" altLang="ar-SA" sz="24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Pseudo-Stratified Columnar: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16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One</a:t>
            </a: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 layer of </a:t>
            </a:r>
            <a:r>
              <a:rPr kumimoji="0" lang="en-GB" altLang="ar-SA" sz="1600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columnar</a:t>
            </a: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 cells.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Some cells are tall.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Others are short and don</a:t>
            </a:r>
            <a:r>
              <a:rPr kumimoji="0" lang="en-GB" altLang="en-US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t reach the surface.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All cells rest on the basement membrane.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0" lang="en-GB" altLang="ar-SA" sz="16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Nuclei appear at different levels</a:t>
            </a:r>
            <a:r>
              <a:rPr kumimoji="0" lang="en-GB" altLang="ar-SA" sz="20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B050"/>
              </a:buClr>
              <a:buSzPct val="75000"/>
            </a:pPr>
            <a:r>
              <a:rPr kumimoji="0" lang="en-GB" altLang="ar-SA" sz="2000" b="1" i="0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Times New Roman" panose="02020603050405020304" pitchFamily="18" charset="0"/>
              </a:rPr>
              <a:t>Types: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kumimoji="0" lang="en-GB" altLang="ar-SA" sz="2000" b="1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Non-ciliated:</a:t>
            </a:r>
            <a:br>
              <a:rPr kumimoji="0" lang="en-GB" altLang="ar-SA" sz="2000" i="0" u="none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</a:br>
            <a:r>
              <a:rPr kumimoji="0" lang="en-GB" altLang="ar-SA" i="0" u="none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Example of sites: </a:t>
            </a:r>
            <a:r>
              <a:rPr kumimoji="0" lang="en-GB" altLang="ar-SA" sz="1600" i="0" strike="noStrike" kern="0" normalizeH="0" baseline="0" noProof="0" dirty="0"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vas deferens.</a:t>
            </a: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</a:pPr>
            <a:r>
              <a:rPr kumimoji="0" lang="en-GB" altLang="ar-SA" sz="2000" b="1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Ciliated with goblet cells</a:t>
            </a:r>
            <a:r>
              <a:rPr kumimoji="0" lang="ar-SA" altLang="ar-SA" sz="2000" b="1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"</a:t>
            </a:r>
            <a:r>
              <a:rPr kumimoji="0" lang="ar-SA" altLang="ar-SA" sz="2000" b="1" i="0" strike="noStrike" kern="0" normalizeH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 </a:t>
            </a:r>
            <a:r>
              <a:rPr kumimoji="0" lang="en-GB" altLang="ar-SA" sz="2000" b="1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respiratory epithelium</a:t>
            </a:r>
            <a:r>
              <a:rPr lang="ar-SA" altLang="ar-SA" sz="2000" b="1" kern="0" dirty="0">
                <a:solidFill>
                  <a:srgbClr val="FF0000"/>
                </a:solidFill>
                <a:latin typeface="HP Simplified" panose="020B0604020202020204" charset="0"/>
                <a:ea typeface="MS PGothic" panose="020B0600070205080204" pitchFamily="34" charset="-128"/>
                <a:cs typeface="Arial"/>
              </a:rPr>
              <a:t>"</a:t>
            </a:r>
            <a:r>
              <a:rPr kumimoji="0" lang="en-GB" altLang="ja-JP" sz="2000" b="1" i="0" strike="noStrike" kern="0" normalizeH="0" baseline="0" noProof="0" dirty="0">
                <a:solidFill>
                  <a:srgbClr val="FF0000"/>
                </a:solidFill>
                <a:uLnTx/>
                <a:uFillTx/>
                <a:latin typeface="HP Simplified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br>
              <a:rPr kumimoji="0" lang="en-GB" altLang="ja-JP" sz="2000" i="0" u="none" strike="noStrike" kern="0" normalizeH="0" baseline="0" noProof="0" dirty="0">
                <a:uLnTx/>
                <a:uFillTx/>
                <a:latin typeface="HP Simplified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kumimoji="0" lang="en-GB" altLang="ja-JP" i="0" u="none" strike="noStrike" kern="0" normalizeH="0" baseline="0" noProof="0" dirty="0">
                <a:solidFill>
                  <a:srgbClr val="92D050"/>
                </a:solidFill>
                <a:uLnTx/>
                <a:uFillTx/>
                <a:latin typeface="HP Simplified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Example of sites: </a:t>
            </a:r>
            <a:r>
              <a:rPr kumimoji="0" lang="en-GB" altLang="ja-JP" sz="1600" i="0" strike="noStrike" kern="0" normalizeH="0" baseline="0" noProof="0" dirty="0">
                <a:uLnTx/>
                <a:uFillTx/>
                <a:latin typeface="HP Simplified" panose="020B0604020202020204" charset="0"/>
                <a:ea typeface="Arial" panose="020B0604020202020204" pitchFamily="34" charset="0"/>
                <a:cs typeface="Times New Roman" panose="02020603050405020304" pitchFamily="18" charset="0"/>
              </a:rPr>
              <a:t>trachea &amp; bronchi.</a:t>
            </a:r>
            <a:endParaRPr kumimoji="0" lang="en-GB" altLang="ar-SA" sz="1600" i="0" strike="noStrike" kern="0" normalizeH="0" baseline="0" noProof="0" dirty="0">
              <a:uLnTx/>
              <a:uFillTx/>
              <a:latin typeface="HP Simplified" panose="020B060402020202020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00150"/>
            <a:ext cx="1843829" cy="1363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76" y="3020670"/>
            <a:ext cx="2090822" cy="1503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D3ED-D664-6442-9B9A-633384E82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79" y="38975"/>
            <a:ext cx="4373921" cy="461665"/>
          </a:xfrm>
        </p:spPr>
        <p:txBody>
          <a:bodyPr/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B050"/>
                </a:solidFill>
                <a:latin typeface="HP Simplified"/>
              </a:rPr>
              <a:t>B) </a:t>
            </a:r>
            <a:r>
              <a:rPr lang="en-US" sz="3000" b="1" dirty="0">
                <a:solidFill>
                  <a:srgbClr val="00B050"/>
                </a:solidFill>
                <a:latin typeface="HP Simplified"/>
              </a:rPr>
              <a:t>Stratified</a:t>
            </a:r>
            <a:r>
              <a:rPr lang="en-US" sz="3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 Simplified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HP Simplified"/>
              </a:rPr>
              <a:t>Epithelium</a:t>
            </a:r>
            <a:r>
              <a:rPr lang="en-US" sz="30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 Simplified"/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42A822-58C5-C84F-A6CF-8185D07AE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83966"/>
              </p:ext>
            </p:extLst>
          </p:nvPr>
        </p:nvGraphicFramePr>
        <p:xfrm>
          <a:off x="0" y="520901"/>
          <a:ext cx="9144000" cy="42751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285787">
                  <a:extLst>
                    <a:ext uri="{9D8B030D-6E8A-4147-A177-3AD203B41FA5}">
                      <a16:colId xmlns:a16="http://schemas.microsoft.com/office/drawing/2014/main" val="3566397064"/>
                    </a:ext>
                  </a:extLst>
                </a:gridCol>
                <a:gridCol w="3285787">
                  <a:extLst>
                    <a:ext uri="{9D8B030D-6E8A-4147-A177-3AD203B41FA5}">
                      <a16:colId xmlns:a16="http://schemas.microsoft.com/office/drawing/2014/main" val="3882287234"/>
                    </a:ext>
                  </a:extLst>
                </a:gridCol>
                <a:gridCol w="2572426">
                  <a:extLst>
                    <a:ext uri="{9D8B030D-6E8A-4147-A177-3AD203B41FA5}">
                      <a16:colId xmlns:a16="http://schemas.microsoft.com/office/drawing/2014/main" val="3766518672"/>
                    </a:ext>
                  </a:extLst>
                </a:gridCol>
              </a:tblGrid>
              <a:tr h="490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1) Stratified squamous epithelium </a:t>
                      </a:r>
                      <a:endParaRPr lang="en-US" sz="1400" dirty="0">
                        <a:latin typeface="HP Simplified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2) Transitional epithelium </a:t>
                      </a:r>
                    </a:p>
                    <a:p>
                      <a:pPr algn="ctr"/>
                      <a:endParaRPr lang="en-US" sz="1400" dirty="0">
                        <a:latin typeface="HP Simplified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3)Stratified columnar epithelium </a:t>
                      </a:r>
                      <a:endParaRPr lang="en-US" sz="1400" dirty="0">
                        <a:latin typeface="HP Simplified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642455"/>
                  </a:ext>
                </a:extLst>
              </a:tr>
              <a:tr h="2144199">
                <a:tc>
                  <a:txBody>
                    <a:bodyPr/>
                    <a:lstStyle/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Multiple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 layers of cells.</a:t>
                      </a:r>
                    </a:p>
                    <a:p>
                      <a:pPr marL="285750" indent="-285750" algn="l" rtl="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Basal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 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columnar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 with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basal oval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nuclei. 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  Intermediate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cells are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polygonal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central rounded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nuclei.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latin typeface="HP Simplified" panose="020B0604020202020204" charset="0"/>
                        </a:rPr>
                        <a:t> Surface 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flat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 with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flattened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nuclei. </a:t>
                      </a:r>
                    </a:p>
                    <a:p>
                      <a:pPr marL="0" indent="0" algn="l" rtl="0">
                        <a:buFont typeface="Courier New" panose="02070309020205020404" pitchFamily="49" charset="0"/>
                        <a:buNone/>
                      </a:pPr>
                      <a:r>
                        <a:rPr lang="en-US" sz="1200" dirty="0">
                          <a:solidFill>
                            <a:srgbClr val="92D050"/>
                          </a:solidFill>
                          <a:latin typeface="HP Simplified" panose="020B0604020202020204" charset="0"/>
                        </a:rPr>
                        <a:t>Types: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1) Keratinized: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 a layer of keratin on the surface.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2)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Non-keratinized: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without a layer of keratin on the surface. </a:t>
                      </a:r>
                      <a:endParaRPr lang="en-US" sz="1200" dirty="0">
                        <a:latin typeface="HP Simplified" panose="020B0604020202020204" charset="0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Multiple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layers of cells.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Basal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columnar.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  Intermediate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polygonal.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  Surface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large cuboidal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 convex free surface and may be binculcated .</a:t>
                      </a:r>
                      <a:endParaRPr lang="en-US" sz="1200" dirty="0">
                        <a:latin typeface="HP Simplified" panose="020B0604020202020204" charset="0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  Multiple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layers of cells.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Basal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columnar.</a:t>
                      </a:r>
                    </a:p>
                    <a:p>
                      <a:pPr marL="285750" indent="-28575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 Intermediate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polygonal.</a:t>
                      </a:r>
                    </a:p>
                    <a:p>
                      <a:pPr marL="285750" indent="-285750" algn="l" rtl="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>
                          <a:latin typeface="HP Simplified" panose="020B0604020202020204" charset="0"/>
                        </a:rPr>
                        <a:t>Surface cells are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columnar. 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HP Simplified" panose="020B0604020202020204" charset="0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1277429"/>
                  </a:ext>
                </a:extLst>
              </a:tr>
              <a:tr h="729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92D050"/>
                          </a:solidFill>
                          <a:latin typeface="HP Simplified" panose="020B0604020202020204" charset="0"/>
                        </a:rPr>
                        <a:t>Example of sites: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P Simplified" panose="020B0604020202020204" charset="0"/>
                        </a:rPr>
                        <a:t>1) Keratinized: epidermis of skin.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P Simplified" panose="020B0604020202020204" charset="0"/>
                        </a:rPr>
                        <a:t>2) Non-keratinized: esophagus.</a:t>
                      </a: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HP Simplified" panose="020B0604020202020204" charset="0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92D050"/>
                          </a:solidFill>
                          <a:latin typeface="HP Simplified" panose="020B0604020202020204" charset="0"/>
                        </a:rPr>
                        <a:t>Example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HP Simplified" panose="020B0604020202020204" charset="0"/>
                          <a:ea typeface="+mn-ea"/>
                          <a:cs typeface="+mn-cs"/>
                        </a:rPr>
                        <a:t>of sites:</a:t>
                      </a:r>
                    </a:p>
                    <a:p>
                      <a:pPr algn="l"/>
                      <a:r>
                        <a:rPr lang="en-US" sz="1200" dirty="0">
                          <a:latin typeface="HP Simplified" panose="020B0604020202020204" charset="0"/>
                        </a:rPr>
                        <a:t>urinary bladder. </a:t>
                      </a:r>
                      <a:endParaRPr lang="en-US" sz="1200" dirty="0">
                        <a:latin typeface="HP Simplified" panose="020B0604020202020204" charset="0"/>
                        <a:cs typeface="Mudir MT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92D050"/>
                          </a:solidFill>
                          <a:latin typeface="HP Simplified" panose="020B0604020202020204" charset="0"/>
                        </a:rPr>
                        <a:t>Example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HP Simplified" panose="020B0604020202020204" charset="0"/>
                          <a:ea typeface="+mn-ea"/>
                          <a:cs typeface="+mn-cs"/>
                        </a:rPr>
                        <a:t>of sites:</a:t>
                      </a:r>
                    </a:p>
                    <a:p>
                      <a:pPr algn="l"/>
                      <a:r>
                        <a:rPr lang="en-US" sz="1200" dirty="0">
                          <a:latin typeface="HP Simplified" panose="020B0604020202020204" charset="0"/>
                        </a:rPr>
                        <a:t>large ducts of glands.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P Simplified" panose="020B0604020202020204" charset="0"/>
                          <a:cs typeface="Mudir MT" pitchFamily="2" charset="-78"/>
                        </a:rPr>
                        <a:t>* Some parts of urethra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2278457"/>
                  </a:ext>
                </a:extLst>
              </a:tr>
              <a:tr h="906449">
                <a:tc>
                  <a:txBody>
                    <a:bodyPr/>
                    <a:lstStyle/>
                    <a:p>
                      <a:endParaRPr lang="en-US" sz="1200" dirty="0">
                        <a:latin typeface="HP Simplified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1106348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D552220D-52A7-0540-BF14-192BF44FF3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r="53682" b="12784"/>
          <a:stretch/>
        </p:blipFill>
        <p:spPr>
          <a:xfrm>
            <a:off x="80861" y="3908799"/>
            <a:ext cx="1490235" cy="82611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0932786-1F0C-6B45-9F7B-0B40CEC03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5" r="2346" b="9677"/>
          <a:stretch/>
        </p:blipFill>
        <p:spPr>
          <a:xfrm>
            <a:off x="1651956" y="3935733"/>
            <a:ext cx="1627698" cy="81764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9C85ED2-BEED-694E-9304-8EEB7C941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3357" r="46180" b="10124"/>
          <a:stretch/>
        </p:blipFill>
        <p:spPr>
          <a:xfrm>
            <a:off x="4963932" y="3993397"/>
            <a:ext cx="1576473" cy="70231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17AE3DF-E6E6-4140-84AC-FF2770FCFB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4" t="43646" r="2183" b="8360"/>
          <a:stretch/>
        </p:blipFill>
        <p:spPr>
          <a:xfrm>
            <a:off x="3345611" y="3993397"/>
            <a:ext cx="1396749" cy="70231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9EF1898-4CDA-8145-AEC5-796061A313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7936" r="55668" b="15522"/>
          <a:stretch/>
        </p:blipFill>
        <p:spPr>
          <a:xfrm>
            <a:off x="6827384" y="3993396"/>
            <a:ext cx="2010839" cy="741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993CF-E45B-4F21-BBA8-6F36719A95E1}"/>
              </a:ext>
            </a:extLst>
          </p:cNvPr>
          <p:cNvSpPr txBox="1"/>
          <p:nvPr/>
        </p:nvSpPr>
        <p:spPr>
          <a:xfrm>
            <a:off x="4384253" y="170915"/>
            <a:ext cx="475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</a:rPr>
              <a:t>* Named  stratified squamous based on the superficial layer of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D518F-FBE6-4097-89C7-6DB3C3A74D3D}"/>
              </a:ext>
            </a:extLst>
          </p:cNvPr>
          <p:cNvSpPr txBox="1"/>
          <p:nvPr/>
        </p:nvSpPr>
        <p:spPr>
          <a:xfrm>
            <a:off x="5217521" y="3479393"/>
            <a:ext cx="1255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P Simplified" panose="020B0604020204020204" pitchFamily="34" charset="0"/>
              </a:rPr>
              <a:t>Empty bladder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9564C-FD66-44E5-8231-0F24170C8491}"/>
              </a:ext>
            </a:extLst>
          </p:cNvPr>
          <p:cNvSpPr txBox="1"/>
          <p:nvPr/>
        </p:nvSpPr>
        <p:spPr>
          <a:xfrm>
            <a:off x="3487239" y="3541405"/>
            <a:ext cx="1255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P Simplified" panose="020B0604020204020204" pitchFamily="34" charset="0"/>
              </a:rPr>
              <a:t>Full bladder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DD04AE-2902-4CBC-8102-6C78B4D15425}"/>
              </a:ext>
            </a:extLst>
          </p:cNvPr>
          <p:cNvCxnSpPr>
            <a:cxnSpLocks/>
          </p:cNvCxnSpPr>
          <p:nvPr/>
        </p:nvCxnSpPr>
        <p:spPr>
          <a:xfrm>
            <a:off x="3962400" y="3745981"/>
            <a:ext cx="0" cy="273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32D7D9-08EC-486A-B091-406CAC64632D}"/>
              </a:ext>
            </a:extLst>
          </p:cNvPr>
          <p:cNvCxnSpPr>
            <a:cxnSpLocks/>
          </p:cNvCxnSpPr>
          <p:nvPr/>
        </p:nvCxnSpPr>
        <p:spPr>
          <a:xfrm>
            <a:off x="5818004" y="3733533"/>
            <a:ext cx="6826" cy="2827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6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3FE7-006F-5B42-9BDB-BD0C20C6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6212"/>
            <a:ext cx="7886700" cy="540856"/>
          </a:xfrm>
        </p:spPr>
        <p:txBody>
          <a:bodyPr>
            <a:norm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00B050"/>
                </a:solidFill>
                <a:latin typeface="HP Simplified"/>
              </a:rPr>
              <a:t>Glands (glandular epithelium)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006A-679D-7B4A-927A-892BB4A3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3850"/>
            <a:ext cx="2742453" cy="298366"/>
          </a:xfrm>
        </p:spPr>
        <p:txBody>
          <a:bodyPr>
            <a:norm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92D050"/>
                </a:solidFill>
                <a:latin typeface="HP Simplified" panose="020B0604020202020204" charset="0"/>
              </a:rPr>
              <a:t>Classified according to: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18A811-6775-694A-A06E-21F0726E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82787"/>
              </p:ext>
            </p:extLst>
          </p:nvPr>
        </p:nvGraphicFramePr>
        <p:xfrm>
          <a:off x="-2628" y="1078998"/>
          <a:ext cx="9144000" cy="367949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7091583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6214276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22585423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42714924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73953276"/>
                    </a:ext>
                  </a:extLst>
                </a:gridCol>
              </a:tblGrid>
              <a:tr h="477294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HP Simplified" panose="020B0604020202020204" charset="0"/>
                        </a:rPr>
                        <a:t>1-Presence or absence of ducts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HP Simplified" panose="020B0604020202020204" charset="0"/>
                        </a:rPr>
                        <a:t>2-Number of cells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HP Simplified" panose="020B0604020202020204" charset="0"/>
                        </a:rPr>
                        <a:t>3-Mode of secretion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HP Simplified" panose="020B0604020202020204" charset="0"/>
                        </a:rPr>
                        <a:t>4-Shape of secretory part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HP Simplified" panose="020B0604020202020204" charset="0"/>
                        </a:rPr>
                        <a:t>5-Nature of secretion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94376"/>
                  </a:ext>
                </a:extLst>
              </a:tr>
              <a:tr h="3184191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a) Exocrine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: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P Simplified" panose="020B0604020202020204" charset="0"/>
                        </a:rPr>
                        <a:t> (has ducts)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dirty="0">
                          <a:latin typeface="HP Simplified" panose="020B0604020202020204" charset="0"/>
                        </a:rPr>
                        <a:t>e.g. salivary glands. 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b)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Endocrine: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P Simplified" panose="020B0604020202020204" charset="0"/>
                        </a:rPr>
                        <a:t>(does not have ducts)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dirty="0">
                          <a:latin typeface="HP Simplified" panose="020B0604020202020204" charset="0"/>
                        </a:rPr>
                        <a:t>e.g. thyroid gland.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c) Mixed: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dirty="0">
                          <a:latin typeface="HP Simplified" panose="020B0604020202020204" charset="0"/>
                        </a:rPr>
                        <a:t>e.g. pancreas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a)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Unicellular: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dirty="0">
                          <a:latin typeface="HP Simplified" panose="020B0604020202020204" charset="0"/>
                        </a:rPr>
                        <a:t>e.g. goblet cells.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b)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Multicellular: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dirty="0">
                          <a:latin typeface="HP Simplified" panose="020B0604020202020204" charset="0"/>
                        </a:rPr>
                        <a:t>e.g. salivary glands.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a) Merocrine: </a:t>
                      </a:r>
                      <a:r>
                        <a:rPr lang="en-US" sz="1200" b="1" dirty="0">
                          <a:latin typeface="HP Simplified" panose="020B0604020202020204" charset="0"/>
                        </a:rPr>
                        <a:t>No part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of the cell </a:t>
                      </a:r>
                      <a:r>
                        <a:rPr lang="en-US" sz="1200" b="1" dirty="0">
                          <a:latin typeface="HP Simplified" panose="020B0604020202020204" charset="0"/>
                        </a:rPr>
                        <a:t>is lost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 the secretion, e.g. salivary glands.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b) Apocrine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: </a:t>
                      </a:r>
                      <a:r>
                        <a:rPr lang="en-US" sz="1200" b="1" dirty="0">
                          <a:latin typeface="HP Simplified" panose="020B0604020202020204" charset="0"/>
                        </a:rPr>
                        <a:t>The top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of the cell </a:t>
                      </a:r>
                      <a:r>
                        <a:rPr lang="en-US" sz="1200" b="1" dirty="0">
                          <a:latin typeface="HP Simplified" panose="020B0604020202020204" charset="0"/>
                        </a:rPr>
                        <a:t>is lost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 the secretion, e.g. mammary gland.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c) Holocrine: </a:t>
                      </a:r>
                      <a:r>
                        <a:rPr lang="en-US" sz="1200" b="1" dirty="0">
                          <a:latin typeface="HP Simplified" panose="020B0604020202020204" charset="0"/>
                        </a:rPr>
                        <a:t>The whole cell detaches </a:t>
                      </a:r>
                      <a:r>
                        <a:rPr lang="en-US" sz="1200" dirty="0">
                          <a:latin typeface="HP Simplified" panose="020B0604020202020204" charset="0"/>
                        </a:rPr>
                        <a:t>with the secretion, e.g. sebaceous glands.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a) Tubular: </a:t>
                      </a:r>
                    </a:p>
                    <a:p>
                      <a:pPr algn="l" rtl="0"/>
                      <a:r>
                        <a:rPr lang="en-US" sz="1400" dirty="0">
                          <a:latin typeface="HP Simplified" panose="020B0604020202020204" charset="0"/>
                        </a:rPr>
                        <a:t>e.g. intestinal gland.</a:t>
                      </a:r>
                    </a:p>
                    <a:p>
                      <a:pPr algn="l" rtl="0"/>
                      <a:r>
                        <a:rPr lang="en-US" sz="1400" dirty="0"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b)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Alveolar (acinar): </a:t>
                      </a:r>
                      <a:r>
                        <a:rPr lang="en-US" sz="1400" dirty="0">
                          <a:latin typeface="HP Simplified" panose="020B0604020202020204" charset="0"/>
                        </a:rPr>
                        <a:t>e.g. mammary gland. </a:t>
                      </a:r>
                    </a:p>
                    <a:p>
                      <a:pPr marL="0" indent="0" algn="l" rtl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3) Tubulo-alveolar:</a:t>
                      </a:r>
                    </a:p>
                    <a:p>
                      <a:pPr marL="0" indent="0" algn="l" rtl="0">
                        <a:buNone/>
                      </a:pPr>
                      <a:r>
                        <a:rPr lang="en-US" sz="1400" dirty="0">
                          <a:latin typeface="HP Simplified" panose="020B0604020202020204" charset="0"/>
                        </a:rPr>
                        <a:t> e.g. pancreas.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a)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Serous:             </a:t>
                      </a:r>
                      <a:r>
                        <a:rPr lang="en-US" sz="1400" dirty="0">
                          <a:latin typeface="HP Simplified" panose="020B0604020202020204" charset="0"/>
                        </a:rPr>
                        <a:t>e.g. parotid gland.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b) Mucous:            </a:t>
                      </a:r>
                      <a:r>
                        <a:rPr lang="en-US" sz="1400" dirty="0">
                          <a:latin typeface="HP Simplified" panose="020B0604020202020204" charset="0"/>
                        </a:rPr>
                        <a:t> e.g. goblet cells.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c)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Muco-serous:</a:t>
                      </a:r>
                      <a:r>
                        <a:rPr lang="en-US" sz="1400" dirty="0">
                          <a:latin typeface="HP Simplified" panose="020B0604020202020204" charset="0"/>
                        </a:rPr>
                        <a:t>  e.g. sublingual gland. 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P Simplified" panose="020B0604020202020204" charset="0"/>
                        </a:rPr>
                        <a:t>d) Watery:             </a:t>
                      </a:r>
                      <a:r>
                        <a:rPr lang="en-US" sz="1400" dirty="0">
                          <a:latin typeface="HP Simplified" panose="020B0604020202020204" charset="0"/>
                        </a:rPr>
                        <a:t>e.g. sweat gland.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788772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916C2945-DEA4-E24C-A182-148C5B1CA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8" t="-334" r="1549" b="22149"/>
          <a:stretch/>
        </p:blipFill>
        <p:spPr>
          <a:xfrm>
            <a:off x="994652" y="3793947"/>
            <a:ext cx="783180" cy="83955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2B29733-7DFD-3642-A203-43CC114C7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2" b="17198"/>
          <a:stretch/>
        </p:blipFill>
        <p:spPr>
          <a:xfrm rot="10800000" flipH="1" flipV="1">
            <a:off x="142439" y="3696318"/>
            <a:ext cx="687104" cy="85365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1EADD76-414A-C844-A0B4-1F3E4E5E4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8978"/>
          <a:stretch/>
        </p:blipFill>
        <p:spPr>
          <a:xfrm>
            <a:off x="5762871" y="3879948"/>
            <a:ext cx="1184829" cy="86627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731308A-0AF1-A64E-8B60-466634C5F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37" y="3062589"/>
            <a:ext cx="687104" cy="808357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632DB7E-46CE-6840-B91E-6B5CD82AC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91" y="3051899"/>
            <a:ext cx="731366" cy="846844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EF396326-C101-E540-9F5C-16009C3F1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67" y="3879948"/>
            <a:ext cx="1647825" cy="823913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ED429F77-4C9A-8447-B9DD-8E46D930FA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0" r="18970" b="571"/>
          <a:stretch/>
        </p:blipFill>
        <p:spPr>
          <a:xfrm>
            <a:off x="2267616" y="3284538"/>
            <a:ext cx="979013" cy="1296473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64B99A65-4AC8-1444-A19C-497F28EBDF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9432" r="29190" b="19432"/>
          <a:stretch/>
        </p:blipFill>
        <p:spPr>
          <a:xfrm>
            <a:off x="3942081" y="3932775"/>
            <a:ext cx="1297723" cy="69687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4121593-38A6-4C6A-A10A-42F0278E9E78}"/>
              </a:ext>
            </a:extLst>
          </p:cNvPr>
          <p:cNvSpPr txBox="1"/>
          <p:nvPr/>
        </p:nvSpPr>
        <p:spPr>
          <a:xfrm>
            <a:off x="3878286" y="4549973"/>
            <a:ext cx="129772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1         2         3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ADAD69-F628-4F87-B4AC-7FADDCC7E3C8}"/>
              </a:ext>
            </a:extLst>
          </p:cNvPr>
          <p:cNvSpPr txBox="1"/>
          <p:nvPr/>
        </p:nvSpPr>
        <p:spPr>
          <a:xfrm>
            <a:off x="5399111" y="3153993"/>
            <a:ext cx="49781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FF0000"/>
                </a:solidFill>
              </a:rPr>
              <a:t>1</a:t>
            </a:r>
            <a:endParaRPr lang="ar-SA" sz="15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BF88F16-AD2D-4C27-8226-13C2BCF92079}"/>
              </a:ext>
            </a:extLst>
          </p:cNvPr>
          <p:cNvSpPr txBox="1"/>
          <p:nvPr/>
        </p:nvSpPr>
        <p:spPr>
          <a:xfrm>
            <a:off x="6672412" y="3153992"/>
            <a:ext cx="13867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FF0000"/>
                </a:solidFill>
              </a:rPr>
              <a:t>2</a:t>
            </a:r>
            <a:endParaRPr lang="ar-SA" sz="1013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D844975-9D37-45F3-AC88-9757A8EC7201}"/>
              </a:ext>
            </a:extLst>
          </p:cNvPr>
          <p:cNvSpPr txBox="1"/>
          <p:nvPr/>
        </p:nvSpPr>
        <p:spPr>
          <a:xfrm>
            <a:off x="5653433" y="3867685"/>
            <a:ext cx="35647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FF0000"/>
                </a:solidFill>
              </a:rPr>
              <a:t>3</a:t>
            </a:r>
            <a:endParaRPr lang="ar-SA" sz="1013" dirty="0"/>
          </a:p>
        </p:txBody>
      </p:sp>
    </p:spTree>
    <p:extLst>
      <p:ext uri="{BB962C8B-B14F-4D97-AF65-F5344CB8AC3E}">
        <p14:creationId xmlns:p14="http://schemas.microsoft.com/office/powerpoint/2010/main" val="282337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1212</Words>
  <Application>Microsoft Office PowerPoint</Application>
  <PresentationFormat>On-screen Show (16:9)</PresentationFormat>
  <Paragraphs>207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Courier New</vt:lpstr>
      <vt:lpstr>Gill Sans MT</vt:lpstr>
      <vt:lpstr>HP Simplified</vt:lpstr>
      <vt:lpstr>Lora</vt:lpstr>
      <vt:lpstr>MCS Hor 2 S_I Normal 2000</vt:lpstr>
      <vt:lpstr>Mudir MT</vt:lpstr>
      <vt:lpstr>Times New Roman</vt:lpstr>
      <vt:lpstr>Trebuchet MS</vt:lpstr>
      <vt:lpstr>Wingdings</vt:lpstr>
      <vt:lpstr>Office Theme</vt:lpstr>
      <vt:lpstr>Lecture 2 : </vt:lpstr>
      <vt:lpstr>Objectives :</vt:lpstr>
      <vt:lpstr>Epithelial tissue</vt:lpstr>
      <vt:lpstr>Function of epithelium:</vt:lpstr>
      <vt:lpstr>PowerPoint Presentation</vt:lpstr>
      <vt:lpstr>PowerPoint Presentation</vt:lpstr>
      <vt:lpstr>PowerPoint Presentation</vt:lpstr>
      <vt:lpstr>B) Stratified Epithelium </vt:lpstr>
      <vt:lpstr>Glands (glandular epithelium)</vt:lpstr>
      <vt:lpstr>Clinical Application</vt:lpstr>
      <vt:lpstr>MCQs: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Histology and Cell Structure</dc:title>
  <dc:creator>abdullah shadid</dc:creator>
  <cp:lastModifiedBy>رزان</cp:lastModifiedBy>
  <cp:revision>84</cp:revision>
  <dcterms:created xsi:type="dcterms:W3CDTF">2018-09-11T14:01:43Z</dcterms:created>
  <dcterms:modified xsi:type="dcterms:W3CDTF">2018-09-14T08:04:35Z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2018-09-11T00:00:00Z</vt:filetime>
  </property>
</Properties>
</file>