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59" r:id="rId4"/>
    <p:sldId id="260" r:id="rId5"/>
    <p:sldId id="288" r:id="rId6"/>
    <p:sldId id="261" r:id="rId7"/>
    <p:sldId id="262" r:id="rId8"/>
    <p:sldId id="291" r:id="rId9"/>
    <p:sldId id="263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7" r:id="rId27"/>
    <p:sldId id="2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h" initials="h" lastIdx="1" clrIdx="0">
    <p:extLst>
      <p:ext uri="{19B8F6BF-5375-455C-9EA6-DF929625EA0E}">
        <p15:presenceInfo xmlns:p15="http://schemas.microsoft.com/office/powerpoint/2012/main" userId="h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4676"/>
  </p:normalViewPr>
  <p:slideViewPr>
    <p:cSldViewPr snapToGrid="0" snapToObjects="1">
      <p:cViewPr varScale="1">
        <p:scale>
          <a:sx n="72" d="100"/>
          <a:sy n="72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7C62C-1F03-EF4E-A5E8-83B1D017C008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B89E1-3E99-A64F-814E-B1D75F87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B89E1-3E99-A64F-814E-B1D75F8774F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879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B89E1-3E99-A64F-814E-B1D75F8774F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66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B89E1-3E99-A64F-814E-B1D75F8774F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022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B89E1-3E99-A64F-814E-B1D75F8774F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977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38df2776e_0_1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38df2776e_0_10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103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433-87AD-4D4C-9DF1-2E1BDAFC7162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2904-22DD-A04C-B93D-AD7BBC9691B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433-87AD-4D4C-9DF1-2E1BDAFC7162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2904-22DD-A04C-B93D-AD7BBC9691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433-87AD-4D4C-9DF1-2E1BDAFC7162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2904-22DD-A04C-B93D-AD7BBC9691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433-87AD-4D4C-9DF1-2E1BDAFC7162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2904-22DD-A04C-B93D-AD7BBC9691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433-87AD-4D4C-9DF1-2E1BDAFC7162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2904-22DD-A04C-B93D-AD7BBC9691B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433-87AD-4D4C-9DF1-2E1BDAFC7162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2904-22DD-A04C-B93D-AD7BBC9691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433-87AD-4D4C-9DF1-2E1BDAFC7162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2904-22DD-A04C-B93D-AD7BBC9691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433-87AD-4D4C-9DF1-2E1BDAFC7162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2904-22DD-A04C-B93D-AD7BBC9691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433-87AD-4D4C-9DF1-2E1BDAFC7162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2904-22DD-A04C-B93D-AD7BBC9691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E444433-87AD-4D4C-9DF1-2E1BDAFC7162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F02904-22DD-A04C-B93D-AD7BBC9691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433-87AD-4D4C-9DF1-2E1BDAFC7162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2904-22DD-A04C-B93D-AD7BBC9691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E444433-87AD-4D4C-9DF1-2E1BDAFC7162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4F02904-22DD-A04C-B93D-AD7BBC9691B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19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D9AdNXSQe4&amp;feature=share" TargetMode="External"/><Relationship Id="rId2" Type="http://schemas.openxmlformats.org/officeDocument/2006/relationships/hyperlink" Target="https://www.youtube.com/watch?v=kjLwVqxwaIM&amp;feature=share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67066"/>
            <a:ext cx="10058400" cy="3566160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>
                <a:solidFill>
                  <a:srgbClr val="00B050"/>
                </a:solidFill>
                <a:latin typeface="HP Simplified" panose="020B0604020204020204" pitchFamily="34" charset="0"/>
                <a:ea typeface="Times New Roman"/>
                <a:cs typeface="Times New Roman"/>
                <a:sym typeface="Times New Roman"/>
              </a:rPr>
              <a:t>Lymphoid Tissue</a:t>
            </a:r>
            <a:endParaRPr lang="en-US" sz="6600" dirty="0"/>
          </a:p>
        </p:txBody>
      </p:sp>
      <p:pic>
        <p:nvPicPr>
          <p:cNvPr id="5" name="Google Shape;86;p13"/>
          <p:cNvPicPr preferRelativeResize="0"/>
          <p:nvPr/>
        </p:nvPicPr>
        <p:blipFill rotWithShape="1">
          <a:blip r:embed="rId2">
            <a:alphaModFix/>
          </a:blip>
          <a:srcRect t="16293" b="11025"/>
          <a:stretch/>
        </p:blipFill>
        <p:spPr>
          <a:xfrm>
            <a:off x="9714017" y="78421"/>
            <a:ext cx="2477984" cy="170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13889" r="4919" b="11038"/>
          <a:stretch/>
        </p:blipFill>
        <p:spPr>
          <a:xfrm>
            <a:off x="0" y="0"/>
            <a:ext cx="3066836" cy="1082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7566" y="1549981"/>
            <a:ext cx="4765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spc="-38" dirty="0">
                <a:solidFill>
                  <a:srgbClr val="92D050"/>
                </a:solidFill>
                <a:latin typeface="HP Simplified" panose="020B0604020204020204" pitchFamily="34" charset="0"/>
                <a:ea typeface="Times New Roman"/>
                <a:cs typeface="Times New Roman"/>
                <a:sym typeface="Times New Roman"/>
              </a:rPr>
              <a:t>Lecture 4 :</a:t>
            </a:r>
            <a:endParaRPr lang="en-US" sz="2400" dirty="0">
              <a:solidFill>
                <a:srgbClr val="92D050"/>
              </a:solidFill>
              <a:latin typeface="HP Simplified" panose="020B0604020204020204" pitchFamily="34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8C7746-836D-47E6-A8E4-F201887AF2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17" t="20786" r="9830" b="3215"/>
          <a:stretch/>
        </p:blipFill>
        <p:spPr>
          <a:xfrm>
            <a:off x="46999" y="4464014"/>
            <a:ext cx="1914147" cy="1811130"/>
          </a:xfrm>
          <a:prstGeom prst="rect">
            <a:avLst/>
          </a:prstGeom>
        </p:spPr>
      </p:pic>
      <p:sp>
        <p:nvSpPr>
          <p:cNvPr id="8" name="Google Shape;94;p14"/>
          <p:cNvSpPr txBox="1"/>
          <p:nvPr/>
        </p:nvSpPr>
        <p:spPr>
          <a:xfrm>
            <a:off x="9714017" y="5369578"/>
            <a:ext cx="2236309" cy="905565"/>
          </a:xfrm>
          <a:prstGeom prst="rect">
            <a:avLst/>
          </a:prstGeom>
          <a:noFill/>
          <a:ln w="19050" cap="flat" cmpd="sng">
            <a:solidFill>
              <a:srgbClr val="00B05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00B050"/>
                </a:solidFill>
                <a:latin typeface="HP Simplified" panose="020B0604020204020204" pitchFamily="34" charset="0"/>
              </a:rPr>
              <a:t>-  Colour index :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F0000"/>
                </a:solidFill>
                <a:latin typeface="HP Simplified" panose="020B0604020204020204" pitchFamily="34" charset="0"/>
              </a:rPr>
              <a:t>Red : important</a:t>
            </a:r>
            <a:endParaRPr sz="1600" b="1" dirty="0">
              <a:solidFill>
                <a:srgbClr val="FF0000"/>
              </a:solidFill>
              <a:latin typeface="HP Simplified" panose="020B060402020402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Grey : doctors notes</a:t>
            </a:r>
            <a:endParaRPr sz="1600" b="1" dirty="0">
              <a:solidFill>
                <a:schemeClr val="bg1">
                  <a:lumMod val="50000"/>
                </a:schemeClr>
              </a:solidFill>
              <a:latin typeface="HP Simplified" panose="020B060402020402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9900FF"/>
              </a:solidFill>
              <a:latin typeface="HP Simplified" panose="020B06040202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3B5409-B41C-4B60-AB1E-B912F5D47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876" y="4648703"/>
            <a:ext cx="1477282" cy="147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9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086" y="300445"/>
            <a:ext cx="10058400" cy="757646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400" b="1" dirty="0">
                <a:solidFill>
                  <a:srgbClr val="92D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Medulla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995851" cy="4023360"/>
          </a:xfrm>
        </p:spPr>
        <p:txBody>
          <a:bodyPr>
            <a:normAutofit/>
          </a:bodyPr>
          <a:lstStyle/>
          <a:p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Consists of: </a:t>
            </a:r>
          </a:p>
          <a:p>
            <a:r>
              <a:rPr lang="en-US" sz="1800" spc="-50" dirty="0">
                <a:solidFill>
                  <a:srgbClr val="00B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1- Medullary cords. </a:t>
            </a:r>
          </a:p>
          <a:p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Which composed of:</a:t>
            </a:r>
          </a:p>
          <a:p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B &amp; T lymphocytes , plasma cells </a:t>
            </a: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and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macrophages.</a:t>
            </a:r>
          </a:p>
          <a:p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</a:t>
            </a:r>
            <a:r>
              <a:rPr lang="en-US" sz="1800" spc="-50" dirty="0">
                <a:solidFill>
                  <a:srgbClr val="00B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2- Medullary lymph sinuses. </a:t>
            </a:r>
          </a:p>
          <a:p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Which continuous with:</a:t>
            </a:r>
          </a:p>
          <a:p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the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subcapsular</a:t>
            </a:r>
            <a:r>
              <a:rPr lang="en-US" sz="1800" spc="-50" dirty="0">
                <a:solidFill>
                  <a:srgbClr val="7030A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</a:t>
            </a: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and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cortical lymph sinuses.</a:t>
            </a:r>
          </a:p>
          <a:p>
            <a:endParaRPr lang="en-US" sz="1800" spc="-50" dirty="0">
              <a:solidFill>
                <a:srgbClr val="FF0000"/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  <a:p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*The main type of cells is T cells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463" y="1927981"/>
            <a:ext cx="3390100" cy="43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92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4465" y="77508"/>
            <a:ext cx="7350826" cy="848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Lymph Flow Through The Lymph Node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1481357" y="1083990"/>
            <a:ext cx="2612569" cy="811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Afferent lymph vessels</a:t>
            </a:r>
          </a:p>
        </p:txBody>
      </p:sp>
      <p:sp>
        <p:nvSpPr>
          <p:cNvPr id="8" name="Rectangle 7"/>
          <p:cNvSpPr/>
          <p:nvPr/>
        </p:nvSpPr>
        <p:spPr>
          <a:xfrm>
            <a:off x="1481356" y="2088235"/>
            <a:ext cx="2612569" cy="811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Subcapsular sinuses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481356" y="3110288"/>
            <a:ext cx="2612569" cy="811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Cortical sinuses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81356" y="4114550"/>
            <a:ext cx="2612569" cy="811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Medullary sinuses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81356" y="5118812"/>
            <a:ext cx="2612569" cy="811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Efferent lymphatic vessels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"/>
          <a:stretch/>
        </p:blipFill>
        <p:spPr>
          <a:xfrm>
            <a:off x="4720277" y="954944"/>
            <a:ext cx="6490029" cy="5397500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>
            <a:off x="2573885" y="760244"/>
            <a:ext cx="427512" cy="516611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own Arrow 18"/>
          <p:cNvSpPr/>
          <p:nvPr/>
        </p:nvSpPr>
        <p:spPr>
          <a:xfrm>
            <a:off x="2573885" y="1758575"/>
            <a:ext cx="427512" cy="516611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>
            <a:off x="2573885" y="2762533"/>
            <a:ext cx="427512" cy="516611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own Arrow 20"/>
          <p:cNvSpPr/>
          <p:nvPr/>
        </p:nvSpPr>
        <p:spPr>
          <a:xfrm>
            <a:off x="2573885" y="3760864"/>
            <a:ext cx="427512" cy="516611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Down Arrow 21"/>
          <p:cNvSpPr/>
          <p:nvPr/>
        </p:nvSpPr>
        <p:spPr>
          <a:xfrm>
            <a:off x="2573885" y="4764114"/>
            <a:ext cx="427512" cy="516611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98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7512" y="1505857"/>
            <a:ext cx="8063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50" dirty="0">
                <a:latin typeface="HP Simplified" panose="020B0604020204020204" pitchFamily="34" charset="0"/>
                <a:ea typeface="Alfa Slab One"/>
                <a:cs typeface="Alfa Slab One"/>
              </a:rPr>
              <a:t>1- Proliferation of </a:t>
            </a:r>
            <a:r>
              <a:rPr lang="en-US" sz="20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B</a:t>
            </a:r>
            <a:r>
              <a:rPr lang="en-US" sz="2000" spc="-50" dirty="0">
                <a:solidFill>
                  <a:schemeClr val="accent6">
                    <a:lumMod val="75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</a:t>
            </a:r>
            <a:r>
              <a:rPr lang="en-US" sz="2000" spc="-50" dirty="0">
                <a:latin typeface="HP Simplified" panose="020B0604020204020204" pitchFamily="34" charset="0"/>
                <a:ea typeface="Alfa Slab One"/>
                <a:cs typeface="Alfa Slab One"/>
              </a:rPr>
              <a:t>and </a:t>
            </a:r>
            <a:r>
              <a:rPr lang="en-US" sz="20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T lymphocytes. </a:t>
            </a:r>
          </a:p>
          <a:p>
            <a:r>
              <a:rPr lang="en-US" sz="2000" spc="-50" dirty="0">
                <a:latin typeface="HP Simplified" panose="020B0604020204020204" pitchFamily="34" charset="0"/>
                <a:ea typeface="Alfa Slab One"/>
                <a:cs typeface="Alfa Slab One"/>
              </a:rPr>
              <a:t>2- Filtration of </a:t>
            </a:r>
            <a:r>
              <a:rPr lang="en-US" sz="20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lymph</a:t>
            </a:r>
            <a:r>
              <a:rPr lang="en-US" sz="2000" spc="-50" dirty="0">
                <a:solidFill>
                  <a:schemeClr val="accent6">
                    <a:lumMod val="75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</a:t>
            </a:r>
            <a:r>
              <a:rPr lang="en-US" sz="2000" spc="-50" dirty="0">
                <a:latin typeface="HP Simplified" panose="020B0604020204020204" pitchFamily="34" charset="0"/>
                <a:ea typeface="Alfa Slab One"/>
                <a:cs typeface="Alfa Slab One"/>
              </a:rPr>
              <a:t>from bacteria and other foreign substances.</a:t>
            </a:r>
          </a:p>
          <a:p>
            <a:r>
              <a:rPr lang="en-US" sz="2000" spc="-50" dirty="0">
                <a:latin typeface="HP Simplified" panose="020B0604020204020204" pitchFamily="34" charset="0"/>
                <a:ea typeface="Alfa Slab One"/>
                <a:cs typeface="Alfa Slab One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512" y="4521934"/>
            <a:ext cx="8481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50" dirty="0">
                <a:latin typeface="HP Simplified" panose="020B0604020204020204" pitchFamily="34" charset="0"/>
                <a:ea typeface="Alfa Slab One"/>
                <a:cs typeface="Alfa Slab One"/>
              </a:rPr>
              <a:t>The presence of antigen or bacteria leads to </a:t>
            </a:r>
            <a:r>
              <a:rPr lang="en-US" sz="20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rapid proliferation </a:t>
            </a:r>
            <a:r>
              <a:rPr lang="en-US" sz="2000" spc="-50" dirty="0">
                <a:latin typeface="HP Simplified" panose="020B0604020204020204" pitchFamily="34" charset="0"/>
                <a:ea typeface="Alfa Slab One"/>
                <a:cs typeface="Alfa Slab One"/>
              </a:rPr>
              <a:t>of lymphocytes of the</a:t>
            </a:r>
            <a:r>
              <a:rPr lang="en-US" sz="20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lymph node </a:t>
            </a:r>
            <a:r>
              <a:rPr lang="en-US" sz="2000" spc="-50" dirty="0">
                <a:latin typeface="HP Simplified" panose="020B0604020204020204" pitchFamily="34" charset="0"/>
                <a:ea typeface="Alfa Slab One"/>
                <a:cs typeface="Alfa Slab One"/>
              </a:rPr>
              <a:t>(L.N) , leading to increase of L.N. to several times of its normal size , so the L.N. becomes </a:t>
            </a:r>
            <a:r>
              <a:rPr lang="en-US" sz="20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enlarged</a:t>
            </a:r>
            <a:r>
              <a:rPr lang="en-US" sz="2000" spc="-50" dirty="0">
                <a:latin typeface="HP Simplified" panose="020B0604020204020204" pitchFamily="34" charset="0"/>
                <a:ea typeface="Alfa Slab One"/>
                <a:cs typeface="Alfa Slab One"/>
              </a:rPr>
              <a:t> and </a:t>
            </a:r>
            <a:r>
              <a:rPr lang="en-US" sz="20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palpable</a:t>
            </a:r>
            <a:r>
              <a:rPr lang="en-US" sz="2000" spc="-50" dirty="0">
                <a:latin typeface="HP Simplified" panose="020B0604020204020204" pitchFamily="34" charset="0"/>
                <a:ea typeface="Alfa Slab One"/>
                <a:cs typeface="Alfa Slab One"/>
              </a:rPr>
              <a:t> to the touch.</a:t>
            </a:r>
          </a:p>
          <a:p>
            <a:endParaRPr lang="en-US" sz="2000" b="1" spc="-50" dirty="0">
              <a:latin typeface="HP Simplified" panose="020B0604020204020204" pitchFamily="34" charset="0"/>
              <a:ea typeface="Alfa Slab One"/>
              <a:cs typeface="Alfa Slab On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305CCF-4801-4FA3-93A4-1A9791CA4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8775" y="3393143"/>
            <a:ext cx="2943225" cy="2724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766" y="368927"/>
            <a:ext cx="6622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92D050"/>
                </a:solidFill>
                <a:latin typeface="HP Simplified" panose="020B0604020204020204"/>
              </a:rPr>
              <a:t>Function of lymph node</a:t>
            </a:r>
            <a:r>
              <a:rPr lang="en-GB" sz="4000" dirty="0">
                <a:solidFill>
                  <a:srgbClr val="92D050"/>
                </a:solidFill>
                <a:latin typeface="HP Simplified" panose="020B0604020204020204"/>
              </a:rPr>
              <a:t>:</a:t>
            </a:r>
            <a:endParaRPr lang="en-US" sz="4000" dirty="0">
              <a:solidFill>
                <a:srgbClr val="92D050"/>
              </a:solidFill>
              <a:latin typeface="HP Simplified" panose="020B0604020204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766" y="2860007"/>
            <a:ext cx="6257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GB" sz="4000" b="1" dirty="0">
                <a:solidFill>
                  <a:srgbClr val="92D050"/>
                </a:solidFill>
                <a:latin typeface="HP Simplified" panose="020B0604020204020204"/>
              </a:rPr>
              <a:t>Clinical applications:</a:t>
            </a:r>
          </a:p>
          <a:p>
            <a:r>
              <a:rPr lang="en-GB" sz="4000" dirty="0">
                <a:solidFill>
                  <a:srgbClr val="92D050"/>
                </a:solidFill>
                <a:latin typeface="HP Simplified" panose="020B0604020204020204"/>
              </a:rPr>
              <a:t>(Palpable lymph node)</a:t>
            </a:r>
            <a:endParaRPr lang="en-US" sz="4000" dirty="0">
              <a:solidFill>
                <a:srgbClr val="92D050"/>
              </a:solidFill>
              <a:latin typeface="HP Simplified" panose="020B0604020204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512" y="5747961"/>
            <a:ext cx="370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*in normal condition , not palpable</a:t>
            </a:r>
            <a:endParaRPr lang="en-US" dirty="0">
              <a:solidFill>
                <a:schemeClr val="bg1">
                  <a:lumMod val="50000"/>
                </a:schemeClr>
              </a:solidFill>
              <a:latin typeface="HP Simplified" panose="020B0604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24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555913" y="516456"/>
            <a:ext cx="3553018" cy="836117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Thymus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idx="1"/>
          </p:nvPr>
        </p:nvSpPr>
        <p:spPr>
          <a:xfrm>
            <a:off x="781877" y="1943489"/>
            <a:ext cx="7147277" cy="2996411"/>
          </a:xfrm>
        </p:spPr>
        <p:txBody>
          <a:bodyPr>
            <a:normAutofit lnSpcReduction="10000"/>
          </a:bodyPr>
          <a:lstStyle/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spc="-50" dirty="0">
                <a:solidFill>
                  <a:srgbClr val="00B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A) Stroma : </a:t>
            </a:r>
          </a:p>
          <a:p>
            <a:pPr marL="609600" indent="-609600">
              <a:lnSpc>
                <a:spcPct val="100000"/>
              </a:lnSpc>
              <a:buNone/>
              <a:defRPr/>
            </a:pPr>
            <a:r>
              <a:rPr lang="en-US" alt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1- Capsule</a:t>
            </a:r>
          </a:p>
          <a:p>
            <a:pPr marL="609600" indent="-609600">
              <a:lnSpc>
                <a:spcPct val="100000"/>
              </a:lnSpc>
              <a:buNone/>
              <a:defRPr/>
            </a:pPr>
            <a:r>
              <a:rPr lang="en-US" alt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2- Interlobular trabeculae: </a:t>
            </a:r>
            <a:r>
              <a:rPr lang="en-US" altLang="en-US" sz="2300" dirty="0">
                <a:solidFill>
                  <a:srgbClr val="FF0000"/>
                </a:solidFill>
                <a:latin typeface="HP Simplified" panose="020B0604020204020204" pitchFamily="34" charset="0"/>
              </a:rPr>
              <a:t>incomplete</a:t>
            </a: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endParaRPr lang="en-US" sz="1800" spc="-50" dirty="0">
              <a:solidFill>
                <a:srgbClr val="00B050"/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spc="-50" dirty="0">
                <a:solidFill>
                  <a:srgbClr val="00B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B) </a:t>
            </a:r>
            <a:r>
              <a:rPr lang="en-US" sz="2200" spc="-50" dirty="0" err="1">
                <a:solidFill>
                  <a:srgbClr val="00B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Thymic</a:t>
            </a:r>
            <a:r>
              <a:rPr lang="en-US" sz="2200" spc="-50" dirty="0">
                <a:solidFill>
                  <a:srgbClr val="00B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Lobule : </a:t>
            </a:r>
          </a:p>
          <a:p>
            <a:pPr marL="609600" indent="-609600">
              <a:lnSpc>
                <a:spcPct val="100000"/>
              </a:lnSpc>
              <a:buNone/>
              <a:defRPr/>
            </a:pPr>
            <a:r>
              <a:rPr lang="en-US" alt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1- Cortex</a:t>
            </a:r>
          </a:p>
          <a:p>
            <a:pPr marL="609600" indent="-609600">
              <a:lnSpc>
                <a:spcPct val="100000"/>
              </a:lnSpc>
              <a:buNone/>
              <a:defRPr/>
            </a:pPr>
            <a:r>
              <a:rPr lang="en-US" alt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2- Medulla</a:t>
            </a:r>
          </a:p>
          <a:p>
            <a:pPr marL="609600" indent="-609600">
              <a:lnSpc>
                <a:spcPct val="100000"/>
              </a:lnSpc>
              <a:buNone/>
              <a:defRPr/>
            </a:pPr>
            <a:endParaRPr lang="en-US" sz="1800" spc="-50" dirty="0">
              <a:solidFill>
                <a:schemeClr val="tx1">
                  <a:lumMod val="95000"/>
                  <a:lumOff val="5000"/>
                </a:schemeClr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endParaRPr lang="en-US" sz="1800" b="1" spc="-50" dirty="0">
              <a:solidFill>
                <a:srgbClr val="666666"/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endParaRPr lang="en-US" b="1" spc="-50" dirty="0">
              <a:solidFill>
                <a:schemeClr val="tx1"/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678" y="1948506"/>
            <a:ext cx="2551411" cy="208632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678" y="4071442"/>
            <a:ext cx="2551411" cy="220348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68" y="4394200"/>
            <a:ext cx="1285977" cy="897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033" y="4733835"/>
            <a:ext cx="7380474" cy="190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lvl="0" indent="-609600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defRPr/>
            </a:pPr>
            <a:endParaRPr lang="en-US" spc="-50" dirty="0">
              <a:solidFill>
                <a:schemeClr val="bg1">
                  <a:lumMod val="50000"/>
                </a:schemeClr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  <a:p>
            <a:pPr marL="10800" lvl="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*Thymus is composed of 2 lobes divided into incomplete lobules</a:t>
            </a:r>
          </a:p>
          <a:p>
            <a:pPr marL="10800" lvl="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*It is located between sternum and  heart , it’s a capsulated organ</a:t>
            </a:r>
          </a:p>
          <a:p>
            <a:pPr marL="10800" lvl="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*White areas in the pic represent connective tissues</a:t>
            </a:r>
          </a:p>
          <a:p>
            <a:pPr marL="10800" lvl="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*Each lobule consists of medulla and cortex surrounded by an outer capsule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78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75572" y="375321"/>
            <a:ext cx="3161211" cy="97108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Thymus</a:t>
            </a:r>
            <a:endParaRPr lang="en-US" sz="44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34598" y="1875920"/>
            <a:ext cx="10058400" cy="4023360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chemeClr val="tx1"/>
                </a:solidFill>
                <a:latin typeface="HP Simplified" panose="020B0604020204020204" pitchFamily="34" charset="0"/>
              </a:rPr>
              <a:t>Bilobed lymphoid organ located in thorax.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chemeClr val="tx1"/>
                </a:solidFill>
                <a:latin typeface="HP Simplified" panose="020B0604020204020204" pitchFamily="34" charset="0"/>
              </a:rPr>
              <a:t>Enclosed in a thin connective tissue </a:t>
            </a: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capsule.</a:t>
            </a:r>
          </a:p>
          <a:p>
            <a:pPr>
              <a:buClrTx/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Septa (trabeculae) </a:t>
            </a:r>
            <a:r>
              <a:rPr lang="en-US" dirty="0">
                <a:solidFill>
                  <a:schemeClr val="tx1"/>
                </a:solidFill>
                <a:latin typeface="HP Simplified" panose="020B0604020204020204" pitchFamily="34" charset="0"/>
              </a:rPr>
              <a:t>from the capsule into the organ , subdividing it into incomplete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lobules.</a:t>
            </a:r>
          </a:p>
          <a:p>
            <a:pPr>
              <a:buClrTx/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chemeClr val="tx1"/>
                </a:solidFill>
                <a:latin typeface="HP Simplified" panose="020B0604020204020204" pitchFamily="34" charset="0"/>
              </a:rPr>
              <a:t>Possesses </a:t>
            </a: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no lymph nodules , no lymph sinuses , no reticular fibers.</a:t>
            </a:r>
          </a:p>
          <a:p>
            <a:pPr marL="0" indent="0">
              <a:buNone/>
              <a:defRPr/>
            </a:pPr>
            <a:endParaRPr lang="en-GB" sz="1400" dirty="0">
              <a:solidFill>
                <a:srgbClr val="666666"/>
              </a:solidFill>
              <a:latin typeface="HP Simplified" panose="020B0604020204020204" pitchFamily="34" charset="0"/>
            </a:endParaRPr>
          </a:p>
          <a:p>
            <a:pPr marL="0" indent="0">
              <a:buNone/>
              <a:defRPr/>
            </a:pPr>
            <a:endParaRPr lang="en-US" sz="1400" dirty="0">
              <a:solidFill>
                <a:srgbClr val="666666"/>
              </a:solidFill>
              <a:latin typeface="HP Simplified" panose="020B0604020204020204" pitchFamily="34" charset="0"/>
            </a:endParaRPr>
          </a:p>
          <a:p>
            <a:pPr>
              <a:defRPr/>
            </a:pPr>
            <a:endParaRPr lang="en-US" sz="1400" dirty="0">
              <a:solidFill>
                <a:schemeClr val="bg1">
                  <a:lumMod val="50000"/>
                </a:schemeClr>
              </a:solidFill>
              <a:latin typeface="HP Simplified" panose="020B060402020402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*Medulla is the pale area</a:t>
            </a:r>
          </a:p>
          <a:p>
            <a:pPr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*Cortex is the dark area “rich in T lymphocyte”</a:t>
            </a:r>
          </a:p>
          <a:p>
            <a:pPr>
              <a:defRPr/>
            </a:pPr>
            <a:endParaRPr lang="en-US" sz="1200" b="1" dirty="0">
              <a:solidFill>
                <a:srgbClr val="666666"/>
              </a:solidFill>
              <a:latin typeface="HP Simplified" panose="020B0604020204020204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490" y="3857414"/>
            <a:ext cx="3342456" cy="225059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145" y="3857414"/>
            <a:ext cx="3376237" cy="2250591"/>
          </a:xfrm>
          <a:prstGeom prst="rect">
            <a:avLst/>
          </a:prstGeom>
        </p:spPr>
      </p:pic>
      <p:cxnSp>
        <p:nvCxnSpPr>
          <p:cNvPr id="11" name="رابط كسهم مستقيم 10"/>
          <p:cNvCxnSpPr/>
          <p:nvPr/>
        </p:nvCxnSpPr>
        <p:spPr>
          <a:xfrm flipV="1">
            <a:off x="3281082" y="4286543"/>
            <a:ext cx="1869142" cy="514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flipV="1">
            <a:off x="4505409" y="4602541"/>
            <a:ext cx="733062" cy="478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3472A4-B0A8-46E6-8D2A-E440F140BE44}"/>
              </a:ext>
            </a:extLst>
          </p:cNvPr>
          <p:cNvSpPr txBox="1"/>
          <p:nvPr/>
        </p:nvSpPr>
        <p:spPr>
          <a:xfrm>
            <a:off x="734598" y="3613836"/>
            <a:ext cx="4015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*No B cells 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*No plasma cells (antibodies)</a:t>
            </a:r>
          </a:p>
        </p:txBody>
      </p:sp>
    </p:spTree>
    <p:extLst>
      <p:ext uri="{BB962C8B-B14F-4D97-AF65-F5344CB8AC3E}">
        <p14:creationId xmlns:p14="http://schemas.microsoft.com/office/powerpoint/2010/main" val="2998418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idx="4294967295"/>
          </p:nvPr>
        </p:nvSpPr>
        <p:spPr>
          <a:xfrm>
            <a:off x="452757" y="-6912"/>
            <a:ext cx="3372868" cy="104630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Thymus</a:t>
            </a:r>
            <a:endParaRPr lang="en-US" sz="4400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700" y="4300319"/>
            <a:ext cx="2492633" cy="191473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900" y="4300319"/>
            <a:ext cx="2372436" cy="1939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42A562-D952-481D-8A6F-2DE55485B28D}"/>
              </a:ext>
            </a:extLst>
          </p:cNvPr>
          <p:cNvSpPr txBox="1"/>
          <p:nvPr/>
        </p:nvSpPr>
        <p:spPr>
          <a:xfrm>
            <a:off x="666929" y="4529519"/>
            <a:ext cx="4508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*epithelial reticular cells only found in thymus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A57A56-C33B-496B-95CB-25DF5D82105D}"/>
              </a:ext>
            </a:extLst>
          </p:cNvPr>
          <p:cNvSpPr txBox="1"/>
          <p:nvPr/>
        </p:nvSpPr>
        <p:spPr>
          <a:xfrm>
            <a:off x="9007250" y="3034352"/>
            <a:ext cx="3122967" cy="116955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HP Simplified" panose="020B0604020204020204" pitchFamily="34" charset="0"/>
                <a:cs typeface="Arial" charset="0"/>
              </a:rPr>
              <a:t>1 - cortex </a:t>
            </a:r>
            <a:br>
              <a:rPr lang="en-US" sz="1400" dirty="0">
                <a:solidFill>
                  <a:schemeClr val="tx1"/>
                </a:solidFill>
                <a:latin typeface="HP Simplified" panose="020B0604020204020204" pitchFamily="34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HP Simplified" panose="020B0604020204020204" pitchFamily="34" charset="0"/>
                <a:cs typeface="Arial" charset="0"/>
              </a:rPr>
              <a:t>2 - medulla </a:t>
            </a:r>
            <a:br>
              <a:rPr lang="en-US" sz="1400" dirty="0">
                <a:solidFill>
                  <a:schemeClr val="tx1"/>
                </a:solidFill>
                <a:latin typeface="HP Simplified" panose="020B0604020204020204" pitchFamily="34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HP Simplified" panose="020B0604020204020204" pitchFamily="34" charset="0"/>
                <a:cs typeface="Arial" charset="0"/>
              </a:rPr>
              <a:t>3 - Hassall's corpuscle </a:t>
            </a:r>
            <a:br>
              <a:rPr lang="en-US" sz="1400" dirty="0">
                <a:solidFill>
                  <a:schemeClr val="tx1"/>
                </a:solidFill>
                <a:latin typeface="HP Simplified" panose="020B0604020204020204" pitchFamily="34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HP Simplified" panose="020B0604020204020204" pitchFamily="34" charset="0"/>
                <a:cs typeface="Arial" charset="0"/>
              </a:rPr>
              <a:t>4 - interlobular connective tissue (septa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 Simplified" panose="020B0604020204020204" pitchFamily="34" charset="0"/>
                <a:cs typeface="Arial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C1A8CD-6AA6-4CBF-A9C9-9F9499F286DF}"/>
              </a:ext>
            </a:extLst>
          </p:cNvPr>
          <p:cNvSpPr txBox="1"/>
          <p:nvPr/>
        </p:nvSpPr>
        <p:spPr>
          <a:xfrm>
            <a:off x="666929" y="1075940"/>
            <a:ext cx="8474712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dirty="0">
                <a:latin typeface="HP Simplified" panose="020B0604020204020204" pitchFamily="34" charset="0"/>
              </a:rPr>
              <a:t>Each </a:t>
            </a: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lobule</a:t>
            </a:r>
            <a:r>
              <a:rPr lang="en-US" dirty="0">
                <a:latin typeface="HP Simplified" panose="020B0604020204020204" pitchFamily="34" charset="0"/>
              </a:rPr>
              <a:t> is divided into an outer </a:t>
            </a:r>
            <a:r>
              <a:rPr lang="en-US" u="sng" dirty="0">
                <a:latin typeface="HP Simplified" panose="020B0604020204020204" pitchFamily="34" charset="0"/>
              </a:rPr>
              <a:t>cortex</a:t>
            </a:r>
            <a:r>
              <a:rPr lang="en-US" dirty="0">
                <a:latin typeface="HP Simplified" panose="020B0604020204020204" pitchFamily="34" charset="0"/>
              </a:rPr>
              <a:t> and inner </a:t>
            </a:r>
            <a:r>
              <a:rPr lang="en-US" u="sng" dirty="0">
                <a:latin typeface="HP Simplified" panose="020B0604020204020204" pitchFamily="34" charset="0"/>
              </a:rPr>
              <a:t>medulla</a:t>
            </a:r>
            <a:r>
              <a:rPr lang="en-US" dirty="0">
                <a:latin typeface="HP Simplified" panose="020B0604020204020204" pitchFamily="34" charset="0"/>
              </a:rPr>
              <a:t>.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HP Simplified" panose="020B06040202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CORTEX: </a:t>
            </a:r>
            <a:r>
              <a:rPr lang="en-US" dirty="0">
                <a:latin typeface="HP Simplified" panose="020B0604020204020204" pitchFamily="34" charset="0"/>
              </a:rPr>
              <a:t>is darker than the medulla because it is populated </a:t>
            </a: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with immunologically immature T-lymphocytes </a:t>
            </a:r>
            <a:r>
              <a:rPr lang="en-US" dirty="0">
                <a:latin typeface="HP Simplified" panose="020B0604020204020204" pitchFamily="34" charset="0"/>
              </a:rPr>
              <a:t>(more than 90% will die) , </a:t>
            </a: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epithelial reticular cells ,</a:t>
            </a:r>
            <a:r>
              <a:rPr lang="en-US" dirty="0">
                <a:solidFill>
                  <a:srgbClr val="00B050"/>
                </a:solidFill>
                <a:latin typeface="HP Simplified" panose="020B0604020204020204" pitchFamily="34" charset="0"/>
              </a:rPr>
              <a:t> </a:t>
            </a:r>
            <a:r>
              <a:rPr lang="en-US" dirty="0">
                <a:latin typeface="HP Simplified" panose="020B0604020204020204" pitchFamily="34" charset="0"/>
              </a:rPr>
              <a:t>and </a:t>
            </a: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macrophages. </a:t>
            </a:r>
            <a:r>
              <a:rPr lang="en-US" dirty="0">
                <a:latin typeface="HP Simplified" panose="020B0604020204020204" pitchFamily="34" charset="0"/>
              </a:rPr>
              <a:t>Here the immature </a:t>
            </a: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T cells </a:t>
            </a:r>
            <a:r>
              <a:rPr lang="en-US" dirty="0">
                <a:latin typeface="HP Simplified" panose="020B0604020204020204" pitchFamily="34" charset="0"/>
              </a:rPr>
              <a:t>undergo proliferation , and transform into mature cells and then migrate to medulla.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en-US" dirty="0">
              <a:solidFill>
                <a:srgbClr val="FF0000"/>
              </a:solidFill>
              <a:latin typeface="HP Simplified" panose="020B06040202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MEDULLA: </a:t>
            </a:r>
            <a:r>
              <a:rPr lang="en-US" dirty="0">
                <a:latin typeface="HP Simplified" panose="020B0604020204020204" pitchFamily="34" charset="0"/>
              </a:rPr>
              <a:t>consists of </a:t>
            </a: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mature T-lymphocytes , epithelial reticular cells , thymic (Hassall’s) corpuscles and macrophages.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HP Simplified" panose="020B0604020204020204" pitchFamily="34" charset="0"/>
            </a:endParaRPr>
          </a:p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*All lymphatic tissues have macrophages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 </a:t>
            </a:r>
          </a:p>
          <a:p>
            <a:pPr>
              <a:defRPr/>
            </a:pPr>
            <a:endParaRPr lang="en-GB" sz="1400" dirty="0">
              <a:solidFill>
                <a:schemeClr val="bg1">
                  <a:lumMod val="50000"/>
                </a:schemeClr>
              </a:solidFill>
              <a:latin typeface="HP Simplified" panose="020B0604020204020204" pitchFamily="34" charset="0"/>
            </a:endParaRPr>
          </a:p>
          <a:p>
            <a:pPr>
              <a:defRPr/>
            </a:pPr>
            <a:endParaRPr lang="en-GB" sz="1400" dirty="0">
              <a:solidFill>
                <a:schemeClr val="bg1">
                  <a:lumMod val="50000"/>
                </a:schemeClr>
              </a:solidFill>
              <a:latin typeface="HP Simplified" panose="020B0604020204020204" pitchFamily="34" charset="0"/>
            </a:endParaRPr>
          </a:p>
          <a:p>
            <a:pPr>
              <a:defRPr/>
            </a:pPr>
            <a:endParaRPr lang="en-GB" sz="1400" dirty="0">
              <a:solidFill>
                <a:schemeClr val="bg1">
                  <a:lumMod val="50000"/>
                </a:schemeClr>
              </a:solidFill>
              <a:latin typeface="HP Simplified" panose="020B0604020204020204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HP Simplified" panose="020B0604020204020204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/>
              </a:rPr>
              <a:t> From 437: 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/>
              </a:rPr>
              <a:t>*Inactive T cell will be in cortex of thymus than it will be engulf by macrophages.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/>
              </a:rPr>
              <a:t>*Active T cell will be in medulla of the thymus.</a:t>
            </a:r>
            <a:endParaRPr lang="ar-SA" sz="1400" dirty="0">
              <a:solidFill>
                <a:schemeClr val="tx1">
                  <a:lumMod val="95000"/>
                  <a:lumOff val="5000"/>
                </a:schemeClr>
              </a:solidFill>
              <a:latin typeface="HP Simplified" panose="020B0604020204020204"/>
            </a:endParaRPr>
          </a:p>
          <a:p>
            <a:pPr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/>
              </a:rPr>
              <a:t>*Epithelial reticular cells are special component only for thymus.</a:t>
            </a:r>
            <a:b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/>
              </a:rPr>
            </a:b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/>
              </a:rPr>
              <a:t>*Epithelial reticular cells responsible for maturation of T cell.</a:t>
            </a:r>
          </a:p>
          <a:p>
            <a:pPr>
              <a:defRPr/>
            </a:pPr>
            <a:endParaRPr lang="en-US" sz="1200" dirty="0">
              <a:solidFill>
                <a:srgbClr val="666666"/>
              </a:solidFill>
              <a:latin typeface="HP Simplified" panose="020B0604020204020204" pitchFamily="34" charset="0"/>
            </a:endParaRPr>
          </a:p>
          <a:p>
            <a:pPr>
              <a:defRPr/>
            </a:pPr>
            <a:endParaRPr lang="en-US" sz="1600" dirty="0">
              <a:solidFill>
                <a:srgbClr val="7030A0"/>
              </a:solidFill>
              <a:latin typeface="HP Simplified" panose="020B0604020204020204" pitchFamily="34" charset="0"/>
            </a:endParaRPr>
          </a:p>
          <a:p>
            <a:pPr>
              <a:defRPr/>
            </a:pPr>
            <a:endParaRPr lang="en-US" dirty="0">
              <a:solidFill>
                <a:srgbClr val="00B050"/>
              </a:solidFill>
              <a:latin typeface="HP Simplified" panose="020B0604020204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9E976F-88F9-4EC0-AC49-6DC02BD3F134}"/>
              </a:ext>
            </a:extLst>
          </p:cNvPr>
          <p:cNvCxnSpPr/>
          <p:nvPr/>
        </p:nvCxnSpPr>
        <p:spPr>
          <a:xfrm flipH="1">
            <a:off x="8265128" y="3866143"/>
            <a:ext cx="742122" cy="6303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732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96207" y="686803"/>
            <a:ext cx="5930537" cy="74458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Hassall</a:t>
            </a:r>
            <a:r>
              <a:rPr lang="en-US" altLang="en-US" sz="4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’s C</a:t>
            </a:r>
            <a:r>
              <a:rPr lang="en-US" sz="4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orpuscles</a:t>
            </a:r>
            <a:endParaRPr lang="en-US" sz="4400" dirty="0">
              <a:solidFill>
                <a:srgbClr val="92D05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96207" y="2147837"/>
            <a:ext cx="7105024" cy="4023360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/>
                </a:solidFill>
                <a:latin typeface="HP Simplified" panose="020B0604020204020204" pitchFamily="34" charset="0"/>
              </a:rPr>
              <a:t>Are composed of groups of concentrically arranged </a:t>
            </a: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keratinized epithelial reticular cells.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/>
                </a:solidFill>
                <a:latin typeface="HP Simplified" panose="020B0604020204020204" pitchFamily="34" charset="0"/>
              </a:rPr>
              <a:t>Are found in medulla of thymic lobules.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Increase</a:t>
            </a:r>
            <a:r>
              <a:rPr lang="en-US" dirty="0">
                <a:solidFill>
                  <a:schemeClr val="tx1"/>
                </a:solidFill>
                <a:latin typeface="HP Simplified" panose="020B0604020204020204" pitchFamily="34" charset="0"/>
              </a:rPr>
              <a:t> in number with age.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/>
                </a:solidFill>
                <a:latin typeface="HP Simplified" panose="020B0604020204020204" pitchFamily="34" charset="0"/>
              </a:rPr>
              <a:t>Probably represent a degenerative process.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latin typeface="HP Simplified" panose="020B0604020204020204" pitchFamily="34" charset="0"/>
            </a:endParaRPr>
          </a:p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*Hassall’s corpuscles are degenerated group of epithelial reticular cell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*Their function differ when located in cortex.</a:t>
            </a: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3335" r="50000" b="2222"/>
          <a:stretch>
            <a:fillRect/>
          </a:stretch>
        </p:blipFill>
        <p:spPr bwMode="auto">
          <a:xfrm>
            <a:off x="6726838" y="4139197"/>
            <a:ext cx="2745291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213" y="4139197"/>
            <a:ext cx="25384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006" y="1922278"/>
            <a:ext cx="25384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465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8457" y="620485"/>
            <a:ext cx="10058400" cy="901337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Function Of Thymus:</a:t>
            </a:r>
            <a:endParaRPr lang="en-US" sz="44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97280" y="1908236"/>
            <a:ext cx="8824642" cy="40233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en-US" dirty="0">
                <a:latin typeface="HP Simplified" panose="020B0604020204020204" pitchFamily="34" charset="0"/>
              </a:rPr>
              <a:t>1- Maturation of  T lymphocytes </a:t>
            </a: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(produce </a:t>
            </a:r>
            <a:r>
              <a:rPr lang="en-US" dirty="0" err="1">
                <a:solidFill>
                  <a:srgbClr val="FF0000"/>
                </a:solidFill>
                <a:latin typeface="HP Simplified" panose="020B0604020204020204" pitchFamily="34" charset="0"/>
              </a:rPr>
              <a:t>immunocompetant</a:t>
            </a: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 T lymphocytes).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latin typeface="HP Simplified" panose="020B0604020204020204" pitchFamily="34" charset="0"/>
              </a:rPr>
              <a:t>2- It involutes after puberty and becomes infiltrated by adipose tissue.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latin typeface="HP Simplified" panose="020B0604020204020204" pitchFamily="34" charset="0"/>
              </a:rPr>
              <a:t>3- Remnants of thymus remain in adult to form T lymphocytes.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4- No B lymphocytes , no plasma cells </a:t>
            </a:r>
            <a:r>
              <a:rPr lang="en-US" dirty="0">
                <a:latin typeface="HP Simplified" panose="020B0604020204020204" pitchFamily="34" charset="0"/>
              </a:rPr>
              <a:t>in the thymus.</a:t>
            </a:r>
          </a:p>
          <a:p>
            <a:pPr>
              <a:lnSpc>
                <a:spcPct val="150000"/>
              </a:lnSpc>
              <a:defRPr/>
            </a:pPr>
            <a:r>
              <a:rPr lang="en-US" sz="1500" dirty="0">
                <a:solidFill>
                  <a:srgbClr val="666666"/>
                </a:solidFill>
                <a:latin typeface="HP Simplified" panose="020B0604020204020204" pitchFamily="34" charset="0"/>
              </a:rPr>
              <a:t>*Maturation of T lymphocyte happens in the cortex because the epithelial reticular cells of the cortex have the ability to secrete factors essential for the maturation of immature T lymphocyte.</a:t>
            </a:r>
          </a:p>
          <a:p>
            <a:pPr>
              <a:lnSpc>
                <a:spcPct val="150000"/>
              </a:lnSpc>
              <a:defRPr/>
            </a:pPr>
            <a:r>
              <a:rPr lang="en-US" sz="1500" dirty="0">
                <a:solidFill>
                  <a:srgbClr val="666666"/>
                </a:solidFill>
                <a:latin typeface="HP Simplified" panose="020B0604020204020204" pitchFamily="34" charset="0"/>
              </a:rPr>
              <a:t>*Mature = immunocompetent</a:t>
            </a:r>
          </a:p>
          <a:p>
            <a:pPr>
              <a:lnSpc>
                <a:spcPct val="150000"/>
              </a:lnSpc>
              <a:defRPr/>
            </a:pPr>
            <a:r>
              <a:rPr lang="en-US" sz="1500" dirty="0">
                <a:solidFill>
                  <a:srgbClr val="666666"/>
                </a:solidFill>
                <a:latin typeface="HP Simplified" panose="020B0604020204020204" pitchFamily="34" charset="0"/>
              </a:rPr>
              <a:t>*Immature= </a:t>
            </a:r>
            <a:r>
              <a:rPr lang="en-US" sz="1500" dirty="0" err="1">
                <a:solidFill>
                  <a:srgbClr val="666666"/>
                </a:solidFill>
                <a:latin typeface="HP Simplified" panose="020B0604020204020204" pitchFamily="34" charset="0"/>
              </a:rPr>
              <a:t>immuno</a:t>
            </a:r>
            <a:r>
              <a:rPr lang="en-US" sz="1500" dirty="0" err="1">
                <a:solidFill>
                  <a:srgbClr val="FF0000"/>
                </a:solidFill>
                <a:latin typeface="HP Simplified" panose="020B0604020204020204" pitchFamily="34" charset="0"/>
              </a:rPr>
              <a:t>in</a:t>
            </a:r>
            <a:r>
              <a:rPr lang="en-US" sz="1500" dirty="0" err="1">
                <a:solidFill>
                  <a:srgbClr val="666666"/>
                </a:solidFill>
                <a:latin typeface="HP Simplified" panose="020B0604020204020204" pitchFamily="34" charset="0"/>
              </a:rPr>
              <a:t>competant</a:t>
            </a:r>
            <a:r>
              <a:rPr lang="en-US" sz="1500" dirty="0">
                <a:solidFill>
                  <a:srgbClr val="666666"/>
                </a:solidFill>
                <a:latin typeface="HP Simplified" panose="020B0604020204020204" pitchFamily="34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endParaRPr lang="en-US" b="1" dirty="0">
              <a:latin typeface="HP Simplified" panose="020B0604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543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idx="4294967295"/>
          </p:nvPr>
        </p:nvSpPr>
        <p:spPr>
          <a:xfrm>
            <a:off x="705056" y="281491"/>
            <a:ext cx="3917950" cy="87471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Tonsils</a:t>
            </a:r>
            <a:endParaRPr lang="en-US" sz="44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4294967295"/>
          </p:nvPr>
        </p:nvSpPr>
        <p:spPr>
          <a:xfrm>
            <a:off x="824326" y="1349588"/>
            <a:ext cx="8661400" cy="38481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The tonsils contains:(palatine, pharyngeal, and lingual) are incompletely encapsulated aggregates of lymphoid nodules that guard the entrance to the pharynx.</a:t>
            </a:r>
          </a:p>
          <a:p>
            <a:pPr marL="0" indent="0">
              <a:buNone/>
              <a:defRPr/>
            </a:pPr>
            <a:r>
              <a:rPr lang="en-US" sz="1800" b="1" dirty="0">
                <a:solidFill>
                  <a:srgbClr val="92D050"/>
                </a:solidFill>
                <a:latin typeface="HP Simplified" panose="020B0604020204020204" pitchFamily="34" charset="0"/>
              </a:rPr>
              <a:t>Function: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production of antibodies.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HP Simplified" panose="020B0604020204020204" pitchFamily="34" charset="0"/>
              </a:rPr>
              <a:t>-Palatine Tonsils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FF0000"/>
                </a:solidFill>
                <a:latin typeface="HP Simplified" panose="020B0604020204020204" pitchFamily="34" charset="0"/>
              </a:rPr>
              <a:t>Bilateral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, located at the entrance of the oral pharynx.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Incomplete</a:t>
            </a:r>
            <a:r>
              <a:rPr lang="en-US" sz="1800" dirty="0">
                <a:latin typeface="HP Simplified" panose="020B0604020204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HP Simplified" panose="020B0604020204020204" pitchFamily="34" charset="0"/>
              </a:rPr>
              <a:t>capsule</a:t>
            </a:r>
            <a:r>
              <a:rPr lang="en-US" sz="1800" dirty="0">
                <a:latin typeface="HP Simplified" panose="020B0604020204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separates its deep aspect from the wall of the pharynx.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The superficial aspect is covered by stratified squamous</a:t>
            </a:r>
            <a:r>
              <a:rPr lang="en-US" sz="1800" dirty="0">
                <a:latin typeface="HP Simplified" panose="020B0604020204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HP Simplified" panose="020B0604020204020204" pitchFamily="34" charset="0"/>
              </a:rPr>
              <a:t>non keratinized epithelium</a:t>
            </a:r>
            <a:r>
              <a:rPr lang="en-US" sz="1800" dirty="0">
                <a:solidFill>
                  <a:srgbClr val="0070C0"/>
                </a:solidFill>
                <a:latin typeface="HP Simplified" panose="020B0604020204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that dips into 10-12 </a:t>
            </a:r>
            <a:r>
              <a:rPr lang="en-US" sz="1800" dirty="0">
                <a:solidFill>
                  <a:srgbClr val="FF0000"/>
                </a:solidFill>
                <a:latin typeface="HP Simplified" panose="020B0604020204020204" pitchFamily="34" charset="0"/>
              </a:rPr>
              <a:t>crypts.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The</a:t>
            </a:r>
            <a:r>
              <a:rPr lang="en-US" sz="1800" dirty="0">
                <a:solidFill>
                  <a:srgbClr val="0070C0"/>
                </a:solidFill>
                <a:latin typeface="HP Simplified" panose="020B0604020204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HP Simplified" panose="020B0604020204020204" pitchFamily="34" charset="0"/>
              </a:rPr>
              <a:t>parenchyma</a:t>
            </a:r>
            <a:r>
              <a:rPr lang="en-US" sz="1800" dirty="0">
                <a:solidFill>
                  <a:srgbClr val="0070C0"/>
                </a:solidFill>
                <a:latin typeface="HP Simplified" panose="020B0604020204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is composed of lymphoid nodules with germinal centers.</a:t>
            </a:r>
          </a:p>
          <a:p>
            <a:pPr>
              <a:defRPr/>
            </a:pPr>
            <a:endParaRPr lang="en-US" b="1" dirty="0">
              <a:latin typeface="HP Simplified" panose="020B0604020204020204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195" y="2840616"/>
            <a:ext cx="2440728" cy="302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4326" y="4991378"/>
            <a:ext cx="10189029" cy="111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defRPr/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HP Simplified" panose="020B0604020204020204" pitchFamily="34" charset="0"/>
              </a:rPr>
              <a:t>*Pharyngeal and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HP Simplified" panose="020B0604020204020204" pitchFamily="34" charset="0"/>
              </a:rPr>
              <a:t>linqual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HP Simplified" panose="020B0604020204020204" pitchFamily="34" charset="0"/>
              </a:rPr>
              <a:t> tonsils have the same structure , but different sizes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defRPr/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HP Simplified" panose="020B0604020204020204" pitchFamily="34" charset="0"/>
              </a:rPr>
              <a:t>*Palatine and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HP Simplified" panose="020B0604020204020204" pitchFamily="34" charset="0"/>
              </a:rPr>
              <a:t>linqual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HP Simplified" panose="020B0604020204020204" pitchFamily="34" charset="0"/>
              </a:rPr>
              <a:t> are stratified squamous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defRPr/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HP Simplified" panose="020B0604020204020204" pitchFamily="34" charset="0"/>
              </a:rPr>
              <a:t>*Pharyngeal is pseudostratified squamous</a:t>
            </a:r>
          </a:p>
        </p:txBody>
      </p:sp>
    </p:spTree>
    <p:extLst>
      <p:ext uri="{BB962C8B-B14F-4D97-AF65-F5344CB8AC3E}">
        <p14:creationId xmlns:p14="http://schemas.microsoft.com/office/powerpoint/2010/main" val="3940144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92777" y="760486"/>
            <a:ext cx="3122023" cy="718457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Spleen</a:t>
            </a:r>
            <a:endParaRPr lang="en-US" sz="44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12548" y="1937174"/>
            <a:ext cx="8339561" cy="4023360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rgbClr val="00B050"/>
                </a:solidFill>
                <a:latin typeface="HP Simplified" panose="020B0604020204020204" pitchFamily="34" charset="0"/>
              </a:rPr>
              <a:t>- Stroma of Spleen:</a:t>
            </a:r>
          </a:p>
          <a:p>
            <a:pPr marL="539750" indent="-539750">
              <a:buNone/>
              <a:tabLst>
                <a:tab pos="539750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HP Simplified" panose="020B0604020204020204" pitchFamily="34" charset="0"/>
              </a:rPr>
              <a:t>1-Capsule:</a:t>
            </a:r>
          </a:p>
          <a:p>
            <a:pPr marL="900113" lvl="1" indent="-360363">
              <a:buClrTx/>
              <a:defRPr/>
            </a:pPr>
            <a:r>
              <a:rPr lang="en-US" sz="2200" dirty="0">
                <a:solidFill>
                  <a:schemeClr val="tx1"/>
                </a:solidFill>
                <a:latin typeface="HP Simplified" panose="020B0604020204020204" pitchFamily="34" charset="0"/>
              </a:rPr>
              <a:t>is covered by visceral layer </a:t>
            </a:r>
            <a:r>
              <a:rPr lang="en-US" sz="2200" dirty="0">
                <a:solidFill>
                  <a:srgbClr val="FF0000"/>
                </a:solidFill>
                <a:latin typeface="HP Simplified" panose="020B0604020204020204" pitchFamily="34" charset="0"/>
              </a:rPr>
              <a:t>of peritoneum; mesothelium.</a:t>
            </a:r>
          </a:p>
          <a:p>
            <a:pPr marL="900113" lvl="1" indent="-360363">
              <a:buClrTx/>
              <a:defRPr/>
            </a:pPr>
            <a:r>
              <a:rPr lang="en-US" sz="2200" dirty="0">
                <a:solidFill>
                  <a:schemeClr val="tx1"/>
                </a:solidFill>
                <a:latin typeface="HP Simplified" panose="020B0604020204020204" pitchFamily="34" charset="0"/>
              </a:rPr>
              <a:t>Is formed of </a:t>
            </a:r>
            <a:r>
              <a:rPr lang="en-US" sz="2200" dirty="0">
                <a:solidFill>
                  <a:srgbClr val="FF0000"/>
                </a:solidFill>
                <a:latin typeface="HP Simplified" panose="020B0604020204020204" pitchFamily="34" charset="0"/>
              </a:rPr>
              <a:t>fibromuscular C.T:</a:t>
            </a:r>
          </a:p>
          <a:p>
            <a:pPr marL="900113" lvl="1" indent="-360363">
              <a:buClr>
                <a:srgbClr val="FF0000"/>
              </a:buClr>
              <a:defRPr/>
            </a:pPr>
            <a:r>
              <a:rPr lang="en-US" sz="2200" dirty="0">
                <a:solidFill>
                  <a:srgbClr val="FF0000"/>
                </a:solidFill>
                <a:latin typeface="HP Simplified" panose="020B0604020204020204" pitchFamily="34" charset="0"/>
              </a:rPr>
              <a:t>Dense fibrous C.T +  smooth  muscle cells.</a:t>
            </a:r>
          </a:p>
          <a:p>
            <a:pPr marL="539750" lvl="1" indent="0">
              <a:buNone/>
              <a:defRPr/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*The capsule takes the dark red coloration because of the presence of the muscles.</a:t>
            </a:r>
          </a:p>
          <a:p>
            <a:pPr marL="539750" indent="-539750">
              <a:buNone/>
              <a:tabLst>
                <a:tab pos="539750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HP Simplified" panose="020B0604020204020204" pitchFamily="34" charset="0"/>
              </a:rPr>
              <a:t>2-Trabeculae: </a:t>
            </a:r>
            <a:r>
              <a:rPr lang="en-US" sz="2200" dirty="0">
                <a:solidFill>
                  <a:schemeClr val="tx1"/>
                </a:solidFill>
                <a:latin typeface="HP Simplified" panose="020B0604020204020204" pitchFamily="34" charset="0"/>
              </a:rPr>
              <a:t>Are</a:t>
            </a:r>
            <a:r>
              <a:rPr lang="en-US" dirty="0">
                <a:solidFill>
                  <a:schemeClr val="tx1"/>
                </a:solidFill>
                <a:latin typeface="HP Simplified" panose="020B060402020402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HP Simplified" panose="020B0604020204020204" pitchFamily="34" charset="0"/>
              </a:rPr>
              <a:t>irregular, incomplete , divide the spleen into intercommunicating compartments (lobules).</a:t>
            </a:r>
          </a:p>
          <a:p>
            <a:pPr marL="539750" indent="-539750">
              <a:buNone/>
              <a:tabLst>
                <a:tab pos="539750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HP Simplified" panose="020B0604020204020204" pitchFamily="34" charset="0"/>
              </a:rPr>
              <a:t>3-Reticular C.T</a:t>
            </a:r>
          </a:p>
          <a:p>
            <a:pPr marL="539750" indent="-539750">
              <a:buNone/>
              <a:tabLst>
                <a:tab pos="539750" algn="l"/>
              </a:tabLst>
              <a:defRPr/>
            </a:pPr>
            <a:r>
              <a:rPr lang="en-US" sz="1300" dirty="0">
                <a:solidFill>
                  <a:srgbClr val="666666"/>
                </a:solidFill>
                <a:latin typeface="HP Simplified" panose="020B0604020204020204" pitchFamily="34" charset="0"/>
              </a:rPr>
              <a:t> From 437: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 Reticular connective tissue located in lymph nodes , bone marrow , spleen and liver.</a:t>
            </a:r>
          </a:p>
          <a:p>
            <a:pPr marL="539750" indent="-539750">
              <a:buNone/>
              <a:tabLst>
                <a:tab pos="539750" algn="l"/>
              </a:tabLst>
              <a:defRPr/>
            </a:pPr>
            <a:endParaRPr lang="en-US" b="1" dirty="0">
              <a:solidFill>
                <a:srgbClr val="0070C0"/>
              </a:solidFill>
              <a:latin typeface="HP Simplified" panose="020B0604020204020204" pitchFamily="34" charset="0"/>
            </a:endParaRPr>
          </a:p>
          <a:p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579" y="3282710"/>
            <a:ext cx="2926611" cy="25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6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761" y="167850"/>
            <a:ext cx="10058400" cy="1450757"/>
          </a:xfrm>
        </p:spPr>
        <p:txBody>
          <a:bodyPr/>
          <a:lstStyle/>
          <a:p>
            <a:r>
              <a:rPr lang="en-GB" sz="4400" b="1" dirty="0">
                <a:solidFill>
                  <a:srgbClr val="00B050"/>
                </a:solidFill>
                <a:latin typeface="HP Simplified" panose="020B0604020204020204" pitchFamily="34" charset="0"/>
                <a:ea typeface="Alfa Slab One"/>
                <a:cs typeface="Alfa Slab One"/>
                <a:sym typeface="Alfa Slab One"/>
              </a:rPr>
              <a:t>     Objectives 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1901" y="1935678"/>
            <a:ext cx="101059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solidFill>
                  <a:srgbClr val="92D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Describe  the microscopic structure of the following organs in correlation with their functions:</a:t>
            </a:r>
          </a:p>
          <a:p>
            <a:r>
              <a:rPr lang="en-US" sz="2800" b="1" spc="-50" dirty="0">
                <a:solidFill>
                  <a:srgbClr val="92D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1- Lymph nodes.</a:t>
            </a:r>
          </a:p>
          <a:p>
            <a:r>
              <a:rPr lang="en-US" sz="2800" b="1" spc="-50" dirty="0">
                <a:solidFill>
                  <a:srgbClr val="92D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2- Spleen.</a:t>
            </a:r>
          </a:p>
          <a:p>
            <a:r>
              <a:rPr lang="en-US" sz="2800" b="1" spc="-50" dirty="0">
                <a:solidFill>
                  <a:srgbClr val="92D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3- Tonsils.</a:t>
            </a:r>
          </a:p>
          <a:p>
            <a:r>
              <a:rPr lang="en-US" sz="2800" b="1" spc="-50" dirty="0">
                <a:solidFill>
                  <a:srgbClr val="92D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4- Thymus</a:t>
            </a:r>
            <a:r>
              <a:rPr lang="en-GB" sz="2800" b="1" spc="-50" dirty="0">
                <a:solidFill>
                  <a:srgbClr val="92D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.</a:t>
            </a:r>
            <a:endParaRPr lang="en-US" sz="2800" b="1" spc="-50" dirty="0">
              <a:solidFill>
                <a:srgbClr val="92D050"/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</p:txBody>
      </p:sp>
    </p:spTree>
    <p:extLst>
      <p:ext uri="{BB962C8B-B14F-4D97-AF65-F5344CB8AC3E}">
        <p14:creationId xmlns:p14="http://schemas.microsoft.com/office/powerpoint/2010/main" val="1157045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74766" y="1832490"/>
            <a:ext cx="10058400" cy="431074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HP Simplified" panose="020B0604020204020204" pitchFamily="34" charset="0"/>
              </a:rPr>
              <a:t>- Parenchyma Of Spleen 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07288" y="2279499"/>
            <a:ext cx="9058800" cy="4023360"/>
          </a:xfrm>
        </p:spPr>
        <p:txBody>
          <a:bodyPr>
            <a:normAutofit lnSpcReduction="10000"/>
          </a:bodyPr>
          <a:lstStyle/>
          <a:p>
            <a:pPr>
              <a:buNone/>
              <a:defRPr/>
            </a:pP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A) White pulp.</a:t>
            </a:r>
          </a:p>
          <a:p>
            <a:pPr>
              <a:buNone/>
              <a:defRPr/>
            </a:pP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B) Red pulp.</a:t>
            </a:r>
          </a:p>
          <a:p>
            <a:pPr>
              <a:buNone/>
              <a:defRPr/>
            </a:pPr>
            <a:r>
              <a:rPr lang="en-US" dirty="0">
                <a:solidFill>
                  <a:schemeClr val="tx1"/>
                </a:solidFill>
                <a:latin typeface="HP Simplified" panose="020B0604020204020204" pitchFamily="34" charset="0"/>
              </a:rPr>
              <a:t>N.B: 1- No cortex 2- No medulla 3- No afferent lymphatic vessel.</a:t>
            </a:r>
          </a:p>
          <a:p>
            <a:pPr>
              <a:buNone/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*Afferent lymphatic vessel is only found in the lymphatic nodes. </a:t>
            </a:r>
          </a:p>
          <a:p>
            <a:pPr>
              <a:buNone/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*The rest of organs have efferent lymphatic vessel.</a:t>
            </a:r>
          </a:p>
          <a:p>
            <a:pPr marL="623888" indent="-623888">
              <a:buNone/>
              <a:defRPr/>
            </a:pPr>
            <a:r>
              <a:rPr lang="en-US" dirty="0">
                <a:solidFill>
                  <a:srgbClr val="92D050"/>
                </a:solidFill>
                <a:latin typeface="HP Simplified" panose="020B0604020204020204" pitchFamily="34" charset="0"/>
              </a:rPr>
              <a:t>A) White Pulp:</a:t>
            </a:r>
          </a:p>
          <a:p>
            <a:pPr marL="623888" indent="-623888">
              <a:buNone/>
              <a:defRPr/>
            </a:pP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1-Periarterial lymphatic sheaths (PALS): </a:t>
            </a:r>
            <a:r>
              <a:rPr lang="en-US" dirty="0">
                <a:solidFill>
                  <a:schemeClr val="tx1"/>
                </a:solidFill>
                <a:latin typeface="HP Simplified" panose="020B0604020204020204" pitchFamily="34" charset="0"/>
              </a:rPr>
              <a:t>housing </a:t>
            </a:r>
            <a:r>
              <a:rPr lang="en-US" u="sng" dirty="0">
                <a:solidFill>
                  <a:schemeClr val="tx1"/>
                </a:solidFill>
                <a:latin typeface="HP Simplified" panose="020B0604020204020204" pitchFamily="34" charset="0"/>
              </a:rPr>
              <a:t>T lymphocytes.</a:t>
            </a:r>
            <a:r>
              <a:rPr lang="en-US" sz="1200" u="sng" dirty="0">
                <a:solidFill>
                  <a:schemeClr val="tx1"/>
                </a:solidFill>
                <a:latin typeface="HP Simplified" panose="020B0604020204020204" pitchFamily="34" charset="0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*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First layer of the arteriole 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HP Simplified" panose="020B0604020204020204" pitchFamily="34" charset="0"/>
            </a:endParaRPr>
          </a:p>
          <a:p>
            <a:pPr marL="623888" indent="-623888">
              <a:buNone/>
              <a:defRPr/>
            </a:pP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2-Lymphoid follicles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(with germinal centers): </a:t>
            </a:r>
            <a:r>
              <a:rPr lang="en-US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housing B lymphocytes.</a:t>
            </a:r>
          </a:p>
          <a:p>
            <a:pPr marL="900113" indent="-900113">
              <a:buNone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N.B: Both1&amp;2 have the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acentrically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 located central artery</a:t>
            </a:r>
            <a:r>
              <a:rPr lang="en-US" dirty="0">
                <a:latin typeface="HP Simplified" panose="020B0604020204020204" pitchFamily="34" charset="0"/>
              </a:rPr>
              <a:t> </a:t>
            </a:r>
          </a:p>
          <a:p>
            <a:pPr marL="900113" indent="-900113">
              <a:buNone/>
              <a:defRPr/>
            </a:pP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(central arteriole) , (follicular arteriole).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190" y="4066708"/>
            <a:ext cx="2456597" cy="2196972"/>
          </a:xfrm>
          <a:prstGeom prst="rect">
            <a:avLst/>
          </a:prstGeom>
        </p:spPr>
      </p:pic>
      <p:pic>
        <p:nvPicPr>
          <p:cNvPr id="5" name="Picture 4" descr="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90" y="1786361"/>
            <a:ext cx="2456597" cy="221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7288" y="697489"/>
            <a:ext cx="3108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92D050"/>
                </a:solidFill>
                <a:latin typeface="HP Simplified" panose="020B0604020204020204"/>
              </a:rPr>
              <a:t>Spleen</a:t>
            </a:r>
            <a:r>
              <a:rPr lang="en-GB" sz="1600" dirty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8668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16002" y="1832380"/>
            <a:ext cx="10058400" cy="478482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HP Simplified" panose="020B0604020204020204" pitchFamily="34" charset="0"/>
              </a:rPr>
              <a:t>- Parenchyma Of Spleen 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05339" y="2323182"/>
            <a:ext cx="7344519" cy="4043636"/>
          </a:xfrm>
        </p:spPr>
        <p:txBody>
          <a:bodyPr>
            <a:normAutofit/>
          </a:bodyPr>
          <a:lstStyle/>
          <a:p>
            <a:pPr marL="720725" indent="-720725">
              <a:lnSpc>
                <a:spcPct val="150000"/>
              </a:lnSpc>
              <a:spcBef>
                <a:spcPts val="300"/>
              </a:spcBef>
              <a:buNone/>
              <a:defRPr/>
            </a:pPr>
            <a:r>
              <a:rPr lang="en-US" dirty="0">
                <a:solidFill>
                  <a:srgbClr val="92D050"/>
                </a:solidFill>
                <a:latin typeface="HP Simplified" panose="020B0604020204020204" pitchFamily="34" charset="0"/>
              </a:rPr>
              <a:t>               B) Red pulp:</a:t>
            </a:r>
          </a:p>
          <a:p>
            <a:pPr marL="1260475" indent="-1260475">
              <a:lnSpc>
                <a:spcPct val="150000"/>
              </a:lnSpc>
              <a:spcBef>
                <a:spcPts val="300"/>
              </a:spcBef>
              <a:buNone/>
              <a:tabLst>
                <a:tab pos="720725" algn="l"/>
              </a:tabLst>
              <a:defRPr/>
            </a:pPr>
            <a:r>
              <a:rPr lang="en-US" dirty="0">
                <a:latin typeface="HP Simplified" panose="020B0604020204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	1-Splenic (pulp) cords:</a:t>
            </a:r>
          </a:p>
          <a:p>
            <a:pPr marL="1260475" indent="-1260475">
              <a:lnSpc>
                <a:spcPct val="150000"/>
              </a:lnSpc>
              <a:spcBef>
                <a:spcPts val="300"/>
              </a:spcBef>
              <a:buNone/>
              <a:tabLst>
                <a:tab pos="720725" algn="l"/>
              </a:tabLst>
              <a:defRPr/>
            </a:pPr>
            <a:r>
              <a:rPr lang="en-US" dirty="0">
                <a:latin typeface="HP Simplified" panose="020B0604020204020204" pitchFamily="34" charset="0"/>
              </a:rPr>
              <a:t>		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Extravasated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 blood cells , plasma cells , macrophages &amp; reticular cells and fibers.</a:t>
            </a:r>
          </a:p>
          <a:p>
            <a:pPr marL="1260475" indent="-1260475">
              <a:lnSpc>
                <a:spcPct val="150000"/>
              </a:lnSpc>
              <a:spcBef>
                <a:spcPts val="300"/>
              </a:spcBef>
              <a:buNone/>
              <a:tabLst>
                <a:tab pos="720725" algn="l"/>
              </a:tabLst>
              <a:defRPr/>
            </a:pPr>
            <a:r>
              <a:rPr lang="en-US" dirty="0">
                <a:latin typeface="HP Simplified" panose="020B0604020204020204" pitchFamily="34" charset="0"/>
              </a:rPr>
              <a:t>	</a:t>
            </a:r>
            <a:r>
              <a:rPr 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2-Splenic blood sinusoids:</a:t>
            </a:r>
          </a:p>
          <a:p>
            <a:pPr marL="1260475" indent="-1260475">
              <a:lnSpc>
                <a:spcPct val="150000"/>
              </a:lnSpc>
              <a:spcBef>
                <a:spcPts val="300"/>
              </a:spcBef>
              <a:buNone/>
              <a:tabLst>
                <a:tab pos="720725" algn="l"/>
              </a:tabLst>
              <a:defRPr/>
            </a:pPr>
            <a:r>
              <a:rPr lang="en-US" dirty="0">
                <a:latin typeface="HP Simplified" panose="020B0604020204020204" pitchFamily="34" charset="0"/>
              </a:rPr>
              <a:t>		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Are lined with elongated fusiform endothelial cells with large intercellular spaces , supported by discontinuous , circular basement membrane.</a:t>
            </a:r>
          </a:p>
          <a:p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64" y="2310862"/>
            <a:ext cx="2992368" cy="247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8037" y="833198"/>
            <a:ext cx="3108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92D050"/>
                </a:solidFill>
                <a:latin typeface="HP Simplified" panose="020B0604020204020204"/>
              </a:rPr>
              <a:t>Spleen</a:t>
            </a:r>
            <a:r>
              <a:rPr lang="en-GB" sz="1600" dirty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8592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49085" y="189411"/>
            <a:ext cx="10058400" cy="1031966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Cells Of Parenchyma Of Spleen:</a:t>
            </a:r>
            <a:endParaRPr lang="en-US" sz="44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180390" y="1927427"/>
            <a:ext cx="6609806" cy="2683762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1. Lymphocytes.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2. Plasma cells.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3. Macrophages.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4. Blood elements (RBCs , leucocytes and blood platelets).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616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97280" y="300446"/>
            <a:ext cx="10058400" cy="1136468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Splenic *Microcirculation</a:t>
            </a:r>
            <a:endParaRPr lang="en-US" sz="4400" dirty="0"/>
          </a:p>
        </p:txBody>
      </p:sp>
      <p:pic>
        <p:nvPicPr>
          <p:cNvPr id="4" name="Picture 2" descr="F14_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13" y="3133526"/>
            <a:ext cx="3829176" cy="233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877" y="2858731"/>
            <a:ext cx="3901830" cy="251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67096" y="2100554"/>
            <a:ext cx="664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*Means : Circulation of the blood in the smallest blood vessels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25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92777" y="2082907"/>
            <a:ext cx="10058400" cy="4023360"/>
          </a:xfrm>
        </p:spPr>
        <p:txBody>
          <a:bodyPr/>
          <a:lstStyle/>
          <a:p>
            <a:pPr>
              <a:lnSpc>
                <a:spcPct val="150000"/>
              </a:lnSpc>
              <a:buNone/>
              <a:defRPr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1- Filtration of blood.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HP Simplified" panose="020B0604020204020204" pitchFamily="34" charset="0"/>
              </a:rPr>
              <a:t>2- Phagocytosis 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of old RBCs &amp; old blood platelets , invading microorganisms.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3- Production , proliferation of immunocompetent B &amp; T lymphocytes.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4- Production of antibodies. </a:t>
            </a:r>
          </a:p>
        </p:txBody>
      </p:sp>
      <p:sp>
        <p:nvSpPr>
          <p:cNvPr id="4" name="عنوان 1"/>
          <p:cNvSpPr>
            <a:spLocks noGrp="1"/>
          </p:cNvSpPr>
          <p:nvPr>
            <p:ph type="title"/>
          </p:nvPr>
        </p:nvSpPr>
        <p:spPr>
          <a:xfrm>
            <a:off x="836023" y="261257"/>
            <a:ext cx="10058400" cy="104502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Function Of Spleen :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03383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idx="4294967295"/>
          </p:nvPr>
        </p:nvSpPr>
        <p:spPr>
          <a:xfrm>
            <a:off x="397565" y="399614"/>
            <a:ext cx="10058400" cy="903708"/>
          </a:xfrm>
        </p:spPr>
        <p:txBody>
          <a:bodyPr>
            <a:norm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Clinical Applications </a:t>
            </a:r>
            <a:endParaRPr lang="en-US" sz="44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4294967295"/>
          </p:nvPr>
        </p:nvSpPr>
        <p:spPr>
          <a:xfrm>
            <a:off x="1020417" y="1081826"/>
            <a:ext cx="8418513" cy="40227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B050"/>
                </a:solidFill>
                <a:latin typeface="HP Simplified" panose="020B0604020204020204" pitchFamily="34" charset="0"/>
              </a:rPr>
              <a:t>Rupture of the Spleen</a:t>
            </a:r>
          </a:p>
          <a:p>
            <a:pPr>
              <a:lnSpc>
                <a:spcPct val="150000"/>
              </a:lnSpc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</a:rPr>
              <a:t>Spleen is a fragile or friable organ , so major trauma to the upper left abdominal quadrant usually leads to rupture of the spleen. Surgical removal of that ruptured spleen is essential.</a:t>
            </a:r>
          </a:p>
          <a:p>
            <a:pPr>
              <a:lnSpc>
                <a:spcPct val="150000"/>
              </a:lnSpc>
            </a:pP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*In case of spleen damage , liver takes over in blood filtration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*spleen can easily damaged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20417" y="4726958"/>
            <a:ext cx="69015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https://www.youtube.com/watch?v=kjLwVqxwaIM&amp;feature=share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20417" y="5104551"/>
            <a:ext cx="70321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3"/>
              </a:rPr>
              <a:t>https://www.youtube.com/watch?v=QD9AdNXSQe4&amp;feature=share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0417" y="4382410"/>
            <a:ext cx="612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 understand the Lymphatic System more , see these videos 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053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03078" y="332207"/>
            <a:ext cx="14559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800" b="1" dirty="0">
                <a:solidFill>
                  <a:srgbClr val="00B050"/>
                </a:solidFill>
                <a:latin typeface="HP Simplified" panose="020B0604020204020204" pitchFamily="34" charset="0"/>
              </a:rPr>
              <a:t>MCQs :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203078" y="913053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1-Part of the stroma?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A) Capsule 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B) Cortex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C) Medulla 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D) </a:t>
            </a:r>
            <a:r>
              <a:rPr lang="en-US" sz="1400" dirty="0" err="1">
                <a:latin typeface="HP Simplified" panose="020B0604020204020204" pitchFamily="34" charset="0"/>
              </a:rPr>
              <a:t>Paracortex</a:t>
            </a:r>
            <a:endParaRPr lang="en-US" sz="1400" dirty="0">
              <a:latin typeface="HP Simplified" panose="020B0604020204020204" pitchFamily="34" charset="0"/>
            </a:endParaRPr>
          </a:p>
          <a:p>
            <a:pPr lvl="1"/>
            <a:endParaRPr lang="en-US" dirty="0">
              <a:latin typeface="HP Simplified" panose="020B0604020204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096000" y="897350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5-Surgical removal of the spleen is essential if? </a:t>
            </a:r>
          </a:p>
          <a:p>
            <a:pPr marL="685800" lvl="1" indent="-228600">
              <a:buAutoNum type="alphaUcParenR"/>
            </a:pPr>
            <a:r>
              <a:rPr lang="en-US" sz="1400" dirty="0">
                <a:latin typeface="HP Simplified" panose="020B0604020204020204" pitchFamily="34" charset="0"/>
              </a:rPr>
              <a:t>It is inflamed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B) It is attacked by microorganisms 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C) It is Ruptured  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D) All the above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03078" y="4855946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4-The presence of ______ leads to enlarged lymph node?</a:t>
            </a:r>
          </a:p>
          <a:p>
            <a:pPr marL="685800" lvl="1" indent="-228600">
              <a:buAutoNum type="alphaUcParenR"/>
            </a:pPr>
            <a:r>
              <a:rPr lang="en-US" sz="1400" dirty="0">
                <a:latin typeface="HP Simplified" panose="020B0604020204020204" pitchFamily="34" charset="0"/>
              </a:rPr>
              <a:t>Red Blood Cells 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B) Antigens or Microorganisms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C) Neutrophils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D) Antibodies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03078" y="364130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3-Which one of these is not found in the spleen?</a:t>
            </a:r>
          </a:p>
          <a:p>
            <a:pPr marL="685800" lvl="1" indent="-228600">
              <a:buAutoNum type="alphaUcParenR"/>
            </a:pPr>
            <a:r>
              <a:rPr lang="en-US" sz="1400" dirty="0">
                <a:latin typeface="HP Simplified" panose="020B0604020204020204" pitchFamily="34" charset="0"/>
              </a:rPr>
              <a:t>White pulp 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B) Capsule 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C) Afferent lymphatic vessel 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D</a:t>
            </a:r>
            <a:r>
              <a:rPr lang="en-US" sz="1600" dirty="0">
                <a:latin typeface="HP Simplified" panose="020B0604020204020204" pitchFamily="34" charset="0"/>
              </a:rPr>
              <a:t>) </a:t>
            </a:r>
            <a:r>
              <a:rPr lang="en-US" sz="1400" dirty="0">
                <a:latin typeface="HP Simplified" panose="020B0604020204020204" pitchFamily="34" charset="0"/>
              </a:rPr>
              <a:t>Trabeculae</a:t>
            </a:r>
            <a:endParaRPr lang="en-US" sz="1200" dirty="0">
              <a:latin typeface="HP Simplified" panose="020B0604020204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0084" y="2109901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</a:rPr>
              <a:t>2-</a:t>
            </a:r>
            <a:r>
              <a:rPr lang="en-US" sz="1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One of spleen's functions is?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A) Maturation of T lymphocytes 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B) Filtration of the lymph fluid 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C) Filtration of blood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D) Production of antigens</a:t>
            </a:r>
            <a:r>
              <a:rPr lang="en-US" sz="1600" dirty="0">
                <a:latin typeface="HP Simplified" panose="020B0604020204020204" pitchFamily="34" charset="0"/>
              </a:rPr>
              <a:t>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6096000" y="4917191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8-One of the following is NOT a secondary lymphoid organ? 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A) Spleen 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B) Lymph node 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C) Thymus 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D) Tonsils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6096000" y="3610710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7-red bone marrow and thymus are considered as?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A) Primary lymphoid organs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B) Secondary lymphoid organs 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C) Tertiary lymphoid organs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D) Non of these 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6096000" y="2124921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6-There is No B lymphocytes , no plasma cells in?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A) Thymus 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B) Spleen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C) Tonsils</a:t>
            </a:r>
          </a:p>
          <a:p>
            <a:pPr lvl="1"/>
            <a:r>
              <a:rPr lang="en-US" sz="1400" dirty="0">
                <a:latin typeface="HP Simplified" panose="020B0604020204020204" pitchFamily="34" charset="0"/>
              </a:rPr>
              <a:t>D) Lymph nodes</a:t>
            </a:r>
          </a:p>
        </p:txBody>
      </p:sp>
      <p:pic>
        <p:nvPicPr>
          <p:cNvPr id="13" name="Picture 12" descr="A picture containing tennis, ball, hitting&#10;&#10;Description generated with very high confidence">
            <a:extLst>
              <a:ext uri="{FF2B5EF4-FFF2-40B4-BE49-F238E27FC236}">
                <a16:creationId xmlns:a16="http://schemas.microsoft.com/office/drawing/2014/main" id="{4807AC0A-791D-42E2-8A44-06A08B3FB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676936" y="6303978"/>
            <a:ext cx="5870715" cy="56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98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C0B8A9-DAF0-4215-A838-F327D628FD1D}"/>
              </a:ext>
            </a:extLst>
          </p:cNvPr>
          <p:cNvSpPr txBox="1"/>
          <p:nvPr/>
        </p:nvSpPr>
        <p:spPr>
          <a:xfrm>
            <a:off x="4735032" y="1167512"/>
            <a:ext cx="274687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>
                <a:solidFill>
                  <a:srgbClr val="00B050"/>
                </a:solidFill>
                <a:latin typeface="HP Simplified" panose="020B0604020204020204" pitchFamily="34" charset="0"/>
                <a:ea typeface="Lora"/>
                <a:cs typeface="Lora"/>
                <a:sym typeface="Lora"/>
              </a:rPr>
              <a:t>Team members :</a:t>
            </a:r>
          </a:p>
          <a:p>
            <a:endParaRPr lang="en-US" sz="2667" dirty="0">
              <a:latin typeface="HP Simplified" panose="020B0604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B574-D698-4E71-A001-C97DC37BD00D}"/>
              </a:ext>
            </a:extLst>
          </p:cNvPr>
          <p:cNvSpPr txBox="1"/>
          <p:nvPr/>
        </p:nvSpPr>
        <p:spPr>
          <a:xfrm>
            <a:off x="8008667" y="1983769"/>
            <a:ext cx="3374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Alhanouf alhaluli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Rawan alzayed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Renad alkanaan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Nouf albrikan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latin typeface="HP Simplified" panose="020B0604020204020204" pitchFamily="34" charset="0"/>
              </a:rPr>
              <a:t>Roaa aljohani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322D1E-0636-4E9B-ADF7-88DC7657BE7A}"/>
              </a:ext>
            </a:extLst>
          </p:cNvPr>
          <p:cNvSpPr txBox="1"/>
          <p:nvPr/>
        </p:nvSpPr>
        <p:spPr>
          <a:xfrm>
            <a:off x="3869058" y="4449511"/>
            <a:ext cx="3997841" cy="161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667" b="1" dirty="0">
                <a:solidFill>
                  <a:srgbClr val="00B050"/>
                </a:solidFill>
                <a:latin typeface="HP Simplified" panose="020B0604020204020204" pitchFamily="34" charset="0"/>
                <a:ea typeface="Lora"/>
                <a:cs typeface="Lora"/>
                <a:sym typeface="Lora"/>
              </a:rPr>
              <a:t>Team leaders : </a:t>
            </a:r>
          </a:p>
          <a:p>
            <a:pPr lvl="0" algn="ctr"/>
            <a:r>
              <a:rPr lang="en-US" sz="2400" b="1" dirty="0">
                <a:solidFill>
                  <a:srgbClr val="92D050"/>
                </a:solidFill>
                <a:latin typeface="HP Simplified" panose="020B0604020204020204" pitchFamily="34" charset="0"/>
                <a:ea typeface="Lora"/>
                <a:cs typeface="Lora"/>
                <a:sym typeface="Lora"/>
              </a:rPr>
              <a:t>Noura alnasser</a:t>
            </a:r>
          </a:p>
          <a:p>
            <a:pPr lvl="0" algn="ctr"/>
            <a:r>
              <a:rPr lang="en-US" sz="2400" b="1" dirty="0">
                <a:solidFill>
                  <a:srgbClr val="92D050"/>
                </a:solidFill>
                <a:latin typeface="HP Simplified" panose="020B0604020204020204" pitchFamily="34" charset="0"/>
                <a:ea typeface="Lora"/>
                <a:cs typeface="Lora"/>
                <a:sym typeface="Lora"/>
              </a:rPr>
              <a:t>Abdullah shadid</a:t>
            </a:r>
          </a:p>
          <a:p>
            <a:endParaRPr lang="en-US" sz="2400" dirty="0">
              <a:latin typeface="HP Simplified" panose="020B0604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11C334-CB83-4F9C-81FE-DD1F6F7F45E0}"/>
              </a:ext>
            </a:extLst>
          </p:cNvPr>
          <p:cNvSpPr txBox="1"/>
          <p:nvPr/>
        </p:nvSpPr>
        <p:spPr>
          <a:xfrm>
            <a:off x="1148317" y="2111360"/>
            <a:ext cx="3586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b="1">
                <a:solidFill>
                  <a:srgbClr val="00B050"/>
                </a:solidFill>
                <a:latin typeface="Lora"/>
              </a:defRPr>
            </a:lvl1pPr>
          </a:lstStyle>
          <a:p>
            <a:r>
              <a:rPr lang="en-US" sz="2400" dirty="0">
                <a:solidFill>
                  <a:srgbClr val="92D050"/>
                </a:solidFill>
                <a:latin typeface="HP Simplified" panose="020B0604020204020204" pitchFamily="34" charset="0"/>
              </a:rPr>
              <a:t>Abdullah alassaf               </a:t>
            </a:r>
          </a:p>
          <a:p>
            <a:r>
              <a:rPr lang="en-US" sz="2400" dirty="0">
                <a:solidFill>
                  <a:srgbClr val="92D050"/>
                </a:solidFill>
                <a:latin typeface="HP Simplified" panose="020B0604020204020204" pitchFamily="34" charset="0"/>
              </a:rPr>
              <a:t>Abdullah altuwaijri </a:t>
            </a:r>
          </a:p>
          <a:p>
            <a:r>
              <a:rPr lang="en-US" sz="2400" dirty="0">
                <a:solidFill>
                  <a:srgbClr val="92D050"/>
                </a:solidFill>
                <a:latin typeface="HP Simplified" panose="020B0604020204020204" pitchFamily="34" charset="0"/>
              </a:rPr>
              <a:t>Talal jamal aldeen</a:t>
            </a:r>
          </a:p>
          <a:p>
            <a:r>
              <a:rPr lang="en-US" sz="2400" dirty="0">
                <a:solidFill>
                  <a:srgbClr val="92D050"/>
                </a:solidFill>
                <a:latin typeface="HP Simplified" panose="020B0604020204020204" pitchFamily="34" charset="0"/>
              </a:rPr>
              <a:t>Faisal alqifari</a:t>
            </a:r>
          </a:p>
          <a:p>
            <a:endParaRPr lang="en-US" sz="2400" dirty="0">
              <a:latin typeface="HP Simplified" panose="020B06040202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8C7746-836D-47E6-A8E4-F201887A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17" t="20786" r="9830" b="3215"/>
          <a:stretch/>
        </p:blipFill>
        <p:spPr>
          <a:xfrm>
            <a:off x="0" y="4449511"/>
            <a:ext cx="1981891" cy="18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64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>
            <a:cxnSpLocks/>
          </p:cNvCxnSpPr>
          <p:nvPr/>
        </p:nvCxnSpPr>
        <p:spPr>
          <a:xfrm>
            <a:off x="3428680" y="2958919"/>
            <a:ext cx="2968" cy="61888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074197" y="879015"/>
            <a:ext cx="2968" cy="7302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604887" y="831273"/>
            <a:ext cx="2968" cy="7302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74197" y="2169458"/>
            <a:ext cx="0" cy="75301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180136" y="119068"/>
            <a:ext cx="5456154" cy="8042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-50" dirty="0">
                <a:solidFill>
                  <a:schemeClr val="bg1">
                    <a:lumMod val="95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LYMPHOID TISSUE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40" y="5183531"/>
            <a:ext cx="1118068" cy="11032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86407" y="1532568"/>
            <a:ext cx="2191103" cy="701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-50" dirty="0">
                <a:solidFill>
                  <a:schemeClr val="bg1">
                    <a:lumMod val="95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Encapsulated   </a:t>
            </a:r>
            <a:r>
              <a:rPr lang="en-US" sz="14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*has capsule</a:t>
            </a:r>
          </a:p>
        </p:txBody>
      </p:sp>
      <p:sp>
        <p:nvSpPr>
          <p:cNvPr id="6" name="Rectangle 5"/>
          <p:cNvSpPr/>
          <p:nvPr/>
        </p:nvSpPr>
        <p:spPr>
          <a:xfrm>
            <a:off x="798098" y="1536850"/>
            <a:ext cx="2232005" cy="701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-50" dirty="0">
                <a:solidFill>
                  <a:schemeClr val="bg1">
                    <a:lumMod val="95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Diffuse: </a:t>
            </a:r>
            <a:r>
              <a:rPr lang="en-US" sz="2400" b="1" spc="-50" dirty="0">
                <a:solidFill>
                  <a:srgbClr val="00B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</a:t>
            </a:r>
            <a:r>
              <a:rPr lang="en-US" sz="1400" spc="-50" dirty="0">
                <a:solidFill>
                  <a:srgbClr val="00B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(mucosa associated lymphoid tissue)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81918" y="3543276"/>
            <a:ext cx="1357540" cy="591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-50" dirty="0">
                <a:solidFill>
                  <a:schemeClr val="bg1">
                    <a:lumMod val="95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Thymus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07003" y="3565695"/>
            <a:ext cx="2254391" cy="591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-50" dirty="0">
                <a:solidFill>
                  <a:schemeClr val="bg1">
                    <a:lumMod val="95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Tonsils </a:t>
            </a:r>
            <a:r>
              <a:rPr lang="en-US" sz="1400" spc="-50" dirty="0">
                <a:solidFill>
                  <a:srgbClr val="00B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(Are incompletely</a:t>
            </a:r>
          </a:p>
          <a:p>
            <a:pPr algn="ctr"/>
            <a:r>
              <a:rPr lang="en-US" sz="1400" spc="-50" dirty="0">
                <a:solidFill>
                  <a:srgbClr val="00B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encapsulated) </a:t>
            </a:r>
            <a:endParaRPr lang="en-US" sz="1200" spc="-50" dirty="0">
              <a:solidFill>
                <a:srgbClr val="00B050"/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95805" y="3527032"/>
            <a:ext cx="1357540" cy="591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-50" dirty="0">
                <a:solidFill>
                  <a:schemeClr val="bg1">
                    <a:lumMod val="95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Spleen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1074" y="3543276"/>
            <a:ext cx="1357540" cy="591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-50" dirty="0">
                <a:solidFill>
                  <a:schemeClr val="bg1">
                    <a:lumMod val="95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Lymph nodes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546971" y="2931545"/>
            <a:ext cx="5917680" cy="291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8746958" y="5331569"/>
            <a:ext cx="1770930" cy="8554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Lymphocyte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10577481" y="5818910"/>
            <a:ext cx="436858" cy="116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b="1305"/>
          <a:stretch/>
        </p:blipFill>
        <p:spPr>
          <a:xfrm>
            <a:off x="8765681" y="0"/>
            <a:ext cx="3358827" cy="50919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24256" y="4282202"/>
            <a:ext cx="31144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</a:t>
            </a:r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mucous membrane : It consists of epithelial + connective tissue , It is located in wet area  for example: inside the mouth or nose</a:t>
            </a:r>
          </a:p>
          <a:p>
            <a:endParaRPr lang="en-US" sz="1600" spc="-50" dirty="0">
              <a:solidFill>
                <a:schemeClr val="bg1">
                  <a:lumMod val="50000"/>
                </a:schemeClr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  <a:p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*the lymphatic system consist of lymphatic organs and lymphatic Vessels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557701" y="2931545"/>
            <a:ext cx="2968" cy="5918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464651" y="2931545"/>
            <a:ext cx="0" cy="6341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E5E9ED0-3DAA-42CA-8475-21DF138D344E}"/>
              </a:ext>
            </a:extLst>
          </p:cNvPr>
          <p:cNvSpPr txBox="1"/>
          <p:nvPr/>
        </p:nvSpPr>
        <p:spPr>
          <a:xfrm>
            <a:off x="2188614" y="1147287"/>
            <a:ext cx="3814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*lymphoid tissue = leucocytes + lymphocytes</a:t>
            </a:r>
            <a:endParaRPr lang="en-US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8A8DE5-FDA9-4B41-9DE7-586C47E4AA94}"/>
              </a:ext>
            </a:extLst>
          </p:cNvPr>
          <p:cNvSpPr txBox="1"/>
          <p:nvPr/>
        </p:nvSpPr>
        <p:spPr>
          <a:xfrm>
            <a:off x="133083" y="4224634"/>
            <a:ext cx="3962922" cy="20928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HP Simplified" panose="020B0604020204020204" pitchFamily="34" charset="0"/>
              </a:rPr>
              <a:t>EXTRA</a:t>
            </a:r>
          </a:p>
          <a:p>
            <a:r>
              <a:rPr lang="en-US" sz="1600" b="1" dirty="0">
                <a:solidFill>
                  <a:srgbClr val="92D050"/>
                </a:solidFill>
                <a:latin typeface="HP Simplified" panose="020B0604020204020204" pitchFamily="34" charset="0"/>
              </a:rPr>
              <a:t>Primary lymphoid organs</a:t>
            </a:r>
            <a:r>
              <a:rPr lang="en-US" sz="1600" dirty="0">
                <a:solidFill>
                  <a:srgbClr val="92D050"/>
                </a:solidFill>
                <a:latin typeface="HP Simplified" panose="020B0604020204020204" pitchFamily="34" charset="0"/>
              </a:rPr>
              <a:t>: </a:t>
            </a:r>
            <a:r>
              <a:rPr lang="en-US" sz="1600" dirty="0">
                <a:latin typeface="HP Simplified" panose="020B0604020204020204" pitchFamily="34" charset="0"/>
              </a:rPr>
              <a:t>organs where lymphocytes are formed and matured</a:t>
            </a:r>
          </a:p>
          <a:p>
            <a:r>
              <a:rPr lang="en-US" sz="1600" b="1" dirty="0">
                <a:latin typeface="HP Simplified" panose="020B0604020204020204" pitchFamily="34" charset="0"/>
              </a:rPr>
              <a:t> Example: </a:t>
            </a:r>
            <a:r>
              <a:rPr lang="en-US" sz="1600" dirty="0">
                <a:latin typeface="HP Simplified" panose="020B0604020204020204" pitchFamily="34" charset="0"/>
              </a:rPr>
              <a:t>red bone marrow and thymus </a:t>
            </a:r>
          </a:p>
          <a:p>
            <a:r>
              <a:rPr lang="en-US" sz="1600" b="1" dirty="0">
                <a:solidFill>
                  <a:srgbClr val="92D050"/>
                </a:solidFill>
                <a:latin typeface="HP Simplified" panose="020B0604020204020204" pitchFamily="34" charset="0"/>
              </a:rPr>
              <a:t>Secondary lymphoid organs</a:t>
            </a:r>
            <a:r>
              <a:rPr lang="en-US" sz="1600" dirty="0">
                <a:latin typeface="HP Simplified" panose="020B0604020204020204" pitchFamily="34" charset="0"/>
              </a:rPr>
              <a:t>: other lymphoid organs:</a:t>
            </a:r>
          </a:p>
          <a:p>
            <a:r>
              <a:rPr lang="en-US" sz="1600" b="1" dirty="0">
                <a:latin typeface="HP Simplified" panose="020B0604020204020204" pitchFamily="34" charset="0"/>
              </a:rPr>
              <a:t> Example</a:t>
            </a:r>
            <a:r>
              <a:rPr lang="en-US" sz="1600" dirty="0">
                <a:latin typeface="HP Simplified" panose="020B0604020204020204" pitchFamily="34" charset="0"/>
              </a:rPr>
              <a:t>: lymph node, spleen, tonsils, MALTs, </a:t>
            </a:r>
            <a:r>
              <a:rPr lang="en-US" sz="1600" dirty="0" err="1">
                <a:latin typeface="HP Simplified" panose="020B0604020204020204" pitchFamily="34" charset="0"/>
              </a:rPr>
              <a:t>peyer’s</a:t>
            </a:r>
            <a:r>
              <a:rPr lang="en-US" sz="1600" dirty="0">
                <a:latin typeface="HP Simplified" panose="020B0604020204020204" pitchFamily="34" charset="0"/>
              </a:rPr>
              <a:t> patches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791B85-DC20-488C-8A00-BD9EAF2FB9E4}"/>
              </a:ext>
            </a:extLst>
          </p:cNvPr>
          <p:cNvCxnSpPr>
            <a:cxnSpLocks/>
          </p:cNvCxnSpPr>
          <p:nvPr/>
        </p:nvCxnSpPr>
        <p:spPr>
          <a:xfrm>
            <a:off x="5736564" y="2931545"/>
            <a:ext cx="2968" cy="61888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121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460" y="569580"/>
            <a:ext cx="10058400" cy="559012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92D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Lymph Nodes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303" y="1882855"/>
            <a:ext cx="10058400" cy="4023360"/>
          </a:xfrm>
        </p:spPr>
        <p:txBody>
          <a:bodyPr>
            <a:noAutofit/>
          </a:bodyPr>
          <a:lstStyle/>
          <a:p>
            <a:pPr defTabSz="6984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Ovoid , kidney shaped organs.</a:t>
            </a:r>
          </a:p>
          <a:p>
            <a:pPr defTabSz="6984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v"/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Each node has:</a:t>
            </a:r>
          </a:p>
          <a:p>
            <a:pPr marL="19440" indent="-19440" defTabSz="6984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1- A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convex surface </a:t>
            </a: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which receives </a:t>
            </a:r>
            <a:r>
              <a:rPr lang="en-US" sz="1800" u="sng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a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fferent lymph vessels. </a:t>
            </a:r>
            <a:r>
              <a:rPr lang="en-US" sz="18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*a = Arrive</a:t>
            </a:r>
            <a:endParaRPr lang="en-US" sz="1800" spc="-50" dirty="0">
              <a:solidFill>
                <a:srgbClr val="FF0000"/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  <a:p>
            <a:pPr marL="19440" indent="-19440" defTabSz="6984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2- A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hilum</a:t>
            </a: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where </a:t>
            </a:r>
            <a:r>
              <a:rPr lang="en-US" sz="1800" u="sng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e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fferent lymph vessels </a:t>
            </a: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leave and drain lymph from the node. </a:t>
            </a:r>
            <a:r>
              <a:rPr lang="en-US" sz="18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*e = Exit</a:t>
            </a:r>
            <a:endParaRPr lang="en-US" sz="1800" spc="-50" dirty="0">
              <a:solidFill>
                <a:schemeClr val="tx1"/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  <a:p>
            <a:pPr defTabSz="6984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v"/>
            </a:pPr>
            <a:r>
              <a:rPr lang="en-US" sz="1800" spc="-50" dirty="0">
                <a:solidFill>
                  <a:schemeClr val="tx1">
                    <a:lumMod val="95000"/>
                    <a:lumOff val="5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</a:t>
            </a: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Each lymph node has a dense connective tissue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capsule. </a:t>
            </a:r>
          </a:p>
          <a:p>
            <a:pPr defTabSz="6984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v"/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From the capsule , connective tissue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septa ( trabeculae) </a:t>
            </a: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extend into the outer part</a:t>
            </a:r>
          </a:p>
          <a:p>
            <a:pPr marL="19440" indent="-19440" defTabSz="6984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(cortex) of the node and divide it into incomplete compartments.</a:t>
            </a:r>
          </a:p>
          <a:p>
            <a:pPr defTabSz="6984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v"/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The framework of the node is formed by</a:t>
            </a:r>
          </a:p>
          <a:p>
            <a:pPr marL="19440" indent="-19440" defTabSz="6984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reticular connective tissue.</a:t>
            </a:r>
          </a:p>
          <a:p>
            <a:pPr defTabSz="6984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v"/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Each lymph node is divided into three regions:</a:t>
            </a:r>
          </a:p>
          <a:p>
            <a:pPr marL="19440" indent="-19440" defTabSz="6984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800" spc="-50" dirty="0">
                <a:solidFill>
                  <a:srgbClr val="00B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   1- Cortex</a:t>
            </a:r>
          </a:p>
          <a:p>
            <a:pPr marL="19440" indent="-19440" defTabSz="6984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800" spc="-50" dirty="0">
                <a:solidFill>
                  <a:srgbClr val="00B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   2- Paracortex </a:t>
            </a:r>
          </a:p>
          <a:p>
            <a:pPr marL="19440" indent="-19440" defTabSz="6984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800" spc="-50" dirty="0">
                <a:solidFill>
                  <a:srgbClr val="00B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   3- Medulla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574" y="4012100"/>
            <a:ext cx="3265700" cy="219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97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139" y="187294"/>
            <a:ext cx="4150861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"/>
          <a:stretch/>
        </p:blipFill>
        <p:spPr>
          <a:xfrm>
            <a:off x="577146" y="982802"/>
            <a:ext cx="5355024" cy="483506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9604" y="187294"/>
            <a:ext cx="2723738" cy="15039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*-</a:t>
            </a:r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The capsule is dense , irregular collagenous connective tissue</a:t>
            </a:r>
          </a:p>
          <a:p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-it has lymphatic vessels to filter the lymph. </a:t>
            </a:r>
          </a:p>
          <a:p>
            <a:pPr algn="ctr"/>
            <a:endParaRPr lang="en-US" sz="300" dirty="0"/>
          </a:p>
        </p:txBody>
      </p:sp>
      <p:sp>
        <p:nvSpPr>
          <p:cNvPr id="5" name="Rounded Rectangle 4"/>
          <p:cNvSpPr/>
          <p:nvPr/>
        </p:nvSpPr>
        <p:spPr>
          <a:xfrm>
            <a:off x="5932170" y="4011930"/>
            <a:ext cx="1902014" cy="220793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*Efferent lymphatic vessel: </a:t>
            </a:r>
          </a:p>
          <a:p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-carry cleaned , filtered lymph.</a:t>
            </a:r>
          </a:p>
          <a:p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-it has one vessel to give enough time for filtration the lymph. </a:t>
            </a:r>
          </a:p>
          <a:p>
            <a:pPr algn="ctr"/>
            <a:endParaRPr lang="en-US" sz="400" dirty="0"/>
          </a:p>
        </p:txBody>
      </p:sp>
      <p:sp>
        <p:nvSpPr>
          <p:cNvPr id="7" name="Rounded Rectangle 6"/>
          <p:cNvSpPr/>
          <p:nvPr/>
        </p:nvSpPr>
        <p:spPr>
          <a:xfrm>
            <a:off x="5521308" y="174469"/>
            <a:ext cx="2723738" cy="188675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" dirty="0"/>
              <a:t>S</a:t>
            </a:r>
            <a:endParaRPr lang="en-US" sz="300" dirty="0"/>
          </a:p>
        </p:txBody>
      </p:sp>
      <p:sp>
        <p:nvSpPr>
          <p:cNvPr id="8" name="TextBox 7"/>
          <p:cNvSpPr txBox="1"/>
          <p:nvPr/>
        </p:nvSpPr>
        <p:spPr>
          <a:xfrm>
            <a:off x="5624786" y="258190"/>
            <a:ext cx="27237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HP Simplified" panose="020B0604020204020204"/>
              </a:rPr>
              <a:t>*Afferent lymphatic vessels:</a:t>
            </a:r>
          </a:p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HP Simplified" panose="020B0604020204020204"/>
              </a:rPr>
              <a:t>-carry the lymph towards the lymph nodes to be poured in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HP Simplified" panose="020B0604020204020204"/>
              </a:rPr>
              <a:t>supcapsular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HP Simplified" panose="020B0604020204020204"/>
              </a:rPr>
              <a:t> sinus.</a:t>
            </a:r>
          </a:p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HP Simplified" panose="020B0604020204020204"/>
              </a:rPr>
              <a:t>-it has more than one vessel.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HP Simplified" panose="020B0604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28488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7776660" y="1912918"/>
            <a:ext cx="2968" cy="7302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59594" y="2016888"/>
            <a:ext cx="2968" cy="7302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336473" y="2016889"/>
            <a:ext cx="2968" cy="7302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36114" y="2016889"/>
            <a:ext cx="2968" cy="7302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05010" y="1973283"/>
            <a:ext cx="2968" cy="7302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73906" y="1973283"/>
            <a:ext cx="2968" cy="7302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054939" y="846179"/>
            <a:ext cx="2968" cy="7302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862948" y="846179"/>
            <a:ext cx="2968" cy="7302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455719" y="201882"/>
            <a:ext cx="4952010" cy="8550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LYMPH NODES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3072" y="1240477"/>
            <a:ext cx="2505694" cy="878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lphaUcParenBoth"/>
            </a:pPr>
            <a:r>
              <a:rPr lang="en-US" sz="2800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Stroma</a:t>
            </a:r>
          </a:p>
          <a:p>
            <a:pPr algn="ctr"/>
            <a:r>
              <a:rPr lang="en-GB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*supportive tissue</a:t>
            </a:r>
            <a:endParaRPr lang="en-US" sz="1000" spc="-50" dirty="0">
              <a:solidFill>
                <a:schemeClr val="bg1">
                  <a:lumMod val="50000"/>
                </a:schemeClr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10203" y="1188920"/>
            <a:ext cx="3006689" cy="959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</a:t>
            </a:r>
            <a:r>
              <a:rPr lang="en-US" sz="2400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B) Parenchyma</a:t>
            </a:r>
          </a:p>
          <a:p>
            <a:pPr algn="ctr"/>
            <a:r>
              <a:rPr lang="en-US" sz="24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</a:t>
            </a:r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(lymphoid tissue + lymph sinuses)</a:t>
            </a:r>
          </a:p>
        </p:txBody>
      </p:sp>
      <p:sp>
        <p:nvSpPr>
          <p:cNvPr id="7" name="Rectangle 6"/>
          <p:cNvSpPr/>
          <p:nvPr/>
        </p:nvSpPr>
        <p:spPr>
          <a:xfrm>
            <a:off x="78442" y="2265219"/>
            <a:ext cx="1779321" cy="878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Capsule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 *type 1 collagen</a:t>
            </a:r>
            <a:endParaRPr lang="en-US" sz="1400" b="1" spc="-50" dirty="0">
              <a:solidFill>
                <a:schemeClr val="bg1"/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77322" y="2265219"/>
            <a:ext cx="1938249" cy="878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-50" dirty="0" err="1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Paracortex</a:t>
            </a:r>
            <a:r>
              <a:rPr lang="en-US" sz="2000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99428" y="2257673"/>
            <a:ext cx="1779321" cy="878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Trabeculae</a:t>
            </a:r>
            <a:r>
              <a:rPr lang="en-US" sz="2400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(</a:t>
            </a:r>
            <a:r>
              <a:rPr lang="en-US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septa</a:t>
            </a:r>
            <a:r>
              <a:rPr lang="en-US" sz="2400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01131" y="2265219"/>
            <a:ext cx="1909665" cy="878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Reticular</a:t>
            </a:r>
            <a:r>
              <a:rPr lang="en-US" sz="2400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</a:t>
            </a:r>
            <a:r>
              <a:rPr lang="en-US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C.T </a:t>
            </a:r>
            <a:r>
              <a:rPr lang="en-US" sz="14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*extension of trabeculae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 type 3 collagen </a:t>
            </a:r>
            <a:endParaRPr lang="en-US" sz="1400" spc="-50" dirty="0">
              <a:solidFill>
                <a:schemeClr val="bg1">
                  <a:lumMod val="50000"/>
                </a:schemeClr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2044" y="2257673"/>
            <a:ext cx="1962896" cy="885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Cortex</a:t>
            </a:r>
            <a:r>
              <a:rPr lang="en-US" sz="2400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214091" y="2257673"/>
            <a:ext cx="1894756" cy="878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Medulla</a:t>
            </a:r>
            <a:r>
              <a:rPr lang="en-US" sz="2000" b="1" spc="-50" dirty="0">
                <a:solidFill>
                  <a:schemeClr val="bg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</a:t>
            </a:r>
          </a:p>
        </p:txBody>
      </p:sp>
      <p:pic>
        <p:nvPicPr>
          <p:cNvPr id="28" name="Picture 4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1" y="3274869"/>
            <a:ext cx="4766310" cy="300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F14_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1" t="28568" b="27342"/>
          <a:stretch>
            <a:fillRect/>
          </a:stretch>
        </p:blipFill>
        <p:spPr bwMode="auto">
          <a:xfrm>
            <a:off x="9578340" y="3369079"/>
            <a:ext cx="2530507" cy="281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027" y="3843895"/>
            <a:ext cx="3373266" cy="21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A65E00D-C9E3-48BC-AD69-C74DFFB4FB08}"/>
              </a:ext>
            </a:extLst>
          </p:cNvPr>
          <p:cNvSpPr txBox="1"/>
          <p:nvPr/>
        </p:nvSpPr>
        <p:spPr>
          <a:xfrm>
            <a:off x="78442" y="609206"/>
            <a:ext cx="3239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</a:rPr>
              <a:t>*The type of collagen is very important</a:t>
            </a:r>
          </a:p>
        </p:txBody>
      </p:sp>
    </p:spTree>
    <p:extLst>
      <p:ext uri="{BB962C8B-B14F-4D97-AF65-F5344CB8AC3E}">
        <p14:creationId xmlns:p14="http://schemas.microsoft.com/office/powerpoint/2010/main" val="78958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89" y="1858255"/>
            <a:ext cx="4858182" cy="4324060"/>
          </a:xfrm>
        </p:spPr>
        <p:txBody>
          <a:bodyPr>
            <a:noAutofit/>
          </a:bodyPr>
          <a:lstStyle/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Contains the : </a:t>
            </a: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1- Subcapsular lymphatic sinus. </a:t>
            </a: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2- Cortical sinuses.</a:t>
            </a: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3- Lymphoid nodules </a:t>
            </a: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(primary &amp; secondary):</a:t>
            </a: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Composed mainly of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B lymphocytes , macrophages</a:t>
            </a: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800" spc="-50" dirty="0">
                <a:solidFill>
                  <a:srgbClr val="7030A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</a:t>
            </a: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and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reticular cells.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139" y="3722245"/>
            <a:ext cx="3856589" cy="248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56" y="340784"/>
            <a:ext cx="6766560" cy="1204148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Lymph nodes :</a:t>
            </a:r>
            <a:br>
              <a:rPr lang="en-US" sz="4400" b="1" dirty="0">
                <a:solidFill>
                  <a:srgbClr val="92D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</a:br>
            <a:r>
              <a:rPr lang="en-US" sz="4400" b="1" dirty="0">
                <a:solidFill>
                  <a:srgbClr val="92D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71" y="650656"/>
            <a:ext cx="3841358" cy="29375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0446" y="4437003"/>
            <a:ext cx="3889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*All the lymphatic organs are rich in macrophage because it is immune organ.</a:t>
            </a:r>
          </a:p>
          <a:p>
            <a:endParaRPr lang="en-US" sz="1600" spc="-50" dirty="0">
              <a:solidFill>
                <a:schemeClr val="bg1">
                  <a:lumMod val="50000"/>
                </a:schemeClr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  <a:p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*The macrophage move along the lymphatic to clean 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446" y="1165877"/>
            <a:ext cx="2325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92D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Cortex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00238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61F61-20EC-4257-864D-69F4A406AE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1017" y="218211"/>
            <a:ext cx="10058400" cy="145097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Lymph Nodules (Follicles):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 B cells is the main type of cells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BF74B-0A34-43B8-94B1-12605EB0C9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7661" y="1729313"/>
            <a:ext cx="10058400" cy="4022725"/>
          </a:xfrm>
        </p:spPr>
        <p:txBody>
          <a:bodyPr>
            <a:normAutofit/>
          </a:bodyPr>
          <a:lstStyle/>
          <a:p>
            <a:pPr marL="0" indent="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Lymph nodules are small masses of lymph tissue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(lymphocytes).</a:t>
            </a:r>
          </a:p>
          <a:p>
            <a:pPr marL="0" indent="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Lymph nodules may be: </a:t>
            </a: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800" spc="-50" dirty="0">
                <a:solidFill>
                  <a:srgbClr val="92D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(A) Primary nodules: </a:t>
            </a: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formed of virgin B lymphocytes</a:t>
            </a:r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.* with out germinal center</a:t>
            </a: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800" spc="-50" dirty="0">
                <a:solidFill>
                  <a:srgbClr val="92D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(B) Secondary nodules: </a:t>
            </a: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with paler germinal centers and it Contain:</a:t>
            </a: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- Germinal centers , </a:t>
            </a: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central light areas filled with activated B lympho</a:t>
            </a:r>
            <a:r>
              <a:rPr lang="en-US" sz="1800" u="sng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cytes</a:t>
            </a: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(B lympho</a:t>
            </a:r>
            <a:r>
              <a:rPr lang="en-US" sz="1800" u="sng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blast</a:t>
            </a: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) , plasma cells and macrophages. </a:t>
            </a: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- The germinal center is surrounded by a darker-staining region called the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corona.</a:t>
            </a:r>
            <a:endParaRPr lang="en-US" sz="1600" spc="-50" dirty="0">
              <a:solidFill>
                <a:schemeClr val="bg1">
                  <a:lumMod val="50000"/>
                </a:schemeClr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endParaRPr lang="en-US" sz="1600" spc="-50" dirty="0">
              <a:solidFill>
                <a:schemeClr val="bg1">
                  <a:lumMod val="50000"/>
                </a:schemeClr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endParaRPr lang="en-US" sz="1600" spc="-50" dirty="0">
              <a:solidFill>
                <a:schemeClr val="bg1">
                  <a:lumMod val="50000"/>
                </a:schemeClr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*lymph nodule exist only on the cortex part of lymph node</a:t>
            </a: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*primary nodules before infection</a:t>
            </a: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spc="-50" dirty="0">
                <a:solidFill>
                  <a:schemeClr val="bg1">
                    <a:lumMod val="50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*Secondary nodules after infection</a:t>
            </a: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endParaRPr lang="en-US" sz="1600" spc="-50" dirty="0">
              <a:solidFill>
                <a:schemeClr val="bg1">
                  <a:lumMod val="50000"/>
                </a:schemeClr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  <a:p>
            <a:pPr marL="10800" indent="-10800">
              <a:lnSpc>
                <a:spcPts val="1560"/>
              </a:lnSpc>
              <a:spcBef>
                <a:spcPts val="400"/>
              </a:spcBef>
              <a:spcAft>
                <a:spcPts val="400"/>
              </a:spcAft>
            </a:pPr>
            <a:endParaRPr lang="en-US" sz="1600" spc="-50" dirty="0">
              <a:solidFill>
                <a:schemeClr val="bg1">
                  <a:lumMod val="50000"/>
                </a:schemeClr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FA228E-5777-4EED-9C81-D9EB9026D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28" y="3172962"/>
            <a:ext cx="2960660" cy="20878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82EEDB-A220-4006-8D25-A210B9AB014F}"/>
              </a:ext>
            </a:extLst>
          </p:cNvPr>
          <p:cNvSpPr/>
          <p:nvPr/>
        </p:nvSpPr>
        <p:spPr>
          <a:xfrm>
            <a:off x="9098257" y="4660909"/>
            <a:ext cx="1101585" cy="2983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One color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343361-FB21-4DA0-8779-872F28D715BA}"/>
              </a:ext>
            </a:extLst>
          </p:cNvPr>
          <p:cNvSpPr/>
          <p:nvPr/>
        </p:nvSpPr>
        <p:spPr>
          <a:xfrm>
            <a:off x="10630903" y="4694812"/>
            <a:ext cx="1101585" cy="2983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Two color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F6E32C-0ABA-4F7B-BE7F-B0C5636A7F0C}"/>
              </a:ext>
            </a:extLst>
          </p:cNvPr>
          <p:cNvSpPr/>
          <p:nvPr/>
        </p:nvSpPr>
        <p:spPr>
          <a:xfrm>
            <a:off x="551017" y="452555"/>
            <a:ext cx="1948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92D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Cortex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701" y="809633"/>
            <a:ext cx="2882282" cy="194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05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262538"/>
            <a:ext cx="10058400" cy="807033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400" b="1" dirty="0">
                <a:solidFill>
                  <a:srgbClr val="92D05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Paracortex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• It is the region between cortex and medulla.</a:t>
            </a:r>
          </a:p>
          <a:p>
            <a:pPr marL="0" indent="0">
              <a:buNone/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• It is the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thymus dependent zone </a:t>
            </a: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and contains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T lymphocytes.</a:t>
            </a:r>
          </a:p>
          <a:p>
            <a:pPr marL="0" indent="0">
              <a:buNone/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• It contains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high endothelial venules </a:t>
            </a: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through </a:t>
            </a:r>
          </a:p>
          <a:p>
            <a:pPr marL="0" indent="0">
              <a:buNone/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  which lymphocytes enter the lymph node ,</a:t>
            </a:r>
          </a:p>
          <a:p>
            <a:pPr marL="0" indent="0">
              <a:buNone/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   B cells enter the cortex and T cells settle in the paracortex. </a:t>
            </a:r>
          </a:p>
          <a:p>
            <a:pPr marL="0" indent="0">
              <a:buNone/>
            </a:pPr>
            <a:r>
              <a:rPr lang="en-US" sz="1800" spc="-50" dirty="0">
                <a:solidFill>
                  <a:schemeClr val="tx1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• Has </a:t>
            </a:r>
            <a:r>
              <a:rPr lang="en-US" sz="1800" spc="-50" dirty="0">
                <a:solidFill>
                  <a:srgbClr val="FF0000"/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NO nodules.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9" y="1845734"/>
            <a:ext cx="3170711" cy="415699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7969718" y="2623000"/>
            <a:ext cx="1241659" cy="5918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6729433" y="2983832"/>
            <a:ext cx="1365413" cy="5678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80688" y="2986528"/>
            <a:ext cx="1284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Many small condense cell "inactive"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969718" y="2834525"/>
            <a:ext cx="1588168" cy="12957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762435" y="3846299"/>
            <a:ext cx="1332412" cy="84352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87896" y="3958117"/>
            <a:ext cx="1404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Few large lighter cell "active form of the immune cells"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68" y="3969048"/>
            <a:ext cx="2792413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5064017" y="5297030"/>
            <a:ext cx="1915677" cy="3129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109231" y="4746934"/>
            <a:ext cx="1745332" cy="5387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6787896" y="5211630"/>
            <a:ext cx="1304995" cy="5066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Blood vessels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8824" y="4772489"/>
            <a:ext cx="3252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 T lymphocytes came from bone marrow and then activate in the thymus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spc="-50" dirty="0">
              <a:solidFill>
                <a:schemeClr val="tx1">
                  <a:lumMod val="65000"/>
                  <a:lumOff val="35000"/>
                </a:schemeClr>
              </a:solidFill>
              <a:latin typeface="HP Simplified" panose="020B0604020204020204" pitchFamily="34" charset="0"/>
              <a:ea typeface="Alfa Slab One"/>
              <a:cs typeface="Alfa Slab One"/>
            </a:endParaRPr>
          </a:p>
          <a:p>
            <a:r>
              <a:rPr lang="en-US" sz="16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HP Simplified" panose="020B0604020204020204" pitchFamily="34" charset="0"/>
                <a:ea typeface="Alfa Slab One"/>
                <a:cs typeface="Alfa Slab One"/>
              </a:rPr>
              <a:t>* B lymphocytes came and activate in bone marrow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4425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1995</TotalTime>
  <Words>2003</Words>
  <Application>Microsoft Office PowerPoint</Application>
  <PresentationFormat>Widescreen</PresentationFormat>
  <Paragraphs>311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Alfa Slab One</vt:lpstr>
      <vt:lpstr>Arial</vt:lpstr>
      <vt:lpstr>Calibri</vt:lpstr>
      <vt:lpstr>Calibri Light</vt:lpstr>
      <vt:lpstr>Courier New</vt:lpstr>
      <vt:lpstr>HP Simplified</vt:lpstr>
      <vt:lpstr>Lora</vt:lpstr>
      <vt:lpstr>Times New Roman</vt:lpstr>
      <vt:lpstr>Wingdings</vt:lpstr>
      <vt:lpstr>Retrospect</vt:lpstr>
      <vt:lpstr>Lymphoid Tissue</vt:lpstr>
      <vt:lpstr>     Objectives :</vt:lpstr>
      <vt:lpstr>PowerPoint Presentation</vt:lpstr>
      <vt:lpstr>Lymph Nodes :</vt:lpstr>
      <vt:lpstr>PowerPoint Presentation</vt:lpstr>
      <vt:lpstr>PowerPoint Presentation</vt:lpstr>
      <vt:lpstr>Lymph nodes :  </vt:lpstr>
      <vt:lpstr>Lymph Nodules (Follicles): * B cells is the main type of cells</vt:lpstr>
      <vt:lpstr>Paracortex</vt:lpstr>
      <vt:lpstr>Medulla</vt:lpstr>
      <vt:lpstr>PowerPoint Presentation</vt:lpstr>
      <vt:lpstr>PowerPoint Presentation</vt:lpstr>
      <vt:lpstr>Thymus</vt:lpstr>
      <vt:lpstr>Thymus</vt:lpstr>
      <vt:lpstr>Thymus</vt:lpstr>
      <vt:lpstr>Hassall’s Corpuscles</vt:lpstr>
      <vt:lpstr>Function Of Thymus:</vt:lpstr>
      <vt:lpstr>Tonsils</vt:lpstr>
      <vt:lpstr>Spleen</vt:lpstr>
      <vt:lpstr>- Parenchyma Of Spleen :</vt:lpstr>
      <vt:lpstr>- Parenchyma Of Spleen :</vt:lpstr>
      <vt:lpstr>Cells Of Parenchyma Of Spleen:</vt:lpstr>
      <vt:lpstr>Splenic *Microcirculation</vt:lpstr>
      <vt:lpstr>Function Of Spleen :</vt:lpstr>
      <vt:lpstr>Clinical Applications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..</dc:creator>
  <cp:lastModifiedBy>abdullah shadid</cp:lastModifiedBy>
  <cp:revision>138</cp:revision>
  <dcterms:created xsi:type="dcterms:W3CDTF">2018-09-09T14:13:30Z</dcterms:created>
  <dcterms:modified xsi:type="dcterms:W3CDTF">2018-09-24T11:32:32Z</dcterms:modified>
</cp:coreProperties>
</file>